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sldIdLst>
    <p:sldId id="1482" r:id="rId3"/>
    <p:sldId id="1516" r:id="rId4"/>
    <p:sldId id="1487" r:id="rId5"/>
    <p:sldId id="1491" r:id="rId6"/>
    <p:sldId id="1515" r:id="rId7"/>
    <p:sldId id="1484" r:id="rId8"/>
    <p:sldId id="1486" r:id="rId9"/>
    <p:sldId id="1488" r:id="rId10"/>
    <p:sldId id="1514" r:id="rId11"/>
    <p:sldId id="1512" r:id="rId12"/>
    <p:sldId id="1492" r:id="rId13"/>
    <p:sldId id="1493" r:id="rId14"/>
    <p:sldId id="1494" r:id="rId15"/>
    <p:sldId id="1495" r:id="rId16"/>
    <p:sldId id="1496" r:id="rId17"/>
    <p:sldId id="1497" r:id="rId18"/>
    <p:sldId id="1503" r:id="rId19"/>
    <p:sldId id="269" r:id="rId20"/>
    <p:sldId id="274" r:id="rId21"/>
    <p:sldId id="275" r:id="rId22"/>
    <p:sldId id="276" r:id="rId23"/>
    <p:sldId id="1498" r:id="rId24"/>
    <p:sldId id="1499" r:id="rId25"/>
    <p:sldId id="1501" r:id="rId26"/>
    <p:sldId id="1513"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Åhlberg - IFK Värnamo" userId="cc008cd5-3738-4fe9-aa20-b0925b615639" providerId="ADAL" clId="{88B80FD7-183F-44D4-BD40-CB5884F1BD00}"/>
    <pc:docChg chg="modSld">
      <pc:chgData name="Emil Åhlberg - IFK Värnamo" userId="cc008cd5-3738-4fe9-aa20-b0925b615639" providerId="ADAL" clId="{88B80FD7-183F-44D4-BD40-CB5884F1BD00}" dt="2024-10-30T15:50:02.990" v="0" actId="14100"/>
      <pc:docMkLst>
        <pc:docMk/>
      </pc:docMkLst>
      <pc:sldChg chg="modSp mod">
        <pc:chgData name="Emil Åhlberg - IFK Värnamo" userId="cc008cd5-3738-4fe9-aa20-b0925b615639" providerId="ADAL" clId="{88B80FD7-183F-44D4-BD40-CB5884F1BD00}" dt="2024-10-30T15:50:02.990" v="0" actId="14100"/>
        <pc:sldMkLst>
          <pc:docMk/>
          <pc:sldMk cId="215065691" sldId="1503"/>
        </pc:sldMkLst>
        <pc:spChg chg="mod">
          <ac:chgData name="Emil Åhlberg - IFK Värnamo" userId="cc008cd5-3738-4fe9-aa20-b0925b615639" providerId="ADAL" clId="{88B80FD7-183F-44D4-BD40-CB5884F1BD00}" dt="2024-10-30T15:50:02.990" v="0" actId="14100"/>
          <ac:spMkLst>
            <pc:docMk/>
            <pc:sldMk cId="215065691" sldId="1503"/>
            <ac:spMk id="15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33D583-847A-34DC-17A6-E05BCE1B2430}"/>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6DDA501-5D3B-B312-EDF3-AAF6DE7667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2BDF597-CA42-56A5-111F-CAC906F49EEF}"/>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5" name="Platshållare för sidfot 4">
            <a:extLst>
              <a:ext uri="{FF2B5EF4-FFF2-40B4-BE49-F238E27FC236}">
                <a16:creationId xmlns:a16="http://schemas.microsoft.com/office/drawing/2014/main" id="{051AE144-F260-0E71-6680-F55A502BA99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B31CA9-22B1-A887-9DFB-EF0FD806F9DA}"/>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2105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C6B5CF-BA10-0BCE-228F-3F63D29F128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9CF0EC4-7994-4BE2-0CB1-12E54B900CD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47A6DCA-493B-DE54-E45E-02C651CA6045}"/>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5" name="Platshållare för sidfot 4">
            <a:extLst>
              <a:ext uri="{FF2B5EF4-FFF2-40B4-BE49-F238E27FC236}">
                <a16:creationId xmlns:a16="http://schemas.microsoft.com/office/drawing/2014/main" id="{E22B022F-5B27-5D20-DAB5-22663737130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FDB02DF-1DF4-FA36-4E21-E00CF2AAEDDF}"/>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03639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571E4E-592D-CC1F-7C88-4F80F0E3448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6315733-FDE6-C709-8170-6D08AD8A02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5CB39CB-36CA-3807-DE85-413E26D89944}"/>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5" name="Platshållare för sidfot 4">
            <a:extLst>
              <a:ext uri="{FF2B5EF4-FFF2-40B4-BE49-F238E27FC236}">
                <a16:creationId xmlns:a16="http://schemas.microsoft.com/office/drawing/2014/main" id="{A9DDA350-E6D4-8446-BCCA-F81725EB937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55F8C5B-4B2D-BD98-66C9-6E94989A5120}"/>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96835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284CC6-570F-DAA5-B319-4B78748BEC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6533D3A-5181-1413-EF77-D0B21AB96E6B}"/>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992F460-55D2-4123-37B5-957E1670D2B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CB7A481-4ED1-8FC6-751C-8BBE11BAC23E}"/>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6" name="Platshållare för sidfot 5">
            <a:extLst>
              <a:ext uri="{FF2B5EF4-FFF2-40B4-BE49-F238E27FC236}">
                <a16:creationId xmlns:a16="http://schemas.microsoft.com/office/drawing/2014/main" id="{68FC0E78-5CA1-EB93-DCAC-F85F461CECA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F7794DC-C82B-4330-0FF6-0D23996C88D3}"/>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50739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25E416-A85F-0F07-5532-2D8E969EB21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DA66090-4F9C-3815-CFFB-D4F464D833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7F4C128-B354-85ED-2179-27B1CB69F94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D45ED1D-C074-C0D2-961E-30A253D93F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593ADCA-76F8-62E0-27EB-DA1140E9B7A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E34E6BC-584F-F6CF-2837-E0E148CF857F}"/>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8" name="Platshållare för sidfot 7">
            <a:extLst>
              <a:ext uri="{FF2B5EF4-FFF2-40B4-BE49-F238E27FC236}">
                <a16:creationId xmlns:a16="http://schemas.microsoft.com/office/drawing/2014/main" id="{BC77A93C-EF0B-331A-7B59-8127AE09527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AAF5F51-E0E6-E48D-C426-A90E68876FB7}"/>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002590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40CFB9-AD1C-FCBB-60F0-F66E070082D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D544FCA-BEF2-9078-BCF5-90838A7B4260}"/>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4" name="Platshållare för sidfot 3">
            <a:extLst>
              <a:ext uri="{FF2B5EF4-FFF2-40B4-BE49-F238E27FC236}">
                <a16:creationId xmlns:a16="http://schemas.microsoft.com/office/drawing/2014/main" id="{463E212A-3A3C-FB54-E705-8AA2C2ADBE94}"/>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A51464C-06CC-8385-7B95-1373C110EDBB}"/>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3424327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6F54392-E0C0-3B0D-E33C-A326E86F3A25}"/>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3" name="Platshållare för sidfot 2">
            <a:extLst>
              <a:ext uri="{FF2B5EF4-FFF2-40B4-BE49-F238E27FC236}">
                <a16:creationId xmlns:a16="http://schemas.microsoft.com/office/drawing/2014/main" id="{7A8FAAD3-CE9D-6254-C234-190E3225D8A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B7C8016-6A69-7469-BD0F-E045F462E09F}"/>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055090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4D7D865-8389-DC49-F329-5478A5A9A8F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8362455-CBB2-0F79-A17E-49AFE0F2B0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D5A7EB7-B8EE-BFA2-76D8-B7035D533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E0430B6-E4D3-A091-DF8A-8CFBA3F20472}"/>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6" name="Platshållare för sidfot 5">
            <a:extLst>
              <a:ext uri="{FF2B5EF4-FFF2-40B4-BE49-F238E27FC236}">
                <a16:creationId xmlns:a16="http://schemas.microsoft.com/office/drawing/2014/main" id="{D5594894-B7B2-7FC1-3590-6F8800790A4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3FCD40F-7E84-9AD5-B058-148440620AA0}"/>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587145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0EFF97-B388-4A2F-D9E3-97D07EE754B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1EDCCF2-79E3-897A-D3D7-0E967ABB64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5684AE9-CFD0-644D-EF9C-CD2A22E52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8F278FA-B213-E11F-D45A-17D7D60CAED0}"/>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6" name="Platshållare för sidfot 5">
            <a:extLst>
              <a:ext uri="{FF2B5EF4-FFF2-40B4-BE49-F238E27FC236}">
                <a16:creationId xmlns:a16="http://schemas.microsoft.com/office/drawing/2014/main" id="{1D4EE4ED-ADFC-7A79-81F8-178696AC33B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8E9E06A-4402-D47A-A21E-664A71F6F1DD}"/>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821859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ADECB7-CDCC-54AB-66C8-BE0C6D446C8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2A51267-9FC5-48B6-DF3E-B9BED87334D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91229C1-5DBB-83EB-6A91-A909715178CB}"/>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5" name="Platshållare för sidfot 4">
            <a:extLst>
              <a:ext uri="{FF2B5EF4-FFF2-40B4-BE49-F238E27FC236}">
                <a16:creationId xmlns:a16="http://schemas.microsoft.com/office/drawing/2014/main" id="{D5B4EA77-5032-A3F7-9A54-8DDD292C06C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D88137B-2191-ACC5-3A54-3EC8B1B0454C}"/>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07205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E769AA1A-12B3-96C1-89E3-E616086F568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DAE5675-8CFF-C642-99C1-A322DD8F9EB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A093B14-3C92-08B3-725E-66CF56AD6313}"/>
              </a:ext>
            </a:extLst>
          </p:cNvPr>
          <p:cNvSpPr>
            <a:spLocks noGrp="1"/>
          </p:cNvSpPr>
          <p:nvPr>
            <p:ph type="dt" sz="half" idx="10"/>
          </p:nvPr>
        </p:nvSpPr>
        <p:spPr/>
        <p:txBody>
          <a:bodyPr/>
          <a:lstStyle/>
          <a:p>
            <a:fld id="{40588DAE-AA04-4EE4-8500-EC012E661325}" type="datetimeFigureOut">
              <a:rPr lang="sv-SE" smtClean="0"/>
              <a:t>2024-10-30</a:t>
            </a:fld>
            <a:endParaRPr lang="sv-SE"/>
          </a:p>
        </p:txBody>
      </p:sp>
      <p:sp>
        <p:nvSpPr>
          <p:cNvPr id="5" name="Platshållare för sidfot 4">
            <a:extLst>
              <a:ext uri="{FF2B5EF4-FFF2-40B4-BE49-F238E27FC236}">
                <a16:creationId xmlns:a16="http://schemas.microsoft.com/office/drawing/2014/main" id="{ABE561C8-F779-2B0B-A04E-BAED48A3B0E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78A701D-0460-2E32-E9B1-ADFBB862F483}"/>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684544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2416969" y="1151930"/>
            <a:ext cx="7358063" cy="2321719"/>
          </a:xfrm>
          <a:prstGeom prst="rect">
            <a:avLst/>
          </a:prstGeom>
        </p:spPr>
        <p:txBody>
          <a:bodyPr anchor="b"/>
          <a:lstStyle/>
          <a:p>
            <a:r>
              <a:t>Titeltext</a:t>
            </a:r>
          </a:p>
        </p:txBody>
      </p:sp>
      <p:sp>
        <p:nvSpPr>
          <p:cNvPr id="12" name="Brödtext nivå ett…"/>
          <p:cNvSpPr txBox="1">
            <a:spLocks noGrp="1"/>
          </p:cNvSpPr>
          <p:nvPr>
            <p:ph type="body" sz="quarter" idx="1"/>
          </p:nvPr>
        </p:nvSpPr>
        <p:spPr>
          <a:xfrm>
            <a:off x="2416969" y="3545086"/>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408401619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Horisontellt">
    <p:spTree>
      <p:nvGrpSpPr>
        <p:cNvPr id="1" name=""/>
        <p:cNvGrpSpPr/>
        <p:nvPr/>
      </p:nvGrpSpPr>
      <p:grpSpPr>
        <a:xfrm>
          <a:off x="0" y="0"/>
          <a:ext cx="0" cy="0"/>
          <a:chOff x="0" y="0"/>
          <a:chExt cx="0" cy="0"/>
        </a:xfrm>
      </p:grpSpPr>
      <p:sp>
        <p:nvSpPr>
          <p:cNvPr id="20" name="Bild"/>
          <p:cNvSpPr>
            <a:spLocks noGrp="1"/>
          </p:cNvSpPr>
          <p:nvPr>
            <p:ph type="pic" sz="half" idx="13"/>
          </p:nvPr>
        </p:nvSpPr>
        <p:spPr>
          <a:xfrm>
            <a:off x="2667000" y="473273"/>
            <a:ext cx="6858001" cy="4152306"/>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2416969" y="4723805"/>
            <a:ext cx="7358063" cy="1000126"/>
          </a:xfrm>
          <a:prstGeom prst="rect">
            <a:avLst/>
          </a:prstGeom>
        </p:spPr>
        <p:txBody>
          <a:bodyPr anchor="b"/>
          <a:lstStyle/>
          <a:p>
            <a:r>
              <a:t>Titeltext</a:t>
            </a:r>
          </a:p>
        </p:txBody>
      </p:sp>
      <p:sp>
        <p:nvSpPr>
          <p:cNvPr id="22" name="Brödtext nivå ett…"/>
          <p:cNvSpPr txBox="1">
            <a:spLocks noGrp="1"/>
          </p:cNvSpPr>
          <p:nvPr>
            <p:ph type="body" sz="quarter" idx="1"/>
          </p:nvPr>
        </p:nvSpPr>
        <p:spPr>
          <a:xfrm>
            <a:off x="2416969" y="5732859"/>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167812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2416969" y="2268141"/>
            <a:ext cx="7358063" cy="2321719"/>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0804254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sz="half" idx="13"/>
          </p:nvPr>
        </p:nvSpPr>
        <p:spPr>
          <a:xfrm>
            <a:off x="6247804" y="446484"/>
            <a:ext cx="3750469" cy="5777509"/>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2193727" y="446484"/>
            <a:ext cx="3750469" cy="2803923"/>
          </a:xfrm>
          <a:prstGeom prst="rect">
            <a:avLst/>
          </a:prstGeom>
        </p:spPr>
        <p:txBody>
          <a:bodyPr anchor="b"/>
          <a:lstStyle>
            <a:lvl1pPr>
              <a:defRPr sz="4200"/>
            </a:lvl1pPr>
          </a:lstStyle>
          <a:p>
            <a:r>
              <a:t>Titeltext</a:t>
            </a:r>
          </a:p>
        </p:txBody>
      </p:sp>
      <p:sp>
        <p:nvSpPr>
          <p:cNvPr id="40" name="Brödtext nivå ett…"/>
          <p:cNvSpPr txBox="1">
            <a:spLocks noGrp="1"/>
          </p:cNvSpPr>
          <p:nvPr>
            <p:ph type="body" sz="quarter" idx="1"/>
          </p:nvPr>
        </p:nvSpPr>
        <p:spPr>
          <a:xfrm>
            <a:off x="2193727"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656554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4421662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7065892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quarter" idx="13"/>
          </p:nvPr>
        </p:nvSpPr>
        <p:spPr>
          <a:xfrm>
            <a:off x="6247804" y="1821656"/>
            <a:ext cx="3750469" cy="4420196"/>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quarter" idx="1"/>
          </p:nvPr>
        </p:nvSpPr>
        <p:spPr>
          <a:xfrm>
            <a:off x="2193727" y="1821656"/>
            <a:ext cx="3750469" cy="4420196"/>
          </a:xfrm>
          <a:prstGeom prst="rect">
            <a:avLst/>
          </a:prstGeom>
        </p:spPr>
        <p:txBody>
          <a:bodyPr/>
          <a:lstStyle>
            <a:lvl1pPr marL="232682" indent="-232682">
              <a:spcBef>
                <a:spcPts val="2250"/>
              </a:spcBef>
              <a:defRPr sz="1900"/>
            </a:lvl1pPr>
            <a:lvl2pPr marL="404132" indent="-232682">
              <a:spcBef>
                <a:spcPts val="2250"/>
              </a:spcBef>
              <a:defRPr sz="1900"/>
            </a:lvl2pPr>
            <a:lvl3pPr marL="575582" indent="-232682">
              <a:spcBef>
                <a:spcPts val="2250"/>
              </a:spcBef>
              <a:defRPr sz="1900"/>
            </a:lvl3pPr>
            <a:lvl4pPr marL="747032" indent="-232682">
              <a:spcBef>
                <a:spcPts val="2250"/>
              </a:spcBef>
              <a:defRPr sz="1900"/>
            </a:lvl4pPr>
            <a:lvl5pPr marL="918482" indent="-232682">
              <a:spcBef>
                <a:spcPts val="2250"/>
              </a:spcBef>
              <a:defRPr sz="19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5977052" y="6536531"/>
            <a:ext cx="322203" cy="31354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268891358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2193727" y="892969"/>
            <a:ext cx="7804547" cy="5072063"/>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8570669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13"/>
          </p:nvPr>
        </p:nvSpPr>
        <p:spPr>
          <a:xfrm>
            <a:off x="6247804" y="3580805"/>
            <a:ext cx="3750469" cy="2652118"/>
          </a:xfrm>
          <a:prstGeom prst="rect">
            <a:avLst/>
          </a:prstGeom>
        </p:spPr>
        <p:txBody>
          <a:bodyPr lIns="91439" tIns="45719" rIns="91439" bIns="45719" anchor="t">
            <a:noAutofit/>
          </a:bodyPr>
          <a:lstStyle/>
          <a:p>
            <a:endParaRPr/>
          </a:p>
        </p:txBody>
      </p:sp>
      <p:sp>
        <p:nvSpPr>
          <p:cNvPr id="84" name="Bild"/>
          <p:cNvSpPr>
            <a:spLocks noGrp="1"/>
          </p:cNvSpPr>
          <p:nvPr>
            <p:ph type="pic" sz="quarter" idx="14"/>
          </p:nvPr>
        </p:nvSpPr>
        <p:spPr>
          <a:xfrm>
            <a:off x="6247804" y="625078"/>
            <a:ext cx="3750469" cy="2652118"/>
          </a:xfrm>
          <a:prstGeom prst="rect">
            <a:avLst/>
          </a:prstGeom>
        </p:spPr>
        <p:txBody>
          <a:bodyPr lIns="91439" tIns="45719" rIns="91439" bIns="45719" anchor="t">
            <a:noAutofit/>
          </a:bodyPr>
          <a:lstStyle/>
          <a:p>
            <a:endParaRPr/>
          </a:p>
        </p:txBody>
      </p:sp>
      <p:sp>
        <p:nvSpPr>
          <p:cNvPr id="85" name="Bild"/>
          <p:cNvSpPr>
            <a:spLocks noGrp="1"/>
          </p:cNvSpPr>
          <p:nvPr>
            <p:ph type="pic" sz="half" idx="15"/>
          </p:nvPr>
        </p:nvSpPr>
        <p:spPr>
          <a:xfrm>
            <a:off x="2193727" y="625078"/>
            <a:ext cx="3750469" cy="5607844"/>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9194786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416969" y="4473773"/>
            <a:ext cx="7358063" cy="390491"/>
          </a:xfrm>
          <a:prstGeom prst="rect">
            <a:avLst/>
          </a:prstGeom>
        </p:spPr>
        <p:txBody>
          <a:bodyPr anchor="t">
            <a:spAutoFit/>
          </a:bodyPr>
          <a:lstStyle>
            <a:lvl1pPr marL="0" indent="0" algn="ctr">
              <a:spcBef>
                <a:spcPts val="0"/>
              </a:spcBef>
              <a:buSzTx/>
              <a:buNone/>
              <a:defRPr sz="1600" i="1"/>
            </a:lvl1pPr>
          </a:lstStyle>
          <a:p>
            <a:r>
              <a:t>–Johnny Appleseed</a:t>
            </a:r>
          </a:p>
        </p:txBody>
      </p:sp>
      <p:sp>
        <p:nvSpPr>
          <p:cNvPr id="94" name="”Skriv ett citat här.”"/>
          <p:cNvSpPr txBox="1">
            <a:spLocks noGrp="1"/>
          </p:cNvSpPr>
          <p:nvPr>
            <p:ph type="body" sz="quarter" idx="14"/>
          </p:nvPr>
        </p:nvSpPr>
        <p:spPr>
          <a:xfrm>
            <a:off x="2416969" y="2965583"/>
            <a:ext cx="7358063" cy="498212"/>
          </a:xfrm>
          <a:prstGeom prst="rect">
            <a:avLst/>
          </a:prstGeom>
        </p:spPr>
        <p:txBody>
          <a:bodyPr>
            <a:spAutoFit/>
          </a:bodyPr>
          <a:lstStyle>
            <a:lvl1pPr marL="0" indent="0" algn="ctr">
              <a:spcBef>
                <a:spcPts val="0"/>
              </a:spcBef>
              <a:buSzTx/>
              <a:buNone/>
              <a:defRPr sz="2300">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835039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13"/>
          </p:nvPr>
        </p:nvSpPr>
        <p:spPr>
          <a:xfrm>
            <a:off x="1524000" y="0"/>
            <a:ext cx="9144001" cy="6858000"/>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3895654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9309772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7" name="Titeltext"/>
          <p:cNvSpPr txBox="1">
            <a:spLocks noGrp="1"/>
          </p:cNvSpPr>
          <p:nvPr>
            <p:ph type="title"/>
          </p:nvPr>
        </p:nvSpPr>
        <p:spPr>
          <a:xfrm>
            <a:off x="2190750" y="1719263"/>
            <a:ext cx="7810501" cy="1743076"/>
          </a:xfrm>
          <a:prstGeom prst="rect">
            <a:avLst/>
          </a:prstGeom>
        </p:spPr>
        <p:txBody>
          <a:bodyPr lIns="38100" tIns="38100" rIns="38100" bIns="38100" anchor="b"/>
          <a:lstStyle>
            <a:lvl1pPr defTabSz="412750">
              <a:defRPr sz="5400"/>
            </a:lvl1pPr>
          </a:lstStyle>
          <a:p>
            <a:r>
              <a:t>Titeltext</a:t>
            </a:r>
          </a:p>
        </p:txBody>
      </p:sp>
      <p:sp>
        <p:nvSpPr>
          <p:cNvPr id="118" name="Brödtext nivå ett…"/>
          <p:cNvSpPr txBox="1">
            <a:spLocks noGrp="1"/>
          </p:cNvSpPr>
          <p:nvPr>
            <p:ph type="body" sz="quarter" idx="1"/>
          </p:nvPr>
        </p:nvSpPr>
        <p:spPr>
          <a:xfrm>
            <a:off x="2190750" y="3509963"/>
            <a:ext cx="7810501" cy="595313"/>
          </a:xfrm>
          <a:prstGeom prst="rect">
            <a:avLst/>
          </a:prstGeom>
        </p:spPr>
        <p:txBody>
          <a:bodyPr lIns="38100" tIns="38100" rIns="38100" bIns="38100" anchor="t"/>
          <a:lstStyle>
            <a:lvl1pPr marL="0" indent="0" algn="ctr" defTabSz="412750">
              <a:spcBef>
                <a:spcPts val="0"/>
              </a:spcBef>
              <a:buSzTx/>
              <a:buNone/>
              <a:defRPr sz="2600"/>
            </a:lvl1pPr>
            <a:lvl2pPr marL="0" indent="114300" algn="ctr" defTabSz="412750">
              <a:spcBef>
                <a:spcPts val="0"/>
              </a:spcBef>
              <a:buSzTx/>
              <a:buNone/>
              <a:defRPr sz="2600"/>
            </a:lvl2pPr>
            <a:lvl3pPr marL="0" indent="228600" algn="ctr" defTabSz="412750">
              <a:spcBef>
                <a:spcPts val="0"/>
              </a:spcBef>
              <a:buSzTx/>
              <a:buNone/>
              <a:defRPr sz="2600"/>
            </a:lvl3pPr>
            <a:lvl4pPr marL="0" indent="342900" algn="ctr" defTabSz="412750">
              <a:spcBef>
                <a:spcPts val="0"/>
              </a:spcBef>
              <a:buSzTx/>
              <a:buNone/>
              <a:defRPr sz="2600"/>
            </a:lvl4pPr>
            <a:lvl5pPr marL="0" indent="457200" algn="ctr" defTabSz="412750">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119" name="Diabildsnummer"/>
          <p:cNvSpPr txBox="1">
            <a:spLocks noGrp="1"/>
          </p:cNvSpPr>
          <p:nvPr>
            <p:ph type="sldNum" sz="quarter" idx="2"/>
          </p:nvPr>
        </p:nvSpPr>
        <p:spPr>
          <a:xfrm>
            <a:off x="5993721" y="5762625"/>
            <a:ext cx="254878" cy="246221"/>
          </a:xfrm>
          <a:prstGeom prst="rect">
            <a:avLst/>
          </a:prstGeom>
        </p:spPr>
        <p:txBody>
          <a:bodyPr lIns="38100" tIns="38100" rIns="38100" bIns="38100"/>
          <a:lstStyle>
            <a:lvl1pPr defTabSz="412750"/>
          </a:lstStyle>
          <a:p>
            <a:fld id="{86CB4B4D-7CA3-9044-876B-883B54F8677D}" type="slidenum">
              <a:t>‹#›</a:t>
            </a:fld>
            <a:endParaRPr/>
          </a:p>
        </p:txBody>
      </p:sp>
    </p:spTree>
    <p:extLst>
      <p:ext uri="{BB962C8B-B14F-4D97-AF65-F5344CB8AC3E}">
        <p14:creationId xmlns:p14="http://schemas.microsoft.com/office/powerpoint/2010/main" val="36208256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234B8DC-5B8E-BF23-C88C-492924F102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7114AB4-FF89-26F7-11A9-BAE93FD27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89AB81D-9EB9-C70A-D472-B65B27F7B3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588DAE-AA04-4EE4-8500-EC012E661325}" type="datetimeFigureOut">
              <a:rPr lang="sv-SE" smtClean="0"/>
              <a:t>2024-10-30</a:t>
            </a:fld>
            <a:endParaRPr lang="sv-SE"/>
          </a:p>
        </p:txBody>
      </p:sp>
      <p:sp>
        <p:nvSpPr>
          <p:cNvPr id="5" name="Platshållare för sidfot 4">
            <a:extLst>
              <a:ext uri="{FF2B5EF4-FFF2-40B4-BE49-F238E27FC236}">
                <a16:creationId xmlns:a16="http://schemas.microsoft.com/office/drawing/2014/main" id="{DA52B27A-E103-BBCB-FB74-64C1A25CA2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A523756E-3D56-0DC2-AF5D-8D145601E2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2D8216-8EC2-45A2-B0E2-0606F03CB9A5}" type="slidenum">
              <a:rPr lang="sv-SE" smtClean="0"/>
              <a:t>‹#›</a:t>
            </a:fld>
            <a:endParaRPr lang="sv-SE"/>
          </a:p>
        </p:txBody>
      </p:sp>
    </p:spTree>
    <p:extLst>
      <p:ext uri="{BB962C8B-B14F-4D97-AF65-F5344CB8AC3E}">
        <p14:creationId xmlns:p14="http://schemas.microsoft.com/office/powerpoint/2010/main" val="11366300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2193727" y="178594"/>
            <a:ext cx="7804547" cy="1518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2193727" y="1821656"/>
            <a:ext cx="7804547" cy="44201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5977052" y="6536531"/>
            <a:ext cx="322203" cy="313546"/>
          </a:xfrm>
          <a:prstGeom prst="rect">
            <a:avLst/>
          </a:prstGeom>
          <a:ln w="12700">
            <a:miter lim="400000"/>
          </a:ln>
        </p:spPr>
        <p:txBody>
          <a:bodyPr wrap="none" lIns="71437" tIns="71437" rIns="71437" bIns="71437">
            <a:spAutoFit/>
          </a:bodyPr>
          <a:lstStyle>
            <a:lvl1pPr>
              <a:defRPr sz="11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48406843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ransition spd="med"/>
  <p:txStyles>
    <p:titleStyle>
      <a:lvl1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05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527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750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972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194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416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1639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1861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083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143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2286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3429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4572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5715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6858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8001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9144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49" y="3811933"/>
            <a:ext cx="903550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TRÄNINGSMANUAL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P13-P15</a:t>
            </a:r>
          </a:p>
        </p:txBody>
      </p:sp>
    </p:spTree>
    <p:extLst>
      <p:ext uri="{BB962C8B-B14F-4D97-AF65-F5344CB8AC3E}">
        <p14:creationId xmlns:p14="http://schemas.microsoft.com/office/powerpoint/2010/main" val="2749841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CEEAE9D6-35FE-A7A3-68C0-42C2E473C507}"/>
              </a:ext>
            </a:extLst>
          </p:cNvPr>
          <p:cNvSpPr txBox="1"/>
          <p:nvPr/>
        </p:nvSpPr>
        <p:spPr>
          <a:xfrm>
            <a:off x="4681421" y="379295"/>
            <a:ext cx="2829158" cy="400110"/>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VÅR IDENTITET</a:t>
            </a:r>
          </a:p>
        </p:txBody>
      </p:sp>
      <p:sp>
        <p:nvSpPr>
          <p:cNvPr id="4" name="textruta 3">
            <a:extLst>
              <a:ext uri="{FF2B5EF4-FFF2-40B4-BE49-F238E27FC236}">
                <a16:creationId xmlns:a16="http://schemas.microsoft.com/office/drawing/2014/main" id="{0885B3D0-34C2-36E8-403D-7852140F910D}"/>
              </a:ext>
            </a:extLst>
          </p:cNvPr>
          <p:cNvSpPr txBox="1"/>
          <p:nvPr/>
        </p:nvSpPr>
        <p:spPr>
          <a:xfrm>
            <a:off x="422579" y="1256601"/>
            <a:ext cx="2829158" cy="1077218"/>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DIAGONALA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Passningar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Understöd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Löpningar</a:t>
            </a:r>
          </a:p>
        </p:txBody>
      </p:sp>
      <p:sp>
        <p:nvSpPr>
          <p:cNvPr id="5" name="textruta 4">
            <a:extLst>
              <a:ext uri="{FF2B5EF4-FFF2-40B4-BE49-F238E27FC236}">
                <a16:creationId xmlns:a16="http://schemas.microsoft.com/office/drawing/2014/main" id="{61FE4704-D5CB-A6C9-3D66-DE6218F81B2B}"/>
              </a:ext>
            </a:extLst>
          </p:cNvPr>
          <p:cNvSpPr txBox="1"/>
          <p:nvPr/>
        </p:nvSpPr>
        <p:spPr>
          <a:xfrm>
            <a:off x="8606454" y="1256601"/>
            <a:ext cx="2829158" cy="1077218"/>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TEMPOSTYRANDE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Långsamt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Snabbt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Explodera</a:t>
            </a:r>
          </a:p>
        </p:txBody>
      </p:sp>
      <p:sp>
        <p:nvSpPr>
          <p:cNvPr id="6" name="textruta 5">
            <a:extLst>
              <a:ext uri="{FF2B5EF4-FFF2-40B4-BE49-F238E27FC236}">
                <a16:creationId xmlns:a16="http://schemas.microsoft.com/office/drawing/2014/main" id="{BFC7F79B-C097-8141-679C-EB3C83DDFE5C}"/>
              </a:ext>
            </a:extLst>
          </p:cNvPr>
          <p:cNvSpPr txBox="1"/>
          <p:nvPr/>
        </p:nvSpPr>
        <p:spPr>
          <a:xfrm rot="21243555">
            <a:off x="473252" y="5076892"/>
            <a:ext cx="4261650" cy="1015663"/>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Du skapar yta framför dig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Du gör rörelser utifrån vad som händer i spelet</a:t>
            </a:r>
          </a:p>
        </p:txBody>
      </p:sp>
      <p:sp>
        <p:nvSpPr>
          <p:cNvPr id="7" name="Sexhörning 6">
            <a:extLst>
              <a:ext uri="{FF2B5EF4-FFF2-40B4-BE49-F238E27FC236}">
                <a16:creationId xmlns:a16="http://schemas.microsoft.com/office/drawing/2014/main" id="{F1D9A21A-40A3-EF80-4D9C-EFA5331CC40F}"/>
              </a:ext>
            </a:extLst>
          </p:cNvPr>
          <p:cNvSpPr/>
          <p:nvPr/>
        </p:nvSpPr>
        <p:spPr>
          <a:xfrm>
            <a:off x="8790819" y="740790"/>
            <a:ext cx="2460429" cy="2108840"/>
          </a:xfrm>
          <a:prstGeom prst="hexagon">
            <a:avLst/>
          </a:prstGeom>
          <a:noFill/>
          <a:ln w="63500" cmpd="dbl">
            <a:solidFill>
              <a:srgbClr val="0070C0"/>
            </a:solidFill>
          </a:ln>
          <a:effectLst>
            <a:innerShdw blurRad="101600" dist="139700" dir="5400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exhörning 7">
            <a:extLst>
              <a:ext uri="{FF2B5EF4-FFF2-40B4-BE49-F238E27FC236}">
                <a16:creationId xmlns:a16="http://schemas.microsoft.com/office/drawing/2014/main" id="{05F0A62C-BA37-6F90-FCDF-0D13F08C6B36}"/>
              </a:ext>
            </a:extLst>
          </p:cNvPr>
          <p:cNvSpPr/>
          <p:nvPr/>
        </p:nvSpPr>
        <p:spPr>
          <a:xfrm>
            <a:off x="680487" y="717849"/>
            <a:ext cx="2460429" cy="2108840"/>
          </a:xfrm>
          <a:prstGeom prst="hexagon">
            <a:avLst/>
          </a:prstGeom>
          <a:noFill/>
          <a:ln w="63500" cmpd="dbl">
            <a:solidFill>
              <a:srgbClr val="0070C0"/>
            </a:solidFill>
          </a:ln>
          <a:effectLst>
            <a:innerShdw blurRad="101600" dist="139700" dir="5400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Bildobjekt 9" descr="En bild som visar person, skjorta, spelare&#10;&#10;Automatiskt genererad beskrivning">
            <a:extLst>
              <a:ext uri="{FF2B5EF4-FFF2-40B4-BE49-F238E27FC236}">
                <a16:creationId xmlns:a16="http://schemas.microsoft.com/office/drawing/2014/main" id="{4D62460C-9C33-7D97-8935-104899349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9957" y="1556736"/>
            <a:ext cx="662805" cy="505216"/>
          </a:xfrm>
          <a:prstGeom prst="rect">
            <a:avLst/>
          </a:prstGeom>
        </p:spPr>
      </p:pic>
      <p:cxnSp>
        <p:nvCxnSpPr>
          <p:cNvPr id="13" name="Rak koppling 12">
            <a:extLst>
              <a:ext uri="{FF2B5EF4-FFF2-40B4-BE49-F238E27FC236}">
                <a16:creationId xmlns:a16="http://schemas.microsoft.com/office/drawing/2014/main" id="{7988C681-63F4-C33D-3596-05D6E273F7F5}"/>
              </a:ext>
            </a:extLst>
          </p:cNvPr>
          <p:cNvCxnSpPr>
            <a:cxnSpLocks/>
          </p:cNvCxnSpPr>
          <p:nvPr/>
        </p:nvCxnSpPr>
        <p:spPr>
          <a:xfrm flipH="1" flipV="1">
            <a:off x="4736302" y="2661141"/>
            <a:ext cx="397451" cy="2337942"/>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Rak koppling 15">
            <a:extLst>
              <a:ext uri="{FF2B5EF4-FFF2-40B4-BE49-F238E27FC236}">
                <a16:creationId xmlns:a16="http://schemas.microsoft.com/office/drawing/2014/main" id="{C7AA7B3F-44B0-4AC0-5E32-59A537055E69}"/>
              </a:ext>
            </a:extLst>
          </p:cNvPr>
          <p:cNvCxnSpPr>
            <a:cxnSpLocks/>
            <a:stCxn id="24" idx="2"/>
          </p:cNvCxnSpPr>
          <p:nvPr/>
        </p:nvCxnSpPr>
        <p:spPr>
          <a:xfrm flipH="1" flipV="1">
            <a:off x="3848169" y="3990714"/>
            <a:ext cx="1269173" cy="1074085"/>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Rak koppling 18">
            <a:extLst>
              <a:ext uri="{FF2B5EF4-FFF2-40B4-BE49-F238E27FC236}">
                <a16:creationId xmlns:a16="http://schemas.microsoft.com/office/drawing/2014/main" id="{B30BEFD1-35EF-B2B8-DDE7-06FF956BF42B}"/>
              </a:ext>
            </a:extLst>
          </p:cNvPr>
          <p:cNvCxnSpPr>
            <a:cxnSpLocks/>
            <a:stCxn id="24" idx="2"/>
          </p:cNvCxnSpPr>
          <p:nvPr/>
        </p:nvCxnSpPr>
        <p:spPr>
          <a:xfrm flipH="1" flipV="1">
            <a:off x="3779370" y="1849388"/>
            <a:ext cx="1337972" cy="3215411"/>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Rak koppling 20">
            <a:extLst>
              <a:ext uri="{FF2B5EF4-FFF2-40B4-BE49-F238E27FC236}">
                <a16:creationId xmlns:a16="http://schemas.microsoft.com/office/drawing/2014/main" id="{198D1623-6C24-BC8B-9E24-3EAE33651686}"/>
              </a:ext>
            </a:extLst>
          </p:cNvPr>
          <p:cNvCxnSpPr>
            <a:cxnSpLocks/>
          </p:cNvCxnSpPr>
          <p:nvPr/>
        </p:nvCxnSpPr>
        <p:spPr>
          <a:xfrm flipH="1" flipV="1">
            <a:off x="3813769" y="1968826"/>
            <a:ext cx="39468" cy="2021888"/>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Rak koppling 24">
            <a:extLst>
              <a:ext uri="{FF2B5EF4-FFF2-40B4-BE49-F238E27FC236}">
                <a16:creationId xmlns:a16="http://schemas.microsoft.com/office/drawing/2014/main" id="{24068FDA-F725-39A3-92FF-A58B0066F725}"/>
              </a:ext>
            </a:extLst>
          </p:cNvPr>
          <p:cNvCxnSpPr>
            <a:cxnSpLocks/>
            <a:endCxn id="22" idx="2"/>
          </p:cNvCxnSpPr>
          <p:nvPr/>
        </p:nvCxnSpPr>
        <p:spPr>
          <a:xfrm flipV="1">
            <a:off x="5122093" y="3694890"/>
            <a:ext cx="934065" cy="1369909"/>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Rak koppling 27">
            <a:extLst>
              <a:ext uri="{FF2B5EF4-FFF2-40B4-BE49-F238E27FC236}">
                <a16:creationId xmlns:a16="http://schemas.microsoft.com/office/drawing/2014/main" id="{B930F3D1-558A-800B-580B-417782157F3F}"/>
              </a:ext>
            </a:extLst>
          </p:cNvPr>
          <p:cNvCxnSpPr>
            <a:cxnSpLocks/>
            <a:stCxn id="17" idx="2"/>
            <a:endCxn id="2" idx="2"/>
          </p:cNvCxnSpPr>
          <p:nvPr/>
        </p:nvCxnSpPr>
        <p:spPr>
          <a:xfrm flipV="1">
            <a:off x="4736303" y="1529166"/>
            <a:ext cx="1273215" cy="1271978"/>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Rak koppling 33">
            <a:extLst>
              <a:ext uri="{FF2B5EF4-FFF2-40B4-BE49-F238E27FC236}">
                <a16:creationId xmlns:a16="http://schemas.microsoft.com/office/drawing/2014/main" id="{33A5B3DD-5753-F5EF-062B-6B1CFDADDC47}"/>
              </a:ext>
            </a:extLst>
          </p:cNvPr>
          <p:cNvCxnSpPr>
            <a:cxnSpLocks/>
            <a:endCxn id="2" idx="2"/>
          </p:cNvCxnSpPr>
          <p:nvPr/>
        </p:nvCxnSpPr>
        <p:spPr>
          <a:xfrm flipV="1">
            <a:off x="3780140" y="1529166"/>
            <a:ext cx="2229378" cy="50384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Rak koppling 35">
            <a:extLst>
              <a:ext uri="{FF2B5EF4-FFF2-40B4-BE49-F238E27FC236}">
                <a16:creationId xmlns:a16="http://schemas.microsoft.com/office/drawing/2014/main" id="{E95896F6-450C-4F9E-6A17-A19028125386}"/>
              </a:ext>
            </a:extLst>
          </p:cNvPr>
          <p:cNvCxnSpPr>
            <a:cxnSpLocks/>
            <a:stCxn id="2" idx="2"/>
            <a:endCxn id="10" idx="2"/>
          </p:cNvCxnSpPr>
          <p:nvPr/>
        </p:nvCxnSpPr>
        <p:spPr>
          <a:xfrm>
            <a:off x="6009518" y="1529166"/>
            <a:ext cx="2201842" cy="53278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Rak koppling 40">
            <a:extLst>
              <a:ext uri="{FF2B5EF4-FFF2-40B4-BE49-F238E27FC236}">
                <a16:creationId xmlns:a16="http://schemas.microsoft.com/office/drawing/2014/main" id="{BA42A668-27D8-4845-A021-52AFB4D53064}"/>
              </a:ext>
            </a:extLst>
          </p:cNvPr>
          <p:cNvCxnSpPr>
            <a:cxnSpLocks/>
            <a:stCxn id="10" idx="2"/>
            <a:endCxn id="12" idx="2"/>
          </p:cNvCxnSpPr>
          <p:nvPr/>
        </p:nvCxnSpPr>
        <p:spPr>
          <a:xfrm>
            <a:off x="8211360" y="2061952"/>
            <a:ext cx="0" cy="2138154"/>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Rak koppling 45">
            <a:extLst>
              <a:ext uri="{FF2B5EF4-FFF2-40B4-BE49-F238E27FC236}">
                <a16:creationId xmlns:a16="http://schemas.microsoft.com/office/drawing/2014/main" id="{F51DE642-4D3A-F5E2-9AD1-45AA1AA8618B}"/>
              </a:ext>
            </a:extLst>
          </p:cNvPr>
          <p:cNvCxnSpPr>
            <a:cxnSpLocks/>
            <a:endCxn id="12" idx="2"/>
          </p:cNvCxnSpPr>
          <p:nvPr/>
        </p:nvCxnSpPr>
        <p:spPr>
          <a:xfrm>
            <a:off x="7336028" y="2661141"/>
            <a:ext cx="875332" cy="1538965"/>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Rak koppling 48">
            <a:extLst>
              <a:ext uri="{FF2B5EF4-FFF2-40B4-BE49-F238E27FC236}">
                <a16:creationId xmlns:a16="http://schemas.microsoft.com/office/drawing/2014/main" id="{4033B219-F3B9-5E9C-A376-89B2BD213FAF}"/>
              </a:ext>
            </a:extLst>
          </p:cNvPr>
          <p:cNvCxnSpPr>
            <a:cxnSpLocks/>
            <a:stCxn id="14" idx="2"/>
          </p:cNvCxnSpPr>
          <p:nvPr/>
        </p:nvCxnSpPr>
        <p:spPr>
          <a:xfrm flipH="1">
            <a:off x="7024067" y="2744505"/>
            <a:ext cx="311962" cy="2297288"/>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Rak koppling 52">
            <a:extLst>
              <a:ext uri="{FF2B5EF4-FFF2-40B4-BE49-F238E27FC236}">
                <a16:creationId xmlns:a16="http://schemas.microsoft.com/office/drawing/2014/main" id="{5EFD5D6E-37C9-E311-6519-445037020C45}"/>
              </a:ext>
            </a:extLst>
          </p:cNvPr>
          <p:cNvCxnSpPr>
            <a:cxnSpLocks/>
            <a:endCxn id="26" idx="2"/>
          </p:cNvCxnSpPr>
          <p:nvPr/>
        </p:nvCxnSpPr>
        <p:spPr>
          <a:xfrm>
            <a:off x="6045512" y="3673968"/>
            <a:ext cx="973435" cy="1390831"/>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Rak koppling 54">
            <a:extLst>
              <a:ext uri="{FF2B5EF4-FFF2-40B4-BE49-F238E27FC236}">
                <a16:creationId xmlns:a16="http://schemas.microsoft.com/office/drawing/2014/main" id="{3DB35AB3-3335-C43D-4D2F-000F4AD9D34D}"/>
              </a:ext>
            </a:extLst>
          </p:cNvPr>
          <p:cNvCxnSpPr>
            <a:cxnSpLocks/>
            <a:endCxn id="30" idx="2"/>
          </p:cNvCxnSpPr>
          <p:nvPr/>
        </p:nvCxnSpPr>
        <p:spPr>
          <a:xfrm>
            <a:off x="5138801" y="5022567"/>
            <a:ext cx="957199" cy="1277585"/>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Rak koppling 56">
            <a:extLst>
              <a:ext uri="{FF2B5EF4-FFF2-40B4-BE49-F238E27FC236}">
                <a16:creationId xmlns:a16="http://schemas.microsoft.com/office/drawing/2014/main" id="{C9556DAE-5229-1BDE-5D85-39DA37020EF4}"/>
              </a:ext>
            </a:extLst>
          </p:cNvPr>
          <p:cNvCxnSpPr>
            <a:cxnSpLocks/>
            <a:stCxn id="26" idx="2"/>
            <a:endCxn id="30" idx="2"/>
          </p:cNvCxnSpPr>
          <p:nvPr/>
        </p:nvCxnSpPr>
        <p:spPr>
          <a:xfrm flipH="1">
            <a:off x="6096000" y="5064799"/>
            <a:ext cx="922947" cy="1235353"/>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Rak koppling 59">
            <a:extLst>
              <a:ext uri="{FF2B5EF4-FFF2-40B4-BE49-F238E27FC236}">
                <a16:creationId xmlns:a16="http://schemas.microsoft.com/office/drawing/2014/main" id="{7C763920-83E5-B41C-2F2C-6E1757877CAB}"/>
              </a:ext>
            </a:extLst>
          </p:cNvPr>
          <p:cNvCxnSpPr>
            <a:cxnSpLocks/>
            <a:stCxn id="12" idx="2"/>
          </p:cNvCxnSpPr>
          <p:nvPr/>
        </p:nvCxnSpPr>
        <p:spPr>
          <a:xfrm flipH="1">
            <a:off x="6992641" y="4200106"/>
            <a:ext cx="1218719" cy="88637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Rak koppling 61">
            <a:extLst>
              <a:ext uri="{FF2B5EF4-FFF2-40B4-BE49-F238E27FC236}">
                <a16:creationId xmlns:a16="http://schemas.microsoft.com/office/drawing/2014/main" id="{8E28CF8B-AAD7-463F-D225-9F24B02796B4}"/>
              </a:ext>
            </a:extLst>
          </p:cNvPr>
          <p:cNvCxnSpPr>
            <a:cxnSpLocks/>
            <a:endCxn id="14" idx="2"/>
          </p:cNvCxnSpPr>
          <p:nvPr/>
        </p:nvCxnSpPr>
        <p:spPr>
          <a:xfrm>
            <a:off x="5994763" y="1581776"/>
            <a:ext cx="1341266" cy="1162729"/>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Rak koppling 63">
            <a:extLst>
              <a:ext uri="{FF2B5EF4-FFF2-40B4-BE49-F238E27FC236}">
                <a16:creationId xmlns:a16="http://schemas.microsoft.com/office/drawing/2014/main" id="{60404E74-1958-AD4B-0420-9B0D4C1677FF}"/>
              </a:ext>
            </a:extLst>
          </p:cNvPr>
          <p:cNvCxnSpPr>
            <a:cxnSpLocks/>
            <a:endCxn id="22" idx="2"/>
          </p:cNvCxnSpPr>
          <p:nvPr/>
        </p:nvCxnSpPr>
        <p:spPr>
          <a:xfrm>
            <a:off x="4712665" y="2704073"/>
            <a:ext cx="1343493" cy="990817"/>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Rak koppling 65">
            <a:extLst>
              <a:ext uri="{FF2B5EF4-FFF2-40B4-BE49-F238E27FC236}">
                <a16:creationId xmlns:a16="http://schemas.microsoft.com/office/drawing/2014/main" id="{A3036F8D-A011-2ABB-60DF-6FF18C79ABE8}"/>
              </a:ext>
            </a:extLst>
          </p:cNvPr>
          <p:cNvCxnSpPr>
            <a:cxnSpLocks/>
            <a:endCxn id="14" idx="2"/>
          </p:cNvCxnSpPr>
          <p:nvPr/>
        </p:nvCxnSpPr>
        <p:spPr>
          <a:xfrm flipV="1">
            <a:off x="6018399" y="2744505"/>
            <a:ext cx="1317630" cy="927768"/>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 name="Bildobjekt 1" descr="En bild som visar person, skjorta, spelare&#10;&#10;Automatiskt genererad beskrivning">
            <a:extLst>
              <a:ext uri="{FF2B5EF4-FFF2-40B4-BE49-F238E27FC236}">
                <a16:creationId xmlns:a16="http://schemas.microsoft.com/office/drawing/2014/main" id="{8038449F-22BE-CE81-9986-A6091D623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8115" y="1023950"/>
            <a:ext cx="662805" cy="505216"/>
          </a:xfrm>
          <a:prstGeom prst="rect">
            <a:avLst/>
          </a:prstGeom>
        </p:spPr>
      </p:pic>
      <p:pic>
        <p:nvPicPr>
          <p:cNvPr id="9" name="Bildobjekt 8" descr="En bild som visar person, skjorta, spelare&#10;&#10;Automatiskt genererad beskrivning">
            <a:extLst>
              <a:ext uri="{FF2B5EF4-FFF2-40B4-BE49-F238E27FC236}">
                <a16:creationId xmlns:a16="http://schemas.microsoft.com/office/drawing/2014/main" id="{732A739D-B895-9C9B-3888-AA8E1D6B95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038" y="1556736"/>
            <a:ext cx="662805" cy="505216"/>
          </a:xfrm>
          <a:prstGeom prst="rect">
            <a:avLst/>
          </a:prstGeom>
        </p:spPr>
      </p:pic>
      <p:pic>
        <p:nvPicPr>
          <p:cNvPr id="24" name="Bildobjekt 23" descr="En bild som visar person, skjorta, spelare&#10;&#10;Automatiskt genererad beskrivning">
            <a:extLst>
              <a:ext uri="{FF2B5EF4-FFF2-40B4-BE49-F238E27FC236}">
                <a16:creationId xmlns:a16="http://schemas.microsoft.com/office/drawing/2014/main" id="{893AC9BB-A5DD-3E4A-6C74-20B95526B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939" y="4559583"/>
            <a:ext cx="662805" cy="505216"/>
          </a:xfrm>
          <a:prstGeom prst="rect">
            <a:avLst/>
          </a:prstGeom>
        </p:spPr>
      </p:pic>
      <p:pic>
        <p:nvPicPr>
          <p:cNvPr id="26" name="Bildobjekt 25" descr="En bild som visar person, skjorta, spelare&#10;&#10;Automatiskt genererad beskrivning">
            <a:extLst>
              <a:ext uri="{FF2B5EF4-FFF2-40B4-BE49-F238E27FC236}">
                <a16:creationId xmlns:a16="http://schemas.microsoft.com/office/drawing/2014/main" id="{64B81739-6472-13B3-B626-09F73A655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544" y="4559583"/>
            <a:ext cx="662805" cy="505216"/>
          </a:xfrm>
          <a:prstGeom prst="rect">
            <a:avLst/>
          </a:prstGeom>
        </p:spPr>
      </p:pic>
      <p:pic>
        <p:nvPicPr>
          <p:cNvPr id="12" name="Bildobjekt 11" descr="En bild som visar person, skjorta, spelare&#10;&#10;Automatiskt genererad beskrivning">
            <a:extLst>
              <a:ext uri="{FF2B5EF4-FFF2-40B4-BE49-F238E27FC236}">
                <a16:creationId xmlns:a16="http://schemas.microsoft.com/office/drawing/2014/main" id="{FB127EEB-9041-D802-E64F-AA9829761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9957" y="3694890"/>
            <a:ext cx="662805" cy="505216"/>
          </a:xfrm>
          <a:prstGeom prst="rect">
            <a:avLst/>
          </a:prstGeom>
        </p:spPr>
      </p:pic>
      <p:pic>
        <p:nvPicPr>
          <p:cNvPr id="14" name="Bildobjekt 13" descr="En bild som visar person, skjorta, spelare&#10;&#10;Automatiskt genererad beskrivning">
            <a:extLst>
              <a:ext uri="{FF2B5EF4-FFF2-40B4-BE49-F238E27FC236}">
                <a16:creationId xmlns:a16="http://schemas.microsoft.com/office/drawing/2014/main" id="{992910A3-78FC-F56D-2EF8-86C56C604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626" y="2239289"/>
            <a:ext cx="662805" cy="505216"/>
          </a:xfrm>
          <a:prstGeom prst="rect">
            <a:avLst/>
          </a:prstGeom>
        </p:spPr>
      </p:pic>
      <p:cxnSp>
        <p:nvCxnSpPr>
          <p:cNvPr id="69" name="Rak koppling 68">
            <a:extLst>
              <a:ext uri="{FF2B5EF4-FFF2-40B4-BE49-F238E27FC236}">
                <a16:creationId xmlns:a16="http://schemas.microsoft.com/office/drawing/2014/main" id="{1878F853-7C79-37B5-A07A-C4109EFAE79A}"/>
              </a:ext>
            </a:extLst>
          </p:cNvPr>
          <p:cNvCxnSpPr>
            <a:cxnSpLocks/>
            <a:stCxn id="10" idx="2"/>
            <a:endCxn id="26" idx="2"/>
          </p:cNvCxnSpPr>
          <p:nvPr/>
        </p:nvCxnSpPr>
        <p:spPr>
          <a:xfrm flipH="1">
            <a:off x="7018947" y="2061952"/>
            <a:ext cx="1192413" cy="3002847"/>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Rak koppling 71">
            <a:extLst>
              <a:ext uri="{FF2B5EF4-FFF2-40B4-BE49-F238E27FC236}">
                <a16:creationId xmlns:a16="http://schemas.microsoft.com/office/drawing/2014/main" id="{225319A0-8B4C-3D64-18B5-0AB4D377F0E9}"/>
              </a:ext>
            </a:extLst>
          </p:cNvPr>
          <p:cNvCxnSpPr>
            <a:cxnSpLocks/>
            <a:endCxn id="14" idx="2"/>
          </p:cNvCxnSpPr>
          <p:nvPr/>
        </p:nvCxnSpPr>
        <p:spPr>
          <a:xfrm flipH="1">
            <a:off x="7336029" y="2019720"/>
            <a:ext cx="901303" cy="724785"/>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Rak koppling 73">
            <a:extLst>
              <a:ext uri="{FF2B5EF4-FFF2-40B4-BE49-F238E27FC236}">
                <a16:creationId xmlns:a16="http://schemas.microsoft.com/office/drawing/2014/main" id="{D9889537-63E3-005E-3DBA-9FA1ABCD6F9A}"/>
              </a:ext>
            </a:extLst>
          </p:cNvPr>
          <p:cNvCxnSpPr>
            <a:cxnSpLocks/>
            <a:endCxn id="17" idx="2"/>
          </p:cNvCxnSpPr>
          <p:nvPr/>
        </p:nvCxnSpPr>
        <p:spPr>
          <a:xfrm>
            <a:off x="3845417" y="2032630"/>
            <a:ext cx="890886" cy="768514"/>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Rak koppling 75">
            <a:extLst>
              <a:ext uri="{FF2B5EF4-FFF2-40B4-BE49-F238E27FC236}">
                <a16:creationId xmlns:a16="http://schemas.microsoft.com/office/drawing/2014/main" id="{50C8760B-155B-0141-2679-86DF2F74850E}"/>
              </a:ext>
            </a:extLst>
          </p:cNvPr>
          <p:cNvCxnSpPr>
            <a:cxnSpLocks/>
          </p:cNvCxnSpPr>
          <p:nvPr/>
        </p:nvCxnSpPr>
        <p:spPr>
          <a:xfrm flipH="1" flipV="1">
            <a:off x="6024174" y="1441370"/>
            <a:ext cx="23003" cy="215797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2" name="Bildobjekt 21" descr="En bild som visar person, skjorta, spelare&#10;&#10;Automatiskt genererad beskrivning">
            <a:extLst>
              <a:ext uri="{FF2B5EF4-FFF2-40B4-BE49-F238E27FC236}">
                <a16:creationId xmlns:a16="http://schemas.microsoft.com/office/drawing/2014/main" id="{5987CA9B-406C-AF1D-E559-AA42C95FA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755" y="3189674"/>
            <a:ext cx="662805" cy="505216"/>
          </a:xfrm>
          <a:prstGeom prst="rect">
            <a:avLst/>
          </a:prstGeom>
        </p:spPr>
      </p:pic>
      <p:cxnSp>
        <p:nvCxnSpPr>
          <p:cNvPr id="80" name="Rak koppling 79">
            <a:extLst>
              <a:ext uri="{FF2B5EF4-FFF2-40B4-BE49-F238E27FC236}">
                <a16:creationId xmlns:a16="http://schemas.microsoft.com/office/drawing/2014/main" id="{4F24EB10-00B6-7FE3-8574-83CCF07F3771}"/>
              </a:ext>
            </a:extLst>
          </p:cNvPr>
          <p:cNvCxnSpPr>
            <a:cxnSpLocks/>
            <a:stCxn id="30" idx="2"/>
          </p:cNvCxnSpPr>
          <p:nvPr/>
        </p:nvCxnSpPr>
        <p:spPr>
          <a:xfrm flipH="1" flipV="1">
            <a:off x="6058103" y="3563375"/>
            <a:ext cx="37897" cy="2736777"/>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30" name="Bildobjekt 29" descr="En bild som visar person, klädsel, fotbeklädnader, Sportuniform&#10;&#10;Automatiskt genererad beskrivning">
            <a:extLst>
              <a:ext uri="{FF2B5EF4-FFF2-40B4-BE49-F238E27FC236}">
                <a16:creationId xmlns:a16="http://schemas.microsoft.com/office/drawing/2014/main" id="{F3F8429B-8E41-D6BB-5D4E-B134D25B9880}"/>
              </a:ext>
            </a:extLst>
          </p:cNvPr>
          <p:cNvPicPr>
            <a:picLocks noChangeAspect="1"/>
          </p:cNvPicPr>
          <p:nvPr/>
        </p:nvPicPr>
        <p:blipFill rotWithShape="1">
          <a:blip r:embed="rId3">
            <a:extLst>
              <a:ext uri="{28A0092B-C50C-407E-A947-70E740481C1C}">
                <a14:useLocalDpi xmlns:a14="http://schemas.microsoft.com/office/drawing/2010/main" val="0"/>
              </a:ext>
            </a:extLst>
          </a:blip>
          <a:srcRect l="20476" t="17791" r="20209" b="49731"/>
          <a:stretch/>
        </p:blipFill>
        <p:spPr>
          <a:xfrm>
            <a:off x="5646726" y="5584724"/>
            <a:ext cx="898547" cy="715428"/>
          </a:xfrm>
          <a:prstGeom prst="rect">
            <a:avLst/>
          </a:prstGeom>
        </p:spPr>
      </p:pic>
      <p:cxnSp>
        <p:nvCxnSpPr>
          <p:cNvPr id="15" name="Rak koppling 14">
            <a:extLst>
              <a:ext uri="{FF2B5EF4-FFF2-40B4-BE49-F238E27FC236}">
                <a16:creationId xmlns:a16="http://schemas.microsoft.com/office/drawing/2014/main" id="{97749C7F-7920-2DFA-3548-82CE7569C1A2}"/>
              </a:ext>
            </a:extLst>
          </p:cNvPr>
          <p:cNvCxnSpPr>
            <a:cxnSpLocks/>
            <a:endCxn id="11" idx="2"/>
          </p:cNvCxnSpPr>
          <p:nvPr/>
        </p:nvCxnSpPr>
        <p:spPr>
          <a:xfrm flipH="1">
            <a:off x="3825441" y="2763180"/>
            <a:ext cx="902454" cy="143692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11" name="Bildobjekt 10" descr="En bild som visar person, skjorta, spelare&#10;&#10;Automatiskt genererad beskrivning">
            <a:extLst>
              <a:ext uri="{FF2B5EF4-FFF2-40B4-BE49-F238E27FC236}">
                <a16:creationId xmlns:a16="http://schemas.microsoft.com/office/drawing/2014/main" id="{59D24674-7E1C-FD5F-4EF2-A00F1AD84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038" y="3694890"/>
            <a:ext cx="662805" cy="505216"/>
          </a:xfrm>
          <a:prstGeom prst="rect">
            <a:avLst/>
          </a:prstGeom>
        </p:spPr>
      </p:pic>
      <p:pic>
        <p:nvPicPr>
          <p:cNvPr id="17" name="Bildobjekt 16" descr="En bild som visar person, skjorta, spelare&#10;&#10;Automatiskt genererad beskrivning">
            <a:extLst>
              <a:ext uri="{FF2B5EF4-FFF2-40B4-BE49-F238E27FC236}">
                <a16:creationId xmlns:a16="http://schemas.microsoft.com/office/drawing/2014/main" id="{A94A0AAD-A160-C548-9A9C-B94F95C01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4900" y="2295928"/>
            <a:ext cx="662805" cy="505216"/>
          </a:xfrm>
          <a:prstGeom prst="rect">
            <a:avLst/>
          </a:prstGeom>
        </p:spPr>
      </p:pic>
    </p:spTree>
    <p:extLst>
      <p:ext uri="{BB962C8B-B14F-4D97-AF65-F5344CB8AC3E}">
        <p14:creationId xmlns:p14="http://schemas.microsoft.com/office/powerpoint/2010/main" val="1686547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repeatCount="indefinite" fill="remove" nodeType="withEffect">
                                  <p:stCondLst>
                                    <p:cond delay="0"/>
                                  </p:stCondLst>
                                  <p:endCondLst>
                                    <p:cond evt="onNext" delay="0">
                                      <p:tgtEl>
                                        <p:sldTgt/>
                                      </p:tgtEl>
                                    </p:cond>
                                  </p:end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00" fill="hold"/>
                                        <p:tgtEl>
                                          <p:spTgt spid="30"/>
                                        </p:tgtEl>
                                        <p:attrNameLst>
                                          <p:attrName>ppt_x</p:attrName>
                                        </p:attrNameLst>
                                      </p:cBhvr>
                                      <p:tavLst>
                                        <p:tav tm="0">
                                          <p:val>
                                            <p:strVal val="#ppt_x"/>
                                          </p:val>
                                        </p:tav>
                                        <p:tav tm="100000">
                                          <p:val>
                                            <p:strVal val="#ppt_x"/>
                                          </p:val>
                                        </p:tav>
                                      </p:tavLst>
                                    </p:anim>
                                    <p:anim calcmode="lin" valueType="num">
                                      <p:cBhvr additive="base">
                                        <p:cTn id="8" dur="20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7" name="Platshållare för innehåll 4">
            <a:extLst>
              <a:ext uri="{FF2B5EF4-FFF2-40B4-BE49-F238E27FC236}">
                <a16:creationId xmlns:a16="http://schemas.microsoft.com/office/drawing/2014/main" id="{734207DD-82D0-8D46-DCED-49407F9C1F9F}"/>
              </a:ext>
            </a:extLst>
          </p:cNvPr>
          <p:cNvSpPr txBox="1">
            <a:spLocks/>
          </p:cNvSpPr>
          <p:nvPr/>
        </p:nvSpPr>
        <p:spPr>
          <a:xfrm>
            <a:off x="3666460" y="1623160"/>
            <a:ext cx="4859079" cy="390482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1.GLÄDJE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Skapa en miljö och ett innehåll i träning som väcker nyfikenhet och intresse hos ungdomarna.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2. INDIVIDUELL UTVECKLING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Grunden är redan lagd om man kan fånga ungdomarnas intresse och nyfikenhet. Det gäller att stimulera utvecklingen med ett bra innehåll i träningen. Mer spelövningar och mindre styrda drillövningar. Ledaren måste fokusera på utveckling och inte på matchresultat.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3. RESULTAT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Med rätt ordning på punkterna så kommer resultatet sist. Men det bästa är att du i slutändan får fantastiska resultat. Både i spelarnas utveckling som i matchresultaten och inte minst i antalet spelare som satsar vidare!</a:t>
            </a:r>
          </a:p>
        </p:txBody>
      </p:sp>
    </p:spTree>
    <p:extLst>
      <p:ext uri="{BB962C8B-B14F-4D97-AF65-F5344CB8AC3E}">
        <p14:creationId xmlns:p14="http://schemas.microsoft.com/office/powerpoint/2010/main" val="3514289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7" name="Platshållare för innehåll 4">
            <a:extLst>
              <a:ext uri="{FF2B5EF4-FFF2-40B4-BE49-F238E27FC236}">
                <a16:creationId xmlns:a16="http://schemas.microsoft.com/office/drawing/2014/main" id="{734207DD-82D0-8D46-DCED-49407F9C1F9F}"/>
              </a:ext>
            </a:extLst>
          </p:cNvPr>
          <p:cNvSpPr txBox="1">
            <a:spLocks/>
          </p:cNvSpPr>
          <p:nvPr/>
        </p:nvSpPr>
        <p:spPr>
          <a:xfrm>
            <a:off x="3349217" y="401173"/>
            <a:ext cx="5493561" cy="202632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Snabbaste inlärningen genom</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Play- to -</a:t>
            </a:r>
            <a:r>
              <a:rPr kumimoji="0" lang="sv-SE" sz="1400" b="1" i="1"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learn</a:t>
            </a:r>
            <a:r>
              <a:rPr kumimoji="0" lang="sv-SE" sz="1400" b="1"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filosofin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75% spelmoment i träning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 särklass det bästa och snabbaste sättet till utveckling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2" name="Platshållare för innehåll 4">
            <a:extLst>
              <a:ext uri="{FF2B5EF4-FFF2-40B4-BE49-F238E27FC236}">
                <a16:creationId xmlns:a16="http://schemas.microsoft.com/office/drawing/2014/main" id="{3BCFEB29-B43B-BB0C-B0FB-6B8064C8DE22}"/>
              </a:ext>
            </a:extLst>
          </p:cNvPr>
          <p:cNvSpPr txBox="1">
            <a:spLocks/>
          </p:cNvSpPr>
          <p:nvPr/>
        </p:nvSpPr>
        <p:spPr>
          <a:xfrm>
            <a:off x="2910915" y="2005994"/>
            <a:ext cx="6370167" cy="26079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BASEN I VÅR SPELARUTBILDNING - SMÅLAGSSPEL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Smålagsspel i alla möjliga former är hjärtat i vårt träningsupplägg.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Smålagsspelen kan varieras med hjälp av planstorlek, indelning av zoner, regler, med eller utan målvakter och det behöver inte vara riktningsbestämt.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Trygga, kreativa spelare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Vågar ta egna beslut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Får chansen att nå maxpotential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Speldominerande träning är rolig och skapar nyfikenhet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SPELAREN STÅR I CENTRUM</a:t>
            </a:r>
          </a:p>
        </p:txBody>
      </p:sp>
      <p:sp>
        <p:nvSpPr>
          <p:cNvPr id="3" name="Platshållare för innehåll 4">
            <a:extLst>
              <a:ext uri="{FF2B5EF4-FFF2-40B4-BE49-F238E27FC236}">
                <a16:creationId xmlns:a16="http://schemas.microsoft.com/office/drawing/2014/main" id="{0E375144-3732-03E1-917E-687734092A57}"/>
              </a:ext>
            </a:extLst>
          </p:cNvPr>
          <p:cNvSpPr txBox="1">
            <a:spLocks/>
          </p:cNvSpPr>
          <p:nvPr/>
        </p:nvSpPr>
        <p:spPr>
          <a:xfrm>
            <a:off x="1471785" y="4770937"/>
            <a:ext cx="9248424" cy="14477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SKAPAR EN MILJÖ SOM STIMULERAR KREATIVITET OCH SPELFÖRSTÅELSE SKAPAR KREATIVA SPELARE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 SPELARE SOM HAR LÄTTARE FÖR ATT TA EGNA BESLUT SKAPAR MOTIVERADE SPELARE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SKAPAR SPELARE SOM GES MÖJLIGHET ATT NÅ SIN MAXPOTENTIAL</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SKAPAR SPELARE SOM ÄR TRYGGA BEROENDE PÅ DELAKTIGHET I PROBLEMLÖSNINGAR</a:t>
            </a:r>
          </a:p>
        </p:txBody>
      </p:sp>
      <p:sp>
        <p:nvSpPr>
          <p:cNvPr id="4" name="Rektangel: rundade hörn 3">
            <a:extLst>
              <a:ext uri="{FF2B5EF4-FFF2-40B4-BE49-F238E27FC236}">
                <a16:creationId xmlns:a16="http://schemas.microsoft.com/office/drawing/2014/main" id="{38AAE52E-4629-329F-2142-EBCAD9CF9225}"/>
              </a:ext>
            </a:extLst>
          </p:cNvPr>
          <p:cNvSpPr/>
          <p:nvPr/>
        </p:nvSpPr>
        <p:spPr>
          <a:xfrm>
            <a:off x="1194318" y="4613901"/>
            <a:ext cx="10179698" cy="1604821"/>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7036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3" name="textruta 2">
            <a:hlinkClick r:id="" action="ppaction://noaction"/>
            <a:extLst>
              <a:ext uri="{FF2B5EF4-FFF2-40B4-BE49-F238E27FC236}">
                <a16:creationId xmlns:a16="http://schemas.microsoft.com/office/drawing/2014/main" id="{07C45CE8-5BE8-100D-8976-637514109004}"/>
              </a:ext>
            </a:extLst>
          </p:cNvPr>
          <p:cNvSpPr txBox="1"/>
          <p:nvPr/>
        </p:nvSpPr>
        <p:spPr>
          <a:xfrm>
            <a:off x="1751583" y="1460005"/>
            <a:ext cx="1442804" cy="738664"/>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BETEENDEN INNAN TRÄNING</a:t>
            </a:r>
          </a:p>
        </p:txBody>
      </p:sp>
      <p:sp>
        <p:nvSpPr>
          <p:cNvPr id="4" name="textruta 3">
            <a:hlinkClick r:id="" action="ppaction://noaction"/>
            <a:extLst>
              <a:ext uri="{FF2B5EF4-FFF2-40B4-BE49-F238E27FC236}">
                <a16:creationId xmlns:a16="http://schemas.microsoft.com/office/drawing/2014/main" id="{44437888-FDFE-B23E-89AD-291EBD82E86E}"/>
              </a:ext>
            </a:extLst>
          </p:cNvPr>
          <p:cNvSpPr txBox="1"/>
          <p:nvPr/>
        </p:nvSpPr>
        <p:spPr>
          <a:xfrm>
            <a:off x="1751583" y="2797802"/>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REFLEKTION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PÅ PLANEN</a:t>
            </a:r>
          </a:p>
        </p:txBody>
      </p:sp>
      <p:sp>
        <p:nvSpPr>
          <p:cNvPr id="5" name="textruta 4">
            <a:hlinkClick r:id="" action="ppaction://noaction"/>
            <a:extLst>
              <a:ext uri="{FF2B5EF4-FFF2-40B4-BE49-F238E27FC236}">
                <a16:creationId xmlns:a16="http://schemas.microsoft.com/office/drawing/2014/main" id="{9526A0C7-E1F3-2099-3AD6-3C6BF4B18DB4}"/>
              </a:ext>
            </a:extLst>
          </p:cNvPr>
          <p:cNvSpPr txBox="1"/>
          <p:nvPr/>
        </p:nvSpPr>
        <p:spPr>
          <a:xfrm>
            <a:off x="1608295" y="4050961"/>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ÖVERGRIPANDE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PEDAGOGIK</a:t>
            </a:r>
          </a:p>
        </p:txBody>
      </p:sp>
      <p:sp>
        <p:nvSpPr>
          <p:cNvPr id="6" name="textruta 5">
            <a:hlinkClick r:id="" action="ppaction://noaction"/>
            <a:extLst>
              <a:ext uri="{FF2B5EF4-FFF2-40B4-BE49-F238E27FC236}">
                <a16:creationId xmlns:a16="http://schemas.microsoft.com/office/drawing/2014/main" id="{CCEC4F78-7A03-8F10-08BC-D4C7E1433B06}"/>
              </a:ext>
            </a:extLst>
          </p:cNvPr>
          <p:cNvSpPr txBox="1"/>
          <p:nvPr/>
        </p:nvSpPr>
        <p:spPr>
          <a:xfrm>
            <a:off x="1639817" y="5304120"/>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OMSTÄLLNING</a:t>
            </a:r>
          </a:p>
        </p:txBody>
      </p:sp>
      <p:sp>
        <p:nvSpPr>
          <p:cNvPr id="7" name="textruta 6">
            <a:hlinkClick r:id="" action="ppaction://noaction"/>
            <a:extLst>
              <a:ext uri="{FF2B5EF4-FFF2-40B4-BE49-F238E27FC236}">
                <a16:creationId xmlns:a16="http://schemas.microsoft.com/office/drawing/2014/main" id="{9683576F-5326-A20A-3F1B-9DA741D0F6ED}"/>
              </a:ext>
            </a:extLst>
          </p:cNvPr>
          <p:cNvSpPr txBox="1"/>
          <p:nvPr/>
        </p:nvSpPr>
        <p:spPr>
          <a:xfrm>
            <a:off x="4128971" y="1486421"/>
            <a:ext cx="1442804" cy="738664"/>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ARBETSSÄTT I TRÄNING</a:t>
            </a:r>
          </a:p>
        </p:txBody>
      </p:sp>
      <p:sp>
        <p:nvSpPr>
          <p:cNvPr id="8" name="textruta 7">
            <a:hlinkClick r:id="" action="ppaction://noaction"/>
            <a:extLst>
              <a:ext uri="{FF2B5EF4-FFF2-40B4-BE49-F238E27FC236}">
                <a16:creationId xmlns:a16="http://schemas.microsoft.com/office/drawing/2014/main" id="{C8DB8523-1329-19ED-69EF-D8CAAAF0E0AD}"/>
              </a:ext>
            </a:extLst>
          </p:cNvPr>
          <p:cNvSpPr txBox="1"/>
          <p:nvPr/>
        </p:nvSpPr>
        <p:spPr>
          <a:xfrm>
            <a:off x="4128971" y="2828836"/>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EFTER ÖVNING</a:t>
            </a:r>
          </a:p>
        </p:txBody>
      </p:sp>
      <p:sp>
        <p:nvSpPr>
          <p:cNvPr id="9" name="textruta 8">
            <a:hlinkClick r:id="" action="ppaction://noaction"/>
            <a:extLst>
              <a:ext uri="{FF2B5EF4-FFF2-40B4-BE49-F238E27FC236}">
                <a16:creationId xmlns:a16="http://schemas.microsoft.com/office/drawing/2014/main" id="{EAE1AF94-C49B-40F7-3FCF-A53101501D4A}"/>
              </a:ext>
            </a:extLst>
          </p:cNvPr>
          <p:cNvSpPr txBox="1"/>
          <p:nvPr/>
        </p:nvSpPr>
        <p:spPr>
          <a:xfrm>
            <a:off x="3959474" y="4050961"/>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FRÅGA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ELLER INSTRUERA</a:t>
            </a:r>
          </a:p>
        </p:txBody>
      </p:sp>
      <p:sp>
        <p:nvSpPr>
          <p:cNvPr id="10" name="textruta 9">
            <a:hlinkClick r:id="" action="ppaction://noaction"/>
            <a:extLst>
              <a:ext uri="{FF2B5EF4-FFF2-40B4-BE49-F238E27FC236}">
                <a16:creationId xmlns:a16="http://schemas.microsoft.com/office/drawing/2014/main" id="{FAA61F36-1953-BDEF-DF1D-599149F0E019}"/>
              </a:ext>
            </a:extLst>
          </p:cNvPr>
          <p:cNvSpPr txBox="1"/>
          <p:nvPr/>
        </p:nvSpPr>
        <p:spPr>
          <a:xfrm>
            <a:off x="3979130" y="5219481"/>
            <a:ext cx="1755589" cy="738664"/>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FÖRHINDRA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SPELUPPBYGGNAD</a:t>
            </a:r>
          </a:p>
        </p:txBody>
      </p:sp>
      <p:sp>
        <p:nvSpPr>
          <p:cNvPr id="11" name="textruta 10">
            <a:hlinkClick r:id="" action="ppaction://noaction"/>
            <a:extLst>
              <a:ext uri="{FF2B5EF4-FFF2-40B4-BE49-F238E27FC236}">
                <a16:creationId xmlns:a16="http://schemas.microsoft.com/office/drawing/2014/main" id="{AA997354-60EE-E6C0-5D60-B450E0979B4A}"/>
              </a:ext>
            </a:extLst>
          </p:cNvPr>
          <p:cNvSpPr txBox="1"/>
          <p:nvPr/>
        </p:nvSpPr>
        <p:spPr>
          <a:xfrm>
            <a:off x="6499807" y="1544643"/>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INNAN ÖVNING</a:t>
            </a:r>
          </a:p>
        </p:txBody>
      </p:sp>
      <p:sp>
        <p:nvSpPr>
          <p:cNvPr id="12" name="textruta 11">
            <a:hlinkClick r:id="" action="ppaction://noaction"/>
            <a:extLst>
              <a:ext uri="{FF2B5EF4-FFF2-40B4-BE49-F238E27FC236}">
                <a16:creationId xmlns:a16="http://schemas.microsoft.com/office/drawing/2014/main" id="{CA0BEE11-9AB7-1B3D-6EF3-1ABFD866DB6C}"/>
              </a:ext>
            </a:extLst>
          </p:cNvPr>
          <p:cNvSpPr txBox="1"/>
          <p:nvPr/>
        </p:nvSpPr>
        <p:spPr>
          <a:xfrm>
            <a:off x="6270400" y="2820000"/>
            <a:ext cx="1901618"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VILKEN FEEDBACK BEHÖVER SPELARNA?</a:t>
            </a:r>
          </a:p>
        </p:txBody>
      </p:sp>
      <p:sp>
        <p:nvSpPr>
          <p:cNvPr id="13" name="textruta 12">
            <a:hlinkClick r:id="" action="ppaction://noaction"/>
            <a:extLst>
              <a:ext uri="{FF2B5EF4-FFF2-40B4-BE49-F238E27FC236}">
                <a16:creationId xmlns:a16="http://schemas.microsoft.com/office/drawing/2014/main" id="{EFE37EC3-A2B8-594D-D74B-2AB69B6B78CC}"/>
              </a:ext>
            </a:extLst>
          </p:cNvPr>
          <p:cNvSpPr txBox="1"/>
          <p:nvPr/>
        </p:nvSpPr>
        <p:spPr>
          <a:xfrm>
            <a:off x="6310653" y="4038000"/>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KAGM</a:t>
            </a:r>
          </a:p>
        </p:txBody>
      </p:sp>
      <p:sp>
        <p:nvSpPr>
          <p:cNvPr id="14" name="textruta 13">
            <a:hlinkClick r:id="" action="ppaction://noaction"/>
            <a:extLst>
              <a:ext uri="{FF2B5EF4-FFF2-40B4-BE49-F238E27FC236}">
                <a16:creationId xmlns:a16="http://schemas.microsoft.com/office/drawing/2014/main" id="{1E5AEAE7-EB2E-1D9F-6F06-860C7241E366}"/>
              </a:ext>
            </a:extLst>
          </p:cNvPr>
          <p:cNvSpPr txBox="1"/>
          <p:nvPr/>
        </p:nvSpPr>
        <p:spPr>
          <a:xfrm>
            <a:off x="6310653" y="5278196"/>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SPELARNAS FOTBOLLSAKTIONER</a:t>
            </a:r>
          </a:p>
        </p:txBody>
      </p:sp>
      <p:sp>
        <p:nvSpPr>
          <p:cNvPr id="15" name="textruta 14">
            <a:hlinkClick r:id="" action="ppaction://noaction"/>
            <a:extLst>
              <a:ext uri="{FF2B5EF4-FFF2-40B4-BE49-F238E27FC236}">
                <a16:creationId xmlns:a16="http://schemas.microsoft.com/office/drawing/2014/main" id="{DFAAADE0-FD62-8AE4-FA60-21D2BBE7DA31}"/>
              </a:ext>
            </a:extLst>
          </p:cNvPr>
          <p:cNvSpPr txBox="1"/>
          <p:nvPr/>
        </p:nvSpPr>
        <p:spPr>
          <a:xfrm>
            <a:off x="8883748" y="1540489"/>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UNDER ÖVNING</a:t>
            </a:r>
          </a:p>
        </p:txBody>
      </p:sp>
      <p:sp>
        <p:nvSpPr>
          <p:cNvPr id="16" name="textruta 15">
            <a:hlinkClick r:id="" action="ppaction://noaction"/>
            <a:extLst>
              <a:ext uri="{FF2B5EF4-FFF2-40B4-BE49-F238E27FC236}">
                <a16:creationId xmlns:a16="http://schemas.microsoft.com/office/drawing/2014/main" id="{6D5F99C7-ECE6-4116-7469-4EEDDB208BB5}"/>
              </a:ext>
            </a:extLst>
          </p:cNvPr>
          <p:cNvSpPr txBox="1"/>
          <p:nvPr/>
        </p:nvSpPr>
        <p:spPr>
          <a:xfrm>
            <a:off x="8771982" y="2828835"/>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EFTER TRÄNING</a:t>
            </a:r>
          </a:p>
        </p:txBody>
      </p:sp>
      <p:sp>
        <p:nvSpPr>
          <p:cNvPr id="17" name="textruta 16">
            <a:hlinkClick r:id="" action="ppaction://noaction"/>
            <a:extLst>
              <a:ext uri="{FF2B5EF4-FFF2-40B4-BE49-F238E27FC236}">
                <a16:creationId xmlns:a16="http://schemas.microsoft.com/office/drawing/2014/main" id="{BEF5C5E9-9551-6B45-4D59-B17A3ED1A446}"/>
              </a:ext>
            </a:extLst>
          </p:cNvPr>
          <p:cNvSpPr txBox="1"/>
          <p:nvPr/>
        </p:nvSpPr>
        <p:spPr>
          <a:xfrm>
            <a:off x="8668384" y="4051516"/>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SPELUPPBYGGNAD</a:t>
            </a:r>
          </a:p>
        </p:txBody>
      </p:sp>
      <p:sp>
        <p:nvSpPr>
          <p:cNvPr id="18" name="textruta 17">
            <a:hlinkClick r:id="" action="ppaction://noaction"/>
            <a:extLst>
              <a:ext uri="{FF2B5EF4-FFF2-40B4-BE49-F238E27FC236}">
                <a16:creationId xmlns:a16="http://schemas.microsoft.com/office/drawing/2014/main" id="{FBC437BE-81C2-CA2A-DB1B-2F723AA8A7A0}"/>
              </a:ext>
            </a:extLst>
          </p:cNvPr>
          <p:cNvSpPr txBox="1"/>
          <p:nvPr/>
        </p:nvSpPr>
        <p:spPr>
          <a:xfrm>
            <a:off x="8668383" y="5298662"/>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PEDAGOGISKA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REGLER</a:t>
            </a:r>
          </a:p>
        </p:txBody>
      </p:sp>
      <p:sp>
        <p:nvSpPr>
          <p:cNvPr id="19" name="textruta 18">
            <a:extLst>
              <a:ext uri="{FF2B5EF4-FFF2-40B4-BE49-F238E27FC236}">
                <a16:creationId xmlns:a16="http://schemas.microsoft.com/office/drawing/2014/main" id="{47182748-8005-9BB4-A1CC-EE541E1ED3E1}"/>
              </a:ext>
            </a:extLst>
          </p:cNvPr>
          <p:cNvSpPr txBox="1"/>
          <p:nvPr/>
        </p:nvSpPr>
        <p:spPr>
          <a:xfrm>
            <a:off x="2638293" y="396780"/>
            <a:ext cx="6966857"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SNABBLÄNKAR</a:t>
            </a:r>
          </a:p>
        </p:txBody>
      </p:sp>
    </p:spTree>
    <p:extLst>
      <p:ext uri="{BB962C8B-B14F-4D97-AF65-F5344CB8AC3E}">
        <p14:creationId xmlns:p14="http://schemas.microsoft.com/office/powerpoint/2010/main" val="15711013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084474" y="438289"/>
            <a:ext cx="2829158"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TRÄNARENS BETEENDEN INNAN TRÄNING</a:t>
            </a:r>
          </a:p>
        </p:txBody>
      </p:sp>
      <p:sp>
        <p:nvSpPr>
          <p:cNvPr id="3" name="textruta 2">
            <a:extLst>
              <a:ext uri="{FF2B5EF4-FFF2-40B4-BE49-F238E27FC236}">
                <a16:creationId xmlns:a16="http://schemas.microsoft.com/office/drawing/2014/main" id="{05E94C4F-A8D6-DFA3-B778-3069813DB7EC}"/>
              </a:ext>
            </a:extLst>
          </p:cNvPr>
          <p:cNvSpPr txBox="1"/>
          <p:nvPr/>
        </p:nvSpPr>
        <p:spPr>
          <a:xfrm>
            <a:off x="914400" y="1178952"/>
            <a:ext cx="3109978"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Helvetica"/>
              </a:rPr>
              <a:t>HÄLSAR PÅ ALLA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Helvetica"/>
              </a:rPr>
              <a:t>Ger spelarna tillhörighet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FRÅGAR OM SPELARNAS VÄLMÅENDE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Vi påminner spelarna om att vi ser dem som människor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STÄLLER FRÅGOR SPELARNAS VARDAG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Vi bryr oss om vad som händer på deras fritid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LÄGGER FRAM KONER, BOLLAR, VÄSTAR, MÅL PÅ RÄTT YTOR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Vi förebygger kaos och sparar träningstid</a:t>
            </a:r>
          </a:p>
        </p:txBody>
      </p:sp>
      <p:sp>
        <p:nvSpPr>
          <p:cNvPr id="4" name="textruta 3">
            <a:extLst>
              <a:ext uri="{FF2B5EF4-FFF2-40B4-BE49-F238E27FC236}">
                <a16:creationId xmlns:a16="http://schemas.microsoft.com/office/drawing/2014/main" id="{32FF7114-9B60-A6B0-6400-318B92B9541E}"/>
              </a:ext>
            </a:extLst>
          </p:cNvPr>
          <p:cNvSpPr txBox="1"/>
          <p:nvPr/>
        </p:nvSpPr>
        <p:spPr>
          <a:xfrm>
            <a:off x="7201810" y="438288"/>
            <a:ext cx="2682854"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TRÄNARENS ARBETSSÄTT I TRÄNING</a:t>
            </a:r>
          </a:p>
        </p:txBody>
      </p:sp>
      <p:sp>
        <p:nvSpPr>
          <p:cNvPr id="5" name="textruta 4">
            <a:extLst>
              <a:ext uri="{FF2B5EF4-FFF2-40B4-BE49-F238E27FC236}">
                <a16:creationId xmlns:a16="http://schemas.microsoft.com/office/drawing/2014/main" id="{763B6360-0682-E374-869F-024A626B442B}"/>
              </a:ext>
            </a:extLst>
          </p:cNvPr>
          <p:cNvSpPr txBox="1"/>
          <p:nvPr/>
        </p:nvSpPr>
        <p:spPr>
          <a:xfrm>
            <a:off x="5672530" y="1178952"/>
            <a:ext cx="5741414"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HIGHLIGHTAR OCH REPETERAR BESLUT GEOM FRYSNINGAR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Att vi alltid fryser situationer i spelövningar och spel för att visa spelarnas bäst, eller utvecklingsbara, beslut och anpassar vår pedagogik med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Helvetica"/>
              </a:rPr>
              <a:t>guided</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Helvetica"/>
              </a:rPr>
              <a:t>discovery</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 direkt instruktion, modellering osv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GER KONKRET POSITIV FEEDBACK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Att vi alltid ger spelarna konkret positiv feedback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Helvetica"/>
                <a:sym typeface="Helvetica"/>
              </a:rPr>
              <a:t>utfrån</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 vad spelarna gör (inte hur de är)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 Vi lär spelarna vad vår korta feedback betyder  Exempelvis ”press i tid” , (vad innebär det och vad behöver spelarna göra för att lyckas med 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ANVÄNDER FOTBOLLSPLANENS LINJER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Att vi alltid använder oss av planens linjer i så hög utsträckning som möjligt innan vi använder oss av koner.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TÄNKER ETT ELLER TVÅ STEG FÖRE PÅGÅENDE ÖVNING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Lägger upp västar i ytor, flyttar koner, flyttar 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GER UPPGIFTER TILL FÖRSVARANDE 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Försvarande lag ges en uppgift vid bollvinst (gör mål i ett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Helvetica"/>
                <a:sym typeface="Wingdings" panose="05000000000000000000" pitchFamily="2" charset="2"/>
              </a:rPr>
              <a:t>småmål</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 och bollförlust (ta tillbaka bollen i en viss yta för att få poäng)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ANVÄNDER 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Att vi alltid använder oss av pedagogiska regler i spelövningar och spel för att skapa meningsfullhet och en strävan efter målbilderna vi har valt i spelets skeden</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p:txBody>
      </p:sp>
    </p:spTree>
    <p:extLst>
      <p:ext uri="{BB962C8B-B14F-4D97-AF65-F5344CB8AC3E}">
        <p14:creationId xmlns:p14="http://schemas.microsoft.com/office/powerpoint/2010/main" val="2323425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367938" y="625641"/>
            <a:ext cx="175931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INNAN ÖVNING</a:t>
            </a:r>
          </a:p>
        </p:txBody>
      </p:sp>
      <p:sp>
        <p:nvSpPr>
          <p:cNvPr id="3" name="textruta 2">
            <a:extLst>
              <a:ext uri="{FF2B5EF4-FFF2-40B4-BE49-F238E27FC236}">
                <a16:creationId xmlns:a16="http://schemas.microsoft.com/office/drawing/2014/main" id="{0121C3DC-C6B9-0EC3-06EC-926D4D3AD19E}"/>
              </a:ext>
            </a:extLst>
          </p:cNvPr>
          <p:cNvSpPr txBox="1"/>
          <p:nvPr/>
        </p:nvSpPr>
        <p:spPr>
          <a:xfrm>
            <a:off x="705168" y="1210416"/>
            <a:ext cx="3084850"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I CIRKEL, INGEN FRAMFÖR INGEN BAKOM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För att undvika distraktion mellan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Alla kan se vem som pratar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Alla ser varandra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VILKEN INFORMATION BEHÖVER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Vilka lag finns, var får de vara, vilken yta ansvarar de för?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Var är ytan? Var får anfallsspelarna vara? Var försvarsspelarna vara?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får jag poäng om jag vinner bollen?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får jag poäng om jag är försvarsspelare?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får jag poäng om jag är anfallsspelare?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länge är jag försvarsspelare? Hur länge pågår övningen?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5" name="textruta 4">
            <a:extLst>
              <a:ext uri="{FF2B5EF4-FFF2-40B4-BE49-F238E27FC236}">
                <a16:creationId xmlns:a16="http://schemas.microsoft.com/office/drawing/2014/main" id="{CE05CD44-B0C5-6AF0-DFBC-86512149B007}"/>
              </a:ext>
            </a:extLst>
          </p:cNvPr>
          <p:cNvSpPr txBox="1"/>
          <p:nvPr/>
        </p:nvSpPr>
        <p:spPr>
          <a:xfrm>
            <a:off x="2558142" y="5365400"/>
            <a:ext cx="70757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FÖRKLARA MED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”SÅ MÅNGA ORD SOM NÖDVÄNDIGT, MEN SÅ FÅ SOM MÖJLIGT!”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SÄTT IGÅNG!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endParaRPr>
          </a:p>
        </p:txBody>
      </p:sp>
      <p:sp>
        <p:nvSpPr>
          <p:cNvPr id="4" name="textruta 3">
            <a:extLst>
              <a:ext uri="{FF2B5EF4-FFF2-40B4-BE49-F238E27FC236}">
                <a16:creationId xmlns:a16="http://schemas.microsoft.com/office/drawing/2014/main" id="{B2494BC6-1EC5-97B7-73C2-9050470B6763}"/>
              </a:ext>
            </a:extLst>
          </p:cNvPr>
          <p:cNvSpPr txBox="1"/>
          <p:nvPr/>
        </p:nvSpPr>
        <p:spPr>
          <a:xfrm>
            <a:off x="7305444" y="625641"/>
            <a:ext cx="175931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UNDER ÖVNING</a:t>
            </a:r>
          </a:p>
        </p:txBody>
      </p:sp>
      <p:sp>
        <p:nvSpPr>
          <p:cNvPr id="6" name="textruta 5">
            <a:extLst>
              <a:ext uri="{FF2B5EF4-FFF2-40B4-BE49-F238E27FC236}">
                <a16:creationId xmlns:a16="http://schemas.microsoft.com/office/drawing/2014/main" id="{1D4AC7BC-D04E-0273-5F46-C4BA57A56BFF}"/>
              </a:ext>
            </a:extLst>
          </p:cNvPr>
          <p:cNvSpPr txBox="1"/>
          <p:nvPr/>
        </p:nvSpPr>
        <p:spPr>
          <a:xfrm>
            <a:off x="6586185" y="1210416"/>
            <a:ext cx="4237877" cy="33085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NÄR KAN VI SAMLAS?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Mellan två arbetsintervaller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t.ex</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efter 1,5 minut eller efter 3 minuter)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ÄR SYFTET MED ATT PAUSA?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pausar för att spelarna ska orka göra aktioner med kvalitet under hela träningen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Öka spelarnas förståelse för spelet och övningen genom frågor, instruktioner osv. tydliga förväntningar på vad spelarna ska göra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Öka eller sänk svårighetsgraden vid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UPPREPA ANVISNINGAR MED HJÄLP AV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Ställ frågor om det är uppenbart att spelare inte har lyssnat och förstått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GE FEEDBACK TILL SPELARNA UTIFRÅN SENASTE PAUSEN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behöver pressa snabbare”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”Bra press i tid där Kim!”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”Vi behöver passa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Wingdings" panose="05000000000000000000" pitchFamily="2" charset="2"/>
              </a:rPr>
              <a:t>snababare</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 ”Bra bolltempo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Wingdings" panose="05000000000000000000" pitchFamily="2" charset="2"/>
              </a:rPr>
              <a:t>Sefika</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7" name="textruta 6">
            <a:extLst>
              <a:ext uri="{FF2B5EF4-FFF2-40B4-BE49-F238E27FC236}">
                <a16:creationId xmlns:a16="http://schemas.microsoft.com/office/drawing/2014/main" id="{2E0A4C6A-1B58-EA53-AFAF-36443D054234}"/>
              </a:ext>
            </a:extLst>
          </p:cNvPr>
          <p:cNvSpPr txBox="1"/>
          <p:nvPr/>
        </p:nvSpPr>
        <p:spPr>
          <a:xfrm>
            <a:off x="8705123" y="5273066"/>
            <a:ext cx="3145501"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B0F0"/>
                </a:solidFill>
                <a:effectLst/>
                <a:uLnTx/>
                <a:uFillTx/>
                <a:latin typeface="Arial Nova Light" panose="020B0304020202020204" pitchFamily="34" charset="0"/>
                <a:ea typeface="+mn-ea"/>
                <a:cs typeface="Helvetica"/>
                <a:sym typeface="Helvetica"/>
              </a:rPr>
              <a:t>Lär spelarna att samlas utan visselpipa. Säg till spelarna som springer att det var bra att de sprang till samlingen. Utse en 1:a, 2:a och en 3:a. Säg att varje samling är en tävling. Går det för långsamt så gör ni en ny samling 10 meter bort.</a:t>
            </a:r>
            <a:endParaRPr kumimoji="0" lang="sv-SE" sz="1100" b="0" i="0" u="none" strike="noStrike" kern="1200" cap="none" spc="0" normalizeH="0" baseline="0" noProof="0" dirty="0">
              <a:ln>
                <a:noFill/>
              </a:ln>
              <a:solidFill>
                <a:srgbClr val="00B0F0"/>
              </a:solidFill>
              <a:effectLst/>
              <a:uLnTx/>
              <a:uFillTx/>
              <a:latin typeface="Arial Nova Light" panose="020B0304020202020204" pitchFamily="34" charset="0"/>
              <a:ea typeface="+mn-ea"/>
              <a:cs typeface="+mn-cs"/>
            </a:endParaRPr>
          </a:p>
        </p:txBody>
      </p:sp>
    </p:spTree>
    <p:extLst>
      <p:ext uri="{BB962C8B-B14F-4D97-AF65-F5344CB8AC3E}">
        <p14:creationId xmlns:p14="http://schemas.microsoft.com/office/powerpoint/2010/main" val="2524229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697122" y="499843"/>
            <a:ext cx="166787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REFLEKTION PÅ PLANEN</a:t>
            </a:r>
          </a:p>
        </p:txBody>
      </p:sp>
      <p:sp>
        <p:nvSpPr>
          <p:cNvPr id="3" name="textruta 2">
            <a:extLst>
              <a:ext uri="{FF2B5EF4-FFF2-40B4-BE49-F238E27FC236}">
                <a16:creationId xmlns:a16="http://schemas.microsoft.com/office/drawing/2014/main" id="{E8A590F2-7DAE-3444-68E8-38DEE95B08F0}"/>
              </a:ext>
            </a:extLst>
          </p:cNvPr>
          <p:cNvSpPr txBox="1"/>
          <p:nvPr/>
        </p:nvSpPr>
        <p:spPr>
          <a:xfrm>
            <a:off x="511694" y="1197548"/>
            <a:ext cx="4038725"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TRÄNAREN ROPAR VILA OCH BERÄTTAR ATT SPELARNA SKA ”LADDA TILLSAMMANS” I SINA LAG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INNEBÄR: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Att spelarna reflekterar i helgrupp över senaste periodens matchspel/spelövning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UTIFRÅN: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Dagens tema, vilka principer vill vi se (vad har funkat? Inte funkat?) Vad kan vi göra bättre nästa gång?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blev jag rättvänd? När började jag pressa motståndare? Hur märktes 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lyckades jag? Varför lyckades jag? På vilket sätt? (Be någon visa för hela gruppen)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B0F0"/>
                </a:solidFill>
                <a:effectLst/>
                <a:uLnTx/>
                <a:uFillTx/>
                <a:latin typeface="Arial Nova" panose="020B0504020202020204" pitchFamily="34" charset="0"/>
                <a:ea typeface="+mn-ea"/>
                <a:cs typeface="Helvetica"/>
                <a:sym typeface="Helvetica"/>
              </a:rPr>
              <a:t>I en spelövning eller match där ett lag ska samla poäng låter vi lagen vila och/eller samla bollar efter ca 3 minuter. Längre perioder av spel tenderar att gå ut över koncentration och humör och fokus på träningens tema. Börja med att en tränare alltid är med när spelarna laddar tillsammans och vägled dem i deras reflektion.</a:t>
            </a:r>
          </a:p>
        </p:txBody>
      </p:sp>
      <p:sp>
        <p:nvSpPr>
          <p:cNvPr id="4" name="textruta 3">
            <a:extLst>
              <a:ext uri="{FF2B5EF4-FFF2-40B4-BE49-F238E27FC236}">
                <a16:creationId xmlns:a16="http://schemas.microsoft.com/office/drawing/2014/main" id="{3E5E1037-8ED4-930B-232B-5455C927140C}"/>
              </a:ext>
            </a:extLst>
          </p:cNvPr>
          <p:cNvSpPr txBox="1"/>
          <p:nvPr/>
        </p:nvSpPr>
        <p:spPr>
          <a:xfrm>
            <a:off x="7649866" y="499843"/>
            <a:ext cx="1786742"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EFTER ÖVNING</a:t>
            </a:r>
          </a:p>
        </p:txBody>
      </p:sp>
      <p:sp>
        <p:nvSpPr>
          <p:cNvPr id="5" name="textruta 4">
            <a:extLst>
              <a:ext uri="{FF2B5EF4-FFF2-40B4-BE49-F238E27FC236}">
                <a16:creationId xmlns:a16="http://schemas.microsoft.com/office/drawing/2014/main" id="{09566086-3889-E97C-B199-C50814403B58}"/>
              </a:ext>
            </a:extLst>
          </p:cNvPr>
          <p:cNvSpPr txBox="1"/>
          <p:nvPr/>
        </p:nvSpPr>
        <p:spPr>
          <a:xfrm>
            <a:off x="6450752" y="1197232"/>
            <a:ext cx="4184969"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KOMBINERA MED VATTENPAUS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Spara tid</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SYFTET MED ATT REFLEKTERA EFTER ÖVNING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tar vi med oss till matchspelet?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Ställ följdfrågor för fördjupa spelarnas förståelse (vi tränare nöjer oss inte med att spelarnas värderar tidigare upplevelser som bra eller dåligt utan ber spelarna förklara varför det var bra eller dåligt, varför var löpningarna, passningarna, samspelet bra eller dåligt?)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ser till att underlätta spelarnas möjligheter att se sambandet mellan övning och spel med hjälp av pedagogiska regler, poängsystem osv.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enskilda spelare utmärker sig med arbetsinsats och koncentration tidigare lyfter du denna inför hela gruppen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AVSLUTA TRÄNINGEN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Gör en sista reflektion tillsammans med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har vi tränat på idag?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Varför har vi tränat på det?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Vilka aktioner var avgörande för att lyckas med målbilden?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Ge generell feedback på träningen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Säg tack för idag och be alla att säga hejdå till varandra med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high</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five</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433845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349650" y="291985"/>
            <a:ext cx="2408534"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VILKEN FEEDBACK BEHÖVER SPELARNA?</a:t>
            </a:r>
          </a:p>
        </p:txBody>
      </p:sp>
      <p:sp>
        <p:nvSpPr>
          <p:cNvPr id="3" name="textruta 2">
            <a:extLst>
              <a:ext uri="{FF2B5EF4-FFF2-40B4-BE49-F238E27FC236}">
                <a16:creationId xmlns:a16="http://schemas.microsoft.com/office/drawing/2014/main" id="{00B9D5A5-EC1C-533B-35C9-33971B094B86}"/>
              </a:ext>
            </a:extLst>
          </p:cNvPr>
          <p:cNvSpPr txBox="1"/>
          <p:nvPr/>
        </p:nvSpPr>
        <p:spPr>
          <a:xfrm>
            <a:off x="373896" y="856357"/>
            <a:ext cx="5011920"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BASERAS PÅ DE MÅLBILDER OCH PRINCIPER VI HAR IFK VÄRNAMO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vill vinna bollen så nära motståndarnas mål som möjligt ”Bra press i tid” – ”Bra att vi vinner bollen på samma planhalva!”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GER FEEDBACK PÅ DET SOM SPELARNA GÖR – DERAS FOTBOLLSAKTIONER OCH BETEENDEN PÅ PLANEN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Vi hjälper spelarna att sortera vilka aktioner som de gör bra och sträva efter att upprepa i fortsättningen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Neto</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 pressa när bollen lämnar foten!</a:t>
            </a:r>
            <a:b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br>
            <a:b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b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Marcus – varför latar du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Konstruktiv feedback behöver en situation och förslag på konkret aktion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GER VI FEEDBACK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Så snabbt som möjligt efter att aktionen är avslutad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Tydligt och specifikt utifrån vad spelarna gör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KONKRET OCH POSITIV VS ICKE-KONKRET NEGATIV FEEDBACK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Hjälper spelarna att upprepa bra aktioner och att undvika sämre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Hjälper lagkamrater att härma bra aktioner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Spelet i sig själv ger spelarna bestraffande konsekvenser (likväl som belönande, exempelvis mål och dribblingar och tunnlar osv)</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 ENSKILDA SAMTAL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Kan vi skapa förståelse för hur enskilda aktioner hjälper motståndarna att lyckas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stressar inte upp oss eller suckar eller gestikulerar över spelarnas misstag, vi hjälper dem vidare istället</a:t>
            </a:r>
          </a:p>
        </p:txBody>
      </p:sp>
      <p:sp>
        <p:nvSpPr>
          <p:cNvPr id="5" name="textruta 4">
            <a:extLst>
              <a:ext uri="{FF2B5EF4-FFF2-40B4-BE49-F238E27FC236}">
                <a16:creationId xmlns:a16="http://schemas.microsoft.com/office/drawing/2014/main" id="{6E16BC8F-EAE7-7072-2D30-7ABDE808E74B}"/>
              </a:ext>
            </a:extLst>
          </p:cNvPr>
          <p:cNvSpPr txBox="1"/>
          <p:nvPr/>
        </p:nvSpPr>
        <p:spPr>
          <a:xfrm rot="21286910">
            <a:off x="3531864" y="6043776"/>
            <a:ext cx="512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B0F0"/>
                </a:solidFill>
                <a:effectLst/>
                <a:uLnTx/>
                <a:uFillTx/>
                <a:latin typeface="Arial Nova Cond" panose="020B0506020202020204" pitchFamily="34" charset="0"/>
                <a:ea typeface="+mn-ea"/>
                <a:cs typeface="+mn-cs"/>
              </a:rPr>
              <a:t>”SPELET LÄR SPELAREN, MER ÄN TRÄNAREN”</a:t>
            </a:r>
          </a:p>
        </p:txBody>
      </p:sp>
      <p:sp>
        <p:nvSpPr>
          <p:cNvPr id="4" name="textruta 3">
            <a:extLst>
              <a:ext uri="{FF2B5EF4-FFF2-40B4-BE49-F238E27FC236}">
                <a16:creationId xmlns:a16="http://schemas.microsoft.com/office/drawing/2014/main" id="{0DCE7BD6-23D4-5579-40F7-5F41CEEA7363}"/>
              </a:ext>
            </a:extLst>
          </p:cNvPr>
          <p:cNvSpPr txBox="1"/>
          <p:nvPr/>
        </p:nvSpPr>
        <p:spPr>
          <a:xfrm>
            <a:off x="7773880" y="271582"/>
            <a:ext cx="1787647"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EFTER TRÄNING</a:t>
            </a:r>
          </a:p>
        </p:txBody>
      </p:sp>
      <p:sp>
        <p:nvSpPr>
          <p:cNvPr id="6" name="textruta 5">
            <a:extLst>
              <a:ext uri="{FF2B5EF4-FFF2-40B4-BE49-F238E27FC236}">
                <a16:creationId xmlns:a16="http://schemas.microsoft.com/office/drawing/2014/main" id="{DA797A1B-D474-8BF2-82FB-329F82F9DA22}"/>
              </a:ext>
            </a:extLst>
          </p:cNvPr>
          <p:cNvSpPr txBox="1"/>
          <p:nvPr/>
        </p:nvSpPr>
        <p:spPr>
          <a:xfrm>
            <a:off x="6161742" y="876760"/>
            <a:ext cx="5011921"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TRÄNAREN ROPAR SAMLING OCH BERÄTTAR ATT VI SKA HA EN REFLEKTION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INNEBÄR: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Att spelarna reflekterar själva, två och två, eller i helgrupp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UTIFRÅN: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Arbetsinsats, Koncentration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Var det roligt? Vad lärde jag mig?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Vad funkade bäst idag? Vad kan vi göra bättre nästa gång?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blev jag rättvänd? När började jag pressa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märktes koncentrationen idag? Hur märktes arbetsinsatsen idag?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Varför var det roligt idag? På vilket sätt kan vi förbättra vårt passningsspel idag (passa till bortre fot, ta emot med bortre fot, passa framför rättvänd spelare)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AVSLUTA MED IFK-RING:</a:t>
            </a:r>
            <a:b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b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IFK-ring: 1-2-3 IFK! Eller Ge mig ett I, ge mig ett F, ge mig ett K – vad blir det? IFK!!!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FFFF00"/>
                </a:solidFill>
                <a:effectLst/>
                <a:uLnTx/>
                <a:uFillTx/>
                <a:latin typeface="Arial Nova" panose="020B0504020202020204" pitchFamily="34" charset="0"/>
                <a:ea typeface="+mn-ea"/>
                <a:cs typeface="Helvetica"/>
                <a:sym typeface="Helvetica"/>
              </a:rPr>
              <a:t>Tränarna och spelare ger </a:t>
            </a:r>
            <a:r>
              <a:rPr kumimoji="0" lang="sv-SE" sz="1100" b="0" i="0" u="none" strike="noStrike" kern="1200" cap="none" spc="0" normalizeH="0" baseline="0" noProof="0" dirty="0" err="1">
                <a:ln>
                  <a:noFill/>
                </a:ln>
                <a:solidFill>
                  <a:srgbClr val="FFFF00"/>
                </a:solidFill>
                <a:effectLst/>
                <a:uLnTx/>
                <a:uFillTx/>
                <a:latin typeface="Arial Nova" panose="020B0504020202020204" pitchFamily="34" charset="0"/>
                <a:ea typeface="+mn-ea"/>
                <a:cs typeface="Helvetica"/>
                <a:sym typeface="Helvetica"/>
              </a:rPr>
              <a:t>high-five</a:t>
            </a:r>
            <a:r>
              <a:rPr kumimoji="0" lang="sv-SE" sz="1100" b="0" i="0" u="none" strike="noStrike" kern="1200" cap="none" spc="0" normalizeH="0" baseline="0" noProof="0" dirty="0">
                <a:ln>
                  <a:noFill/>
                </a:ln>
                <a:solidFill>
                  <a:srgbClr val="FFFF00"/>
                </a:solidFill>
                <a:effectLst/>
                <a:uLnTx/>
                <a:uFillTx/>
                <a:latin typeface="Arial Nova" panose="020B0504020202020204" pitchFamily="34" charset="0"/>
                <a:ea typeface="+mn-ea"/>
                <a:cs typeface="Helvetica"/>
                <a:sym typeface="Helvetica"/>
              </a:rPr>
              <a:t> till varandra innan hemgång.</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945141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EXEMPEL PÅ KONKRET POSITIV FEEDBACK OCH FRÅGOR</a:t>
            </a:r>
          </a:p>
        </p:txBody>
      </p:sp>
      <p:graphicFrame>
        <p:nvGraphicFramePr>
          <p:cNvPr id="4" name="Tabell 3">
            <a:extLst>
              <a:ext uri="{FF2B5EF4-FFF2-40B4-BE49-F238E27FC236}">
                <a16:creationId xmlns:a16="http://schemas.microsoft.com/office/drawing/2014/main" id="{941BF60F-8FE5-F6DE-DC73-A69535D54FE3}"/>
              </a:ext>
            </a:extLst>
          </p:cNvPr>
          <p:cNvGraphicFramePr>
            <a:graphicFrameLocks noGrp="1"/>
          </p:cNvGraphicFramePr>
          <p:nvPr/>
        </p:nvGraphicFramePr>
        <p:xfrm>
          <a:off x="137160" y="630538"/>
          <a:ext cx="11951208" cy="6108590"/>
        </p:xfrm>
        <a:graphic>
          <a:graphicData uri="http://schemas.openxmlformats.org/drawingml/2006/table">
            <a:tbl>
              <a:tblPr firstRow="1" bandRow="1">
                <a:tableStyleId>{5C22544A-7EE6-4342-B048-85BDC9FD1C3A}</a:tableStyleId>
              </a:tblPr>
              <a:tblGrid>
                <a:gridCol w="1900033">
                  <a:extLst>
                    <a:ext uri="{9D8B030D-6E8A-4147-A177-3AD203B41FA5}">
                      <a16:colId xmlns:a16="http://schemas.microsoft.com/office/drawing/2014/main" val="1561406836"/>
                    </a:ext>
                  </a:extLst>
                </a:gridCol>
                <a:gridCol w="1890534">
                  <a:extLst>
                    <a:ext uri="{9D8B030D-6E8A-4147-A177-3AD203B41FA5}">
                      <a16:colId xmlns:a16="http://schemas.microsoft.com/office/drawing/2014/main" val="1953726544"/>
                    </a:ext>
                  </a:extLst>
                </a:gridCol>
                <a:gridCol w="1862032">
                  <a:extLst>
                    <a:ext uri="{9D8B030D-6E8A-4147-A177-3AD203B41FA5}">
                      <a16:colId xmlns:a16="http://schemas.microsoft.com/office/drawing/2014/main" val="1077429112"/>
                    </a:ext>
                  </a:extLst>
                </a:gridCol>
                <a:gridCol w="2090036">
                  <a:extLst>
                    <a:ext uri="{9D8B030D-6E8A-4147-A177-3AD203B41FA5}">
                      <a16:colId xmlns:a16="http://schemas.microsoft.com/office/drawing/2014/main" val="3252471873"/>
                    </a:ext>
                  </a:extLst>
                </a:gridCol>
                <a:gridCol w="1858625">
                  <a:extLst>
                    <a:ext uri="{9D8B030D-6E8A-4147-A177-3AD203B41FA5}">
                      <a16:colId xmlns:a16="http://schemas.microsoft.com/office/drawing/2014/main" val="2242301816"/>
                    </a:ext>
                  </a:extLst>
                </a:gridCol>
                <a:gridCol w="2349948">
                  <a:extLst>
                    <a:ext uri="{9D8B030D-6E8A-4147-A177-3AD203B41FA5}">
                      <a16:colId xmlns:a16="http://schemas.microsoft.com/office/drawing/2014/main" val="1232703724"/>
                    </a:ext>
                  </a:extLst>
                </a:gridCol>
              </a:tblGrid>
              <a:tr h="280665">
                <a:tc>
                  <a:txBody>
                    <a:bodyPr/>
                    <a:lstStyle/>
                    <a:p>
                      <a:r>
                        <a:rPr lang="sv-SE" sz="1100" dirty="0">
                          <a:solidFill>
                            <a:srgbClr val="00B0F0"/>
                          </a:solidFill>
                          <a:latin typeface="Arial Nova" panose="020B0504020202020204" pitchFamily="34" charset="0"/>
                        </a:rPr>
                        <a:t>BRA PASSNING</a:t>
                      </a:r>
                    </a:p>
                  </a:txBody>
                  <a:tcPr>
                    <a:noFill/>
                  </a:tcPr>
                </a:tc>
                <a:tc>
                  <a:txBody>
                    <a:bodyPr/>
                    <a:lstStyle/>
                    <a:p>
                      <a:r>
                        <a:rPr lang="sv-SE" sz="1100" dirty="0">
                          <a:solidFill>
                            <a:srgbClr val="00B0F0"/>
                          </a:solidFill>
                          <a:latin typeface="Arial Nova" panose="020B0504020202020204" pitchFamily="34" charset="0"/>
                        </a:rPr>
                        <a:t>FEEDBACK</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tc>
                  <a:txBody>
                    <a:bodyPr/>
                    <a:lstStyle/>
                    <a:p>
                      <a:r>
                        <a:rPr lang="sv-SE" sz="1100" dirty="0">
                          <a:solidFill>
                            <a:srgbClr val="00B0F0"/>
                          </a:solidFill>
                          <a:latin typeface="Arial Nova" panose="020B0504020202020204" pitchFamily="34" charset="0"/>
                        </a:rPr>
                        <a:t>BRA MOTTAGNING</a:t>
                      </a:r>
                    </a:p>
                  </a:txBody>
                  <a:tcPr>
                    <a:noFill/>
                  </a:tcPr>
                </a:tc>
                <a:tc>
                  <a:txBody>
                    <a:bodyPr/>
                    <a:lstStyle/>
                    <a:p>
                      <a:r>
                        <a:rPr lang="sv-SE" sz="1100" dirty="0">
                          <a:solidFill>
                            <a:srgbClr val="00B0F0"/>
                          </a:solidFill>
                          <a:latin typeface="Arial Nova" panose="020B0504020202020204" pitchFamily="34" charset="0"/>
                        </a:rPr>
                        <a:t>FEEDBACK</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extLst>
                  <a:ext uri="{0D108BD9-81ED-4DB2-BD59-A6C34878D82A}">
                    <a16:rowId xmlns:a16="http://schemas.microsoft.com/office/drawing/2014/main" val="3876035456"/>
                  </a:ext>
                </a:extLst>
              </a:tr>
              <a:tr h="2030693">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på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på ytan framför medspelare</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bakom ryggen på motståndare</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Passningen rullar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Passningen är hård</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pass 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på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passning bakom ryggen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Såja längs marken!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hårda pass!</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passa framför varandra?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hjälpa varandra och passa till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När kan vi passa?</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Nästa gång, sätt den framför!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Spela den bakom ryggen!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Nästa gång slå den när du är nära motståndaren!</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spelaren blir rättvänd med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bollen är framför spelaren efter mottagning</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bollen flyttas bort från motståndare</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blir rättvänd!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flyttar bollen!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kan spela snabbt efter mottagning! (bra bolltempo!)</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se hela planen?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få ett högre bolltempo?</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Flytta boll i mottagningarna nu!</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Vi behöver bli rättvända med bollen, tänk på bortre fot!</a:t>
                      </a:r>
                    </a:p>
                  </a:txBody>
                  <a:tcPr>
                    <a:noFill/>
                  </a:tcPr>
                </a:tc>
                <a:extLst>
                  <a:ext uri="{0D108BD9-81ED-4DB2-BD59-A6C34878D82A}">
                    <a16:rowId xmlns:a16="http://schemas.microsoft.com/office/drawing/2014/main" val="1705246184"/>
                  </a:ext>
                </a:extLst>
              </a:tr>
              <a:tr h="46227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rgbClr val="00B0F0"/>
                          </a:solidFill>
                          <a:latin typeface="Arial Nova" panose="020B0504020202020204" pitchFamily="34" charset="0"/>
                        </a:rPr>
                        <a:t>BRA LÖPNING</a:t>
                      </a:r>
                    </a:p>
                    <a:p>
                      <a:pPr algn="l">
                        <a:buFont typeface="Arial" panose="020B0604020202020204" pitchFamily="34" charset="0"/>
                        <a:buChar char="•"/>
                      </a:pP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algn="l">
                        <a:buFont typeface="Arial" panose="020B0604020202020204" pitchFamily="34" charset="0"/>
                        <a:buNone/>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p>
                      <a:pPr algn="l">
                        <a:buFont typeface="Arial" panose="020B0604020202020204" pitchFamily="34" charset="0"/>
                        <a:buNone/>
                      </a:pP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rgbClr val="00B0F0"/>
                          </a:solidFill>
                          <a:latin typeface="Arial Nova" panose="020B0504020202020204" pitchFamily="34" charset="0"/>
                        </a:rPr>
                        <a:t>BRA FÖRSVARSSPEL</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extLst>
                  <a:ext uri="{0D108BD9-81ED-4DB2-BD59-A6C34878D82A}">
                    <a16:rowId xmlns:a16="http://schemas.microsoft.com/office/drawing/2014/main" val="3431482317"/>
                  </a:ext>
                </a:extLst>
              </a:tr>
              <a:tr h="1436344">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innan bollen slås</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bakom ryggen på motståndare</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så du ser hela backlinjen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undviker offside</a:t>
                      </a:r>
                    </a:p>
                    <a:p>
                      <a:pPr algn="l">
                        <a:buFont typeface="Arial" panose="020B0604020202020204" pitchFamily="34" charset="0"/>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löper innan!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du bågar i löpningen!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löper bakom ryggen!</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Vem löper bakom?</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löpning kan du båga nästa gång?</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Vi behöver löpa bakom ryggen inte framför!</a:t>
                      </a:r>
                    </a:p>
                    <a:p>
                      <a:pPr marL="0" indent="0" algn="l">
                        <a:buFontTx/>
                        <a:buNone/>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 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styr bollhållare bort från målet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Pressar mellan två motståndare och stänger passningsvägar</a:t>
                      </a:r>
                    </a:p>
                    <a:p>
                      <a:pPr algn="l">
                        <a:buFont typeface="Arial" panose="020B0604020202020204" pitchFamily="34" charset="0"/>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press 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press emellan!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styr motståndaren bort från målet!</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När ska vi pressa?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pressa emellan?</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 i tid när bollen är på väg</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Pressa emellan motståndarna (</a:t>
                      </a:r>
                      <a:r>
                        <a:rPr lang="sv-SE" sz="900" b="0" i="0" u="none" strike="noStrike" dirty="0" err="1">
                          <a:solidFill>
                            <a:schemeClr val="bg1"/>
                          </a:solidFill>
                          <a:effectLst/>
                          <a:latin typeface="Arial Nova" panose="020B0504020202020204" pitchFamily="34" charset="0"/>
                          <a:cs typeface="Arial" panose="020B0604020202020204" pitchFamily="34" charset="0"/>
                        </a:rPr>
                        <a:t>t.ex</a:t>
                      </a:r>
                      <a:r>
                        <a:rPr lang="sv-SE" sz="900" b="0" i="0" u="none" strike="noStrike" dirty="0">
                          <a:solidFill>
                            <a:schemeClr val="bg1"/>
                          </a:solidFill>
                          <a:effectLst/>
                          <a:latin typeface="Arial Nova" panose="020B0504020202020204" pitchFamily="34" charset="0"/>
                          <a:cs typeface="Arial" panose="020B0604020202020204" pitchFamily="34" charset="0"/>
                        </a:rPr>
                        <a:t> mellan mittback och ytterback)</a:t>
                      </a:r>
                    </a:p>
                  </a:txBody>
                  <a:tcPr>
                    <a:noFill/>
                  </a:tcPr>
                </a:tc>
                <a:extLst>
                  <a:ext uri="{0D108BD9-81ED-4DB2-BD59-A6C34878D82A}">
                    <a16:rowId xmlns:a16="http://schemas.microsoft.com/office/drawing/2014/main" val="184590117"/>
                  </a:ext>
                </a:extLst>
              </a:tr>
              <a:tr h="462272">
                <a:tc>
                  <a:txBody>
                    <a:bodyPr/>
                    <a:lstStyle/>
                    <a:p>
                      <a:r>
                        <a:rPr lang="sv-SE" sz="1100" b="1" dirty="0">
                          <a:solidFill>
                            <a:srgbClr val="00B0F0"/>
                          </a:solidFill>
                          <a:latin typeface="Arial Nova" panose="020B0504020202020204" pitchFamily="34" charset="0"/>
                        </a:rPr>
                        <a:t>BRA SKOTT</a:t>
                      </a:r>
                    </a:p>
                  </a:txBody>
                  <a:tcPr>
                    <a:noFill/>
                  </a:tcPr>
                </a:tc>
                <a:tc>
                  <a:txBody>
                    <a:bodyPr/>
                    <a:lstStyle/>
                    <a:p>
                      <a:pPr algn="l">
                        <a:buFont typeface="Arial" panose="020B0604020202020204" pitchFamily="34" charset="0"/>
                        <a:buNone/>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p>
                      <a:pPr algn="l">
                        <a:buFont typeface="Arial" panose="020B0604020202020204" pitchFamily="34" charset="0"/>
                        <a:buNone/>
                      </a:pP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algn="l">
                        <a:buFont typeface="Arial" panose="020B0604020202020204" pitchFamily="34" charset="0"/>
                        <a:buNone/>
                      </a:pPr>
                      <a:r>
                        <a:rPr lang="sv-SE" sz="1100" b="1" i="0" u="none" strike="noStrike" dirty="0">
                          <a:solidFill>
                            <a:srgbClr val="00B0F0"/>
                          </a:solidFill>
                          <a:effectLst/>
                          <a:latin typeface="Arial Nova" panose="020B0504020202020204" pitchFamily="34" charset="0"/>
                          <a:cs typeface="Arial" panose="020B0604020202020204" pitchFamily="34" charset="0"/>
                        </a:rPr>
                        <a:t>BRA POSITIONERING</a:t>
                      </a:r>
                    </a:p>
                  </a:txBody>
                  <a:tcPr>
                    <a:noFill/>
                  </a:tcPr>
                </a:tc>
                <a:tc>
                  <a:txBody>
                    <a:bodyPr/>
                    <a:lstStyle/>
                    <a:p>
                      <a:pPr algn="l">
                        <a:buFont typeface="Arial" panose="020B0604020202020204" pitchFamily="34" charset="0"/>
                        <a:buNone/>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extLst>
                  <a:ext uri="{0D108BD9-81ED-4DB2-BD59-A6C34878D82A}">
                    <a16:rowId xmlns:a16="http://schemas.microsoft.com/office/drawing/2014/main" val="4262637616"/>
                  </a:ext>
                </a:extLst>
              </a:tr>
              <a:tr h="1436344">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i mål eller på mål</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Placering</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svårt läge (volley, halvvolley)</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med fel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På få tillslag</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skjuter direkt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ser målet innan passningen kommer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skjuter med vänster fot! (högerfotade)</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hitta avslut direkt?</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Se målet när inlägget kommer!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Skjut med vänsterfoten nästa gång, det gör inget om du missar!</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Hittar ytor mellan motståndarnas lagdelar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Positionerar sig lika långt ifrån alla motståndare som nära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Är spelbar diagonalt</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Du ligger i helt rätt yta där!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är diagonal!</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du hitta en bättre vinkel?</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Är du spelbar nu?</a:t>
                      </a:r>
                    </a:p>
                    <a:p>
                      <a:pPr marL="0" indent="0" algn="l">
                        <a:buFontTx/>
                        <a:buNone/>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Bli spelbara diagonalt!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Hitta ytan bakom motståndarna!</a:t>
                      </a:r>
                    </a:p>
                  </a:txBody>
                  <a:tcPr>
                    <a:noFill/>
                  </a:tcPr>
                </a:tc>
                <a:extLst>
                  <a:ext uri="{0D108BD9-81ED-4DB2-BD59-A6C34878D82A}">
                    <a16:rowId xmlns:a16="http://schemas.microsoft.com/office/drawing/2014/main" val="1459728197"/>
                  </a:ext>
                </a:extLst>
              </a:tr>
            </a:tbl>
          </a:graphicData>
        </a:graphic>
      </p:graphicFrame>
    </p:spTree>
    <p:extLst>
      <p:ext uri="{BB962C8B-B14F-4D97-AF65-F5344CB8AC3E}">
        <p14:creationId xmlns:p14="http://schemas.microsoft.com/office/powerpoint/2010/main" val="3853604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ÖVERGRIPANDE PEDAGOGIK</a:t>
            </a:r>
          </a:p>
        </p:txBody>
      </p:sp>
      <p:sp>
        <p:nvSpPr>
          <p:cNvPr id="3" name="textruta 2">
            <a:extLst>
              <a:ext uri="{FF2B5EF4-FFF2-40B4-BE49-F238E27FC236}">
                <a16:creationId xmlns:a16="http://schemas.microsoft.com/office/drawing/2014/main" id="{F35C11FD-2470-B94C-3A67-ED59BE616209}"/>
              </a:ext>
            </a:extLst>
          </p:cNvPr>
          <p:cNvSpPr txBox="1"/>
          <p:nvPr/>
        </p:nvSpPr>
        <p:spPr>
          <a:xfrm>
            <a:off x="953089" y="1475257"/>
            <a:ext cx="10090831"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CONSTRAINTS-LED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Att med hjälp av ledarskapsstilar, övningsdesign, pedagogiska regler begränsa och guida spelarna till bli att kreativa spelare som mår bra.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GUIDED DISCOVERY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Används genom alla åldrar under inlärning av taktiska färdigheter. Taktiska färdigheter kräver att spelarna får ta beslut med hjälp av tränaren. Om spelare behöver bli bättre på att skapa passningslinje och få bollen kan tränare ställa frågor som: ”var kan du springa för att skapa passningslinje till bollen?”.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DIREKT INSTRUKTION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Använder vi främst i åldrarna 5-12 år under inlärning av nya tekniska färdigheter. Över tid kommer tränaren lära sig vilka spelare som behöver vilken instruktion, därför kommer frekvensen av direkt instruktion att variera i samma grupp. Över tid ska tränaren överlåta inlärningen till spelaren genom att använda sig av frågeteknik för att påminna spelaren.</a:t>
            </a:r>
          </a:p>
        </p:txBody>
      </p:sp>
    </p:spTree>
    <p:extLst>
      <p:ext uri="{BB962C8B-B14F-4D97-AF65-F5344CB8AC3E}">
        <p14:creationId xmlns:p14="http://schemas.microsoft.com/office/powerpoint/2010/main" val="640909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PEDAGOGIK</a:t>
            </a:r>
          </a:p>
        </p:txBody>
      </p:sp>
      <p:sp>
        <p:nvSpPr>
          <p:cNvPr id="4" name="textruta 3">
            <a:extLst>
              <a:ext uri="{FF2B5EF4-FFF2-40B4-BE49-F238E27FC236}">
                <a16:creationId xmlns:a16="http://schemas.microsoft.com/office/drawing/2014/main" id="{C3CDAEB4-5063-E23D-DF05-5C4D2221AE98}"/>
              </a:ext>
            </a:extLst>
          </p:cNvPr>
          <p:cNvSpPr txBox="1"/>
          <p:nvPr/>
        </p:nvSpPr>
        <p:spPr>
          <a:xfrm>
            <a:off x="728817" y="1551563"/>
            <a:ext cx="3507904"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Helvetica"/>
              </a:rPr>
              <a:t>GUIDA MED FRÅGOR TILL BRA BESLUT</a:t>
            </a:r>
            <a:endParaRPr kumimoji="0" lang="sv-SE" sz="16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Vill du se ditt eget mål eller vill du se motståndarnas mål när du tar emot bollen? Se motståndarnas mål så vi kan driva, passa eller dribbla oss mot motståndarnas mål.</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Vilket mål är ledigt?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T.ex</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om det är spel och det är två mål på varje sida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följdfråg</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a kan vi spela till det lediga målet? Vem kan springa och få bollen vid det lediga målet?)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Vad vill du göra om en motspelare tar bollen ifrån dig? Ta tillbaka den så fort som möjligt. Vi försöker ta tillbaka bollen tills samma motspelare inte längre har bollen.</a:t>
            </a:r>
          </a:p>
        </p:txBody>
      </p:sp>
      <p:sp>
        <p:nvSpPr>
          <p:cNvPr id="5" name="textruta 4">
            <a:extLst>
              <a:ext uri="{FF2B5EF4-FFF2-40B4-BE49-F238E27FC236}">
                <a16:creationId xmlns:a16="http://schemas.microsoft.com/office/drawing/2014/main" id="{BBE59675-59AA-EC84-3F46-C1A461994EE2}"/>
              </a:ext>
            </a:extLst>
          </p:cNvPr>
          <p:cNvSpPr txBox="1"/>
          <p:nvPr/>
        </p:nvSpPr>
        <p:spPr>
          <a:xfrm>
            <a:off x="4846130" y="1551563"/>
            <a:ext cx="3183567"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Helvetica"/>
              </a:rPr>
              <a:t>INSTRUERA I TEKNIK</a:t>
            </a:r>
            <a:endParaRPr kumimoji="0" lang="sv-SE" sz="16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Träff mitt på bollen, mitt på foten vid passning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Lyft knät och sänk ner foten precis innan bollen träffar foten vid mottagning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Driv bollen med ett steg, en touch - vinkla foten lite snett inåt och träffa bollen med utsidan av foten när spelaren driver boll</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Sätt stödjebenet framför (förbi) bollen och slå till bollen med utsidan vid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utsidesvändning</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t.ex.</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Landa på samma fot som du skjuter med (Skott i fart)</a:t>
            </a:r>
          </a:p>
        </p:txBody>
      </p:sp>
      <p:sp>
        <p:nvSpPr>
          <p:cNvPr id="6" name="textruta 5">
            <a:extLst>
              <a:ext uri="{FF2B5EF4-FFF2-40B4-BE49-F238E27FC236}">
                <a16:creationId xmlns:a16="http://schemas.microsoft.com/office/drawing/2014/main" id="{32074D5A-47FA-E284-15B7-FDD70665C568}"/>
              </a:ext>
            </a:extLst>
          </p:cNvPr>
          <p:cNvSpPr txBox="1"/>
          <p:nvPr/>
        </p:nvSpPr>
        <p:spPr>
          <a:xfrm>
            <a:off x="8429455" y="1551563"/>
            <a:ext cx="3448495"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Helvetica"/>
              </a:rPr>
              <a:t>GE ALLA SPELARE SAMMA BILD</a:t>
            </a:r>
            <a:endParaRPr kumimoji="0" lang="sv-SE" sz="16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När vi fryser situationer då ser vi till att alla spelare kan se situationerna.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 ställer 1-2 frågor när situationen är fryst för att hjälpa spelarna att förstå målbilden och vilka beteenden de behöver göra.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 kan förklara vissa saker i samlingar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t.ex</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om arbetsinsatsen, tempot, koncentrationen är för dålig eller om vi ska förklara reglerna i en övning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 undviker att föreläsa för spelarna om situationer som händer för flera minuter sen</a:t>
            </a:r>
          </a:p>
        </p:txBody>
      </p:sp>
    </p:spTree>
    <p:extLst>
      <p:ext uri="{BB962C8B-B14F-4D97-AF65-F5344CB8AC3E}">
        <p14:creationId xmlns:p14="http://schemas.microsoft.com/office/powerpoint/2010/main" val="7507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STÄLLER VI FRÅGOR NÄR VI TRÄNAR SPELUPPBYGGNAD?</a:t>
            </a:r>
          </a:p>
        </p:txBody>
      </p:sp>
      <p:sp>
        <p:nvSpPr>
          <p:cNvPr id="3" name="textruta 2">
            <a:extLst>
              <a:ext uri="{FF2B5EF4-FFF2-40B4-BE49-F238E27FC236}">
                <a16:creationId xmlns:a16="http://schemas.microsoft.com/office/drawing/2014/main" id="{01F1A73E-1EDC-8402-E8E3-9A52619B5478}"/>
              </a:ext>
            </a:extLst>
          </p:cNvPr>
          <p:cNvSpPr txBox="1"/>
          <p:nvPr/>
        </p:nvSpPr>
        <p:spPr>
          <a:xfrm>
            <a:off x="728815" y="1536174"/>
            <a:ext cx="3941507"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VI KAN SÄGA</a:t>
            </a: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mn-ea"/>
                <a:cs typeface="+mn-cs"/>
                <a:sym typeface="Helvetica"/>
              </a:rPr>
              <a:t> </a:t>
            </a: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Helvetica"/>
              </a:rPr>
              <a:t>VAD</a:t>
            </a: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mn-ea"/>
                <a:cs typeface="+mn-cs"/>
                <a:sym typeface="Helvetica"/>
              </a:rPr>
              <a:t> </a:t>
            </a: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SPELARNA SKA GÖRA</a:t>
            </a: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RÄTTVÄND MED BORTRE FOT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”Idag ska vi träna på att bli rättvända med bortre fot”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Motivera beteendet: ”varför är det bra att bli rättvänd med bortre fot?”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Det blir lättare att dribbla, driva, passa eller avsluta om jag är rättvänd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Med bortre fot kan jag skydda bollen när motståndaren sätter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ORIENTERING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”Idag ska vi träna på att hitta fria ytor”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hittar vi fria ytor? Vi vrider på huvudet och vinklar kroppen in mot planen så mycket som möjligt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IGENOM, RUNT ELLER ÖVER MOTSTÅNDARNA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”Idag försöker vi spela igenom eller runt motståndarna så mycket som möjligt”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7" name="textruta 6">
            <a:extLst>
              <a:ext uri="{FF2B5EF4-FFF2-40B4-BE49-F238E27FC236}">
                <a16:creationId xmlns:a16="http://schemas.microsoft.com/office/drawing/2014/main" id="{6BF33C16-F63C-BF4D-05CC-B3904BE3C684}"/>
              </a:ext>
            </a:extLst>
          </p:cNvPr>
          <p:cNvSpPr txBox="1"/>
          <p:nvPr/>
        </p:nvSpPr>
        <p:spPr>
          <a:xfrm>
            <a:off x="4846130" y="1551563"/>
            <a:ext cx="7264590"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SPELARNA SKA UPPTÄCKA </a:t>
            </a: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Helvetica"/>
              </a:rPr>
              <a:t>VAR</a:t>
            </a: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mn-ea"/>
                <a:cs typeface="+mn-cs"/>
                <a:sym typeface="Helvetica"/>
              </a:rPr>
              <a:t> </a:t>
            </a: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PÅ PLANEN OCH </a:t>
            </a: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Helvetica"/>
              </a:rPr>
              <a:t>NÄR</a:t>
            </a: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 DE KAN GÖRA DET</a:t>
            </a: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Kan du bli rättvänd där? Om inte, kan du hitta en yta där du lättare blir rättvänd?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När behöver du vara där? (innan medspelaren får bollen)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vet du att du kan bli rättvänd (jag vrider på huvudet)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är en bra yta? (den är stor med få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vill du se? (yta, motståndare, bollen, lagkamrater)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Kan vi spela igenom här? Hur då?</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vi inte kan spela igenom nu, vad kan vi göra istället? (Spela runt motståndarna, genom spelvändning)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vi ska spelvända runt motståndarna, var behöver medspelare vara då? (Ha bra bredd, så vi kan slå en längre passning längs marken)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du ska bredda och hjälpa laget att spelvända, när kan du springa dit och hur kan du springa dit? (När jag ser att min medspelare är rättvänd och springa i en båge så jag ser hela planen när passningen kommer)</a:t>
            </a:r>
          </a:p>
        </p:txBody>
      </p:sp>
    </p:spTree>
    <p:extLst>
      <p:ext uri="{BB962C8B-B14F-4D97-AF65-F5344CB8AC3E}">
        <p14:creationId xmlns:p14="http://schemas.microsoft.com/office/powerpoint/2010/main" val="1760278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49" y="3811933"/>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GENERELLA OCH SPECIFIKA ÖVNINGAR</a:t>
            </a:r>
          </a:p>
        </p:txBody>
      </p:sp>
    </p:spTree>
    <p:extLst>
      <p:ext uri="{BB962C8B-B14F-4D97-AF65-F5344CB8AC3E}">
        <p14:creationId xmlns:p14="http://schemas.microsoft.com/office/powerpoint/2010/main" val="3322823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TRÄNINGSMETODIK 10-15 ÅR</a:t>
            </a:r>
          </a:p>
        </p:txBody>
      </p:sp>
      <p:sp>
        <p:nvSpPr>
          <p:cNvPr id="4" name="textruta 3">
            <a:extLst>
              <a:ext uri="{FF2B5EF4-FFF2-40B4-BE49-F238E27FC236}">
                <a16:creationId xmlns:a16="http://schemas.microsoft.com/office/drawing/2014/main" id="{B73E56BE-6478-0D5B-0D29-744B7DEC1FD2}"/>
              </a:ext>
            </a:extLst>
          </p:cNvPr>
          <p:cNvSpPr txBox="1"/>
          <p:nvPr/>
        </p:nvSpPr>
        <p:spPr>
          <a:xfrm>
            <a:off x="1375554" y="887537"/>
            <a:ext cx="2638044" cy="12772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rPr>
              <a:t>GENERELLA ÖVNINGAR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Riktning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Roller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Linjer</a:t>
            </a:r>
          </a:p>
        </p:txBody>
      </p:sp>
      <p:sp>
        <p:nvSpPr>
          <p:cNvPr id="5" name="textruta 4">
            <a:extLst>
              <a:ext uri="{FF2B5EF4-FFF2-40B4-BE49-F238E27FC236}">
                <a16:creationId xmlns:a16="http://schemas.microsoft.com/office/drawing/2014/main" id="{6B63702C-F036-A103-49B5-4F188BC713CB}"/>
              </a:ext>
            </a:extLst>
          </p:cNvPr>
          <p:cNvSpPr txBox="1"/>
          <p:nvPr/>
        </p:nvSpPr>
        <p:spPr>
          <a:xfrm>
            <a:off x="4160718" y="887537"/>
            <a:ext cx="4114800" cy="5678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rPr>
              <a:t>NYCKELBETEENDEN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Oavsett om vi tränar generellt eller specifikt så kan spelarna alltid träna på de nyckelbeteenden alla spelare behöver klara av.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PRESS I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pressar sin närmsta motståndare när bollen lämnar motståndarnas fot, och stänger passningslinje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ORIENTERING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vrider på huvudet med och utan boll och försöker se fria ytor, medspelare, motståndare och bollen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COACHA MEDSPEARE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Coacha medspelaren framför dig,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sym typeface="Wingdings" panose="05000000000000000000" pitchFamily="2" charset="2"/>
              </a:rPr>
              <a:t>t.ex</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 ”press utåt”, ”lyft backlinjen”, ”finns till höger”, ”försök igen!”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PASSNING I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passar till bortre foten eller på ytan framför medspelare innan den blir markerad eller när ytan fortfarande är tom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SPELAR FRAMÅT BAKOM RYGG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spelar en passning bakom ryggen på motståndare för att försvåra deras orientering och skapa tid för nästa bollhållare i vårt lag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GÖR NÄSTA AKTION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sym typeface="Wingdings" panose="05000000000000000000" pitchFamily="2" charset="2"/>
              </a:rPr>
              <a:t>t.ex</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 tar en ny löpning efter passning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BLIR RÄTTVÄND MED BOLLEN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blir rättvänd med bollen eller passar till rättvänd</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p:txBody>
      </p:sp>
      <p:sp>
        <p:nvSpPr>
          <p:cNvPr id="6" name="textruta 5">
            <a:extLst>
              <a:ext uri="{FF2B5EF4-FFF2-40B4-BE49-F238E27FC236}">
                <a16:creationId xmlns:a16="http://schemas.microsoft.com/office/drawing/2014/main" id="{E6EDF237-32A2-35BA-26D9-CC532A351FCF}"/>
              </a:ext>
            </a:extLst>
          </p:cNvPr>
          <p:cNvSpPr txBox="1"/>
          <p:nvPr/>
        </p:nvSpPr>
        <p:spPr>
          <a:xfrm>
            <a:off x="8422638" y="887537"/>
            <a:ext cx="2638044"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rPr>
              <a:t>SPECIFIKA ÖVNINGAR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Riktning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Roller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Linjer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Positioner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Lagdelar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Motståndarnas spelsätt vid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p:txBody>
      </p:sp>
    </p:spTree>
    <p:extLst>
      <p:ext uri="{BB962C8B-B14F-4D97-AF65-F5344CB8AC3E}">
        <p14:creationId xmlns:p14="http://schemas.microsoft.com/office/powerpoint/2010/main" val="2891454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TRÄNINGSMETODIK 10-15 ÅR</a:t>
            </a:r>
          </a:p>
        </p:txBody>
      </p:sp>
      <p:sp>
        <p:nvSpPr>
          <p:cNvPr id="3" name="textruta 2">
            <a:extLst>
              <a:ext uri="{FF2B5EF4-FFF2-40B4-BE49-F238E27FC236}">
                <a16:creationId xmlns:a16="http://schemas.microsoft.com/office/drawing/2014/main" id="{4F07638F-3A04-D5D9-41FC-25D06F28D2F9}"/>
              </a:ext>
            </a:extLst>
          </p:cNvPr>
          <p:cNvSpPr txBox="1"/>
          <p:nvPr/>
        </p:nvSpPr>
        <p:spPr>
          <a:xfrm>
            <a:off x="597989" y="1081344"/>
            <a:ext cx="6788331" cy="2308324"/>
          </a:xfrm>
          <a:prstGeom prst="rect">
            <a:avLst/>
          </a:prstGeom>
          <a:solidFill>
            <a:srgbClr val="0070C0">
              <a:alpha val="75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Innan 10 års ålder är träningen inriktad på olika former av smålagsspel, bollbehandling och lek.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Från 10 års ålder börja vi försöka medvetandegöra spelarna om hur de tränar och med vilken kvalitet de kan träna. Alla kan träna bra genom att göra sitt bästa.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Träningen består till större delen av generell träning då fokuset ligger på att utbilda mångsidiga spelare som är bra på våra nyckelbeteenden. Den generella träningen lägger mindre vikt vid spelarens position och deras lagdel.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Den specifika träningen, där vi förhåller oss till spelarens position och lagdel, ökar med åldern och dominerar träningsmiljö från 16 år. Den generella träningen passar perfekt vid så kallade </a:t>
            </a:r>
            <a:r>
              <a:rPr kumimoji="0" lang="sv-SE" sz="12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Wingdings" panose="05000000000000000000" pitchFamily="2" charset="2"/>
              </a:rPr>
              <a:t>overload</a:t>
            </a: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 när belastningen blir en parameter att ta hänsyn till.</a:t>
            </a:r>
          </a:p>
        </p:txBody>
      </p:sp>
      <p:sp>
        <p:nvSpPr>
          <p:cNvPr id="7" name="textruta 6">
            <a:extLst>
              <a:ext uri="{FF2B5EF4-FFF2-40B4-BE49-F238E27FC236}">
                <a16:creationId xmlns:a16="http://schemas.microsoft.com/office/drawing/2014/main" id="{6A250513-67DE-26BF-E146-675CDF5CC50C}"/>
              </a:ext>
            </a:extLst>
          </p:cNvPr>
          <p:cNvSpPr txBox="1"/>
          <p:nvPr/>
        </p:nvSpPr>
        <p:spPr>
          <a:xfrm>
            <a:off x="7685386" y="1086294"/>
            <a:ext cx="3984171" cy="1384995"/>
          </a:xfrm>
          <a:prstGeom prst="rect">
            <a:avLst/>
          </a:prstGeom>
          <a:solidFill>
            <a:srgbClr val="002060">
              <a:alpha val="6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Den specifika träningen dominerar och för att klara av den specifika träningen behöver spelaren ha utvecklat den generella träningen, med fokus på våra nyckelbeteenden.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Den specifika träningen ska förbereda spelaren för seniorfotboll oavsett spelarens ålder i det här blocket.</a:t>
            </a:r>
          </a:p>
        </p:txBody>
      </p:sp>
      <p:sp>
        <p:nvSpPr>
          <p:cNvPr id="8" name="textruta 7">
            <a:extLst>
              <a:ext uri="{FF2B5EF4-FFF2-40B4-BE49-F238E27FC236}">
                <a16:creationId xmlns:a16="http://schemas.microsoft.com/office/drawing/2014/main" id="{ADDB2697-BEF7-0F80-F6B6-1E7834FE1281}"/>
              </a:ext>
            </a:extLst>
          </p:cNvPr>
          <p:cNvSpPr txBox="1"/>
          <p:nvPr/>
        </p:nvSpPr>
        <p:spPr>
          <a:xfrm>
            <a:off x="597989" y="3981685"/>
            <a:ext cx="2612571"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NYCKELBETEENDEN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 I TID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COACHA MEDSPEARE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PASSNING I TID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SPELAR FRAMÅT BAKOM RYGG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GÖR NÄSTA AKTION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BLIR RÄTTVÄND MED BOLLEN</a:t>
            </a:r>
          </a:p>
        </p:txBody>
      </p:sp>
      <p:sp>
        <p:nvSpPr>
          <p:cNvPr id="9" name="textruta 8">
            <a:extLst>
              <a:ext uri="{FF2B5EF4-FFF2-40B4-BE49-F238E27FC236}">
                <a16:creationId xmlns:a16="http://schemas.microsoft.com/office/drawing/2014/main" id="{22F11412-A87F-7089-15E8-3E8A5B1B12A5}"/>
              </a:ext>
            </a:extLst>
          </p:cNvPr>
          <p:cNvSpPr txBox="1"/>
          <p:nvPr/>
        </p:nvSpPr>
        <p:spPr>
          <a:xfrm>
            <a:off x="2812868" y="3981685"/>
            <a:ext cx="2612571"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DUKTIG PÅ ATT TRÄNA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GÖRA VARANDRA BÄTTRE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COACHBAR, SÖKER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ÄLSKA UTMANINGAR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p:txBody>
      </p:sp>
      <p:sp>
        <p:nvSpPr>
          <p:cNvPr id="10" name="textruta 9">
            <a:extLst>
              <a:ext uri="{FF2B5EF4-FFF2-40B4-BE49-F238E27FC236}">
                <a16:creationId xmlns:a16="http://schemas.microsoft.com/office/drawing/2014/main" id="{C8002769-8CB1-FEE2-087A-AFC6F2FCA16E}"/>
              </a:ext>
            </a:extLst>
          </p:cNvPr>
          <p:cNvSpPr txBox="1"/>
          <p:nvPr/>
        </p:nvSpPr>
        <p:spPr>
          <a:xfrm>
            <a:off x="5460277" y="3975561"/>
            <a:ext cx="2612571"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GENERELL TRÄNING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RIKTNING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ROLLER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LINJER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PRINCIPER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MÅLBILDER</a:t>
            </a:r>
          </a:p>
        </p:txBody>
      </p:sp>
      <p:sp>
        <p:nvSpPr>
          <p:cNvPr id="11" name="textruta 10">
            <a:extLst>
              <a:ext uri="{FF2B5EF4-FFF2-40B4-BE49-F238E27FC236}">
                <a16:creationId xmlns:a16="http://schemas.microsoft.com/office/drawing/2014/main" id="{CE0E0755-A775-A7FC-3A2E-DD53AC615D26}"/>
              </a:ext>
            </a:extLst>
          </p:cNvPr>
          <p:cNvSpPr txBox="1"/>
          <p:nvPr/>
        </p:nvSpPr>
        <p:spPr>
          <a:xfrm>
            <a:off x="8160004" y="3981685"/>
            <a:ext cx="2438256"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SPECIFIK TRÄNING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RIKTNING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ROLLER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LINJER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PRINCIPER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MÅLBILDER</a:t>
            </a:r>
          </a:p>
        </p:txBody>
      </p:sp>
      <p:sp>
        <p:nvSpPr>
          <p:cNvPr id="12" name="textruta 11">
            <a:extLst>
              <a:ext uri="{FF2B5EF4-FFF2-40B4-BE49-F238E27FC236}">
                <a16:creationId xmlns:a16="http://schemas.microsoft.com/office/drawing/2014/main" id="{9C467007-2C17-853D-1B99-76B9ADA06A6A}"/>
              </a:ext>
            </a:extLst>
          </p:cNvPr>
          <p:cNvSpPr txBox="1"/>
          <p:nvPr/>
        </p:nvSpPr>
        <p:spPr>
          <a:xfrm>
            <a:off x="9881419" y="4175610"/>
            <a:ext cx="2212258" cy="1015663"/>
          </a:xfrm>
          <a:prstGeom prst="rect">
            <a:avLst/>
          </a:prstGeom>
          <a:noFill/>
          <a:ln>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POSITION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LAGDELAR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MOTSTÅNDARNAS SPELSÄTT</a:t>
            </a:r>
          </a:p>
        </p:txBody>
      </p:sp>
      <p:sp>
        <p:nvSpPr>
          <p:cNvPr id="13" name="textruta 12">
            <a:extLst>
              <a:ext uri="{FF2B5EF4-FFF2-40B4-BE49-F238E27FC236}">
                <a16:creationId xmlns:a16="http://schemas.microsoft.com/office/drawing/2014/main" id="{E37E7E84-391C-3C5B-F279-DA80CA52435D}"/>
              </a:ext>
            </a:extLst>
          </p:cNvPr>
          <p:cNvSpPr txBox="1"/>
          <p:nvPr/>
        </p:nvSpPr>
        <p:spPr>
          <a:xfrm>
            <a:off x="126684" y="3580261"/>
            <a:ext cx="114163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ÅLDER	10 år               	11 år	12 år	13 år	14 år	15 år		16 år        17 år        18 år        19 år        HERR/U21</a:t>
            </a:r>
          </a:p>
        </p:txBody>
      </p:sp>
      <p:cxnSp>
        <p:nvCxnSpPr>
          <p:cNvPr id="14" name="Rak pilkoppling 13">
            <a:extLst>
              <a:ext uri="{FF2B5EF4-FFF2-40B4-BE49-F238E27FC236}">
                <a16:creationId xmlns:a16="http://schemas.microsoft.com/office/drawing/2014/main" id="{61228B1F-EA7A-5F86-9BAA-E639EF526D70}"/>
              </a:ext>
            </a:extLst>
          </p:cNvPr>
          <p:cNvCxnSpPr>
            <a:cxnSpLocks/>
          </p:cNvCxnSpPr>
          <p:nvPr/>
        </p:nvCxnSpPr>
        <p:spPr>
          <a:xfrm>
            <a:off x="597989" y="3554861"/>
            <a:ext cx="11279961" cy="0"/>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209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88434" y="225796"/>
            <a:ext cx="2505494" cy="28469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11-12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BOLLBEHANDLING</a:t>
            </a:r>
          </a:p>
        </p:txBody>
      </p:sp>
      <p:sp>
        <p:nvSpPr>
          <p:cNvPr id="130" name="17:00 FÖRBEREDELSETRÄNING…"/>
          <p:cNvSpPr txBox="1"/>
          <p:nvPr/>
        </p:nvSpPr>
        <p:spPr>
          <a:xfrm>
            <a:off x="342239" y="3700701"/>
            <a:ext cx="3477948" cy="3046988"/>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VARIANT A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Teknikyta</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driver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flyttar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där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det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finns</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yta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BOLLEN PÅ MARKEN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I LUFTEN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fotterna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under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hakan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ovan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huvudet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vristen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klacken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ovanför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huvudet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nickar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sig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själv</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nickar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lagkamrat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132" name="SKEDE…"/>
          <p:cNvSpPr txBox="1"/>
          <p:nvPr/>
        </p:nvSpPr>
        <p:spPr>
          <a:xfrm>
            <a:off x="3983436" y="201352"/>
            <a:ext cx="4345463" cy="287579"/>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14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500-1000 </a:t>
            </a:r>
            <a:r>
              <a:rPr kumimoji="0" lang="en-US" sz="14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tillslag</a:t>
            </a:r>
            <a:r>
              <a:rPr kumimoji="0" lang="en-US" sz="14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per </a:t>
            </a:r>
            <a:r>
              <a:rPr kumimoji="0" lang="en-US" sz="14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endParaRPr kumimoji="0" lang="en-US" sz="14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534590" y="875890"/>
            <a:ext cx="2466990" cy="2851687"/>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1" name="Rektangel">
            <a:extLst>
              <a:ext uri="{FF2B5EF4-FFF2-40B4-BE49-F238E27FC236}">
                <a16:creationId xmlns:a16="http://schemas.microsoft.com/office/drawing/2014/main" id="{EB542A0D-0378-47DB-9308-AC6B81A515F1}"/>
              </a:ext>
            </a:extLst>
          </p:cNvPr>
          <p:cNvSpPr/>
          <p:nvPr/>
        </p:nvSpPr>
        <p:spPr>
          <a:xfrm rot="16200000" flipH="1">
            <a:off x="4362138" y="1229610"/>
            <a:ext cx="2498433" cy="2112799"/>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47" name="Gruppera"/>
          <p:cNvGrpSpPr/>
          <p:nvPr/>
        </p:nvGrpSpPr>
        <p:grpSpPr>
          <a:xfrm>
            <a:off x="4875594" y="2066327"/>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64" name="Cirkel">
            <a:extLst>
              <a:ext uri="{FF2B5EF4-FFF2-40B4-BE49-F238E27FC236}">
                <a16:creationId xmlns:a16="http://schemas.microsoft.com/office/drawing/2014/main" id="{8C4B49F5-84ED-45EA-9FFB-E0573F7932A2}"/>
              </a:ext>
            </a:extLst>
          </p:cNvPr>
          <p:cNvSpPr/>
          <p:nvPr/>
        </p:nvSpPr>
        <p:spPr>
          <a:xfrm>
            <a:off x="4366858" y="333138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4699850" y="135808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687989" y="270561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8717784" y="202857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8865695" y="1429105"/>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108" name="Cirkel">
            <a:extLst>
              <a:ext uri="{FF2B5EF4-FFF2-40B4-BE49-F238E27FC236}">
                <a16:creationId xmlns:a16="http://schemas.microsoft.com/office/drawing/2014/main" id="{1A28C09C-1EA7-0735-237E-477A0E3272C5}"/>
              </a:ext>
            </a:extLst>
          </p:cNvPr>
          <p:cNvSpPr/>
          <p:nvPr/>
        </p:nvSpPr>
        <p:spPr>
          <a:xfrm>
            <a:off x="1261646" y="211278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2" name="Cirkel">
            <a:extLst>
              <a:ext uri="{FF2B5EF4-FFF2-40B4-BE49-F238E27FC236}">
                <a16:creationId xmlns:a16="http://schemas.microsoft.com/office/drawing/2014/main" id="{998E75CB-4551-5AEA-9841-09AF6F009375}"/>
              </a:ext>
            </a:extLst>
          </p:cNvPr>
          <p:cNvSpPr/>
          <p:nvPr/>
        </p:nvSpPr>
        <p:spPr>
          <a:xfrm>
            <a:off x="1760209" y="260809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6" name="Cirkel">
            <a:extLst>
              <a:ext uri="{FF2B5EF4-FFF2-40B4-BE49-F238E27FC236}">
                <a16:creationId xmlns:a16="http://schemas.microsoft.com/office/drawing/2014/main" id="{B9CC0041-94F3-83C7-4707-DC856461425F}"/>
              </a:ext>
            </a:extLst>
          </p:cNvPr>
          <p:cNvSpPr/>
          <p:nvPr/>
        </p:nvSpPr>
        <p:spPr>
          <a:xfrm>
            <a:off x="2970111" y="3136575"/>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0604D472-7FCE-9C2C-2FCF-89ED112CEAC3}"/>
              </a:ext>
            </a:extLst>
          </p:cNvPr>
          <p:cNvSpPr/>
          <p:nvPr/>
        </p:nvSpPr>
        <p:spPr>
          <a:xfrm>
            <a:off x="523643" y="1616522"/>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197FBF02-2B5E-7415-DF9E-A0320D618BED}"/>
              </a:ext>
            </a:extLst>
          </p:cNvPr>
          <p:cNvSpPr/>
          <p:nvPr/>
        </p:nvSpPr>
        <p:spPr>
          <a:xfrm>
            <a:off x="1198145" y="313657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9" name="Cirkel">
            <a:extLst>
              <a:ext uri="{FF2B5EF4-FFF2-40B4-BE49-F238E27FC236}">
                <a16:creationId xmlns:a16="http://schemas.microsoft.com/office/drawing/2014/main" id="{9DA59D0C-1C5F-081E-0D34-4E01CD69E323}"/>
              </a:ext>
            </a:extLst>
          </p:cNvPr>
          <p:cNvSpPr/>
          <p:nvPr/>
        </p:nvSpPr>
        <p:spPr>
          <a:xfrm>
            <a:off x="2246208" y="313657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0" name="Cirkel">
            <a:extLst>
              <a:ext uri="{FF2B5EF4-FFF2-40B4-BE49-F238E27FC236}">
                <a16:creationId xmlns:a16="http://schemas.microsoft.com/office/drawing/2014/main" id="{5C362A39-8E73-0769-9585-5A64E06FF98E}"/>
              </a:ext>
            </a:extLst>
          </p:cNvPr>
          <p:cNvSpPr/>
          <p:nvPr/>
        </p:nvSpPr>
        <p:spPr>
          <a:xfrm>
            <a:off x="2941208" y="178992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2" name="Cirkel">
            <a:extLst>
              <a:ext uri="{FF2B5EF4-FFF2-40B4-BE49-F238E27FC236}">
                <a16:creationId xmlns:a16="http://schemas.microsoft.com/office/drawing/2014/main" id="{B529A83F-47E1-0341-637F-27F2640E4711}"/>
              </a:ext>
            </a:extLst>
          </p:cNvPr>
          <p:cNvSpPr/>
          <p:nvPr/>
        </p:nvSpPr>
        <p:spPr>
          <a:xfrm>
            <a:off x="2383377" y="217883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3" name="Cirkel">
            <a:extLst>
              <a:ext uri="{FF2B5EF4-FFF2-40B4-BE49-F238E27FC236}">
                <a16:creationId xmlns:a16="http://schemas.microsoft.com/office/drawing/2014/main" id="{D255231B-CEFE-1EE3-C3E6-62BBAB313431}"/>
              </a:ext>
            </a:extLst>
          </p:cNvPr>
          <p:cNvSpPr/>
          <p:nvPr/>
        </p:nvSpPr>
        <p:spPr>
          <a:xfrm>
            <a:off x="1323227" y="144275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5" name="Cirkel">
            <a:extLst>
              <a:ext uri="{FF2B5EF4-FFF2-40B4-BE49-F238E27FC236}">
                <a16:creationId xmlns:a16="http://schemas.microsoft.com/office/drawing/2014/main" id="{C02216A8-CEBD-FDC1-6130-4518A3D24C48}"/>
              </a:ext>
            </a:extLst>
          </p:cNvPr>
          <p:cNvSpPr/>
          <p:nvPr/>
        </p:nvSpPr>
        <p:spPr>
          <a:xfrm>
            <a:off x="1770331" y="1117231"/>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2" name="Cirkel">
            <a:extLst>
              <a:ext uri="{FF2B5EF4-FFF2-40B4-BE49-F238E27FC236}">
                <a16:creationId xmlns:a16="http://schemas.microsoft.com/office/drawing/2014/main" id="{D77B6F5E-41BB-672B-A625-3ED91D1D953C}"/>
              </a:ext>
            </a:extLst>
          </p:cNvPr>
          <p:cNvSpPr/>
          <p:nvPr/>
        </p:nvSpPr>
        <p:spPr>
          <a:xfrm>
            <a:off x="10477596" y="276075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3" name="Cirkel">
            <a:extLst>
              <a:ext uri="{FF2B5EF4-FFF2-40B4-BE49-F238E27FC236}">
                <a16:creationId xmlns:a16="http://schemas.microsoft.com/office/drawing/2014/main" id="{0AC653B4-7E9E-5B26-BA7C-43EB4AFEDEEB}"/>
              </a:ext>
            </a:extLst>
          </p:cNvPr>
          <p:cNvSpPr/>
          <p:nvPr/>
        </p:nvSpPr>
        <p:spPr>
          <a:xfrm>
            <a:off x="10477596" y="2007469"/>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4" name="Cirkel">
            <a:extLst>
              <a:ext uri="{FF2B5EF4-FFF2-40B4-BE49-F238E27FC236}">
                <a16:creationId xmlns:a16="http://schemas.microsoft.com/office/drawing/2014/main" id="{747C4B76-0AF2-AB6F-ECE8-C591F354AD81}"/>
              </a:ext>
            </a:extLst>
          </p:cNvPr>
          <p:cNvSpPr/>
          <p:nvPr/>
        </p:nvSpPr>
        <p:spPr>
          <a:xfrm>
            <a:off x="8758335" y="134519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8" name="Cirkel">
            <a:extLst>
              <a:ext uri="{FF2B5EF4-FFF2-40B4-BE49-F238E27FC236}">
                <a16:creationId xmlns:a16="http://schemas.microsoft.com/office/drawing/2014/main" id="{FD5C01B0-1744-43CB-50DD-1A57290744BA}"/>
              </a:ext>
            </a:extLst>
          </p:cNvPr>
          <p:cNvSpPr/>
          <p:nvPr/>
        </p:nvSpPr>
        <p:spPr>
          <a:xfrm>
            <a:off x="10477596" y="1332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9" name="Cirkel">
            <a:extLst>
              <a:ext uri="{FF2B5EF4-FFF2-40B4-BE49-F238E27FC236}">
                <a16:creationId xmlns:a16="http://schemas.microsoft.com/office/drawing/2014/main" id="{BF39FC9E-C5EC-BBCD-A9DC-F6C597AAA2A3}"/>
              </a:ext>
            </a:extLst>
          </p:cNvPr>
          <p:cNvSpPr/>
          <p:nvPr/>
        </p:nvSpPr>
        <p:spPr>
          <a:xfrm>
            <a:off x="8757510" y="337111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1" name="Cirkel">
            <a:extLst>
              <a:ext uri="{FF2B5EF4-FFF2-40B4-BE49-F238E27FC236}">
                <a16:creationId xmlns:a16="http://schemas.microsoft.com/office/drawing/2014/main" id="{2A15B559-B3BE-5BDC-ED42-1DEF948CC600}"/>
              </a:ext>
            </a:extLst>
          </p:cNvPr>
          <p:cNvSpPr/>
          <p:nvPr/>
        </p:nvSpPr>
        <p:spPr>
          <a:xfrm>
            <a:off x="10427547" y="338656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 name="17:00 FÖRBEREDELSETRÄNING…">
            <a:extLst>
              <a:ext uri="{FF2B5EF4-FFF2-40B4-BE49-F238E27FC236}">
                <a16:creationId xmlns:a16="http://schemas.microsoft.com/office/drawing/2014/main" id="{9FF4E332-7164-75D7-5FB6-E9579E375426}"/>
              </a:ext>
            </a:extLst>
          </p:cNvPr>
          <p:cNvSpPr txBox="1"/>
          <p:nvPr/>
        </p:nvSpPr>
        <p:spPr>
          <a:xfrm>
            <a:off x="4011577" y="3700701"/>
            <a:ext cx="3477948" cy="2262158"/>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VARIANT B – KOLLONNER</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driver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rakt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möts</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ungefär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mitten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utan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krocka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Lämna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nästa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andra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sidan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BOLLEN PÅ MARKEN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I LUFTEN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fotterna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4" name="17:00 FÖRBEREDELSETRÄNING…">
            <a:extLst>
              <a:ext uri="{FF2B5EF4-FFF2-40B4-BE49-F238E27FC236}">
                <a16:creationId xmlns:a16="http://schemas.microsoft.com/office/drawing/2014/main" id="{6A69C4D3-C1D3-84EA-FA03-6C2C8572FDD9}"/>
              </a:ext>
            </a:extLst>
          </p:cNvPr>
          <p:cNvSpPr txBox="1"/>
          <p:nvPr/>
        </p:nvSpPr>
        <p:spPr>
          <a:xfrm>
            <a:off x="8071765" y="3700701"/>
            <a:ext cx="3477948" cy="2262158"/>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VARIANT C – KRYSSLÖP</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driver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diagonalt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samma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färg</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möts</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ungefär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mitten.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Lämna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nästa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i</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motsatt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hörn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PÅ MARKEN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I LUFTEN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fotterna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10" name="Triangel">
            <a:extLst>
              <a:ext uri="{FF2B5EF4-FFF2-40B4-BE49-F238E27FC236}">
                <a16:creationId xmlns:a16="http://schemas.microsoft.com/office/drawing/2014/main" id="{92B73DCC-B235-3D97-D138-4A9A64B66C78}"/>
              </a:ext>
            </a:extLst>
          </p:cNvPr>
          <p:cNvSpPr/>
          <p:nvPr/>
        </p:nvSpPr>
        <p:spPr>
          <a:xfrm>
            <a:off x="8593089" y="204804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 name="Triangel">
            <a:extLst>
              <a:ext uri="{FF2B5EF4-FFF2-40B4-BE49-F238E27FC236}">
                <a16:creationId xmlns:a16="http://schemas.microsoft.com/office/drawing/2014/main" id="{131A9ED6-EA6E-9972-8F42-CB20749BB22E}"/>
              </a:ext>
            </a:extLst>
          </p:cNvPr>
          <p:cNvSpPr/>
          <p:nvPr/>
        </p:nvSpPr>
        <p:spPr>
          <a:xfrm>
            <a:off x="10582194" y="200041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 name="Triangel">
            <a:extLst>
              <a:ext uri="{FF2B5EF4-FFF2-40B4-BE49-F238E27FC236}">
                <a16:creationId xmlns:a16="http://schemas.microsoft.com/office/drawing/2014/main" id="{FE633F0F-B66E-9A00-113C-ADA9954FF73F}"/>
              </a:ext>
            </a:extLst>
          </p:cNvPr>
          <p:cNvSpPr/>
          <p:nvPr/>
        </p:nvSpPr>
        <p:spPr>
          <a:xfrm>
            <a:off x="8622533" y="1363048"/>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 name="Triangel">
            <a:extLst>
              <a:ext uri="{FF2B5EF4-FFF2-40B4-BE49-F238E27FC236}">
                <a16:creationId xmlns:a16="http://schemas.microsoft.com/office/drawing/2014/main" id="{4A3CA66C-AE40-7DCE-A6C3-20575B4D8831}"/>
              </a:ext>
            </a:extLst>
          </p:cNvPr>
          <p:cNvSpPr/>
          <p:nvPr/>
        </p:nvSpPr>
        <p:spPr>
          <a:xfrm>
            <a:off x="10589592" y="136115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 name="Triangel">
            <a:extLst>
              <a:ext uri="{FF2B5EF4-FFF2-40B4-BE49-F238E27FC236}">
                <a16:creationId xmlns:a16="http://schemas.microsoft.com/office/drawing/2014/main" id="{F108FC9D-F65B-7AA8-6B58-1F4DCA5F6036}"/>
              </a:ext>
            </a:extLst>
          </p:cNvPr>
          <p:cNvSpPr/>
          <p:nvPr/>
        </p:nvSpPr>
        <p:spPr>
          <a:xfrm>
            <a:off x="8661314" y="3423685"/>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 name="Triangel">
            <a:extLst>
              <a:ext uri="{FF2B5EF4-FFF2-40B4-BE49-F238E27FC236}">
                <a16:creationId xmlns:a16="http://schemas.microsoft.com/office/drawing/2014/main" id="{C5A98E77-18E0-D043-19B2-DED405482B77}"/>
              </a:ext>
            </a:extLst>
          </p:cNvPr>
          <p:cNvSpPr/>
          <p:nvPr/>
        </p:nvSpPr>
        <p:spPr>
          <a:xfrm>
            <a:off x="10582195" y="343617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 name="Triangel">
            <a:extLst>
              <a:ext uri="{FF2B5EF4-FFF2-40B4-BE49-F238E27FC236}">
                <a16:creationId xmlns:a16="http://schemas.microsoft.com/office/drawing/2014/main" id="{9E6A7725-277A-A200-7BF2-817B9169BE94}"/>
              </a:ext>
            </a:extLst>
          </p:cNvPr>
          <p:cNvSpPr/>
          <p:nvPr/>
        </p:nvSpPr>
        <p:spPr>
          <a:xfrm>
            <a:off x="10583534" y="275090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 name="Triangel">
            <a:extLst>
              <a:ext uri="{FF2B5EF4-FFF2-40B4-BE49-F238E27FC236}">
                <a16:creationId xmlns:a16="http://schemas.microsoft.com/office/drawing/2014/main" id="{E1DA95C5-CB40-E6CB-B8BF-85FBD58E851A}"/>
              </a:ext>
            </a:extLst>
          </p:cNvPr>
          <p:cNvSpPr/>
          <p:nvPr/>
        </p:nvSpPr>
        <p:spPr>
          <a:xfrm>
            <a:off x="8619961" y="2735258"/>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8" name="Gruppera">
            <a:extLst>
              <a:ext uri="{FF2B5EF4-FFF2-40B4-BE49-F238E27FC236}">
                <a16:creationId xmlns:a16="http://schemas.microsoft.com/office/drawing/2014/main" id="{60E22BB3-E66C-4E4E-ADC1-4DE2A8AB1306}"/>
              </a:ext>
            </a:extLst>
          </p:cNvPr>
          <p:cNvGrpSpPr/>
          <p:nvPr/>
        </p:nvGrpSpPr>
        <p:grpSpPr>
          <a:xfrm>
            <a:off x="8804736" y="2137196"/>
            <a:ext cx="105526" cy="105526"/>
            <a:chOff x="0" y="0"/>
            <a:chExt cx="211050" cy="211050"/>
          </a:xfrm>
        </p:grpSpPr>
        <p:sp>
          <p:nvSpPr>
            <p:cNvPr id="19" name="Oval">
              <a:extLst>
                <a:ext uri="{FF2B5EF4-FFF2-40B4-BE49-F238E27FC236}">
                  <a16:creationId xmlns:a16="http://schemas.microsoft.com/office/drawing/2014/main" id="{CBBEE021-338F-4CF9-3E35-44AD4EFAC681}"/>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0" name="Fotboll">
              <a:extLst>
                <a:ext uri="{FF2B5EF4-FFF2-40B4-BE49-F238E27FC236}">
                  <a16:creationId xmlns:a16="http://schemas.microsoft.com/office/drawing/2014/main" id="{27A2303E-C527-FD42-D144-8D5C94B5797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21" name="Gruppera">
            <a:extLst>
              <a:ext uri="{FF2B5EF4-FFF2-40B4-BE49-F238E27FC236}">
                <a16:creationId xmlns:a16="http://schemas.microsoft.com/office/drawing/2014/main" id="{849CD592-9CA9-97E4-E4AC-C1107C8360A2}"/>
              </a:ext>
            </a:extLst>
          </p:cNvPr>
          <p:cNvGrpSpPr/>
          <p:nvPr/>
        </p:nvGrpSpPr>
        <p:grpSpPr>
          <a:xfrm>
            <a:off x="10366654" y="2068543"/>
            <a:ext cx="105526" cy="105526"/>
            <a:chOff x="0" y="0"/>
            <a:chExt cx="211050" cy="211050"/>
          </a:xfrm>
        </p:grpSpPr>
        <p:sp>
          <p:nvSpPr>
            <p:cNvPr id="22" name="Oval">
              <a:extLst>
                <a:ext uri="{FF2B5EF4-FFF2-40B4-BE49-F238E27FC236}">
                  <a16:creationId xmlns:a16="http://schemas.microsoft.com/office/drawing/2014/main" id="{5F1B5411-A183-89E0-563A-12A2DBFE909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3" name="Fotboll">
              <a:extLst>
                <a:ext uri="{FF2B5EF4-FFF2-40B4-BE49-F238E27FC236}">
                  <a16:creationId xmlns:a16="http://schemas.microsoft.com/office/drawing/2014/main" id="{635116C4-D746-5A49-79DC-D0BD4255B09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24" name="Gruppera">
            <a:extLst>
              <a:ext uri="{FF2B5EF4-FFF2-40B4-BE49-F238E27FC236}">
                <a16:creationId xmlns:a16="http://schemas.microsoft.com/office/drawing/2014/main" id="{8D1BE6FA-1734-7A49-BB87-9B8850C9C67F}"/>
              </a:ext>
            </a:extLst>
          </p:cNvPr>
          <p:cNvGrpSpPr/>
          <p:nvPr/>
        </p:nvGrpSpPr>
        <p:grpSpPr>
          <a:xfrm>
            <a:off x="10377934" y="1405592"/>
            <a:ext cx="105526" cy="105526"/>
            <a:chOff x="0" y="0"/>
            <a:chExt cx="211050" cy="211050"/>
          </a:xfrm>
        </p:grpSpPr>
        <p:sp>
          <p:nvSpPr>
            <p:cNvPr id="25" name="Oval">
              <a:extLst>
                <a:ext uri="{FF2B5EF4-FFF2-40B4-BE49-F238E27FC236}">
                  <a16:creationId xmlns:a16="http://schemas.microsoft.com/office/drawing/2014/main" id="{D65DEB95-EABA-8CE5-70DD-8EEC73E2032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6" name="Fotboll">
              <a:extLst>
                <a:ext uri="{FF2B5EF4-FFF2-40B4-BE49-F238E27FC236}">
                  <a16:creationId xmlns:a16="http://schemas.microsoft.com/office/drawing/2014/main" id="{7FF70FBB-D8EE-795F-2698-9B875A5E088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27" name="Gruppera">
            <a:extLst>
              <a:ext uri="{FF2B5EF4-FFF2-40B4-BE49-F238E27FC236}">
                <a16:creationId xmlns:a16="http://schemas.microsoft.com/office/drawing/2014/main" id="{55C67D8D-142C-C709-7A2B-E83471F0FA2F}"/>
              </a:ext>
            </a:extLst>
          </p:cNvPr>
          <p:cNvGrpSpPr/>
          <p:nvPr/>
        </p:nvGrpSpPr>
        <p:grpSpPr>
          <a:xfrm>
            <a:off x="8808670" y="2656264"/>
            <a:ext cx="105526" cy="105526"/>
            <a:chOff x="0" y="0"/>
            <a:chExt cx="211050" cy="211050"/>
          </a:xfrm>
        </p:grpSpPr>
        <p:sp>
          <p:nvSpPr>
            <p:cNvPr id="28" name="Oval">
              <a:extLst>
                <a:ext uri="{FF2B5EF4-FFF2-40B4-BE49-F238E27FC236}">
                  <a16:creationId xmlns:a16="http://schemas.microsoft.com/office/drawing/2014/main" id="{12A5A8ED-0F90-E3CC-0343-80D8BBDCA21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9" name="Fotboll">
              <a:extLst>
                <a:ext uri="{FF2B5EF4-FFF2-40B4-BE49-F238E27FC236}">
                  <a16:creationId xmlns:a16="http://schemas.microsoft.com/office/drawing/2014/main" id="{379E06D1-1950-ECBE-9FFE-5F8331FF6AE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30" name="Gruppera">
            <a:extLst>
              <a:ext uri="{FF2B5EF4-FFF2-40B4-BE49-F238E27FC236}">
                <a16:creationId xmlns:a16="http://schemas.microsoft.com/office/drawing/2014/main" id="{D432E55E-7E08-8497-3A44-4F7713D0B625}"/>
              </a:ext>
            </a:extLst>
          </p:cNvPr>
          <p:cNvGrpSpPr/>
          <p:nvPr/>
        </p:nvGrpSpPr>
        <p:grpSpPr>
          <a:xfrm>
            <a:off x="10403357" y="2664325"/>
            <a:ext cx="105526" cy="105526"/>
            <a:chOff x="0" y="0"/>
            <a:chExt cx="211050" cy="211050"/>
          </a:xfrm>
        </p:grpSpPr>
        <p:sp>
          <p:nvSpPr>
            <p:cNvPr id="31" name="Oval">
              <a:extLst>
                <a:ext uri="{FF2B5EF4-FFF2-40B4-BE49-F238E27FC236}">
                  <a16:creationId xmlns:a16="http://schemas.microsoft.com/office/drawing/2014/main" id="{213E49AF-4FEC-B99C-8589-8F3A692BCBF6}"/>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2" name="Fotboll">
              <a:extLst>
                <a:ext uri="{FF2B5EF4-FFF2-40B4-BE49-F238E27FC236}">
                  <a16:creationId xmlns:a16="http://schemas.microsoft.com/office/drawing/2014/main" id="{022850BB-7CFF-63ED-0CF5-8624516FBF0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33" name="Gruppera">
            <a:extLst>
              <a:ext uri="{FF2B5EF4-FFF2-40B4-BE49-F238E27FC236}">
                <a16:creationId xmlns:a16="http://schemas.microsoft.com/office/drawing/2014/main" id="{9BAB3951-602A-002C-42FB-5C45D499571D}"/>
              </a:ext>
            </a:extLst>
          </p:cNvPr>
          <p:cNvGrpSpPr/>
          <p:nvPr/>
        </p:nvGrpSpPr>
        <p:grpSpPr>
          <a:xfrm>
            <a:off x="8852102" y="3304976"/>
            <a:ext cx="105526" cy="105526"/>
            <a:chOff x="0" y="0"/>
            <a:chExt cx="211050" cy="211050"/>
          </a:xfrm>
        </p:grpSpPr>
        <p:sp>
          <p:nvSpPr>
            <p:cNvPr id="34" name="Oval">
              <a:extLst>
                <a:ext uri="{FF2B5EF4-FFF2-40B4-BE49-F238E27FC236}">
                  <a16:creationId xmlns:a16="http://schemas.microsoft.com/office/drawing/2014/main" id="{86095068-ABB1-3E15-2D00-CA00BAB0571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5" name="Fotboll">
              <a:extLst>
                <a:ext uri="{FF2B5EF4-FFF2-40B4-BE49-F238E27FC236}">
                  <a16:creationId xmlns:a16="http://schemas.microsoft.com/office/drawing/2014/main" id="{011B0FA8-338B-67EB-8899-A3A876BB946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36" name="Gruppera">
            <a:extLst>
              <a:ext uri="{FF2B5EF4-FFF2-40B4-BE49-F238E27FC236}">
                <a16:creationId xmlns:a16="http://schemas.microsoft.com/office/drawing/2014/main" id="{A1FDD8C6-BA54-6039-5290-AE4EF5D4FFD6}"/>
              </a:ext>
            </a:extLst>
          </p:cNvPr>
          <p:cNvGrpSpPr/>
          <p:nvPr/>
        </p:nvGrpSpPr>
        <p:grpSpPr>
          <a:xfrm>
            <a:off x="10332878" y="3281037"/>
            <a:ext cx="105526" cy="105526"/>
            <a:chOff x="0" y="0"/>
            <a:chExt cx="211050" cy="211050"/>
          </a:xfrm>
        </p:grpSpPr>
        <p:sp>
          <p:nvSpPr>
            <p:cNvPr id="37" name="Oval">
              <a:extLst>
                <a:ext uri="{FF2B5EF4-FFF2-40B4-BE49-F238E27FC236}">
                  <a16:creationId xmlns:a16="http://schemas.microsoft.com/office/drawing/2014/main" id="{F27B1B20-7258-7244-5FB8-624910A7484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8" name="Fotboll">
              <a:extLst>
                <a:ext uri="{FF2B5EF4-FFF2-40B4-BE49-F238E27FC236}">
                  <a16:creationId xmlns:a16="http://schemas.microsoft.com/office/drawing/2014/main" id="{A58F82C5-6C92-E396-1130-C164ADC0621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39" name="Triangel">
            <a:extLst>
              <a:ext uri="{FF2B5EF4-FFF2-40B4-BE49-F238E27FC236}">
                <a16:creationId xmlns:a16="http://schemas.microsoft.com/office/drawing/2014/main" id="{E32DE273-2B59-7200-0924-08DA19AE281B}"/>
              </a:ext>
            </a:extLst>
          </p:cNvPr>
          <p:cNvSpPr/>
          <p:nvPr/>
        </p:nvSpPr>
        <p:spPr>
          <a:xfrm>
            <a:off x="4562580" y="206516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0" name="Triangel">
            <a:extLst>
              <a:ext uri="{FF2B5EF4-FFF2-40B4-BE49-F238E27FC236}">
                <a16:creationId xmlns:a16="http://schemas.microsoft.com/office/drawing/2014/main" id="{914991C2-433E-899B-160D-73459390C929}"/>
              </a:ext>
            </a:extLst>
          </p:cNvPr>
          <p:cNvSpPr/>
          <p:nvPr/>
        </p:nvSpPr>
        <p:spPr>
          <a:xfrm>
            <a:off x="6502959" y="206854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1" name="Triangel">
            <a:extLst>
              <a:ext uri="{FF2B5EF4-FFF2-40B4-BE49-F238E27FC236}">
                <a16:creationId xmlns:a16="http://schemas.microsoft.com/office/drawing/2014/main" id="{0361CCD7-D7D9-28BE-66DB-2531DF5B26F9}"/>
              </a:ext>
            </a:extLst>
          </p:cNvPr>
          <p:cNvSpPr/>
          <p:nvPr/>
        </p:nvSpPr>
        <p:spPr>
          <a:xfrm>
            <a:off x="6492385" y="1332271"/>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2" name="Triangel">
            <a:extLst>
              <a:ext uri="{FF2B5EF4-FFF2-40B4-BE49-F238E27FC236}">
                <a16:creationId xmlns:a16="http://schemas.microsoft.com/office/drawing/2014/main" id="{210818B2-1F7F-3BC4-CA43-383D1509C920}"/>
              </a:ext>
            </a:extLst>
          </p:cNvPr>
          <p:cNvSpPr/>
          <p:nvPr/>
        </p:nvSpPr>
        <p:spPr>
          <a:xfrm>
            <a:off x="4571603" y="1339448"/>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3" name="Triangel">
            <a:extLst>
              <a:ext uri="{FF2B5EF4-FFF2-40B4-BE49-F238E27FC236}">
                <a16:creationId xmlns:a16="http://schemas.microsoft.com/office/drawing/2014/main" id="{D0AD0BE6-5287-49B7-DD09-5FEDBB90AEC0}"/>
              </a:ext>
            </a:extLst>
          </p:cNvPr>
          <p:cNvSpPr/>
          <p:nvPr/>
        </p:nvSpPr>
        <p:spPr>
          <a:xfrm>
            <a:off x="4568656" y="266550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4" name="Triangel">
            <a:extLst>
              <a:ext uri="{FF2B5EF4-FFF2-40B4-BE49-F238E27FC236}">
                <a16:creationId xmlns:a16="http://schemas.microsoft.com/office/drawing/2014/main" id="{52134E1C-E5C6-2C73-6341-D65155D1835D}"/>
              </a:ext>
            </a:extLst>
          </p:cNvPr>
          <p:cNvSpPr/>
          <p:nvPr/>
        </p:nvSpPr>
        <p:spPr>
          <a:xfrm>
            <a:off x="6502958" y="265843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6" name="Triangel">
            <a:extLst>
              <a:ext uri="{FF2B5EF4-FFF2-40B4-BE49-F238E27FC236}">
                <a16:creationId xmlns:a16="http://schemas.microsoft.com/office/drawing/2014/main" id="{364FC490-930A-6DDD-90C6-85EBD728029C}"/>
              </a:ext>
            </a:extLst>
          </p:cNvPr>
          <p:cNvSpPr/>
          <p:nvPr/>
        </p:nvSpPr>
        <p:spPr>
          <a:xfrm>
            <a:off x="6502958" y="334480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2" name="Triangel">
            <a:extLst>
              <a:ext uri="{FF2B5EF4-FFF2-40B4-BE49-F238E27FC236}">
                <a16:creationId xmlns:a16="http://schemas.microsoft.com/office/drawing/2014/main" id="{3C82EA66-6A76-E24F-D639-E699972A6F13}"/>
              </a:ext>
            </a:extLst>
          </p:cNvPr>
          <p:cNvSpPr/>
          <p:nvPr/>
        </p:nvSpPr>
        <p:spPr>
          <a:xfrm>
            <a:off x="4591388" y="3350261"/>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7" name="Cirkel">
            <a:extLst>
              <a:ext uri="{FF2B5EF4-FFF2-40B4-BE49-F238E27FC236}">
                <a16:creationId xmlns:a16="http://schemas.microsoft.com/office/drawing/2014/main" id="{83EA4C8C-A3A7-9B9B-C5E6-8A33E924ADC6}"/>
              </a:ext>
            </a:extLst>
          </p:cNvPr>
          <p:cNvSpPr/>
          <p:nvPr/>
        </p:nvSpPr>
        <p:spPr>
          <a:xfrm>
            <a:off x="6684574" y="3345646"/>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8" name="Cirkel">
            <a:extLst>
              <a:ext uri="{FF2B5EF4-FFF2-40B4-BE49-F238E27FC236}">
                <a16:creationId xmlns:a16="http://schemas.microsoft.com/office/drawing/2014/main" id="{FF8DD07B-389F-18C6-74B0-251D006DD721}"/>
              </a:ext>
            </a:extLst>
          </p:cNvPr>
          <p:cNvSpPr/>
          <p:nvPr/>
        </p:nvSpPr>
        <p:spPr>
          <a:xfrm>
            <a:off x="6693961" y="265572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9" name="Cirkel">
            <a:extLst>
              <a:ext uri="{FF2B5EF4-FFF2-40B4-BE49-F238E27FC236}">
                <a16:creationId xmlns:a16="http://schemas.microsoft.com/office/drawing/2014/main" id="{B45D17D2-1D74-92C9-FAFF-36882F08BF4D}"/>
              </a:ext>
            </a:extLst>
          </p:cNvPr>
          <p:cNvSpPr/>
          <p:nvPr/>
        </p:nvSpPr>
        <p:spPr>
          <a:xfrm>
            <a:off x="6689583" y="206854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Cirkel">
            <a:extLst>
              <a:ext uri="{FF2B5EF4-FFF2-40B4-BE49-F238E27FC236}">
                <a16:creationId xmlns:a16="http://schemas.microsoft.com/office/drawing/2014/main" id="{6E818DC8-161C-B4F0-FFD3-FA82CD7BFA61}"/>
              </a:ext>
            </a:extLst>
          </p:cNvPr>
          <p:cNvSpPr/>
          <p:nvPr/>
        </p:nvSpPr>
        <p:spPr>
          <a:xfrm>
            <a:off x="6679124" y="1332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Cirkel">
            <a:extLst>
              <a:ext uri="{FF2B5EF4-FFF2-40B4-BE49-F238E27FC236}">
                <a16:creationId xmlns:a16="http://schemas.microsoft.com/office/drawing/2014/main" id="{7515870F-1701-635E-C717-740E7A99ABA6}"/>
              </a:ext>
            </a:extLst>
          </p:cNvPr>
          <p:cNvSpPr/>
          <p:nvPr/>
        </p:nvSpPr>
        <p:spPr>
          <a:xfrm>
            <a:off x="4387594" y="1332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2" name="Cirkel">
            <a:extLst>
              <a:ext uri="{FF2B5EF4-FFF2-40B4-BE49-F238E27FC236}">
                <a16:creationId xmlns:a16="http://schemas.microsoft.com/office/drawing/2014/main" id="{1CFA35A2-A267-309E-6110-886823CD2759}"/>
              </a:ext>
            </a:extLst>
          </p:cNvPr>
          <p:cNvSpPr/>
          <p:nvPr/>
        </p:nvSpPr>
        <p:spPr>
          <a:xfrm>
            <a:off x="4396181" y="204469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3" name="Cirkel">
            <a:extLst>
              <a:ext uri="{FF2B5EF4-FFF2-40B4-BE49-F238E27FC236}">
                <a16:creationId xmlns:a16="http://schemas.microsoft.com/office/drawing/2014/main" id="{EEBB30AA-A08A-3128-1FD8-9309FA8E6528}"/>
              </a:ext>
            </a:extLst>
          </p:cNvPr>
          <p:cNvSpPr/>
          <p:nvPr/>
        </p:nvSpPr>
        <p:spPr>
          <a:xfrm>
            <a:off x="4384689" y="262613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5" name="Cirkel">
            <a:extLst>
              <a:ext uri="{FF2B5EF4-FFF2-40B4-BE49-F238E27FC236}">
                <a16:creationId xmlns:a16="http://schemas.microsoft.com/office/drawing/2014/main" id="{BB69E5C6-46B7-A6C2-2D7F-E88ED9718AE2}"/>
              </a:ext>
            </a:extLst>
          </p:cNvPr>
          <p:cNvSpPr/>
          <p:nvPr/>
        </p:nvSpPr>
        <p:spPr>
          <a:xfrm>
            <a:off x="4682668" y="203853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6" name="Cirkel">
            <a:extLst>
              <a:ext uri="{FF2B5EF4-FFF2-40B4-BE49-F238E27FC236}">
                <a16:creationId xmlns:a16="http://schemas.microsoft.com/office/drawing/2014/main" id="{C4DDBDCB-8BF6-0620-59E4-9235121A3785}"/>
              </a:ext>
            </a:extLst>
          </p:cNvPr>
          <p:cNvSpPr/>
          <p:nvPr/>
        </p:nvSpPr>
        <p:spPr>
          <a:xfrm>
            <a:off x="4692330" y="264954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8" name="Cirkel">
            <a:extLst>
              <a:ext uri="{FF2B5EF4-FFF2-40B4-BE49-F238E27FC236}">
                <a16:creationId xmlns:a16="http://schemas.microsoft.com/office/drawing/2014/main" id="{188F6567-0DD8-F0F4-F4BD-AC125AD4C7F8}"/>
              </a:ext>
            </a:extLst>
          </p:cNvPr>
          <p:cNvSpPr/>
          <p:nvPr/>
        </p:nvSpPr>
        <p:spPr>
          <a:xfrm>
            <a:off x="4722604" y="334360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9" name="Cirkel">
            <a:extLst>
              <a:ext uri="{FF2B5EF4-FFF2-40B4-BE49-F238E27FC236}">
                <a16:creationId xmlns:a16="http://schemas.microsoft.com/office/drawing/2014/main" id="{E2338C93-38BC-347D-0BDF-94133E7BFC0F}"/>
              </a:ext>
            </a:extLst>
          </p:cNvPr>
          <p:cNvSpPr/>
          <p:nvPr/>
        </p:nvSpPr>
        <p:spPr>
          <a:xfrm>
            <a:off x="6333672" y="335663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0" name="Cirkel">
            <a:extLst>
              <a:ext uri="{FF2B5EF4-FFF2-40B4-BE49-F238E27FC236}">
                <a16:creationId xmlns:a16="http://schemas.microsoft.com/office/drawing/2014/main" id="{E474309A-BA17-ACBD-95F2-EE51DD9BA238}"/>
              </a:ext>
            </a:extLst>
          </p:cNvPr>
          <p:cNvSpPr/>
          <p:nvPr/>
        </p:nvSpPr>
        <p:spPr>
          <a:xfrm>
            <a:off x="6349750" y="263359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1" name="Cirkel">
            <a:extLst>
              <a:ext uri="{FF2B5EF4-FFF2-40B4-BE49-F238E27FC236}">
                <a16:creationId xmlns:a16="http://schemas.microsoft.com/office/drawing/2014/main" id="{49899431-8122-25BF-50BF-BE5376103E77}"/>
              </a:ext>
            </a:extLst>
          </p:cNvPr>
          <p:cNvSpPr/>
          <p:nvPr/>
        </p:nvSpPr>
        <p:spPr>
          <a:xfrm>
            <a:off x="6336811" y="203949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2" name="Cirkel">
            <a:extLst>
              <a:ext uri="{FF2B5EF4-FFF2-40B4-BE49-F238E27FC236}">
                <a16:creationId xmlns:a16="http://schemas.microsoft.com/office/drawing/2014/main" id="{D2583726-2E33-C5D2-4A28-BC5BE49B7351}"/>
              </a:ext>
            </a:extLst>
          </p:cNvPr>
          <p:cNvSpPr/>
          <p:nvPr/>
        </p:nvSpPr>
        <p:spPr>
          <a:xfrm>
            <a:off x="6288342" y="133723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90" name="Gruppera">
            <a:extLst>
              <a:ext uri="{FF2B5EF4-FFF2-40B4-BE49-F238E27FC236}">
                <a16:creationId xmlns:a16="http://schemas.microsoft.com/office/drawing/2014/main" id="{DD269995-9780-1D64-4C09-CC052BECAC81}"/>
              </a:ext>
            </a:extLst>
          </p:cNvPr>
          <p:cNvGrpSpPr/>
          <p:nvPr/>
        </p:nvGrpSpPr>
        <p:grpSpPr>
          <a:xfrm>
            <a:off x="4858758" y="1350879"/>
            <a:ext cx="105525" cy="105525"/>
            <a:chOff x="0" y="0"/>
            <a:chExt cx="211049" cy="211049"/>
          </a:xfrm>
        </p:grpSpPr>
        <p:sp>
          <p:nvSpPr>
            <p:cNvPr id="98" name="Oval">
              <a:extLst>
                <a:ext uri="{FF2B5EF4-FFF2-40B4-BE49-F238E27FC236}">
                  <a16:creationId xmlns:a16="http://schemas.microsoft.com/office/drawing/2014/main" id="{819036A8-3BFD-BBF1-D552-6A4D04DF238F}"/>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2" name="Fotboll">
              <a:extLst>
                <a:ext uri="{FF2B5EF4-FFF2-40B4-BE49-F238E27FC236}">
                  <a16:creationId xmlns:a16="http://schemas.microsoft.com/office/drawing/2014/main" id="{9D24A39C-2930-478D-A346-3BCC7CDFEF4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04" name="Gruppera">
            <a:extLst>
              <a:ext uri="{FF2B5EF4-FFF2-40B4-BE49-F238E27FC236}">
                <a16:creationId xmlns:a16="http://schemas.microsoft.com/office/drawing/2014/main" id="{98BF0388-0165-8788-F95B-5B0E3425C133}"/>
              </a:ext>
            </a:extLst>
          </p:cNvPr>
          <p:cNvGrpSpPr/>
          <p:nvPr/>
        </p:nvGrpSpPr>
        <p:grpSpPr>
          <a:xfrm>
            <a:off x="4872506" y="2658437"/>
            <a:ext cx="105525" cy="105525"/>
            <a:chOff x="0" y="0"/>
            <a:chExt cx="211049" cy="211049"/>
          </a:xfrm>
        </p:grpSpPr>
        <p:sp>
          <p:nvSpPr>
            <p:cNvPr id="105" name="Oval">
              <a:extLst>
                <a:ext uri="{FF2B5EF4-FFF2-40B4-BE49-F238E27FC236}">
                  <a16:creationId xmlns:a16="http://schemas.microsoft.com/office/drawing/2014/main" id="{48AABD03-FCB4-D3E6-BD13-407EEB0405DD}"/>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6" name="Fotboll">
              <a:extLst>
                <a:ext uri="{FF2B5EF4-FFF2-40B4-BE49-F238E27FC236}">
                  <a16:creationId xmlns:a16="http://schemas.microsoft.com/office/drawing/2014/main" id="{13DD98BD-5568-CDA6-79E6-AB585AD129A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21" name="Gruppera">
            <a:extLst>
              <a:ext uri="{FF2B5EF4-FFF2-40B4-BE49-F238E27FC236}">
                <a16:creationId xmlns:a16="http://schemas.microsoft.com/office/drawing/2014/main" id="{C87DAAF5-D7F9-3276-FBF4-C535A2D84209}"/>
              </a:ext>
            </a:extLst>
          </p:cNvPr>
          <p:cNvGrpSpPr/>
          <p:nvPr/>
        </p:nvGrpSpPr>
        <p:grpSpPr>
          <a:xfrm>
            <a:off x="4893752" y="3354417"/>
            <a:ext cx="105525" cy="105525"/>
            <a:chOff x="0" y="0"/>
            <a:chExt cx="211049" cy="211049"/>
          </a:xfrm>
        </p:grpSpPr>
        <p:sp>
          <p:nvSpPr>
            <p:cNvPr id="124" name="Oval">
              <a:extLst>
                <a:ext uri="{FF2B5EF4-FFF2-40B4-BE49-F238E27FC236}">
                  <a16:creationId xmlns:a16="http://schemas.microsoft.com/office/drawing/2014/main" id="{1386E403-23D8-9E4C-2709-0A7130960A5D}"/>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9" name="Fotboll">
              <a:extLst>
                <a:ext uri="{FF2B5EF4-FFF2-40B4-BE49-F238E27FC236}">
                  <a16:creationId xmlns:a16="http://schemas.microsoft.com/office/drawing/2014/main" id="{7EB88BC9-64BC-69F5-7397-5FFFCE585A6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41" name="Gruppera">
            <a:extLst>
              <a:ext uri="{FF2B5EF4-FFF2-40B4-BE49-F238E27FC236}">
                <a16:creationId xmlns:a16="http://schemas.microsoft.com/office/drawing/2014/main" id="{24C1FB3B-5E29-42AF-A97F-BE16CCCAFBA3}"/>
              </a:ext>
            </a:extLst>
          </p:cNvPr>
          <p:cNvGrpSpPr/>
          <p:nvPr/>
        </p:nvGrpSpPr>
        <p:grpSpPr>
          <a:xfrm>
            <a:off x="6207795" y="3356634"/>
            <a:ext cx="105526" cy="105526"/>
            <a:chOff x="0" y="0"/>
            <a:chExt cx="211050" cy="211050"/>
          </a:xfrm>
        </p:grpSpPr>
        <p:sp>
          <p:nvSpPr>
            <p:cNvPr id="150"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55" name="Gruppera">
            <a:extLst>
              <a:ext uri="{FF2B5EF4-FFF2-40B4-BE49-F238E27FC236}">
                <a16:creationId xmlns:a16="http://schemas.microsoft.com/office/drawing/2014/main" id="{D9E79293-1989-096F-C53E-24D0928C0726}"/>
              </a:ext>
            </a:extLst>
          </p:cNvPr>
          <p:cNvGrpSpPr/>
          <p:nvPr/>
        </p:nvGrpSpPr>
        <p:grpSpPr>
          <a:xfrm>
            <a:off x="6200939" y="2665500"/>
            <a:ext cx="105526" cy="105526"/>
            <a:chOff x="0" y="0"/>
            <a:chExt cx="211050" cy="211050"/>
          </a:xfrm>
        </p:grpSpPr>
        <p:sp>
          <p:nvSpPr>
            <p:cNvPr id="156" name="Oval">
              <a:extLst>
                <a:ext uri="{FF2B5EF4-FFF2-40B4-BE49-F238E27FC236}">
                  <a16:creationId xmlns:a16="http://schemas.microsoft.com/office/drawing/2014/main" id="{A38AC815-6B3B-848A-5FF9-C2EF9A55654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7" name="Fotboll">
              <a:extLst>
                <a:ext uri="{FF2B5EF4-FFF2-40B4-BE49-F238E27FC236}">
                  <a16:creationId xmlns:a16="http://schemas.microsoft.com/office/drawing/2014/main" id="{4DD81F65-4787-1D71-3120-718C0CECEB9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58" name="Gruppera">
            <a:extLst>
              <a:ext uri="{FF2B5EF4-FFF2-40B4-BE49-F238E27FC236}">
                <a16:creationId xmlns:a16="http://schemas.microsoft.com/office/drawing/2014/main" id="{9A0CF429-6D97-CFF6-FBAC-2617D498CAA2}"/>
              </a:ext>
            </a:extLst>
          </p:cNvPr>
          <p:cNvGrpSpPr/>
          <p:nvPr/>
        </p:nvGrpSpPr>
        <p:grpSpPr>
          <a:xfrm>
            <a:off x="6190075" y="2057806"/>
            <a:ext cx="105526" cy="105526"/>
            <a:chOff x="0" y="0"/>
            <a:chExt cx="211050" cy="211050"/>
          </a:xfrm>
        </p:grpSpPr>
        <p:sp>
          <p:nvSpPr>
            <p:cNvPr id="159" name="Oval">
              <a:extLst>
                <a:ext uri="{FF2B5EF4-FFF2-40B4-BE49-F238E27FC236}">
                  <a16:creationId xmlns:a16="http://schemas.microsoft.com/office/drawing/2014/main" id="{2D09C54D-513A-6324-3084-6882AF4FA92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0" name="Fotboll">
              <a:extLst>
                <a:ext uri="{FF2B5EF4-FFF2-40B4-BE49-F238E27FC236}">
                  <a16:creationId xmlns:a16="http://schemas.microsoft.com/office/drawing/2014/main" id="{AFB22DE6-5CEC-9D56-BA90-9136BAF3FAC2}"/>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61" name="Gruppera">
            <a:extLst>
              <a:ext uri="{FF2B5EF4-FFF2-40B4-BE49-F238E27FC236}">
                <a16:creationId xmlns:a16="http://schemas.microsoft.com/office/drawing/2014/main" id="{5E5B35EC-7AE3-DA43-0661-F660006EC28A}"/>
              </a:ext>
            </a:extLst>
          </p:cNvPr>
          <p:cNvGrpSpPr/>
          <p:nvPr/>
        </p:nvGrpSpPr>
        <p:grpSpPr>
          <a:xfrm>
            <a:off x="6160095" y="1349755"/>
            <a:ext cx="105526" cy="105526"/>
            <a:chOff x="0" y="0"/>
            <a:chExt cx="211050" cy="211050"/>
          </a:xfrm>
        </p:grpSpPr>
        <p:sp>
          <p:nvSpPr>
            <p:cNvPr id="162" name="Oval">
              <a:extLst>
                <a:ext uri="{FF2B5EF4-FFF2-40B4-BE49-F238E27FC236}">
                  <a16:creationId xmlns:a16="http://schemas.microsoft.com/office/drawing/2014/main" id="{B8120AEE-55ED-8CCC-62B2-F8AD54974591}"/>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3" name="Fotboll">
              <a:extLst>
                <a:ext uri="{FF2B5EF4-FFF2-40B4-BE49-F238E27FC236}">
                  <a16:creationId xmlns:a16="http://schemas.microsoft.com/office/drawing/2014/main" id="{8970A425-75A4-7C8D-BAAF-B3972AE8238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64" name="Gruppera">
            <a:extLst>
              <a:ext uri="{FF2B5EF4-FFF2-40B4-BE49-F238E27FC236}">
                <a16:creationId xmlns:a16="http://schemas.microsoft.com/office/drawing/2014/main" id="{1DF7040D-C541-AC2D-B4DC-F9D3468E8354}"/>
              </a:ext>
            </a:extLst>
          </p:cNvPr>
          <p:cNvGrpSpPr/>
          <p:nvPr/>
        </p:nvGrpSpPr>
        <p:grpSpPr>
          <a:xfrm>
            <a:off x="2899183" y="3001077"/>
            <a:ext cx="105525" cy="105525"/>
            <a:chOff x="0" y="0"/>
            <a:chExt cx="211049" cy="211049"/>
          </a:xfrm>
        </p:grpSpPr>
        <p:sp>
          <p:nvSpPr>
            <p:cNvPr id="165" name="Oval">
              <a:extLst>
                <a:ext uri="{FF2B5EF4-FFF2-40B4-BE49-F238E27FC236}">
                  <a16:creationId xmlns:a16="http://schemas.microsoft.com/office/drawing/2014/main" id="{86048648-71F0-83F3-B72C-50E9F58E122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6" name="Fotboll">
              <a:extLst>
                <a:ext uri="{FF2B5EF4-FFF2-40B4-BE49-F238E27FC236}">
                  <a16:creationId xmlns:a16="http://schemas.microsoft.com/office/drawing/2014/main" id="{E5CD9DFF-7382-260C-B6C9-52224F24A534}"/>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67" name="Gruppera">
            <a:extLst>
              <a:ext uri="{FF2B5EF4-FFF2-40B4-BE49-F238E27FC236}">
                <a16:creationId xmlns:a16="http://schemas.microsoft.com/office/drawing/2014/main" id="{DE3FB72F-BDBA-CADE-7D86-D7DB7EA15E42}"/>
              </a:ext>
            </a:extLst>
          </p:cNvPr>
          <p:cNvGrpSpPr/>
          <p:nvPr/>
        </p:nvGrpSpPr>
        <p:grpSpPr>
          <a:xfrm>
            <a:off x="2338429" y="3259566"/>
            <a:ext cx="105525" cy="105525"/>
            <a:chOff x="0" y="0"/>
            <a:chExt cx="211049" cy="211049"/>
          </a:xfrm>
        </p:grpSpPr>
        <p:sp>
          <p:nvSpPr>
            <p:cNvPr id="168" name="Oval">
              <a:extLst>
                <a:ext uri="{FF2B5EF4-FFF2-40B4-BE49-F238E27FC236}">
                  <a16:creationId xmlns:a16="http://schemas.microsoft.com/office/drawing/2014/main" id="{3F3DEDD2-81BB-4ADF-4CC2-3F4E54D9F2FF}"/>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9" name="Fotboll">
              <a:extLst>
                <a:ext uri="{FF2B5EF4-FFF2-40B4-BE49-F238E27FC236}">
                  <a16:creationId xmlns:a16="http://schemas.microsoft.com/office/drawing/2014/main" id="{41A24433-6362-D906-4805-E3C617AD26D4}"/>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0" name="Gruppera">
            <a:extLst>
              <a:ext uri="{FF2B5EF4-FFF2-40B4-BE49-F238E27FC236}">
                <a16:creationId xmlns:a16="http://schemas.microsoft.com/office/drawing/2014/main" id="{4F75D804-5DBA-0A01-B255-C23DA5C1B808}"/>
              </a:ext>
            </a:extLst>
          </p:cNvPr>
          <p:cNvGrpSpPr/>
          <p:nvPr/>
        </p:nvGrpSpPr>
        <p:grpSpPr>
          <a:xfrm>
            <a:off x="1336081" y="3053840"/>
            <a:ext cx="105525" cy="105525"/>
            <a:chOff x="0" y="0"/>
            <a:chExt cx="211049" cy="211049"/>
          </a:xfrm>
        </p:grpSpPr>
        <p:sp>
          <p:nvSpPr>
            <p:cNvPr id="171" name="Oval">
              <a:extLst>
                <a:ext uri="{FF2B5EF4-FFF2-40B4-BE49-F238E27FC236}">
                  <a16:creationId xmlns:a16="http://schemas.microsoft.com/office/drawing/2014/main" id="{4976BDC0-641F-2AC2-AA28-2802797BA3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2" name="Fotboll">
              <a:extLst>
                <a:ext uri="{FF2B5EF4-FFF2-40B4-BE49-F238E27FC236}">
                  <a16:creationId xmlns:a16="http://schemas.microsoft.com/office/drawing/2014/main" id="{6B2F1578-F82C-E02F-5C4C-7681257BF9C7}"/>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3" name="Gruppera">
            <a:extLst>
              <a:ext uri="{FF2B5EF4-FFF2-40B4-BE49-F238E27FC236}">
                <a16:creationId xmlns:a16="http://schemas.microsoft.com/office/drawing/2014/main" id="{A39C2C49-1C5D-617C-F76C-F3E4CB62749A}"/>
              </a:ext>
            </a:extLst>
          </p:cNvPr>
          <p:cNvGrpSpPr/>
          <p:nvPr/>
        </p:nvGrpSpPr>
        <p:grpSpPr>
          <a:xfrm>
            <a:off x="1767149" y="2485237"/>
            <a:ext cx="105525" cy="105525"/>
            <a:chOff x="0" y="0"/>
            <a:chExt cx="211049" cy="211049"/>
          </a:xfrm>
        </p:grpSpPr>
        <p:sp>
          <p:nvSpPr>
            <p:cNvPr id="174" name="Oval">
              <a:extLst>
                <a:ext uri="{FF2B5EF4-FFF2-40B4-BE49-F238E27FC236}">
                  <a16:creationId xmlns:a16="http://schemas.microsoft.com/office/drawing/2014/main" id="{F5F8052D-4A59-827B-0954-809D7BFD8EC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5" name="Fotboll">
              <a:extLst>
                <a:ext uri="{FF2B5EF4-FFF2-40B4-BE49-F238E27FC236}">
                  <a16:creationId xmlns:a16="http://schemas.microsoft.com/office/drawing/2014/main" id="{EDEAA104-1D86-871C-E3ED-362AD1B9E702}"/>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6" name="Gruppera">
            <a:extLst>
              <a:ext uri="{FF2B5EF4-FFF2-40B4-BE49-F238E27FC236}">
                <a16:creationId xmlns:a16="http://schemas.microsoft.com/office/drawing/2014/main" id="{E30B0398-B44A-5BE4-C17F-1D84D0FD490C}"/>
              </a:ext>
            </a:extLst>
          </p:cNvPr>
          <p:cNvGrpSpPr/>
          <p:nvPr/>
        </p:nvGrpSpPr>
        <p:grpSpPr>
          <a:xfrm>
            <a:off x="1377095" y="2005441"/>
            <a:ext cx="105525" cy="105525"/>
            <a:chOff x="0" y="0"/>
            <a:chExt cx="211049" cy="211049"/>
          </a:xfrm>
        </p:grpSpPr>
        <p:sp>
          <p:nvSpPr>
            <p:cNvPr id="177" name="Oval">
              <a:extLst>
                <a:ext uri="{FF2B5EF4-FFF2-40B4-BE49-F238E27FC236}">
                  <a16:creationId xmlns:a16="http://schemas.microsoft.com/office/drawing/2014/main" id="{F9773701-6B85-0861-A35B-FEBA5A8213B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8" name="Fotboll">
              <a:extLst>
                <a:ext uri="{FF2B5EF4-FFF2-40B4-BE49-F238E27FC236}">
                  <a16:creationId xmlns:a16="http://schemas.microsoft.com/office/drawing/2014/main" id="{B71D2675-C814-3760-7FF8-CA657FFE1DD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9" name="Gruppera">
            <a:extLst>
              <a:ext uri="{FF2B5EF4-FFF2-40B4-BE49-F238E27FC236}">
                <a16:creationId xmlns:a16="http://schemas.microsoft.com/office/drawing/2014/main" id="{F32D3E1F-F0F4-9E0F-9501-6CEDCD433F5B}"/>
              </a:ext>
            </a:extLst>
          </p:cNvPr>
          <p:cNvGrpSpPr/>
          <p:nvPr/>
        </p:nvGrpSpPr>
        <p:grpSpPr>
          <a:xfrm>
            <a:off x="1490588" y="1472359"/>
            <a:ext cx="105525" cy="105525"/>
            <a:chOff x="0" y="0"/>
            <a:chExt cx="211049" cy="211049"/>
          </a:xfrm>
        </p:grpSpPr>
        <p:sp>
          <p:nvSpPr>
            <p:cNvPr id="180" name="Oval">
              <a:extLst>
                <a:ext uri="{FF2B5EF4-FFF2-40B4-BE49-F238E27FC236}">
                  <a16:creationId xmlns:a16="http://schemas.microsoft.com/office/drawing/2014/main" id="{6D98F516-01AA-D37C-6DBE-8958BACCCAA4}"/>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81" name="Fotboll">
              <a:extLst>
                <a:ext uri="{FF2B5EF4-FFF2-40B4-BE49-F238E27FC236}">
                  <a16:creationId xmlns:a16="http://schemas.microsoft.com/office/drawing/2014/main" id="{B0339903-0DC5-A815-2B9C-0BBD0227C870}"/>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82" name="Gruppera">
            <a:extLst>
              <a:ext uri="{FF2B5EF4-FFF2-40B4-BE49-F238E27FC236}">
                <a16:creationId xmlns:a16="http://schemas.microsoft.com/office/drawing/2014/main" id="{D2232882-100A-7760-F697-02D01F113C60}"/>
              </a:ext>
            </a:extLst>
          </p:cNvPr>
          <p:cNvGrpSpPr/>
          <p:nvPr/>
        </p:nvGrpSpPr>
        <p:grpSpPr>
          <a:xfrm>
            <a:off x="700624" y="1730847"/>
            <a:ext cx="105525" cy="105525"/>
            <a:chOff x="0" y="0"/>
            <a:chExt cx="211049" cy="211049"/>
          </a:xfrm>
        </p:grpSpPr>
        <p:sp>
          <p:nvSpPr>
            <p:cNvPr id="183" name="Oval">
              <a:extLst>
                <a:ext uri="{FF2B5EF4-FFF2-40B4-BE49-F238E27FC236}">
                  <a16:creationId xmlns:a16="http://schemas.microsoft.com/office/drawing/2014/main" id="{86241C47-12D1-4C88-6967-F46A8164AAF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84" name="Fotboll">
              <a:extLst>
                <a:ext uri="{FF2B5EF4-FFF2-40B4-BE49-F238E27FC236}">
                  <a16:creationId xmlns:a16="http://schemas.microsoft.com/office/drawing/2014/main" id="{F3BE167E-A896-7A37-6FC5-F27BF3DEAEC1}"/>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85" name="Gruppera">
            <a:extLst>
              <a:ext uri="{FF2B5EF4-FFF2-40B4-BE49-F238E27FC236}">
                <a16:creationId xmlns:a16="http://schemas.microsoft.com/office/drawing/2014/main" id="{95DA6362-7321-B3EF-2E68-0E6EA7B09E7B}"/>
              </a:ext>
            </a:extLst>
          </p:cNvPr>
          <p:cNvGrpSpPr/>
          <p:nvPr/>
        </p:nvGrpSpPr>
        <p:grpSpPr>
          <a:xfrm>
            <a:off x="1942807" y="1232907"/>
            <a:ext cx="105525" cy="105525"/>
            <a:chOff x="0" y="0"/>
            <a:chExt cx="211049" cy="211049"/>
          </a:xfrm>
        </p:grpSpPr>
        <p:sp>
          <p:nvSpPr>
            <p:cNvPr id="186" name="Oval">
              <a:extLst>
                <a:ext uri="{FF2B5EF4-FFF2-40B4-BE49-F238E27FC236}">
                  <a16:creationId xmlns:a16="http://schemas.microsoft.com/office/drawing/2014/main" id="{52283F7B-D500-BB18-9E3F-7A8B41C8C3D4}"/>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87" name="Fotboll">
              <a:extLst>
                <a:ext uri="{FF2B5EF4-FFF2-40B4-BE49-F238E27FC236}">
                  <a16:creationId xmlns:a16="http://schemas.microsoft.com/office/drawing/2014/main" id="{26A3C024-046C-AC6F-A47D-A09F58DFF146}"/>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88" name="Gruppera">
            <a:extLst>
              <a:ext uri="{FF2B5EF4-FFF2-40B4-BE49-F238E27FC236}">
                <a16:creationId xmlns:a16="http://schemas.microsoft.com/office/drawing/2014/main" id="{E697A9FD-92F5-6917-3EB7-04C8E659E2C3}"/>
              </a:ext>
            </a:extLst>
          </p:cNvPr>
          <p:cNvGrpSpPr/>
          <p:nvPr/>
        </p:nvGrpSpPr>
        <p:grpSpPr>
          <a:xfrm>
            <a:off x="2320446" y="2059497"/>
            <a:ext cx="105525" cy="105525"/>
            <a:chOff x="0" y="0"/>
            <a:chExt cx="211049" cy="211049"/>
          </a:xfrm>
        </p:grpSpPr>
        <p:sp>
          <p:nvSpPr>
            <p:cNvPr id="189" name="Oval">
              <a:extLst>
                <a:ext uri="{FF2B5EF4-FFF2-40B4-BE49-F238E27FC236}">
                  <a16:creationId xmlns:a16="http://schemas.microsoft.com/office/drawing/2014/main" id="{C234BF11-EE01-C05F-C803-3AE3139BF84D}"/>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90" name="Fotboll">
              <a:extLst>
                <a:ext uri="{FF2B5EF4-FFF2-40B4-BE49-F238E27FC236}">
                  <a16:creationId xmlns:a16="http://schemas.microsoft.com/office/drawing/2014/main" id="{64C6BAF3-90A6-6E57-4A92-6624A5F29A4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91" name="Gruppera">
            <a:extLst>
              <a:ext uri="{FF2B5EF4-FFF2-40B4-BE49-F238E27FC236}">
                <a16:creationId xmlns:a16="http://schemas.microsoft.com/office/drawing/2014/main" id="{FC8F4C61-9000-FE89-E6C3-2B3ACF7671FD}"/>
              </a:ext>
            </a:extLst>
          </p:cNvPr>
          <p:cNvGrpSpPr/>
          <p:nvPr/>
        </p:nvGrpSpPr>
        <p:grpSpPr>
          <a:xfrm>
            <a:off x="2769009" y="1756098"/>
            <a:ext cx="105525" cy="105525"/>
            <a:chOff x="0" y="0"/>
            <a:chExt cx="211049" cy="211049"/>
          </a:xfrm>
        </p:grpSpPr>
        <p:sp>
          <p:nvSpPr>
            <p:cNvPr id="192" name="Oval">
              <a:extLst>
                <a:ext uri="{FF2B5EF4-FFF2-40B4-BE49-F238E27FC236}">
                  <a16:creationId xmlns:a16="http://schemas.microsoft.com/office/drawing/2014/main" id="{D09904AA-6A9D-116C-D6BF-226EE0BE5D14}"/>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93" name="Fotboll">
              <a:extLst>
                <a:ext uri="{FF2B5EF4-FFF2-40B4-BE49-F238E27FC236}">
                  <a16:creationId xmlns:a16="http://schemas.microsoft.com/office/drawing/2014/main" id="{8685D521-86E8-9BB9-AB23-83A5BA8AD23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197" name="Rak koppling 196">
            <a:extLst>
              <a:ext uri="{FF2B5EF4-FFF2-40B4-BE49-F238E27FC236}">
                <a16:creationId xmlns:a16="http://schemas.microsoft.com/office/drawing/2014/main" id="{A9D10C90-7C55-5049-B5F7-8DB16E677675}"/>
              </a:ext>
            </a:extLst>
          </p:cNvPr>
          <p:cNvCxnSpPr/>
          <p:nvPr/>
        </p:nvCxnSpPr>
        <p:spPr>
          <a:xfrm>
            <a:off x="5040209" y="1395851"/>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198" name="Rak koppling 197">
            <a:extLst>
              <a:ext uri="{FF2B5EF4-FFF2-40B4-BE49-F238E27FC236}">
                <a16:creationId xmlns:a16="http://schemas.microsoft.com/office/drawing/2014/main" id="{F0A4644C-F703-9F6E-7724-A5DCABF22048}"/>
              </a:ext>
            </a:extLst>
          </p:cNvPr>
          <p:cNvCxnSpPr/>
          <p:nvPr/>
        </p:nvCxnSpPr>
        <p:spPr>
          <a:xfrm>
            <a:off x="5077078" y="2105416"/>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199" name="Rak koppling 198">
            <a:extLst>
              <a:ext uri="{FF2B5EF4-FFF2-40B4-BE49-F238E27FC236}">
                <a16:creationId xmlns:a16="http://schemas.microsoft.com/office/drawing/2014/main" id="{A277A95A-040A-9055-2672-787B8E59A9E5}"/>
              </a:ext>
            </a:extLst>
          </p:cNvPr>
          <p:cNvCxnSpPr/>
          <p:nvPr/>
        </p:nvCxnSpPr>
        <p:spPr>
          <a:xfrm>
            <a:off x="5070750" y="2728591"/>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200" name="Rak koppling 199">
            <a:extLst>
              <a:ext uri="{FF2B5EF4-FFF2-40B4-BE49-F238E27FC236}">
                <a16:creationId xmlns:a16="http://schemas.microsoft.com/office/drawing/2014/main" id="{66662DC7-160A-AA34-926E-A8AFEAE34432}"/>
              </a:ext>
            </a:extLst>
          </p:cNvPr>
          <p:cNvCxnSpPr/>
          <p:nvPr/>
        </p:nvCxnSpPr>
        <p:spPr>
          <a:xfrm>
            <a:off x="5101487" y="3408567"/>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201" name="Rak koppling 200">
            <a:extLst>
              <a:ext uri="{FF2B5EF4-FFF2-40B4-BE49-F238E27FC236}">
                <a16:creationId xmlns:a16="http://schemas.microsoft.com/office/drawing/2014/main" id="{F13AE7B5-7E40-E34B-391B-CC3098BCBCAE}"/>
              </a:ext>
            </a:extLst>
          </p:cNvPr>
          <p:cNvCxnSpPr>
            <a:cxnSpLocks/>
          </p:cNvCxnSpPr>
          <p:nvPr/>
        </p:nvCxnSpPr>
        <p:spPr>
          <a:xfrm flipV="1">
            <a:off x="8883403" y="1505993"/>
            <a:ext cx="1507171" cy="1159147"/>
          </a:xfrm>
          <a:prstGeom prst="line">
            <a:avLst/>
          </a:prstGeom>
          <a:noFill/>
          <a:ln w="19050" cap="flat">
            <a:solidFill>
              <a:srgbClr val="FF0000"/>
            </a:solidFill>
            <a:prstDash val="dash"/>
            <a:miter lim="400000"/>
          </a:ln>
          <a:effectLst/>
          <a:sp3d/>
        </p:spPr>
        <p:style>
          <a:lnRef idx="0">
            <a:scrgbClr r="0" g="0" b="0"/>
          </a:lnRef>
          <a:fillRef idx="0">
            <a:scrgbClr r="0" g="0" b="0"/>
          </a:fillRef>
          <a:effectRef idx="0">
            <a:scrgbClr r="0" g="0" b="0"/>
          </a:effectRef>
          <a:fontRef idx="none"/>
        </p:style>
      </p:cxnSp>
      <p:cxnSp>
        <p:nvCxnSpPr>
          <p:cNvPr id="204" name="Rak koppling 203">
            <a:extLst>
              <a:ext uri="{FF2B5EF4-FFF2-40B4-BE49-F238E27FC236}">
                <a16:creationId xmlns:a16="http://schemas.microsoft.com/office/drawing/2014/main" id="{EA592110-F4FB-BE7E-367D-08BF1CC56016}"/>
              </a:ext>
            </a:extLst>
          </p:cNvPr>
          <p:cNvCxnSpPr>
            <a:cxnSpLocks/>
          </p:cNvCxnSpPr>
          <p:nvPr/>
        </p:nvCxnSpPr>
        <p:spPr>
          <a:xfrm flipH="1" flipV="1">
            <a:off x="8988929" y="1566048"/>
            <a:ext cx="1370111" cy="1105629"/>
          </a:xfrm>
          <a:prstGeom prst="line">
            <a:avLst/>
          </a:prstGeom>
          <a:noFill/>
          <a:ln w="19050" cap="flat">
            <a:solidFill>
              <a:srgbClr val="FF0000"/>
            </a:solidFill>
            <a:prstDash val="dash"/>
            <a:miter lim="400000"/>
          </a:ln>
          <a:effectLst/>
          <a:sp3d/>
        </p:spPr>
        <p:style>
          <a:lnRef idx="0">
            <a:scrgbClr r="0" g="0" b="0"/>
          </a:lnRef>
          <a:fillRef idx="0">
            <a:scrgbClr r="0" g="0" b="0"/>
          </a:fillRef>
          <a:effectRef idx="0">
            <a:scrgbClr r="0" g="0" b="0"/>
          </a:effectRef>
          <a:fontRef idx="none"/>
        </p:style>
      </p:cxnSp>
      <p:cxnSp>
        <p:nvCxnSpPr>
          <p:cNvPr id="207" name="Rak koppling 206">
            <a:extLst>
              <a:ext uri="{FF2B5EF4-FFF2-40B4-BE49-F238E27FC236}">
                <a16:creationId xmlns:a16="http://schemas.microsoft.com/office/drawing/2014/main" id="{74C492CF-6505-8D3B-1941-CA776FE0A695}"/>
              </a:ext>
            </a:extLst>
          </p:cNvPr>
          <p:cNvCxnSpPr>
            <a:cxnSpLocks/>
          </p:cNvCxnSpPr>
          <p:nvPr/>
        </p:nvCxnSpPr>
        <p:spPr>
          <a:xfrm flipH="1">
            <a:off x="8874229" y="2236753"/>
            <a:ext cx="1475637" cy="1113508"/>
          </a:xfrm>
          <a:prstGeom prst="line">
            <a:avLst/>
          </a:prstGeom>
          <a:noFill/>
          <a:ln w="190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10" name="Rak koppling 209">
            <a:extLst>
              <a:ext uri="{FF2B5EF4-FFF2-40B4-BE49-F238E27FC236}">
                <a16:creationId xmlns:a16="http://schemas.microsoft.com/office/drawing/2014/main" id="{34B056E6-C0C2-48ED-699A-264FA6A0F49F}"/>
              </a:ext>
            </a:extLst>
          </p:cNvPr>
          <p:cNvCxnSpPr>
            <a:cxnSpLocks/>
          </p:cNvCxnSpPr>
          <p:nvPr/>
        </p:nvCxnSpPr>
        <p:spPr>
          <a:xfrm flipH="1" flipV="1">
            <a:off x="8948880" y="2284458"/>
            <a:ext cx="1365147" cy="995854"/>
          </a:xfrm>
          <a:prstGeom prst="line">
            <a:avLst/>
          </a:prstGeom>
          <a:noFill/>
          <a:ln w="19050" cap="flat">
            <a:solidFill>
              <a:srgbClr val="FFC000"/>
            </a:solidFill>
            <a:prstDash val="dash"/>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1506569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88434" y="102685"/>
            <a:ext cx="2383666" cy="53091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13-14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Komma</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till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avslut</a:t>
            </a:r>
            <a:endPar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endParaRP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och</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göra</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mål</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(KAGM)</a:t>
            </a:r>
          </a:p>
        </p:txBody>
      </p:sp>
      <p:sp>
        <p:nvSpPr>
          <p:cNvPr id="130" name="17:00 FÖRBEREDELSETRÄNING…"/>
          <p:cNvSpPr txBox="1"/>
          <p:nvPr/>
        </p:nvSpPr>
        <p:spPr>
          <a:xfrm>
            <a:off x="337728" y="3711637"/>
            <a:ext cx="3419746" cy="2808461"/>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SKOTT I FART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ledet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driver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steg</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touch</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fart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mellan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bara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använda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mellan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stanna</a:t>
            </a:r>
            <a:endParaRPr kumimoji="0" lang="en-US" sz="75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Alla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5-8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Alla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5-8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Ställ</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dig sist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skottet</a:t>
            </a: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17.15 – MÅLSTAFETT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delas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tävlar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manga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hämtar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springer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tillbaka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sitt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eget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led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sitt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a:t>
            </a: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VARIATIONER</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väggspelare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tillbaka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mellan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väggspelaren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hämtar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den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blir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väggspelare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Framflr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finns</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pinne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behöver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överstegsfint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fort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möjligt</a:t>
            </a: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endPar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INSTRUKTION – SKOTT I FART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Stödjefoten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vinkla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snett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utåt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tårna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släpp</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stödjefoten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marken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samtidigt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skottfoten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träffar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Fortsätta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springa</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skottet</a:t>
            </a:r>
            <a:r>
              <a:rPr kumimoji="0" lang="en-US" sz="7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p:txBody>
      </p:sp>
      <p:sp>
        <p:nvSpPr>
          <p:cNvPr id="132" name="SKEDE…"/>
          <p:cNvSpPr txBox="1"/>
          <p:nvPr/>
        </p:nvSpPr>
        <p:spPr>
          <a:xfrm>
            <a:off x="3502384" y="168343"/>
            <a:ext cx="3919428" cy="210635"/>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Avsluta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tillslag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möjligt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36" name="Bild" descr="Bild"/>
          <p:cNvPicPr>
            <a:picLocks noChangeAspect="1"/>
          </p:cNvPicPr>
          <p:nvPr/>
        </p:nvPicPr>
        <p:blipFill>
          <a:blip r:embed="rId3"/>
          <a:srcRect l="24529" t="35627" r="24623" b="38202"/>
          <a:stretch>
            <a:fillRect/>
          </a:stretch>
        </p:blipFill>
        <p:spPr>
          <a:xfrm>
            <a:off x="1590951" y="781040"/>
            <a:ext cx="549136" cy="304875"/>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38" name="1"/>
          <p:cNvSpPr txBox="1"/>
          <p:nvPr/>
        </p:nvSpPr>
        <p:spPr>
          <a:xfrm>
            <a:off x="337728" y="1068239"/>
            <a:ext cx="368999"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784584" y="1148841"/>
            <a:ext cx="2203545"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502384" y="380476"/>
            <a:ext cx="3919428" cy="210635"/>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Jag ser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målet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kan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avsluta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snabbt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7421812" y="168331"/>
            <a:ext cx="4386912" cy="210635"/>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Driva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steg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touch)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skott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fart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landa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samma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fot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du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skjuter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a:t>
            </a:r>
          </a:p>
        </p:txBody>
      </p:sp>
      <p:sp>
        <p:nvSpPr>
          <p:cNvPr id="48" name="SKEDE…">
            <a:extLst>
              <a:ext uri="{FF2B5EF4-FFF2-40B4-BE49-F238E27FC236}">
                <a16:creationId xmlns:a16="http://schemas.microsoft.com/office/drawing/2014/main" id="{15A2D15F-380B-43D2-8335-C303D3488E14}"/>
              </a:ext>
            </a:extLst>
          </p:cNvPr>
          <p:cNvSpPr txBox="1"/>
          <p:nvPr/>
        </p:nvSpPr>
        <p:spPr>
          <a:xfrm>
            <a:off x="7421812" y="371687"/>
            <a:ext cx="4386912" cy="210635"/>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–Jag ser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målet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motståndarna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samtidigt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62138" y="1229610"/>
            <a:ext cx="2498433" cy="2112799"/>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3" name="Bild" descr="Bild">
            <a:extLst>
              <a:ext uri="{FF2B5EF4-FFF2-40B4-BE49-F238E27FC236}">
                <a16:creationId xmlns:a16="http://schemas.microsoft.com/office/drawing/2014/main" id="{BC8D2463-C793-4CDB-8C49-BAFA6CE79DFF}"/>
              </a:ext>
            </a:extLst>
          </p:cNvPr>
          <p:cNvPicPr>
            <a:picLocks noChangeAspect="1"/>
          </p:cNvPicPr>
          <p:nvPr/>
        </p:nvPicPr>
        <p:blipFill>
          <a:blip r:embed="rId3"/>
          <a:srcRect l="24529" t="35627" r="24623" b="38202"/>
          <a:stretch>
            <a:fillRect/>
          </a:stretch>
        </p:blipFill>
        <p:spPr>
          <a:xfrm rot="10800000">
            <a:off x="1611788" y="3260382"/>
            <a:ext cx="549136" cy="304875"/>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4" name="17:00 FÖRBEREDELSETRÄNING…">
            <a:extLst>
              <a:ext uri="{FF2B5EF4-FFF2-40B4-BE49-F238E27FC236}">
                <a16:creationId xmlns:a16="http://schemas.microsoft.com/office/drawing/2014/main" id="{A8EA779F-409B-49F1-9929-23B97389E156}"/>
              </a:ext>
            </a:extLst>
          </p:cNvPr>
          <p:cNvSpPr txBox="1"/>
          <p:nvPr/>
        </p:nvSpPr>
        <p:spPr>
          <a:xfrm>
            <a:off x="4167602" y="3716547"/>
            <a:ext cx="3165897" cy="2254463"/>
          </a:xfrm>
          <a:prstGeom prst="rect">
            <a:avLst/>
          </a:prstGeom>
          <a:ln w="57150">
            <a:noFill/>
            <a:prstDash val="sysDot"/>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17.20 -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Nummerboll</a:t>
            </a: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fördelar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sig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bakom</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varsin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ställer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led (max 6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ropar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siffra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(1, 2)</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ropas</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1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blir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det 1v1, 2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blir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2v2,</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omgång</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fortsätter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utanför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planen</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snabbt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kasta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bonusboll</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testa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ropa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alla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plan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skicka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flera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hantera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kaoset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uppstår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257228" y="3711048"/>
            <a:ext cx="3165897" cy="2623795"/>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assistspelare</a:t>
            </a: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hörnen</a:t>
            </a:r>
            <a:endParaRPr kumimoji="0" lang="en-US" sz="8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anfall</a:t>
            </a:r>
            <a:endParaRPr kumimoji="0" lang="en-US" sz="8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1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vanligt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2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assist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assistspelare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hörnen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görs</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samma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passade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hörnet</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3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assist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assistspelare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hörnen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görs</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tredje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spelade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hornet)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försvar</a:t>
            </a: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försvara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straffområdet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förrän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där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Motivet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yta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åt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anfallarna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målvakten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möjlighet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äga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straffområdet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3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samla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Byt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assistspelare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målvakt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4239633" y="222909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7" name="Gruppera">
            <a:extLst>
              <a:ext uri="{FF2B5EF4-FFF2-40B4-BE49-F238E27FC236}">
                <a16:creationId xmlns:a16="http://schemas.microsoft.com/office/drawing/2014/main" id="{6F5C6C1E-E769-4AA8-825F-2884650A0304}"/>
              </a:ext>
            </a:extLst>
          </p:cNvPr>
          <p:cNvGrpSpPr/>
          <p:nvPr/>
        </p:nvGrpSpPr>
        <p:grpSpPr>
          <a:xfrm>
            <a:off x="4240476" y="2420439"/>
            <a:ext cx="105526" cy="105526"/>
            <a:chOff x="0" y="0"/>
            <a:chExt cx="211050" cy="211050"/>
          </a:xfrm>
        </p:grpSpPr>
        <p:sp>
          <p:nvSpPr>
            <p:cNvPr id="78" name="Oval">
              <a:extLst>
                <a:ext uri="{FF2B5EF4-FFF2-40B4-BE49-F238E27FC236}">
                  <a16:creationId xmlns:a16="http://schemas.microsoft.com/office/drawing/2014/main" id="{BA3D22DC-FA0C-47E1-94C2-19C8FC7B5D7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9" name="Fotboll">
              <a:extLst>
                <a:ext uri="{FF2B5EF4-FFF2-40B4-BE49-F238E27FC236}">
                  <a16:creationId xmlns:a16="http://schemas.microsoft.com/office/drawing/2014/main" id="{CE0DC0CE-DB5C-4176-8890-1B9565DC476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80" name="Gruppera">
            <a:extLst>
              <a:ext uri="{FF2B5EF4-FFF2-40B4-BE49-F238E27FC236}">
                <a16:creationId xmlns:a16="http://schemas.microsoft.com/office/drawing/2014/main" id="{24C1FB3B-5E29-42AF-A97F-BE16CCCAFBA3}"/>
              </a:ext>
            </a:extLst>
          </p:cNvPr>
          <p:cNvGrpSpPr/>
          <p:nvPr/>
        </p:nvGrpSpPr>
        <p:grpSpPr>
          <a:xfrm>
            <a:off x="4241320" y="2611782"/>
            <a:ext cx="105526" cy="105526"/>
            <a:chOff x="0" y="0"/>
            <a:chExt cx="211050" cy="211050"/>
          </a:xfrm>
        </p:grpSpPr>
        <p:sp>
          <p:nvSpPr>
            <p:cNvPr id="81"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2"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5478358" y="3566749"/>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5920296" y="350765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6" name="Cirkel">
            <a:extLst>
              <a:ext uri="{FF2B5EF4-FFF2-40B4-BE49-F238E27FC236}">
                <a16:creationId xmlns:a16="http://schemas.microsoft.com/office/drawing/2014/main" id="{5C6337AC-8E24-4252-A192-8F886772C095}"/>
              </a:ext>
            </a:extLst>
          </p:cNvPr>
          <p:cNvSpPr/>
          <p:nvPr/>
        </p:nvSpPr>
        <p:spPr>
          <a:xfrm>
            <a:off x="6379591" y="350765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7" name="Cirkel">
            <a:extLst>
              <a:ext uri="{FF2B5EF4-FFF2-40B4-BE49-F238E27FC236}">
                <a16:creationId xmlns:a16="http://schemas.microsoft.com/office/drawing/2014/main" id="{132A0F71-94B7-45F0-80DF-A1FA1D1698DA}"/>
              </a:ext>
            </a:extLst>
          </p:cNvPr>
          <p:cNvSpPr/>
          <p:nvPr/>
        </p:nvSpPr>
        <p:spPr>
          <a:xfrm>
            <a:off x="6156168" y="351641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4533126" y="941077"/>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4776201" y="97392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4913208" y="94626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3" name="Cirkel">
            <a:extLst>
              <a:ext uri="{FF2B5EF4-FFF2-40B4-BE49-F238E27FC236}">
                <a16:creationId xmlns:a16="http://schemas.microsoft.com/office/drawing/2014/main" id="{DF892C42-408B-44E7-8CCF-31CF5BCF0FC8}"/>
              </a:ext>
            </a:extLst>
          </p:cNvPr>
          <p:cNvSpPr/>
          <p:nvPr/>
        </p:nvSpPr>
        <p:spPr>
          <a:xfrm>
            <a:off x="5513342" y="1172305"/>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9226244" y="182528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282333" y="265572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856381" y="261694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99558" y="253850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9909286" y="216870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087070" y="2787840"/>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10298230" y="2511393"/>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7" name="Straight Arrow Connector 6">
            <a:extLst>
              <a:ext uri="{FF2B5EF4-FFF2-40B4-BE49-F238E27FC236}">
                <a16:creationId xmlns:a16="http://schemas.microsoft.com/office/drawing/2014/main" id="{20863923-E013-4343-B9FD-4DF8F12D9F06}"/>
              </a:ext>
            </a:extLst>
          </p:cNvPr>
          <p:cNvCxnSpPr>
            <a:cxnSpLocks/>
          </p:cNvCxnSpPr>
          <p:nvPr/>
        </p:nvCxnSpPr>
        <p:spPr>
          <a:xfrm flipV="1">
            <a:off x="10350993" y="1406726"/>
            <a:ext cx="87482" cy="104118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113" name="Gruppera">
            <a:extLst>
              <a:ext uri="{FF2B5EF4-FFF2-40B4-BE49-F238E27FC236}">
                <a16:creationId xmlns:a16="http://schemas.microsoft.com/office/drawing/2014/main" id="{2D9E04C8-015A-4BDF-9EF0-D4B71DC1CF39}"/>
              </a:ext>
            </a:extLst>
          </p:cNvPr>
          <p:cNvGrpSpPr/>
          <p:nvPr/>
        </p:nvGrpSpPr>
        <p:grpSpPr>
          <a:xfrm>
            <a:off x="4241320" y="2611782"/>
            <a:ext cx="105526" cy="105526"/>
            <a:chOff x="8482639" y="5223564"/>
            <a:chExt cx="211050" cy="211050"/>
          </a:xfrm>
        </p:grpSpPr>
        <p:sp>
          <p:nvSpPr>
            <p:cNvPr id="114" name="Oval">
              <a:extLst>
                <a:ext uri="{FF2B5EF4-FFF2-40B4-BE49-F238E27FC236}">
                  <a16:creationId xmlns:a16="http://schemas.microsoft.com/office/drawing/2014/main" id="{3911D2E7-0049-4A44-912C-216D9F9A0580}"/>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5" name="Fotboll">
              <a:extLst>
                <a:ext uri="{FF2B5EF4-FFF2-40B4-BE49-F238E27FC236}">
                  <a16:creationId xmlns:a16="http://schemas.microsoft.com/office/drawing/2014/main" id="{7DF27BB0-41DF-44E1-B88A-D23CBA725DB0}"/>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pic>
        <p:nvPicPr>
          <p:cNvPr id="84" name="Bild" descr="Bild">
            <a:extLst>
              <a:ext uri="{FF2B5EF4-FFF2-40B4-BE49-F238E27FC236}">
                <a16:creationId xmlns:a16="http://schemas.microsoft.com/office/drawing/2014/main" id="{FE6702F8-2919-471D-BEC0-423777F925F4}"/>
              </a:ext>
            </a:extLst>
          </p:cNvPr>
          <p:cNvPicPr>
            <a:picLocks noChangeAspect="1"/>
          </p:cNvPicPr>
          <p:nvPr/>
        </p:nvPicPr>
        <p:blipFill>
          <a:blip r:embed="rId3"/>
          <a:srcRect l="24529" t="35627" r="24623" b="38202"/>
          <a:stretch>
            <a:fillRect/>
          </a:stretch>
        </p:blipFill>
        <p:spPr>
          <a:xfrm rot="10800000">
            <a:off x="5403135" y="3561108"/>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88" name="Bild" descr="Bild">
            <a:extLst>
              <a:ext uri="{FF2B5EF4-FFF2-40B4-BE49-F238E27FC236}">
                <a16:creationId xmlns:a16="http://schemas.microsoft.com/office/drawing/2014/main" id="{6B524CF1-09C1-472E-B172-C2FD5F243CA4}"/>
              </a:ext>
            </a:extLst>
          </p:cNvPr>
          <p:cNvPicPr>
            <a:picLocks noChangeAspect="1"/>
          </p:cNvPicPr>
          <p:nvPr/>
        </p:nvPicPr>
        <p:blipFill>
          <a:blip r:embed="rId3"/>
          <a:srcRect l="24529" t="35627" r="24623" b="38202"/>
          <a:stretch>
            <a:fillRect/>
          </a:stretch>
        </p:blipFill>
        <p:spPr>
          <a:xfrm>
            <a:off x="5408998" y="931078"/>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89" name="Bild" descr="Bild">
            <a:extLst>
              <a:ext uri="{FF2B5EF4-FFF2-40B4-BE49-F238E27FC236}">
                <a16:creationId xmlns:a16="http://schemas.microsoft.com/office/drawing/2014/main" id="{EA38A1A0-A758-49C1-9F8B-B1F2B301AD85}"/>
              </a:ext>
            </a:extLst>
          </p:cNvPr>
          <p:cNvPicPr>
            <a:picLocks noChangeAspect="1"/>
          </p:cNvPicPr>
          <p:nvPr/>
        </p:nvPicPr>
        <p:blipFill>
          <a:blip r:embed="rId3"/>
          <a:srcRect l="24529" t="35627" r="24623" b="38202"/>
          <a:stretch>
            <a:fillRect/>
          </a:stretch>
        </p:blipFill>
        <p:spPr>
          <a:xfrm rot="10800000">
            <a:off x="9492761" y="349487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4" name="Bild" descr="Bild">
            <a:extLst>
              <a:ext uri="{FF2B5EF4-FFF2-40B4-BE49-F238E27FC236}">
                <a16:creationId xmlns:a16="http://schemas.microsoft.com/office/drawing/2014/main" id="{7BA2517D-50A9-4A12-BFD3-8A63965BC4ED}"/>
              </a:ext>
            </a:extLst>
          </p:cNvPr>
          <p:cNvPicPr>
            <a:picLocks noChangeAspect="1"/>
          </p:cNvPicPr>
          <p:nvPr/>
        </p:nvPicPr>
        <p:blipFill>
          <a:blip r:embed="rId3"/>
          <a:srcRect l="24529" t="35627" r="24623" b="38202"/>
          <a:stretch>
            <a:fillRect/>
          </a:stretch>
        </p:blipFill>
        <p:spPr>
          <a:xfrm>
            <a:off x="9468539" y="95918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03" name="Linje">
            <a:extLst>
              <a:ext uri="{FF2B5EF4-FFF2-40B4-BE49-F238E27FC236}">
                <a16:creationId xmlns:a16="http://schemas.microsoft.com/office/drawing/2014/main" id="{96ACCBCA-AA6C-6893-761D-CF61CCD302E9}"/>
              </a:ext>
            </a:extLst>
          </p:cNvPr>
          <p:cNvSpPr/>
          <p:nvPr/>
        </p:nvSpPr>
        <p:spPr>
          <a:xfrm flipH="1">
            <a:off x="809434" y="2066325"/>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7" name="Linje">
            <a:extLst>
              <a:ext uri="{FF2B5EF4-FFF2-40B4-BE49-F238E27FC236}">
                <a16:creationId xmlns:a16="http://schemas.microsoft.com/office/drawing/2014/main" id="{D637161C-45F7-A911-C108-802D210F174F}"/>
              </a:ext>
            </a:extLst>
          </p:cNvPr>
          <p:cNvSpPr/>
          <p:nvPr/>
        </p:nvSpPr>
        <p:spPr>
          <a:xfrm flipH="1">
            <a:off x="819781" y="2339937"/>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8" name="Cirkel">
            <a:extLst>
              <a:ext uri="{FF2B5EF4-FFF2-40B4-BE49-F238E27FC236}">
                <a16:creationId xmlns:a16="http://schemas.microsoft.com/office/drawing/2014/main" id="{1A28C09C-1EA7-0735-237E-477A0E3272C5}"/>
              </a:ext>
            </a:extLst>
          </p:cNvPr>
          <p:cNvSpPr/>
          <p:nvPr/>
        </p:nvSpPr>
        <p:spPr>
          <a:xfrm>
            <a:off x="1261646" y="211278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2" name="Cirkel">
            <a:extLst>
              <a:ext uri="{FF2B5EF4-FFF2-40B4-BE49-F238E27FC236}">
                <a16:creationId xmlns:a16="http://schemas.microsoft.com/office/drawing/2014/main" id="{998E75CB-4551-5AEA-9841-09AF6F009375}"/>
              </a:ext>
            </a:extLst>
          </p:cNvPr>
          <p:cNvSpPr/>
          <p:nvPr/>
        </p:nvSpPr>
        <p:spPr>
          <a:xfrm>
            <a:off x="1131990" y="95584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6" name="Cirkel">
            <a:extLst>
              <a:ext uri="{FF2B5EF4-FFF2-40B4-BE49-F238E27FC236}">
                <a16:creationId xmlns:a16="http://schemas.microsoft.com/office/drawing/2014/main" id="{B9CC0041-94F3-83C7-4707-DC856461425F}"/>
              </a:ext>
            </a:extLst>
          </p:cNvPr>
          <p:cNvSpPr/>
          <p:nvPr/>
        </p:nvSpPr>
        <p:spPr>
          <a:xfrm>
            <a:off x="899669" y="981240"/>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0604D472-7FCE-9C2C-2FCF-89ED112CEAC3}"/>
              </a:ext>
            </a:extLst>
          </p:cNvPr>
          <p:cNvSpPr/>
          <p:nvPr/>
        </p:nvSpPr>
        <p:spPr>
          <a:xfrm>
            <a:off x="688434" y="981240"/>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197FBF02-2B5E-7415-DF9E-A0320D618BED}"/>
              </a:ext>
            </a:extLst>
          </p:cNvPr>
          <p:cNvSpPr/>
          <p:nvPr/>
        </p:nvSpPr>
        <p:spPr>
          <a:xfrm>
            <a:off x="2256376" y="337318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9" name="Cirkel">
            <a:extLst>
              <a:ext uri="{FF2B5EF4-FFF2-40B4-BE49-F238E27FC236}">
                <a16:creationId xmlns:a16="http://schemas.microsoft.com/office/drawing/2014/main" id="{9DA59D0C-1C5F-081E-0D34-4E01CD69E323}"/>
              </a:ext>
            </a:extLst>
          </p:cNvPr>
          <p:cNvSpPr/>
          <p:nvPr/>
        </p:nvSpPr>
        <p:spPr>
          <a:xfrm>
            <a:off x="2493806" y="337550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0" name="Cirkel">
            <a:extLst>
              <a:ext uri="{FF2B5EF4-FFF2-40B4-BE49-F238E27FC236}">
                <a16:creationId xmlns:a16="http://schemas.microsoft.com/office/drawing/2014/main" id="{5C362A39-8E73-0769-9585-5A64E06FF98E}"/>
              </a:ext>
            </a:extLst>
          </p:cNvPr>
          <p:cNvSpPr/>
          <p:nvPr/>
        </p:nvSpPr>
        <p:spPr>
          <a:xfrm>
            <a:off x="2719283" y="335663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2" name="Cirkel">
            <a:extLst>
              <a:ext uri="{FF2B5EF4-FFF2-40B4-BE49-F238E27FC236}">
                <a16:creationId xmlns:a16="http://schemas.microsoft.com/office/drawing/2014/main" id="{B529A83F-47E1-0341-637F-27F2640E4711}"/>
              </a:ext>
            </a:extLst>
          </p:cNvPr>
          <p:cNvSpPr/>
          <p:nvPr/>
        </p:nvSpPr>
        <p:spPr>
          <a:xfrm>
            <a:off x="2383377" y="217883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3" name="Cirkel">
            <a:extLst>
              <a:ext uri="{FF2B5EF4-FFF2-40B4-BE49-F238E27FC236}">
                <a16:creationId xmlns:a16="http://schemas.microsoft.com/office/drawing/2014/main" id="{D255231B-CEFE-1EE3-C3E6-62BBAB313431}"/>
              </a:ext>
            </a:extLst>
          </p:cNvPr>
          <p:cNvSpPr/>
          <p:nvPr/>
        </p:nvSpPr>
        <p:spPr>
          <a:xfrm>
            <a:off x="1822855" y="307299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5" name="Cirkel">
            <a:extLst>
              <a:ext uri="{FF2B5EF4-FFF2-40B4-BE49-F238E27FC236}">
                <a16:creationId xmlns:a16="http://schemas.microsoft.com/office/drawing/2014/main" id="{C02216A8-CEBD-FDC1-6130-4518A3D24C48}"/>
              </a:ext>
            </a:extLst>
          </p:cNvPr>
          <p:cNvSpPr/>
          <p:nvPr/>
        </p:nvSpPr>
        <p:spPr>
          <a:xfrm>
            <a:off x="1770331" y="1117231"/>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126" name="Straight Arrow Connector 6">
            <a:extLst>
              <a:ext uri="{FF2B5EF4-FFF2-40B4-BE49-F238E27FC236}">
                <a16:creationId xmlns:a16="http://schemas.microsoft.com/office/drawing/2014/main" id="{41D3DE5E-7C30-376D-7B26-7BBCB03E28F2}"/>
              </a:ext>
            </a:extLst>
          </p:cNvPr>
          <p:cNvCxnSpPr>
            <a:cxnSpLocks/>
          </p:cNvCxnSpPr>
          <p:nvPr/>
        </p:nvCxnSpPr>
        <p:spPr>
          <a:xfrm flipH="1" flipV="1">
            <a:off x="2027629" y="1235886"/>
            <a:ext cx="335058" cy="873786"/>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27" name="Straight Arrow Connector 6">
            <a:extLst>
              <a:ext uri="{FF2B5EF4-FFF2-40B4-BE49-F238E27FC236}">
                <a16:creationId xmlns:a16="http://schemas.microsoft.com/office/drawing/2014/main" id="{4123C6A8-BB81-4EE2-74E9-C92523EB9C68}"/>
              </a:ext>
            </a:extLst>
          </p:cNvPr>
          <p:cNvCxnSpPr>
            <a:cxnSpLocks/>
          </p:cNvCxnSpPr>
          <p:nvPr/>
        </p:nvCxnSpPr>
        <p:spPr>
          <a:xfrm>
            <a:off x="1380630" y="2284073"/>
            <a:ext cx="358160" cy="990822"/>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31" name="Cirkel">
            <a:extLst>
              <a:ext uri="{FF2B5EF4-FFF2-40B4-BE49-F238E27FC236}">
                <a16:creationId xmlns:a16="http://schemas.microsoft.com/office/drawing/2014/main" id="{33557BD3-A852-AB24-41E7-EDCA4F7EDA01}"/>
              </a:ext>
            </a:extLst>
          </p:cNvPr>
          <p:cNvSpPr/>
          <p:nvPr/>
        </p:nvSpPr>
        <p:spPr>
          <a:xfrm>
            <a:off x="5528799" y="337111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3" name="Linje">
            <a:extLst>
              <a:ext uri="{FF2B5EF4-FFF2-40B4-BE49-F238E27FC236}">
                <a16:creationId xmlns:a16="http://schemas.microsoft.com/office/drawing/2014/main" id="{A68795C4-6D47-CA97-6D63-CCC3A778EEC1}"/>
              </a:ext>
            </a:extLst>
          </p:cNvPr>
          <p:cNvSpPr/>
          <p:nvPr/>
        </p:nvSpPr>
        <p:spPr>
          <a:xfrm flipH="1">
            <a:off x="8601716" y="1114559"/>
            <a:ext cx="503009" cy="586003"/>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4" name="Linje">
            <a:extLst>
              <a:ext uri="{FF2B5EF4-FFF2-40B4-BE49-F238E27FC236}">
                <a16:creationId xmlns:a16="http://schemas.microsoft.com/office/drawing/2014/main" id="{B3BC807D-C208-F74C-2DCD-CB14CAA1688F}"/>
              </a:ext>
            </a:extLst>
          </p:cNvPr>
          <p:cNvSpPr/>
          <p:nvPr/>
        </p:nvSpPr>
        <p:spPr>
          <a:xfrm flipH="1">
            <a:off x="10192535" y="3025302"/>
            <a:ext cx="476702" cy="552540"/>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5" name="Linje">
            <a:extLst>
              <a:ext uri="{FF2B5EF4-FFF2-40B4-BE49-F238E27FC236}">
                <a16:creationId xmlns:a16="http://schemas.microsoft.com/office/drawing/2014/main" id="{F696CF0F-C79E-3B5B-708B-F0F2B07468D2}"/>
              </a:ext>
            </a:extLst>
          </p:cNvPr>
          <p:cNvSpPr/>
          <p:nvPr/>
        </p:nvSpPr>
        <p:spPr>
          <a:xfrm flipH="1" flipV="1">
            <a:off x="10224960" y="1093821"/>
            <a:ext cx="479911" cy="51692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7" name="Linje">
            <a:extLst>
              <a:ext uri="{FF2B5EF4-FFF2-40B4-BE49-F238E27FC236}">
                <a16:creationId xmlns:a16="http://schemas.microsoft.com/office/drawing/2014/main" id="{D341CB40-727A-E991-0C02-0C01EC28A4AE}"/>
              </a:ext>
            </a:extLst>
          </p:cNvPr>
          <p:cNvSpPr/>
          <p:nvPr/>
        </p:nvSpPr>
        <p:spPr>
          <a:xfrm flipH="1" flipV="1">
            <a:off x="8641968" y="3008567"/>
            <a:ext cx="444233" cy="552540"/>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2" name="Cirkel">
            <a:extLst>
              <a:ext uri="{FF2B5EF4-FFF2-40B4-BE49-F238E27FC236}">
                <a16:creationId xmlns:a16="http://schemas.microsoft.com/office/drawing/2014/main" id="{D77B6F5E-41BB-672B-A625-3ED91D1D953C}"/>
              </a:ext>
            </a:extLst>
          </p:cNvPr>
          <p:cNvSpPr/>
          <p:nvPr/>
        </p:nvSpPr>
        <p:spPr>
          <a:xfrm>
            <a:off x="9665265" y="271440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3" name="Cirkel">
            <a:extLst>
              <a:ext uri="{FF2B5EF4-FFF2-40B4-BE49-F238E27FC236}">
                <a16:creationId xmlns:a16="http://schemas.microsoft.com/office/drawing/2014/main" id="{0AC653B4-7E9E-5B26-BA7C-43EB4AFEDEEB}"/>
              </a:ext>
            </a:extLst>
          </p:cNvPr>
          <p:cNvSpPr/>
          <p:nvPr/>
        </p:nvSpPr>
        <p:spPr>
          <a:xfrm>
            <a:off x="9601765" y="123588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4" name="Cirkel">
            <a:extLst>
              <a:ext uri="{FF2B5EF4-FFF2-40B4-BE49-F238E27FC236}">
                <a16:creationId xmlns:a16="http://schemas.microsoft.com/office/drawing/2014/main" id="{747C4B76-0AF2-AB6F-ECE8-C591F354AD81}"/>
              </a:ext>
            </a:extLst>
          </p:cNvPr>
          <p:cNvSpPr/>
          <p:nvPr/>
        </p:nvSpPr>
        <p:spPr>
          <a:xfrm>
            <a:off x="8757510" y="127956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8" name="Cirkel">
            <a:extLst>
              <a:ext uri="{FF2B5EF4-FFF2-40B4-BE49-F238E27FC236}">
                <a16:creationId xmlns:a16="http://schemas.microsoft.com/office/drawing/2014/main" id="{FD5C01B0-1744-43CB-50DD-1A57290744BA}"/>
              </a:ext>
            </a:extLst>
          </p:cNvPr>
          <p:cNvSpPr/>
          <p:nvPr/>
        </p:nvSpPr>
        <p:spPr>
          <a:xfrm>
            <a:off x="10542236" y="121745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9" name="Cirkel">
            <a:extLst>
              <a:ext uri="{FF2B5EF4-FFF2-40B4-BE49-F238E27FC236}">
                <a16:creationId xmlns:a16="http://schemas.microsoft.com/office/drawing/2014/main" id="{BF39FC9E-C5EC-BBCD-A9DC-F6C597AAA2A3}"/>
              </a:ext>
            </a:extLst>
          </p:cNvPr>
          <p:cNvSpPr/>
          <p:nvPr/>
        </p:nvSpPr>
        <p:spPr>
          <a:xfrm>
            <a:off x="8694009" y="327825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1" name="Cirkel">
            <a:extLst>
              <a:ext uri="{FF2B5EF4-FFF2-40B4-BE49-F238E27FC236}">
                <a16:creationId xmlns:a16="http://schemas.microsoft.com/office/drawing/2014/main" id="{2A15B559-B3BE-5BDC-ED42-1DEF948CC600}"/>
              </a:ext>
            </a:extLst>
          </p:cNvPr>
          <p:cNvSpPr/>
          <p:nvPr/>
        </p:nvSpPr>
        <p:spPr>
          <a:xfrm>
            <a:off x="10469782" y="3301839"/>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154" name="Straight Arrow Connector 6">
            <a:extLst>
              <a:ext uri="{FF2B5EF4-FFF2-40B4-BE49-F238E27FC236}">
                <a16:creationId xmlns:a16="http://schemas.microsoft.com/office/drawing/2014/main" id="{2A0DF8A5-FCCD-2C1D-8243-5C621D24BAEE}"/>
              </a:ext>
            </a:extLst>
          </p:cNvPr>
          <p:cNvCxnSpPr>
            <a:cxnSpLocks/>
          </p:cNvCxnSpPr>
          <p:nvPr/>
        </p:nvCxnSpPr>
        <p:spPr>
          <a:xfrm flipH="1">
            <a:off x="9438077" y="1299466"/>
            <a:ext cx="956657" cy="43680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90" name="Linje">
            <a:extLst>
              <a:ext uri="{FF2B5EF4-FFF2-40B4-BE49-F238E27FC236}">
                <a16:creationId xmlns:a16="http://schemas.microsoft.com/office/drawing/2014/main" id="{19434E6E-7D86-92F4-2945-A3B53A34264D}"/>
              </a:ext>
            </a:extLst>
          </p:cNvPr>
          <p:cNvSpPr/>
          <p:nvPr/>
        </p:nvSpPr>
        <p:spPr>
          <a:xfrm flipH="1" flipV="1">
            <a:off x="8559843" y="1906963"/>
            <a:ext cx="2164808" cy="18713"/>
          </a:xfrm>
          <a:prstGeom prst="line">
            <a:avLst/>
          </a:prstGeom>
          <a:ln w="31750" cap="rnd">
            <a:solidFill>
              <a:srgbClr val="FF0000"/>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8" name="Linje">
            <a:extLst>
              <a:ext uri="{FF2B5EF4-FFF2-40B4-BE49-F238E27FC236}">
                <a16:creationId xmlns:a16="http://schemas.microsoft.com/office/drawing/2014/main" id="{4FF73E0A-8441-AE9E-6292-E494FEFFD5A0}"/>
              </a:ext>
            </a:extLst>
          </p:cNvPr>
          <p:cNvSpPr/>
          <p:nvPr/>
        </p:nvSpPr>
        <p:spPr>
          <a:xfrm flipH="1" flipV="1">
            <a:off x="8540063" y="2972947"/>
            <a:ext cx="2164808" cy="18713"/>
          </a:xfrm>
          <a:prstGeom prst="line">
            <a:avLst/>
          </a:prstGeom>
          <a:ln w="31750" cap="rnd">
            <a:solidFill>
              <a:srgbClr val="FF0000"/>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Tree>
    <p:extLst>
      <p:ext uri="{BB962C8B-B14F-4D97-AF65-F5344CB8AC3E}">
        <p14:creationId xmlns:p14="http://schemas.microsoft.com/office/powerpoint/2010/main" val="7601415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22765" y="193193"/>
            <a:ext cx="2545569" cy="28469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13-14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SPELUPPBYGGNAD</a:t>
            </a:r>
          </a:p>
        </p:txBody>
      </p:sp>
      <p:sp>
        <p:nvSpPr>
          <p:cNvPr id="130" name="17:00 FÖRBEREDELSETRÄNING…"/>
          <p:cNvSpPr txBox="1"/>
          <p:nvPr/>
        </p:nvSpPr>
        <p:spPr>
          <a:xfrm>
            <a:off x="363737" y="3648037"/>
            <a:ext cx="3165897" cy="2993127"/>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Passningsdiamant</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Se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utanför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Spring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passning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b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br>
            <a:b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b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igång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samtidigt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startar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röd</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vid gul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Bryt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olika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rörlighetsövningar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Ligga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mage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spark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rumpan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Skorpionen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rakt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Kullerbyttor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Armhävningar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Detaljer</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Spring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jogga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baklänges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meterna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gul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du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hinner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kommer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dig. (Se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hela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plan).</a:t>
            </a:r>
          </a:p>
        </p:txBody>
      </p:sp>
      <p:sp>
        <p:nvSpPr>
          <p:cNvPr id="132" name="SKEDE…"/>
          <p:cNvSpPr txBox="1"/>
          <p:nvPr/>
        </p:nvSpPr>
        <p:spPr>
          <a:xfrm>
            <a:off x="3486097" y="231439"/>
            <a:ext cx="3919428" cy="218330"/>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kan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blir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rättvänd</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&amp;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framåt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138" name="1"/>
          <p:cNvSpPr txBox="1"/>
          <p:nvPr/>
        </p:nvSpPr>
        <p:spPr>
          <a:xfrm>
            <a:off x="337728" y="1068239"/>
            <a:ext cx="36899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940975" y="992449"/>
            <a:ext cx="1890762"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Triangel"/>
          <p:cNvSpPr/>
          <p:nvPr/>
        </p:nvSpPr>
        <p:spPr>
          <a:xfrm>
            <a:off x="1832889" y="266550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486096" y="453733"/>
            <a:ext cx="3919428" cy="218330"/>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framåt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kontroll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(bara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längs</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marken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endParaRPr kumimoji="0" sz="9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7405524" y="224612"/>
            <a:ext cx="4015884" cy="218330"/>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mottagning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båda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fötterna</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8" name="SKEDE…">
            <a:extLst>
              <a:ext uri="{FF2B5EF4-FFF2-40B4-BE49-F238E27FC236}">
                <a16:creationId xmlns:a16="http://schemas.microsoft.com/office/drawing/2014/main" id="{15A2D15F-380B-43D2-8335-C303D3488E14}"/>
              </a:ext>
            </a:extLst>
          </p:cNvPr>
          <p:cNvSpPr txBox="1"/>
          <p:nvPr/>
        </p:nvSpPr>
        <p:spPr>
          <a:xfrm>
            <a:off x="7405524" y="456596"/>
            <a:ext cx="4015884"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bli</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spelbar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i</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vinkel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bli</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rättvänd</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(se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motståndarnas</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62138" y="1229610"/>
            <a:ext cx="2498433" cy="2112799"/>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4" name="17:00 FÖRBEREDELSETRÄNING…">
            <a:extLst>
              <a:ext uri="{FF2B5EF4-FFF2-40B4-BE49-F238E27FC236}">
                <a16:creationId xmlns:a16="http://schemas.microsoft.com/office/drawing/2014/main" id="{A8EA779F-409B-49F1-9929-23B97389E156}"/>
              </a:ext>
            </a:extLst>
          </p:cNvPr>
          <p:cNvSpPr txBox="1"/>
          <p:nvPr/>
        </p:nvSpPr>
        <p:spPr>
          <a:xfrm>
            <a:off x="4103748" y="3653359"/>
            <a:ext cx="3269289" cy="2254463"/>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17.20 - </a:t>
            </a:r>
            <a:r>
              <a:rPr kumimoji="0" lang="sv-SE" sz="800" b="1" i="0" u="none" strike="noStrike" kern="1200" cap="none" spc="0" normalizeH="0" baseline="0" noProof="0" dirty="0">
                <a:ln>
                  <a:noFill/>
                </a:ln>
                <a:solidFill>
                  <a:srgbClr val="000000"/>
                </a:solidFill>
                <a:effectLst/>
                <a:uLnTx/>
                <a:uFillTx/>
                <a:latin typeface="Arial Nova Cond" panose="020B0506020202020204" pitchFamily="34" charset="0"/>
                <a:cs typeface="Helvetica"/>
                <a:sym typeface="Helvetica"/>
              </a:rPr>
              <a:t>PENDELSPEL</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1 eller 2 pendelspelare på kortsidorna</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3v3 eller 4v4 i mitten</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Spela bollen från den ena pendelspelaren till den andra pendelspelaren för att få poäng.</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Pendelspelare får ej spela till motsatt pendelspelare.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sym typeface="Helvetica Neue"/>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VARIATIONER</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Anfallande får bara poäng om de kan passa till pendelspelaren på ett tillslag</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Anfallande lag får bara poäng om pendelspelaren kan passa tillbaka på ett tillslag</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Spela 2x3 minuter där spelarna max har två tillslag, låt spelarna reflektera över vad som blir svårare eller vad som krävs av </a:t>
            </a:r>
            <a:r>
              <a:rPr kumimoji="0" lang="sv-SE"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t.ex</a:t>
            </a: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spelarna utan boll (tidigare spelbarhet)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9" name="Triangel">
            <a:extLst>
              <a:ext uri="{FF2B5EF4-FFF2-40B4-BE49-F238E27FC236}">
                <a16:creationId xmlns:a16="http://schemas.microsoft.com/office/drawing/2014/main" id="{22B54297-666F-4D5F-84F5-501A99714B2F}"/>
              </a:ext>
            </a:extLst>
          </p:cNvPr>
          <p:cNvSpPr/>
          <p:nvPr/>
        </p:nvSpPr>
        <p:spPr>
          <a:xfrm>
            <a:off x="1833732" y="138999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Triangel">
            <a:extLst>
              <a:ext uri="{FF2B5EF4-FFF2-40B4-BE49-F238E27FC236}">
                <a16:creationId xmlns:a16="http://schemas.microsoft.com/office/drawing/2014/main" id="{5169C345-8C5B-400F-9504-41B5DA1C399A}"/>
              </a:ext>
            </a:extLst>
          </p:cNvPr>
          <p:cNvSpPr/>
          <p:nvPr/>
        </p:nvSpPr>
        <p:spPr>
          <a:xfrm>
            <a:off x="2768026" y="199091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Triangel">
            <a:extLst>
              <a:ext uri="{FF2B5EF4-FFF2-40B4-BE49-F238E27FC236}">
                <a16:creationId xmlns:a16="http://schemas.microsoft.com/office/drawing/2014/main" id="{528033EB-02C1-4570-817B-093ED9DECBB0}"/>
              </a:ext>
            </a:extLst>
          </p:cNvPr>
          <p:cNvSpPr/>
          <p:nvPr/>
        </p:nvSpPr>
        <p:spPr>
          <a:xfrm>
            <a:off x="930545" y="202985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105092" y="3682777"/>
            <a:ext cx="3877524" cy="2793072"/>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5V5, 6V6 ELLER 7V7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behöver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inte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ha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tredje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lag)</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Se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vila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efter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3-4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minuter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endParaRPr kumimoji="0" lang="en-US" sz="85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anfall</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Någon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behöver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nudda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medspelare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mittenytan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driv</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mittenytan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framför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direkt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försvar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Minuspoäng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kvar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motståndarnas</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zon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per match,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hämta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9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6118671" y="329344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6114453" y="1936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5373155" y="252856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6" name="Cirkel">
            <a:extLst>
              <a:ext uri="{FF2B5EF4-FFF2-40B4-BE49-F238E27FC236}">
                <a16:creationId xmlns:a16="http://schemas.microsoft.com/office/drawing/2014/main" id="{5C6337AC-8E24-4252-A192-8F886772C095}"/>
              </a:ext>
            </a:extLst>
          </p:cNvPr>
          <p:cNvSpPr/>
          <p:nvPr/>
        </p:nvSpPr>
        <p:spPr>
          <a:xfrm>
            <a:off x="5988261" y="272711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7" name="Cirkel">
            <a:extLst>
              <a:ext uri="{FF2B5EF4-FFF2-40B4-BE49-F238E27FC236}">
                <a16:creationId xmlns:a16="http://schemas.microsoft.com/office/drawing/2014/main" id="{132A0F71-94B7-45F0-80DF-A1FA1D1698DA}"/>
              </a:ext>
            </a:extLst>
          </p:cNvPr>
          <p:cNvSpPr/>
          <p:nvPr/>
        </p:nvSpPr>
        <p:spPr>
          <a:xfrm>
            <a:off x="4692225" y="330419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5041385" y="1029808"/>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4686858" y="276339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5675401" y="202985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3" name="Cirkel">
            <a:extLst>
              <a:ext uri="{FF2B5EF4-FFF2-40B4-BE49-F238E27FC236}">
                <a16:creationId xmlns:a16="http://schemas.microsoft.com/office/drawing/2014/main" id="{DF892C42-408B-44E7-8CCF-31CF5BCF0FC8}"/>
              </a:ext>
            </a:extLst>
          </p:cNvPr>
          <p:cNvSpPr/>
          <p:nvPr/>
        </p:nvSpPr>
        <p:spPr>
          <a:xfrm>
            <a:off x="6445357" y="248511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0" name="Linje"/>
          <p:cNvSpPr/>
          <p:nvPr/>
        </p:nvSpPr>
        <p:spPr>
          <a:xfrm flipH="1">
            <a:off x="8590814" y="2606215"/>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8957514" y="201670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282333" y="265572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12588" y="239071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10230880" y="197751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087070" y="2787840"/>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9935039" y="2737993"/>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7" name="Straight Arrow Connector 6">
            <a:extLst>
              <a:ext uri="{FF2B5EF4-FFF2-40B4-BE49-F238E27FC236}">
                <a16:creationId xmlns:a16="http://schemas.microsoft.com/office/drawing/2014/main" id="{20863923-E013-4343-B9FD-4DF8F12D9F06}"/>
              </a:ext>
            </a:extLst>
          </p:cNvPr>
          <p:cNvCxnSpPr>
            <a:cxnSpLocks/>
          </p:cNvCxnSpPr>
          <p:nvPr/>
        </p:nvCxnSpPr>
        <p:spPr>
          <a:xfrm flipH="1" flipV="1">
            <a:off x="9239589" y="2485116"/>
            <a:ext cx="605451" cy="242001"/>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89" name="Bild" descr="Bild">
            <a:extLst>
              <a:ext uri="{FF2B5EF4-FFF2-40B4-BE49-F238E27FC236}">
                <a16:creationId xmlns:a16="http://schemas.microsoft.com/office/drawing/2014/main" id="{EA38A1A0-A758-49C1-9F8B-B1F2B301AD85}"/>
              </a:ext>
            </a:extLst>
          </p:cNvPr>
          <p:cNvPicPr>
            <a:picLocks noChangeAspect="1"/>
          </p:cNvPicPr>
          <p:nvPr/>
        </p:nvPicPr>
        <p:blipFill>
          <a:blip r:embed="rId3"/>
          <a:srcRect l="24529" t="35627" r="24623" b="38202"/>
          <a:stretch>
            <a:fillRect/>
          </a:stretch>
        </p:blipFill>
        <p:spPr>
          <a:xfrm rot="10800000">
            <a:off x="8845336" y="344192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0" name="Bild" descr="Bild">
            <a:extLst>
              <a:ext uri="{FF2B5EF4-FFF2-40B4-BE49-F238E27FC236}">
                <a16:creationId xmlns:a16="http://schemas.microsoft.com/office/drawing/2014/main" id="{34F51B0A-D5F8-487A-976A-A24090F350CB}"/>
              </a:ext>
            </a:extLst>
          </p:cNvPr>
          <p:cNvPicPr>
            <a:picLocks noChangeAspect="1"/>
          </p:cNvPicPr>
          <p:nvPr/>
        </p:nvPicPr>
        <p:blipFill>
          <a:blip r:embed="rId3"/>
          <a:srcRect l="24529" t="35627" r="24623" b="38202"/>
          <a:stretch>
            <a:fillRect/>
          </a:stretch>
        </p:blipFill>
        <p:spPr>
          <a:xfrm rot="10800000">
            <a:off x="10255036" y="341335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4" name="Bild" descr="Bild">
            <a:extLst>
              <a:ext uri="{FF2B5EF4-FFF2-40B4-BE49-F238E27FC236}">
                <a16:creationId xmlns:a16="http://schemas.microsoft.com/office/drawing/2014/main" id="{7BA2517D-50A9-4A12-BFD3-8A63965BC4ED}"/>
              </a:ext>
            </a:extLst>
          </p:cNvPr>
          <p:cNvPicPr>
            <a:picLocks noChangeAspect="1"/>
          </p:cNvPicPr>
          <p:nvPr/>
        </p:nvPicPr>
        <p:blipFill>
          <a:blip r:embed="rId3"/>
          <a:srcRect l="24529" t="35627" r="24623" b="38202"/>
          <a:stretch>
            <a:fillRect/>
          </a:stretch>
        </p:blipFill>
        <p:spPr>
          <a:xfrm>
            <a:off x="8740562" y="92719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8" name="Bild" descr="Bild">
            <a:extLst>
              <a:ext uri="{FF2B5EF4-FFF2-40B4-BE49-F238E27FC236}">
                <a16:creationId xmlns:a16="http://schemas.microsoft.com/office/drawing/2014/main" id="{B3131D8C-8592-4071-B587-9E617D7A5090}"/>
              </a:ext>
            </a:extLst>
          </p:cNvPr>
          <p:cNvPicPr>
            <a:picLocks noChangeAspect="1"/>
          </p:cNvPicPr>
          <p:nvPr/>
        </p:nvPicPr>
        <p:blipFill>
          <a:blip r:embed="rId3"/>
          <a:srcRect l="24529" t="35627" r="24623" b="38202"/>
          <a:stretch>
            <a:fillRect/>
          </a:stretch>
        </p:blipFill>
        <p:spPr>
          <a:xfrm>
            <a:off x="10169311" y="917671"/>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02" name="Cirkel">
            <a:extLst>
              <a:ext uri="{FF2B5EF4-FFF2-40B4-BE49-F238E27FC236}">
                <a16:creationId xmlns:a16="http://schemas.microsoft.com/office/drawing/2014/main" id="{7362FFDC-CA79-9AF6-4E37-9A6B746B82F3}"/>
              </a:ext>
            </a:extLst>
          </p:cNvPr>
          <p:cNvSpPr/>
          <p:nvPr/>
        </p:nvSpPr>
        <p:spPr>
          <a:xfrm>
            <a:off x="6217726" y="107330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3" name="Cirkel">
            <a:extLst>
              <a:ext uri="{FF2B5EF4-FFF2-40B4-BE49-F238E27FC236}">
                <a16:creationId xmlns:a16="http://schemas.microsoft.com/office/drawing/2014/main" id="{E10F9BF7-A92C-6BA3-C7F7-BAAF68D76285}"/>
              </a:ext>
            </a:extLst>
          </p:cNvPr>
          <p:cNvSpPr/>
          <p:nvPr/>
        </p:nvSpPr>
        <p:spPr>
          <a:xfrm>
            <a:off x="6154113" y="3445400"/>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107" name="Straight Arrow Connector 6">
            <a:extLst>
              <a:ext uri="{FF2B5EF4-FFF2-40B4-BE49-F238E27FC236}">
                <a16:creationId xmlns:a16="http://schemas.microsoft.com/office/drawing/2014/main" id="{2FF1ABA3-7AA9-A21D-D9D5-1DB4C14CA253}"/>
              </a:ext>
            </a:extLst>
          </p:cNvPr>
          <p:cNvCxnSpPr>
            <a:cxnSpLocks/>
          </p:cNvCxnSpPr>
          <p:nvPr/>
        </p:nvCxnSpPr>
        <p:spPr>
          <a:xfrm flipH="1" flipV="1">
            <a:off x="5742608" y="2239948"/>
            <a:ext cx="295830" cy="112782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08" name="Straight Arrow Connector 6">
            <a:extLst>
              <a:ext uri="{FF2B5EF4-FFF2-40B4-BE49-F238E27FC236}">
                <a16:creationId xmlns:a16="http://schemas.microsoft.com/office/drawing/2014/main" id="{1321B9DF-ED31-3DDF-20A2-3F6910B02B2C}"/>
              </a:ext>
            </a:extLst>
          </p:cNvPr>
          <p:cNvCxnSpPr>
            <a:cxnSpLocks/>
          </p:cNvCxnSpPr>
          <p:nvPr/>
        </p:nvCxnSpPr>
        <p:spPr>
          <a:xfrm flipV="1">
            <a:off x="6333131" y="2713014"/>
            <a:ext cx="88970" cy="619916"/>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12" name="Straight Arrow Connector 6">
            <a:extLst>
              <a:ext uri="{FF2B5EF4-FFF2-40B4-BE49-F238E27FC236}">
                <a16:creationId xmlns:a16="http://schemas.microsoft.com/office/drawing/2014/main" id="{F632FB1C-02C5-F763-8DE6-2F1EAAB3DAB4}"/>
              </a:ext>
            </a:extLst>
          </p:cNvPr>
          <p:cNvCxnSpPr>
            <a:cxnSpLocks/>
          </p:cNvCxnSpPr>
          <p:nvPr/>
        </p:nvCxnSpPr>
        <p:spPr>
          <a:xfrm flipH="1" flipV="1">
            <a:off x="4883017" y="2878017"/>
            <a:ext cx="1147893" cy="567384"/>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16" name="Linje">
            <a:extLst>
              <a:ext uri="{FF2B5EF4-FFF2-40B4-BE49-F238E27FC236}">
                <a16:creationId xmlns:a16="http://schemas.microsoft.com/office/drawing/2014/main" id="{1E66D492-7FBA-BAF7-8F75-DB22059E5B02}"/>
              </a:ext>
            </a:extLst>
          </p:cNvPr>
          <p:cNvSpPr/>
          <p:nvPr/>
        </p:nvSpPr>
        <p:spPr>
          <a:xfrm flipH="1">
            <a:off x="8613689" y="2186741"/>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5" name="Cirkel">
            <a:extLst>
              <a:ext uri="{FF2B5EF4-FFF2-40B4-BE49-F238E27FC236}">
                <a16:creationId xmlns:a16="http://schemas.microsoft.com/office/drawing/2014/main" id="{83DD802E-C685-FD1F-8DE6-97F986759B7F}"/>
              </a:ext>
            </a:extLst>
          </p:cNvPr>
          <p:cNvSpPr/>
          <p:nvPr/>
        </p:nvSpPr>
        <p:spPr>
          <a:xfrm>
            <a:off x="1864909" y="287801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6" name="Cirkel">
            <a:extLst>
              <a:ext uri="{FF2B5EF4-FFF2-40B4-BE49-F238E27FC236}">
                <a16:creationId xmlns:a16="http://schemas.microsoft.com/office/drawing/2014/main" id="{5D28A595-5DCA-B0AF-BBA9-01B15CC2AF9D}"/>
              </a:ext>
            </a:extLst>
          </p:cNvPr>
          <p:cNvSpPr/>
          <p:nvPr/>
        </p:nvSpPr>
        <p:spPr>
          <a:xfrm>
            <a:off x="1834840" y="117860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8" name="Cirkel">
            <a:extLst>
              <a:ext uri="{FF2B5EF4-FFF2-40B4-BE49-F238E27FC236}">
                <a16:creationId xmlns:a16="http://schemas.microsoft.com/office/drawing/2014/main" id="{20C7D18B-B827-0C98-8E63-25BACDAAD323}"/>
              </a:ext>
            </a:extLst>
          </p:cNvPr>
          <p:cNvSpPr/>
          <p:nvPr/>
        </p:nvSpPr>
        <p:spPr>
          <a:xfrm>
            <a:off x="3168071" y="199148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9" name="Cirkel">
            <a:extLst>
              <a:ext uri="{FF2B5EF4-FFF2-40B4-BE49-F238E27FC236}">
                <a16:creationId xmlns:a16="http://schemas.microsoft.com/office/drawing/2014/main" id="{381DDA17-366A-F04E-C18F-E2223869A6A4}"/>
              </a:ext>
            </a:extLst>
          </p:cNvPr>
          <p:cNvSpPr/>
          <p:nvPr/>
        </p:nvSpPr>
        <p:spPr>
          <a:xfrm>
            <a:off x="658620" y="203235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0" name="Cirkel">
            <a:extLst>
              <a:ext uri="{FF2B5EF4-FFF2-40B4-BE49-F238E27FC236}">
                <a16:creationId xmlns:a16="http://schemas.microsoft.com/office/drawing/2014/main" id="{D822333B-B56F-9867-C0F8-3D4C2544E8C4}"/>
              </a:ext>
            </a:extLst>
          </p:cNvPr>
          <p:cNvSpPr/>
          <p:nvPr/>
        </p:nvSpPr>
        <p:spPr>
          <a:xfrm>
            <a:off x="1864909" y="305886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1" name="Cirkel">
            <a:extLst>
              <a:ext uri="{FF2B5EF4-FFF2-40B4-BE49-F238E27FC236}">
                <a16:creationId xmlns:a16="http://schemas.microsoft.com/office/drawing/2014/main" id="{E60161FD-2D28-3979-5EC9-B3BB995F76E1}"/>
              </a:ext>
            </a:extLst>
          </p:cNvPr>
          <p:cNvSpPr/>
          <p:nvPr/>
        </p:nvSpPr>
        <p:spPr>
          <a:xfrm>
            <a:off x="1847594" y="96622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72" name="Gruppera">
            <a:extLst>
              <a:ext uri="{FF2B5EF4-FFF2-40B4-BE49-F238E27FC236}">
                <a16:creationId xmlns:a16="http://schemas.microsoft.com/office/drawing/2014/main" id="{AFDF9B68-F168-5946-6FFD-51FEED52B7D5}"/>
              </a:ext>
            </a:extLst>
          </p:cNvPr>
          <p:cNvGrpSpPr/>
          <p:nvPr/>
        </p:nvGrpSpPr>
        <p:grpSpPr>
          <a:xfrm>
            <a:off x="1661769" y="1321786"/>
            <a:ext cx="105526" cy="105526"/>
            <a:chOff x="0" y="0"/>
            <a:chExt cx="211050" cy="211050"/>
          </a:xfrm>
        </p:grpSpPr>
        <p:sp>
          <p:nvSpPr>
            <p:cNvPr id="77" name="Oval">
              <a:extLst>
                <a:ext uri="{FF2B5EF4-FFF2-40B4-BE49-F238E27FC236}">
                  <a16:creationId xmlns:a16="http://schemas.microsoft.com/office/drawing/2014/main" id="{3476289C-725A-C5A1-D3F3-F697669B480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8" name="Fotboll">
              <a:extLst>
                <a:ext uri="{FF2B5EF4-FFF2-40B4-BE49-F238E27FC236}">
                  <a16:creationId xmlns:a16="http://schemas.microsoft.com/office/drawing/2014/main" id="{B6F8FCDB-C670-79B0-7545-A027282B7067}"/>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9" name="Gruppera">
            <a:extLst>
              <a:ext uri="{FF2B5EF4-FFF2-40B4-BE49-F238E27FC236}">
                <a16:creationId xmlns:a16="http://schemas.microsoft.com/office/drawing/2014/main" id="{6684A80D-0B8A-CBAE-1300-D4EB09EB14A8}"/>
              </a:ext>
            </a:extLst>
          </p:cNvPr>
          <p:cNvGrpSpPr/>
          <p:nvPr/>
        </p:nvGrpSpPr>
        <p:grpSpPr>
          <a:xfrm>
            <a:off x="1995318" y="2805605"/>
            <a:ext cx="105526" cy="105526"/>
            <a:chOff x="0" y="0"/>
            <a:chExt cx="211050" cy="211050"/>
          </a:xfrm>
        </p:grpSpPr>
        <p:sp>
          <p:nvSpPr>
            <p:cNvPr id="80" name="Oval">
              <a:extLst>
                <a:ext uri="{FF2B5EF4-FFF2-40B4-BE49-F238E27FC236}">
                  <a16:creationId xmlns:a16="http://schemas.microsoft.com/office/drawing/2014/main" id="{72D728C2-BB50-7EC1-E489-7341672A0E8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1" name="Fotboll">
              <a:extLst>
                <a:ext uri="{FF2B5EF4-FFF2-40B4-BE49-F238E27FC236}">
                  <a16:creationId xmlns:a16="http://schemas.microsoft.com/office/drawing/2014/main" id="{6F929881-F1CF-6B85-6134-16EAF150DEC5}"/>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82" name="Straight Arrow Connector 6">
            <a:extLst>
              <a:ext uri="{FF2B5EF4-FFF2-40B4-BE49-F238E27FC236}">
                <a16:creationId xmlns:a16="http://schemas.microsoft.com/office/drawing/2014/main" id="{25924AFA-EDAB-AED6-2D27-D55E41531D1C}"/>
              </a:ext>
            </a:extLst>
          </p:cNvPr>
          <p:cNvCxnSpPr>
            <a:cxnSpLocks/>
          </p:cNvCxnSpPr>
          <p:nvPr/>
        </p:nvCxnSpPr>
        <p:spPr>
          <a:xfrm flipV="1">
            <a:off x="2188262" y="2063432"/>
            <a:ext cx="903822" cy="740428"/>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84" name="Straight Arrow Connector 6">
            <a:extLst>
              <a:ext uri="{FF2B5EF4-FFF2-40B4-BE49-F238E27FC236}">
                <a16:creationId xmlns:a16="http://schemas.microsoft.com/office/drawing/2014/main" id="{19C1B650-BBE7-5ED8-0224-DEB22D2DCC2F}"/>
              </a:ext>
            </a:extLst>
          </p:cNvPr>
          <p:cNvCxnSpPr>
            <a:cxnSpLocks/>
          </p:cNvCxnSpPr>
          <p:nvPr/>
        </p:nvCxnSpPr>
        <p:spPr>
          <a:xfrm flipH="1">
            <a:off x="795482" y="1490292"/>
            <a:ext cx="803843" cy="498861"/>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13" name="Cirkel">
            <a:extLst>
              <a:ext uri="{FF2B5EF4-FFF2-40B4-BE49-F238E27FC236}">
                <a16:creationId xmlns:a16="http://schemas.microsoft.com/office/drawing/2014/main" id="{AA8E9737-D207-BCEA-3A3D-B31B69B7E236}"/>
              </a:ext>
            </a:extLst>
          </p:cNvPr>
          <p:cNvSpPr/>
          <p:nvPr/>
        </p:nvSpPr>
        <p:spPr>
          <a:xfrm>
            <a:off x="9196938" y="312918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4" name="Cirkel">
            <a:extLst>
              <a:ext uri="{FF2B5EF4-FFF2-40B4-BE49-F238E27FC236}">
                <a16:creationId xmlns:a16="http://schemas.microsoft.com/office/drawing/2014/main" id="{5D3D043C-15EC-80F9-FF8C-826A8352C815}"/>
              </a:ext>
            </a:extLst>
          </p:cNvPr>
          <p:cNvSpPr/>
          <p:nvPr/>
        </p:nvSpPr>
        <p:spPr>
          <a:xfrm>
            <a:off x="8693856" y="197495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ADC196CB-F65B-DEAB-9B67-49C9F8C75C19}"/>
              </a:ext>
            </a:extLst>
          </p:cNvPr>
          <p:cNvSpPr/>
          <p:nvPr/>
        </p:nvSpPr>
        <p:spPr>
          <a:xfrm>
            <a:off x="9665122" y="1600189"/>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6314EE13-22CB-E136-AE72-C6CE00618628}"/>
              </a:ext>
            </a:extLst>
          </p:cNvPr>
          <p:cNvSpPr/>
          <p:nvPr/>
        </p:nvSpPr>
        <p:spPr>
          <a:xfrm>
            <a:off x="9718039" y="2349306"/>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Tree>
    <p:extLst>
      <p:ext uri="{BB962C8B-B14F-4D97-AF65-F5344CB8AC3E}">
        <p14:creationId xmlns:p14="http://schemas.microsoft.com/office/powerpoint/2010/main" val="34756022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22765" y="177805"/>
            <a:ext cx="3025399" cy="3154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13-14 </a:t>
            </a:r>
            <a:r>
              <a:rPr kumimoji="0" lang="en-US" sz="18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8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OMSTÄLLNING</a:t>
            </a:r>
          </a:p>
        </p:txBody>
      </p:sp>
      <p:sp>
        <p:nvSpPr>
          <p:cNvPr id="130" name="17:00 FÖRBEREDELSETRÄNING…"/>
          <p:cNvSpPr txBox="1"/>
          <p:nvPr/>
        </p:nvSpPr>
        <p:spPr>
          <a:xfrm>
            <a:off x="397679" y="3719190"/>
            <a:ext cx="3165897" cy="2577629"/>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Teknikyta</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Bryt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med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olika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rörlighetsövningar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Ligga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mage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spark I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rumpan</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Skorpionen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armar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rakt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Kullerbyttor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Armhävningar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Knäböj</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Skridskohopp</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Utfallssteg</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sidled)</a:t>
            </a:r>
          </a:p>
        </p:txBody>
      </p:sp>
      <p:sp>
        <p:nvSpPr>
          <p:cNvPr id="132" name="SKEDE…"/>
          <p:cNvSpPr txBox="1"/>
          <p:nvPr/>
        </p:nvSpPr>
        <p:spPr>
          <a:xfrm>
            <a:off x="3345808" y="191100"/>
            <a:ext cx="3269289" cy="211051"/>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Gör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fort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möjligt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36" name="Bild" descr="Bild"/>
          <p:cNvPicPr>
            <a:picLocks noChangeAspect="1"/>
          </p:cNvPicPr>
          <p:nvPr/>
        </p:nvPicPr>
        <p:blipFill>
          <a:blip r:embed="rId3"/>
          <a:srcRect l="24529" t="35627" r="24623" b="38202"/>
          <a:stretch>
            <a:fillRect/>
          </a:stretch>
        </p:blipFill>
        <p:spPr>
          <a:xfrm>
            <a:off x="1709425" y="89693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38" name="1"/>
          <p:cNvSpPr txBox="1"/>
          <p:nvPr/>
        </p:nvSpPr>
        <p:spPr>
          <a:xfrm>
            <a:off x="337728" y="1068239"/>
            <a:ext cx="36899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940975" y="992449"/>
            <a:ext cx="1890762"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Triangel"/>
          <p:cNvSpPr/>
          <p:nvPr/>
        </p:nvSpPr>
        <p:spPr>
          <a:xfrm>
            <a:off x="2766339" y="279885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166" name="Bild" descr="Bild"/>
          <p:cNvPicPr>
            <a:picLocks noChangeAspect="1"/>
          </p:cNvPicPr>
          <p:nvPr/>
        </p:nvPicPr>
        <p:blipFill>
          <a:blip r:embed="rId3"/>
          <a:srcRect l="24529" t="35627" r="24623" b="38202"/>
          <a:stretch>
            <a:fillRect/>
          </a:stretch>
        </p:blipFill>
        <p:spPr>
          <a:xfrm rot="10800000">
            <a:off x="1709425" y="335451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345808" y="410500"/>
            <a:ext cx="3269289"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Jag driver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eller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framför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medspelare</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6605747" y="191500"/>
            <a:ext cx="4015884"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Driva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steg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touch)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dribbla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finta</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8" name="SKEDE…">
            <a:extLst>
              <a:ext uri="{FF2B5EF4-FFF2-40B4-BE49-F238E27FC236}">
                <a16:creationId xmlns:a16="http://schemas.microsoft.com/office/drawing/2014/main" id="{15A2D15F-380B-43D2-8335-C303D3488E14}"/>
              </a:ext>
            </a:extLst>
          </p:cNvPr>
          <p:cNvSpPr txBox="1"/>
          <p:nvPr/>
        </p:nvSpPr>
        <p:spPr>
          <a:xfrm>
            <a:off x="6605747" y="402289"/>
            <a:ext cx="5369464" cy="21063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driva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diagonalt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eller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diagonal,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springa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bakom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ryggen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utan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boll)</a:t>
            </a: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95897" y="1244077"/>
            <a:ext cx="2459850" cy="2141735"/>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4" name="17:00 FÖRBEREDELSETRÄNING…">
            <a:extLst>
              <a:ext uri="{FF2B5EF4-FFF2-40B4-BE49-F238E27FC236}">
                <a16:creationId xmlns:a16="http://schemas.microsoft.com/office/drawing/2014/main" id="{A8EA779F-409B-49F1-9929-23B97389E156}"/>
              </a:ext>
            </a:extLst>
          </p:cNvPr>
          <p:cNvSpPr txBox="1"/>
          <p:nvPr/>
        </p:nvSpPr>
        <p:spPr>
          <a:xfrm>
            <a:off x="4113394" y="3653359"/>
            <a:ext cx="2957258" cy="2785378"/>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17.15 – End-zone game</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driva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I endzone</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a:t>
            </a: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motsatt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end-zone</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positionslöst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2-3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per match</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Ingen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försvarare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endzone</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de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I endzone,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medspelaren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tar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endzone</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Lägg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endzonelinjerna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(ca 3 meter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breda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driva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igenom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7" name="Bild" descr="Bild">
            <a:extLst>
              <a:ext uri="{FF2B5EF4-FFF2-40B4-BE49-F238E27FC236}">
                <a16:creationId xmlns:a16="http://schemas.microsoft.com/office/drawing/2014/main" id="{998ACA28-1958-4A2C-A456-AAB37C5F6E1E}"/>
              </a:ext>
            </a:extLst>
          </p:cNvPr>
          <p:cNvPicPr>
            <a:picLocks noChangeAspect="1"/>
          </p:cNvPicPr>
          <p:nvPr/>
        </p:nvPicPr>
        <p:blipFill>
          <a:blip r:embed="rId3"/>
          <a:srcRect l="24529" t="35627" r="24623" b="38202"/>
          <a:stretch>
            <a:fillRect/>
          </a:stretch>
        </p:blipFill>
        <p:spPr>
          <a:xfrm>
            <a:off x="9473987" y="92719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58" name="Bild" descr="Bild">
            <a:extLst>
              <a:ext uri="{FF2B5EF4-FFF2-40B4-BE49-F238E27FC236}">
                <a16:creationId xmlns:a16="http://schemas.microsoft.com/office/drawing/2014/main" id="{A16BAD7B-5E19-45DB-B505-3CCE84210367}"/>
              </a:ext>
            </a:extLst>
          </p:cNvPr>
          <p:cNvPicPr>
            <a:picLocks noChangeAspect="1"/>
          </p:cNvPicPr>
          <p:nvPr/>
        </p:nvPicPr>
        <p:blipFill>
          <a:blip r:embed="rId3"/>
          <a:srcRect l="24529" t="35627" r="24623" b="38202"/>
          <a:stretch>
            <a:fillRect/>
          </a:stretch>
        </p:blipFill>
        <p:spPr>
          <a:xfrm rot="10800000">
            <a:off x="9473987" y="339430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9" name="Triangel">
            <a:extLst>
              <a:ext uri="{FF2B5EF4-FFF2-40B4-BE49-F238E27FC236}">
                <a16:creationId xmlns:a16="http://schemas.microsoft.com/office/drawing/2014/main" id="{22B54297-666F-4D5F-84F5-501A99714B2F}"/>
              </a:ext>
            </a:extLst>
          </p:cNvPr>
          <p:cNvSpPr/>
          <p:nvPr/>
        </p:nvSpPr>
        <p:spPr>
          <a:xfrm>
            <a:off x="919332" y="276159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Triangel">
            <a:extLst>
              <a:ext uri="{FF2B5EF4-FFF2-40B4-BE49-F238E27FC236}">
                <a16:creationId xmlns:a16="http://schemas.microsoft.com/office/drawing/2014/main" id="{5169C345-8C5B-400F-9504-41B5DA1C399A}"/>
              </a:ext>
            </a:extLst>
          </p:cNvPr>
          <p:cNvSpPr/>
          <p:nvPr/>
        </p:nvSpPr>
        <p:spPr>
          <a:xfrm>
            <a:off x="2768026" y="176231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Triangel">
            <a:extLst>
              <a:ext uri="{FF2B5EF4-FFF2-40B4-BE49-F238E27FC236}">
                <a16:creationId xmlns:a16="http://schemas.microsoft.com/office/drawing/2014/main" id="{528033EB-02C1-4570-817B-093ED9DECBB0}"/>
              </a:ext>
            </a:extLst>
          </p:cNvPr>
          <p:cNvSpPr/>
          <p:nvPr/>
        </p:nvSpPr>
        <p:spPr>
          <a:xfrm>
            <a:off x="921020" y="1734582"/>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226620" y="3663978"/>
            <a:ext cx="3469194" cy="2523768"/>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Kontringsmatch</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Två</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lag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lag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vilar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består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utespelare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målvakt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a:t>
            </a: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- 1,5-2 min per match</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matcher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förutom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matchen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gjorde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det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hade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Om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4239633" y="222909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7" name="Gruppera">
            <a:extLst>
              <a:ext uri="{FF2B5EF4-FFF2-40B4-BE49-F238E27FC236}">
                <a16:creationId xmlns:a16="http://schemas.microsoft.com/office/drawing/2014/main" id="{6F5C6C1E-E769-4AA8-825F-2884650A0304}"/>
              </a:ext>
            </a:extLst>
          </p:cNvPr>
          <p:cNvGrpSpPr/>
          <p:nvPr/>
        </p:nvGrpSpPr>
        <p:grpSpPr>
          <a:xfrm>
            <a:off x="4240476" y="2420439"/>
            <a:ext cx="105526" cy="105526"/>
            <a:chOff x="0" y="0"/>
            <a:chExt cx="211050" cy="211050"/>
          </a:xfrm>
        </p:grpSpPr>
        <p:sp>
          <p:nvSpPr>
            <p:cNvPr id="78" name="Oval">
              <a:extLst>
                <a:ext uri="{FF2B5EF4-FFF2-40B4-BE49-F238E27FC236}">
                  <a16:creationId xmlns:a16="http://schemas.microsoft.com/office/drawing/2014/main" id="{BA3D22DC-FA0C-47E1-94C2-19C8FC7B5D7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9" name="Fotboll">
              <a:extLst>
                <a:ext uri="{FF2B5EF4-FFF2-40B4-BE49-F238E27FC236}">
                  <a16:creationId xmlns:a16="http://schemas.microsoft.com/office/drawing/2014/main" id="{CE0DC0CE-DB5C-4176-8890-1B9565DC476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80" name="Gruppera">
            <a:extLst>
              <a:ext uri="{FF2B5EF4-FFF2-40B4-BE49-F238E27FC236}">
                <a16:creationId xmlns:a16="http://schemas.microsoft.com/office/drawing/2014/main" id="{24C1FB3B-5E29-42AF-A97F-BE16CCCAFBA3}"/>
              </a:ext>
            </a:extLst>
          </p:cNvPr>
          <p:cNvGrpSpPr/>
          <p:nvPr/>
        </p:nvGrpSpPr>
        <p:grpSpPr>
          <a:xfrm>
            <a:off x="4241320" y="2611782"/>
            <a:ext cx="105526" cy="105526"/>
            <a:chOff x="0" y="0"/>
            <a:chExt cx="211050" cy="211050"/>
          </a:xfrm>
        </p:grpSpPr>
        <p:sp>
          <p:nvSpPr>
            <p:cNvPr id="81"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2"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6382385" y="158737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5624204" y="2119089"/>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7" name="Cirkel">
            <a:extLst>
              <a:ext uri="{FF2B5EF4-FFF2-40B4-BE49-F238E27FC236}">
                <a16:creationId xmlns:a16="http://schemas.microsoft.com/office/drawing/2014/main" id="{132A0F71-94B7-45F0-80DF-A1FA1D1698DA}"/>
              </a:ext>
            </a:extLst>
          </p:cNvPr>
          <p:cNvSpPr/>
          <p:nvPr/>
        </p:nvSpPr>
        <p:spPr>
          <a:xfrm>
            <a:off x="5872174" y="283052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4924684" y="1775183"/>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5744056" y="1655045"/>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6338912" y="234930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8957514" y="201670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282333" y="265572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99558" y="253850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9924302" y="169162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087070" y="2787840"/>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3" name="Cirkel">
            <a:extLst>
              <a:ext uri="{FF2B5EF4-FFF2-40B4-BE49-F238E27FC236}">
                <a16:creationId xmlns:a16="http://schemas.microsoft.com/office/drawing/2014/main" id="{FCBB693E-D36E-40E3-A16B-AF77F9763004}"/>
              </a:ext>
            </a:extLst>
          </p:cNvPr>
          <p:cNvSpPr/>
          <p:nvPr/>
        </p:nvSpPr>
        <p:spPr>
          <a:xfrm>
            <a:off x="9577483" y="1131723"/>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4" name="Cirkel">
            <a:extLst>
              <a:ext uri="{FF2B5EF4-FFF2-40B4-BE49-F238E27FC236}">
                <a16:creationId xmlns:a16="http://schemas.microsoft.com/office/drawing/2014/main" id="{4390838E-053A-4988-8405-A33AC1317B88}"/>
              </a:ext>
            </a:extLst>
          </p:cNvPr>
          <p:cNvSpPr/>
          <p:nvPr/>
        </p:nvSpPr>
        <p:spPr>
          <a:xfrm>
            <a:off x="9549751" y="3266166"/>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5" name="Cirkel">
            <a:extLst>
              <a:ext uri="{FF2B5EF4-FFF2-40B4-BE49-F238E27FC236}">
                <a16:creationId xmlns:a16="http://schemas.microsoft.com/office/drawing/2014/main" id="{1F974E2B-8FEB-4774-85AF-2AD3B90DABB1}"/>
              </a:ext>
            </a:extLst>
          </p:cNvPr>
          <p:cNvSpPr/>
          <p:nvPr/>
        </p:nvSpPr>
        <p:spPr>
          <a:xfrm>
            <a:off x="8226620" y="1962085"/>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10147664" y="2660251"/>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7" name="Straight Arrow Connector 6">
            <a:extLst>
              <a:ext uri="{FF2B5EF4-FFF2-40B4-BE49-F238E27FC236}">
                <a16:creationId xmlns:a16="http://schemas.microsoft.com/office/drawing/2014/main" id="{20863923-E013-4343-B9FD-4DF8F12D9F06}"/>
              </a:ext>
            </a:extLst>
          </p:cNvPr>
          <p:cNvCxnSpPr/>
          <p:nvPr/>
        </p:nvCxnSpPr>
        <p:spPr>
          <a:xfrm flipH="1" flipV="1">
            <a:off x="9968272" y="1830553"/>
            <a:ext cx="207753" cy="818790"/>
          </a:xfrm>
          <a:prstGeom prst="straightConnector1">
            <a:avLst/>
          </a:prstGeom>
          <a:noFill/>
          <a:ln w="5715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113" name="Gruppera">
            <a:extLst>
              <a:ext uri="{FF2B5EF4-FFF2-40B4-BE49-F238E27FC236}">
                <a16:creationId xmlns:a16="http://schemas.microsoft.com/office/drawing/2014/main" id="{2D9E04C8-015A-4BDF-9EF0-D4B71DC1CF39}"/>
              </a:ext>
            </a:extLst>
          </p:cNvPr>
          <p:cNvGrpSpPr/>
          <p:nvPr/>
        </p:nvGrpSpPr>
        <p:grpSpPr>
          <a:xfrm>
            <a:off x="4241320" y="2611782"/>
            <a:ext cx="105526" cy="105526"/>
            <a:chOff x="8482639" y="5223564"/>
            <a:chExt cx="211050" cy="211050"/>
          </a:xfrm>
        </p:grpSpPr>
        <p:sp>
          <p:nvSpPr>
            <p:cNvPr id="114" name="Oval">
              <a:extLst>
                <a:ext uri="{FF2B5EF4-FFF2-40B4-BE49-F238E27FC236}">
                  <a16:creationId xmlns:a16="http://schemas.microsoft.com/office/drawing/2014/main" id="{3911D2E7-0049-4A44-912C-216D9F9A0580}"/>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5" name="Fotboll">
              <a:extLst>
                <a:ext uri="{FF2B5EF4-FFF2-40B4-BE49-F238E27FC236}">
                  <a16:creationId xmlns:a16="http://schemas.microsoft.com/office/drawing/2014/main" id="{7DF27BB0-41DF-44E1-B88A-D23CBA725DB0}"/>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4" name="Linje">
            <a:extLst>
              <a:ext uri="{FF2B5EF4-FFF2-40B4-BE49-F238E27FC236}">
                <a16:creationId xmlns:a16="http://schemas.microsoft.com/office/drawing/2014/main" id="{78592345-C27A-9C82-E0CB-C96EAFE220A0}"/>
              </a:ext>
            </a:extLst>
          </p:cNvPr>
          <p:cNvSpPr/>
          <p:nvPr/>
        </p:nvSpPr>
        <p:spPr>
          <a:xfrm flipH="1">
            <a:off x="8621914" y="2339937"/>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8" name="Linje">
            <a:extLst>
              <a:ext uri="{FF2B5EF4-FFF2-40B4-BE49-F238E27FC236}">
                <a16:creationId xmlns:a16="http://schemas.microsoft.com/office/drawing/2014/main" id="{D67617E0-68F6-66E1-BB1D-83E396B50362}"/>
              </a:ext>
            </a:extLst>
          </p:cNvPr>
          <p:cNvSpPr/>
          <p:nvPr/>
        </p:nvSpPr>
        <p:spPr>
          <a:xfrm flipH="1">
            <a:off x="4571152" y="1461891"/>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9" name="Linje">
            <a:extLst>
              <a:ext uri="{FF2B5EF4-FFF2-40B4-BE49-F238E27FC236}">
                <a16:creationId xmlns:a16="http://schemas.microsoft.com/office/drawing/2014/main" id="{8260C450-AAD7-5550-D505-6BE799DACAB9}"/>
              </a:ext>
            </a:extLst>
          </p:cNvPr>
          <p:cNvSpPr/>
          <p:nvPr/>
        </p:nvSpPr>
        <p:spPr>
          <a:xfrm flipH="1">
            <a:off x="4554954" y="3146743"/>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90" name="Gruppera">
            <a:extLst>
              <a:ext uri="{FF2B5EF4-FFF2-40B4-BE49-F238E27FC236}">
                <a16:creationId xmlns:a16="http://schemas.microsoft.com/office/drawing/2014/main" id="{B617EA22-21E6-B1AB-0EDF-947554CF412A}"/>
              </a:ext>
            </a:extLst>
          </p:cNvPr>
          <p:cNvGrpSpPr/>
          <p:nvPr/>
        </p:nvGrpSpPr>
        <p:grpSpPr>
          <a:xfrm>
            <a:off x="6268921" y="1520139"/>
            <a:ext cx="105526" cy="105526"/>
            <a:chOff x="8482639" y="5223564"/>
            <a:chExt cx="211050" cy="211050"/>
          </a:xfrm>
        </p:grpSpPr>
        <p:sp>
          <p:nvSpPr>
            <p:cNvPr id="94" name="Oval">
              <a:extLst>
                <a:ext uri="{FF2B5EF4-FFF2-40B4-BE49-F238E27FC236}">
                  <a16:creationId xmlns:a16="http://schemas.microsoft.com/office/drawing/2014/main" id="{F439AE80-726B-92BE-7F2C-BFCC2C46EB14}"/>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8" name="Fotboll">
              <a:extLst>
                <a:ext uri="{FF2B5EF4-FFF2-40B4-BE49-F238E27FC236}">
                  <a16:creationId xmlns:a16="http://schemas.microsoft.com/office/drawing/2014/main" id="{DC873720-4FB3-C569-A747-535984795E75}"/>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Tree>
    <p:extLst>
      <p:ext uri="{BB962C8B-B14F-4D97-AF65-F5344CB8AC3E}">
        <p14:creationId xmlns:p14="http://schemas.microsoft.com/office/powerpoint/2010/main" val="12124885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726825" y="181571"/>
            <a:ext cx="2940811" cy="4078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13-14 </a:t>
            </a:r>
            <a:r>
              <a:rPr kumimoji="0" lang="en-US" sz="12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2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a:t>
            </a: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FÖRHINDRA SPELUPPBYGGNAD</a:t>
            </a:r>
          </a:p>
        </p:txBody>
      </p:sp>
      <p:sp>
        <p:nvSpPr>
          <p:cNvPr id="130" name="17:00 FÖRBEREDELSETRÄNING…"/>
          <p:cNvSpPr txBox="1"/>
          <p:nvPr/>
        </p:nvSpPr>
        <p:spPr>
          <a:xfrm>
            <a:off x="397679" y="3719190"/>
            <a:ext cx="3165897" cy="2669962"/>
          </a:xfrm>
          <a:prstGeom prst="rect">
            <a:avLst/>
          </a:prstGeom>
          <a:ln w="57150">
            <a:noFill/>
            <a:prstDash val="sysDot"/>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Possession med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bakom</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pendelspelare</a:t>
            </a:r>
            <a:endParaRPr kumimoji="0" lang="en-US" sz="7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försöker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runt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av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hjälp</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pendelspelare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motsåndarnas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pendelspelare</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Blå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försöker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pendelspelare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tvärtom</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1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2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tllslag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Bryt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olika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rörlighets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styrkeövningar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Skorpionen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rakt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Kullerbyttor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Armhävningar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Knäböj</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Skridskohopp</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Utfallssteg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sidled)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SKYDDA BOLLEN</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boll</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par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tävlar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20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sekunder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skydda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tiden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slut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boll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skyddar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132" name="SKEDE…"/>
          <p:cNvSpPr txBox="1"/>
          <p:nvPr/>
        </p:nvSpPr>
        <p:spPr>
          <a:xfrm>
            <a:off x="3250395" y="246276"/>
            <a:ext cx="4120068" cy="210636"/>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Vinn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nära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motståndarnas</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möjligt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36" name="Bild" descr="Bild"/>
          <p:cNvPicPr>
            <a:picLocks noChangeAspect="1"/>
          </p:cNvPicPr>
          <p:nvPr/>
        </p:nvPicPr>
        <p:blipFill>
          <a:blip r:embed="rId3"/>
          <a:srcRect l="24529" t="35627" r="24623" b="38202"/>
          <a:stretch>
            <a:fillRect/>
          </a:stretch>
        </p:blipFill>
        <p:spPr>
          <a:xfrm>
            <a:off x="1127741" y="87739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38" name="1"/>
          <p:cNvSpPr txBox="1"/>
          <p:nvPr/>
        </p:nvSpPr>
        <p:spPr>
          <a:xfrm>
            <a:off x="337728" y="1068239"/>
            <a:ext cx="36899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1059386" y="1265524"/>
            <a:ext cx="1653939"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166" name="Bild" descr="Bild"/>
          <p:cNvPicPr>
            <a:picLocks noChangeAspect="1"/>
          </p:cNvPicPr>
          <p:nvPr/>
        </p:nvPicPr>
        <p:blipFill>
          <a:blip r:embed="rId3"/>
          <a:srcRect l="24529" t="35627" r="24623" b="38202"/>
          <a:stretch>
            <a:fillRect/>
          </a:stretch>
        </p:blipFill>
        <p:spPr>
          <a:xfrm rot="10800000">
            <a:off x="1127741" y="3384960"/>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250394" y="448232"/>
            <a:ext cx="4120069" cy="210635"/>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Jag ser min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närmsta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förhindrar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bakom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mig</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7349446" y="239691"/>
            <a:ext cx="4015884" cy="218330"/>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framför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fotarbete</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8" name="SKEDE…">
            <a:extLst>
              <a:ext uri="{FF2B5EF4-FFF2-40B4-BE49-F238E27FC236}">
                <a16:creationId xmlns:a16="http://schemas.microsoft.com/office/drawing/2014/main" id="{15A2D15F-380B-43D2-8335-C303D3488E14}"/>
              </a:ext>
            </a:extLst>
          </p:cNvPr>
          <p:cNvSpPr txBox="1"/>
          <p:nvPr/>
        </p:nvSpPr>
        <p:spPr>
          <a:xfrm>
            <a:off x="7370463" y="456806"/>
            <a:ext cx="4015884" cy="218330"/>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 se min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närmsta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95897" y="1244077"/>
            <a:ext cx="2459850" cy="2141735"/>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2" name="Bild" descr="Bild">
            <a:extLst>
              <a:ext uri="{FF2B5EF4-FFF2-40B4-BE49-F238E27FC236}">
                <a16:creationId xmlns:a16="http://schemas.microsoft.com/office/drawing/2014/main" id="{BBDB7F69-2AD6-4A71-825C-D58C835211B8}"/>
              </a:ext>
            </a:extLst>
          </p:cNvPr>
          <p:cNvPicPr>
            <a:picLocks noChangeAspect="1"/>
          </p:cNvPicPr>
          <p:nvPr/>
        </p:nvPicPr>
        <p:blipFill>
          <a:blip r:embed="rId3"/>
          <a:srcRect l="24529" t="35627" r="24623" b="38202"/>
          <a:stretch>
            <a:fillRect/>
          </a:stretch>
        </p:blipFill>
        <p:spPr>
          <a:xfrm rot="5400000">
            <a:off x="6619634" y="2185140"/>
            <a:ext cx="497173" cy="276026"/>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4" name="17:00 FÖRBEREDELSETRÄNING…">
            <a:extLst>
              <a:ext uri="{FF2B5EF4-FFF2-40B4-BE49-F238E27FC236}">
                <a16:creationId xmlns:a16="http://schemas.microsoft.com/office/drawing/2014/main" id="{A8EA779F-409B-49F1-9929-23B97389E156}"/>
              </a:ext>
            </a:extLst>
          </p:cNvPr>
          <p:cNvSpPr txBox="1"/>
          <p:nvPr/>
        </p:nvSpPr>
        <p:spPr>
          <a:xfrm>
            <a:off x="4113393" y="3653359"/>
            <a:ext cx="3001923" cy="2108269"/>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17.15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Engelsk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kvadrat</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Dela in Gruppen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4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ytterzonerna</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börjar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gånger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passer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börjar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jaga/</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pressa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det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(vi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sparkar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slippa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jaga)</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Ställ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jagar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medspelare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mitten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tappar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försöker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blocker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avslut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fria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variera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svårighetsgrad</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7" name="Bild" descr="Bild">
            <a:extLst>
              <a:ext uri="{FF2B5EF4-FFF2-40B4-BE49-F238E27FC236}">
                <a16:creationId xmlns:a16="http://schemas.microsoft.com/office/drawing/2014/main" id="{998ACA28-1958-4A2C-A456-AAB37C5F6E1E}"/>
              </a:ext>
            </a:extLst>
          </p:cNvPr>
          <p:cNvPicPr>
            <a:picLocks noChangeAspect="1"/>
          </p:cNvPicPr>
          <p:nvPr/>
        </p:nvPicPr>
        <p:blipFill>
          <a:blip r:embed="rId3"/>
          <a:srcRect l="24529" t="35627" r="24623" b="38202"/>
          <a:stretch>
            <a:fillRect/>
          </a:stretch>
        </p:blipFill>
        <p:spPr>
          <a:xfrm>
            <a:off x="9473987" y="92719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58" name="Bild" descr="Bild">
            <a:extLst>
              <a:ext uri="{FF2B5EF4-FFF2-40B4-BE49-F238E27FC236}">
                <a16:creationId xmlns:a16="http://schemas.microsoft.com/office/drawing/2014/main" id="{A16BAD7B-5E19-45DB-B505-3CCE84210367}"/>
              </a:ext>
            </a:extLst>
          </p:cNvPr>
          <p:cNvPicPr>
            <a:picLocks noChangeAspect="1"/>
          </p:cNvPicPr>
          <p:nvPr/>
        </p:nvPicPr>
        <p:blipFill>
          <a:blip r:embed="rId3"/>
          <a:srcRect l="24529" t="35627" r="24623" b="38202"/>
          <a:stretch>
            <a:fillRect/>
          </a:stretch>
        </p:blipFill>
        <p:spPr>
          <a:xfrm rot="10800000">
            <a:off x="9473987" y="339430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43" name="MV"/>
          <p:cNvSpPr txBox="1"/>
          <p:nvPr/>
        </p:nvSpPr>
        <p:spPr>
          <a:xfrm rot="5400000">
            <a:off x="6434516" y="2210630"/>
            <a:ext cx="283732" cy="241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sz="1100" b="1" i="0" u="none" strike="noStrike" kern="0" cap="none" spc="0" normalizeH="0" baseline="0" noProof="0" dirty="0">
                <a:ln>
                  <a:noFill/>
                </a:ln>
                <a:solidFill>
                  <a:srgbClr val="000000"/>
                </a:solidFill>
                <a:effectLst/>
                <a:uLnTx/>
                <a:uFillTx/>
                <a:latin typeface="Helvetica Neue"/>
                <a:sym typeface="Helvetica Neue"/>
              </a:rPr>
              <a:t>MV</a:t>
            </a: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092797" y="3687763"/>
            <a:ext cx="3457211" cy="2000548"/>
          </a:xfrm>
          <a:prstGeom prst="rect">
            <a:avLst/>
          </a:prstGeom>
          <a:ln w="57150">
            <a:noFill/>
            <a:prstDash val="sysDot"/>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tre</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zoner</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5-7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försvar</a:t>
            </a: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närmast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2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1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närmast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0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anfall</a:t>
            </a: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Ha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zoner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backarna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behöver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följa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annars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gills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målet</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 min, 2,5 min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min per match</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matcher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förutom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matchen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4239633" y="222909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7" name="Gruppera">
            <a:extLst>
              <a:ext uri="{FF2B5EF4-FFF2-40B4-BE49-F238E27FC236}">
                <a16:creationId xmlns:a16="http://schemas.microsoft.com/office/drawing/2014/main" id="{6F5C6C1E-E769-4AA8-825F-2884650A0304}"/>
              </a:ext>
            </a:extLst>
          </p:cNvPr>
          <p:cNvGrpSpPr/>
          <p:nvPr/>
        </p:nvGrpSpPr>
        <p:grpSpPr>
          <a:xfrm>
            <a:off x="4240476" y="2420439"/>
            <a:ext cx="105526" cy="105526"/>
            <a:chOff x="0" y="0"/>
            <a:chExt cx="211050" cy="211050"/>
          </a:xfrm>
        </p:grpSpPr>
        <p:sp>
          <p:nvSpPr>
            <p:cNvPr id="78" name="Oval">
              <a:extLst>
                <a:ext uri="{FF2B5EF4-FFF2-40B4-BE49-F238E27FC236}">
                  <a16:creationId xmlns:a16="http://schemas.microsoft.com/office/drawing/2014/main" id="{BA3D22DC-FA0C-47E1-94C2-19C8FC7B5D7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9" name="Fotboll">
              <a:extLst>
                <a:ext uri="{FF2B5EF4-FFF2-40B4-BE49-F238E27FC236}">
                  <a16:creationId xmlns:a16="http://schemas.microsoft.com/office/drawing/2014/main" id="{CE0DC0CE-DB5C-4176-8890-1B9565DC476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80" name="Gruppera">
            <a:extLst>
              <a:ext uri="{FF2B5EF4-FFF2-40B4-BE49-F238E27FC236}">
                <a16:creationId xmlns:a16="http://schemas.microsoft.com/office/drawing/2014/main" id="{24C1FB3B-5E29-42AF-A97F-BE16CCCAFBA3}"/>
              </a:ext>
            </a:extLst>
          </p:cNvPr>
          <p:cNvGrpSpPr/>
          <p:nvPr/>
        </p:nvGrpSpPr>
        <p:grpSpPr>
          <a:xfrm>
            <a:off x="4241320" y="2611782"/>
            <a:ext cx="105526" cy="105526"/>
            <a:chOff x="0" y="0"/>
            <a:chExt cx="211050" cy="211050"/>
          </a:xfrm>
        </p:grpSpPr>
        <p:sp>
          <p:nvSpPr>
            <p:cNvPr id="81"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2"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4771603" y="284956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6050702" y="331994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4958556" y="1358144"/>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5589800" y="122541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5210109" y="183492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3" name="Cirkel">
            <a:extLst>
              <a:ext uri="{FF2B5EF4-FFF2-40B4-BE49-F238E27FC236}">
                <a16:creationId xmlns:a16="http://schemas.microsoft.com/office/drawing/2014/main" id="{DF892C42-408B-44E7-8CCF-31CF5BCF0FC8}"/>
              </a:ext>
            </a:extLst>
          </p:cNvPr>
          <p:cNvSpPr/>
          <p:nvPr/>
        </p:nvSpPr>
        <p:spPr>
          <a:xfrm>
            <a:off x="6149970" y="163515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9427454" y="218722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331122" y="244457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00480" y="243616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9924302" y="169162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147664" y="279584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7" name="Straight Arrow Connector 6">
            <a:extLst>
              <a:ext uri="{FF2B5EF4-FFF2-40B4-BE49-F238E27FC236}">
                <a16:creationId xmlns:a16="http://schemas.microsoft.com/office/drawing/2014/main" id="{20863923-E013-4343-B9FD-4DF8F12D9F06}"/>
              </a:ext>
            </a:extLst>
          </p:cNvPr>
          <p:cNvCxnSpPr/>
          <p:nvPr/>
        </p:nvCxnSpPr>
        <p:spPr>
          <a:xfrm flipH="1" flipV="1">
            <a:off x="9968272" y="1830553"/>
            <a:ext cx="207753" cy="818790"/>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113" name="Gruppera">
            <a:extLst>
              <a:ext uri="{FF2B5EF4-FFF2-40B4-BE49-F238E27FC236}">
                <a16:creationId xmlns:a16="http://schemas.microsoft.com/office/drawing/2014/main" id="{2D9E04C8-015A-4BDF-9EF0-D4B71DC1CF39}"/>
              </a:ext>
            </a:extLst>
          </p:cNvPr>
          <p:cNvGrpSpPr/>
          <p:nvPr/>
        </p:nvGrpSpPr>
        <p:grpSpPr>
          <a:xfrm>
            <a:off x="5998515" y="3200359"/>
            <a:ext cx="105526" cy="105526"/>
            <a:chOff x="8482639" y="5223564"/>
            <a:chExt cx="211050" cy="211050"/>
          </a:xfrm>
        </p:grpSpPr>
        <p:sp>
          <p:nvSpPr>
            <p:cNvPr id="114" name="Oval">
              <a:extLst>
                <a:ext uri="{FF2B5EF4-FFF2-40B4-BE49-F238E27FC236}">
                  <a16:creationId xmlns:a16="http://schemas.microsoft.com/office/drawing/2014/main" id="{3911D2E7-0049-4A44-912C-216D9F9A0580}"/>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5" name="Fotboll">
              <a:extLst>
                <a:ext uri="{FF2B5EF4-FFF2-40B4-BE49-F238E27FC236}">
                  <a16:creationId xmlns:a16="http://schemas.microsoft.com/office/drawing/2014/main" id="{7DF27BB0-41DF-44E1-B88A-D23CBA725DB0}"/>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4" name="Linje">
            <a:extLst>
              <a:ext uri="{FF2B5EF4-FFF2-40B4-BE49-F238E27FC236}">
                <a16:creationId xmlns:a16="http://schemas.microsoft.com/office/drawing/2014/main" id="{7F3CAB50-7926-28A8-575C-2AFF57E6825B}"/>
              </a:ext>
            </a:extLst>
          </p:cNvPr>
          <p:cNvSpPr/>
          <p:nvPr/>
        </p:nvSpPr>
        <p:spPr>
          <a:xfrm flipH="1">
            <a:off x="8590812" y="1922658"/>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8" name="Linje">
            <a:extLst>
              <a:ext uri="{FF2B5EF4-FFF2-40B4-BE49-F238E27FC236}">
                <a16:creationId xmlns:a16="http://schemas.microsoft.com/office/drawing/2014/main" id="{CEA015C7-FD0A-5F05-A327-5291A7438CFD}"/>
              </a:ext>
            </a:extLst>
          </p:cNvPr>
          <p:cNvSpPr/>
          <p:nvPr/>
        </p:nvSpPr>
        <p:spPr>
          <a:xfrm flipH="1">
            <a:off x="8561818" y="2630179"/>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10147664" y="2660251"/>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9" name="Linje">
            <a:extLst>
              <a:ext uri="{FF2B5EF4-FFF2-40B4-BE49-F238E27FC236}">
                <a16:creationId xmlns:a16="http://schemas.microsoft.com/office/drawing/2014/main" id="{29DD9DB3-4E37-FA33-A394-48A90FB3EFC0}"/>
              </a:ext>
            </a:extLst>
          </p:cNvPr>
          <p:cNvSpPr/>
          <p:nvPr/>
        </p:nvSpPr>
        <p:spPr>
          <a:xfrm flipH="1">
            <a:off x="4562920" y="2606167"/>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0" name="Linje">
            <a:extLst>
              <a:ext uri="{FF2B5EF4-FFF2-40B4-BE49-F238E27FC236}">
                <a16:creationId xmlns:a16="http://schemas.microsoft.com/office/drawing/2014/main" id="{C12ECD31-0C56-0A2C-96FB-F6E992674F76}"/>
              </a:ext>
            </a:extLst>
          </p:cNvPr>
          <p:cNvSpPr/>
          <p:nvPr/>
        </p:nvSpPr>
        <p:spPr>
          <a:xfrm flipH="1">
            <a:off x="4497922" y="2072260"/>
            <a:ext cx="2184643" cy="892"/>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4" name="Cirkel">
            <a:extLst>
              <a:ext uri="{FF2B5EF4-FFF2-40B4-BE49-F238E27FC236}">
                <a16:creationId xmlns:a16="http://schemas.microsoft.com/office/drawing/2014/main" id="{E5863B52-9C5F-F5F2-0638-CB59B0F94180}"/>
              </a:ext>
            </a:extLst>
          </p:cNvPr>
          <p:cNvSpPr/>
          <p:nvPr/>
        </p:nvSpPr>
        <p:spPr>
          <a:xfrm>
            <a:off x="4990581" y="329093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8" name="Cirkel">
            <a:extLst>
              <a:ext uri="{FF2B5EF4-FFF2-40B4-BE49-F238E27FC236}">
                <a16:creationId xmlns:a16="http://schemas.microsoft.com/office/drawing/2014/main" id="{1B12FCD1-A566-83F3-523F-50DF17BC7D94}"/>
              </a:ext>
            </a:extLst>
          </p:cNvPr>
          <p:cNvSpPr/>
          <p:nvPr/>
        </p:nvSpPr>
        <p:spPr>
          <a:xfrm>
            <a:off x="5968999" y="288458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2" name="Cirkel">
            <a:extLst>
              <a:ext uri="{FF2B5EF4-FFF2-40B4-BE49-F238E27FC236}">
                <a16:creationId xmlns:a16="http://schemas.microsoft.com/office/drawing/2014/main" id="{B805A863-AB24-AA01-86CB-428891F57651}"/>
              </a:ext>
            </a:extLst>
          </p:cNvPr>
          <p:cNvSpPr/>
          <p:nvPr/>
        </p:nvSpPr>
        <p:spPr>
          <a:xfrm>
            <a:off x="5109020" y="2307056"/>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7" name="Cirkel">
            <a:extLst>
              <a:ext uri="{FF2B5EF4-FFF2-40B4-BE49-F238E27FC236}">
                <a16:creationId xmlns:a16="http://schemas.microsoft.com/office/drawing/2014/main" id="{FB20B7BA-6036-8307-6791-5FC91F261225}"/>
              </a:ext>
            </a:extLst>
          </p:cNvPr>
          <p:cNvSpPr/>
          <p:nvPr/>
        </p:nvSpPr>
        <p:spPr>
          <a:xfrm>
            <a:off x="5881712" y="2297626"/>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8" name="Cirkel">
            <a:extLst>
              <a:ext uri="{FF2B5EF4-FFF2-40B4-BE49-F238E27FC236}">
                <a16:creationId xmlns:a16="http://schemas.microsoft.com/office/drawing/2014/main" id="{9325776F-A411-B494-C1A4-F5D536005BF9}"/>
              </a:ext>
            </a:extLst>
          </p:cNvPr>
          <p:cNvSpPr/>
          <p:nvPr/>
        </p:nvSpPr>
        <p:spPr>
          <a:xfrm>
            <a:off x="5295574" y="2984584"/>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2" name="Cirkel">
            <a:extLst>
              <a:ext uri="{FF2B5EF4-FFF2-40B4-BE49-F238E27FC236}">
                <a16:creationId xmlns:a16="http://schemas.microsoft.com/office/drawing/2014/main" id="{67941981-AF5A-7F67-5CE0-AFBE61DAD5E3}"/>
              </a:ext>
            </a:extLst>
          </p:cNvPr>
          <p:cNvSpPr/>
          <p:nvPr/>
        </p:nvSpPr>
        <p:spPr>
          <a:xfrm>
            <a:off x="5724428" y="2770491"/>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6" name="Cirkel">
            <a:extLst>
              <a:ext uri="{FF2B5EF4-FFF2-40B4-BE49-F238E27FC236}">
                <a16:creationId xmlns:a16="http://schemas.microsoft.com/office/drawing/2014/main" id="{613593A7-4E48-43A9-7853-FC7CABE01128}"/>
              </a:ext>
            </a:extLst>
          </p:cNvPr>
          <p:cNvSpPr/>
          <p:nvPr/>
        </p:nvSpPr>
        <p:spPr>
          <a:xfrm>
            <a:off x="9578746" y="313924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996827ED-1D0A-906A-8BAA-ED5E2770B50E}"/>
              </a:ext>
            </a:extLst>
          </p:cNvPr>
          <p:cNvSpPr/>
          <p:nvPr/>
        </p:nvSpPr>
        <p:spPr>
          <a:xfrm>
            <a:off x="8669342" y="208979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E69AFB0D-A9E1-814D-B4E5-660E6D6D6830}"/>
              </a:ext>
            </a:extLst>
          </p:cNvPr>
          <p:cNvSpPr/>
          <p:nvPr/>
        </p:nvSpPr>
        <p:spPr>
          <a:xfrm>
            <a:off x="10441758" y="208120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9" name="Cirkel">
            <a:extLst>
              <a:ext uri="{FF2B5EF4-FFF2-40B4-BE49-F238E27FC236}">
                <a16:creationId xmlns:a16="http://schemas.microsoft.com/office/drawing/2014/main" id="{1830AA5F-DCE6-F940-57B4-8F939BE0C07D}"/>
              </a:ext>
            </a:extLst>
          </p:cNvPr>
          <p:cNvSpPr/>
          <p:nvPr/>
        </p:nvSpPr>
        <p:spPr>
          <a:xfrm>
            <a:off x="9578746" y="114444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0" name="Cirkel">
            <a:extLst>
              <a:ext uri="{FF2B5EF4-FFF2-40B4-BE49-F238E27FC236}">
                <a16:creationId xmlns:a16="http://schemas.microsoft.com/office/drawing/2014/main" id="{9BC068CC-D190-C1AE-1380-AE9F9344813B}"/>
              </a:ext>
            </a:extLst>
          </p:cNvPr>
          <p:cNvSpPr/>
          <p:nvPr/>
        </p:nvSpPr>
        <p:spPr>
          <a:xfrm>
            <a:off x="9293888" y="155408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1" name="Cirkel">
            <a:extLst>
              <a:ext uri="{FF2B5EF4-FFF2-40B4-BE49-F238E27FC236}">
                <a16:creationId xmlns:a16="http://schemas.microsoft.com/office/drawing/2014/main" id="{A6E9F2AD-09D5-1B0B-C20F-E9B0C7B03AC5}"/>
              </a:ext>
            </a:extLst>
          </p:cNvPr>
          <p:cNvSpPr/>
          <p:nvPr/>
        </p:nvSpPr>
        <p:spPr>
          <a:xfrm>
            <a:off x="10126189" y="163392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86" name="Bild" descr="Bild">
            <a:extLst>
              <a:ext uri="{FF2B5EF4-FFF2-40B4-BE49-F238E27FC236}">
                <a16:creationId xmlns:a16="http://schemas.microsoft.com/office/drawing/2014/main" id="{DAC45D57-1A19-9A35-F33A-F4A3F75B1371}"/>
              </a:ext>
            </a:extLst>
          </p:cNvPr>
          <p:cNvPicPr>
            <a:picLocks noChangeAspect="1"/>
          </p:cNvPicPr>
          <p:nvPr/>
        </p:nvPicPr>
        <p:blipFill>
          <a:blip r:embed="rId3"/>
          <a:srcRect l="24529" t="35627" r="24623" b="38202"/>
          <a:stretch>
            <a:fillRect/>
          </a:stretch>
        </p:blipFill>
        <p:spPr>
          <a:xfrm rot="10800000">
            <a:off x="2324798" y="3405697"/>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87" name="Bild" descr="Bild">
            <a:extLst>
              <a:ext uri="{FF2B5EF4-FFF2-40B4-BE49-F238E27FC236}">
                <a16:creationId xmlns:a16="http://schemas.microsoft.com/office/drawing/2014/main" id="{48B351E8-49A6-71D5-8669-4990998EBBA4}"/>
              </a:ext>
            </a:extLst>
          </p:cNvPr>
          <p:cNvPicPr>
            <a:picLocks noChangeAspect="1"/>
          </p:cNvPicPr>
          <p:nvPr/>
        </p:nvPicPr>
        <p:blipFill>
          <a:blip r:embed="rId3"/>
          <a:srcRect l="24529" t="35627" r="24623" b="38202"/>
          <a:stretch>
            <a:fillRect/>
          </a:stretch>
        </p:blipFill>
        <p:spPr>
          <a:xfrm>
            <a:off x="2335455" y="898462"/>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03" name="Cirkel">
            <a:extLst>
              <a:ext uri="{FF2B5EF4-FFF2-40B4-BE49-F238E27FC236}">
                <a16:creationId xmlns:a16="http://schemas.microsoft.com/office/drawing/2014/main" id="{35C98AD7-95B9-066D-DF7B-FA95C209F62B}"/>
              </a:ext>
            </a:extLst>
          </p:cNvPr>
          <p:cNvSpPr/>
          <p:nvPr/>
        </p:nvSpPr>
        <p:spPr>
          <a:xfrm>
            <a:off x="463233" y="223994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4" name="Cirkel">
            <a:extLst>
              <a:ext uri="{FF2B5EF4-FFF2-40B4-BE49-F238E27FC236}">
                <a16:creationId xmlns:a16="http://schemas.microsoft.com/office/drawing/2014/main" id="{0864963B-EF46-A200-04E3-A1EB28E2EC06}"/>
              </a:ext>
            </a:extLst>
          </p:cNvPr>
          <p:cNvSpPr/>
          <p:nvPr/>
        </p:nvSpPr>
        <p:spPr>
          <a:xfrm>
            <a:off x="3055476" y="221827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5" name="Cirkel">
            <a:extLst>
              <a:ext uri="{FF2B5EF4-FFF2-40B4-BE49-F238E27FC236}">
                <a16:creationId xmlns:a16="http://schemas.microsoft.com/office/drawing/2014/main" id="{D0CD24FC-36EF-7E10-F8FF-638CDED1B1D0}"/>
              </a:ext>
            </a:extLst>
          </p:cNvPr>
          <p:cNvSpPr/>
          <p:nvPr/>
        </p:nvSpPr>
        <p:spPr>
          <a:xfrm>
            <a:off x="1237948" y="192265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6" name="Cirkel">
            <a:extLst>
              <a:ext uri="{FF2B5EF4-FFF2-40B4-BE49-F238E27FC236}">
                <a16:creationId xmlns:a16="http://schemas.microsoft.com/office/drawing/2014/main" id="{F42CE91A-18C4-C5DF-9E5A-0A7CD82E3B7B}"/>
              </a:ext>
            </a:extLst>
          </p:cNvPr>
          <p:cNvSpPr/>
          <p:nvPr/>
        </p:nvSpPr>
        <p:spPr>
          <a:xfrm>
            <a:off x="1555792" y="282100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2" name="Cirkel">
            <a:extLst>
              <a:ext uri="{FF2B5EF4-FFF2-40B4-BE49-F238E27FC236}">
                <a16:creationId xmlns:a16="http://schemas.microsoft.com/office/drawing/2014/main" id="{B3D049F5-3162-9331-CD08-D775BBACEF23}"/>
              </a:ext>
            </a:extLst>
          </p:cNvPr>
          <p:cNvSpPr/>
          <p:nvPr/>
        </p:nvSpPr>
        <p:spPr>
          <a:xfrm>
            <a:off x="2326726" y="21994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3" name="Cirkel">
            <a:extLst>
              <a:ext uri="{FF2B5EF4-FFF2-40B4-BE49-F238E27FC236}">
                <a16:creationId xmlns:a16="http://schemas.microsoft.com/office/drawing/2014/main" id="{9646AA3A-FD50-1DDD-EA6D-74D6CDC5B50A}"/>
              </a:ext>
            </a:extLst>
          </p:cNvPr>
          <p:cNvSpPr/>
          <p:nvPr/>
        </p:nvSpPr>
        <p:spPr>
          <a:xfrm>
            <a:off x="1301448" y="2409621"/>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4" name="Cirkel">
            <a:extLst>
              <a:ext uri="{FF2B5EF4-FFF2-40B4-BE49-F238E27FC236}">
                <a16:creationId xmlns:a16="http://schemas.microsoft.com/office/drawing/2014/main" id="{3F61D790-D20B-3B0D-3688-979630A71E15}"/>
              </a:ext>
            </a:extLst>
          </p:cNvPr>
          <p:cNvSpPr/>
          <p:nvPr/>
        </p:nvSpPr>
        <p:spPr>
          <a:xfrm>
            <a:off x="1932693" y="1818783"/>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5" name="Cirkel">
            <a:extLst>
              <a:ext uri="{FF2B5EF4-FFF2-40B4-BE49-F238E27FC236}">
                <a16:creationId xmlns:a16="http://schemas.microsoft.com/office/drawing/2014/main" id="{65888F62-B139-2FCB-65DB-DE0C8EDB207E}"/>
              </a:ext>
            </a:extLst>
          </p:cNvPr>
          <p:cNvSpPr/>
          <p:nvPr/>
        </p:nvSpPr>
        <p:spPr>
          <a:xfrm>
            <a:off x="2433897" y="2733628"/>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6" name="Cirkel">
            <a:extLst>
              <a:ext uri="{FF2B5EF4-FFF2-40B4-BE49-F238E27FC236}">
                <a16:creationId xmlns:a16="http://schemas.microsoft.com/office/drawing/2014/main" id="{6D5D5E84-EA51-F4A7-7ECF-771668DEFF89}"/>
              </a:ext>
            </a:extLst>
          </p:cNvPr>
          <p:cNvSpPr/>
          <p:nvPr/>
        </p:nvSpPr>
        <p:spPr>
          <a:xfrm>
            <a:off x="1882462" y="1205214"/>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7" name="Cirkel">
            <a:extLst>
              <a:ext uri="{FF2B5EF4-FFF2-40B4-BE49-F238E27FC236}">
                <a16:creationId xmlns:a16="http://schemas.microsoft.com/office/drawing/2014/main" id="{38AB0066-9AD2-C604-DE20-3323224DC7EA}"/>
              </a:ext>
            </a:extLst>
          </p:cNvPr>
          <p:cNvSpPr/>
          <p:nvPr/>
        </p:nvSpPr>
        <p:spPr>
          <a:xfrm>
            <a:off x="1893439" y="3379207"/>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131" name="Bild" descr="Bild">
            <a:extLst>
              <a:ext uri="{FF2B5EF4-FFF2-40B4-BE49-F238E27FC236}">
                <a16:creationId xmlns:a16="http://schemas.microsoft.com/office/drawing/2014/main" id="{33503035-38B5-0124-6295-B29870FB6F08}"/>
              </a:ext>
            </a:extLst>
          </p:cNvPr>
          <p:cNvPicPr>
            <a:picLocks noChangeAspect="1"/>
          </p:cNvPicPr>
          <p:nvPr/>
        </p:nvPicPr>
        <p:blipFill>
          <a:blip r:embed="rId3"/>
          <a:srcRect l="24529" t="35627" r="24623" b="38202"/>
          <a:stretch>
            <a:fillRect/>
          </a:stretch>
        </p:blipFill>
        <p:spPr>
          <a:xfrm rot="16200000">
            <a:off x="76255" y="1690242"/>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133" name="Bild" descr="Bild">
            <a:extLst>
              <a:ext uri="{FF2B5EF4-FFF2-40B4-BE49-F238E27FC236}">
                <a16:creationId xmlns:a16="http://schemas.microsoft.com/office/drawing/2014/main" id="{F6F134F7-271C-3E96-8141-BF9A106FE5B2}"/>
              </a:ext>
            </a:extLst>
          </p:cNvPr>
          <p:cNvPicPr>
            <a:picLocks noChangeAspect="1"/>
          </p:cNvPicPr>
          <p:nvPr/>
        </p:nvPicPr>
        <p:blipFill>
          <a:blip r:embed="rId3"/>
          <a:srcRect l="24529" t="35627" r="24623" b="38202"/>
          <a:stretch>
            <a:fillRect/>
          </a:stretch>
        </p:blipFill>
        <p:spPr>
          <a:xfrm rot="16200000">
            <a:off x="46341" y="2706580"/>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134" name="Bild" descr="Bild">
            <a:extLst>
              <a:ext uri="{FF2B5EF4-FFF2-40B4-BE49-F238E27FC236}">
                <a16:creationId xmlns:a16="http://schemas.microsoft.com/office/drawing/2014/main" id="{E38315DF-6F7D-BC17-472B-85D81C969499}"/>
              </a:ext>
            </a:extLst>
          </p:cNvPr>
          <p:cNvPicPr>
            <a:picLocks noChangeAspect="1"/>
          </p:cNvPicPr>
          <p:nvPr/>
        </p:nvPicPr>
        <p:blipFill>
          <a:blip r:embed="rId3"/>
          <a:srcRect l="24529" t="35627" r="24623" b="38202"/>
          <a:stretch>
            <a:fillRect/>
          </a:stretch>
        </p:blipFill>
        <p:spPr>
          <a:xfrm rot="5400000">
            <a:off x="3408540" y="2706580"/>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135" name="Bild" descr="Bild">
            <a:extLst>
              <a:ext uri="{FF2B5EF4-FFF2-40B4-BE49-F238E27FC236}">
                <a16:creationId xmlns:a16="http://schemas.microsoft.com/office/drawing/2014/main" id="{FACDBECB-4021-276A-4E95-16CB838F5251}"/>
              </a:ext>
            </a:extLst>
          </p:cNvPr>
          <p:cNvPicPr>
            <a:picLocks noChangeAspect="1"/>
          </p:cNvPicPr>
          <p:nvPr/>
        </p:nvPicPr>
        <p:blipFill>
          <a:blip r:embed="rId3"/>
          <a:srcRect l="24529" t="35627" r="24623" b="38202"/>
          <a:stretch>
            <a:fillRect/>
          </a:stretch>
        </p:blipFill>
        <p:spPr>
          <a:xfrm rot="5400000">
            <a:off x="3395313" y="162151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Tree>
    <p:extLst>
      <p:ext uri="{BB962C8B-B14F-4D97-AF65-F5344CB8AC3E}">
        <p14:creationId xmlns:p14="http://schemas.microsoft.com/office/powerpoint/2010/main" val="16268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2974429" y="3429000"/>
            <a:ext cx="5963093"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VÅRA MÅLBILDER KOPPLAT TILL PEDAGOGISKA REGLER OCH BETEENDEN I SPELETS SKEDEN </a:t>
            </a:r>
          </a:p>
        </p:txBody>
      </p:sp>
    </p:spTree>
    <p:extLst>
      <p:ext uri="{BB962C8B-B14F-4D97-AF65-F5344CB8AC3E}">
        <p14:creationId xmlns:p14="http://schemas.microsoft.com/office/powerpoint/2010/main" val="3036086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PRINCIPER OCH MÅLBILDER ANFALL OCH FÖRSVAR</a:t>
            </a:r>
          </a:p>
        </p:txBody>
      </p:sp>
      <p:sp>
        <p:nvSpPr>
          <p:cNvPr id="3" name="textruta 2">
            <a:extLst>
              <a:ext uri="{FF2B5EF4-FFF2-40B4-BE49-F238E27FC236}">
                <a16:creationId xmlns:a16="http://schemas.microsoft.com/office/drawing/2014/main" id="{1EB0681A-CAED-8F08-C1C5-82B03574A185}"/>
              </a:ext>
            </a:extLst>
          </p:cNvPr>
          <p:cNvSpPr txBox="1"/>
          <p:nvPr/>
        </p:nvSpPr>
        <p:spPr>
          <a:xfrm rot="19852444">
            <a:off x="-589968" y="1138489"/>
            <a:ext cx="2608441" cy="46166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outerShdw blurRad="177800" dist="177800" dir="5400000" sx="110000" sy="110000" algn="ctr" rotWithShape="0">
                    <a:prstClr val="black"/>
                  </a:outerShdw>
                </a:effectLst>
                <a:uLnTx/>
                <a:uFillTx/>
                <a:latin typeface="Arial Nova Cond" panose="020B0506020202020204" pitchFamily="34" charset="0"/>
                <a:ea typeface="+mn-ea"/>
                <a:cs typeface="+mn-cs"/>
              </a:rPr>
              <a:t>13-15 ÅR</a:t>
            </a:r>
          </a:p>
        </p:txBody>
      </p:sp>
      <p:sp>
        <p:nvSpPr>
          <p:cNvPr id="7" name="textruta 6">
            <a:extLst>
              <a:ext uri="{FF2B5EF4-FFF2-40B4-BE49-F238E27FC236}">
                <a16:creationId xmlns:a16="http://schemas.microsoft.com/office/drawing/2014/main" id="{D1734D87-16E4-B48A-F63F-12343D64380E}"/>
              </a:ext>
            </a:extLst>
          </p:cNvPr>
          <p:cNvSpPr txBox="1"/>
          <p:nvPr/>
        </p:nvSpPr>
        <p:spPr>
          <a:xfrm>
            <a:off x="1718011" y="532872"/>
            <a:ext cx="4571819" cy="60939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MÅLBILD I ANFALLSSPEL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VI VILL GÖRA MÅL GENOM ATT…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PRINCIP I ANFALLSSPEL</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HJÄLPA LAGET ATT SPELA IGENOM, RUNT ELLER ÖVER MOTSTÅNDARNA MED KONTROLL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NYCKELBETEENDEN I ANFALLSSPEL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SPELUPPBYGNAD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Bli rättvänd framför backlinje</a:t>
            </a:r>
          </a:p>
          <a:p>
            <a:pPr marL="285750" indent="-285750">
              <a:buFontTx/>
              <a:buChar char="-"/>
              <a:defRPr/>
            </a:pPr>
            <a:r>
              <a:rPr lang="sv-SE" sz="1000" dirty="0">
                <a:solidFill>
                  <a:prstClr val="white"/>
                </a:solidFill>
                <a:latin typeface="Arial Nova" panose="020B0504020202020204" pitchFamily="34" charset="0"/>
                <a:sym typeface="Wingdings" panose="05000000000000000000" pitchFamily="2" charset="2"/>
              </a:rPr>
              <a:t>Spelbar i vinkel och b</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lir rättvänd genom att ta emot bollen med bortre fot</a:t>
            </a:r>
            <a:endPar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framåt, igenom eller förbi lagdel till spelaren </a:t>
            </a:r>
            <a:r>
              <a:rPr lang="sv-SE" sz="1000" dirty="0">
                <a:solidFill>
                  <a:srgbClr val="FFFFFF"/>
                </a:solidFill>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som kan bli rättvänd </a:t>
            </a: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bakom ryggen på motståndare</a:t>
            </a:r>
            <a:endParaRPr lang="sv-SE" sz="1000" b="1" dirty="0">
              <a:solidFill>
                <a:srgbClr val="00B0F0"/>
              </a:solidFill>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b="1" dirty="0">
              <a:solidFill>
                <a:srgbClr val="00B0F0"/>
              </a:solidFill>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KOMMA TILL AVSLUT OCH GÖRA MÅL</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på mål på få tillslag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Flytta på utespelare och målvakt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i fart på få tillslag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bollen, målet och motståndarna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OFFENSIV OMSTÄLLNING</a:t>
            </a:r>
            <a:endParaRPr lang="sv-SE" sz="1000" b="1" dirty="0">
              <a:solidFill>
                <a:srgbClr val="00B0F0"/>
              </a:solidFill>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så fort som möjligt</a:t>
            </a:r>
          </a:p>
          <a:p>
            <a:pPr marL="171450" indent="-171450">
              <a:buFontTx/>
              <a:buChar char="-"/>
              <a:defRPr/>
            </a:pPr>
            <a:r>
              <a:rPr kumimoji="0" lang="sv-SE"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i tid till ytan framför löpande spelare</a:t>
            </a:r>
          </a:p>
          <a:p>
            <a:pPr marL="171450" indent="-171450">
              <a:buFontTx/>
              <a:buChar char="-"/>
              <a:defRPr/>
            </a:pPr>
            <a:r>
              <a:rPr kumimoji="0" lang="sv-SE"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Löpa i tid till ytan framför bollen på båda sidor</a:t>
            </a:r>
          </a:p>
          <a:p>
            <a:pPr marL="171450" indent="-171450">
              <a:buFontTx/>
              <a:buChar char="-"/>
              <a:defRPr/>
            </a:pPr>
            <a:r>
              <a:rPr kumimoji="0" lang="sv-SE"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sym typeface="Wingdings" panose="05000000000000000000" pitchFamily="2" charset="2"/>
              </a:rPr>
              <a:t>Driv bollen mot målet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sym typeface="Wingdings" panose="05000000000000000000" pitchFamily="2" charset="2"/>
              </a:rPr>
              <a:t>Utmana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sym typeface="Wingdings" panose="05000000000000000000" pitchFamily="2" charset="2"/>
              </a:rPr>
              <a:t>Finta motståndare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FÖR ATT LYCKAS MED DETTA:</a:t>
            </a:r>
            <a:b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b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Vrid på huvudet / kolla runt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PASSNING I TID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Passa bollen innan medspelare är markerad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SPELAR FRAMÅT BAKOM RYGG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Passa bollen diagonalt till medspelare som löper och är spelbara bakom ryggen på motståndare.</a:t>
            </a: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BLI RÄTTVÄND MED BOLLEN</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 Ta emot bollen med bortre fot</a:t>
            </a: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p:txBody>
      </p:sp>
      <p:sp>
        <p:nvSpPr>
          <p:cNvPr id="8" name="textruta 7">
            <a:extLst>
              <a:ext uri="{FF2B5EF4-FFF2-40B4-BE49-F238E27FC236}">
                <a16:creationId xmlns:a16="http://schemas.microsoft.com/office/drawing/2014/main" id="{6FF9939C-9682-B2D9-1215-1B67CF824D2A}"/>
              </a:ext>
            </a:extLst>
          </p:cNvPr>
          <p:cNvSpPr txBox="1"/>
          <p:nvPr/>
        </p:nvSpPr>
        <p:spPr>
          <a:xfrm>
            <a:off x="6429591" y="611854"/>
            <a:ext cx="5069221"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MÅLBILD I FÖRSVARSSPEL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 VILL VINNA BOLLEN NÄRA MOTSTÅNDARNAS MÅL GENOM ATT…</a:t>
            </a: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outerShdw blurRad="76200" dist="76200" dir="5400000" algn="ctr" rotWithShape="0">
                  <a:prstClr val="black"/>
                </a:outerShdw>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Nova" panose="020B0504020202020204" pitchFamily="34" charset="0"/>
                <a:ea typeface="+mn-ea"/>
                <a:cs typeface="+mn-cs"/>
                <a:sym typeface="Wingdings" panose="05000000000000000000" pitchFamily="2" charset="2"/>
              </a:rPr>
              <a:t>PRINCIP I FÖRSVARSSPEL</a:t>
            </a:r>
            <a:endParaRPr kumimoji="0" lang="sv-SE" sz="10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FÖRSVÅRA FÖR MOTSTÅNDARNA ATT SPELA IGENOM, RUNT ELLER ÖVER OSS MED KONTROLL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NYCKELBETEENDEN I FÖRSVARSSPEL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FÖRHINDRA 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Vinn bollen så nära motståndarnas mål som möjligt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din närmsta motståndare och bollen samtidigt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Täck genomspel i din lagdel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Press i tid (när bollen lämnar foten)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Stäng passningslinje samtidigt som du pressar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Understöd i linje med bollen</a:t>
            </a:r>
            <a:endParaRPr lang="sv-SE" sz="1000" b="1" dirty="0">
              <a:solidFill>
                <a:srgbClr val="00B0F0"/>
              </a:solidFill>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FÖRHINDRA OCH RÄDDA AVSLUT</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 med alla kroppsdelar förutom händer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inspel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a:t>
            </a:r>
          </a:p>
          <a:p>
            <a:pPr marR="0" lvl="0" algn="l" defTabSz="914400" rtl="0" eaLnBrk="1" fontAlgn="auto" latinLnBrk="0" hangingPunct="1">
              <a:lnSpc>
                <a:spcPct val="100000"/>
              </a:lnSpc>
              <a:spcBef>
                <a:spcPts val="0"/>
              </a:spcBef>
              <a:spcAft>
                <a:spcPts val="0"/>
              </a:spcAft>
              <a:buClrTx/>
              <a:buSzTx/>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DEFENSIV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Ta tillbaka bollen så fort som möjligt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Avvakta om BH har kontroll, styr motståndaren bort från målet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Gör </a:t>
            </a:r>
            <a:r>
              <a:rPr kumimoji="0" lang="sv-SE" sz="1000" b="0" i="0" u="none" strike="noStrike" kern="1200" cap="none" spc="0" normalizeH="0" baseline="0" noProof="0" dirty="0" err="1">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hemlöp</a:t>
            </a: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 i maxfart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Omställningstid 0,0 sekunder</a:t>
            </a: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FÖR ATT LYCKAS MED DETTA: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 I TID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Pressa när bollen är på väg till motståndare, kom in framför</a:t>
            </a: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Se din närmsta motståndare och bollen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COACHA MEDSPEARE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Prata med spelaren framför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p:txBody>
      </p:sp>
    </p:spTree>
    <p:extLst>
      <p:ext uri="{BB962C8B-B14F-4D97-AF65-F5344CB8AC3E}">
        <p14:creationId xmlns:p14="http://schemas.microsoft.com/office/powerpoint/2010/main" val="3521880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D0F3F48B-24F5-1372-2A70-EDCDDC14B1D8}"/>
              </a:ext>
            </a:extLst>
          </p:cNvPr>
          <p:cNvGraphicFramePr>
            <a:graphicFrameLocks noGrp="1"/>
          </p:cNvGraphicFramePr>
          <p:nvPr>
            <p:extLst>
              <p:ext uri="{D42A27DB-BD31-4B8C-83A1-F6EECF244321}">
                <p14:modId xmlns:p14="http://schemas.microsoft.com/office/powerpoint/2010/main" val="1869917143"/>
              </p:ext>
            </p:extLst>
          </p:nvPr>
        </p:nvGraphicFramePr>
        <p:xfrm>
          <a:off x="237744" y="1055623"/>
          <a:ext cx="11612880" cy="2240280"/>
        </p:xfrm>
        <a:graphic>
          <a:graphicData uri="http://schemas.openxmlformats.org/drawingml/2006/table">
            <a:tbl>
              <a:tblPr firstRow="1" bandRow="1">
                <a:tableStyleId>{5C22544A-7EE6-4342-B048-85BDC9FD1C3A}</a:tableStyleId>
              </a:tblPr>
              <a:tblGrid>
                <a:gridCol w="2706624">
                  <a:extLst>
                    <a:ext uri="{9D8B030D-6E8A-4147-A177-3AD203B41FA5}">
                      <a16:colId xmlns:a16="http://schemas.microsoft.com/office/drawing/2014/main" val="1561406836"/>
                    </a:ext>
                  </a:extLst>
                </a:gridCol>
                <a:gridCol w="2633472">
                  <a:extLst>
                    <a:ext uri="{9D8B030D-6E8A-4147-A177-3AD203B41FA5}">
                      <a16:colId xmlns:a16="http://schemas.microsoft.com/office/drawing/2014/main" val="3252471873"/>
                    </a:ext>
                  </a:extLst>
                </a:gridCol>
                <a:gridCol w="2825496">
                  <a:extLst>
                    <a:ext uri="{9D8B030D-6E8A-4147-A177-3AD203B41FA5}">
                      <a16:colId xmlns:a16="http://schemas.microsoft.com/office/drawing/2014/main" val="1102403293"/>
                    </a:ext>
                  </a:extLst>
                </a:gridCol>
                <a:gridCol w="3447288">
                  <a:extLst>
                    <a:ext uri="{9D8B030D-6E8A-4147-A177-3AD203B41FA5}">
                      <a16:colId xmlns:a16="http://schemas.microsoft.com/office/drawing/2014/main" val="1093267844"/>
                    </a:ext>
                  </a:extLst>
                </a:gridCol>
              </a:tblGrid>
              <a:tr h="417914">
                <a:tc>
                  <a:txBody>
                    <a:bodyPr/>
                    <a:lstStyle/>
                    <a:p>
                      <a:r>
                        <a:rPr lang="sv-SE" sz="1200" dirty="0">
                          <a:solidFill>
                            <a:srgbClr val="00B0F0"/>
                          </a:solidFill>
                          <a:latin typeface="Arial Nova" panose="020B0504020202020204" pitchFamily="34" charset="0"/>
                        </a:rPr>
                        <a:t>MÅLBILD – GÖRA MÅL</a:t>
                      </a:r>
                    </a:p>
                  </a:txBody>
                  <a:tcPr>
                    <a:no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B0F0"/>
                          </a:solidFill>
                          <a:latin typeface="Arial Nova" panose="020B0504020202020204" pitchFamily="34" charset="0"/>
                        </a:rPr>
                        <a:t>PRINCIP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HJÄLPA LAGET ATT SPELA IGENOM, RUNT ELLER ÖVER MOTSTÅNDARNA MED KONTROLL</a:t>
                      </a:r>
                    </a:p>
                  </a:txBody>
                  <a:tcPr>
                    <a:noFill/>
                  </a:tcPr>
                </a:tc>
                <a:tc hMerge="1">
                  <a:txBody>
                    <a:bodyPr/>
                    <a:lstStyle/>
                    <a:p>
                      <a:endParaRPr lang="sv-SE" sz="1400" dirty="0">
                        <a:solidFill>
                          <a:srgbClr val="00B0F0"/>
                        </a:solidFill>
                        <a:latin typeface="Arial Nova" panose="020B0504020202020204" pitchFamily="34" charset="0"/>
                      </a:endParaRPr>
                    </a:p>
                  </a:txBody>
                  <a:tcPr>
                    <a:noFill/>
                  </a:tcPr>
                </a:tc>
                <a:tc hMerge="1">
                  <a:txBody>
                    <a:bodyPr/>
                    <a:lstStyle/>
                    <a:p>
                      <a:endParaRPr lang="sv-SE" sz="1400" dirty="0">
                        <a:solidFill>
                          <a:srgbClr val="00B0F0"/>
                        </a:solidFill>
                        <a:latin typeface="Arial Nova" panose="020B0504020202020204" pitchFamily="34" charset="0"/>
                      </a:endParaRPr>
                    </a:p>
                  </a:txBody>
                  <a:tcPr>
                    <a:noFill/>
                  </a:tcPr>
                </a:tc>
                <a:extLst>
                  <a:ext uri="{0D108BD9-81ED-4DB2-BD59-A6C34878D82A}">
                    <a16:rowId xmlns:a16="http://schemas.microsoft.com/office/drawing/2014/main" val="3876035456"/>
                  </a:ext>
                </a:extLst>
              </a:tr>
              <a:tr h="443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SPELUPPBYGGNAD</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KOMMA TILL AVSLUT OCH GÖRA MÅL</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OFFENSIV OMSTÄLLNING</a:t>
                      </a:r>
                      <a:endParaRPr lang="sv-SE" sz="1200" b="1" dirty="0">
                        <a:solidFill>
                          <a:srgbClr val="00B0F0"/>
                        </a:solidFill>
                        <a:latin typeface="Arial Nova" panose="020B0504020202020204" pitchFamily="34" charset="0"/>
                        <a:sym typeface="Wingdings" panose="05000000000000000000" pitchFamily="2" charset="2"/>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rgbClr val="00B0F0"/>
                          </a:solidFill>
                          <a:latin typeface="Arial Nova" panose="020B0504020202020204" pitchFamily="34" charset="0"/>
                        </a:rPr>
                        <a:t>NYCKELBETEENDEN</a:t>
                      </a:r>
                    </a:p>
                  </a:txBody>
                  <a:tcPr>
                    <a:noFill/>
                  </a:tcPr>
                </a:tc>
                <a:extLst>
                  <a:ext uri="{0D108BD9-81ED-4DB2-BD59-A6C34878D82A}">
                    <a16:rowId xmlns:a16="http://schemas.microsoft.com/office/drawing/2014/main" val="2937923709"/>
                  </a:ext>
                </a:extLst>
              </a:tr>
              <a:tr h="12119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Bli rättvänd framför backlinje</a:t>
                      </a:r>
                    </a:p>
                    <a:p>
                      <a:pPr marL="285750" indent="-285750">
                        <a:buFontTx/>
                        <a:buChar char="-"/>
                        <a:defRPr/>
                      </a:pPr>
                      <a:r>
                        <a:rPr lang="sv-SE" sz="900" dirty="0">
                          <a:solidFill>
                            <a:prstClr val="white"/>
                          </a:solidFill>
                          <a:latin typeface="Arial Nova" panose="020B0504020202020204" pitchFamily="34" charset="0"/>
                          <a:sym typeface="Wingdings" panose="05000000000000000000" pitchFamily="2" charset="2"/>
                        </a:rPr>
                        <a:t>Spelbar i vinkel och b</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lir rättvänd genom att ta emot bollen med bortre fot</a:t>
                      </a:r>
                      <a:endPar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framåt, igenom eller förbi lagdel till spelaren </a:t>
                      </a:r>
                      <a:r>
                        <a:rPr lang="sv-SE" sz="900" dirty="0">
                          <a:solidFill>
                            <a:srgbClr val="FFFFFF"/>
                          </a:solidFill>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som kan bli rättvänd </a:t>
                      </a: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bakom ryggen på motståndare</a:t>
                      </a:r>
                      <a:endParaRPr lang="sv-SE" sz="900" b="1" dirty="0">
                        <a:solidFill>
                          <a:srgbClr val="00B0F0"/>
                        </a:solidFill>
                        <a:latin typeface="Arial Nova" panose="020B0504020202020204" pitchFamily="34" charset="0"/>
                        <a:sym typeface="Wingdings" panose="05000000000000000000" pitchFamily="2" charset="2"/>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på mål på få tillslag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Flytta på utespelare och målvakt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i fart på få tillslag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bollen, målet och motståndarna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så fort som möjligt</a:t>
                      </a:r>
                    </a:p>
                    <a:p>
                      <a:pPr marL="171450" indent="-171450">
                        <a:buFontTx/>
                        <a:buChar char="-"/>
                        <a:defRPr/>
                      </a:pPr>
                      <a:r>
                        <a:rPr kumimoji="0" lang="sv-SE" sz="9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i tid till ytan framför löpande spelare</a:t>
                      </a:r>
                    </a:p>
                    <a:p>
                      <a:pPr marL="171450" indent="-171450">
                        <a:buFontTx/>
                        <a:buChar char="-"/>
                        <a:defRPr/>
                      </a:pPr>
                      <a:r>
                        <a:rPr kumimoji="0" lang="sv-SE" sz="9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Löpa i tid till ytan framför bollen på båda sidor</a:t>
                      </a:r>
                    </a:p>
                    <a:p>
                      <a:pPr marL="171450" indent="-171450">
                        <a:buFontTx/>
                        <a:buChar char="-"/>
                        <a:defRPr/>
                      </a:pPr>
                      <a:r>
                        <a:rPr kumimoji="0" lang="sv-SE" sz="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sym typeface="Wingdings" panose="05000000000000000000" pitchFamily="2" charset="2"/>
                        </a:rPr>
                        <a:t>Driv bollen mot målet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sym typeface="Wingdings" panose="05000000000000000000" pitchFamily="2" charset="2"/>
                        </a:rPr>
                        <a:t>Utmana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sym typeface="Wingdings" panose="05000000000000000000" pitchFamily="2" charset="2"/>
                        </a:rPr>
                        <a:t>Finta motståndare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Vrid på huvudet / kolla runt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PASSNING I TID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Passa bollen innan medspelare är markerad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SPELAR FRAMÅT BAKOM RYGG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Passa bollen diagonalt till medspelare som löper och är spelbara bakom ryggen på motståndare.</a:t>
                      </a: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BLI RÄTTVÄND MED BOLLEN</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 Ta emot bollen med bortre fot</a:t>
                      </a: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txBody>
                  <a:tcPr>
                    <a:noFill/>
                  </a:tcPr>
                </a:tc>
                <a:extLst>
                  <a:ext uri="{0D108BD9-81ED-4DB2-BD59-A6C34878D82A}">
                    <a16:rowId xmlns:a16="http://schemas.microsoft.com/office/drawing/2014/main" val="1705246184"/>
                  </a:ext>
                </a:extLst>
              </a:tr>
            </a:tbl>
          </a:graphicData>
        </a:graphic>
      </p:graphicFrame>
      <p:sp>
        <p:nvSpPr>
          <p:cNvPr id="6" name="textruta 5">
            <a:extLst>
              <a:ext uri="{FF2B5EF4-FFF2-40B4-BE49-F238E27FC236}">
                <a16:creationId xmlns:a16="http://schemas.microsoft.com/office/drawing/2014/main" id="{9EF6CCD4-12EC-DBF6-05C1-9CD9E6F8A65A}"/>
              </a:ext>
            </a:extLst>
          </p:cNvPr>
          <p:cNvSpPr txBox="1"/>
          <p:nvPr/>
        </p:nvSpPr>
        <p:spPr>
          <a:xfrm>
            <a:off x="1526434" y="685148"/>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ANFALLSSPEL</a:t>
            </a:r>
          </a:p>
        </p:txBody>
      </p:sp>
      <p:sp>
        <p:nvSpPr>
          <p:cNvPr id="9" name="textruta 8">
            <a:extLst>
              <a:ext uri="{FF2B5EF4-FFF2-40B4-BE49-F238E27FC236}">
                <a16:creationId xmlns:a16="http://schemas.microsoft.com/office/drawing/2014/main" id="{F3AADF6E-AE04-B6B9-DE32-CC53437128CB}"/>
              </a:ext>
            </a:extLst>
          </p:cNvPr>
          <p:cNvSpPr txBox="1"/>
          <p:nvPr/>
        </p:nvSpPr>
        <p:spPr>
          <a:xfrm>
            <a:off x="1578247" y="3497101"/>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FÖRSVARSSPEL</a:t>
            </a:r>
          </a:p>
        </p:txBody>
      </p:sp>
      <p:sp>
        <p:nvSpPr>
          <p:cNvPr id="3" name="textruta 2">
            <a:extLst>
              <a:ext uri="{FF2B5EF4-FFF2-40B4-BE49-F238E27FC236}">
                <a16:creationId xmlns:a16="http://schemas.microsoft.com/office/drawing/2014/main" id="{6D08F3D9-278D-1F7B-1710-628E6AB72376}"/>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PRINCIPER OCH MÅLBILDER ANFALL OCH FÖRSVAR</a:t>
            </a:r>
          </a:p>
        </p:txBody>
      </p:sp>
      <p:graphicFrame>
        <p:nvGraphicFramePr>
          <p:cNvPr id="7" name="Tabell 6">
            <a:extLst>
              <a:ext uri="{FF2B5EF4-FFF2-40B4-BE49-F238E27FC236}">
                <a16:creationId xmlns:a16="http://schemas.microsoft.com/office/drawing/2014/main" id="{EC1280C0-9642-7FA3-7425-6F02682017E9}"/>
              </a:ext>
            </a:extLst>
          </p:cNvPr>
          <p:cNvGraphicFramePr>
            <a:graphicFrameLocks noGrp="1"/>
          </p:cNvGraphicFramePr>
          <p:nvPr>
            <p:extLst>
              <p:ext uri="{D42A27DB-BD31-4B8C-83A1-F6EECF244321}">
                <p14:modId xmlns:p14="http://schemas.microsoft.com/office/powerpoint/2010/main" val="4249705853"/>
              </p:ext>
            </p:extLst>
          </p:nvPr>
        </p:nvGraphicFramePr>
        <p:xfrm>
          <a:off x="237744" y="3983231"/>
          <a:ext cx="11612880" cy="2126351"/>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1561406836"/>
                    </a:ext>
                  </a:extLst>
                </a:gridCol>
                <a:gridCol w="2221992">
                  <a:extLst>
                    <a:ext uri="{9D8B030D-6E8A-4147-A177-3AD203B41FA5}">
                      <a16:colId xmlns:a16="http://schemas.microsoft.com/office/drawing/2014/main" val="3252471873"/>
                    </a:ext>
                  </a:extLst>
                </a:gridCol>
                <a:gridCol w="2350008">
                  <a:extLst>
                    <a:ext uri="{9D8B030D-6E8A-4147-A177-3AD203B41FA5}">
                      <a16:colId xmlns:a16="http://schemas.microsoft.com/office/drawing/2014/main" val="1102403293"/>
                    </a:ext>
                  </a:extLst>
                </a:gridCol>
                <a:gridCol w="4069080">
                  <a:extLst>
                    <a:ext uri="{9D8B030D-6E8A-4147-A177-3AD203B41FA5}">
                      <a16:colId xmlns:a16="http://schemas.microsoft.com/office/drawing/2014/main" val="1093267844"/>
                    </a:ext>
                  </a:extLst>
                </a:gridCol>
              </a:tblGrid>
              <a:tr h="417914">
                <a:tc>
                  <a:txBody>
                    <a:bodyPr/>
                    <a:lstStyle/>
                    <a:p>
                      <a:r>
                        <a:rPr lang="sv-SE" sz="1200" dirty="0">
                          <a:solidFill>
                            <a:srgbClr val="00B0F0"/>
                          </a:solidFill>
                          <a:latin typeface="Arial Nova" panose="020B0504020202020204" pitchFamily="34" charset="0"/>
                        </a:rPr>
                        <a:t>MÅLBILD – STOPPA MÅL</a:t>
                      </a:r>
                    </a:p>
                  </a:txBody>
                  <a:tcPr>
                    <a:no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B0F0"/>
                          </a:solidFill>
                          <a:latin typeface="Arial Nova" panose="020B0504020202020204" pitchFamily="34" charset="0"/>
                        </a:rPr>
                        <a:t>PRINCIP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FÖRSVÅRA FÖR MOTSTÅNDARNA ATT SPELA IGENOM, RUNT ELLER ÖVER OSS MED KONTROLL</a:t>
                      </a:r>
                    </a:p>
                  </a:txBody>
                  <a:tcPr>
                    <a:noFill/>
                  </a:tcPr>
                </a:tc>
                <a:tc hMerge="1">
                  <a:txBody>
                    <a:bodyPr/>
                    <a:lstStyle/>
                    <a:p>
                      <a:endParaRPr lang="sv-SE" sz="1400" dirty="0">
                        <a:solidFill>
                          <a:srgbClr val="00B0F0"/>
                        </a:solidFill>
                        <a:latin typeface="Arial Nova" panose="020B0504020202020204" pitchFamily="34" charset="0"/>
                      </a:endParaRPr>
                    </a:p>
                  </a:txBody>
                  <a:tcPr>
                    <a:noFill/>
                  </a:tcPr>
                </a:tc>
                <a:tc hMerge="1">
                  <a:txBody>
                    <a:bodyPr/>
                    <a:lstStyle/>
                    <a:p>
                      <a:endParaRPr lang="sv-SE" sz="1400" dirty="0">
                        <a:solidFill>
                          <a:srgbClr val="00B0F0"/>
                        </a:solidFill>
                        <a:latin typeface="Arial Nova" panose="020B0504020202020204" pitchFamily="34" charset="0"/>
                      </a:endParaRPr>
                    </a:p>
                  </a:txBody>
                  <a:tcPr>
                    <a:noFill/>
                  </a:tcPr>
                </a:tc>
                <a:extLst>
                  <a:ext uri="{0D108BD9-81ED-4DB2-BD59-A6C34878D82A}">
                    <a16:rowId xmlns:a16="http://schemas.microsoft.com/office/drawing/2014/main" val="3876035456"/>
                  </a:ext>
                </a:extLst>
              </a:tr>
              <a:tr h="443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FÖRHINDRA SPELUPPBYGGNAD</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FÖRHINDRA OCH RÄDDA AVSLUT</a:t>
                      </a:r>
                      <a:endParaRPr kumimoji="0" lang="sv-SE" sz="12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I DEFENSIV OMSTÄLLNING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rgbClr val="00B0F0"/>
                          </a:solidFill>
                          <a:latin typeface="Arial Nova" panose="020B0504020202020204" pitchFamily="34" charset="0"/>
                        </a:rPr>
                        <a:t>NYCKELBETEENDEN</a:t>
                      </a:r>
                    </a:p>
                  </a:txBody>
                  <a:tcPr>
                    <a:noFill/>
                  </a:tcPr>
                </a:tc>
                <a:extLst>
                  <a:ext uri="{0D108BD9-81ED-4DB2-BD59-A6C34878D82A}">
                    <a16:rowId xmlns:a16="http://schemas.microsoft.com/office/drawing/2014/main" val="2937923709"/>
                  </a:ext>
                </a:extLst>
              </a:tr>
              <a:tr h="12119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Vinn bollen så nära motståndarnas mål som möjligt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din närmsta motståndare och bollen samtidigt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Täck genomspel i din lagdel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Press i tid (när bollen lämnar foten)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Stäng passningslinje samtidigt som du pressar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Understöd i linje med bollen</a:t>
                      </a:r>
                      <a:endParaRPr lang="sv-SE" sz="900" b="1" dirty="0">
                        <a:solidFill>
                          <a:srgbClr val="00B0F0"/>
                        </a:solidFill>
                        <a:latin typeface="Arial Nova" panose="020B0504020202020204" pitchFamily="34" charset="0"/>
                        <a:sym typeface="Wingdings" panose="05000000000000000000" pitchFamily="2" charset="2"/>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 med alla kroppsdelar förutom händer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inspel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Ta tillbaka bollen så fort som möjligt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Avvakta om BH har kontroll, styr motståndaren bort från målet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Gör </a:t>
                      </a:r>
                      <a:r>
                        <a:rPr kumimoji="0" lang="sv-SE" sz="900" b="0" i="0" u="none" strike="noStrike" kern="1200" cap="none" spc="0" normalizeH="0" baseline="0" noProof="0" dirty="0" err="1">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hemlöp</a:t>
                      </a: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 i maxfart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Omställningstid 0,0 sekunder</a:t>
                      </a:r>
                      <a:endPar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 I TID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Pressa när bollen är på väg till motståndare, kom in framför</a:t>
                      </a: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Se din närmsta motståndare och bollen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COACHA MEDSPEARE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9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Prata med spelaren framför dig</a:t>
                      </a:r>
                    </a:p>
                  </a:txBody>
                  <a:tcPr>
                    <a:noFill/>
                  </a:tcPr>
                </a:tc>
                <a:extLst>
                  <a:ext uri="{0D108BD9-81ED-4DB2-BD59-A6C34878D82A}">
                    <a16:rowId xmlns:a16="http://schemas.microsoft.com/office/drawing/2014/main" val="1705246184"/>
                  </a:ext>
                </a:extLst>
              </a:tr>
            </a:tbl>
          </a:graphicData>
        </a:graphic>
      </p:graphicFrame>
      <p:sp>
        <p:nvSpPr>
          <p:cNvPr id="8" name="textruta 7">
            <a:extLst>
              <a:ext uri="{FF2B5EF4-FFF2-40B4-BE49-F238E27FC236}">
                <a16:creationId xmlns:a16="http://schemas.microsoft.com/office/drawing/2014/main" id="{EB267103-A28B-E9AE-6B91-A526F4E9D53D}"/>
              </a:ext>
            </a:extLst>
          </p:cNvPr>
          <p:cNvSpPr txBox="1"/>
          <p:nvPr/>
        </p:nvSpPr>
        <p:spPr>
          <a:xfrm rot="20616547">
            <a:off x="12132" y="298913"/>
            <a:ext cx="2608441" cy="46166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outerShdw blurRad="177800" dist="177800" dir="5400000" sx="110000" sy="110000" algn="ctr" rotWithShape="0">
                    <a:prstClr val="black"/>
                  </a:outerShdw>
                </a:effectLst>
                <a:uLnTx/>
                <a:uFillTx/>
                <a:latin typeface="Arial Nova Cond" panose="020B0506020202020204" pitchFamily="34" charset="0"/>
                <a:ea typeface="+mn-ea"/>
                <a:cs typeface="+mn-cs"/>
              </a:rPr>
              <a:t>13-15 ÅR</a:t>
            </a:r>
          </a:p>
        </p:txBody>
      </p:sp>
    </p:spTree>
    <p:extLst>
      <p:ext uri="{BB962C8B-B14F-4D97-AF65-F5344CB8AC3E}">
        <p14:creationId xmlns:p14="http://schemas.microsoft.com/office/powerpoint/2010/main" val="624138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PEDAGOGISKA REGLER</a:t>
            </a:r>
            <a:endPar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graphicFrame>
        <p:nvGraphicFramePr>
          <p:cNvPr id="4" name="Tabell 3">
            <a:extLst>
              <a:ext uri="{FF2B5EF4-FFF2-40B4-BE49-F238E27FC236}">
                <a16:creationId xmlns:a16="http://schemas.microsoft.com/office/drawing/2014/main" id="{D0F3F48B-24F5-1372-2A70-EDCDDC14B1D8}"/>
              </a:ext>
            </a:extLst>
          </p:cNvPr>
          <p:cNvGraphicFramePr>
            <a:graphicFrameLocks noGrp="1"/>
          </p:cNvGraphicFramePr>
          <p:nvPr/>
        </p:nvGraphicFramePr>
        <p:xfrm>
          <a:off x="1346907" y="1055624"/>
          <a:ext cx="9498183" cy="2362200"/>
        </p:xfrm>
        <a:graphic>
          <a:graphicData uri="http://schemas.openxmlformats.org/drawingml/2006/table">
            <a:tbl>
              <a:tblPr firstRow="1" bandRow="1">
                <a:tableStyleId>{5C22544A-7EE6-4342-B048-85BDC9FD1C3A}</a:tableStyleId>
              </a:tblPr>
              <a:tblGrid>
                <a:gridCol w="2596896">
                  <a:extLst>
                    <a:ext uri="{9D8B030D-6E8A-4147-A177-3AD203B41FA5}">
                      <a16:colId xmlns:a16="http://schemas.microsoft.com/office/drawing/2014/main" val="1561406836"/>
                    </a:ext>
                  </a:extLst>
                </a:gridCol>
                <a:gridCol w="3735226">
                  <a:extLst>
                    <a:ext uri="{9D8B030D-6E8A-4147-A177-3AD203B41FA5}">
                      <a16:colId xmlns:a16="http://schemas.microsoft.com/office/drawing/2014/main" val="3252471873"/>
                    </a:ext>
                  </a:extLst>
                </a:gridCol>
                <a:gridCol w="3166061">
                  <a:extLst>
                    <a:ext uri="{9D8B030D-6E8A-4147-A177-3AD203B41FA5}">
                      <a16:colId xmlns:a16="http://schemas.microsoft.com/office/drawing/2014/main" val="1102403293"/>
                    </a:ext>
                  </a:extLst>
                </a:gridCol>
              </a:tblGrid>
              <a:tr h="233680">
                <a:tc>
                  <a:txBody>
                    <a:bodyPr/>
                    <a:lstStyle/>
                    <a:p>
                      <a:r>
                        <a:rPr lang="sv-SE" sz="1400" dirty="0">
                          <a:solidFill>
                            <a:srgbClr val="00B0F0"/>
                          </a:solidFill>
                          <a:latin typeface="Arial Nova" panose="020B0504020202020204" pitchFamily="34" charset="0"/>
                        </a:rPr>
                        <a:t>MÅLBILD</a:t>
                      </a:r>
                    </a:p>
                  </a:txBody>
                  <a:tcPr>
                    <a:noFill/>
                  </a:tcPr>
                </a:tc>
                <a:tc>
                  <a:txBody>
                    <a:bodyPr/>
                    <a:lstStyle/>
                    <a:p>
                      <a:r>
                        <a:rPr lang="sv-SE" sz="1400" dirty="0">
                          <a:solidFill>
                            <a:srgbClr val="00B0F0"/>
                          </a:solidFill>
                          <a:latin typeface="Arial Nova" panose="020B0504020202020204" pitchFamily="34" charset="0"/>
                        </a:rPr>
                        <a:t>REGEL</a:t>
                      </a:r>
                    </a:p>
                  </a:txBody>
                  <a:tcPr>
                    <a:noFill/>
                  </a:tcPr>
                </a:tc>
                <a:tc>
                  <a:txBody>
                    <a:bodyPr/>
                    <a:lstStyle/>
                    <a:p>
                      <a:r>
                        <a:rPr lang="sv-SE" sz="1400" dirty="0">
                          <a:solidFill>
                            <a:srgbClr val="00B0F0"/>
                          </a:solidFill>
                          <a:latin typeface="Arial Nova" panose="020B0504020202020204" pitchFamily="34" charset="0"/>
                        </a:rPr>
                        <a:t>BETEENDE</a:t>
                      </a:r>
                    </a:p>
                  </a:txBody>
                  <a:tcPr>
                    <a:noFill/>
                  </a:tcPr>
                </a:tc>
                <a:extLst>
                  <a:ext uri="{0D108BD9-81ED-4DB2-BD59-A6C34878D82A}">
                    <a16:rowId xmlns:a16="http://schemas.microsoft.com/office/drawing/2014/main" val="38760354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Bli rättvänd framför backlinje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alla i samma anfall tar emot med bortre foten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Anfallande lag behöver passa över mittlinjen innan de gör mål (gör mål direkt om bollvinst på motståndarnas planhalva)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Vid bollvinst, spela valfri målvakt och gör mål på andra målet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ANFALLARE</a:t>
                      </a:r>
                      <a:endParaRPr kumimoji="0" lang="en-US"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indent="-285750">
                        <a:buFontTx/>
                        <a:buChar char="-"/>
                        <a:defRPr/>
                      </a:pPr>
                      <a:r>
                        <a:rPr lang="sv-SE" sz="900" dirty="0">
                          <a:solidFill>
                            <a:prstClr val="white"/>
                          </a:solidFill>
                          <a:latin typeface="Arial Nova" panose="020B0504020202020204" pitchFamily="34" charset="0"/>
                          <a:sym typeface="Wingdings" panose="05000000000000000000" pitchFamily="2" charset="2"/>
                        </a:rPr>
                        <a:t>Spelbar i vinkel och b</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lir rättvänd genom att ta emot bollen med bortre fot</a:t>
                      </a:r>
                      <a:endPar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framåt: igenom, runt eller över lagdel till spelaren </a:t>
                      </a:r>
                      <a:r>
                        <a:rPr lang="sv-SE" sz="900" dirty="0">
                          <a:solidFill>
                            <a:srgbClr val="FFFFFF"/>
                          </a:solidFill>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som kan bli rättvänd </a:t>
                      </a: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bakom ryggen på motståndare</a:t>
                      </a:r>
                      <a:endParaRPr lang="sv-SE" sz="900" b="1" dirty="0">
                        <a:solidFill>
                          <a:srgbClr val="00B0F0"/>
                        </a:solidFill>
                        <a:latin typeface="Arial Nova" panose="020B0504020202020204" pitchFamily="34" charset="0"/>
                        <a:sym typeface="Wingdings" panose="05000000000000000000" pitchFamily="2" charset="2"/>
                      </a:endParaRPr>
                    </a:p>
                  </a:txBody>
                  <a:tcPr>
                    <a:noFill/>
                  </a:tcPr>
                </a:tc>
                <a:extLst>
                  <a:ext uri="{0D108BD9-81ED-4DB2-BD59-A6C34878D82A}">
                    <a16:rowId xmlns:a16="http://schemas.microsoft.com/office/drawing/2014/main" val="1705246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så fort som möjligt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inom x antal sekunder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Gör mål på andra planhalvan vid bollvinst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ANFALLARE</a:t>
                      </a:r>
                      <a:endParaRPr kumimoji="0" lang="en-US"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Spela bollen i tid framför löpande spelare</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Löpa i tid framför bollen på båda sidor</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a:txBody>
                  <a:tcPr>
                    <a:noFill/>
                  </a:tcPr>
                </a:tc>
                <a:extLst>
                  <a:ext uri="{0D108BD9-81ED-4DB2-BD59-A6C34878D82A}">
                    <a16:rowId xmlns:a16="http://schemas.microsoft.com/office/drawing/2014/main" val="29008315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på mål på få tillslag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mål på 1-2 tillslag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mål från en viss yta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mål mellan pinne och stolpe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ANFALLARE</a:t>
                      </a:r>
                      <a:endParaRPr kumimoji="0" lang="en-US"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Flytta på utespelare och målvakt</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Avsluta på få tillslag</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Se bollen, målet och motståndarna samtidigt</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a:txBody>
                  <a:tcPr>
                    <a:noFill/>
                  </a:tcPr>
                </a:tc>
                <a:extLst>
                  <a:ext uri="{0D108BD9-81ED-4DB2-BD59-A6C34878D82A}">
                    <a16:rowId xmlns:a16="http://schemas.microsoft.com/office/drawing/2014/main" val="168430880"/>
                  </a:ext>
                </a:extLst>
              </a:tr>
            </a:tbl>
          </a:graphicData>
        </a:graphic>
      </p:graphicFrame>
      <p:graphicFrame>
        <p:nvGraphicFramePr>
          <p:cNvPr id="5" name="Tabell 4">
            <a:extLst>
              <a:ext uri="{FF2B5EF4-FFF2-40B4-BE49-F238E27FC236}">
                <a16:creationId xmlns:a16="http://schemas.microsoft.com/office/drawing/2014/main" id="{92408534-45E0-FB0B-3F73-3D9CCDAAF4E7}"/>
              </a:ext>
            </a:extLst>
          </p:cNvPr>
          <p:cNvGraphicFramePr>
            <a:graphicFrameLocks noGrp="1"/>
          </p:cNvGraphicFramePr>
          <p:nvPr/>
        </p:nvGraphicFramePr>
        <p:xfrm>
          <a:off x="1346906" y="3918319"/>
          <a:ext cx="9498183" cy="2499360"/>
        </p:xfrm>
        <a:graphic>
          <a:graphicData uri="http://schemas.openxmlformats.org/drawingml/2006/table">
            <a:tbl>
              <a:tblPr firstRow="1" bandRow="1">
                <a:tableStyleId>{5C22544A-7EE6-4342-B048-85BDC9FD1C3A}</a:tableStyleId>
              </a:tblPr>
              <a:tblGrid>
                <a:gridCol w="2596896">
                  <a:extLst>
                    <a:ext uri="{9D8B030D-6E8A-4147-A177-3AD203B41FA5}">
                      <a16:colId xmlns:a16="http://schemas.microsoft.com/office/drawing/2014/main" val="1561406836"/>
                    </a:ext>
                  </a:extLst>
                </a:gridCol>
                <a:gridCol w="3735226">
                  <a:extLst>
                    <a:ext uri="{9D8B030D-6E8A-4147-A177-3AD203B41FA5}">
                      <a16:colId xmlns:a16="http://schemas.microsoft.com/office/drawing/2014/main" val="3252471873"/>
                    </a:ext>
                  </a:extLst>
                </a:gridCol>
                <a:gridCol w="3166061">
                  <a:extLst>
                    <a:ext uri="{9D8B030D-6E8A-4147-A177-3AD203B41FA5}">
                      <a16:colId xmlns:a16="http://schemas.microsoft.com/office/drawing/2014/main" val="1102403293"/>
                    </a:ext>
                  </a:extLst>
                </a:gridCol>
              </a:tblGrid>
              <a:tr h="297065">
                <a:tc>
                  <a:txBody>
                    <a:bodyPr/>
                    <a:lstStyle/>
                    <a:p>
                      <a:r>
                        <a:rPr lang="sv-SE" sz="1400" dirty="0">
                          <a:solidFill>
                            <a:srgbClr val="00B0F0"/>
                          </a:solidFill>
                          <a:latin typeface="Arial Nova" panose="020B0504020202020204" pitchFamily="34" charset="0"/>
                        </a:rPr>
                        <a:t>MÅLBILD</a:t>
                      </a:r>
                    </a:p>
                  </a:txBody>
                  <a:tcPr>
                    <a:noFill/>
                  </a:tcPr>
                </a:tc>
                <a:tc>
                  <a:txBody>
                    <a:bodyPr/>
                    <a:lstStyle/>
                    <a:p>
                      <a:r>
                        <a:rPr lang="sv-SE" sz="1400" dirty="0">
                          <a:solidFill>
                            <a:srgbClr val="00B0F0"/>
                          </a:solidFill>
                          <a:latin typeface="Arial Nova" panose="020B0504020202020204" pitchFamily="34" charset="0"/>
                        </a:rPr>
                        <a:t>REGEL</a:t>
                      </a:r>
                    </a:p>
                  </a:txBody>
                  <a:tcPr>
                    <a:noFill/>
                  </a:tcPr>
                </a:tc>
                <a:tc>
                  <a:txBody>
                    <a:bodyPr/>
                    <a:lstStyle/>
                    <a:p>
                      <a:r>
                        <a:rPr lang="sv-SE" sz="1400" dirty="0">
                          <a:solidFill>
                            <a:srgbClr val="00B0F0"/>
                          </a:solidFill>
                          <a:latin typeface="Arial Nova" panose="020B0504020202020204" pitchFamily="34" charset="0"/>
                        </a:rPr>
                        <a:t>BETEENDE</a:t>
                      </a:r>
                    </a:p>
                  </a:txBody>
                  <a:tcPr>
                    <a:noFill/>
                  </a:tcPr>
                </a:tc>
                <a:extLst>
                  <a:ext uri="{0D108BD9-81ED-4DB2-BD59-A6C34878D82A}">
                    <a16:rowId xmlns:a16="http://schemas.microsoft.com/office/drawing/2014/main" val="38760354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Vinn bollen så nära motståndarnas mål som möjligt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SPELUPPBYGGNAD</a:t>
                      </a: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på motståndarnas planhalva</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på tredjedelen närmast målet</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FÖRSVARARE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din närmsta motståndare och bollen samtidigt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Täck genomspel i din lagdel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Press i tid (när bollen lämnar foten)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Stäng passningslinje samtidigt som du pressar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Understöd i linje med bollen</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txBody>
                  <a:tcPr>
                    <a:noFill/>
                  </a:tcPr>
                </a:tc>
                <a:extLst>
                  <a:ext uri="{0D108BD9-81ED-4DB2-BD59-A6C34878D82A}">
                    <a16:rowId xmlns:a16="http://schemas.microsoft.com/office/drawing/2014/main" val="1705246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DEFENSIV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Ta tillbaka bollen så fort som möjligt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DEFENSIV OMSTÄLLNING</a:t>
                      </a: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inom x antal sekunder</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på samma planhalva där bollen förlorades</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FÖRSVARARE</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Avvakta om BH har kontroll, styr motståndaren bort från målet</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Gör </a:t>
                      </a:r>
                      <a:r>
                        <a:rPr kumimoji="0" lang="sv-SE" sz="900" b="0" i="0" u="none" strike="noStrike" kern="1200" cap="none" spc="0" normalizeH="0" baseline="0" noProof="0" dirty="0" err="1">
                          <a:ln>
                            <a:noFill/>
                          </a:ln>
                          <a:solidFill>
                            <a:schemeClr val="bg1"/>
                          </a:solidFill>
                          <a:effectLst/>
                          <a:uLnTx/>
                          <a:uFillTx/>
                          <a:latin typeface="Arial Nova" panose="020B0504020202020204" pitchFamily="34" charset="0"/>
                          <a:ea typeface="Calibri" panose="020F0502020204030204"/>
                          <a:cs typeface="Calibri" panose="020F0502020204030204"/>
                        </a:rPr>
                        <a:t>hemlöp</a:t>
                      </a: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 i maxfart</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Omställningstid 0,0 sekunder</a:t>
                      </a:r>
                    </a:p>
                  </a:txBody>
                  <a:tcPr>
                    <a:noFill/>
                  </a:tcPr>
                </a:tc>
                <a:extLst>
                  <a:ext uri="{0D108BD9-81ED-4DB2-BD59-A6C34878D82A}">
                    <a16:rowId xmlns:a16="http://schemas.microsoft.com/office/drawing/2014/main" val="29008315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OCH RÄDDA AVSLUT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 med alla kroppsdelar förutom händer</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OCH RÄDDA AVSLUT</a:t>
                      </a: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avslut blockeras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FÖRSVARARE</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Förhindra inspel</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Blockera avslut</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a:txBody>
                  <a:tcPr>
                    <a:noFill/>
                  </a:tcPr>
                </a:tc>
                <a:extLst>
                  <a:ext uri="{0D108BD9-81ED-4DB2-BD59-A6C34878D82A}">
                    <a16:rowId xmlns:a16="http://schemas.microsoft.com/office/drawing/2014/main" val="168430880"/>
                  </a:ext>
                </a:extLst>
              </a:tr>
            </a:tbl>
          </a:graphicData>
        </a:graphic>
      </p:graphicFrame>
      <p:sp>
        <p:nvSpPr>
          <p:cNvPr id="6" name="textruta 5">
            <a:extLst>
              <a:ext uri="{FF2B5EF4-FFF2-40B4-BE49-F238E27FC236}">
                <a16:creationId xmlns:a16="http://schemas.microsoft.com/office/drawing/2014/main" id="{9EF6CCD4-12EC-DBF6-05C1-9CD9E6F8A65A}"/>
              </a:ext>
            </a:extLst>
          </p:cNvPr>
          <p:cNvSpPr txBox="1"/>
          <p:nvPr/>
        </p:nvSpPr>
        <p:spPr>
          <a:xfrm>
            <a:off x="1578247" y="634489"/>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ANFALLSSPEL</a:t>
            </a:r>
          </a:p>
        </p:txBody>
      </p:sp>
      <p:sp>
        <p:nvSpPr>
          <p:cNvPr id="9" name="textruta 8">
            <a:extLst>
              <a:ext uri="{FF2B5EF4-FFF2-40B4-BE49-F238E27FC236}">
                <a16:creationId xmlns:a16="http://schemas.microsoft.com/office/drawing/2014/main" id="{F3AADF6E-AE04-B6B9-DE32-CC53437128CB}"/>
              </a:ext>
            </a:extLst>
          </p:cNvPr>
          <p:cNvSpPr txBox="1"/>
          <p:nvPr/>
        </p:nvSpPr>
        <p:spPr>
          <a:xfrm>
            <a:off x="1578247" y="3471472"/>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FÖRSVARSSPEL</a:t>
            </a:r>
          </a:p>
        </p:txBody>
      </p:sp>
    </p:spTree>
    <p:extLst>
      <p:ext uri="{BB962C8B-B14F-4D97-AF65-F5344CB8AC3E}">
        <p14:creationId xmlns:p14="http://schemas.microsoft.com/office/powerpoint/2010/main" val="1217811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2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117</TotalTime>
  <Words>6138</Words>
  <Application>Microsoft Office PowerPoint</Application>
  <PresentationFormat>Bredbild</PresentationFormat>
  <Paragraphs>990</Paragraphs>
  <Slides>25</Slides>
  <Notes>0</Notes>
  <HiddenSlides>0</HiddenSlides>
  <MMClips>0</MMClips>
  <ScaleCrop>false</ScaleCrop>
  <HeadingPairs>
    <vt:vector size="6" baseType="variant">
      <vt:variant>
        <vt:lpstr>Använt teckensnitt</vt:lpstr>
      </vt:variant>
      <vt:variant>
        <vt:i4>14</vt:i4>
      </vt:variant>
      <vt:variant>
        <vt:lpstr>Tema</vt:lpstr>
      </vt:variant>
      <vt:variant>
        <vt:i4>2</vt:i4>
      </vt:variant>
      <vt:variant>
        <vt:lpstr>Bildrubriker</vt:lpstr>
      </vt:variant>
      <vt:variant>
        <vt:i4>25</vt:i4>
      </vt:variant>
    </vt:vector>
  </HeadingPairs>
  <TitlesOfParts>
    <vt:vector size="41" baseType="lpstr">
      <vt:lpstr>Aptos</vt:lpstr>
      <vt:lpstr>Aptos Display</vt:lpstr>
      <vt:lpstr>Arial</vt:lpstr>
      <vt:lpstr>Arial Nova</vt:lpstr>
      <vt:lpstr>Arial Nova Cond</vt:lpstr>
      <vt:lpstr>Arial Nova Light</vt:lpstr>
      <vt:lpstr>Arial,Sans-Serif</vt:lpstr>
      <vt:lpstr>Calibri</vt:lpstr>
      <vt:lpstr>Daytona</vt:lpstr>
      <vt:lpstr>Helvetica Light</vt:lpstr>
      <vt:lpstr>Helvetica Neue</vt:lpstr>
      <vt:lpstr>Helvetica Neue Light</vt:lpstr>
      <vt:lpstr>Helvetica Neue Medium</vt:lpstr>
      <vt:lpstr>Helvetica Neue Thin</vt:lpstr>
      <vt:lpstr>2_Office-tema</vt:lpstr>
      <vt:lpstr>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 Åhlberg - IFK Värnamo</dc:creator>
  <cp:lastModifiedBy>Emil Åhlberg - IFK Värnamo</cp:lastModifiedBy>
  <cp:revision>3</cp:revision>
  <dcterms:created xsi:type="dcterms:W3CDTF">2024-06-11T13:24:16Z</dcterms:created>
  <dcterms:modified xsi:type="dcterms:W3CDTF">2024-10-30T15:50:05Z</dcterms:modified>
</cp:coreProperties>
</file>