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61" r:id="rId3"/>
    <p:sldId id="262" r:id="rId4"/>
    <p:sldId id="263" r:id="rId5"/>
    <p:sldId id="265" r:id="rId6"/>
    <p:sldId id="266" r:id="rId7"/>
    <p:sldId id="267" r:id="rId8"/>
    <p:sldId id="269" r:id="rId9"/>
    <p:sldId id="268" r:id="rId10"/>
    <p:sldId id="270" r:id="rId11"/>
    <p:sldId id="271"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56" d="100"/>
          <a:sy n="56" d="100"/>
        </p:scale>
        <p:origin x="-96" y="-88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interSettings" Target="printerSettings/printerSettings1.bin"/><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6AC0F-5595-4DEA-A933-64145DE4A993}" type="datetimeFigureOut">
              <a:rPr lang="sv-SE" smtClean="0"/>
              <a:t>26-04-01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FFC278-F900-4EA4-9384-F429452CE047}" type="slidenum">
              <a:rPr lang="sv-SE" smtClean="0"/>
              <a:t>‹#›</a:t>
            </a:fld>
            <a:endParaRPr lang="sv-SE"/>
          </a:p>
        </p:txBody>
      </p:sp>
    </p:spTree>
    <p:extLst>
      <p:ext uri="{BB962C8B-B14F-4D97-AF65-F5344CB8AC3E}">
        <p14:creationId xmlns:p14="http://schemas.microsoft.com/office/powerpoint/2010/main" val="880284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275d099447b_0_3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C13ED1C2-30DF-4DE5-2DE8-2BFBE74A4957}"/>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77009415-A252-5B2A-6360-C1E0800A88D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0CEEB844-B9D9-A001-A767-DE852193B93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60436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256A3565-2994-03F2-BCA7-096B538B35CF}"/>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E48810E7-A193-4B39-BB44-F5B43AE1082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E108BF3A-7473-FDD6-484A-9B636E8CA46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3174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5E0D563F-6328-42C2-AA7E-ADE949652B5C}"/>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86BF5000-6F84-7FFC-1F24-6724E76167C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094F41D6-307D-49DE-32CA-DA47503560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4020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465CBC1C-2025-CF6C-2A91-292AB1A7A64A}"/>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6DE4A9F7-50CA-E1F3-FBE6-35C1A5E69B8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D47BCBAB-EEBF-0464-D063-BB9B055F639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358099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82DC17B8-0667-B7C8-2016-684D77043A5C}"/>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1F9C212D-1AD1-0C78-2447-D59CA721057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A1407389-5C45-0CBA-70C5-DFCED6AB474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1843593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15444C07-EBB5-901A-ED7E-FB921DA7881A}"/>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72585D50-AD27-9B27-E6B1-C368AE9722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BA8FA94B-F0D5-4657-A37F-3FF8F23A09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47288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15444C07-EBB5-901A-ED7E-FB921DA7881A}"/>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72585D50-AD27-9B27-E6B1-C368AE9722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BA8FA94B-F0D5-4657-A37F-3FF8F23A098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24728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170BB18D-5CA4-12BE-9149-02CD52701387}"/>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B87117C1-5044-D448-435F-A7B0B79CCC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D18565EB-391A-8FDF-6EAD-01E2C26CF3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09592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170BB18D-5CA4-12BE-9149-02CD52701387}"/>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B87117C1-5044-D448-435F-A7B0B79CCC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D18565EB-391A-8FDF-6EAD-01E2C26CF3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0959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a:extLst>
            <a:ext uri="{FF2B5EF4-FFF2-40B4-BE49-F238E27FC236}">
              <a16:creationId xmlns="" xmlns:a16="http://schemas.microsoft.com/office/drawing/2014/main" id="{170BB18D-5CA4-12BE-9149-02CD52701387}"/>
            </a:ext>
          </a:extLst>
        </p:cNvPr>
        <p:cNvGrpSpPr/>
        <p:nvPr/>
      </p:nvGrpSpPr>
      <p:grpSpPr>
        <a:xfrm>
          <a:off x="0" y="0"/>
          <a:ext cx="0" cy="0"/>
          <a:chOff x="0" y="0"/>
          <a:chExt cx="0" cy="0"/>
        </a:xfrm>
      </p:grpSpPr>
      <p:sp>
        <p:nvSpPr>
          <p:cNvPr id="447" name="Google Shape;447;g275d099447b_0_341:notes">
            <a:extLst>
              <a:ext uri="{FF2B5EF4-FFF2-40B4-BE49-F238E27FC236}">
                <a16:creationId xmlns="" xmlns:a16="http://schemas.microsoft.com/office/drawing/2014/main" id="{B87117C1-5044-D448-435F-A7B0B79CCCB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275d099447b_0_341:notes">
            <a:extLst>
              <a:ext uri="{FF2B5EF4-FFF2-40B4-BE49-F238E27FC236}">
                <a16:creationId xmlns="" xmlns:a16="http://schemas.microsoft.com/office/drawing/2014/main" id="{D18565EB-391A-8FDF-6EAD-01E2C26CF33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50959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4C271559-2B8E-0CA1-E49C-CEC1B7F745C2}"/>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 xmlns:a16="http://schemas.microsoft.com/office/drawing/2014/main" id="{ACBCE61A-AC53-EB27-F760-183429A205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 xmlns:a16="http://schemas.microsoft.com/office/drawing/2014/main" id="{CBFDB06E-2189-BC0A-1D06-4F2EC91DC2E2}"/>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5" name="Platshållare för sidfot 4">
            <a:extLst>
              <a:ext uri="{FF2B5EF4-FFF2-40B4-BE49-F238E27FC236}">
                <a16:creationId xmlns="" xmlns:a16="http://schemas.microsoft.com/office/drawing/2014/main" id="{0F8F8669-5151-874E-446F-6C33030316A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6990BF27-AE5C-0DA9-9C23-EAD6A1831AB1}"/>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1773403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F3E561C4-7491-F52A-87FD-F168996C4AEE}"/>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 xmlns:a16="http://schemas.microsoft.com/office/drawing/2014/main" id="{44AB7584-3A94-4659-D850-899ED74863EC}"/>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7C025963-71AA-6FED-59DF-20910A6B8702}"/>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5" name="Platshållare för sidfot 4">
            <a:extLst>
              <a:ext uri="{FF2B5EF4-FFF2-40B4-BE49-F238E27FC236}">
                <a16:creationId xmlns="" xmlns:a16="http://schemas.microsoft.com/office/drawing/2014/main" id="{F1774764-B1D1-C47D-B89F-2E0790AA3A16}"/>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D8104319-C597-0D82-601F-A0B47F130130}"/>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40913688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BE28BCFA-E1AB-D69E-C1A0-C83BCFA009A1}"/>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 xmlns:a16="http://schemas.microsoft.com/office/drawing/2014/main" id="{6BAEAB00-0950-581A-CA5C-CF5DED36F76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 xmlns:a16="http://schemas.microsoft.com/office/drawing/2014/main" id="{B16F7A1A-8FD1-5FD5-2F11-BC6D5691C537}"/>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5" name="Platshållare för sidfot 4">
            <a:extLst>
              <a:ext uri="{FF2B5EF4-FFF2-40B4-BE49-F238E27FC236}">
                <a16:creationId xmlns="" xmlns:a16="http://schemas.microsoft.com/office/drawing/2014/main" id="{58F80EA4-1C79-4C3E-6446-26E8E2895483}"/>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E46EFC80-83FF-0BAF-2842-DB2BD5668935}"/>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8469115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5903C0F2-0BA1-561E-0AD5-06B099AF2CAA}"/>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 xmlns:a16="http://schemas.microsoft.com/office/drawing/2014/main" id="{5AC23A01-29C8-7BC2-E841-0F3FB4E388B0}"/>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 xmlns:a16="http://schemas.microsoft.com/office/drawing/2014/main" id="{188A823C-2C00-8917-92CD-D74F9907206C}"/>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 xmlns:a16="http://schemas.microsoft.com/office/drawing/2014/main" id="{80C68451-83C9-AFBA-5225-4A04A04F7D8B}"/>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6" name="Platshållare för sidfot 5">
            <a:extLst>
              <a:ext uri="{FF2B5EF4-FFF2-40B4-BE49-F238E27FC236}">
                <a16:creationId xmlns="" xmlns:a16="http://schemas.microsoft.com/office/drawing/2014/main" id="{2D81EFA5-2925-2C12-A625-6D31592C8DA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 xmlns:a16="http://schemas.microsoft.com/office/drawing/2014/main" id="{1102B664-2F3B-E093-19B4-F11384AF3DEC}"/>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33295418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45048584-63AB-B063-46CE-FB6FCEF9625C}"/>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 xmlns:a16="http://schemas.microsoft.com/office/drawing/2014/main" id="{28946DFE-A37B-38D4-68FC-A363D647F4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 xmlns:a16="http://schemas.microsoft.com/office/drawing/2014/main" id="{C6346151-D8A9-2984-CBD4-CF2953C3C1FE}"/>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 xmlns:a16="http://schemas.microsoft.com/office/drawing/2014/main" id="{DFB98D84-08DA-7D72-EE61-AD9C2533B57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 xmlns:a16="http://schemas.microsoft.com/office/drawing/2014/main" id="{E656B16A-50CB-E767-BF38-7A1F5B6C07E8}"/>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 xmlns:a16="http://schemas.microsoft.com/office/drawing/2014/main" id="{A68482FB-D457-9906-9D4D-513025349712}"/>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8" name="Platshållare för sidfot 7">
            <a:extLst>
              <a:ext uri="{FF2B5EF4-FFF2-40B4-BE49-F238E27FC236}">
                <a16:creationId xmlns="" xmlns:a16="http://schemas.microsoft.com/office/drawing/2014/main" id="{0AA299FE-35B1-20F4-2F37-E9B4503F8A84}"/>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 xmlns:a16="http://schemas.microsoft.com/office/drawing/2014/main" id="{9986E9B2-9F72-95C1-780C-32674C18486A}"/>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4172831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2557FB46-8350-0DBA-E573-87D5E8AC56B5}"/>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 xmlns:a16="http://schemas.microsoft.com/office/drawing/2014/main" id="{CCAD0D07-B8FE-D7FA-9127-2D22DF6E2176}"/>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4" name="Platshållare för sidfot 3">
            <a:extLst>
              <a:ext uri="{FF2B5EF4-FFF2-40B4-BE49-F238E27FC236}">
                <a16:creationId xmlns="" xmlns:a16="http://schemas.microsoft.com/office/drawing/2014/main" id="{67EF1EAF-B166-64C1-E52E-C647BFE2DEBE}"/>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 xmlns:a16="http://schemas.microsoft.com/office/drawing/2014/main" id="{6A9DACF2-E2B7-B996-B1F3-47B0B9A54D95}"/>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1848988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 xmlns:a16="http://schemas.microsoft.com/office/drawing/2014/main" id="{402060D8-BEE3-B643-A960-09D8CDF07403}"/>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3" name="Platshållare för sidfot 2">
            <a:extLst>
              <a:ext uri="{FF2B5EF4-FFF2-40B4-BE49-F238E27FC236}">
                <a16:creationId xmlns="" xmlns:a16="http://schemas.microsoft.com/office/drawing/2014/main" id="{6A86CC69-898B-5636-475D-AAD18119457E}"/>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 xmlns:a16="http://schemas.microsoft.com/office/drawing/2014/main" id="{2879FE2B-F95D-8C47-957E-5430AC0E55B8}"/>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3307822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8BA3BF1A-A727-0221-5DB5-FB9DA5960CF1}"/>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 xmlns:a16="http://schemas.microsoft.com/office/drawing/2014/main" id="{800040FA-F3E5-F225-F3B2-F1EC7FB31FC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 xmlns:a16="http://schemas.microsoft.com/office/drawing/2014/main" id="{D698B662-61F8-4965-5C17-63C00C616F7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 xmlns:a16="http://schemas.microsoft.com/office/drawing/2014/main" id="{3021D700-235E-77DE-A4E9-51B4B260F73B}"/>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6" name="Platshållare för sidfot 5">
            <a:extLst>
              <a:ext uri="{FF2B5EF4-FFF2-40B4-BE49-F238E27FC236}">
                <a16:creationId xmlns="" xmlns:a16="http://schemas.microsoft.com/office/drawing/2014/main" id="{77D56DFC-859B-7843-DA84-0E243040EFDB}"/>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 xmlns:a16="http://schemas.microsoft.com/office/drawing/2014/main" id="{7F24807B-AC0D-AF43-43D5-7401A2C25B86}"/>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11548033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94A5E14E-9BF3-4E12-C82D-51FDCC25A32D}"/>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 xmlns:a16="http://schemas.microsoft.com/office/drawing/2014/main" id="{B530C8A8-6C82-D58E-F2C4-45CC25A9A1C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 xmlns:a16="http://schemas.microsoft.com/office/drawing/2014/main" id="{BF469854-A0C7-FD84-F817-800212817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 xmlns:a16="http://schemas.microsoft.com/office/drawing/2014/main" id="{0B29C656-17A2-21F8-4757-7BF0705491AA}"/>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6" name="Platshållare för sidfot 5">
            <a:extLst>
              <a:ext uri="{FF2B5EF4-FFF2-40B4-BE49-F238E27FC236}">
                <a16:creationId xmlns="" xmlns:a16="http://schemas.microsoft.com/office/drawing/2014/main" id="{6F48FC3F-9741-284F-9213-920D3A87B611}"/>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 xmlns:a16="http://schemas.microsoft.com/office/drawing/2014/main" id="{13C288BB-DDB6-2AA7-95B3-51A5D7006539}"/>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2979264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 xmlns:a16="http://schemas.microsoft.com/office/drawing/2014/main" id="{11536A3D-BCED-AFE1-6DB6-76B3732B7007}"/>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 xmlns:a16="http://schemas.microsoft.com/office/drawing/2014/main" id="{74CC8970-9864-338A-686B-EA9AAB1F2C9E}"/>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877B8AB1-A889-251C-8457-0BC7FED9377E}"/>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5" name="Platshållare för sidfot 4">
            <a:extLst>
              <a:ext uri="{FF2B5EF4-FFF2-40B4-BE49-F238E27FC236}">
                <a16:creationId xmlns="" xmlns:a16="http://schemas.microsoft.com/office/drawing/2014/main" id="{513FFF08-8CA0-3556-0E9D-275531FEDBD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F6EAFBA7-A136-EF94-7616-3E31D8E02A74}"/>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36854011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 xmlns:a16="http://schemas.microsoft.com/office/drawing/2014/main" id="{FCE2B5EF-BAD1-04FE-8B44-6B239B209BAB}"/>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 xmlns:a16="http://schemas.microsoft.com/office/drawing/2014/main" id="{D5DC3B70-5925-C58F-2ABF-4D6C783B27F1}"/>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0599CBA3-DA77-FDCE-A805-D4B5B7923175}"/>
              </a:ext>
            </a:extLst>
          </p:cNvPr>
          <p:cNvSpPr>
            <a:spLocks noGrp="1"/>
          </p:cNvSpPr>
          <p:nvPr>
            <p:ph type="dt" sz="half" idx="10"/>
          </p:nvPr>
        </p:nvSpPr>
        <p:spPr/>
        <p:txBody>
          <a:bodyPr/>
          <a:lstStyle/>
          <a:p>
            <a:fld id="{EB877884-214F-4DF1-AAAE-A10B58650A1E}" type="datetimeFigureOut">
              <a:rPr lang="sv-SE" smtClean="0"/>
              <a:t>26-04-01</a:t>
            </a:fld>
            <a:endParaRPr lang="sv-SE"/>
          </a:p>
        </p:txBody>
      </p:sp>
      <p:sp>
        <p:nvSpPr>
          <p:cNvPr id="5" name="Platshållare för sidfot 4">
            <a:extLst>
              <a:ext uri="{FF2B5EF4-FFF2-40B4-BE49-F238E27FC236}">
                <a16:creationId xmlns="" xmlns:a16="http://schemas.microsoft.com/office/drawing/2014/main" id="{9049DDE4-B581-E2D9-2FF9-14E014819BE5}"/>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 xmlns:a16="http://schemas.microsoft.com/office/drawing/2014/main" id="{0F07C579-98AB-4D17-A233-DED4D889FD99}"/>
              </a:ext>
            </a:extLst>
          </p:cNvPr>
          <p:cNvSpPr>
            <a:spLocks noGrp="1"/>
          </p:cNvSpPr>
          <p:nvPr>
            <p:ph type="sldNum" sz="quarter" idx="12"/>
          </p:nvPr>
        </p:nvSpPr>
        <p:spPr/>
        <p:txBody>
          <a:bodyPr/>
          <a:lstStyle/>
          <a:p>
            <a:fld id="{B46D4BEA-0F9D-46DC-A5C6-77FAEC7D1873}" type="slidenum">
              <a:rPr lang="sv-SE" smtClean="0"/>
              <a:t>‹#›</a:t>
            </a:fld>
            <a:endParaRPr lang="sv-SE"/>
          </a:p>
        </p:txBody>
      </p:sp>
    </p:spTree>
    <p:extLst>
      <p:ext uri="{BB962C8B-B14F-4D97-AF65-F5344CB8AC3E}">
        <p14:creationId xmlns:p14="http://schemas.microsoft.com/office/powerpoint/2010/main" val="164113034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 xmlns:a16="http://schemas.microsoft.com/office/drawing/2014/main" id="{85955BB5-0A5D-4FC7-FBF6-0D5F25B692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 xmlns:a16="http://schemas.microsoft.com/office/drawing/2014/main" id="{FD3B7991-E0C5-DA47-BA14-9ADF35BB34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 xmlns:a16="http://schemas.microsoft.com/office/drawing/2014/main" id="{E052CE87-3F50-3D2D-CA4B-E85D600F1F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B877884-214F-4DF1-AAAE-A10B58650A1E}" type="datetimeFigureOut">
              <a:rPr lang="sv-SE" smtClean="0"/>
              <a:t>26-04-01</a:t>
            </a:fld>
            <a:endParaRPr lang="sv-SE"/>
          </a:p>
        </p:txBody>
      </p:sp>
      <p:sp>
        <p:nvSpPr>
          <p:cNvPr id="5" name="Platshållare för sidfot 4">
            <a:extLst>
              <a:ext uri="{FF2B5EF4-FFF2-40B4-BE49-F238E27FC236}">
                <a16:creationId xmlns="" xmlns:a16="http://schemas.microsoft.com/office/drawing/2014/main" id="{1A6D3D93-D6CE-9C46-9E0A-EC04B9E081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Platshållare för bildnummer 5">
            <a:extLst>
              <a:ext uri="{FF2B5EF4-FFF2-40B4-BE49-F238E27FC236}">
                <a16:creationId xmlns="" xmlns:a16="http://schemas.microsoft.com/office/drawing/2014/main" id="{FF047057-8577-49E6-ADCD-322461CE5A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6D4BEA-0F9D-46DC-A5C6-77FAEC7D1873}" type="slidenum">
              <a:rPr lang="sv-SE" smtClean="0"/>
              <a:t>‹#›</a:t>
            </a:fld>
            <a:endParaRPr lang="sv-SE"/>
          </a:p>
        </p:txBody>
      </p:sp>
    </p:spTree>
    <p:extLst>
      <p:ext uri="{BB962C8B-B14F-4D97-AF65-F5344CB8AC3E}">
        <p14:creationId xmlns:p14="http://schemas.microsoft.com/office/powerpoint/2010/main" val="6488126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hyperlink" Target="https://www.bpungdom.se/docs/1657/45395/BPs%20v%C3%A4rdegrund%202023.pdf" TargetMode="External"/><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hyperlink" Target="https://www.bpungdom.se/docs/1657/45395/BPs%20v%C3%A4rdegrund%202023.pdf" TargetMode="External"/><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1" Type="http://schemas.openxmlformats.org/officeDocument/2006/relationships/hyperlink" Target="mailto:haki.seyoum@gmail.com" TargetMode="External"/><Relationship Id="rId12" Type="http://schemas.openxmlformats.org/officeDocument/2006/relationships/hyperlink" Target="mailto:goran.cosic@outlook.com" TargetMode="External"/><Relationship Id="rId13" Type="http://schemas.openxmlformats.org/officeDocument/2006/relationships/hyperlink" Target="mailto:fysioterapi@gmail.com" TargetMode="External"/><Relationship Id="rId14" Type="http://schemas.openxmlformats.org/officeDocument/2006/relationships/hyperlink" Target="mailto:woudalisa@gmail.com" TargetMode="External"/><Relationship Id="rId15" Type="http://schemas.openxmlformats.org/officeDocument/2006/relationships/hyperlink" Target="mailto:anna-wahlberg@hotmail.com" TargetMode="External"/><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hyperlink" Target="mailto:stefan.feuk@gmail.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hyperlink" Target="https://www.bpungdom.se/start/" TargetMode="External"/><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513E6956-E771-EB53-9C1D-A3E9D3F490B2}"/>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0" name="Google Shape;450;p39"/>
          <p:cNvSpPr txBox="1">
            <a:spLocks noGrp="1"/>
          </p:cNvSpPr>
          <p:nvPr>
            <p:ph type="ctrTitle"/>
          </p:nvPr>
        </p:nvSpPr>
        <p:spPr>
          <a:xfrm>
            <a:off x="1914358" y="-28860"/>
            <a:ext cx="10151358" cy="1233433"/>
          </a:xfrm>
          <a:prstGeom prst="rect">
            <a:avLst/>
          </a:prstGeom>
        </p:spPr>
        <p:txBody>
          <a:bodyPr spcFirstLastPara="1" vert="horz" wrap="square" lIns="121900" tIns="121900" rIns="121900" bIns="121900" rtlCol="0" anchor="b" anchorCtr="0">
            <a:noAutofit/>
          </a:bodyPr>
          <a:lstStyle/>
          <a:p>
            <a:pPr>
              <a:spcBef>
                <a:spcPts val="0"/>
              </a:spcBef>
            </a:pPr>
            <a:r>
              <a:rPr lang="en" b="1" dirty="0" smtClean="0"/>
              <a:t>Föräldramö</a:t>
            </a:r>
            <a:r>
              <a:rPr lang="sv-SE" b="1" dirty="0" smtClean="0"/>
              <a:t>te BP F17-6</a:t>
            </a:r>
            <a:endParaRPr b="1" dirty="0"/>
          </a:p>
        </p:txBody>
      </p:sp>
      <p:cxnSp>
        <p:nvCxnSpPr>
          <p:cNvPr id="452" name="Google Shape;452;p39"/>
          <p:cNvCxnSpPr/>
          <p:nvPr/>
        </p:nvCxnSpPr>
        <p:spPr>
          <a:xfrm>
            <a:off x="4228595" y="1280331"/>
            <a:ext cx="5530400" cy="0"/>
          </a:xfrm>
          <a:prstGeom prst="straightConnector1">
            <a:avLst/>
          </a:prstGeom>
          <a:noFill/>
          <a:ln w="19050" cap="flat" cmpd="sng">
            <a:solidFill>
              <a:schemeClr val="dk1"/>
            </a:solidFill>
            <a:prstDash val="solid"/>
            <a:round/>
            <a:headEnd type="none" w="med" len="med"/>
            <a:tailEnd type="none" w="med" len="med"/>
          </a:ln>
        </p:spPr>
      </p:cxnSp>
      <p:pic>
        <p:nvPicPr>
          <p:cNvPr id="2" name="Bildobjekt 1" descr="En bild som visar emblem, logotyp, symbol, prydnad&#10;&#10;Automatiskt genererad beskrivning">
            <a:extLst>
              <a:ext uri="{FF2B5EF4-FFF2-40B4-BE49-F238E27FC236}">
                <a16:creationId xmlns="" xmlns:a16="http://schemas.microsoft.com/office/drawing/2014/main" id="{F5485DE6-C332-624D-4572-997BA5728344}"/>
              </a:ext>
            </a:extLst>
          </p:cNvPr>
          <p:cNvPicPr>
            <a:picLocks noChangeAspect="1"/>
          </p:cNvPicPr>
          <p:nvPr/>
        </p:nvPicPr>
        <p:blipFill>
          <a:blip r:embed="rId4"/>
          <a:stretch>
            <a:fillRect/>
          </a:stretch>
        </p:blipFill>
        <p:spPr>
          <a:xfrm>
            <a:off x="2222632" y="1949764"/>
            <a:ext cx="4416398" cy="4416398"/>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5C44BDED-6CBC-60E5-6B21-D408DC0A462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F89B6079-FBEF-4463-9D1A-6A3EAF950C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9349EC4E-9747-7318-8119-E1ED1BA529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D7A3FFC4-FADE-A09E-70F6-7902F3313DD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037A96E2-AD38-9416-D358-C5F4224BC5D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pic>
        <p:nvPicPr>
          <p:cNvPr id="3" name="Picture 2"/>
          <p:cNvPicPr>
            <a:picLocks noChangeAspect="1"/>
          </p:cNvPicPr>
          <p:nvPr/>
        </p:nvPicPr>
        <p:blipFill>
          <a:blip r:embed="rId10"/>
          <a:stretch>
            <a:fillRect/>
          </a:stretch>
        </p:blipFill>
        <p:spPr>
          <a:xfrm>
            <a:off x="7404542" y="1632992"/>
            <a:ext cx="4326470" cy="502088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783A471C-80D4-47C7-EDA7-8224C68E00A7}"/>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8CB98C07-3292-4CCA-9B0F-9F62CEF05078}"/>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86B83DCE-2CCF-AB93-9DB4-44794E8187D7}"/>
              </a:ext>
            </a:extLst>
          </p:cNvPr>
          <p:cNvSpPr txBox="1">
            <a:spLocks noGrp="1"/>
          </p:cNvSpPr>
          <p:nvPr>
            <p:ph type="subTitle" idx="1"/>
          </p:nvPr>
        </p:nvSpPr>
        <p:spPr>
          <a:xfrm>
            <a:off x="2722585" y="69968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AC4D7DDF-F89E-BCC7-1993-3C11523E4B62}"/>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6B685415-3161-A3DA-0E96-278B3306F9C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79C71D2B-E281-2869-3989-A8DC55C7B89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DAA11C28-AE96-43E9-F904-D5F662E0B84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0DD364B4-E15C-2F00-0C3B-DA6587BFF0F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5C05CA36-E28D-3CB6-6400-BEB72DDCB31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40136C1F-5A7F-B120-2562-79781A1ADE7F}"/>
              </a:ext>
            </a:extLst>
          </p:cNvPr>
          <p:cNvSpPr txBox="1"/>
          <p:nvPr/>
        </p:nvSpPr>
        <p:spPr>
          <a:xfrm>
            <a:off x="4743776" y="1975263"/>
            <a:ext cx="4072017" cy="400110"/>
          </a:xfrm>
          <a:prstGeom prst="rect">
            <a:avLst/>
          </a:prstGeom>
          <a:noFill/>
        </p:spPr>
        <p:txBody>
          <a:bodyPr wrap="square">
            <a:spAutoFit/>
          </a:bodyPr>
          <a:lstStyle/>
          <a:p>
            <a:pPr algn="ctr"/>
            <a:r>
              <a:rPr lang="sv-SE" sz="2000" b="1" dirty="0" smtClean="0"/>
              <a:t>Året </a:t>
            </a:r>
            <a:r>
              <a:rPr lang="sv-SE" sz="2000" b="1" dirty="0"/>
              <a:t>som </a:t>
            </a:r>
            <a:r>
              <a:rPr lang="sv-SE" sz="2000" b="1" dirty="0" smtClean="0"/>
              <a:t>gick 2025</a:t>
            </a:r>
            <a:endParaRPr lang="sv-SE" sz="2000" dirty="0"/>
          </a:p>
        </p:txBody>
      </p:sp>
      <p:sp>
        <p:nvSpPr>
          <p:cNvPr id="3" name="textruta 2">
            <a:extLst>
              <a:ext uri="{FF2B5EF4-FFF2-40B4-BE49-F238E27FC236}">
                <a16:creationId xmlns="" xmlns:a16="http://schemas.microsoft.com/office/drawing/2014/main" id="{B2A633B0-4398-3AC6-268D-A11A4DE38BD6}"/>
              </a:ext>
            </a:extLst>
          </p:cNvPr>
          <p:cNvSpPr txBox="1"/>
          <p:nvPr/>
        </p:nvSpPr>
        <p:spPr>
          <a:xfrm>
            <a:off x="3595581" y="2802265"/>
            <a:ext cx="6379028" cy="3416320"/>
          </a:xfrm>
          <a:prstGeom prst="rect">
            <a:avLst/>
          </a:prstGeom>
          <a:noFill/>
        </p:spPr>
        <p:txBody>
          <a:bodyPr wrap="square" rtlCol="0">
            <a:spAutoFit/>
          </a:bodyPr>
          <a:lstStyle/>
          <a:p>
            <a:pPr marL="285750" indent="-285750" algn="ctr">
              <a:buFont typeface="Arial" panose="020B0604020202020204" pitchFamily="34" charset="0"/>
              <a:buChar char="•"/>
            </a:pPr>
            <a:r>
              <a:rPr lang="sv-SE" dirty="0" smtClean="0"/>
              <a:t>En serie med en match </a:t>
            </a:r>
            <a:r>
              <a:rPr lang="sv-SE" dirty="0" smtClean="0"/>
              <a:t>varje helg</a:t>
            </a:r>
            <a:endParaRPr lang="sv-SE" dirty="0" smtClean="0"/>
          </a:p>
          <a:p>
            <a:pPr marL="285750" indent="-285750" algn="ctr">
              <a:buFont typeface="Arial" panose="020B0604020202020204" pitchFamily="34" charset="0"/>
              <a:buChar char="•"/>
            </a:pPr>
            <a:endParaRPr lang="sv-SE" dirty="0"/>
          </a:p>
          <a:p>
            <a:pPr marL="285750" indent="-285750" algn="ctr">
              <a:buFont typeface="Arial" panose="020B0604020202020204" pitchFamily="34" charset="0"/>
              <a:buChar char="•"/>
            </a:pPr>
            <a:r>
              <a:rPr lang="sv-SE" dirty="0" smtClean="0"/>
              <a:t>Fyra cuper under året</a:t>
            </a:r>
          </a:p>
          <a:p>
            <a:pPr marL="285750" indent="-285750" algn="ctr">
              <a:buFont typeface="Arial" panose="020B0604020202020204" pitchFamily="34" charset="0"/>
              <a:buChar char="•"/>
            </a:pPr>
            <a:endParaRPr lang="sv-SE" dirty="0" smtClean="0"/>
          </a:p>
          <a:p>
            <a:pPr marL="285750" indent="-285750" algn="ctr">
              <a:buFont typeface="Arial" panose="020B0604020202020204" pitchFamily="34" charset="0"/>
              <a:buChar char="•"/>
            </a:pPr>
            <a:r>
              <a:rPr lang="sv-SE" dirty="0" smtClean="0"/>
              <a:t>Flera träningsmatcher</a:t>
            </a:r>
          </a:p>
          <a:p>
            <a:pPr marL="285750" indent="-285750" algn="ctr">
              <a:buFont typeface="Arial" panose="020B0604020202020204" pitchFamily="34" charset="0"/>
              <a:buChar char="•"/>
            </a:pPr>
            <a:endParaRPr lang="sv-SE" dirty="0"/>
          </a:p>
          <a:p>
            <a:pPr marL="285750" indent="-285750" algn="ctr">
              <a:buFont typeface="Arial" panose="020B0604020202020204" pitchFamily="34" charset="0"/>
              <a:buChar char="•"/>
            </a:pPr>
            <a:r>
              <a:rPr lang="sv-SE" dirty="0" smtClean="0"/>
              <a:t>Två träningar i veckan</a:t>
            </a:r>
          </a:p>
          <a:p>
            <a:pPr marL="285750" indent="-285750" algn="ctr">
              <a:buFont typeface="Arial" panose="020B0604020202020204" pitchFamily="34" charset="0"/>
              <a:buChar char="•"/>
            </a:pPr>
            <a:endParaRPr lang="sv-SE" dirty="0"/>
          </a:p>
          <a:p>
            <a:pPr marL="285750" indent="-285750" algn="ctr">
              <a:buFont typeface="Arial" panose="020B0604020202020204" pitchFamily="34" charset="0"/>
              <a:buChar char="•"/>
            </a:pPr>
            <a:r>
              <a:rPr lang="sv-SE" dirty="0" smtClean="0"/>
              <a:t>Flera spelare som slutade</a:t>
            </a:r>
          </a:p>
          <a:p>
            <a:pPr marL="285750" indent="-285750" algn="ctr">
              <a:buFont typeface="Arial" panose="020B0604020202020204" pitchFamily="34" charset="0"/>
              <a:buChar char="•"/>
            </a:pPr>
            <a:endParaRPr lang="sv-SE" dirty="0"/>
          </a:p>
          <a:p>
            <a:pPr marL="285750" indent="-285750" algn="ctr">
              <a:buFont typeface="Arial" panose="020B0604020202020204" pitchFamily="34" charset="0"/>
              <a:buChar char="•"/>
            </a:pPr>
            <a:r>
              <a:rPr lang="sv-SE" dirty="0" smtClean="0"/>
              <a:t>Flera nya som började</a:t>
            </a:r>
            <a:endParaRPr lang="sv-SE" dirty="0"/>
          </a:p>
          <a:p>
            <a:endParaRPr lang="sv-SE" dirty="0"/>
          </a:p>
        </p:txBody>
      </p:sp>
    </p:spTree>
    <p:extLst>
      <p:ext uri="{BB962C8B-B14F-4D97-AF65-F5344CB8AC3E}">
        <p14:creationId xmlns:p14="http://schemas.microsoft.com/office/powerpoint/2010/main" val="246216272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B3EAEF14-2A27-594C-D7B8-F41DE652C713}"/>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969935D1-BB85-64D7-118E-D6F67119F2EC}"/>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070FB07E-DF64-A288-FB76-E6AFDBB7710B}"/>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C5EFCB53-0B68-D488-4D5C-CB1E82AA02F1}"/>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D841015D-B3F9-08FF-348E-089E63692C1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2DF3994B-E8C1-AFDD-D31D-697156316C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2A0A3FD5-BED7-3AD9-AB82-50ECF411DB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98FE5728-F8CB-257D-1C00-09A50AA6410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ACC458A9-6374-4A16-A3C6-1A5EF9D8B9C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4C4A5615-A3C7-1131-670E-F8A60C4C0814}"/>
              </a:ext>
            </a:extLst>
          </p:cNvPr>
          <p:cNvSpPr txBox="1"/>
          <p:nvPr/>
        </p:nvSpPr>
        <p:spPr>
          <a:xfrm>
            <a:off x="4774365" y="1366626"/>
            <a:ext cx="4819069" cy="369332"/>
          </a:xfrm>
          <a:prstGeom prst="rect">
            <a:avLst/>
          </a:prstGeom>
          <a:noFill/>
        </p:spPr>
        <p:txBody>
          <a:bodyPr wrap="square">
            <a:spAutoFit/>
          </a:bodyPr>
          <a:lstStyle/>
          <a:p>
            <a:pPr algn="ctr"/>
            <a:r>
              <a:rPr lang="sv-SE" b="1" dirty="0"/>
              <a:t>EUROPAS STÖRSTA FOTBOLLSFÖRENING</a:t>
            </a:r>
            <a:endParaRPr lang="sv-SE" sz="1800" dirty="0"/>
          </a:p>
        </p:txBody>
      </p:sp>
      <p:sp>
        <p:nvSpPr>
          <p:cNvPr id="4" name="textruta 3">
            <a:extLst>
              <a:ext uri="{FF2B5EF4-FFF2-40B4-BE49-F238E27FC236}">
                <a16:creationId xmlns="" xmlns:a16="http://schemas.microsoft.com/office/drawing/2014/main" id="{69A9451C-06BB-1407-C33B-B088BBB73594}"/>
              </a:ext>
            </a:extLst>
          </p:cNvPr>
          <p:cNvSpPr txBox="1"/>
          <p:nvPr/>
        </p:nvSpPr>
        <p:spPr>
          <a:xfrm>
            <a:off x="5067125" y="1916306"/>
            <a:ext cx="4233547" cy="338554"/>
          </a:xfrm>
          <a:prstGeom prst="rect">
            <a:avLst/>
          </a:prstGeom>
          <a:noFill/>
        </p:spPr>
        <p:txBody>
          <a:bodyPr wrap="square" rtlCol="0">
            <a:spAutoFit/>
          </a:bodyPr>
          <a:lstStyle/>
          <a:p>
            <a:pPr algn="ctr"/>
            <a:r>
              <a:rPr lang="sv-SE" sz="1600" b="1" dirty="0"/>
              <a:t>VÅR VÄRDEGRUND</a:t>
            </a:r>
          </a:p>
        </p:txBody>
      </p:sp>
      <p:sp>
        <p:nvSpPr>
          <p:cNvPr id="11" name="textruta 10">
            <a:extLst>
              <a:ext uri="{FF2B5EF4-FFF2-40B4-BE49-F238E27FC236}">
                <a16:creationId xmlns="" xmlns:a16="http://schemas.microsoft.com/office/drawing/2014/main" id="{30157BEA-69B9-BC2F-1F51-78D088F09A80}"/>
              </a:ext>
            </a:extLst>
          </p:cNvPr>
          <p:cNvSpPr txBox="1"/>
          <p:nvPr/>
        </p:nvSpPr>
        <p:spPr>
          <a:xfrm>
            <a:off x="4896023" y="2483375"/>
            <a:ext cx="4575749" cy="1015663"/>
          </a:xfrm>
          <a:prstGeom prst="rect">
            <a:avLst/>
          </a:prstGeom>
          <a:noFill/>
        </p:spPr>
        <p:txBody>
          <a:bodyPr wrap="square" rtlCol="0">
            <a:spAutoFit/>
          </a:bodyPr>
          <a:lstStyle/>
          <a:p>
            <a:pPr algn="ctr"/>
            <a:r>
              <a:rPr lang="sv-SE" sz="2000" dirty="0"/>
              <a:t>Glädje - Gemenskap - Göra sitt bästa</a:t>
            </a:r>
          </a:p>
          <a:p>
            <a:pPr algn="ctr"/>
            <a:r>
              <a:rPr lang="sv-SE" sz="2000" dirty="0"/>
              <a:t> </a:t>
            </a:r>
            <a:r>
              <a:rPr lang="sv-SE" sz="2000" b="1" i="0" u="none" strike="noStrike" dirty="0">
                <a:effectLst/>
                <a:hlinkClick r:id="rId10">
                  <a:extLst>
                    <a:ext uri="{A12FA001-AC4F-418D-AE19-62706E023703}">
                      <ahyp:hlinkClr xmlns="" xmlns:ahyp="http://schemas.microsoft.com/office/drawing/2018/hyperlinkcolor" val="tx"/>
                    </a:ext>
                  </a:extLst>
                </a:hlinkClick>
              </a:rPr>
              <a:t>Vår Värdegrund</a:t>
            </a:r>
            <a:endParaRPr lang="sv-SE" sz="2000" dirty="0"/>
          </a:p>
          <a:p>
            <a:pPr algn="ctr"/>
            <a:endParaRPr lang="sv-SE" sz="2000" b="1" dirty="0">
              <a:solidFill>
                <a:schemeClr val="bg1"/>
              </a:solidFill>
            </a:endParaRPr>
          </a:p>
        </p:txBody>
      </p:sp>
      <p:sp>
        <p:nvSpPr>
          <p:cNvPr id="13" name="textruta 12">
            <a:extLst>
              <a:ext uri="{FF2B5EF4-FFF2-40B4-BE49-F238E27FC236}">
                <a16:creationId xmlns="" xmlns:a16="http://schemas.microsoft.com/office/drawing/2014/main" id="{C147F4D7-FD19-1EBF-FF69-250AA39E6E23}"/>
              </a:ext>
            </a:extLst>
          </p:cNvPr>
          <p:cNvSpPr txBox="1"/>
          <p:nvPr/>
        </p:nvSpPr>
        <p:spPr>
          <a:xfrm>
            <a:off x="3258839" y="3924317"/>
            <a:ext cx="7880494" cy="1631216"/>
          </a:xfrm>
          <a:prstGeom prst="rect">
            <a:avLst/>
          </a:prstGeom>
          <a:noFill/>
        </p:spPr>
        <p:txBody>
          <a:bodyPr wrap="square" rtlCol="0">
            <a:spAutoFit/>
          </a:bodyPr>
          <a:lstStyle/>
          <a:p>
            <a:pPr algn="ctr"/>
            <a:r>
              <a:rPr lang="sv-SE" sz="2000" dirty="0" smtClean="0"/>
              <a:t>• Vår</a:t>
            </a:r>
            <a:r>
              <a:rPr lang="sv-SE" sz="2000" dirty="0" smtClean="0">
                <a:solidFill>
                  <a:schemeClr val="bg1"/>
                </a:solidFill>
              </a:rPr>
              <a:t> </a:t>
            </a:r>
            <a:r>
              <a:rPr lang="sv-SE" sz="2000" dirty="0"/>
              <a:t>värdegrund gäller för alla i Brommapojkarna, spelare, föräldrar, ledare och anställda. </a:t>
            </a:r>
          </a:p>
          <a:p>
            <a:pPr algn="ctr"/>
            <a:r>
              <a:rPr lang="sv-SE" sz="2000" dirty="0" smtClean="0"/>
              <a:t>• Våra </a:t>
            </a:r>
            <a:r>
              <a:rPr lang="sv-SE" sz="2000" dirty="0"/>
              <a:t>tre grundvärden ”Gemenskap, Glädje &amp; Göra sitt bästa” ger stöd och riktning åt hela vår verksamhet. </a:t>
            </a:r>
          </a:p>
          <a:p>
            <a:pPr algn="ctr"/>
            <a:endParaRPr lang="sv-SE" sz="2000" b="1" dirty="0">
              <a:solidFill>
                <a:schemeClr val="bg1"/>
              </a:solidFill>
            </a:endParaRPr>
          </a:p>
        </p:txBody>
      </p:sp>
    </p:spTree>
    <p:extLst>
      <p:ext uri="{BB962C8B-B14F-4D97-AF65-F5344CB8AC3E}">
        <p14:creationId xmlns:p14="http://schemas.microsoft.com/office/powerpoint/2010/main" val="39539038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BA13DA62-69F7-48D5-EEAF-CAA9BF095654}"/>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443DA7EF-B565-3257-9EEE-6B60E9BBD169}"/>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D6CBC7AF-DC30-A106-6F7F-F045E3CD8B8D}"/>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923BAD26-C707-E321-397B-0F783D5C3039}"/>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9ED9C7CF-7DE3-305B-ED09-BE8017BB9A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600F973D-23A3-CF01-8729-DCFEFF0A18B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F5853539-4EC7-D8E7-D8BC-E33D837FCA4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B432F1FB-ADE5-E1BC-F341-C6D79A481F1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23FBC467-74F8-BE32-D0BF-4FEA4CB11E2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68D92EBA-5388-0861-10BC-F6F925ADEDCA}"/>
              </a:ext>
            </a:extLst>
          </p:cNvPr>
          <p:cNvSpPr txBox="1"/>
          <p:nvPr/>
        </p:nvSpPr>
        <p:spPr>
          <a:xfrm>
            <a:off x="4774365" y="1366626"/>
            <a:ext cx="4819069" cy="369332"/>
          </a:xfrm>
          <a:prstGeom prst="rect">
            <a:avLst/>
          </a:prstGeom>
          <a:noFill/>
        </p:spPr>
        <p:txBody>
          <a:bodyPr wrap="square">
            <a:spAutoFit/>
          </a:bodyPr>
          <a:lstStyle/>
          <a:p>
            <a:pPr algn="ctr"/>
            <a:r>
              <a:rPr lang="sv-SE" b="1" dirty="0"/>
              <a:t>EUROPAS STÖRSTA FOTBOLLSFÖRENING</a:t>
            </a:r>
            <a:endParaRPr lang="sv-SE" sz="1800" dirty="0"/>
          </a:p>
        </p:txBody>
      </p:sp>
      <p:sp>
        <p:nvSpPr>
          <p:cNvPr id="4" name="textruta 3">
            <a:extLst>
              <a:ext uri="{FF2B5EF4-FFF2-40B4-BE49-F238E27FC236}">
                <a16:creationId xmlns="" xmlns:a16="http://schemas.microsoft.com/office/drawing/2014/main" id="{5903F4F8-B45B-1753-73F3-6260E0411E31}"/>
              </a:ext>
            </a:extLst>
          </p:cNvPr>
          <p:cNvSpPr txBox="1"/>
          <p:nvPr/>
        </p:nvSpPr>
        <p:spPr>
          <a:xfrm>
            <a:off x="5067125" y="1903566"/>
            <a:ext cx="4233547" cy="338554"/>
          </a:xfrm>
          <a:prstGeom prst="rect">
            <a:avLst/>
          </a:prstGeom>
          <a:noFill/>
        </p:spPr>
        <p:txBody>
          <a:bodyPr wrap="square" rtlCol="0">
            <a:spAutoFit/>
          </a:bodyPr>
          <a:lstStyle/>
          <a:p>
            <a:pPr algn="ctr"/>
            <a:r>
              <a:rPr lang="sv-SE" sz="1600" b="1" dirty="0"/>
              <a:t>VÅR VÄRDEGRUND</a:t>
            </a:r>
          </a:p>
        </p:txBody>
      </p:sp>
      <p:sp>
        <p:nvSpPr>
          <p:cNvPr id="11" name="textruta 10">
            <a:extLst>
              <a:ext uri="{FF2B5EF4-FFF2-40B4-BE49-F238E27FC236}">
                <a16:creationId xmlns="" xmlns:a16="http://schemas.microsoft.com/office/drawing/2014/main" id="{692B834F-26D1-22CA-72C9-7C123B15503C}"/>
              </a:ext>
            </a:extLst>
          </p:cNvPr>
          <p:cNvSpPr txBox="1"/>
          <p:nvPr/>
        </p:nvSpPr>
        <p:spPr>
          <a:xfrm>
            <a:off x="4896023" y="2483375"/>
            <a:ext cx="4575749" cy="1015663"/>
          </a:xfrm>
          <a:prstGeom prst="rect">
            <a:avLst/>
          </a:prstGeom>
          <a:noFill/>
        </p:spPr>
        <p:txBody>
          <a:bodyPr wrap="square" rtlCol="0">
            <a:spAutoFit/>
          </a:bodyPr>
          <a:lstStyle/>
          <a:p>
            <a:pPr algn="ctr"/>
            <a:r>
              <a:rPr lang="sv-SE" sz="2000" dirty="0"/>
              <a:t>Glädje - Gemenskap - Göra sitt bästa</a:t>
            </a:r>
          </a:p>
          <a:p>
            <a:pPr algn="ctr"/>
            <a:r>
              <a:rPr lang="sv-SE" sz="2000" dirty="0"/>
              <a:t> </a:t>
            </a:r>
            <a:r>
              <a:rPr lang="sv-SE" sz="2000" b="1" i="0" u="none" strike="noStrike" dirty="0">
                <a:effectLst/>
                <a:hlinkClick r:id="rId10">
                  <a:extLst>
                    <a:ext uri="{A12FA001-AC4F-418D-AE19-62706E023703}">
                      <ahyp:hlinkClr xmlns="" xmlns:ahyp="http://schemas.microsoft.com/office/drawing/2018/hyperlinkcolor" val="tx"/>
                    </a:ext>
                  </a:extLst>
                </a:hlinkClick>
              </a:rPr>
              <a:t>Vår Värdegrund</a:t>
            </a:r>
            <a:endParaRPr lang="sv-SE" sz="2000" dirty="0"/>
          </a:p>
          <a:p>
            <a:pPr algn="ctr"/>
            <a:endParaRPr lang="sv-SE" sz="2000" b="1" dirty="0">
              <a:solidFill>
                <a:schemeClr val="bg1"/>
              </a:solidFill>
            </a:endParaRPr>
          </a:p>
        </p:txBody>
      </p:sp>
      <p:sp>
        <p:nvSpPr>
          <p:cNvPr id="3" name="textruta 2">
            <a:extLst>
              <a:ext uri="{FF2B5EF4-FFF2-40B4-BE49-F238E27FC236}">
                <a16:creationId xmlns="" xmlns:a16="http://schemas.microsoft.com/office/drawing/2014/main" id="{78C30A98-091E-5A80-1B93-E54F4855F895}"/>
              </a:ext>
            </a:extLst>
          </p:cNvPr>
          <p:cNvSpPr txBox="1"/>
          <p:nvPr/>
        </p:nvSpPr>
        <p:spPr>
          <a:xfrm>
            <a:off x="1401497" y="3429000"/>
            <a:ext cx="11508509" cy="1877437"/>
          </a:xfrm>
          <a:prstGeom prst="rect">
            <a:avLst/>
          </a:prstGeom>
          <a:noFill/>
        </p:spPr>
        <p:txBody>
          <a:bodyPr wrap="square" rtlCol="0">
            <a:spAutoFit/>
          </a:bodyPr>
          <a:lstStyle/>
          <a:p>
            <a:pPr algn="ctr"/>
            <a:r>
              <a:rPr lang="sv-SE" sz="1600" dirty="0"/>
              <a:t>• IF Brommapojkarna välkomnar alla som vill uppleva fotbollens glädje och gemenskap. </a:t>
            </a:r>
          </a:p>
          <a:p>
            <a:pPr algn="ctr"/>
            <a:r>
              <a:rPr lang="sv-SE" sz="1600" dirty="0"/>
              <a:t>• I BP ska ingen behöva känna sig utanför - oavsett ålder, kön, religiös tro, etnicitet eller sexuell läggning.</a:t>
            </a:r>
          </a:p>
          <a:p>
            <a:pPr algn="ctr"/>
            <a:r>
              <a:rPr lang="sv-SE" sz="1600" dirty="0"/>
              <a:t>• I BP har vi nolltolerans mot mobbning, rasism, fusk, dopning och användande av droger.</a:t>
            </a:r>
          </a:p>
          <a:p>
            <a:pPr algn="ctr"/>
            <a:r>
              <a:rPr lang="sv-SE" sz="1600" dirty="0"/>
              <a:t>• I BP respekterar vi motståndare, domare och andra inblandade vid våra matcher. </a:t>
            </a:r>
          </a:p>
          <a:p>
            <a:pPr algn="ctr"/>
            <a:r>
              <a:rPr lang="sv-SE" sz="1600" dirty="0"/>
              <a:t>• I BP tar vi ansvar för alla individer. Genom att inspirera och uppmuntra lär vi ut sportsligt </a:t>
            </a:r>
          </a:p>
          <a:p>
            <a:pPr algn="ctr"/>
            <a:r>
              <a:rPr lang="sv-SE" sz="1600" dirty="0"/>
              <a:t>uppträdande och hur man umgås i grupp. </a:t>
            </a:r>
          </a:p>
          <a:p>
            <a:pPr algn="ctr"/>
            <a:endParaRPr lang="sv-SE" sz="2000" b="1" dirty="0">
              <a:solidFill>
                <a:schemeClr val="bg1"/>
              </a:solidFill>
            </a:endParaRPr>
          </a:p>
        </p:txBody>
      </p:sp>
      <p:sp>
        <p:nvSpPr>
          <p:cNvPr id="14" name="textruta 13">
            <a:extLst>
              <a:ext uri="{FF2B5EF4-FFF2-40B4-BE49-F238E27FC236}">
                <a16:creationId xmlns="" xmlns:a16="http://schemas.microsoft.com/office/drawing/2014/main" id="{324C9021-5A34-FF59-6577-6B3F39A99860}"/>
              </a:ext>
            </a:extLst>
          </p:cNvPr>
          <p:cNvSpPr txBox="1"/>
          <p:nvPr/>
        </p:nvSpPr>
        <p:spPr>
          <a:xfrm>
            <a:off x="2618820" y="5306437"/>
            <a:ext cx="8955868" cy="830997"/>
          </a:xfrm>
          <a:prstGeom prst="rect">
            <a:avLst/>
          </a:prstGeom>
          <a:noFill/>
        </p:spPr>
        <p:txBody>
          <a:bodyPr wrap="square" rtlCol="0">
            <a:spAutoFit/>
          </a:bodyPr>
          <a:lstStyle/>
          <a:p>
            <a:pPr algn="ctr"/>
            <a:r>
              <a:rPr lang="sv-SE" sz="1600" dirty="0"/>
              <a:t>Att fostras i idrottens samhörighet innebär att våra barn och ungdomar växer och utvecklas, inte bara som fotbollsspelare utan också som människor. Därigenom gör föreningen en viktig samhällsinsats.</a:t>
            </a:r>
          </a:p>
        </p:txBody>
      </p:sp>
    </p:spTree>
    <p:extLst>
      <p:ext uri="{BB962C8B-B14F-4D97-AF65-F5344CB8AC3E}">
        <p14:creationId xmlns:p14="http://schemas.microsoft.com/office/powerpoint/2010/main" val="623126437"/>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36FD0EFC-F117-D20C-6035-DAFE907B91DB}"/>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012823B7-0A1D-064F-6C21-1CBFA953A95C}"/>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B38724E4-5AFD-6BBB-9E13-9ED137700FCA}"/>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BB557A04-2306-2EC6-56D5-CD11EED4235F}"/>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470582F9-91C7-3CA5-E48A-E6B509190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A0614C61-5B88-503F-A0CD-C50BDD83B60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0662AFCD-393E-D90C-BD1F-E65932B08FE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4B6EB569-7AB2-ED81-F749-A15CCDD7136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35039D6F-3DF1-ECD6-E0FA-D9DB567FC4D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CC27B129-D1DF-E01F-0DFF-B129AD24F9E4}"/>
              </a:ext>
            </a:extLst>
          </p:cNvPr>
          <p:cNvSpPr txBox="1"/>
          <p:nvPr/>
        </p:nvSpPr>
        <p:spPr>
          <a:xfrm>
            <a:off x="4774365" y="1366626"/>
            <a:ext cx="4819069" cy="369332"/>
          </a:xfrm>
          <a:prstGeom prst="rect">
            <a:avLst/>
          </a:prstGeom>
          <a:noFill/>
        </p:spPr>
        <p:txBody>
          <a:bodyPr wrap="square">
            <a:spAutoFit/>
          </a:bodyPr>
          <a:lstStyle/>
          <a:p>
            <a:pPr algn="ctr"/>
            <a:r>
              <a:rPr lang="sv-SE" b="1" dirty="0" smtClean="0"/>
              <a:t>Organisation BP F17-6</a:t>
            </a:r>
            <a:endParaRPr lang="sv-SE" sz="1800" dirty="0"/>
          </a:p>
        </p:txBody>
      </p:sp>
      <p:sp>
        <p:nvSpPr>
          <p:cNvPr id="13" name="textruta 12">
            <a:extLst>
              <a:ext uri="{FF2B5EF4-FFF2-40B4-BE49-F238E27FC236}">
                <a16:creationId xmlns="" xmlns:a16="http://schemas.microsoft.com/office/drawing/2014/main" id="{68A24F8E-294D-F183-6930-538CC592C170}"/>
              </a:ext>
            </a:extLst>
          </p:cNvPr>
          <p:cNvSpPr txBox="1"/>
          <p:nvPr/>
        </p:nvSpPr>
        <p:spPr>
          <a:xfrm>
            <a:off x="4001574" y="2051236"/>
            <a:ext cx="6379028" cy="4801315"/>
          </a:xfrm>
          <a:prstGeom prst="rect">
            <a:avLst/>
          </a:prstGeom>
          <a:noFill/>
        </p:spPr>
        <p:txBody>
          <a:bodyPr wrap="square" rtlCol="0">
            <a:spAutoFit/>
          </a:bodyPr>
          <a:lstStyle/>
          <a:p>
            <a:pPr algn="ctr"/>
            <a:r>
              <a:rPr lang="sv-SE" dirty="0" smtClean="0"/>
              <a:t>• 14 </a:t>
            </a:r>
            <a:r>
              <a:rPr lang="sv-SE" dirty="0" smtClean="0"/>
              <a:t>spelare, varav 7 nya spelare</a:t>
            </a:r>
          </a:p>
          <a:p>
            <a:pPr marL="285750" indent="-285750" algn="ctr">
              <a:buFont typeface="Arial" panose="020B0604020202020204" pitchFamily="34" charset="0"/>
              <a:buChar char="•"/>
            </a:pPr>
            <a:endParaRPr lang="sv-SE" dirty="0"/>
          </a:p>
          <a:p>
            <a:pPr algn="ctr"/>
            <a:r>
              <a:rPr lang="sv-SE" b="1" dirty="0" smtClean="0"/>
              <a:t>Stefan </a:t>
            </a:r>
            <a:r>
              <a:rPr lang="sv-SE" b="1" dirty="0" smtClean="0"/>
              <a:t>Feuk	</a:t>
            </a:r>
            <a:r>
              <a:rPr lang="sv-SE" b="1" dirty="0" smtClean="0"/>
              <a:t>	</a:t>
            </a:r>
            <a:r>
              <a:rPr lang="sv-SE" b="1" dirty="0" err="1" smtClean="0"/>
              <a:t>Haki</a:t>
            </a:r>
            <a:r>
              <a:rPr lang="sv-SE" b="1" dirty="0" smtClean="0"/>
              <a:t> </a:t>
            </a:r>
            <a:r>
              <a:rPr lang="sv-SE" b="1" dirty="0" err="1"/>
              <a:t>Seyuom</a:t>
            </a:r>
            <a:r>
              <a:rPr lang="sv-SE" b="1" dirty="0" smtClean="0"/>
              <a:t/>
            </a:r>
            <a:br>
              <a:rPr lang="sv-SE" b="1" dirty="0" smtClean="0"/>
            </a:br>
            <a:r>
              <a:rPr lang="sv-SE" b="1" i="1" dirty="0" smtClean="0"/>
              <a:t> </a:t>
            </a:r>
            <a:r>
              <a:rPr lang="sv-SE" i="1" dirty="0" smtClean="0"/>
              <a:t>Tränare	 </a:t>
            </a:r>
            <a:r>
              <a:rPr lang="sv-SE" dirty="0" smtClean="0"/>
              <a:t>		</a:t>
            </a:r>
            <a:r>
              <a:rPr lang="sv-SE" i="1" dirty="0" smtClean="0"/>
              <a:t>Tränare</a:t>
            </a:r>
            <a:r>
              <a:rPr lang="sv-SE" dirty="0" smtClean="0"/>
              <a:t/>
            </a:r>
            <a:br>
              <a:rPr lang="sv-SE" dirty="0" smtClean="0"/>
            </a:br>
            <a:r>
              <a:rPr lang="sv-SE" dirty="0" smtClean="0"/>
              <a:t>073-6490310		073</a:t>
            </a:r>
            <a:r>
              <a:rPr lang="sv-SE" dirty="0"/>
              <a:t>-</a:t>
            </a:r>
            <a:r>
              <a:rPr lang="sv-SE" dirty="0" smtClean="0"/>
              <a:t>9776534</a:t>
            </a:r>
            <a:br>
              <a:rPr lang="sv-SE" dirty="0" smtClean="0"/>
            </a:br>
            <a:r>
              <a:rPr lang="sv-SE" dirty="0" smtClean="0">
                <a:hlinkClick r:id="rId10"/>
              </a:rPr>
              <a:t>stefan.feuk@gmail.com</a:t>
            </a:r>
            <a:r>
              <a:rPr lang="sv-SE" dirty="0"/>
              <a:t>	</a:t>
            </a:r>
            <a:r>
              <a:rPr lang="sv-SE" dirty="0" smtClean="0">
                <a:hlinkClick r:id="rId11"/>
              </a:rPr>
              <a:t>haki.seyoum</a:t>
            </a:r>
            <a:r>
              <a:rPr lang="sv-SE" dirty="0">
                <a:hlinkClick r:id="rId11"/>
              </a:rPr>
              <a:t>@gmail.com</a:t>
            </a:r>
            <a:endParaRPr lang="sv-SE" dirty="0"/>
          </a:p>
          <a:p>
            <a:pPr algn="ctr"/>
            <a:endParaRPr lang="sv-SE" dirty="0"/>
          </a:p>
          <a:p>
            <a:pPr algn="ctr"/>
            <a:r>
              <a:rPr lang="sv-SE" b="1" dirty="0" smtClean="0"/>
              <a:t>Goran </a:t>
            </a:r>
            <a:r>
              <a:rPr lang="sv-SE" b="1" dirty="0" err="1" smtClean="0"/>
              <a:t>Cosic</a:t>
            </a:r>
            <a:r>
              <a:rPr lang="sv-SE" b="1" dirty="0" smtClean="0"/>
              <a:t>		Martin </a:t>
            </a:r>
            <a:r>
              <a:rPr lang="sv-SE" b="1" dirty="0" err="1" smtClean="0"/>
              <a:t>Wicher</a:t>
            </a:r>
            <a:r>
              <a:rPr lang="sv-SE" b="1" dirty="0" smtClean="0"/>
              <a:t/>
            </a:r>
            <a:br>
              <a:rPr lang="sv-SE" b="1" dirty="0" smtClean="0"/>
            </a:br>
            <a:r>
              <a:rPr lang="sv-SE" i="1" dirty="0" smtClean="0"/>
              <a:t>Tränare</a:t>
            </a:r>
            <a:r>
              <a:rPr lang="sv-SE" dirty="0" smtClean="0"/>
              <a:t>			</a:t>
            </a:r>
            <a:r>
              <a:rPr lang="sv-SE" i="1" dirty="0" smtClean="0"/>
              <a:t>Kassör</a:t>
            </a:r>
            <a:br>
              <a:rPr lang="sv-SE" i="1" dirty="0" smtClean="0"/>
            </a:br>
            <a:r>
              <a:rPr lang="sv-SE" dirty="0" smtClean="0"/>
              <a:t>079-3040100		073-7140824</a:t>
            </a:r>
            <a:br>
              <a:rPr lang="sv-SE" dirty="0" smtClean="0"/>
            </a:br>
            <a:r>
              <a:rPr lang="sv-SE" dirty="0" smtClean="0">
                <a:hlinkClick r:id="rId12"/>
              </a:rPr>
              <a:t>goran.cosic@outlook.com</a:t>
            </a:r>
            <a:r>
              <a:rPr lang="sv-SE" dirty="0" smtClean="0"/>
              <a:t>	</a:t>
            </a:r>
            <a:r>
              <a:rPr lang="sv-SE" dirty="0" smtClean="0">
                <a:hlinkClick r:id="rId13"/>
              </a:rPr>
              <a:t>fysioterapi@</a:t>
            </a:r>
            <a:r>
              <a:rPr lang="sv-SE" dirty="0" smtClean="0">
                <a:hlinkClick r:id="rId13"/>
              </a:rPr>
              <a:t>gmail.com</a:t>
            </a:r>
            <a:endParaRPr lang="sv-SE" dirty="0"/>
          </a:p>
          <a:p>
            <a:pPr algn="ctr"/>
            <a:endParaRPr lang="sv-SE" dirty="0"/>
          </a:p>
          <a:p>
            <a:pPr algn="ctr"/>
            <a:r>
              <a:rPr lang="sv-SE" b="1" dirty="0" smtClean="0"/>
              <a:t>Lisa </a:t>
            </a:r>
            <a:r>
              <a:rPr lang="sv-SE" b="1" dirty="0" err="1" smtClean="0"/>
              <a:t>Wouda</a:t>
            </a:r>
            <a:r>
              <a:rPr lang="sv-SE" b="1" dirty="0"/>
              <a:t>	</a:t>
            </a:r>
            <a:r>
              <a:rPr lang="sv-SE" b="1" dirty="0" smtClean="0"/>
              <a:t>	</a:t>
            </a:r>
            <a:r>
              <a:rPr lang="sv-SE" b="1" dirty="0" smtClean="0"/>
              <a:t>Anna Wahlberg    </a:t>
            </a:r>
          </a:p>
          <a:p>
            <a:pPr algn="ctr"/>
            <a:r>
              <a:rPr lang="sv-SE" i="1" dirty="0" smtClean="0"/>
              <a:t>Lagledare</a:t>
            </a:r>
            <a:r>
              <a:rPr lang="sv-SE" dirty="0"/>
              <a:t>	</a:t>
            </a:r>
            <a:r>
              <a:rPr lang="sv-SE" dirty="0" smtClean="0"/>
              <a:t>	</a:t>
            </a:r>
            <a:r>
              <a:rPr lang="sv-SE" i="1" dirty="0" smtClean="0"/>
              <a:t>Lagledare</a:t>
            </a:r>
          </a:p>
          <a:p>
            <a:pPr algn="ctr"/>
            <a:r>
              <a:rPr lang="sv-SE" dirty="0" smtClean="0"/>
              <a:t>076-1286468		076-3045859</a:t>
            </a:r>
          </a:p>
          <a:p>
            <a:pPr algn="ctr"/>
            <a:r>
              <a:rPr lang="sv-SE" dirty="0" smtClean="0">
                <a:hlinkClick r:id="rId14"/>
              </a:rPr>
              <a:t>woudalisa@gmail.com</a:t>
            </a:r>
            <a:r>
              <a:rPr lang="sv-SE" dirty="0" smtClean="0"/>
              <a:t>	</a:t>
            </a:r>
            <a:r>
              <a:rPr lang="sv-SE" dirty="0" smtClean="0">
                <a:hlinkClick r:id="rId15"/>
              </a:rPr>
              <a:t>anna-wahlberg@hotmail.com</a:t>
            </a:r>
            <a:endParaRPr lang="sv-SE" dirty="0"/>
          </a:p>
          <a:p>
            <a:pPr algn="ctr"/>
            <a:endParaRPr lang="sv-SE" dirty="0" smtClean="0"/>
          </a:p>
        </p:txBody>
      </p:sp>
    </p:spTree>
    <p:extLst>
      <p:ext uri="{BB962C8B-B14F-4D97-AF65-F5344CB8AC3E}">
        <p14:creationId xmlns:p14="http://schemas.microsoft.com/office/powerpoint/2010/main" val="1323806086"/>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9834F852-A6B0-6FB6-8568-60864BA97C28}"/>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AE8F4C8E-92B5-9AAE-82CB-3722F84A5070}"/>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83DE7E9F-D2B8-74B4-31EE-31D094E11CDC}"/>
              </a:ext>
            </a:extLst>
          </p:cNvPr>
          <p:cNvSpPr txBox="1">
            <a:spLocks noGrp="1"/>
          </p:cNvSpPr>
          <p:nvPr>
            <p:ph type="subTitle" idx="1"/>
          </p:nvPr>
        </p:nvSpPr>
        <p:spPr>
          <a:xfrm>
            <a:off x="3126700" y="484774"/>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462C6BB7-26B7-46E2-6B2D-26B69FF02C0A}"/>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8AFF4D32-5B1C-EFAD-9843-C0C3EEA765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275CC2BF-0E1F-079A-4F9E-06ECB74B96E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870B4DAF-9F3A-2214-1423-843AA141E6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8FB19B68-37B5-4092-4389-4C6B4011EEA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C11FD74E-9C8B-5140-2CF8-B4640F90E4B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3652F688-B708-1512-547E-FB8CD34723D8}"/>
              </a:ext>
            </a:extLst>
          </p:cNvPr>
          <p:cNvSpPr txBox="1"/>
          <p:nvPr/>
        </p:nvSpPr>
        <p:spPr>
          <a:xfrm>
            <a:off x="4774365" y="1236905"/>
            <a:ext cx="4819069" cy="369332"/>
          </a:xfrm>
          <a:prstGeom prst="rect">
            <a:avLst/>
          </a:prstGeom>
          <a:noFill/>
        </p:spPr>
        <p:txBody>
          <a:bodyPr wrap="square">
            <a:spAutoFit/>
          </a:bodyPr>
          <a:lstStyle/>
          <a:p>
            <a:pPr algn="ctr"/>
            <a:r>
              <a:rPr lang="sv-SE" sz="1800" b="1" dirty="0" smtClean="0"/>
              <a:t>Material för BP </a:t>
            </a:r>
            <a:r>
              <a:rPr lang="sv-SE" b="1" dirty="0" smtClean="0"/>
              <a:t>F17-6</a:t>
            </a:r>
            <a:endParaRPr lang="sv-SE" sz="1800" dirty="0"/>
          </a:p>
        </p:txBody>
      </p:sp>
      <p:sp>
        <p:nvSpPr>
          <p:cNvPr id="13" name="textruta 12">
            <a:extLst>
              <a:ext uri="{FF2B5EF4-FFF2-40B4-BE49-F238E27FC236}">
                <a16:creationId xmlns="" xmlns:a16="http://schemas.microsoft.com/office/drawing/2014/main" id="{E281482B-1898-F880-FA7C-D2AC17CEBE31}"/>
              </a:ext>
            </a:extLst>
          </p:cNvPr>
          <p:cNvSpPr txBox="1"/>
          <p:nvPr/>
        </p:nvSpPr>
        <p:spPr>
          <a:xfrm>
            <a:off x="4015838" y="2042778"/>
            <a:ext cx="6379028" cy="3416320"/>
          </a:xfrm>
          <a:prstGeom prst="rect">
            <a:avLst/>
          </a:prstGeom>
          <a:noFill/>
        </p:spPr>
        <p:txBody>
          <a:bodyPr wrap="square" rtlCol="0">
            <a:spAutoFit/>
          </a:bodyPr>
          <a:lstStyle/>
          <a:p>
            <a:pPr algn="ctr"/>
            <a:r>
              <a:rPr lang="sv-SE" b="1" dirty="0" smtClean="0"/>
              <a:t>• Spelarna </a:t>
            </a:r>
            <a:r>
              <a:rPr lang="sv-SE" b="1" dirty="0" smtClean="0"/>
              <a:t>köper egna träningskläder</a:t>
            </a:r>
            <a:r>
              <a:rPr lang="sv-SE" b="1" dirty="0" smtClean="0"/>
              <a:t>.</a:t>
            </a:r>
            <a:r>
              <a:rPr lang="sv-SE" b="1" dirty="0" smtClean="0"/>
              <a:t/>
            </a:r>
            <a:br>
              <a:rPr lang="sv-SE" b="1" dirty="0" smtClean="0"/>
            </a:br>
            <a:r>
              <a:rPr lang="sv-SE" dirty="0" smtClean="0"/>
              <a:t>Finns </a:t>
            </a:r>
            <a:r>
              <a:rPr lang="sv-SE" dirty="0" smtClean="0"/>
              <a:t>begagnat på </a:t>
            </a:r>
            <a:r>
              <a:rPr lang="sv-SE" dirty="0" smtClean="0"/>
              <a:t>”Köp &amp; sälj Brommapojkarna” på </a:t>
            </a:r>
            <a:r>
              <a:rPr lang="sv-SE" dirty="0" err="1" smtClean="0"/>
              <a:t>Facebook</a:t>
            </a:r>
            <a:r>
              <a:rPr lang="sv-SE" dirty="0" smtClean="0"/>
              <a:t>. </a:t>
            </a:r>
            <a:r>
              <a:rPr lang="sv-SE" dirty="0" smtClean="0"/>
              <a:t>Även mycket BP-kläder på </a:t>
            </a:r>
            <a:r>
              <a:rPr lang="sv-SE" dirty="0" err="1" smtClean="0"/>
              <a:t>Marketplace</a:t>
            </a:r>
            <a:r>
              <a:rPr lang="sv-SE" dirty="0" smtClean="0"/>
              <a:t>, Blocket &amp; </a:t>
            </a:r>
            <a:r>
              <a:rPr lang="sv-SE" dirty="0" smtClean="0"/>
              <a:t>Tradera. På </a:t>
            </a:r>
            <a:r>
              <a:rPr lang="sv-SE" dirty="0" err="1" smtClean="0"/>
              <a:t>Sellpy</a:t>
            </a:r>
            <a:r>
              <a:rPr lang="sv-SE" dirty="0" smtClean="0"/>
              <a:t> kan man söka på Nike + röd eller svart</a:t>
            </a:r>
            <a:r>
              <a:rPr lang="sv-SE" dirty="0" smtClean="0"/>
              <a:t>. Nya träningskläder köps på Stadium i Vällingby och Bromma Blocks, säg att ni är medlemmar.</a:t>
            </a:r>
          </a:p>
          <a:p>
            <a:pPr marL="285750" indent="-285750" algn="ctr">
              <a:buFont typeface="Arial" panose="020B0604020202020204" pitchFamily="34" charset="0"/>
              <a:buChar char="•"/>
            </a:pPr>
            <a:endParaRPr lang="sv-SE" dirty="0"/>
          </a:p>
          <a:p>
            <a:pPr algn="ctr"/>
            <a:r>
              <a:rPr lang="sv-SE" dirty="0" smtClean="0"/>
              <a:t>• Vi </a:t>
            </a:r>
            <a:r>
              <a:rPr lang="sv-SE" dirty="0" smtClean="0"/>
              <a:t>står för matchtröjor, behöver köpa in nya till </a:t>
            </a:r>
            <a:r>
              <a:rPr lang="sv-SE" dirty="0" smtClean="0"/>
              <a:t>laget</a:t>
            </a:r>
          </a:p>
          <a:p>
            <a:pPr marL="285750" indent="-285750" algn="ctr">
              <a:buFont typeface="Arial" panose="020B0604020202020204" pitchFamily="34" charset="0"/>
              <a:buChar char="•"/>
            </a:pPr>
            <a:endParaRPr lang="sv-SE" dirty="0" smtClean="0"/>
          </a:p>
          <a:p>
            <a:pPr algn="ctr"/>
            <a:r>
              <a:rPr lang="sv-SE" dirty="0" smtClean="0"/>
              <a:t>• Bidrag </a:t>
            </a:r>
            <a:r>
              <a:rPr lang="sv-SE" dirty="0" smtClean="0"/>
              <a:t>från BP för att köpa in bollar, konor och västar</a:t>
            </a:r>
            <a:r>
              <a:rPr lang="sv-SE" dirty="0" smtClean="0"/>
              <a:t>.</a:t>
            </a:r>
          </a:p>
          <a:p>
            <a:pPr marL="285750" indent="-285750" algn="ctr">
              <a:buFont typeface="Arial" panose="020B0604020202020204" pitchFamily="34" charset="0"/>
              <a:buChar char="•"/>
            </a:pPr>
            <a:endParaRPr lang="sv-SE" dirty="0" smtClean="0"/>
          </a:p>
          <a:p>
            <a:pPr algn="ctr"/>
            <a:r>
              <a:rPr lang="sv-SE" dirty="0" smtClean="0"/>
              <a:t>• Vi ska </a:t>
            </a:r>
            <a:r>
              <a:rPr lang="sv-SE" dirty="0" smtClean="0"/>
              <a:t>köpa in en avbytarbänk.</a:t>
            </a:r>
            <a:endParaRPr lang="sv-SE" dirty="0"/>
          </a:p>
        </p:txBody>
      </p:sp>
    </p:spTree>
    <p:extLst>
      <p:ext uri="{BB962C8B-B14F-4D97-AF65-F5344CB8AC3E}">
        <p14:creationId xmlns:p14="http://schemas.microsoft.com/office/powerpoint/2010/main" val="4078453922"/>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3157104A-316B-D46F-B84B-C1AD57DA1816}"/>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D843B4E7-4506-2D60-2C5F-26B18C7C9B42}"/>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7CEE8B02-2595-66C9-54D8-621F4E4CB40A}"/>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9892117B-3FD7-1059-F971-4838155B8E25}"/>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C1EBA219-411E-A721-C3FF-DB8C1612F5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F3AA0B27-4701-588E-9823-E7BD2A98C4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2733D56D-F17E-9A49-605D-6EB9E2E6BD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F548A62E-A13B-8D0A-7576-71080333EE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FAAEA1CB-CEFB-44BF-07D0-D32DAB3813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13BA485C-2AA9-7CFF-F167-CAA7F9F1F47A}"/>
              </a:ext>
            </a:extLst>
          </p:cNvPr>
          <p:cNvSpPr txBox="1"/>
          <p:nvPr/>
        </p:nvSpPr>
        <p:spPr>
          <a:xfrm>
            <a:off x="4774365" y="1385784"/>
            <a:ext cx="4819069" cy="369332"/>
          </a:xfrm>
          <a:prstGeom prst="rect">
            <a:avLst/>
          </a:prstGeom>
          <a:noFill/>
        </p:spPr>
        <p:txBody>
          <a:bodyPr wrap="square">
            <a:spAutoFit/>
          </a:bodyPr>
          <a:lstStyle/>
          <a:p>
            <a:pPr algn="ctr"/>
            <a:r>
              <a:rPr lang="sv-SE" b="1" dirty="0" smtClean="0"/>
              <a:t>T</a:t>
            </a:r>
            <a:r>
              <a:rPr lang="sv-SE" b="1" dirty="0" smtClean="0"/>
              <a:t>räningar</a:t>
            </a:r>
            <a:endParaRPr lang="sv-SE" sz="1800" dirty="0"/>
          </a:p>
        </p:txBody>
      </p:sp>
      <p:sp>
        <p:nvSpPr>
          <p:cNvPr id="13" name="textruta 12">
            <a:extLst>
              <a:ext uri="{FF2B5EF4-FFF2-40B4-BE49-F238E27FC236}">
                <a16:creationId xmlns="" xmlns:a16="http://schemas.microsoft.com/office/drawing/2014/main" id="{6F59F786-8F04-DADC-85A5-028E8460087C}"/>
              </a:ext>
            </a:extLst>
          </p:cNvPr>
          <p:cNvSpPr txBox="1"/>
          <p:nvPr/>
        </p:nvSpPr>
        <p:spPr>
          <a:xfrm>
            <a:off x="4015838" y="2337623"/>
            <a:ext cx="6379028" cy="2862323"/>
          </a:xfrm>
          <a:prstGeom prst="rect">
            <a:avLst/>
          </a:prstGeom>
          <a:noFill/>
        </p:spPr>
        <p:txBody>
          <a:bodyPr wrap="square" rtlCol="0">
            <a:spAutoFit/>
          </a:bodyPr>
          <a:lstStyle/>
          <a:p>
            <a:pPr algn="ctr"/>
            <a:r>
              <a:rPr lang="sv-SE" b="1" dirty="0" smtClean="0"/>
              <a:t>• Måndagar 17.30-18.45</a:t>
            </a:r>
          </a:p>
          <a:p>
            <a:pPr algn="ctr"/>
            <a:r>
              <a:rPr lang="sv-SE" dirty="0" err="1" smtClean="0"/>
              <a:t>Trollbodaskolan</a:t>
            </a:r>
            <a:r>
              <a:rPr lang="sv-SE" dirty="0" smtClean="0"/>
              <a:t>, konstgräs</a:t>
            </a:r>
          </a:p>
          <a:p>
            <a:pPr marL="285750" indent="-285750" algn="ctr">
              <a:buFont typeface="Arial" panose="020B0604020202020204" pitchFamily="34" charset="0"/>
              <a:buChar char="•"/>
            </a:pPr>
            <a:endParaRPr lang="sv-SE" dirty="0"/>
          </a:p>
          <a:p>
            <a:pPr algn="ctr"/>
            <a:r>
              <a:rPr lang="sv-SE" b="1" dirty="0" smtClean="0"/>
              <a:t>• Onsdagar 17.00-18.00</a:t>
            </a:r>
          </a:p>
          <a:p>
            <a:pPr algn="ctr"/>
            <a:r>
              <a:rPr lang="sv-SE" dirty="0" smtClean="0"/>
              <a:t>Hässelby Villastads BP, konstgräs</a:t>
            </a:r>
          </a:p>
          <a:p>
            <a:pPr marL="285750" indent="-285750" algn="ctr">
              <a:buFont typeface="Arial" panose="020B0604020202020204" pitchFamily="34" charset="0"/>
              <a:buChar char="•"/>
            </a:pPr>
            <a:endParaRPr lang="sv-SE" dirty="0"/>
          </a:p>
          <a:p>
            <a:pPr algn="ctr"/>
            <a:r>
              <a:rPr lang="sv-SE" b="1" dirty="0" smtClean="0"/>
              <a:t>• Möjlighet till extraträning:</a:t>
            </a:r>
            <a:r>
              <a:rPr lang="sv-SE" b="1" dirty="0"/>
              <a:t/>
            </a:r>
            <a:br>
              <a:rPr lang="sv-SE" b="1" dirty="0"/>
            </a:br>
            <a:r>
              <a:rPr lang="sv-SE" dirty="0" smtClean="0"/>
              <a:t>BP </a:t>
            </a:r>
            <a:r>
              <a:rPr lang="sv-SE" dirty="0" err="1" smtClean="0"/>
              <a:t>Performance</a:t>
            </a:r>
            <a:r>
              <a:rPr lang="sv-SE" dirty="0" smtClean="0"/>
              <a:t>, f</a:t>
            </a:r>
            <a:r>
              <a:rPr lang="sv-SE" dirty="0" smtClean="0"/>
              <a:t>otbollsskola på lov och sommaren</a:t>
            </a:r>
            <a:r>
              <a:rPr lang="sv-SE" dirty="0" smtClean="0"/>
              <a:t>, läs mer och anmäl er på: </a:t>
            </a:r>
            <a:r>
              <a:rPr lang="sv-SE" dirty="0" smtClean="0">
                <a:hlinkClick r:id="rId10"/>
              </a:rPr>
              <a:t>https</a:t>
            </a:r>
            <a:r>
              <a:rPr lang="sv-SE" dirty="0">
                <a:hlinkClick r:id="rId10"/>
              </a:rPr>
              <a:t>://www.bpungdom.se/start</a:t>
            </a:r>
            <a:r>
              <a:rPr lang="sv-SE" dirty="0" smtClean="0">
                <a:hlinkClick r:id="rId10"/>
              </a:rPr>
              <a:t>/</a:t>
            </a:r>
            <a:endParaRPr lang="sv-SE" dirty="0" smtClean="0"/>
          </a:p>
          <a:p>
            <a:pPr marL="285750" indent="-285750" algn="ctr">
              <a:buFont typeface="Arial" panose="020B0604020202020204" pitchFamily="34" charset="0"/>
              <a:buChar char="•"/>
            </a:pPr>
            <a:endParaRPr lang="sv-SE" dirty="0"/>
          </a:p>
        </p:txBody>
      </p:sp>
    </p:spTree>
    <p:extLst>
      <p:ext uri="{BB962C8B-B14F-4D97-AF65-F5344CB8AC3E}">
        <p14:creationId xmlns:p14="http://schemas.microsoft.com/office/powerpoint/2010/main" val="1186096974"/>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3157104A-316B-D46F-B84B-C1AD57DA1816}"/>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D843B4E7-4506-2D60-2C5F-26B18C7C9B42}"/>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7CEE8B02-2595-66C9-54D8-621F4E4CB40A}"/>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9892117B-3FD7-1059-F971-4838155B8E25}"/>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C1EBA219-411E-A721-C3FF-DB8C1612F53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F3AA0B27-4701-588E-9823-E7BD2A98C4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2733D56D-F17E-9A49-605D-6EB9E2E6BD2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F548A62E-A13B-8D0A-7576-71080333EE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FAAEA1CB-CEFB-44BF-07D0-D32DAB3813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13BA485C-2AA9-7CFF-F167-CAA7F9F1F47A}"/>
              </a:ext>
            </a:extLst>
          </p:cNvPr>
          <p:cNvSpPr txBox="1"/>
          <p:nvPr/>
        </p:nvSpPr>
        <p:spPr>
          <a:xfrm>
            <a:off x="4774365" y="1385784"/>
            <a:ext cx="4819069" cy="369332"/>
          </a:xfrm>
          <a:prstGeom prst="rect">
            <a:avLst/>
          </a:prstGeom>
          <a:noFill/>
        </p:spPr>
        <p:txBody>
          <a:bodyPr wrap="square">
            <a:spAutoFit/>
          </a:bodyPr>
          <a:lstStyle/>
          <a:p>
            <a:pPr algn="ctr"/>
            <a:r>
              <a:rPr lang="sv-SE" b="1" dirty="0" smtClean="0"/>
              <a:t>Matcher</a:t>
            </a:r>
          </a:p>
        </p:txBody>
      </p:sp>
      <p:sp>
        <p:nvSpPr>
          <p:cNvPr id="13" name="textruta 12">
            <a:extLst>
              <a:ext uri="{FF2B5EF4-FFF2-40B4-BE49-F238E27FC236}">
                <a16:creationId xmlns="" xmlns:a16="http://schemas.microsoft.com/office/drawing/2014/main" id="{6F59F786-8F04-DADC-85A5-028E8460087C}"/>
              </a:ext>
            </a:extLst>
          </p:cNvPr>
          <p:cNvSpPr txBox="1"/>
          <p:nvPr/>
        </p:nvSpPr>
        <p:spPr>
          <a:xfrm>
            <a:off x="4015838" y="2337623"/>
            <a:ext cx="6379028" cy="3139321"/>
          </a:xfrm>
          <a:prstGeom prst="rect">
            <a:avLst/>
          </a:prstGeom>
          <a:noFill/>
        </p:spPr>
        <p:txBody>
          <a:bodyPr wrap="square" rtlCol="0">
            <a:spAutoFit/>
          </a:bodyPr>
          <a:lstStyle/>
          <a:p>
            <a:pPr algn="ctr"/>
            <a:r>
              <a:rPr lang="sv-SE" b="1" dirty="0" smtClean="0"/>
              <a:t>• St. </a:t>
            </a:r>
            <a:r>
              <a:rPr lang="sv-SE" b="1" dirty="0" err="1" smtClean="0"/>
              <a:t>Erikscupen</a:t>
            </a:r>
            <a:endParaRPr lang="sv-SE" b="1" dirty="0" smtClean="0"/>
          </a:p>
          <a:p>
            <a:pPr algn="ctr"/>
            <a:r>
              <a:rPr lang="sv-SE" dirty="0" smtClean="0"/>
              <a:t>Två lag i två olika serier. Alla får spela en match varje helg. Tränarna väljer ut lagen. Kravet för att spela är minst en träning i veckan, har man INTE tränat så får man INTE spela.</a:t>
            </a:r>
          </a:p>
          <a:p>
            <a:pPr marL="285750" indent="-285750" algn="ctr">
              <a:buFont typeface="Arial" panose="020B0604020202020204" pitchFamily="34" charset="0"/>
              <a:buChar char="•"/>
            </a:pPr>
            <a:endParaRPr lang="sv-SE" dirty="0"/>
          </a:p>
          <a:p>
            <a:pPr algn="ctr"/>
            <a:r>
              <a:rPr lang="sv-SE" b="1" dirty="0" smtClean="0"/>
              <a:t>• Träningsmatcher</a:t>
            </a:r>
          </a:p>
          <a:p>
            <a:pPr algn="ctr"/>
            <a:r>
              <a:rPr lang="sv-SE" dirty="0" smtClean="0"/>
              <a:t>Vi bjuder in i god tid till träningsmatche</a:t>
            </a:r>
            <a:r>
              <a:rPr lang="sv-SE" dirty="0" smtClean="0"/>
              <a:t>r när det blir aktuellt.</a:t>
            </a:r>
            <a:endParaRPr lang="sv-SE" dirty="0" smtClean="0"/>
          </a:p>
          <a:p>
            <a:pPr marL="285750" indent="-285750" algn="ctr">
              <a:buFont typeface="Arial" panose="020B0604020202020204" pitchFamily="34" charset="0"/>
              <a:buChar char="•"/>
            </a:pPr>
            <a:endParaRPr lang="sv-SE" dirty="0"/>
          </a:p>
          <a:p>
            <a:pPr algn="ctr"/>
            <a:r>
              <a:rPr lang="sv-SE" b="1" dirty="0" smtClean="0"/>
              <a:t>• S</a:t>
            </a:r>
            <a:r>
              <a:rPr lang="sv-SE" b="1" dirty="0" smtClean="0"/>
              <a:t>ommar- och </a:t>
            </a:r>
            <a:r>
              <a:rPr lang="sv-SE" b="1" dirty="0" err="1" smtClean="0"/>
              <a:t>höstcup</a:t>
            </a:r>
            <a:endParaRPr lang="sv-SE" b="1" dirty="0" smtClean="0"/>
          </a:p>
          <a:p>
            <a:pPr algn="ctr"/>
            <a:r>
              <a:rPr lang="sv-SE" dirty="0" smtClean="0"/>
              <a:t>Vår ambition är att spela en cup på sommaren, troligtvis augusti, och en cup på hösten, direkt efter St. Eriks-cupen</a:t>
            </a:r>
            <a:endParaRPr lang="sv-SE" dirty="0"/>
          </a:p>
        </p:txBody>
      </p:sp>
    </p:spTree>
    <p:extLst>
      <p:ext uri="{BB962C8B-B14F-4D97-AF65-F5344CB8AC3E}">
        <p14:creationId xmlns:p14="http://schemas.microsoft.com/office/powerpoint/2010/main" val="250421777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7DDAE330-F033-80BA-7F1F-A9255DD0BDD5}"/>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E52E4883-0B57-901D-7BB1-34FFA0E67485}"/>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293BF395-999A-180B-B4C1-F332EEE6C92C}"/>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424738F7-4626-F4BC-11FC-C7BC95E0CA0D}"/>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AFDB77D8-5F92-4627-7B25-0B40913B4D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F763DF5D-92DB-720E-2E2A-F4CD6F333A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CDAEFFDC-7C92-FD0B-C291-29E063ABB2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5AAA0AB3-45CF-0FCC-1D30-A1AF4A3615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540699E2-478A-C26F-A698-14070CAB42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1D344180-A1C4-ECB7-9502-B41791C7E80A}"/>
              </a:ext>
            </a:extLst>
          </p:cNvPr>
          <p:cNvSpPr txBox="1"/>
          <p:nvPr/>
        </p:nvSpPr>
        <p:spPr>
          <a:xfrm>
            <a:off x="4774365" y="1385784"/>
            <a:ext cx="4819069" cy="369332"/>
          </a:xfrm>
          <a:prstGeom prst="rect">
            <a:avLst/>
          </a:prstGeom>
          <a:noFill/>
        </p:spPr>
        <p:txBody>
          <a:bodyPr wrap="square">
            <a:spAutoFit/>
          </a:bodyPr>
          <a:lstStyle/>
          <a:p>
            <a:pPr algn="ctr"/>
            <a:r>
              <a:rPr lang="sv-SE" b="1" dirty="0" smtClean="0"/>
              <a:t>Budget &amp; ekonomi</a:t>
            </a:r>
            <a:endParaRPr lang="sv-SE" sz="1800" dirty="0"/>
          </a:p>
        </p:txBody>
      </p:sp>
      <p:sp>
        <p:nvSpPr>
          <p:cNvPr id="13" name="textruta 12">
            <a:extLst>
              <a:ext uri="{FF2B5EF4-FFF2-40B4-BE49-F238E27FC236}">
                <a16:creationId xmlns="" xmlns:a16="http://schemas.microsoft.com/office/drawing/2014/main" id="{1ECCC4B8-E548-0A2C-B79F-9732D2DB0EF7}"/>
              </a:ext>
            </a:extLst>
          </p:cNvPr>
          <p:cNvSpPr txBox="1"/>
          <p:nvPr/>
        </p:nvSpPr>
        <p:spPr>
          <a:xfrm>
            <a:off x="4015839" y="2042777"/>
            <a:ext cx="6379028" cy="4247317"/>
          </a:xfrm>
          <a:prstGeom prst="rect">
            <a:avLst/>
          </a:prstGeom>
          <a:noFill/>
        </p:spPr>
        <p:txBody>
          <a:bodyPr wrap="square" rtlCol="0">
            <a:spAutoFit/>
          </a:bodyPr>
          <a:lstStyle/>
          <a:p>
            <a:pPr algn="ctr"/>
            <a:r>
              <a:rPr lang="sv-SE" b="1" dirty="0" smtClean="0"/>
              <a:t>• Lagkassan</a:t>
            </a:r>
            <a:endParaRPr lang="sv-SE" b="1" dirty="0"/>
          </a:p>
          <a:p>
            <a:pPr algn="ctr"/>
            <a:r>
              <a:rPr lang="sv-SE" dirty="0" smtClean="0"/>
              <a:t>Föräldrar för över 75:- varje månad för sitt barn. Pengarna ska gå till cuper och roliga aktiviteter.</a:t>
            </a:r>
          </a:p>
          <a:p>
            <a:pPr algn="ctr"/>
            <a:endParaRPr lang="sv-SE" dirty="0"/>
          </a:p>
          <a:p>
            <a:pPr algn="ctr"/>
            <a:r>
              <a:rPr lang="sv-SE" b="1" dirty="0" smtClean="0"/>
              <a:t>• Materialbidrag från BP</a:t>
            </a:r>
          </a:p>
          <a:p>
            <a:pPr algn="ctr"/>
            <a:r>
              <a:rPr lang="sv-SE" dirty="0" smtClean="0"/>
              <a:t>Vi får 400:- för varje barn att använda på Stadium. Pengarna ska gå till träningsutrustning – bollar, koner osv.</a:t>
            </a:r>
            <a:endParaRPr lang="sv-SE" dirty="0" smtClean="0"/>
          </a:p>
          <a:p>
            <a:pPr marL="285750" indent="-285750" algn="ctr">
              <a:buFont typeface="Arial" panose="020B0604020202020204" pitchFamily="34" charset="0"/>
              <a:buChar char="•"/>
            </a:pPr>
            <a:endParaRPr lang="sv-SE" dirty="0" smtClean="0"/>
          </a:p>
          <a:p>
            <a:pPr algn="ctr"/>
            <a:r>
              <a:rPr lang="sv-SE" b="1" dirty="0" smtClean="0"/>
              <a:t>• Digitala kvitton</a:t>
            </a:r>
          </a:p>
          <a:p>
            <a:pPr algn="ctr"/>
            <a:r>
              <a:rPr lang="sv-SE" dirty="0" smtClean="0"/>
              <a:t>Om någon förälder gör ett inköp för laget så skicka in till Martin </a:t>
            </a:r>
            <a:r>
              <a:rPr lang="sv-SE" dirty="0" err="1" smtClean="0"/>
              <a:t>Wicher</a:t>
            </a:r>
            <a:r>
              <a:rPr lang="sv-SE" dirty="0" smtClean="0"/>
              <a:t>, kassör, för att få ersättning från lagkassan.</a:t>
            </a:r>
            <a:endParaRPr lang="sv-SE" dirty="0"/>
          </a:p>
          <a:p>
            <a:pPr algn="ctr"/>
            <a:endParaRPr lang="sv-SE" dirty="0" smtClean="0"/>
          </a:p>
          <a:p>
            <a:pPr algn="ctr"/>
            <a:r>
              <a:rPr lang="sv-SE" b="1" dirty="0" smtClean="0"/>
              <a:t>• Sponsorer</a:t>
            </a:r>
          </a:p>
          <a:p>
            <a:pPr algn="ctr"/>
            <a:r>
              <a:rPr lang="sv-SE" dirty="0" smtClean="0"/>
              <a:t>Vi tar tacksamt emot förslag på sponsorer till vårt lag. Om någon förälder har ett eget företag eller bra kontakter.</a:t>
            </a:r>
            <a:endParaRPr lang="sv-SE" dirty="0"/>
          </a:p>
        </p:txBody>
      </p:sp>
    </p:spTree>
    <p:extLst>
      <p:ext uri="{BB962C8B-B14F-4D97-AF65-F5344CB8AC3E}">
        <p14:creationId xmlns:p14="http://schemas.microsoft.com/office/powerpoint/2010/main" val="129335748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7DDAE330-F033-80BA-7F1F-A9255DD0BDD5}"/>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E52E4883-0B57-901D-7BB1-34FFA0E67485}"/>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293BF395-999A-180B-B4C1-F332EEE6C92C}"/>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424738F7-4626-F4BC-11FC-C7BC95E0CA0D}"/>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AFDB77D8-5F92-4627-7B25-0B40913B4D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F763DF5D-92DB-720E-2E2A-F4CD6F333A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CDAEFFDC-7C92-FD0B-C291-29E063ABB2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5AAA0AB3-45CF-0FCC-1D30-A1AF4A3615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540699E2-478A-C26F-A698-14070CAB42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2" name="textruta 11">
            <a:extLst>
              <a:ext uri="{FF2B5EF4-FFF2-40B4-BE49-F238E27FC236}">
                <a16:creationId xmlns="" xmlns:a16="http://schemas.microsoft.com/office/drawing/2014/main" id="{1D344180-A1C4-ECB7-9502-B41791C7E80A}"/>
              </a:ext>
            </a:extLst>
          </p:cNvPr>
          <p:cNvSpPr txBox="1"/>
          <p:nvPr/>
        </p:nvSpPr>
        <p:spPr>
          <a:xfrm>
            <a:off x="4774365" y="1385784"/>
            <a:ext cx="4819069" cy="369332"/>
          </a:xfrm>
          <a:prstGeom prst="rect">
            <a:avLst/>
          </a:prstGeom>
          <a:noFill/>
        </p:spPr>
        <p:txBody>
          <a:bodyPr wrap="square">
            <a:spAutoFit/>
          </a:bodyPr>
          <a:lstStyle/>
          <a:p>
            <a:pPr algn="ctr"/>
            <a:r>
              <a:rPr lang="sv-SE" b="1" dirty="0" smtClean="0"/>
              <a:t>Till alla föräldrar!</a:t>
            </a:r>
            <a:endParaRPr lang="sv-SE" sz="1800" dirty="0"/>
          </a:p>
        </p:txBody>
      </p:sp>
      <p:sp>
        <p:nvSpPr>
          <p:cNvPr id="13" name="textruta 12">
            <a:extLst>
              <a:ext uri="{FF2B5EF4-FFF2-40B4-BE49-F238E27FC236}">
                <a16:creationId xmlns="" xmlns:a16="http://schemas.microsoft.com/office/drawing/2014/main" id="{1ECCC4B8-E548-0A2C-B79F-9732D2DB0EF7}"/>
              </a:ext>
            </a:extLst>
          </p:cNvPr>
          <p:cNvSpPr txBox="1"/>
          <p:nvPr/>
        </p:nvSpPr>
        <p:spPr>
          <a:xfrm>
            <a:off x="4015839" y="2269582"/>
            <a:ext cx="6379028" cy="4247317"/>
          </a:xfrm>
          <a:prstGeom prst="rect">
            <a:avLst/>
          </a:prstGeom>
          <a:noFill/>
        </p:spPr>
        <p:txBody>
          <a:bodyPr wrap="square" rtlCol="0">
            <a:spAutoFit/>
          </a:bodyPr>
          <a:lstStyle/>
          <a:p>
            <a:pPr algn="ctr"/>
            <a:r>
              <a:rPr lang="sv-SE" b="1" dirty="0" smtClean="0"/>
              <a:t>• Disciplin</a:t>
            </a:r>
            <a:endParaRPr lang="sv-SE" b="1" dirty="0"/>
          </a:p>
          <a:p>
            <a:pPr algn="ctr"/>
            <a:r>
              <a:rPr lang="sv-SE" dirty="0" smtClean="0"/>
              <a:t>Tjejerna fyller 9 år och är stora nu. Vi, tränare, kommer att börja ställa högre krav på träningar och matcher vad gäller att ta ansvar och visa respekt.</a:t>
            </a:r>
          </a:p>
          <a:p>
            <a:pPr algn="ctr"/>
            <a:endParaRPr lang="sv-SE" dirty="0"/>
          </a:p>
          <a:p>
            <a:pPr algn="ctr"/>
            <a:r>
              <a:rPr lang="sv-SE" b="1" dirty="0" smtClean="0"/>
              <a:t>• </a:t>
            </a:r>
            <a:r>
              <a:rPr lang="sv-SE" b="1" dirty="0" err="1" smtClean="0"/>
              <a:t>SportAdmin</a:t>
            </a:r>
            <a:endParaRPr lang="sv-SE" b="1" dirty="0" smtClean="0"/>
          </a:p>
          <a:p>
            <a:pPr algn="ctr"/>
            <a:r>
              <a:rPr lang="sv-SE" dirty="0" smtClean="0"/>
              <a:t>Vi är jättetacksamma om ni är aktiva i </a:t>
            </a:r>
            <a:r>
              <a:rPr lang="sv-SE" dirty="0" err="1" smtClean="0"/>
              <a:t>appen</a:t>
            </a:r>
            <a:r>
              <a:rPr lang="sv-SE" dirty="0" smtClean="0"/>
              <a:t> och svarar snabbt på kallelser till träningar och matcher. Det underlättar för oss alla.</a:t>
            </a:r>
          </a:p>
          <a:p>
            <a:pPr algn="ctr"/>
            <a:endParaRPr lang="sv-SE" dirty="0" smtClean="0"/>
          </a:p>
          <a:p>
            <a:pPr algn="ctr"/>
            <a:r>
              <a:rPr lang="sv-SE" b="1" dirty="0" smtClean="0"/>
              <a:t>• Feedback</a:t>
            </a:r>
          </a:p>
          <a:p>
            <a:pPr algn="ctr"/>
            <a:r>
              <a:rPr lang="sv-SE" dirty="0" smtClean="0"/>
              <a:t>Ledarstaben är föräldrar som jobbar ideellt. Vi har minimal utbildning och gör vårt yttersta för att alla ska bli nöjda. Om ni tycker något är orättvist eller felaktigt så kom till oss och prata. Vi tar tacksamt emot åsikter och synpunkter!</a:t>
            </a:r>
            <a:endParaRPr lang="sv-SE" dirty="0" smtClean="0"/>
          </a:p>
        </p:txBody>
      </p:sp>
    </p:spTree>
    <p:extLst>
      <p:ext uri="{BB962C8B-B14F-4D97-AF65-F5344CB8AC3E}">
        <p14:creationId xmlns:p14="http://schemas.microsoft.com/office/powerpoint/2010/main" val="92643086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9">
          <a:extLst>
            <a:ext uri="{FF2B5EF4-FFF2-40B4-BE49-F238E27FC236}">
              <a16:creationId xmlns="" xmlns:a16="http://schemas.microsoft.com/office/drawing/2014/main" id="{7DDAE330-F033-80BA-7F1F-A9255DD0BDD5}"/>
            </a:ext>
          </a:extLst>
        </p:cNvPr>
        <p:cNvGrpSpPr/>
        <p:nvPr/>
      </p:nvGrpSpPr>
      <p:grpSpPr>
        <a:xfrm>
          <a:off x="0" y="0"/>
          <a:ext cx="0" cy="0"/>
          <a:chOff x="0" y="0"/>
          <a:chExt cx="0" cy="0"/>
        </a:xfrm>
      </p:grpSpPr>
      <p:pic>
        <p:nvPicPr>
          <p:cNvPr id="5" name="Bildobjekt 4" descr="En bild som visar röd, Karmin, Färggrann, Rödbrun">
            <a:extLst>
              <a:ext uri="{FF2B5EF4-FFF2-40B4-BE49-F238E27FC236}">
                <a16:creationId xmlns="" xmlns:a16="http://schemas.microsoft.com/office/drawing/2014/main" id="{E52E4883-0B57-901D-7BB1-34FFA0E67485}"/>
              </a:ext>
            </a:extLst>
          </p:cNvPr>
          <p:cNvPicPr>
            <a:picLocks noChangeAspect="1"/>
          </p:cNvPicPr>
          <p:nvPr/>
        </p:nvPicPr>
        <p:blipFill>
          <a:blip r:embed="rId3">
            <a:extLst>
              <a:ext uri="{28A0092B-C50C-407E-A947-70E740481C1C}">
                <a14:useLocalDpi xmlns:a14="http://schemas.microsoft.com/office/drawing/2010/main" val="0"/>
              </a:ext>
            </a:extLst>
          </a:blip>
          <a:srcRect t="7311" b="8435"/>
          <a:stretch/>
        </p:blipFill>
        <p:spPr>
          <a:xfrm>
            <a:off x="20" y="1282"/>
            <a:ext cx="2036124" cy="6856718"/>
          </a:xfrm>
          <a:prstGeom prst="rect">
            <a:avLst/>
          </a:prstGeom>
          <a:effectLst/>
          <a:scene3d>
            <a:camera prst="orthographicFront"/>
            <a:lightRig rig="freezing" dir="t"/>
          </a:scene3d>
        </p:spPr>
      </p:pic>
      <p:sp>
        <p:nvSpPr>
          <p:cNvPr id="451" name="Google Shape;451;p39">
            <a:extLst>
              <a:ext uri="{FF2B5EF4-FFF2-40B4-BE49-F238E27FC236}">
                <a16:creationId xmlns="" xmlns:a16="http://schemas.microsoft.com/office/drawing/2014/main" id="{293BF395-999A-180B-B4C1-F332EEE6C92C}"/>
              </a:ext>
            </a:extLst>
          </p:cNvPr>
          <p:cNvSpPr txBox="1">
            <a:spLocks noGrp="1"/>
          </p:cNvSpPr>
          <p:nvPr>
            <p:ph type="subTitle" idx="1"/>
          </p:nvPr>
        </p:nvSpPr>
        <p:spPr>
          <a:xfrm>
            <a:off x="3126700" y="685258"/>
            <a:ext cx="8114400" cy="587600"/>
          </a:xfrm>
          <a:prstGeom prst="rect">
            <a:avLst/>
          </a:prstGeom>
        </p:spPr>
        <p:txBody>
          <a:bodyPr spcFirstLastPara="1" vert="horz" wrap="square" lIns="121900" tIns="121900" rIns="121900" bIns="121900" rtlCol="0" anchor="t" anchorCtr="0">
            <a:noAutofit/>
          </a:bodyPr>
          <a:lstStyle/>
          <a:p>
            <a:pPr>
              <a:spcBef>
                <a:spcPts val="0"/>
              </a:spcBef>
            </a:pPr>
            <a:r>
              <a:rPr lang="en" dirty="0"/>
              <a:t>FÖRÄLDRAMÖTE 2026</a:t>
            </a:r>
            <a:endParaRPr dirty="0"/>
          </a:p>
        </p:txBody>
      </p:sp>
      <p:pic>
        <p:nvPicPr>
          <p:cNvPr id="2" name="Bildobjekt 1" descr="En bild som visar emblem, logotyp, symbol, prydnad&#10;&#10;Automatiskt genererad beskrivning">
            <a:extLst>
              <a:ext uri="{FF2B5EF4-FFF2-40B4-BE49-F238E27FC236}">
                <a16:creationId xmlns="" xmlns:a16="http://schemas.microsoft.com/office/drawing/2014/main" id="{424738F7-4626-F4BC-11FC-C7BC95E0CA0D}"/>
              </a:ext>
            </a:extLst>
          </p:cNvPr>
          <p:cNvPicPr>
            <a:picLocks noChangeAspect="1"/>
          </p:cNvPicPr>
          <p:nvPr/>
        </p:nvPicPr>
        <p:blipFill>
          <a:blip r:embed="rId4"/>
          <a:stretch>
            <a:fillRect/>
          </a:stretch>
        </p:blipFill>
        <p:spPr>
          <a:xfrm>
            <a:off x="11241100" y="161481"/>
            <a:ext cx="667176" cy="667176"/>
          </a:xfrm>
          <a:prstGeom prst="rect">
            <a:avLst/>
          </a:prstGeom>
        </p:spPr>
      </p:pic>
      <p:pic>
        <p:nvPicPr>
          <p:cNvPr id="6" name="Bildobjekt 5" descr="En bild som visar text, Teckensnitt, Grafik, symbol&#10;&#10;Automatiskt genererad beskrivning">
            <a:extLst>
              <a:ext uri="{FF2B5EF4-FFF2-40B4-BE49-F238E27FC236}">
                <a16:creationId xmlns="" xmlns:a16="http://schemas.microsoft.com/office/drawing/2014/main" id="{AFDB77D8-5F92-4627-7B25-0B40913B4D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2828" y="161481"/>
            <a:ext cx="1290508" cy="671064"/>
          </a:xfrm>
          <a:prstGeom prst="rect">
            <a:avLst/>
          </a:prstGeom>
        </p:spPr>
      </p:pic>
      <p:pic>
        <p:nvPicPr>
          <p:cNvPr id="7" name="Bildobjekt 6" descr="En bild som visar logotyp, Teckensnitt, Grafik, symbol&#10;&#10;Automatiskt genererad beskrivning">
            <a:extLst>
              <a:ext uri="{FF2B5EF4-FFF2-40B4-BE49-F238E27FC236}">
                <a16:creationId xmlns="" xmlns:a16="http://schemas.microsoft.com/office/drawing/2014/main" id="{F763DF5D-92DB-720E-2E2A-F4CD6F333A1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9856" y="979058"/>
            <a:ext cx="1402088" cy="426642"/>
          </a:xfrm>
          <a:prstGeom prst="rect">
            <a:avLst/>
          </a:prstGeom>
        </p:spPr>
      </p:pic>
      <p:pic>
        <p:nvPicPr>
          <p:cNvPr id="8" name="Bildobjekt 7" descr="En bild som visar text, Teckensnitt, Grafik, röd&#10;&#10;Automatiskt genererad beskrivning">
            <a:extLst>
              <a:ext uri="{FF2B5EF4-FFF2-40B4-BE49-F238E27FC236}">
                <a16:creationId xmlns="" xmlns:a16="http://schemas.microsoft.com/office/drawing/2014/main" id="{CDAEFFDC-7C92-FD0B-C291-29E063ABB29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931" y="1645378"/>
            <a:ext cx="1670301" cy="329885"/>
          </a:xfrm>
          <a:prstGeom prst="rect">
            <a:avLst/>
          </a:prstGeom>
        </p:spPr>
      </p:pic>
      <p:pic>
        <p:nvPicPr>
          <p:cNvPr id="9" name="Bildobjekt 8" descr="En bild som visar Teckensnitt, symbol, cirkel, logotyp&#10;&#10;Automatiskt genererad beskrivning">
            <a:extLst>
              <a:ext uri="{FF2B5EF4-FFF2-40B4-BE49-F238E27FC236}">
                <a16:creationId xmlns="" xmlns:a16="http://schemas.microsoft.com/office/drawing/2014/main" id="{5AAA0AB3-45CF-0FCC-1D30-A1AF4A36153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8085" y="2181376"/>
            <a:ext cx="699996" cy="697802"/>
          </a:xfrm>
          <a:prstGeom prst="rect">
            <a:avLst/>
          </a:prstGeom>
        </p:spPr>
      </p:pic>
      <p:pic>
        <p:nvPicPr>
          <p:cNvPr id="10" name="Bildobjekt 9" descr="En bild som visar Teckensnitt, cirkel, text, logotyp&#10;&#10;Automatiskt genererad beskrivning">
            <a:extLst>
              <a:ext uri="{FF2B5EF4-FFF2-40B4-BE49-F238E27FC236}">
                <a16:creationId xmlns="" xmlns:a16="http://schemas.microsoft.com/office/drawing/2014/main" id="{540699E2-478A-C26F-A698-14070CAB42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86815" y="2181376"/>
            <a:ext cx="700604" cy="697802"/>
          </a:xfrm>
          <a:prstGeom prst="rect">
            <a:avLst/>
          </a:prstGeom>
        </p:spPr>
      </p:pic>
      <p:sp>
        <p:nvSpPr>
          <p:cNvPr id="13" name="textruta 12">
            <a:extLst>
              <a:ext uri="{FF2B5EF4-FFF2-40B4-BE49-F238E27FC236}">
                <a16:creationId xmlns="" xmlns:a16="http://schemas.microsoft.com/office/drawing/2014/main" id="{1ECCC4B8-E548-0A2C-B79F-9732D2DB0EF7}"/>
              </a:ext>
            </a:extLst>
          </p:cNvPr>
          <p:cNvSpPr txBox="1"/>
          <p:nvPr/>
        </p:nvSpPr>
        <p:spPr>
          <a:xfrm>
            <a:off x="2834689" y="3086078"/>
            <a:ext cx="8708167" cy="707886"/>
          </a:xfrm>
          <a:prstGeom prst="rect">
            <a:avLst/>
          </a:prstGeom>
          <a:noFill/>
        </p:spPr>
        <p:txBody>
          <a:bodyPr wrap="square" rtlCol="0">
            <a:spAutoFit/>
          </a:bodyPr>
          <a:lstStyle/>
          <a:p>
            <a:pPr algn="ctr"/>
            <a:r>
              <a:rPr lang="sv-SE" sz="4000" u="sng" dirty="0" smtClean="0"/>
              <a:t>Vi gör det här tillsammans!</a:t>
            </a:r>
            <a:endParaRPr lang="sv-SE" sz="4000" u="sng" dirty="0" smtClean="0"/>
          </a:p>
        </p:txBody>
      </p:sp>
    </p:spTree>
    <p:extLst>
      <p:ext uri="{BB962C8B-B14F-4D97-AF65-F5344CB8AC3E}">
        <p14:creationId xmlns:p14="http://schemas.microsoft.com/office/powerpoint/2010/main" val="22175041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5462</TotalTime>
  <Words>618</Words>
  <Application>Microsoft Macintosh PowerPoint</Application>
  <PresentationFormat>Custom</PresentationFormat>
  <Paragraphs>98</Paragraphs>
  <Slides>11</Slides>
  <Notes>11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Office-tema</vt:lpstr>
      <vt:lpstr>Föräldramöte BP F17-6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Föräldramöte för BP F17-6</dc:title>
  <dc:creator>Jakob Matanovic</dc:creator>
  <cp:lastModifiedBy>Stefan Ottosson</cp:lastModifiedBy>
  <cp:revision>61</cp:revision>
  <dcterms:created xsi:type="dcterms:W3CDTF">2025-11-03T14:38:10Z</dcterms:created>
  <dcterms:modified xsi:type="dcterms:W3CDTF">2026-04-03T14:01:33Z</dcterms:modified>
</cp:coreProperties>
</file>