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64" r:id="rId6"/>
    <p:sldId id="298" r:id="rId7"/>
    <p:sldId id="326" r:id="rId8"/>
    <p:sldId id="320" r:id="rId9"/>
    <p:sldId id="318" r:id="rId10"/>
    <p:sldId id="314" r:id="rId11"/>
    <p:sldId id="323" r:id="rId12"/>
    <p:sldId id="303" r:id="rId13"/>
    <p:sldId id="328" r:id="rId14"/>
    <p:sldId id="327" r:id="rId15"/>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25" autoAdjust="0"/>
    <p:restoredTop sz="93346" autoAdjust="0"/>
  </p:normalViewPr>
  <p:slideViewPr>
    <p:cSldViewPr>
      <p:cViewPr varScale="1">
        <p:scale>
          <a:sx n="106" d="100"/>
          <a:sy n="106" d="100"/>
        </p:scale>
        <p:origin x="93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E107E2F-8BA7-43A2-BB1E-6BED9CC56602}" type="datetimeFigureOut">
              <a:rPr lang="sv-SE" smtClean="0"/>
              <a:t>2023-04-17</a:t>
            </a:fld>
            <a:endParaRPr lang="sv-S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A40C9006-93BC-48D9-9105-1247B30C307B}" type="slidenum">
              <a:rPr lang="sv-SE" smtClean="0"/>
              <a:t>‹#›</a:t>
            </a:fld>
            <a:endParaRPr lang="sv-SE"/>
          </a:p>
        </p:txBody>
      </p:sp>
    </p:spTree>
    <p:extLst>
      <p:ext uri="{BB962C8B-B14F-4D97-AF65-F5344CB8AC3E}">
        <p14:creationId xmlns:p14="http://schemas.microsoft.com/office/powerpoint/2010/main" val="2217360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Date Placeholder 3"/>
          <p:cNvSpPr>
            <a:spLocks noGrp="1"/>
          </p:cNvSpPr>
          <p:nvPr>
            <p:ph type="dt" sz="half" idx="10"/>
          </p:nvPr>
        </p:nvSpPr>
        <p:spPr/>
        <p:txBody>
          <a:bodyPr/>
          <a:lstStyle/>
          <a:p>
            <a:fld id="{19C2A8F7-597D-4BB8-89F7-BAF66CC95144}" type="datetimeFigureOut">
              <a:rPr lang="sv-SE" smtClean="0"/>
              <a:t>2023-04-17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81648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19C2A8F7-597D-4BB8-89F7-BAF66CC95144}" type="datetimeFigureOut">
              <a:rPr lang="sv-SE" smtClean="0"/>
              <a:t>2023-04-17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2601977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C2A8F7-597D-4BB8-89F7-BAF66CC95144}" type="datetimeFigureOut">
              <a:rPr lang="sv-SE" smtClean="0"/>
              <a:t>2023-04-17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3574650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p:cNvSpPr>
            <a:spLocks noGrp="1"/>
          </p:cNvSpPr>
          <p:nvPr>
            <p:ph type="dt" sz="half" idx="10"/>
          </p:nvPr>
        </p:nvSpPr>
        <p:spPr/>
        <p:txBody>
          <a:bodyPr/>
          <a:lstStyle/>
          <a:p>
            <a:fld id="{19C2A8F7-597D-4BB8-89F7-BAF66CC95144}" type="datetimeFigureOut">
              <a:rPr lang="sv-SE" smtClean="0"/>
              <a:t>2023-04-17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4054690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p:cNvSpPr>
            <a:spLocks noGrp="1"/>
          </p:cNvSpPr>
          <p:nvPr>
            <p:ph type="dt" sz="half" idx="10"/>
          </p:nvPr>
        </p:nvSpPr>
        <p:spPr/>
        <p:txBody>
          <a:bodyPr/>
          <a:lstStyle/>
          <a:p>
            <a:fld id="{19C2A8F7-597D-4BB8-89F7-BAF66CC95144}" type="datetimeFigureOut">
              <a:rPr lang="sv-SE" smtClean="0"/>
              <a:t>2023-04-17</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950941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Date Placeholder 2"/>
          <p:cNvSpPr>
            <a:spLocks noGrp="1"/>
          </p:cNvSpPr>
          <p:nvPr>
            <p:ph type="dt" sz="half" idx="10"/>
          </p:nvPr>
        </p:nvSpPr>
        <p:spPr/>
        <p:txBody>
          <a:bodyPr/>
          <a:lstStyle/>
          <a:p>
            <a:fld id="{19C2A8F7-597D-4BB8-89F7-BAF66CC95144}" type="datetimeFigureOut">
              <a:rPr lang="sv-SE" smtClean="0"/>
              <a:t>2023-04-17</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299323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2A8F7-597D-4BB8-89F7-BAF66CC95144}" type="datetimeFigureOut">
              <a:rPr lang="sv-SE" smtClean="0"/>
              <a:t>2023-04-17</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1955129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C2A8F7-597D-4BB8-89F7-BAF66CC95144}" type="datetimeFigureOut">
              <a:rPr lang="sv-SE" smtClean="0"/>
              <a:t>2023-04-17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2048184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C2A8F7-597D-4BB8-89F7-BAF66CC95144}" type="datetimeFigureOut">
              <a:rPr lang="sv-SE" smtClean="0"/>
              <a:t>2023-04-17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3559566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19C2A8F7-597D-4BB8-89F7-BAF66CC95144}" type="datetimeFigureOut">
              <a:rPr lang="sv-SE" smtClean="0"/>
              <a:t>2023-04-17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1097456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sv-S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10"/>
          </p:nvPr>
        </p:nvSpPr>
        <p:spPr/>
        <p:txBody>
          <a:bodyPr/>
          <a:lstStyle/>
          <a:p>
            <a:fld id="{19C2A8F7-597D-4BB8-89F7-BAF66CC95144}" type="datetimeFigureOut">
              <a:rPr lang="sv-SE" smtClean="0"/>
              <a:t>2023-04-17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26720E5-B77A-4696-A366-487E36B85B29}" type="slidenum">
              <a:rPr lang="sv-SE" smtClean="0"/>
              <a:t>‹#›</a:t>
            </a:fld>
            <a:endParaRPr lang="sv-SE"/>
          </a:p>
        </p:txBody>
      </p:sp>
    </p:spTree>
    <p:extLst>
      <p:ext uri="{BB962C8B-B14F-4D97-AF65-F5344CB8AC3E}">
        <p14:creationId xmlns:p14="http://schemas.microsoft.com/office/powerpoint/2010/main" val="165642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2A8F7-597D-4BB8-89F7-BAF66CC95144}" type="datetimeFigureOut">
              <a:rPr lang="sv-SE" smtClean="0"/>
              <a:t>2023-04-17</a:t>
            </a:fld>
            <a:endParaRPr lang="sv-S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720E5-B77A-4696-A366-487E36B85B29}" type="slidenum">
              <a:rPr lang="sv-SE" smtClean="0"/>
              <a:t>‹#›</a:t>
            </a:fld>
            <a:endParaRPr lang="sv-SE"/>
          </a:p>
        </p:txBody>
      </p:sp>
    </p:spTree>
    <p:extLst>
      <p:ext uri="{BB962C8B-B14F-4D97-AF65-F5344CB8AC3E}">
        <p14:creationId xmlns:p14="http://schemas.microsoft.com/office/powerpoint/2010/main" val="2961671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ytterbyisp13@gmail.com"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07615"/>
            <a:ext cx="7772400" cy="1470025"/>
          </a:xfrm>
        </p:spPr>
        <p:txBody>
          <a:bodyPr/>
          <a:lstStyle/>
          <a:p>
            <a:r>
              <a:rPr lang="sv-SE" dirty="0"/>
              <a:t>Föräldramöte Ytterby IS P13</a:t>
            </a:r>
          </a:p>
        </p:txBody>
      </p:sp>
      <p:sp>
        <p:nvSpPr>
          <p:cNvPr id="3" name="Subtitle 2"/>
          <p:cNvSpPr>
            <a:spLocks noGrp="1"/>
          </p:cNvSpPr>
          <p:nvPr>
            <p:ph type="subTitle" idx="1"/>
          </p:nvPr>
        </p:nvSpPr>
        <p:spPr>
          <a:xfrm>
            <a:off x="1371600" y="4563390"/>
            <a:ext cx="6400800" cy="1752600"/>
          </a:xfrm>
        </p:spPr>
        <p:txBody>
          <a:bodyPr/>
          <a:lstStyle/>
          <a:p>
            <a:r>
              <a:rPr lang="sv-SE" dirty="0"/>
              <a:t>2023-04-17</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1096" y="692696"/>
            <a:ext cx="1905000" cy="2505075"/>
          </a:xfrm>
          <a:prstGeom prst="rect">
            <a:avLst/>
          </a:prstGeom>
        </p:spPr>
      </p:pic>
    </p:spTree>
    <p:extLst>
      <p:ext uri="{BB962C8B-B14F-4D97-AF65-F5344CB8AC3E}">
        <p14:creationId xmlns:p14="http://schemas.microsoft.com/office/powerpoint/2010/main" val="3654220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a:t>P-13 Säsongen 2023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0186" y="1"/>
            <a:ext cx="1731462" cy="2276872"/>
          </a:xfrm>
          <a:prstGeom prst="rect">
            <a:avLst/>
          </a:prstGeom>
        </p:spPr>
      </p:pic>
      <p:sp>
        <p:nvSpPr>
          <p:cNvPr id="3" name="TextBox 2"/>
          <p:cNvSpPr txBox="1"/>
          <p:nvPr/>
        </p:nvSpPr>
        <p:spPr>
          <a:xfrm>
            <a:off x="323528" y="2204864"/>
            <a:ext cx="8820472" cy="327628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sv-SE" sz="2000" b="1" dirty="0"/>
              <a:t>42 spelare </a:t>
            </a:r>
            <a:r>
              <a:rPr lang="sv-SE" sz="2000" dirty="0"/>
              <a:t>i truppen just nu </a:t>
            </a:r>
            <a:r>
              <a:rPr lang="sv-SE" dirty="0"/>
              <a:t>(Inget mer intag i år, intresserade får ställa sig på kö.)</a:t>
            </a:r>
          </a:p>
          <a:p>
            <a:pPr marL="285750" indent="-285750">
              <a:lnSpc>
                <a:spcPct val="150000"/>
              </a:lnSpc>
              <a:buFont typeface="Arial" panose="020B0604020202020204" pitchFamily="34" charset="0"/>
              <a:buChar char="•"/>
            </a:pPr>
            <a:r>
              <a:rPr lang="sv-SE" sz="2000" b="1" dirty="0"/>
              <a:t>8 ledare </a:t>
            </a:r>
            <a:r>
              <a:rPr lang="sv-SE" sz="2000" dirty="0"/>
              <a:t>Christoffer, Jonas, Jonathan, Marcus, Martina, Morgan, Patrik, Sandra </a:t>
            </a:r>
          </a:p>
          <a:p>
            <a:pPr marL="285750" indent="-285750">
              <a:lnSpc>
                <a:spcPct val="150000"/>
              </a:lnSpc>
              <a:buFont typeface="Arial" panose="020B0604020202020204" pitchFamily="34" charset="0"/>
              <a:buChar char="•"/>
            </a:pPr>
            <a:r>
              <a:rPr lang="sv-SE" sz="2000" b="1" dirty="0"/>
              <a:t>3 Lagföräldrar </a:t>
            </a:r>
            <a:r>
              <a:rPr lang="sv-SE" sz="2000" dirty="0"/>
              <a:t>Monica, Viktoria, Elise</a:t>
            </a:r>
          </a:p>
          <a:p>
            <a:pPr marL="285750" indent="-285750">
              <a:lnSpc>
                <a:spcPct val="150000"/>
              </a:lnSpc>
              <a:buFont typeface="Arial" panose="020B0604020202020204" pitchFamily="34" charset="0"/>
              <a:buChar char="•"/>
            </a:pPr>
            <a:r>
              <a:rPr lang="sv-SE" sz="2000" dirty="0"/>
              <a:t>Vi har en </a:t>
            </a:r>
            <a:r>
              <a:rPr lang="sv-SE" sz="2000" dirty="0" err="1"/>
              <a:t>lagmail</a:t>
            </a:r>
            <a:r>
              <a:rPr lang="sv-SE" sz="2000" dirty="0"/>
              <a:t> </a:t>
            </a:r>
            <a:r>
              <a:rPr lang="sv-SE" sz="2000" dirty="0">
                <a:hlinkClick r:id="rId3"/>
              </a:rPr>
              <a:t>ytterbyisp13@gmail.com</a:t>
            </a:r>
            <a:endParaRPr lang="sv-SE" sz="2000" dirty="0"/>
          </a:p>
          <a:p>
            <a:pPr marL="285750" indent="-285750">
              <a:lnSpc>
                <a:spcPct val="150000"/>
              </a:lnSpc>
              <a:buFont typeface="Arial" panose="020B0604020202020204" pitchFamily="34" charset="0"/>
              <a:buChar char="•"/>
            </a:pPr>
            <a:r>
              <a:rPr lang="sv-SE" sz="2000" dirty="0"/>
              <a:t>På hemsidan Ytterbyis.nu under P13 -&gt;Truppen finns fler kontaktuppgifter. </a:t>
            </a:r>
          </a:p>
          <a:p>
            <a:pPr marL="285750" indent="-285750">
              <a:lnSpc>
                <a:spcPct val="150000"/>
              </a:lnSpc>
              <a:buFont typeface="Arial" panose="020B0604020202020204" pitchFamily="34" charset="0"/>
              <a:buChar char="•"/>
            </a:pPr>
            <a:r>
              <a:rPr lang="sv-SE" sz="2000" dirty="0"/>
              <a:t>Bra med info om det är något speciellt vi behöver veta, tex allergier, sjukdom, speciella behov </a:t>
            </a:r>
            <a:r>
              <a:rPr lang="sv-SE" sz="2000" dirty="0" err="1"/>
              <a:t>etc</a:t>
            </a:r>
            <a:endParaRPr lang="sv-SE" sz="2000" dirty="0"/>
          </a:p>
        </p:txBody>
      </p:sp>
    </p:spTree>
    <p:extLst>
      <p:ext uri="{BB962C8B-B14F-4D97-AF65-F5344CB8AC3E}">
        <p14:creationId xmlns:p14="http://schemas.microsoft.com/office/powerpoint/2010/main" val="4153052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756138" y="1459907"/>
            <a:ext cx="7631722" cy="767904"/>
          </a:xfrm>
        </p:spPr>
        <p:txBody>
          <a:bodyPr anchor="ctr">
            <a:normAutofit/>
          </a:bodyPr>
          <a:lstStyle/>
          <a:p>
            <a:pPr marL="0" indent="0" algn="ctr">
              <a:buNone/>
            </a:pPr>
            <a:endParaRPr lang="sv-SE" sz="1700"/>
          </a:p>
          <a:p>
            <a:pPr lvl="1" algn="ctr"/>
            <a:endParaRPr lang="sv-SE" sz="1700"/>
          </a:p>
          <a:p>
            <a:pPr algn="ctr"/>
            <a:endParaRPr lang="sv-SE" sz="1700"/>
          </a:p>
        </p:txBody>
      </p:sp>
      <p:pic>
        <p:nvPicPr>
          <p:cNvPr id="1026" name="Picture 2">
            <a:extLst>
              <a:ext uri="{FF2B5EF4-FFF2-40B4-BE49-F238E27FC236}">
                <a16:creationId xmlns:a16="http://schemas.microsoft.com/office/drawing/2014/main" id="{CF51ED3C-662F-310C-1C41-6CAD65A78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43" y="1268760"/>
            <a:ext cx="7771221" cy="4585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028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EEFCB66-5A3D-E923-0DD6-454DA8E1FC12}"/>
              </a:ext>
            </a:extLst>
          </p:cNvPr>
          <p:cNvSpPr txBox="1"/>
          <p:nvPr/>
        </p:nvSpPr>
        <p:spPr>
          <a:xfrm>
            <a:off x="179512" y="1700808"/>
            <a:ext cx="8784976" cy="4062651"/>
          </a:xfrm>
          <a:prstGeom prst="rect">
            <a:avLst/>
          </a:prstGeom>
          <a:noFill/>
        </p:spPr>
        <p:txBody>
          <a:bodyPr wrap="square">
            <a:spAutoFit/>
          </a:bodyPr>
          <a:lstStyle/>
          <a:p>
            <a:pPr algn="l"/>
            <a:r>
              <a:rPr lang="sv-SE" sz="1600" b="0" dirty="0">
                <a:solidFill>
                  <a:srgbClr val="333333"/>
                </a:solidFill>
                <a:effectLst/>
                <a:latin typeface="Tahoma" panose="020B0604030504040204" pitchFamily="34" charset="0"/>
              </a:rPr>
              <a:t>Ytterby IS ska vara en trygg miljö där alla känner sig välkomna. Vi har ett tillåtande klimat där alla får möjlighet att utvecklas efter egen förmåga. Vi är stolta över vår hemmaplan, likaväl som vi tar hand om varandra, tar vi även hand om vår anläggning och vårt material. Som </a:t>
            </a:r>
            <a:r>
              <a:rPr lang="sv-SE" sz="1600" b="0" dirty="0" err="1">
                <a:solidFill>
                  <a:srgbClr val="333333"/>
                </a:solidFill>
                <a:effectLst/>
                <a:latin typeface="Tahoma" panose="020B0604030504040204" pitchFamily="34" charset="0"/>
              </a:rPr>
              <a:t>YIS:are</a:t>
            </a:r>
            <a:r>
              <a:rPr lang="sv-SE" sz="1600" b="0" dirty="0">
                <a:solidFill>
                  <a:srgbClr val="333333"/>
                </a:solidFill>
                <a:effectLst/>
                <a:latin typeface="Tahoma" panose="020B0604030504040204" pitchFamily="34" charset="0"/>
              </a:rPr>
              <a:t> är vi förebilder för klubben och föregår med gott exempel. Tillsammans i klubben har vi skapat en beteendekod som gäller gentemot varandra i laget, i klubben, mot motståndare, domare och supporters.</a:t>
            </a:r>
            <a:br>
              <a:rPr lang="sv-SE" b="0" dirty="0">
                <a:solidFill>
                  <a:srgbClr val="333333"/>
                </a:solidFill>
                <a:effectLst/>
                <a:latin typeface="Tahoma" panose="020B0604030504040204" pitchFamily="34" charset="0"/>
              </a:rPr>
            </a:br>
            <a:endParaRPr lang="sv-SE" b="0" dirty="0">
              <a:solidFill>
                <a:srgbClr val="333333"/>
              </a:solidFill>
              <a:effectLst/>
              <a:latin typeface="Tahoma" panose="020B0604030504040204" pitchFamily="34" charset="0"/>
            </a:endParaRPr>
          </a:p>
          <a:p>
            <a:pPr algn="l"/>
            <a:r>
              <a:rPr lang="sv-SE" b="0" dirty="0">
                <a:solidFill>
                  <a:srgbClr val="333333"/>
                </a:solidFill>
                <a:effectLst/>
                <a:latin typeface="Tahoma" panose="020B0604030504040204" pitchFamily="34" charset="0"/>
              </a:rPr>
              <a:t>Vår beteendekod är:</a:t>
            </a:r>
          </a:p>
          <a:p>
            <a:pPr algn="l">
              <a:buFont typeface="Arial" panose="020B0604020202020204" pitchFamily="34" charset="0"/>
              <a:buChar char="•"/>
            </a:pPr>
            <a:r>
              <a:rPr lang="sv-SE" b="1" dirty="0">
                <a:solidFill>
                  <a:srgbClr val="333333"/>
                </a:solidFill>
                <a:effectLst/>
                <a:latin typeface="Tahoma" panose="020B0604030504040204" pitchFamily="34" charset="0"/>
              </a:rPr>
              <a:t>Vi säger hej till varandra</a:t>
            </a:r>
            <a:endParaRPr lang="sv-SE" b="0" dirty="0">
              <a:solidFill>
                <a:srgbClr val="333333"/>
              </a:solidFill>
              <a:effectLst/>
              <a:latin typeface="Tahoma" panose="020B0604030504040204" pitchFamily="34" charset="0"/>
            </a:endParaRPr>
          </a:p>
          <a:p>
            <a:pPr algn="l">
              <a:buFont typeface="Arial" panose="020B0604020202020204" pitchFamily="34" charset="0"/>
              <a:buChar char="•"/>
            </a:pPr>
            <a:r>
              <a:rPr lang="sv-SE" b="1" dirty="0">
                <a:solidFill>
                  <a:srgbClr val="333333"/>
                </a:solidFill>
                <a:effectLst/>
                <a:latin typeface="Tahoma" panose="020B0604030504040204" pitchFamily="34" charset="0"/>
              </a:rPr>
              <a:t>Vi respekterar och lyssnar på varandra</a:t>
            </a:r>
            <a:endParaRPr lang="sv-SE" b="0" dirty="0">
              <a:solidFill>
                <a:srgbClr val="333333"/>
              </a:solidFill>
              <a:effectLst/>
              <a:latin typeface="Tahoma" panose="020B0604030504040204" pitchFamily="34" charset="0"/>
            </a:endParaRPr>
          </a:p>
          <a:p>
            <a:pPr algn="l">
              <a:buFont typeface="Arial" panose="020B0604020202020204" pitchFamily="34" charset="0"/>
              <a:buChar char="•"/>
            </a:pPr>
            <a:r>
              <a:rPr lang="sv-SE" b="1" dirty="0">
                <a:solidFill>
                  <a:srgbClr val="333333"/>
                </a:solidFill>
                <a:effectLst/>
                <a:latin typeface="Tahoma" panose="020B0604030504040204" pitchFamily="34" charset="0"/>
              </a:rPr>
              <a:t>Vi är positiva och peppar varandra</a:t>
            </a:r>
            <a:endParaRPr lang="sv-SE" b="0" dirty="0">
              <a:solidFill>
                <a:srgbClr val="333333"/>
              </a:solidFill>
              <a:effectLst/>
              <a:latin typeface="Tahoma" panose="020B0604030504040204" pitchFamily="34" charset="0"/>
            </a:endParaRPr>
          </a:p>
          <a:p>
            <a:pPr algn="l">
              <a:buFont typeface="Arial" panose="020B0604020202020204" pitchFamily="34" charset="0"/>
              <a:buChar char="•"/>
            </a:pPr>
            <a:r>
              <a:rPr lang="sv-SE" b="1" dirty="0">
                <a:solidFill>
                  <a:srgbClr val="333333"/>
                </a:solidFill>
                <a:effectLst/>
                <a:latin typeface="Tahoma" panose="020B0604030504040204" pitchFamily="34" charset="0"/>
              </a:rPr>
              <a:t>Vi har roligt tillsammans</a:t>
            </a:r>
            <a:endParaRPr lang="sv-SE" b="0" dirty="0">
              <a:solidFill>
                <a:srgbClr val="333333"/>
              </a:solidFill>
              <a:effectLst/>
              <a:latin typeface="Tahoma" panose="020B0604030504040204" pitchFamily="34" charset="0"/>
            </a:endParaRPr>
          </a:p>
          <a:p>
            <a:pPr algn="l">
              <a:buFont typeface="Arial" panose="020B0604020202020204" pitchFamily="34" charset="0"/>
              <a:buChar char="•"/>
            </a:pPr>
            <a:r>
              <a:rPr lang="sv-SE" b="1" dirty="0">
                <a:solidFill>
                  <a:srgbClr val="333333"/>
                </a:solidFill>
                <a:effectLst/>
                <a:latin typeface="Tahoma" panose="020B0604030504040204" pitchFamily="34" charset="0"/>
              </a:rPr>
              <a:t>Vi gör vårt bästa och kommer förberedda till träning och match</a:t>
            </a:r>
            <a:endParaRPr lang="sv-SE" b="0" dirty="0">
              <a:solidFill>
                <a:srgbClr val="333333"/>
              </a:solidFill>
              <a:effectLst/>
              <a:latin typeface="Tahoma" panose="020B0604030504040204" pitchFamily="34" charset="0"/>
            </a:endParaRPr>
          </a:p>
          <a:p>
            <a:pPr algn="l">
              <a:buFont typeface="Arial" panose="020B0604020202020204" pitchFamily="34" charset="0"/>
              <a:buChar char="•"/>
            </a:pPr>
            <a:r>
              <a:rPr lang="sv-SE" b="1" dirty="0">
                <a:solidFill>
                  <a:srgbClr val="333333"/>
                </a:solidFill>
                <a:effectLst/>
                <a:latin typeface="Tahoma" panose="020B0604030504040204" pitchFamily="34" charset="0"/>
              </a:rPr>
              <a:t>Vi använder ett vårdat språk och en trevlig ton</a:t>
            </a:r>
            <a:endParaRPr lang="sv-SE" b="0" dirty="0">
              <a:solidFill>
                <a:srgbClr val="333333"/>
              </a:solidFill>
              <a:effectLst/>
              <a:latin typeface="Tahoma" panose="020B0604030504040204" pitchFamily="34" charset="0"/>
            </a:endParaRPr>
          </a:p>
          <a:p>
            <a:pPr algn="l">
              <a:buFont typeface="Arial" panose="020B0604020202020204" pitchFamily="34" charset="0"/>
              <a:buChar char="•"/>
            </a:pPr>
            <a:r>
              <a:rPr lang="sv-SE" b="1" dirty="0">
                <a:solidFill>
                  <a:srgbClr val="333333"/>
                </a:solidFill>
                <a:effectLst/>
                <a:latin typeface="Tahoma" panose="020B0604030504040204" pitchFamily="34" charset="0"/>
              </a:rPr>
              <a:t>Vi samarbetar och bryr oss om varandra</a:t>
            </a:r>
            <a:endParaRPr lang="sv-SE" b="0" dirty="0">
              <a:solidFill>
                <a:srgbClr val="333333"/>
              </a:solidFill>
              <a:effectLst/>
              <a:latin typeface="Tahoma" panose="020B0604030504040204" pitchFamily="34" charset="0"/>
            </a:endParaRPr>
          </a:p>
        </p:txBody>
      </p:sp>
      <p:sp>
        <p:nvSpPr>
          <p:cNvPr id="7" name="Title 3">
            <a:extLst>
              <a:ext uri="{FF2B5EF4-FFF2-40B4-BE49-F238E27FC236}">
                <a16:creationId xmlns:a16="http://schemas.microsoft.com/office/drawing/2014/main" id="{16047810-2D9F-0905-559F-300380DFAE61}"/>
              </a:ext>
            </a:extLst>
          </p:cNvPr>
          <p:cNvSpPr>
            <a:spLocks noGrp="1"/>
          </p:cNvSpPr>
          <p:nvPr>
            <p:ph type="title"/>
          </p:nvPr>
        </p:nvSpPr>
        <p:spPr>
          <a:xfrm>
            <a:off x="457200" y="274638"/>
            <a:ext cx="8229600" cy="1143000"/>
          </a:xfrm>
        </p:spPr>
        <p:txBody>
          <a:bodyPr>
            <a:normAutofit/>
          </a:bodyPr>
          <a:lstStyle/>
          <a:p>
            <a:r>
              <a:rPr lang="sv-SE" dirty="0"/>
              <a:t>Beteendekod</a:t>
            </a:r>
          </a:p>
        </p:txBody>
      </p:sp>
      <p:sp>
        <p:nvSpPr>
          <p:cNvPr id="9" name="textruta 8">
            <a:extLst>
              <a:ext uri="{FF2B5EF4-FFF2-40B4-BE49-F238E27FC236}">
                <a16:creationId xmlns:a16="http://schemas.microsoft.com/office/drawing/2014/main" id="{3CA93A33-CAE7-76D0-0A3D-3E7759079A0A}"/>
              </a:ext>
            </a:extLst>
          </p:cNvPr>
          <p:cNvSpPr txBox="1"/>
          <p:nvPr/>
        </p:nvSpPr>
        <p:spPr>
          <a:xfrm>
            <a:off x="107504" y="6165304"/>
            <a:ext cx="8928992" cy="646331"/>
          </a:xfrm>
          <a:prstGeom prst="rect">
            <a:avLst/>
          </a:prstGeom>
          <a:noFill/>
        </p:spPr>
        <p:txBody>
          <a:bodyPr wrap="square">
            <a:spAutoFit/>
          </a:bodyPr>
          <a:lstStyle/>
          <a:p>
            <a:r>
              <a:rPr lang="sv-SE" i="1" dirty="0"/>
              <a:t>På YIS styrelsemöte i januari 2023 beslutades att denna beteendekod skall vara en ledstjärna för verksamheten.</a:t>
            </a:r>
          </a:p>
        </p:txBody>
      </p:sp>
    </p:spTree>
    <p:extLst>
      <p:ext uri="{BB962C8B-B14F-4D97-AF65-F5344CB8AC3E}">
        <p14:creationId xmlns:p14="http://schemas.microsoft.com/office/powerpoint/2010/main" val="3007786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sv-SE" dirty="0"/>
              <a:t>Träningar</a:t>
            </a:r>
          </a:p>
        </p:txBody>
      </p:sp>
      <p:sp>
        <p:nvSpPr>
          <p:cNvPr id="2" name="Content Placeholder 1"/>
          <p:cNvSpPr>
            <a:spLocks noGrp="1"/>
          </p:cNvSpPr>
          <p:nvPr>
            <p:ph idx="1"/>
          </p:nvPr>
        </p:nvSpPr>
        <p:spPr>
          <a:xfrm>
            <a:off x="457200" y="1166018"/>
            <a:ext cx="8229600" cy="4525963"/>
          </a:xfrm>
        </p:spPr>
        <p:txBody>
          <a:bodyPr>
            <a:normAutofit/>
          </a:bodyPr>
          <a:lstStyle/>
          <a:p>
            <a:pPr lvl="1"/>
            <a:endParaRPr lang="sv-SE" dirty="0"/>
          </a:p>
          <a:p>
            <a:r>
              <a:rPr lang="sv-SE" sz="2400" dirty="0"/>
              <a:t>Två träningar per vecka from april</a:t>
            </a:r>
            <a:br>
              <a:rPr lang="sv-SE" sz="2400" dirty="0"/>
            </a:br>
            <a:r>
              <a:rPr lang="sv-SE" sz="2400" dirty="0"/>
              <a:t>- Mån 18:00-19:30 PLAN:B5 (samling 17:50)</a:t>
            </a:r>
            <a:br>
              <a:rPr lang="sv-SE" sz="2400" dirty="0"/>
            </a:br>
            <a:r>
              <a:rPr lang="sv-SE" sz="2400" dirty="0"/>
              <a:t>- Tors 17:30-19:00 PLAN:D (samling 17:20)</a:t>
            </a:r>
            <a:br>
              <a:rPr lang="sv-SE" sz="2400" dirty="0"/>
            </a:br>
            <a:r>
              <a:rPr lang="sv-SE" sz="2400" dirty="0"/>
              <a:t>- (Match oftast söndagar)</a:t>
            </a:r>
          </a:p>
          <a:p>
            <a:r>
              <a:rPr lang="sv-SE" sz="2400" dirty="0"/>
              <a:t>Kom i tid till samlingen</a:t>
            </a:r>
          </a:p>
          <a:p>
            <a:r>
              <a:rPr lang="sv-SE" sz="2400" dirty="0"/>
              <a:t>Vi försöker skapa ett lag och därför försöker vi att blanda killarna så att de få samarbeta med fler än sina vanliga kompisar</a:t>
            </a:r>
          </a:p>
          <a:p>
            <a:r>
              <a:rPr lang="sv-SE" sz="2400" dirty="0"/>
              <a:t>Orange kort -5 min vid sidan</a:t>
            </a:r>
            <a:br>
              <a:rPr lang="sv-SE" sz="2400" dirty="0"/>
            </a:br>
            <a:r>
              <a:rPr lang="sv-SE" sz="2400" dirty="0"/>
              <a:t>-stör upprepande gånger, otrevligt språk mot lagkamrater mm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Tree>
    <p:extLst>
      <p:ext uri="{BB962C8B-B14F-4D97-AF65-F5344CB8AC3E}">
        <p14:creationId xmlns:p14="http://schemas.microsoft.com/office/powerpoint/2010/main" val="3726881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marL="0" indent="0"/>
            <a:r>
              <a:rPr lang="sv-SE" dirty="0"/>
              <a:t>Matcher</a:t>
            </a:r>
          </a:p>
        </p:txBody>
      </p:sp>
      <p:sp>
        <p:nvSpPr>
          <p:cNvPr id="2" name="Content Placeholder 1"/>
          <p:cNvSpPr>
            <a:spLocks noGrp="1"/>
          </p:cNvSpPr>
          <p:nvPr>
            <p:ph idx="1"/>
          </p:nvPr>
        </p:nvSpPr>
        <p:spPr>
          <a:xfrm>
            <a:off x="251520" y="1417638"/>
            <a:ext cx="8622014" cy="5165724"/>
          </a:xfrm>
        </p:spPr>
        <p:txBody>
          <a:bodyPr>
            <a:normAutofit fontScale="70000" lnSpcReduction="20000"/>
          </a:bodyPr>
          <a:lstStyle/>
          <a:p>
            <a:r>
              <a:rPr lang="sv-SE" sz="2800" dirty="0"/>
              <a:t>Vår spelform 7mot7</a:t>
            </a:r>
          </a:p>
          <a:p>
            <a:pPr lvl="1"/>
            <a:r>
              <a:rPr lang="sv-SE" sz="2400" dirty="0"/>
              <a:t>Speltid 3*20 min</a:t>
            </a:r>
          </a:p>
          <a:p>
            <a:pPr lvl="1"/>
            <a:r>
              <a:rPr lang="sv-SE" sz="2400" dirty="0"/>
              <a:t>Tre lag anmälda till seriespel Vår vecka 16-23, (Höst ca vecka 34-39)</a:t>
            </a:r>
          </a:p>
          <a:p>
            <a:pPr lvl="1"/>
            <a:r>
              <a:rPr lang="sv-SE" sz="2400" dirty="0"/>
              <a:t>Varje lag spelar en match per vecka</a:t>
            </a:r>
          </a:p>
          <a:p>
            <a:pPr lvl="1"/>
            <a:r>
              <a:rPr lang="sv-SE" sz="2400" dirty="0"/>
              <a:t>Vi kallar 10 spelare till varje match.</a:t>
            </a:r>
            <a:br>
              <a:rPr lang="sv-SE" sz="2400" dirty="0"/>
            </a:br>
            <a:r>
              <a:rPr lang="sv-SE" sz="2400" dirty="0"/>
              <a:t>Vårt mål är samma speltid för alla förutom målvakt som får något mer speltid då vi inte byter målvakt mitt i period. </a:t>
            </a:r>
          </a:p>
          <a:p>
            <a:pPr lvl="1"/>
            <a:r>
              <a:rPr lang="sv-SE" sz="2400" dirty="0"/>
              <a:t>Lagkaptener (rullande) –uppvärmning, extra </a:t>
            </a:r>
            <a:r>
              <a:rPr lang="sv-SE" sz="2400" dirty="0" err="1"/>
              <a:t>pepp</a:t>
            </a:r>
            <a:r>
              <a:rPr lang="sv-SE" sz="2400" dirty="0"/>
              <a:t> till kompisar, tacka för match.</a:t>
            </a:r>
          </a:p>
          <a:p>
            <a:pPr lvl="1"/>
            <a:r>
              <a:rPr lang="sv-SE" sz="2400" dirty="0"/>
              <a:t>Viktigt att komma i tid till samlingen.</a:t>
            </a:r>
            <a:br>
              <a:rPr lang="sv-SE" sz="2400" dirty="0"/>
            </a:br>
            <a:r>
              <a:rPr lang="sv-SE" sz="2400" u="sng" dirty="0"/>
              <a:t>Hemmamatcher</a:t>
            </a:r>
            <a:r>
              <a:rPr lang="sv-SE" sz="2400" dirty="0"/>
              <a:t> samling 45 min innan i omklädningsrummet.</a:t>
            </a:r>
            <a:br>
              <a:rPr lang="sv-SE" sz="2400" dirty="0"/>
            </a:br>
            <a:r>
              <a:rPr lang="sv-SE" sz="2400" u="sng" dirty="0"/>
              <a:t>Bortamatcher</a:t>
            </a:r>
            <a:r>
              <a:rPr lang="sv-SE" sz="2400" dirty="0"/>
              <a:t> träffas vi på Yttern för samling innan för ett tex underlätta samåkning. </a:t>
            </a:r>
            <a:br>
              <a:rPr lang="sv-SE" sz="2400" dirty="0"/>
            </a:br>
            <a:r>
              <a:rPr lang="sv-SE" sz="2400" dirty="0"/>
              <a:t>Se samlingstid i kallelse.</a:t>
            </a:r>
          </a:p>
          <a:p>
            <a:pPr lvl="1"/>
            <a:r>
              <a:rPr lang="sv-SE" sz="2400" dirty="0"/>
              <a:t>För spelarens och lagets skull ska man träna kontinuerligt för att spela match.</a:t>
            </a:r>
            <a:br>
              <a:rPr lang="sv-SE" sz="2400" dirty="0"/>
            </a:br>
            <a:r>
              <a:rPr lang="sv-SE" sz="2400" dirty="0"/>
              <a:t>Meddela gärna oss om det finns särskild anledning till frånvaro</a:t>
            </a:r>
            <a:br>
              <a:rPr lang="sv-SE" sz="2400" dirty="0"/>
            </a:br>
            <a:r>
              <a:rPr lang="sv-SE" sz="2400" dirty="0"/>
              <a:t>(Tex bortrest, annan sport mm).</a:t>
            </a:r>
          </a:p>
          <a:p>
            <a:pPr lvl="1"/>
            <a:r>
              <a:rPr lang="sv-SE" sz="2400" dirty="0"/>
              <a:t>Kallelse kommer, viktigt att </a:t>
            </a:r>
            <a:r>
              <a:rPr lang="sv-SE" sz="2400" b="1" dirty="0"/>
              <a:t>svara</a:t>
            </a:r>
            <a:r>
              <a:rPr lang="sv-SE" sz="2400" dirty="0"/>
              <a:t> i tid </a:t>
            </a:r>
          </a:p>
          <a:p>
            <a:pPr lvl="1"/>
            <a:r>
              <a:rPr lang="sv-SE" sz="2400" dirty="0"/>
              <a:t>Tvätt av matchkläder</a:t>
            </a:r>
          </a:p>
          <a:p>
            <a:pPr lvl="1"/>
            <a:r>
              <a:rPr lang="sv-SE" sz="2400" dirty="0"/>
              <a:t>Nya spelar från mars blir kallade under våren men inte i början. </a:t>
            </a:r>
          </a:p>
          <a:p>
            <a:pPr lvl="1"/>
            <a:r>
              <a:rPr lang="sv-SE" sz="2400" dirty="0"/>
              <a:t>Målvakten släpper inte in en boll, det är hela laget. </a:t>
            </a:r>
          </a:p>
          <a:p>
            <a:pPr lvl="1"/>
            <a:endParaRPr lang="sv-SE" sz="2400" dirty="0"/>
          </a:p>
          <a:p>
            <a:pPr lvl="1"/>
            <a:endParaRPr lang="sv-SE" sz="2400" dirty="0"/>
          </a:p>
          <a:p>
            <a:pPr lvl="1"/>
            <a:endParaRPr lang="sv-SE" sz="2400" dirty="0"/>
          </a:p>
          <a:p>
            <a:pPr lvl="1"/>
            <a:endParaRPr lang="sv-SE" sz="2400" dirty="0"/>
          </a:p>
          <a:p>
            <a:endParaRPr lang="sv-SE" sz="2400" dirty="0"/>
          </a:p>
          <a:p>
            <a:pPr lvl="1"/>
            <a:endParaRPr lang="sv-SE" dirty="0"/>
          </a:p>
          <a:p>
            <a:endParaRPr lang="sv-SE"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Tree>
    <p:extLst>
      <p:ext uri="{BB962C8B-B14F-4D97-AF65-F5344CB8AC3E}">
        <p14:creationId xmlns:p14="http://schemas.microsoft.com/office/powerpoint/2010/main" val="4055579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sv-SE" sz="3200" dirty="0"/>
              <a:t>Planerade aktiviteter</a:t>
            </a:r>
          </a:p>
        </p:txBody>
      </p:sp>
      <p:sp>
        <p:nvSpPr>
          <p:cNvPr id="2" name="Content Placeholder 1"/>
          <p:cNvSpPr>
            <a:spLocks noGrp="1"/>
          </p:cNvSpPr>
          <p:nvPr>
            <p:ph idx="1"/>
          </p:nvPr>
        </p:nvSpPr>
        <p:spPr/>
        <p:txBody>
          <a:bodyPr>
            <a:normAutofit/>
          </a:bodyPr>
          <a:lstStyle/>
          <a:p>
            <a:r>
              <a:rPr lang="sv-SE" sz="2400" dirty="0"/>
              <a:t>Seriespel, 3 matcher (1 match/lag) varje helg vecka 16-23 </a:t>
            </a:r>
          </a:p>
          <a:p>
            <a:pPr lvl="0"/>
            <a:r>
              <a:rPr lang="sv-SE" sz="2400" dirty="0"/>
              <a:t>Säsongsavslutning</a:t>
            </a:r>
          </a:p>
          <a:p>
            <a:pPr lvl="0"/>
            <a:r>
              <a:rPr lang="sv-SE" sz="2400" dirty="0"/>
              <a:t>Ytterby cup 19 el 20 augusti</a:t>
            </a:r>
          </a:p>
          <a:p>
            <a:pPr lvl="0"/>
            <a:r>
              <a:rPr lang="sv-SE" sz="2400" dirty="0"/>
              <a:t>YIS-dagen 17 september</a:t>
            </a:r>
          </a:p>
          <a:p>
            <a:pPr lvl="0"/>
            <a:r>
              <a:rPr lang="sv-SE" sz="2400" dirty="0" err="1"/>
              <a:t>Ev</a:t>
            </a:r>
            <a:r>
              <a:rPr lang="sv-SE" sz="2400" dirty="0"/>
              <a:t>, annan cup (återkommer)</a:t>
            </a:r>
          </a:p>
          <a:p>
            <a:pPr marL="0" lvl="0" indent="0">
              <a:buNone/>
            </a:pPr>
            <a:endParaRPr lang="sv-SE" sz="2400" dirty="0"/>
          </a:p>
          <a:p>
            <a:pPr marL="0" lvl="0" indent="0">
              <a:buNone/>
            </a:pPr>
            <a:endParaRPr lang="sv-SE" sz="2400" dirty="0"/>
          </a:p>
          <a:p>
            <a:pPr marL="0" indent="0">
              <a:buNone/>
            </a:pPr>
            <a:r>
              <a:rPr lang="sv-SE" sz="2400" dirty="0"/>
              <a:t>Finns det intresse för övernattning på Yttern?</a:t>
            </a:r>
            <a:br>
              <a:rPr lang="sv-SE" sz="2400" dirty="0"/>
            </a:br>
            <a:r>
              <a:rPr lang="sv-SE" sz="1600" dirty="0"/>
              <a:t>Träning-middag-övernattning-frukost-match-slut </a:t>
            </a:r>
            <a:br>
              <a:rPr lang="sv-SE" sz="1600" dirty="0"/>
            </a:br>
            <a:r>
              <a:rPr lang="sv-SE" sz="1600" dirty="0"/>
              <a:t>Tex </a:t>
            </a:r>
            <a:r>
              <a:rPr lang="sv-SE" sz="1600" dirty="0" err="1"/>
              <a:t>fre</a:t>
            </a:r>
            <a:r>
              <a:rPr lang="sv-SE" sz="1600" dirty="0"/>
              <a:t> </a:t>
            </a:r>
            <a:r>
              <a:rPr lang="sv-SE" sz="1600" dirty="0" err="1"/>
              <a:t>kl</a:t>
            </a:r>
            <a:r>
              <a:rPr lang="sv-SE" sz="1600" dirty="0"/>
              <a:t> 17- </a:t>
            </a:r>
            <a:r>
              <a:rPr lang="sv-SE" sz="1600" dirty="0" err="1"/>
              <a:t>lör</a:t>
            </a:r>
            <a:r>
              <a:rPr lang="sv-SE" sz="1600" dirty="0"/>
              <a:t> </a:t>
            </a:r>
            <a:r>
              <a:rPr lang="sv-SE" sz="1600" dirty="0" err="1"/>
              <a:t>kl</a:t>
            </a:r>
            <a:r>
              <a:rPr lang="sv-SE" sz="1600" dirty="0"/>
              <a:t> 12.</a:t>
            </a:r>
          </a:p>
          <a:p>
            <a:pPr marL="0" lvl="0" indent="0">
              <a:buNone/>
            </a:pPr>
            <a:endParaRPr lang="sv-SE" sz="2400" dirty="0"/>
          </a:p>
          <a:p>
            <a:pPr marL="0" indent="0">
              <a:buNone/>
            </a:pPr>
            <a:endParaRPr lang="sv-SE"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Tree>
    <p:extLst>
      <p:ext uri="{BB962C8B-B14F-4D97-AF65-F5344CB8AC3E}">
        <p14:creationId xmlns:p14="http://schemas.microsoft.com/office/powerpoint/2010/main" val="1887033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marL="0" indent="0"/>
            <a:r>
              <a:rPr lang="sv-SE" dirty="0"/>
              <a:t>Ledare?</a:t>
            </a:r>
          </a:p>
        </p:txBody>
      </p:sp>
      <p:sp>
        <p:nvSpPr>
          <p:cNvPr id="2" name="Content Placeholder 1"/>
          <p:cNvSpPr>
            <a:spLocks noGrp="1"/>
          </p:cNvSpPr>
          <p:nvPr>
            <p:ph idx="1"/>
          </p:nvPr>
        </p:nvSpPr>
        <p:spPr/>
        <p:txBody>
          <a:bodyPr>
            <a:normAutofit/>
          </a:bodyPr>
          <a:lstStyle/>
          <a:p>
            <a:r>
              <a:rPr lang="sv-SE" sz="2400" dirty="0"/>
              <a:t>8 ledare på 42 killar.</a:t>
            </a:r>
            <a:br>
              <a:rPr lang="sv-SE" sz="2400" dirty="0"/>
            </a:br>
            <a:r>
              <a:rPr lang="sv-SE" sz="2400" dirty="0"/>
              <a:t> Föreningens rekommendation är 5 spelare/ledare</a:t>
            </a:r>
          </a:p>
          <a:p>
            <a:r>
              <a:rPr lang="sv-SE" sz="2400" dirty="0"/>
              <a:t>Tillfälligt stoppat intagning av nya spelare</a:t>
            </a:r>
          </a:p>
          <a:p>
            <a:r>
              <a:rPr lang="sv-SE" sz="2400" dirty="0"/>
              <a:t>2-3 ledare på träning för 30 killar fungerar inte, vi ledare kommer inte att kunna vara med allihop på varje träning/match</a:t>
            </a:r>
          </a:p>
          <a:p>
            <a:r>
              <a:rPr lang="sv-SE" sz="2400" dirty="0"/>
              <a:t>2 träningar samt 3 matcher ska lösas varje vecka, ledarmöten, planering, </a:t>
            </a:r>
            <a:r>
              <a:rPr lang="sv-SE" sz="2400" dirty="0" err="1"/>
              <a:t>admin</a:t>
            </a:r>
            <a:r>
              <a:rPr lang="sv-SE" sz="2400" dirty="0"/>
              <a:t> och utbildning tillkommer</a:t>
            </a:r>
          </a:p>
          <a:p>
            <a:r>
              <a:rPr lang="sv-SE" sz="2400" dirty="0">
                <a:solidFill>
                  <a:srgbClr val="FF0000"/>
                </a:solidFill>
              </a:rPr>
              <a:t>Vill någon prova på att vara ledare så hör av er, vi tar gärna en till i gruppen. </a:t>
            </a:r>
          </a:p>
          <a:p>
            <a:pPr marL="0" indent="0">
              <a:buNone/>
            </a:pPr>
            <a:endParaRPr lang="sv-SE" dirty="0">
              <a:solidFill>
                <a:srgbClr val="FF0000"/>
              </a:solidFill>
            </a:endParaRPr>
          </a:p>
          <a:p>
            <a:pPr lvl="1"/>
            <a:endParaRPr lang="sv-SE" dirty="0"/>
          </a:p>
          <a:p>
            <a:endParaRPr lang="sv-SE"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Tree>
    <p:extLst>
      <p:ext uri="{BB962C8B-B14F-4D97-AF65-F5344CB8AC3E}">
        <p14:creationId xmlns:p14="http://schemas.microsoft.com/office/powerpoint/2010/main" val="330168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a:t>Lagföräldrar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
        <p:nvSpPr>
          <p:cNvPr id="3" name="Content Placeholder 2"/>
          <p:cNvSpPr>
            <a:spLocks noGrp="1"/>
          </p:cNvSpPr>
          <p:nvPr>
            <p:ph idx="1"/>
          </p:nvPr>
        </p:nvSpPr>
        <p:spPr>
          <a:xfrm>
            <a:off x="323528" y="1196752"/>
            <a:ext cx="8363272" cy="4929411"/>
          </a:xfrm>
        </p:spPr>
        <p:txBody>
          <a:bodyPr>
            <a:normAutofit/>
          </a:bodyPr>
          <a:lstStyle/>
          <a:p>
            <a:r>
              <a:rPr lang="sv-SE" sz="2800" dirty="0"/>
              <a:t>Café vid hemmamatcher på B-ytan </a:t>
            </a:r>
            <a:br>
              <a:rPr lang="sv-SE" sz="2800" dirty="0"/>
            </a:br>
            <a:r>
              <a:rPr lang="sv-SE" sz="1600" dirty="0"/>
              <a:t>All försäljning går till P13 lagkassan</a:t>
            </a:r>
            <a:br>
              <a:rPr lang="sv-SE" sz="1600" dirty="0"/>
            </a:br>
            <a:r>
              <a:rPr lang="sv-SE" sz="1600" dirty="0"/>
              <a:t>SMS utskick kommer efter svarstid för kallelsen gått ut.</a:t>
            </a:r>
          </a:p>
          <a:p>
            <a:r>
              <a:rPr lang="sv-SE" sz="2800" dirty="0"/>
              <a:t>Café/Kiosk vid cup eller konstgräs</a:t>
            </a:r>
            <a:br>
              <a:rPr lang="sv-SE" sz="2800" dirty="0"/>
            </a:br>
            <a:r>
              <a:rPr lang="sv-SE" sz="1600" dirty="0"/>
              <a:t>Klubbens riktlinjer ang. ”Förväntningar från föreningen” Viktigt att ALLA ställer upp då vi har flera uppgifter. </a:t>
            </a:r>
            <a:br>
              <a:rPr lang="sv-SE" sz="1600" dirty="0"/>
            </a:br>
            <a:r>
              <a:rPr lang="sv-SE" sz="1600" dirty="0"/>
              <a:t>Går till YIS kassan (obligatorisk deltagande)</a:t>
            </a:r>
            <a:br>
              <a:rPr lang="sv-SE" sz="1600" dirty="0"/>
            </a:br>
            <a:r>
              <a:rPr lang="sv-SE" sz="1600" dirty="0"/>
              <a:t>SMS utskick samt mail med ansvarslista.</a:t>
            </a:r>
          </a:p>
          <a:p>
            <a:r>
              <a:rPr lang="sv-SE" sz="2800" dirty="0"/>
              <a:t>Vill vi sälja något annat till lagkassan?</a:t>
            </a:r>
            <a:br>
              <a:rPr lang="sv-SE" sz="2800" dirty="0"/>
            </a:br>
            <a:r>
              <a:rPr lang="sv-SE" sz="1600" dirty="0"/>
              <a:t>Tex. New </a:t>
            </a:r>
            <a:r>
              <a:rPr lang="sv-SE" sz="1600" dirty="0" err="1"/>
              <a:t>body</a:t>
            </a:r>
            <a:r>
              <a:rPr lang="sv-SE" sz="1600" dirty="0"/>
              <a:t>, chips, kakor</a:t>
            </a:r>
          </a:p>
          <a:p>
            <a:r>
              <a:rPr lang="sv-SE" sz="1600" dirty="0"/>
              <a:t>Viktigt för framtiden att redan nu bygga upp en stabil grund inför framtida cuper som ej är på hemmaplan. </a:t>
            </a:r>
          </a:p>
          <a:p>
            <a:pPr marL="0" indent="0">
              <a:buNone/>
            </a:pPr>
            <a:endParaRPr lang="sv-SE" sz="1600" dirty="0"/>
          </a:p>
        </p:txBody>
      </p:sp>
      <p:pic>
        <p:nvPicPr>
          <p:cNvPr id="9" name="Bildobjekt 8">
            <a:extLst>
              <a:ext uri="{FF2B5EF4-FFF2-40B4-BE49-F238E27FC236}">
                <a16:creationId xmlns:a16="http://schemas.microsoft.com/office/drawing/2014/main" id="{8F7AF2A8-D048-B956-1D75-88B0CF416395}"/>
              </a:ext>
            </a:extLst>
          </p:cNvPr>
          <p:cNvPicPr>
            <a:picLocks noChangeAspect="1"/>
          </p:cNvPicPr>
          <p:nvPr/>
        </p:nvPicPr>
        <p:blipFill>
          <a:blip r:embed="rId3"/>
          <a:stretch>
            <a:fillRect/>
          </a:stretch>
        </p:blipFill>
        <p:spPr>
          <a:xfrm>
            <a:off x="971600" y="5365653"/>
            <a:ext cx="6242686" cy="1217709"/>
          </a:xfrm>
          <a:prstGeom prst="rect">
            <a:avLst/>
          </a:prstGeom>
        </p:spPr>
      </p:pic>
    </p:spTree>
    <p:extLst>
      <p:ext uri="{BB962C8B-B14F-4D97-AF65-F5344CB8AC3E}">
        <p14:creationId xmlns:p14="http://schemas.microsoft.com/office/powerpoint/2010/main" val="2664503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2937EE2-3834-3BCD-0F64-EFF40713F3E7}"/>
              </a:ext>
            </a:extLst>
          </p:cNvPr>
          <p:cNvSpPr>
            <a:spLocks noGrp="1"/>
          </p:cNvSpPr>
          <p:nvPr>
            <p:ph idx="1"/>
          </p:nvPr>
        </p:nvSpPr>
        <p:spPr/>
        <p:txBody>
          <a:bodyPr/>
          <a:lstStyle/>
          <a:p>
            <a:pPr marL="0" indent="0" algn="ctr">
              <a:buNone/>
            </a:pPr>
            <a:r>
              <a:rPr lang="sv-SE" sz="4000" dirty="0"/>
              <a:t>LAGKASSAN</a:t>
            </a:r>
          </a:p>
          <a:p>
            <a:pPr marL="0" indent="0" algn="ctr">
              <a:buNone/>
            </a:pPr>
            <a:endParaRPr lang="sv-SE" dirty="0"/>
          </a:p>
          <a:p>
            <a:pPr marL="0" indent="0" algn="ctr">
              <a:buNone/>
            </a:pPr>
            <a:r>
              <a:rPr lang="sv-SE" sz="8000" dirty="0"/>
              <a:t>11 002kr</a:t>
            </a:r>
          </a:p>
        </p:txBody>
      </p:sp>
      <p:pic>
        <p:nvPicPr>
          <p:cNvPr id="6" name="Picture 6">
            <a:extLst>
              <a:ext uri="{FF2B5EF4-FFF2-40B4-BE49-F238E27FC236}">
                <a16:creationId xmlns:a16="http://schemas.microsoft.com/office/drawing/2014/main" id="{42B2C8FB-0D25-5227-9F4B-FA5C15B84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Tree>
    <p:extLst>
      <p:ext uri="{BB962C8B-B14F-4D97-AF65-F5344CB8AC3E}">
        <p14:creationId xmlns:p14="http://schemas.microsoft.com/office/powerpoint/2010/main" val="4024817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sv-SE" dirty="0"/>
              <a:t>Övrigt</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
        <p:nvSpPr>
          <p:cNvPr id="3" name="Content Placeholder 2"/>
          <p:cNvSpPr>
            <a:spLocks noGrp="1"/>
          </p:cNvSpPr>
          <p:nvPr>
            <p:ph idx="1"/>
          </p:nvPr>
        </p:nvSpPr>
        <p:spPr>
          <a:xfrm>
            <a:off x="323528" y="1196752"/>
            <a:ext cx="8363272" cy="4929411"/>
          </a:xfrm>
        </p:spPr>
        <p:txBody>
          <a:bodyPr>
            <a:normAutofit/>
          </a:bodyPr>
          <a:lstStyle/>
          <a:p>
            <a:pPr marL="0" indent="0">
              <a:buNone/>
            </a:pPr>
            <a:endParaRPr lang="sv-SE" dirty="0"/>
          </a:p>
          <a:p>
            <a:r>
              <a:rPr lang="sv-SE" sz="2800" dirty="0"/>
              <a:t>SMS-grupp för hela laget eller </a:t>
            </a:r>
            <a:r>
              <a:rPr lang="sv-SE" sz="2800" dirty="0" err="1"/>
              <a:t>facebook</a:t>
            </a:r>
            <a:r>
              <a:rPr lang="sv-SE" sz="2800" dirty="0"/>
              <a:t>-grupp</a:t>
            </a:r>
            <a:br>
              <a:rPr lang="sv-SE" sz="2800" dirty="0"/>
            </a:br>
            <a:r>
              <a:rPr lang="sv-SE" sz="2800" dirty="0"/>
              <a:t>Finns det intresse för detta?</a:t>
            </a:r>
          </a:p>
          <a:p>
            <a:r>
              <a:rPr lang="sv-SE" sz="2800" dirty="0"/>
              <a:t>Övriga frågor</a:t>
            </a:r>
          </a:p>
          <a:p>
            <a:pPr marL="0" indent="0">
              <a:buNone/>
            </a:pPr>
            <a:endParaRPr lang="sv-SE" sz="2800" dirty="0"/>
          </a:p>
          <a:p>
            <a:pPr marL="0" indent="0">
              <a:buNone/>
            </a:pPr>
            <a:endParaRPr lang="sv-SE" dirty="0"/>
          </a:p>
        </p:txBody>
      </p:sp>
    </p:spTree>
    <p:extLst>
      <p:ext uri="{BB962C8B-B14F-4D97-AF65-F5344CB8AC3E}">
        <p14:creationId xmlns:p14="http://schemas.microsoft.com/office/powerpoint/2010/main" val="1655070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8692AB28096A884391188E9958BDE489" ma:contentTypeVersion="2" ma:contentTypeDescription="Skapa ett nytt dokument." ma:contentTypeScope="" ma:versionID="3c65f5eeb38062b294c571389f17f2ea">
  <xsd:schema xmlns:xsd="http://www.w3.org/2001/XMLSchema" xmlns:xs="http://www.w3.org/2001/XMLSchema" xmlns:p="http://schemas.microsoft.com/office/2006/metadata/properties" xmlns:ns3="45d6bb5f-3373-4a9c-8dc0-a0ba91c54c49" targetNamespace="http://schemas.microsoft.com/office/2006/metadata/properties" ma:root="true" ma:fieldsID="4d0dedbb50b60b14d493e7651e51ed45" ns3:_="">
    <xsd:import namespace="45d6bb5f-3373-4a9c-8dc0-a0ba91c54c49"/>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d6bb5f-3373-4a9c-8dc0-a0ba91c54c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896F46-B39F-4737-9A73-B2045E882E55}">
  <ds:schemaRefs>
    <ds:schemaRef ds:uri="http://schemas.microsoft.com/sharepoint/v3/contenttype/forms"/>
  </ds:schemaRefs>
</ds:datastoreItem>
</file>

<file path=customXml/itemProps2.xml><?xml version="1.0" encoding="utf-8"?>
<ds:datastoreItem xmlns:ds="http://schemas.openxmlformats.org/officeDocument/2006/customXml" ds:itemID="{63006868-40AD-4A61-8A0D-50D0514C2EC4}">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5d6bb5f-3373-4a9c-8dc0-a0ba91c54c49"/>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A4DC252F-869C-40C1-9780-51F24FF28E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d6bb5f-3373-4a9c-8dc0-a0ba91c54c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5792</TotalTime>
  <Words>788</Words>
  <Application>Microsoft Office PowerPoint</Application>
  <PresentationFormat>Bildspel på skärmen (4:3)</PresentationFormat>
  <Paragraphs>73</Paragraphs>
  <Slides>11</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11</vt:i4>
      </vt:variant>
    </vt:vector>
  </HeadingPairs>
  <TitlesOfParts>
    <vt:vector size="15" baseType="lpstr">
      <vt:lpstr>Arial</vt:lpstr>
      <vt:lpstr>Calibri</vt:lpstr>
      <vt:lpstr>Tahoma</vt:lpstr>
      <vt:lpstr>Office Theme</vt:lpstr>
      <vt:lpstr>Föräldramöte Ytterby IS P13</vt:lpstr>
      <vt:lpstr>P-13 Säsongen 2023</vt:lpstr>
      <vt:lpstr>PowerPoint-presentation</vt:lpstr>
      <vt:lpstr>Beteendekod</vt:lpstr>
      <vt:lpstr>Träningar</vt:lpstr>
      <vt:lpstr>Matcher</vt:lpstr>
      <vt:lpstr>Planerade aktiviteter</vt:lpstr>
      <vt:lpstr>Ledare?</vt:lpstr>
      <vt:lpstr>Lagföräldrar</vt:lpstr>
      <vt:lpstr>PowerPoint-presentation</vt:lpstr>
      <vt:lpstr>Övrigt</vt:lpstr>
    </vt:vector>
  </TitlesOfParts>
  <Company>Volvo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Ytterby IS P05</dc:title>
  <dc:creator>Martin Eenfeldt</dc:creator>
  <cp:lastModifiedBy>Martina Wass</cp:lastModifiedBy>
  <cp:revision>169</cp:revision>
  <cp:lastPrinted>2015-04-16T05:50:13Z</cp:lastPrinted>
  <dcterms:created xsi:type="dcterms:W3CDTF">2013-04-07T09:01:06Z</dcterms:created>
  <dcterms:modified xsi:type="dcterms:W3CDTF">2023-04-17T14:38:50Z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0x0101008692AB28096A884391188E9958BDE489</vt:lpwstr>
  </property>
</Properties>
</file>