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handoutMasterIdLst>
    <p:handoutMasterId r:id="rId19"/>
  </p:handoutMasterIdLst>
  <p:sldIdLst>
    <p:sldId id="256" r:id="rId2"/>
    <p:sldId id="270" r:id="rId3"/>
    <p:sldId id="271" r:id="rId4"/>
    <p:sldId id="257" r:id="rId5"/>
    <p:sldId id="258" r:id="rId6"/>
    <p:sldId id="259" r:id="rId7"/>
    <p:sldId id="260" r:id="rId8"/>
    <p:sldId id="262" r:id="rId9"/>
    <p:sldId id="261" r:id="rId10"/>
    <p:sldId id="272" r:id="rId11"/>
    <p:sldId id="264" r:id="rId12"/>
    <p:sldId id="265" r:id="rId13"/>
    <p:sldId id="266" r:id="rId14"/>
    <p:sldId id="268" r:id="rId15"/>
    <p:sldId id="267" r:id="rId16"/>
    <p:sldId id="269"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autoAdjust="0"/>
  </p:normalViewPr>
  <p:slideViewPr>
    <p:cSldViewPr snapToGrid="0">
      <p:cViewPr>
        <p:scale>
          <a:sx n="91" d="100"/>
          <a:sy n="91" d="100"/>
        </p:scale>
        <p:origin x="192" y="52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48A07E-8808-41E1-9C62-C1BCF58FFE31}" type="datetimeFigureOut">
              <a:rPr lang="sv-SE" smtClean="0"/>
              <a:t>2018-03-12</a:t>
            </a:fld>
            <a:endParaRPr lang="sv-SE"/>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899EEBE-23CB-4CB2-A170-621DED6A69D3}" type="slidenum">
              <a:rPr lang="sv-SE" smtClean="0"/>
              <a:t>‹#›</a:t>
            </a:fld>
            <a:endParaRPr lang="sv-SE"/>
          </a:p>
        </p:txBody>
      </p:sp>
    </p:spTree>
    <p:extLst>
      <p:ext uri="{BB962C8B-B14F-4D97-AF65-F5344CB8AC3E}">
        <p14:creationId xmlns:p14="http://schemas.microsoft.com/office/powerpoint/2010/main" val="327206282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sv-SE"/>
              <a:t>Klicka här för att ändra mall för rubrikformat</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386101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sv-SE"/>
              <a:t>Klicka här för att ändra mall för rubrikformat</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44001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3432346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1666584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9B53BB17-2E9B-4659-8513-FA94A437A950}" type="datetimeFigureOut">
              <a:rPr lang="sv-SE" smtClean="0"/>
              <a:t>2018-03-12</a:t>
            </a:fld>
            <a:endParaRPr lang="sv-SE"/>
          </a:p>
        </p:txBody>
      </p:sp>
      <p:sp>
        <p:nvSpPr>
          <p:cNvPr id="8" name="Footer Placeholder 7"/>
          <p:cNvSpPr>
            <a:spLocks noGrp="1"/>
          </p:cNvSpPr>
          <p:nvPr>
            <p:ph type="ftr" sz="quarter" idx="11"/>
          </p:nvPr>
        </p:nvSpPr>
        <p:spPr/>
        <p:txBody>
          <a:bodyPr/>
          <a:lstStyle/>
          <a:p>
            <a:endParaRPr lang="sv-S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401330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9B53BB17-2E9B-4659-8513-FA94A437A950}" type="datetimeFigureOut">
              <a:rPr lang="sv-SE" smtClean="0"/>
              <a:t>2018-03-12</a:t>
            </a:fld>
            <a:endParaRPr lang="sv-SE"/>
          </a:p>
        </p:txBody>
      </p:sp>
      <p:sp>
        <p:nvSpPr>
          <p:cNvPr id="4" name="Footer Placeholder 3"/>
          <p:cNvSpPr>
            <a:spLocks noGrp="1"/>
          </p:cNvSpPr>
          <p:nvPr>
            <p:ph type="ftr" sz="quarter" idx="11"/>
          </p:nvPr>
        </p:nvSpPr>
        <p:spPr/>
        <p:txBody>
          <a:bodyPr/>
          <a:lstStyle/>
          <a:p>
            <a:endParaRPr lang="sv-S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225743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3BB17-2E9B-4659-8513-FA94A437A950}" type="datetimeFigureOut">
              <a:rPr lang="sv-SE" smtClean="0"/>
              <a:t>2018-03-12</a:t>
            </a:fld>
            <a:endParaRPr lang="sv-SE"/>
          </a:p>
        </p:txBody>
      </p:sp>
      <p:sp>
        <p:nvSpPr>
          <p:cNvPr id="3" name="Footer Placeholder 2"/>
          <p:cNvSpPr>
            <a:spLocks noGrp="1"/>
          </p:cNvSpPr>
          <p:nvPr>
            <p:ph type="ftr" sz="quarter" idx="11"/>
          </p:nvPr>
        </p:nvSpPr>
        <p:spPr/>
        <p:txBody>
          <a:bodyPr/>
          <a:lstStyle/>
          <a:p>
            <a:endParaRPr lang="sv-S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2778328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sv-SE"/>
              <a:t>Klicka här för att ändra mall för rubrikformat</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40494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721909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940960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v-SE"/>
              <a:t>Klicka här för att ändra mall för rubrikformat</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12BE11-69D3-4A62-9521-868A979678F0}" type="slidenum">
              <a:rPr lang="sv-SE" smtClean="0"/>
              <a:t>‹#›</a:t>
            </a:fld>
            <a:endParaRPr lang="sv-S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36973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Redigera format för bakgrundstext</a:t>
            </a:r>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3816702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v-SE"/>
              <a:t>Klicka här för att ändra mall för rubrikformat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Redigera format för bakgrundstext</a:t>
            </a:r>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12BE11-69D3-4A62-9521-868A979678F0}" type="slidenum">
              <a:rPr lang="sv-SE" smtClean="0"/>
              <a:t>‹#›</a:t>
            </a:fld>
            <a:endParaRPr lang="sv-S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50806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sv-SE"/>
              <a:t>Klicka här för att ändra mall för rubrikformat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Redigera format för bakgrundstext</a:t>
            </a:r>
          </a:p>
        </p:txBody>
      </p:sp>
      <p:sp>
        <p:nvSpPr>
          <p:cNvPr id="5" name="Date Placeholder 4"/>
          <p:cNvSpPr>
            <a:spLocks noGrp="1"/>
          </p:cNvSpPr>
          <p:nvPr>
            <p:ph type="dt" sz="half" idx="10"/>
          </p:nvPr>
        </p:nvSpPr>
        <p:spPr/>
        <p:txBody>
          <a:bodyPr/>
          <a:lstStyle/>
          <a:p>
            <a:fld id="{9B53BB17-2E9B-4659-8513-FA94A437A950}" type="datetimeFigureOut">
              <a:rPr lang="sv-SE" smtClean="0"/>
              <a:t>2018-03-12</a:t>
            </a:fld>
            <a:endParaRPr lang="sv-SE"/>
          </a:p>
        </p:txBody>
      </p:sp>
      <p:sp>
        <p:nvSpPr>
          <p:cNvPr id="6" name="Footer Placeholder 5"/>
          <p:cNvSpPr>
            <a:spLocks noGrp="1"/>
          </p:cNvSpPr>
          <p:nvPr>
            <p:ph type="ftr" sz="quarter" idx="11"/>
          </p:nvPr>
        </p:nvSpPr>
        <p:spPr/>
        <p:txBody>
          <a:bodyPr/>
          <a:lstStyle/>
          <a:p>
            <a:endParaRPr lang="sv-S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2340347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2747984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B53BB17-2E9B-4659-8513-FA94A437A950}" type="datetimeFigureOut">
              <a:rPr lang="sv-SE" smtClean="0"/>
              <a:t>2018-03-12</a:t>
            </a:fld>
            <a:endParaRPr lang="sv-SE"/>
          </a:p>
        </p:txBody>
      </p:sp>
      <p:sp>
        <p:nvSpPr>
          <p:cNvPr id="5" name="Footer Placeholder 4"/>
          <p:cNvSpPr>
            <a:spLocks noGrp="1"/>
          </p:cNvSpPr>
          <p:nvPr>
            <p:ph type="ftr" sz="quarter" idx="11"/>
          </p:nvPr>
        </p:nvSpPr>
        <p:spPr/>
        <p:txBody>
          <a:bodyPr/>
          <a:lstStyle/>
          <a:p>
            <a:endParaRPr lang="sv-S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12BE11-69D3-4A62-9521-868A979678F0}" type="slidenum">
              <a:rPr lang="sv-SE" smtClean="0"/>
              <a:t>‹#›</a:t>
            </a:fld>
            <a:endParaRPr lang="sv-SE"/>
          </a:p>
        </p:txBody>
      </p:sp>
    </p:spTree>
    <p:extLst>
      <p:ext uri="{BB962C8B-B14F-4D97-AF65-F5344CB8AC3E}">
        <p14:creationId xmlns:p14="http://schemas.microsoft.com/office/powerpoint/2010/main" val="4265630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B53BB17-2E9B-4659-8513-FA94A437A950}" type="datetimeFigureOut">
              <a:rPr lang="sv-SE" smtClean="0"/>
              <a:t>2018-03-12</a:t>
            </a:fld>
            <a:endParaRPr lang="sv-S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B12BE11-69D3-4A62-9521-868A979678F0}" type="slidenum">
              <a:rPr lang="sv-SE" smtClean="0"/>
              <a:t>‹#›</a:t>
            </a:fld>
            <a:endParaRPr lang="sv-SE"/>
          </a:p>
        </p:txBody>
      </p:sp>
    </p:spTree>
    <p:extLst>
      <p:ext uri="{BB962C8B-B14F-4D97-AF65-F5344CB8AC3E}">
        <p14:creationId xmlns:p14="http://schemas.microsoft.com/office/powerpoint/2010/main" val="339504907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 xmlns:a16="http://schemas.microsoft.com/office/drawing/2014/main" id="{FA8B7718-ABE4-47D4-9050-38CB2387246A}"/>
              </a:ext>
            </a:extLst>
          </p:cNvPr>
          <p:cNvSpPr txBox="1"/>
          <p:nvPr/>
        </p:nvSpPr>
        <p:spPr>
          <a:xfrm>
            <a:off x="1606858" y="612559"/>
            <a:ext cx="9676660"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YIS vision</a:t>
            </a:r>
          </a:p>
        </p:txBody>
      </p:sp>
      <p:sp>
        <p:nvSpPr>
          <p:cNvPr id="5" name="textruta 4">
            <a:extLst>
              <a:ext uri="{FF2B5EF4-FFF2-40B4-BE49-F238E27FC236}">
                <a16:creationId xmlns="" xmlns:a16="http://schemas.microsoft.com/office/drawing/2014/main" id="{DC567968-60B7-4D67-847C-7B3430814D60}"/>
              </a:ext>
            </a:extLst>
          </p:cNvPr>
          <p:cNvSpPr txBox="1"/>
          <p:nvPr/>
        </p:nvSpPr>
        <p:spPr>
          <a:xfrm>
            <a:off x="2618913" y="1464815"/>
            <a:ext cx="8558074" cy="5275290"/>
          </a:xfrm>
          <a:prstGeom prst="rect">
            <a:avLst/>
          </a:prstGeom>
          <a:noFill/>
        </p:spPr>
        <p:txBody>
          <a:bodyPr wrap="square" rtlCol="0">
            <a:spAutoFit/>
          </a:bodyPr>
          <a:lstStyle/>
          <a:p>
            <a:pPr marL="342900" lvl="0" indent="-342900" defTabSz="914400" eaLnBrk="0" fontAlgn="base" hangingPunct="0">
              <a:spcBef>
                <a:spcPct val="20000"/>
              </a:spcBef>
              <a:spcAft>
                <a:spcPct val="0"/>
              </a:spcAft>
            </a:pPr>
            <a:r>
              <a:rPr lang="sv-SE" sz="3200" i="1" kern="0" dirty="0">
                <a:solidFill>
                  <a:srgbClr val="000000"/>
                </a:solidFill>
                <a:latin typeface="Calibri" pitchFamily="34" charset="0"/>
                <a:cs typeface="Calibri" pitchFamily="34" charset="0"/>
              </a:rPr>
              <a:t>”Ytterby IS verksamhet bedrivs för  ALLA på ett roligt och kreativt sätt, för att skapa ett livslångt fotbolls- och motionsintresse. Alla ges möjlighet att idrotta efter sina egna förutsättningar.”</a:t>
            </a:r>
          </a:p>
          <a:p>
            <a:pPr marL="342900" lvl="0" indent="-342900" defTabSz="914400" eaLnBrk="0" fontAlgn="base" hangingPunct="0">
              <a:spcBef>
                <a:spcPct val="20000"/>
              </a:spcBef>
              <a:spcAft>
                <a:spcPct val="0"/>
              </a:spcAft>
            </a:pPr>
            <a:endParaRPr lang="sv-SE" sz="3200" i="1" kern="0" dirty="0">
              <a:solidFill>
                <a:srgbClr val="000000"/>
              </a:solidFill>
              <a:latin typeface="Calibri" pitchFamily="34" charset="0"/>
              <a:cs typeface="Calibri" pitchFamily="34" charset="0"/>
            </a:endParaRPr>
          </a:p>
          <a:p>
            <a:pPr marL="342900" lvl="0" indent="-342900" defTabSz="914400" eaLnBrk="0" fontAlgn="base" hangingPunct="0">
              <a:spcBef>
                <a:spcPct val="20000"/>
              </a:spcBef>
              <a:spcAft>
                <a:spcPct val="0"/>
              </a:spcAft>
            </a:pPr>
            <a:r>
              <a:rPr lang="sv-SE" sz="3200" i="1" kern="0" dirty="0">
                <a:solidFill>
                  <a:srgbClr val="000000"/>
                </a:solidFill>
                <a:latin typeface="Calibri" panose="020F0502020204030204" pitchFamily="34" charset="0"/>
              </a:rPr>
              <a:t>”Ytterby IS skall vara en självklar och levande mötesplats, där ALLA genom glädje och gemenskap når ökad livskvalitet och idrottsliga framgångar.”</a:t>
            </a:r>
          </a:p>
          <a:p>
            <a:pPr marL="342900" lvl="0" indent="-342900" defTabSz="914400" eaLnBrk="0" fontAlgn="base" hangingPunct="0">
              <a:spcBef>
                <a:spcPct val="20000"/>
              </a:spcBef>
              <a:spcAft>
                <a:spcPct val="0"/>
              </a:spcAft>
            </a:pPr>
            <a:endParaRPr lang="en-US" sz="3000" kern="0" dirty="0">
              <a:solidFill>
                <a:srgbClr val="002060"/>
              </a:solidFill>
              <a:latin typeface="Calibri" pitchFamily="34" charset="0"/>
              <a:cs typeface="Calibri" pitchFamily="34" charset="0"/>
            </a:endParaRPr>
          </a:p>
        </p:txBody>
      </p:sp>
    </p:spTree>
    <p:extLst>
      <p:ext uri="{BB962C8B-B14F-4D97-AF65-F5344CB8AC3E}">
        <p14:creationId xmlns:p14="http://schemas.microsoft.com/office/powerpoint/2010/main" val="3830325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4151586" y="2154621"/>
            <a:ext cx="4223138" cy="1323439"/>
          </a:xfrm>
          <a:prstGeom prst="rect">
            <a:avLst/>
          </a:prstGeom>
          <a:noFill/>
        </p:spPr>
        <p:txBody>
          <a:bodyPr wrap="square" rtlCol="0">
            <a:spAutoFit/>
          </a:bodyPr>
          <a:lstStyle/>
          <a:p>
            <a:r>
              <a:rPr lang="sv-SE" sz="4000" dirty="0" smtClean="0"/>
              <a:t>Välkomna till säsongen 2018</a:t>
            </a:r>
            <a:endParaRPr lang="sv-SE" sz="4000" dirty="0"/>
          </a:p>
        </p:txBody>
      </p:sp>
    </p:spTree>
    <p:extLst>
      <p:ext uri="{BB962C8B-B14F-4D97-AF65-F5344CB8AC3E}">
        <p14:creationId xmlns:p14="http://schemas.microsoft.com/office/powerpoint/2010/main" val="3005590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5559971" y="2837793"/>
            <a:ext cx="3441968" cy="2677656"/>
          </a:xfrm>
          <a:prstGeom prst="rect">
            <a:avLst/>
          </a:prstGeom>
          <a:noFill/>
        </p:spPr>
        <p:txBody>
          <a:bodyPr wrap="none" rtlCol="0">
            <a:spAutoFit/>
          </a:bodyPr>
          <a:lstStyle/>
          <a:p>
            <a:r>
              <a:rPr lang="sv-SE" sz="2400" b="1" u="sng" dirty="0" smtClean="0"/>
              <a:t>Dagordning:</a:t>
            </a:r>
          </a:p>
          <a:p>
            <a:pPr marL="342900" indent="-342900">
              <a:buFont typeface="Arial" panose="020B0604020202020204" pitchFamily="34" charset="0"/>
              <a:buChar char="•"/>
            </a:pPr>
            <a:r>
              <a:rPr lang="sv-SE" sz="2400" dirty="0"/>
              <a:t>V</a:t>
            </a:r>
            <a:r>
              <a:rPr lang="sv-SE" sz="2400" dirty="0" smtClean="0"/>
              <a:t>ision</a:t>
            </a:r>
          </a:p>
          <a:p>
            <a:pPr marL="342900" indent="-342900">
              <a:buFont typeface="Arial" panose="020B0604020202020204" pitchFamily="34" charset="0"/>
              <a:buChar char="•"/>
            </a:pPr>
            <a:r>
              <a:rPr lang="sv-SE" sz="2400" dirty="0"/>
              <a:t>T</a:t>
            </a:r>
            <a:r>
              <a:rPr lang="sv-SE" sz="2400" dirty="0" smtClean="0"/>
              <a:t>räningsupplägg</a:t>
            </a:r>
          </a:p>
          <a:p>
            <a:pPr marL="342900" indent="-342900">
              <a:buFont typeface="Arial" panose="020B0604020202020204" pitchFamily="34" charset="0"/>
              <a:buChar char="•"/>
            </a:pPr>
            <a:r>
              <a:rPr lang="sv-SE" sz="2400" dirty="0" smtClean="0"/>
              <a:t>Sammandrag 2018</a:t>
            </a:r>
          </a:p>
          <a:p>
            <a:pPr marL="342900" indent="-342900">
              <a:buFont typeface="Arial" panose="020B0604020202020204" pitchFamily="34" charset="0"/>
              <a:buChar char="•"/>
            </a:pPr>
            <a:r>
              <a:rPr lang="sv-SE" sz="2400" dirty="0"/>
              <a:t>V</a:t>
            </a:r>
            <a:r>
              <a:rPr lang="sv-SE" sz="2400" dirty="0" smtClean="0"/>
              <a:t>i behöver er hjälp!</a:t>
            </a:r>
          </a:p>
          <a:p>
            <a:pPr marL="342900" indent="-342900">
              <a:buFont typeface="Arial" panose="020B0604020202020204" pitchFamily="34" charset="0"/>
              <a:buChar char="•"/>
            </a:pPr>
            <a:r>
              <a:rPr lang="sv-SE" sz="2400" dirty="0" smtClean="0"/>
              <a:t>Övrigt</a:t>
            </a:r>
          </a:p>
          <a:p>
            <a:pPr marL="342900" indent="-342900">
              <a:buFont typeface="Arial" panose="020B0604020202020204" pitchFamily="34" charset="0"/>
              <a:buChar char="•"/>
            </a:pPr>
            <a:r>
              <a:rPr lang="sv-SE" sz="2400" dirty="0" smtClean="0"/>
              <a:t>Frågor</a:t>
            </a:r>
          </a:p>
        </p:txBody>
      </p:sp>
    </p:spTree>
    <p:extLst>
      <p:ext uri="{BB962C8B-B14F-4D97-AF65-F5344CB8AC3E}">
        <p14:creationId xmlns:p14="http://schemas.microsoft.com/office/powerpoint/2010/main" val="1970229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5F1BD2AA-F51A-443F-A34C-E0BE461B4335}"/>
              </a:ext>
            </a:extLst>
          </p:cNvPr>
          <p:cNvSpPr txBox="1"/>
          <p:nvPr/>
        </p:nvSpPr>
        <p:spPr>
          <a:xfrm>
            <a:off x="1731145" y="719091"/>
            <a:ext cx="9472474"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Spelarutbildningsplan </a:t>
            </a:r>
            <a:r>
              <a:rPr lang="sv-SE" sz="4000" b="1" dirty="0" err="1">
                <a:latin typeface="Times New Roman" panose="02020603050405020304" pitchFamily="18" charset="0"/>
                <a:cs typeface="Times New Roman" panose="02020603050405020304" pitchFamily="18" charset="0"/>
              </a:rPr>
              <a:t>Svff</a:t>
            </a:r>
            <a:r>
              <a:rPr lang="sv-SE" sz="4000" b="1" dirty="0">
                <a:latin typeface="Times New Roman" panose="02020603050405020304" pitchFamily="18" charset="0"/>
                <a:cs typeface="Times New Roman" panose="02020603050405020304" pitchFamily="18" charset="0"/>
              </a:rPr>
              <a:t>    6 – 9 år</a:t>
            </a:r>
          </a:p>
        </p:txBody>
      </p:sp>
      <p:sp>
        <p:nvSpPr>
          <p:cNvPr id="3" name="textruta 2">
            <a:extLst>
              <a:ext uri="{FF2B5EF4-FFF2-40B4-BE49-F238E27FC236}">
                <a16:creationId xmlns="" xmlns:a16="http://schemas.microsoft.com/office/drawing/2014/main" id="{922ADCAF-F8A5-423C-A2C8-912C357314C2}"/>
              </a:ext>
            </a:extLst>
          </p:cNvPr>
          <p:cNvSpPr txBox="1"/>
          <p:nvPr/>
        </p:nvSpPr>
        <p:spPr>
          <a:xfrm>
            <a:off x="2503503" y="1757779"/>
            <a:ext cx="9623394" cy="3108543"/>
          </a:xfrm>
          <a:prstGeom prst="rect">
            <a:avLst/>
          </a:prstGeom>
          <a:noFill/>
        </p:spPr>
        <p:txBody>
          <a:bodyPr wrap="square" rtlCol="0">
            <a:spAutoFit/>
          </a:bodyPr>
          <a:lstStyle/>
          <a:p>
            <a:pPr marL="285750" indent="-28575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Fotbollsglädje – fotboll ska upptäckas på ett naturligt och lekfullt sätt.</a:t>
            </a:r>
          </a:p>
          <a:p>
            <a:endParaRPr lang="sv-SE" sz="28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Målbilder – anfallsspel och försvarsspel.</a:t>
            </a:r>
          </a:p>
          <a:p>
            <a:endParaRPr lang="sv-SE" sz="28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Fysiska grundkvaliteter – koordination och fotbollssnabbhet.</a:t>
            </a:r>
          </a:p>
        </p:txBody>
      </p:sp>
    </p:spTree>
    <p:extLst>
      <p:ext uri="{BB962C8B-B14F-4D97-AF65-F5344CB8AC3E}">
        <p14:creationId xmlns:p14="http://schemas.microsoft.com/office/powerpoint/2010/main" val="2404123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EA7CCE46-C1DC-406A-B05C-30FB3FC3D998}"/>
              </a:ext>
            </a:extLst>
          </p:cNvPr>
          <p:cNvSpPr txBox="1"/>
          <p:nvPr/>
        </p:nvSpPr>
        <p:spPr>
          <a:xfrm>
            <a:off x="1651247" y="612559"/>
            <a:ext cx="9650027"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Fotbollsglädje</a:t>
            </a:r>
          </a:p>
        </p:txBody>
      </p:sp>
      <p:sp>
        <p:nvSpPr>
          <p:cNvPr id="3" name="textruta 2">
            <a:extLst>
              <a:ext uri="{FF2B5EF4-FFF2-40B4-BE49-F238E27FC236}">
                <a16:creationId xmlns="" xmlns:a16="http://schemas.microsoft.com/office/drawing/2014/main" id="{FC687B1F-1FCC-47AF-B729-E3CC9D5F53AF}"/>
              </a:ext>
            </a:extLst>
          </p:cNvPr>
          <p:cNvSpPr txBox="1"/>
          <p:nvPr/>
        </p:nvSpPr>
        <p:spPr>
          <a:xfrm>
            <a:off x="2618912" y="2077375"/>
            <a:ext cx="9268287" cy="3108543"/>
          </a:xfrm>
          <a:prstGeom prst="rect">
            <a:avLst/>
          </a:prstGeom>
          <a:noFill/>
        </p:spPr>
        <p:txBody>
          <a:bodyPr wrap="square" rtlCol="0">
            <a:spAutoFit/>
          </a:bodyPr>
          <a:lstStyle/>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Leken som inlärningsmetod är prioriterad.</a:t>
            </a:r>
          </a:p>
          <a:p>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Den viktigaste uppgiften är att skapa glädje.</a:t>
            </a:r>
          </a:p>
          <a:p>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Träna med syfte att behärska kroppens olika rörelsemönster vilket ger en bra grund för långsiktig utveckling i fotboll.</a:t>
            </a:r>
          </a:p>
        </p:txBody>
      </p:sp>
    </p:spTree>
    <p:extLst>
      <p:ext uri="{BB962C8B-B14F-4D97-AF65-F5344CB8AC3E}">
        <p14:creationId xmlns:p14="http://schemas.microsoft.com/office/powerpoint/2010/main" val="2330564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EB3EAF86-A1D0-4B53-BA87-3DA7A9537C69}"/>
              </a:ext>
            </a:extLst>
          </p:cNvPr>
          <p:cNvSpPr txBox="1"/>
          <p:nvPr/>
        </p:nvSpPr>
        <p:spPr>
          <a:xfrm>
            <a:off x="1651246" y="612560"/>
            <a:ext cx="10005134"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Målbilder – laget och spelarens färdigheter</a:t>
            </a:r>
          </a:p>
        </p:txBody>
      </p:sp>
      <p:sp>
        <p:nvSpPr>
          <p:cNvPr id="4" name="textruta 3">
            <a:extLst>
              <a:ext uri="{FF2B5EF4-FFF2-40B4-BE49-F238E27FC236}">
                <a16:creationId xmlns="" xmlns:a16="http://schemas.microsoft.com/office/drawing/2014/main" id="{6CA08BAE-7914-48A3-B881-2DA881F41674}"/>
              </a:ext>
            </a:extLst>
          </p:cNvPr>
          <p:cNvSpPr txBox="1"/>
          <p:nvPr/>
        </p:nvSpPr>
        <p:spPr>
          <a:xfrm>
            <a:off x="2343705" y="1595021"/>
            <a:ext cx="9507984" cy="5693866"/>
          </a:xfrm>
          <a:prstGeom prst="rect">
            <a:avLst/>
          </a:prstGeom>
          <a:noFill/>
        </p:spPr>
        <p:txBody>
          <a:bodyPr wrap="square" rtlCol="0">
            <a:spAutoFit/>
          </a:bodyPr>
          <a:lstStyle/>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Anfallsspel laget – djupledsspel och spelbarhet.</a:t>
            </a:r>
          </a:p>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Försvarsspel laget – (alla på försvarssida)</a:t>
            </a:r>
          </a:p>
          <a:p>
            <a:endParaRPr lang="sv-SE"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Anfallsspel spelaren – driva, vända, passa kort, ta emot boll, utmana finta och dribbla, skjuta.</a:t>
            </a:r>
          </a:p>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Försvarsspel spelaren – försvarssida, pressa, återta boll.</a:t>
            </a:r>
          </a:p>
          <a:p>
            <a:pPr marL="457200" indent="-4572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Målvaktens färdigheter – kasta ut boll, ta emot boll, driva, passa kort, fånga boll, kasta sig och fånga boll.</a:t>
            </a:r>
          </a:p>
          <a:p>
            <a:pPr marL="457200" indent="-4572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VIKTIGT att känna att man lyckas!!</a:t>
            </a:r>
          </a:p>
          <a:p>
            <a:pPr marL="457200" indent="-4572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529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 xmlns:a16="http://schemas.microsoft.com/office/drawing/2014/main" id="{A01C6F03-861E-4DEA-B1C9-DA34FBD1C02D}"/>
              </a:ext>
            </a:extLst>
          </p:cNvPr>
          <p:cNvSpPr txBox="1"/>
          <p:nvPr/>
        </p:nvSpPr>
        <p:spPr>
          <a:xfrm>
            <a:off x="1571348" y="603681"/>
            <a:ext cx="9907480"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Fysiska grundkvaliteter</a:t>
            </a:r>
          </a:p>
        </p:txBody>
      </p:sp>
      <p:sp>
        <p:nvSpPr>
          <p:cNvPr id="4" name="textruta 3">
            <a:extLst>
              <a:ext uri="{FF2B5EF4-FFF2-40B4-BE49-F238E27FC236}">
                <a16:creationId xmlns="" xmlns:a16="http://schemas.microsoft.com/office/drawing/2014/main" id="{5AAE3945-B744-4872-A44C-3F790B029AB7}"/>
              </a:ext>
            </a:extLst>
          </p:cNvPr>
          <p:cNvSpPr txBox="1"/>
          <p:nvPr/>
        </p:nvSpPr>
        <p:spPr>
          <a:xfrm>
            <a:off x="2681056" y="1518082"/>
            <a:ext cx="9401453" cy="4832092"/>
          </a:xfrm>
          <a:prstGeom prst="rect">
            <a:avLst/>
          </a:prstGeom>
          <a:noFill/>
        </p:spPr>
        <p:txBody>
          <a:bodyPr wrap="square" rtlCol="0">
            <a:spAutoFit/>
          </a:bodyPr>
          <a:lstStyle/>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Koordination – rytm, öga-fot, öga-hand, rumsorientering</a:t>
            </a:r>
          </a:p>
          <a:p>
            <a:pPr marL="342900" indent="-3429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Fotbollssnabbhet – reaktion, frekvens, acceleration</a:t>
            </a:r>
          </a:p>
          <a:p>
            <a:pPr marL="342900" indent="-3429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Rörlighet – kunna utföra de aktioner som krävs i en fotbollsmatch, t ex mottagning av boll eller benparad av målvakt.</a:t>
            </a:r>
          </a:p>
          <a:p>
            <a:pPr marL="342900" indent="-3429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Styrka </a:t>
            </a:r>
          </a:p>
          <a:p>
            <a:pPr marL="342900" indent="-342900">
              <a:buFont typeface="Arial" panose="020B0604020202020204" pitchFamily="34" charset="0"/>
              <a:buChar char="•"/>
            </a:pPr>
            <a:endParaRPr lang="sv-SE" sz="28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800" b="1" dirty="0">
                <a:latin typeface="Times New Roman" panose="02020603050405020304" pitchFamily="18" charset="0"/>
                <a:cs typeface="Times New Roman" panose="02020603050405020304" pitchFamily="18" charset="0"/>
              </a:rPr>
              <a:t>Kondition</a:t>
            </a:r>
          </a:p>
        </p:txBody>
      </p:sp>
    </p:spTree>
    <p:extLst>
      <p:ext uri="{BB962C8B-B14F-4D97-AF65-F5344CB8AC3E}">
        <p14:creationId xmlns:p14="http://schemas.microsoft.com/office/powerpoint/2010/main" val="4291140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EF9290F7-231A-456A-92B7-36514C393817}"/>
              </a:ext>
            </a:extLst>
          </p:cNvPr>
          <p:cNvSpPr txBox="1"/>
          <p:nvPr/>
        </p:nvSpPr>
        <p:spPr>
          <a:xfrm>
            <a:off x="1819922" y="514904"/>
            <a:ext cx="9463596"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Vad kommer spelarna att få öva i år</a:t>
            </a:r>
          </a:p>
        </p:txBody>
      </p:sp>
      <p:sp>
        <p:nvSpPr>
          <p:cNvPr id="3" name="textruta 2">
            <a:extLst>
              <a:ext uri="{FF2B5EF4-FFF2-40B4-BE49-F238E27FC236}">
                <a16:creationId xmlns="" xmlns:a16="http://schemas.microsoft.com/office/drawing/2014/main" id="{6240761A-6044-4AE4-8E7A-71F637AA4353}"/>
              </a:ext>
            </a:extLst>
          </p:cNvPr>
          <p:cNvSpPr txBox="1"/>
          <p:nvPr/>
        </p:nvSpPr>
        <p:spPr>
          <a:xfrm>
            <a:off x="2858610" y="1222790"/>
            <a:ext cx="9055223" cy="6001643"/>
          </a:xfrm>
          <a:prstGeom prst="rect">
            <a:avLst/>
          </a:prstGeom>
          <a:noFill/>
        </p:spPr>
        <p:txBody>
          <a:bodyPr wrap="square" rtlCol="0">
            <a:spAutoFit/>
          </a:bodyPr>
          <a:lstStyle/>
          <a:p>
            <a:pPr marL="342900" indent="-342900">
              <a:buFont typeface="Arial" panose="020B0604020202020204" pitchFamily="34" charset="0"/>
              <a:buChar char="•"/>
            </a:pPr>
            <a:r>
              <a:rPr lang="sv-SE" sz="2400" b="1" dirty="0">
                <a:latin typeface="Times New Roman" panose="02020603050405020304" pitchFamily="18" charset="0"/>
                <a:cs typeface="Times New Roman" panose="02020603050405020304" pitchFamily="18" charset="0"/>
              </a:rPr>
              <a:t>Anfallsspel – driva, vända, passa kort, ta emot boll, utmana finta och dribbla, skjuta, spelbarhet.</a:t>
            </a:r>
          </a:p>
          <a:p>
            <a:pPr marL="342900" indent="-342900">
              <a:buFont typeface="Arial" panose="020B0604020202020204" pitchFamily="34" charset="0"/>
              <a:buChar char="•"/>
            </a:pPr>
            <a:endParaRPr lang="sv-SE"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400" b="1" dirty="0">
                <a:latin typeface="Times New Roman" panose="02020603050405020304" pitchFamily="18" charset="0"/>
                <a:cs typeface="Times New Roman" panose="02020603050405020304" pitchFamily="18" charset="0"/>
              </a:rPr>
              <a:t>Försvarsspel – försvarssida, pressa, ta tillbaka bollen.</a:t>
            </a:r>
          </a:p>
          <a:p>
            <a:pPr marL="342900" indent="-342900">
              <a:buFont typeface="Arial" panose="020B0604020202020204" pitchFamily="34" charset="0"/>
              <a:buChar char="•"/>
            </a:pPr>
            <a:endParaRPr lang="sv-SE"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400" b="1" dirty="0">
                <a:latin typeface="Times New Roman" panose="02020603050405020304" pitchFamily="18" charset="0"/>
                <a:cs typeface="Times New Roman" panose="02020603050405020304" pitchFamily="18" charset="0"/>
              </a:rPr>
              <a:t>Målvaktsspel – kasta ut boll, ta emot boll, driva, passa kort, fånga boll, kasta sig och fånga boll.</a:t>
            </a:r>
          </a:p>
          <a:p>
            <a:pPr marL="342900" indent="-342900">
              <a:buFont typeface="Arial" panose="020B0604020202020204" pitchFamily="34" charset="0"/>
              <a:buChar char="•"/>
            </a:pPr>
            <a:endParaRPr lang="sv-SE"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400" b="1" dirty="0">
                <a:latin typeface="Times New Roman" panose="02020603050405020304" pitchFamily="18" charset="0"/>
                <a:cs typeface="Times New Roman" panose="02020603050405020304" pitchFamily="18" charset="0"/>
              </a:rPr>
              <a:t>Fysiska färdigheter – snabbhet (reaktion, frekvens, acceleration), dynamisk rörlighet (koordination och styrka), koordination (rytm, rumsorientering, öga-fot och öga-hand), grundläggande färdigheter (hoppa och landa, springa och bromsa, kasta och fånga), rulla, åla, krypa.</a:t>
            </a:r>
          </a:p>
          <a:p>
            <a:pPr marL="342900" indent="-342900">
              <a:buFont typeface="Arial" panose="020B0604020202020204" pitchFamily="34" charset="0"/>
              <a:buChar char="•"/>
            </a:pPr>
            <a:endParaRPr lang="sv-SE"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v-SE" sz="2400" b="1" dirty="0">
                <a:latin typeface="Times New Roman" panose="02020603050405020304" pitchFamily="18" charset="0"/>
                <a:cs typeface="Times New Roman" panose="02020603050405020304" pitchFamily="18" charset="0"/>
              </a:rPr>
              <a:t>Perception – balans, syn och hörsel</a:t>
            </a:r>
          </a:p>
          <a:p>
            <a:pPr marL="342900" indent="-342900">
              <a:buFont typeface="Arial" panose="020B0604020202020204" pitchFamily="34" charset="0"/>
              <a:buChar char="•"/>
            </a:pPr>
            <a:endParaRPr lang="sv-SE"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14975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4832092"/>
          </a:xfrm>
          <a:prstGeom prst="rect">
            <a:avLst/>
          </a:prstGeom>
          <a:noFill/>
        </p:spPr>
        <p:txBody>
          <a:bodyPr wrap="square" rtlCol="0">
            <a:spAutoFit/>
          </a:bodyPr>
          <a:lstStyle/>
          <a:p>
            <a:pPr marL="457200" indent="-457200">
              <a:buFont typeface="Arial" panose="020B0604020202020204" pitchFamily="34" charset="0"/>
              <a:buChar char="•"/>
            </a:pPr>
            <a:r>
              <a:rPr lang="sv-SE" sz="2800" dirty="0">
                <a:latin typeface="Times New Roman" panose="02020603050405020304" pitchFamily="18" charset="0"/>
                <a:cs typeface="Times New Roman" panose="02020603050405020304" pitchFamily="18" charset="0"/>
              </a:rPr>
              <a:t>Mycket fokus på att vi tillsammans, barn och ledare, ska få fotbollsträningen att associeras med glädje och att skapa en grupp där alla känner sig välkomna och kan vara sig själva.</a:t>
            </a:r>
          </a:p>
          <a:p>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a:latin typeface="Times New Roman" panose="02020603050405020304" pitchFamily="18" charset="0"/>
                <a:cs typeface="Times New Roman" panose="02020603050405020304" pitchFamily="18" charset="0"/>
              </a:rPr>
              <a:t>När det kommer till färdighetsträning är det fortfarande individens utveckling som prioriteras i förhållande till laget.</a:t>
            </a:r>
          </a:p>
          <a:p>
            <a:r>
              <a:rPr lang="sv-SE" sz="2800" dirty="0">
                <a:latin typeface="Times New Roman" panose="02020603050405020304" pitchFamily="18" charset="0"/>
                <a:cs typeface="Times New Roman" panose="02020603050405020304" pitchFamily="18" charset="0"/>
              </a:rPr>
              <a:t> </a:t>
            </a:r>
          </a:p>
          <a:p>
            <a:pPr marL="457200" indent="-457200">
              <a:buFont typeface="Arial" panose="020B0604020202020204" pitchFamily="34" charset="0"/>
              <a:buChar char="•"/>
            </a:pPr>
            <a:r>
              <a:rPr lang="sv-SE" sz="2800" dirty="0">
                <a:latin typeface="Times New Roman" panose="02020603050405020304" pitchFamily="18" charset="0"/>
                <a:cs typeface="Times New Roman" panose="02020603050405020304" pitchFamily="18" charset="0"/>
              </a:rPr>
              <a:t>Match är också ett </a:t>
            </a:r>
            <a:r>
              <a:rPr lang="sv-SE" sz="2800" dirty="0" err="1">
                <a:latin typeface="Times New Roman" panose="02020603050405020304" pitchFamily="18" charset="0"/>
                <a:cs typeface="Times New Roman" panose="02020603050405020304" pitchFamily="18" charset="0"/>
              </a:rPr>
              <a:t>lärtillfälle</a:t>
            </a:r>
            <a:r>
              <a:rPr lang="sv-SE" sz="2800" dirty="0">
                <a:latin typeface="Times New Roman" panose="02020603050405020304" pitchFamily="18" charset="0"/>
                <a:cs typeface="Times New Roman" panose="02020603050405020304" pitchFamily="18" charset="0"/>
              </a:rPr>
              <a:t> där barnen ska få större möjlighet att, utifrån det vi övar på träningarna, välja metod (t ex passa, driva, skjuta) för att kunna ta egna beslut i olika situationer.</a:t>
            </a: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a:latin typeface="Times New Roman" panose="02020603050405020304" pitchFamily="18" charset="0"/>
                <a:cs typeface="Times New Roman" panose="02020603050405020304" pitchFamily="18" charset="0"/>
              </a:rPr>
              <a:t>Vad vill vi ledare?</a:t>
            </a:r>
          </a:p>
        </p:txBody>
      </p:sp>
    </p:spTree>
    <p:extLst>
      <p:ext uri="{BB962C8B-B14F-4D97-AF65-F5344CB8AC3E}">
        <p14:creationId xmlns:p14="http://schemas.microsoft.com/office/powerpoint/2010/main" val="2859466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5076497" y="1492469"/>
            <a:ext cx="3371436" cy="3847207"/>
          </a:xfrm>
          <a:prstGeom prst="rect">
            <a:avLst/>
          </a:prstGeom>
          <a:noFill/>
        </p:spPr>
        <p:txBody>
          <a:bodyPr wrap="none" rtlCol="0">
            <a:spAutoFit/>
          </a:bodyPr>
          <a:lstStyle/>
          <a:p>
            <a:r>
              <a:rPr lang="sv-SE" sz="2800" dirty="0" smtClean="0"/>
              <a:t>Träningsupplägg</a:t>
            </a:r>
          </a:p>
          <a:p>
            <a:endParaRPr lang="sv-SE" dirty="0" smtClean="0"/>
          </a:p>
          <a:p>
            <a:pPr marL="285750" indent="-285750">
              <a:buFont typeface="Arial" panose="020B0604020202020204" pitchFamily="34" charset="0"/>
              <a:buChar char="•"/>
            </a:pPr>
            <a:r>
              <a:rPr lang="sv-SE" dirty="0" smtClean="0"/>
              <a:t>Samling i omklädningsrum</a:t>
            </a:r>
          </a:p>
          <a:p>
            <a:endParaRPr lang="sv-SE" dirty="0"/>
          </a:p>
          <a:p>
            <a:pPr marL="285750" indent="-285750">
              <a:buFont typeface="Arial" panose="020B0604020202020204" pitchFamily="34" charset="0"/>
              <a:buChar char="•"/>
            </a:pPr>
            <a:r>
              <a:rPr lang="sv-SE" dirty="0" smtClean="0"/>
              <a:t>Uppvärmning</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r>
              <a:rPr lang="sv-SE" dirty="0" smtClean="0"/>
              <a:t>Stationer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smtClean="0"/>
              <a:t>Avslutande lek</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smtClean="0"/>
              <a:t>Ramsa</a:t>
            </a:r>
          </a:p>
          <a:p>
            <a:pPr marL="285750" indent="-285750">
              <a:buFont typeface="Arial" panose="020B0604020202020204" pitchFamily="34" charset="0"/>
              <a:buChar char="•"/>
            </a:pPr>
            <a:endParaRPr lang="sv-SE" dirty="0" smtClean="0"/>
          </a:p>
          <a:p>
            <a:pPr marL="285750" indent="-285750">
              <a:buFont typeface="Arial" panose="020B0604020202020204" pitchFamily="34" charset="0"/>
              <a:buChar char="•"/>
            </a:pPr>
            <a:endParaRPr lang="sv-SE" dirty="0"/>
          </a:p>
        </p:txBody>
      </p:sp>
      <p:sp>
        <p:nvSpPr>
          <p:cNvPr id="3" name="5-udd 2"/>
          <p:cNvSpPr/>
          <p:nvPr/>
        </p:nvSpPr>
        <p:spPr>
          <a:xfrm>
            <a:off x="8145517" y="2732690"/>
            <a:ext cx="3573517" cy="2606986"/>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sv-SE" dirty="0" smtClean="0"/>
              <a:t>Glöm ej vatten-flaska &amp; benskydd</a:t>
            </a:r>
            <a:endParaRPr lang="sv-SE" dirty="0"/>
          </a:p>
        </p:txBody>
      </p:sp>
    </p:spTree>
    <p:extLst>
      <p:ext uri="{BB962C8B-B14F-4D97-AF65-F5344CB8AC3E}">
        <p14:creationId xmlns:p14="http://schemas.microsoft.com/office/powerpoint/2010/main" val="2936930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Sammandrag 2018</a:t>
            </a:r>
            <a:endParaRPr lang="sv-SE" dirty="0"/>
          </a:p>
        </p:txBody>
      </p:sp>
      <p:sp>
        <p:nvSpPr>
          <p:cNvPr id="3" name="Content Placeholder 2"/>
          <p:cNvSpPr>
            <a:spLocks noGrp="1"/>
          </p:cNvSpPr>
          <p:nvPr>
            <p:ph idx="1"/>
          </p:nvPr>
        </p:nvSpPr>
        <p:spPr/>
        <p:txBody>
          <a:bodyPr/>
          <a:lstStyle/>
          <a:p>
            <a:pPr marL="0" indent="0">
              <a:buNone/>
            </a:pPr>
            <a:endParaRPr lang="sv-SE" b="1" dirty="0" smtClean="0"/>
          </a:p>
          <a:p>
            <a:r>
              <a:rPr lang="sv-SE" dirty="0" smtClean="0"/>
              <a:t>27 maj Kärnavallen</a:t>
            </a:r>
          </a:p>
          <a:p>
            <a:r>
              <a:rPr lang="sv-SE" dirty="0" smtClean="0"/>
              <a:t>17 juni </a:t>
            </a:r>
            <a:r>
              <a:rPr lang="sv-SE" dirty="0" err="1" smtClean="0"/>
              <a:t>Romevi</a:t>
            </a:r>
            <a:endParaRPr lang="sv-SE" dirty="0" smtClean="0"/>
          </a:p>
          <a:p>
            <a:r>
              <a:rPr lang="sv-SE" dirty="0" smtClean="0"/>
              <a:t>16 sep Skarpe Nord</a:t>
            </a:r>
          </a:p>
          <a:p>
            <a:r>
              <a:rPr lang="sv-SE" dirty="0" smtClean="0"/>
              <a:t>7 okt </a:t>
            </a:r>
            <a:r>
              <a:rPr lang="sv-SE" dirty="0" err="1" smtClean="0"/>
              <a:t>Vimmervi</a:t>
            </a:r>
            <a:endParaRPr lang="sv-SE" dirty="0" smtClean="0"/>
          </a:p>
          <a:p>
            <a:endParaRPr lang="sv-SE" dirty="0"/>
          </a:p>
        </p:txBody>
      </p:sp>
    </p:spTree>
    <p:extLst>
      <p:ext uri="{BB962C8B-B14F-4D97-AF65-F5344CB8AC3E}">
        <p14:creationId xmlns:p14="http://schemas.microsoft.com/office/powerpoint/2010/main" val="224767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4832092"/>
          </a:xfrm>
          <a:prstGeom prst="rect">
            <a:avLst/>
          </a:prstGeom>
          <a:noFill/>
        </p:spPr>
        <p:txBody>
          <a:bodyPr wrap="square" rtlCol="0">
            <a:spAutoFit/>
          </a:bodyPr>
          <a:lstStyle/>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Helger, spelar flera matcher, möter andra lag från regionen</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”5 mot 5” = en målvakt + 4st utespelare</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Spelar för att det är skoj - Inget slutspel eller poängräkning</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Tränar oss i att vara i </a:t>
            </a:r>
            <a:r>
              <a:rPr lang="sv-SE" sz="2800" dirty="0" smtClean="0">
                <a:latin typeface="Times New Roman" panose="02020603050405020304" pitchFamily="18" charset="0"/>
                <a:cs typeface="Times New Roman" panose="02020603050405020304" pitchFamily="18" charset="0"/>
              </a:rPr>
              <a:t>matchsammanhang</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Ytterby IS arrangerar sammandrag och cuper, men inte för F10  i år</a:t>
            </a: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smtClean="0">
                <a:latin typeface="Times New Roman" panose="02020603050405020304" pitchFamily="18" charset="0"/>
                <a:cs typeface="Times New Roman" panose="02020603050405020304" pitchFamily="18" charset="0"/>
              </a:rPr>
              <a:t>Sammandrag</a:t>
            </a:r>
            <a:endParaRPr lang="sv-S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2577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5109091"/>
          </a:xfrm>
          <a:prstGeom prst="rect">
            <a:avLst/>
          </a:prstGeom>
          <a:noFill/>
        </p:spPr>
        <p:txBody>
          <a:bodyPr wrap="square" rtlCol="0">
            <a:spAutoFit/>
          </a:bodyPr>
          <a:lstStyle/>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Föranmälan – kallelse och information kommer på mailen</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Vi anmäler så många lag vi får underlag för</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Lagindelning ändras ända in i det sista</a:t>
            </a:r>
          </a:p>
          <a:p>
            <a:pPr marL="914400" lvl="1" indent="-457200">
              <a:buFont typeface="Arial" panose="020B0604020202020204" pitchFamily="34" charset="0"/>
              <a:buChar char="•"/>
            </a:pPr>
            <a:r>
              <a:rPr lang="sv-SE" dirty="0" smtClean="0">
                <a:latin typeface="Times New Roman" panose="02020603050405020304" pitchFamily="18" charset="0"/>
                <a:cs typeface="Times New Roman" panose="02020603050405020304" pitchFamily="18" charset="0"/>
              </a:rPr>
              <a:t>Ex </a:t>
            </a:r>
            <a:r>
              <a:rPr lang="sv-SE" dirty="0" err="1" smtClean="0">
                <a:latin typeface="Times New Roman" panose="02020603050405020304" pitchFamily="18" charset="0"/>
                <a:cs typeface="Times New Roman" panose="02020603050405020304" pitchFamily="18" charset="0"/>
              </a:rPr>
              <a:t>pga</a:t>
            </a:r>
            <a:r>
              <a:rPr lang="sv-SE" dirty="0" smtClean="0">
                <a:latin typeface="Times New Roman" panose="02020603050405020304" pitchFamily="18" charset="0"/>
                <a:cs typeface="Times New Roman" panose="02020603050405020304" pitchFamily="18" charset="0"/>
              </a:rPr>
              <a:t> sjukdom, sena avanmälningar </a:t>
            </a:r>
            <a:r>
              <a:rPr lang="sv-SE" dirty="0" err="1" smtClean="0">
                <a:latin typeface="Times New Roman" panose="02020603050405020304" pitchFamily="18" charset="0"/>
                <a:cs typeface="Times New Roman" panose="02020603050405020304" pitchFamily="18" charset="0"/>
              </a:rPr>
              <a:t>etc</a:t>
            </a: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Gemensam samling oavsett när första match är</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Alla spelar lika mycket</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Föräldrar ansvarar för sina barn mellan matcher</a:t>
            </a:r>
            <a:endParaRPr lang="sv-SE" sz="2800"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smtClean="0">
                <a:latin typeface="Times New Roman" panose="02020603050405020304" pitchFamily="18" charset="0"/>
                <a:cs typeface="Times New Roman" panose="02020603050405020304" pitchFamily="18" charset="0"/>
              </a:rPr>
              <a:t>Detta gäller vid sammandrag</a:t>
            </a:r>
            <a:endParaRPr lang="sv-S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257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4524315"/>
          </a:xfrm>
          <a:prstGeom prst="rect">
            <a:avLst/>
          </a:prstGeom>
          <a:noFill/>
        </p:spPr>
        <p:txBody>
          <a:bodyPr wrap="square" rtlCol="0">
            <a:spAutoFit/>
          </a:bodyPr>
          <a:lstStyle/>
          <a:p>
            <a:pPr marL="457200" indent="-457200">
              <a:buFont typeface="Arial" panose="020B0604020202020204" pitchFamily="34" charset="0"/>
              <a:buChar char="•"/>
            </a:pP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Lagföräldrar som fixar med alla kringaktiviteter. 4 </a:t>
            </a:r>
            <a:r>
              <a:rPr lang="sv-SE" sz="2800" dirty="0" err="1" smtClean="0">
                <a:latin typeface="Times New Roman" panose="02020603050405020304" pitchFamily="18" charset="0"/>
                <a:cs typeface="Times New Roman" panose="02020603050405020304" pitchFamily="18" charset="0"/>
              </a:rPr>
              <a:t>st</a:t>
            </a: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Ytterby </a:t>
            </a:r>
            <a:r>
              <a:rPr lang="sv-SE" sz="2800" dirty="0" smtClean="0">
                <a:latin typeface="Times New Roman" panose="02020603050405020304" pitchFamily="18" charset="0"/>
                <a:cs typeface="Times New Roman" panose="02020603050405020304" pitchFamily="18" charset="0"/>
              </a:rPr>
              <a:t>idrottsanläggning</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Arbete med mindre </a:t>
            </a:r>
            <a:r>
              <a:rPr lang="sv-SE" sz="2000" dirty="0" smtClean="0">
                <a:latin typeface="Times New Roman" panose="02020603050405020304" pitchFamily="18" charset="0"/>
                <a:cs typeface="Times New Roman" panose="02020603050405020304" pitchFamily="18" charset="0"/>
              </a:rPr>
              <a:t>reparationer, underhåll </a:t>
            </a:r>
            <a:r>
              <a:rPr lang="sv-SE" sz="2000" dirty="0" err="1" smtClean="0">
                <a:latin typeface="Times New Roman" panose="02020603050405020304" pitchFamily="18" charset="0"/>
                <a:cs typeface="Times New Roman" panose="02020603050405020304" pitchFamily="18" charset="0"/>
              </a:rPr>
              <a:t>etc</a:t>
            </a:r>
            <a:endParaRPr lang="sv-SE" sz="20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Tacksamma </a:t>
            </a:r>
            <a:r>
              <a:rPr lang="sv-SE" sz="2800" dirty="0" smtClean="0">
                <a:latin typeface="Times New Roman" panose="02020603050405020304" pitchFamily="18" charset="0"/>
                <a:cs typeface="Times New Roman" panose="02020603050405020304" pitchFamily="18" charset="0"/>
              </a:rPr>
              <a:t>om kan få hjälp vid </a:t>
            </a:r>
            <a:r>
              <a:rPr lang="sv-SE" sz="2800" dirty="0" smtClean="0">
                <a:latin typeface="Times New Roman" panose="02020603050405020304" pitchFamily="18" charset="0"/>
                <a:cs typeface="Times New Roman" panose="02020603050405020304" pitchFamily="18" charset="0"/>
              </a:rPr>
              <a:t>träningstillfällen!</a:t>
            </a:r>
            <a:endParaRPr lang="sv-SE" sz="2800" dirty="0" smtClean="0">
              <a:latin typeface="Times New Roman" panose="02020603050405020304" pitchFamily="18" charset="0"/>
              <a:cs typeface="Times New Roman" panose="02020603050405020304" pitchFamily="18" charset="0"/>
            </a:endParaRPr>
          </a:p>
          <a:p>
            <a:pPr marL="914400" lvl="1" indent="-457200">
              <a:buFont typeface="Arial" panose="020B0604020202020204" pitchFamily="34" charset="0"/>
              <a:buChar char="•"/>
            </a:pPr>
            <a:r>
              <a:rPr lang="sv-SE" sz="2000" dirty="0">
                <a:latin typeface="Times New Roman" panose="02020603050405020304" pitchFamily="18" charset="0"/>
                <a:cs typeface="Times New Roman" panose="02020603050405020304" pitchFamily="18" charset="0"/>
              </a:rPr>
              <a:t>Uppställning och nedtagning av </a:t>
            </a:r>
            <a:r>
              <a:rPr lang="sv-SE" sz="2000" dirty="0" smtClean="0">
                <a:latin typeface="Times New Roman" panose="02020603050405020304" pitchFamily="18" charset="0"/>
                <a:cs typeface="Times New Roman" panose="02020603050405020304" pitchFamily="18" charset="0"/>
              </a:rPr>
              <a:t>sarger.</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Flytt av målburar</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Enklare funktionärsuppgifter</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Plocka ihop mtrl efter tränings slut: bollar, koner, mål </a:t>
            </a:r>
            <a:r>
              <a:rPr lang="sv-SE" sz="2000" dirty="0" err="1" smtClean="0">
                <a:latin typeface="Times New Roman" panose="02020603050405020304" pitchFamily="18" charset="0"/>
                <a:cs typeface="Times New Roman" panose="02020603050405020304" pitchFamily="18" charset="0"/>
              </a:rPr>
              <a:t>etc</a:t>
            </a:r>
            <a:endParaRPr lang="sv-SE" sz="2000" dirty="0" smtClean="0">
              <a:latin typeface="Times New Roman" panose="02020603050405020304" pitchFamily="18" charset="0"/>
              <a:cs typeface="Times New Roman" panose="02020603050405020304" pitchFamily="18" charset="0"/>
            </a:endParaRPr>
          </a:p>
          <a:p>
            <a:pPr lvl="1"/>
            <a:endParaRPr lang="sv-SE"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Berätta </a:t>
            </a:r>
            <a:r>
              <a:rPr lang="sv-SE" sz="2800" dirty="0" smtClean="0">
                <a:latin typeface="Times New Roman" panose="02020603050405020304" pitchFamily="18" charset="0"/>
                <a:cs typeface="Times New Roman" panose="02020603050405020304" pitchFamily="18" charset="0"/>
              </a:rPr>
              <a:t>för oss ledare om något blivit tokigt eller inte funkar!</a:t>
            </a:r>
            <a:endParaRPr lang="sv-SE" sz="2800"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smtClean="0">
                <a:latin typeface="Times New Roman" panose="02020603050405020304" pitchFamily="18" charset="0"/>
                <a:cs typeface="Times New Roman" panose="02020603050405020304" pitchFamily="18" charset="0"/>
              </a:rPr>
              <a:t>Vi behöver er hjälp!</a:t>
            </a:r>
            <a:endParaRPr lang="sv-S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2577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5016758"/>
          </a:xfrm>
          <a:prstGeom prst="rect">
            <a:avLst/>
          </a:prstGeom>
          <a:noFill/>
        </p:spPr>
        <p:txBody>
          <a:bodyPr wrap="square" rtlCol="0">
            <a:spAutoFit/>
          </a:bodyPr>
          <a:lstStyle/>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Kontrollera </a:t>
            </a:r>
            <a:r>
              <a:rPr lang="sv-SE" sz="2800" dirty="0" smtClean="0">
                <a:latin typeface="Times New Roman" panose="02020603050405020304" pitchFamily="18" charset="0"/>
                <a:cs typeface="Times New Roman" panose="02020603050405020304" pitchFamily="18" charset="0"/>
              </a:rPr>
              <a:t>att </a:t>
            </a:r>
            <a:r>
              <a:rPr lang="sv-SE" sz="2800" dirty="0" smtClean="0">
                <a:latin typeface="Times New Roman" panose="02020603050405020304" pitchFamily="18" charset="0"/>
                <a:cs typeface="Times New Roman" panose="02020603050405020304" pitchFamily="18" charset="0"/>
              </a:rPr>
              <a:t>era </a:t>
            </a:r>
            <a:r>
              <a:rPr lang="sv-SE" sz="2800" dirty="0" smtClean="0">
                <a:latin typeface="Times New Roman" panose="02020603050405020304" pitchFamily="18" charset="0"/>
                <a:cs typeface="Times New Roman" panose="02020603050405020304" pitchFamily="18" charset="0"/>
              </a:rPr>
              <a:t>kontaktuppgifter stämmer</a:t>
            </a:r>
          </a:p>
          <a:p>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Prenumerera på kalendern</a:t>
            </a: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Det är okej att lämna barn och åka vid träning men vi måste kunna nå er under träningstiden utifall något händer.</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Gäller även om barn samåker med annan förälder.</a:t>
            </a:r>
            <a:endParaRPr lang="sv-SE"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Fotografering</a:t>
            </a: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Hjälp oss hålla fokus på glädjen och gemenskapen.</a:t>
            </a:r>
          </a:p>
          <a:p>
            <a:pPr marL="914400" lvl="1" indent="-457200">
              <a:buFont typeface="Arial" panose="020B0604020202020204" pitchFamily="34" charset="0"/>
              <a:buChar char="•"/>
            </a:pPr>
            <a:r>
              <a:rPr lang="sv-SE" sz="2000" dirty="0" smtClean="0">
                <a:latin typeface="Times New Roman" panose="02020603050405020304" pitchFamily="18" charset="0"/>
                <a:cs typeface="Times New Roman" panose="02020603050405020304" pitchFamily="18" charset="0"/>
              </a:rPr>
              <a:t>Både under träning och sammandrag – på och utanför planen!</a:t>
            </a:r>
            <a:endParaRPr lang="sv-SE" sz="2000"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smtClean="0">
                <a:latin typeface="Times New Roman" panose="02020603050405020304" pitchFamily="18" charset="0"/>
                <a:cs typeface="Times New Roman" panose="02020603050405020304" pitchFamily="18" charset="0"/>
              </a:rPr>
              <a:t>Annat viktigt</a:t>
            </a:r>
            <a:endParaRPr lang="sv-S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2577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 xmlns:a16="http://schemas.microsoft.com/office/drawing/2014/main" id="{931E58D2-972E-4CF8-82BC-81C39320E447}"/>
              </a:ext>
            </a:extLst>
          </p:cNvPr>
          <p:cNvSpPr txBox="1"/>
          <p:nvPr/>
        </p:nvSpPr>
        <p:spPr>
          <a:xfrm>
            <a:off x="2396970" y="1411550"/>
            <a:ext cx="9206144" cy="4832092"/>
          </a:xfrm>
          <a:prstGeom prst="rect">
            <a:avLst/>
          </a:prstGeom>
          <a:noFill/>
        </p:spPr>
        <p:txBody>
          <a:bodyPr wrap="square" rtlCol="0">
            <a:spAutoFit/>
          </a:bodyPr>
          <a:lstStyle/>
          <a:p>
            <a:pPr marL="457200" indent="-457200">
              <a:buFont typeface="Arial" panose="020B0604020202020204" pitchFamily="34" charset="0"/>
              <a:buChar char="•"/>
            </a:pPr>
            <a:r>
              <a:rPr lang="sv-SE" sz="2800" dirty="0">
                <a:latin typeface="Times New Roman" panose="02020603050405020304" pitchFamily="18" charset="0"/>
                <a:cs typeface="Times New Roman" panose="02020603050405020304" pitchFamily="18" charset="0"/>
              </a:rPr>
              <a:t>Träningskläder med YIS-logga kan köpas på Teamsportia i Kungälv. Inget </a:t>
            </a:r>
            <a:r>
              <a:rPr lang="sv-SE" sz="2800" dirty="0" smtClean="0">
                <a:latin typeface="Times New Roman" panose="02020603050405020304" pitchFamily="18" charset="0"/>
                <a:cs typeface="Times New Roman" panose="02020603050405020304" pitchFamily="18" charset="0"/>
              </a:rPr>
              <a:t>krav</a:t>
            </a: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Deltag </a:t>
            </a:r>
            <a:r>
              <a:rPr lang="sv-SE" sz="2800" dirty="0">
                <a:latin typeface="Times New Roman" panose="02020603050405020304" pitchFamily="18" charset="0"/>
                <a:cs typeface="Times New Roman" panose="02020603050405020304" pitchFamily="18" charset="0"/>
              </a:rPr>
              <a:t>gärna på andra YIS evenemang</a:t>
            </a:r>
          </a:p>
          <a:p>
            <a:pPr marL="914400" lvl="1"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YIS-dag, </a:t>
            </a:r>
            <a:r>
              <a:rPr lang="sv-SE" sz="2800" dirty="0">
                <a:latin typeface="Times New Roman" panose="02020603050405020304" pitchFamily="18" charset="0"/>
                <a:cs typeface="Times New Roman" panose="02020603050405020304" pitchFamily="18" charset="0"/>
              </a:rPr>
              <a:t>Fotbollsskola, </a:t>
            </a:r>
            <a:r>
              <a:rPr lang="sv-SE" sz="2800" dirty="0" smtClean="0">
                <a:latin typeface="Times New Roman" panose="02020603050405020304" pitchFamily="18" charset="0"/>
                <a:cs typeface="Times New Roman" panose="02020603050405020304" pitchFamily="18" charset="0"/>
              </a:rPr>
              <a:t>A-lagsmatcher</a:t>
            </a: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Lottförsäljning </a:t>
            </a:r>
            <a:r>
              <a:rPr lang="sv-SE" sz="2800" dirty="0" smtClean="0">
                <a:latin typeface="Times New Roman" panose="02020603050405020304" pitchFamily="18" charset="0"/>
                <a:cs typeface="Times New Roman" panose="02020603050405020304" pitchFamily="18" charset="0"/>
              </a:rPr>
              <a:t>och dyl.</a:t>
            </a:r>
            <a:endParaRPr lang="sv-SE" sz="28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Lagfotografering</a:t>
            </a:r>
          </a:p>
          <a:p>
            <a:pPr marL="457200" indent="-457200">
              <a:buFont typeface="Arial" panose="020B0604020202020204" pitchFamily="34" charset="0"/>
              <a:buChar char="•"/>
            </a:pPr>
            <a:endParaRPr lang="sv-SE"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sv-SE" sz="2800" dirty="0" smtClean="0">
                <a:latin typeface="Times New Roman" panose="02020603050405020304" pitchFamily="18" charset="0"/>
                <a:cs typeface="Times New Roman" panose="02020603050405020304" pitchFamily="18" charset="0"/>
              </a:rPr>
              <a:t>Kvarglömda kläder i hallen – plockas bort till påskhelgen.</a:t>
            </a:r>
            <a:endParaRPr lang="sv-SE" sz="2800"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 xmlns:a16="http://schemas.microsoft.com/office/drawing/2014/main" id="{8621951A-9385-4AC0-AE81-D8FD1B60F489}"/>
              </a:ext>
            </a:extLst>
          </p:cNvPr>
          <p:cNvSpPr txBox="1"/>
          <p:nvPr/>
        </p:nvSpPr>
        <p:spPr>
          <a:xfrm>
            <a:off x="1882065" y="452762"/>
            <a:ext cx="9792070" cy="707886"/>
          </a:xfrm>
          <a:prstGeom prst="rect">
            <a:avLst/>
          </a:prstGeom>
          <a:noFill/>
        </p:spPr>
        <p:txBody>
          <a:bodyPr wrap="square" rtlCol="0">
            <a:spAutoFit/>
          </a:bodyPr>
          <a:lstStyle/>
          <a:p>
            <a:pPr algn="ctr"/>
            <a:r>
              <a:rPr lang="sv-SE" sz="4000" b="1" dirty="0" smtClean="0">
                <a:latin typeface="Times New Roman" panose="02020603050405020304" pitchFamily="18" charset="0"/>
                <a:cs typeface="Times New Roman" panose="02020603050405020304" pitchFamily="18" charset="0"/>
              </a:rPr>
              <a:t>Tips och övrigt</a:t>
            </a:r>
            <a:endParaRPr lang="sv-S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257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5-udd 1"/>
          <p:cNvSpPr/>
          <p:nvPr/>
        </p:nvSpPr>
        <p:spPr>
          <a:xfrm>
            <a:off x="3762703" y="2291255"/>
            <a:ext cx="2795752" cy="1492469"/>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sv-SE" dirty="0"/>
          </a:p>
        </p:txBody>
      </p:sp>
      <p:pic>
        <p:nvPicPr>
          <p:cNvPr id="1026" name="Picture 2" descr="http://www.ytterbyis.nu/images/209/13649/378348_1024.JPG?v=2017-05-21%2007:44: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358" y="773290"/>
            <a:ext cx="8027823" cy="6020868"/>
          </a:xfrm>
          <a:prstGeom prst="rect">
            <a:avLst/>
          </a:prstGeom>
          <a:noFill/>
          <a:extLst>
            <a:ext uri="{909E8E84-426E-40DD-AFC4-6F175D3DCCD1}">
              <a14:hiddenFill xmlns:a14="http://schemas.microsoft.com/office/drawing/2010/main">
                <a:solidFill>
                  <a:srgbClr val="FFFFFF"/>
                </a:solidFill>
              </a14:hiddenFill>
            </a:ext>
          </a:extLst>
        </p:spPr>
      </p:pic>
      <p:sp>
        <p:nvSpPr>
          <p:cNvPr id="3" name="5-udd 2"/>
          <p:cNvSpPr/>
          <p:nvPr/>
        </p:nvSpPr>
        <p:spPr>
          <a:xfrm>
            <a:off x="8954814" y="4204138"/>
            <a:ext cx="2879834" cy="2175641"/>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sv-SE" dirty="0" smtClean="0"/>
              <a:t>Tack för lånet!</a:t>
            </a:r>
            <a:endParaRPr lang="sv-SE" dirty="0"/>
          </a:p>
        </p:txBody>
      </p:sp>
    </p:spTree>
    <p:extLst>
      <p:ext uri="{BB962C8B-B14F-4D97-AF65-F5344CB8AC3E}">
        <p14:creationId xmlns:p14="http://schemas.microsoft.com/office/powerpoint/2010/main" val="4116556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nga">
  <a:themeElements>
    <a:clrScheme name="Slinga">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Sling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ng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342</TotalTime>
  <Words>795</Words>
  <Application>Microsoft Office PowerPoint</Application>
  <PresentationFormat>Anpassad</PresentationFormat>
  <Paragraphs>137</Paragraphs>
  <Slides>17</Slides>
  <Notes>0</Notes>
  <HiddenSlides>0</HiddenSlides>
  <MMClips>0</MMClips>
  <ScaleCrop>false</ScaleCrop>
  <HeadingPairs>
    <vt:vector size="4" baseType="variant">
      <vt:variant>
        <vt:lpstr>Tema</vt:lpstr>
      </vt:variant>
      <vt:variant>
        <vt:i4>1</vt:i4>
      </vt:variant>
      <vt:variant>
        <vt:lpstr>Bildrubriker</vt:lpstr>
      </vt:variant>
      <vt:variant>
        <vt:i4>17</vt:i4>
      </vt:variant>
    </vt:vector>
  </HeadingPairs>
  <TitlesOfParts>
    <vt:vector size="18" baseType="lpstr">
      <vt:lpstr>Slinga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Sammandrag 2018</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Leetma</dc:creator>
  <cp:lastModifiedBy>Hanna Wennberg</cp:lastModifiedBy>
  <cp:revision>40</cp:revision>
  <cp:lastPrinted>2018-03-12T14:58:32Z</cp:lastPrinted>
  <dcterms:created xsi:type="dcterms:W3CDTF">2018-02-24T12:27:46Z</dcterms:created>
  <dcterms:modified xsi:type="dcterms:W3CDTF">2018-03-12T18:02:01Z</dcterms:modified>
</cp:coreProperties>
</file>