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7" r:id="rId3"/>
    <p:sldId id="260" r:id="rId4"/>
    <p:sldId id="269" r:id="rId5"/>
    <p:sldId id="270" r:id="rId6"/>
    <p:sldId id="266" r:id="rId7"/>
    <p:sldId id="268" r:id="rId8"/>
    <p:sldId id="274" r:id="rId9"/>
    <p:sldId id="275" r:id="rId10"/>
    <p:sldId id="263" r:id="rId11"/>
    <p:sldId id="265" r:id="rId12"/>
    <p:sldId id="273" r:id="rId13"/>
    <p:sldId id="278" r:id="rId14"/>
    <p:sldId id="271" r:id="rId15"/>
    <p:sldId id="277" r:id="rId16"/>
    <p:sldId id="276" r:id="rId17"/>
    <p:sldId id="262" r:id="rId18"/>
    <p:sldId id="272" r:id="rId1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C56FFC-DC90-5B24-C678-3065F596125A}" v="1918" dt="2025-09-07T11:07:53.994"/>
    <p1510:client id="{B8CDD6E2-3157-3047-F126-4D5404950534}" v="8" dt="2025-09-07T13:50:03.7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70120-CDFC-48DE-A6EA-6DEEDD0E436A}" type="datetimeFigureOut">
              <a:rPr lang="en-US" dirty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540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9FAAF-C467-4C93-8ECD-39AF5A14D498}" type="datetimeFigureOut">
              <a:rPr lang="en-US" dirty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790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7E480-B2BA-4553-A144-61E7F75833ED}" type="datetimeFigureOut">
              <a:rPr lang="en-US" dirty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4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682A-6B53-4B08-AE4D-4C5E659103CC}" type="datetimeFigureOut">
              <a:rPr lang="en-US" dirty="0"/>
              <a:t>9/7/2025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853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9F0F6-BEBB-4894-ABB2-75C5CBE0DDB9}" type="datetimeFigureOut">
              <a:rPr lang="en-US" dirty="0"/>
              <a:t>9/7/2025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734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E9E5F-17D9-4A30-9DA3-64E46A6DF111}" type="datetimeFigureOut">
              <a:rPr lang="en-US" dirty="0"/>
              <a:t>9/7/2025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113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AC5F0-3BC3-4718-BCCA-24B5655EC864}" type="datetimeFigureOut">
              <a:rPr lang="en-US" dirty="0"/>
              <a:t>9/7/2025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8BD81-465B-40F2-9A54-9DF3B12AF598}" type="datetimeFigureOut">
              <a:rPr lang="en-US" dirty="0"/>
              <a:t>9/7/2025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14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B3CEF-64EF-4C43-9530-8E9CBFD2CAD1}" type="datetimeFigureOut">
              <a:rPr lang="en-US" dirty="0"/>
              <a:t>9/7/2025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826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1F5BA7-0A17-4D30-9B66-E29324151C73}" type="datetimeFigureOut">
              <a:rPr lang="en-US" dirty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29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BB1B-D40A-4DB9-B3DE-BAAE675B83CD}" type="datetimeFigureOut">
              <a:rPr lang="en-US" dirty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7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B70A3DFD-A535-46B2-84C1-61DC8B16A904}" type="datetimeFigureOut">
              <a:rPr lang="en-US" dirty="0"/>
              <a:t>9/7/2025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96A61CA-0502-4EE4-9724-96EA822543E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375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>
          <p15:clr>
            <a:srgbClr val="F26B43"/>
          </p15:clr>
        </p15:guide>
        <p15:guide id="2" pos="3840">
          <p15:clr>
            <a:srgbClr val="F26B43"/>
          </p15:clr>
        </p15:guide>
        <p15:guide id="3" pos="7200">
          <p15:clr>
            <a:srgbClr val="F26B43"/>
          </p15:clr>
        </p15:guide>
        <p15:guide id="4" pos="6720">
          <p15:clr>
            <a:srgbClr val="F26B43"/>
          </p15:clr>
        </p15:guide>
        <p15:guide id="16" pos="480">
          <p15:clr>
            <a:srgbClr val="F26B43"/>
          </p15:clr>
        </p15:guide>
        <p15:guide id="23" orient="horz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9423BBA-2017-16A7-3735-EDD92D7B6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454675"/>
            <a:ext cx="9238434" cy="624546"/>
          </a:xfrm>
        </p:spPr>
        <p:txBody>
          <a:bodyPr/>
          <a:lstStyle/>
          <a:p>
            <a:r>
              <a:rPr lang="sv-SE" err="1"/>
              <a:t>FÖRÄlDRAMÖTE</a:t>
            </a:r>
            <a:r>
              <a:rPr lang="sv-SE"/>
              <a:t> INFÖR SÄSONGEN 25/26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DDE1567-DFBA-3522-499B-1527F7BB7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8DFAF-F6DA-4425-85CD-E6FF4C3C45C3}" type="datetime1">
              <a:t>2025-09-07</a:t>
            </a:fld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E48F9C8-6BC2-6683-CE15-737C3082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7CE7344-A796-97A1-A184-62E7048D7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</a:t>
            </a:fld>
            <a:endParaRPr lang="en-US"/>
          </a:p>
        </p:txBody>
      </p:sp>
      <p:pic>
        <p:nvPicPr>
          <p:cNvPr id="7" name="Bildobjekt 6" descr="En bild som visar Teckensnitt, logotyp, text, Grafik&#10;&#10;AI-genererat innehåll kan vara felaktigt.">
            <a:extLst>
              <a:ext uri="{FF2B5EF4-FFF2-40B4-BE49-F238E27FC236}">
                <a16:creationId xmlns:a16="http://schemas.microsoft.com/office/drawing/2014/main" id="{08E90EF4-6756-F594-706E-74032F7F5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4413" y="1479244"/>
            <a:ext cx="476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565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07219D-4CE6-4809-7762-567E9ED39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782806"/>
            <a:ext cx="9238434" cy="679040"/>
          </a:xfrm>
        </p:spPr>
        <p:txBody>
          <a:bodyPr/>
          <a:lstStyle/>
          <a:p>
            <a:r>
              <a:rPr lang="sv-SE"/>
              <a:t>Mötesagenda 8/9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459B3A4-2CFB-0521-9CBD-C2E3759C0E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463802"/>
            <a:ext cx="7131908" cy="4930819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191770" lvl="3"/>
            <a:endParaRPr lang="sv-SE" b="0"/>
          </a:p>
          <a:p>
            <a:pPr marL="0" indent="0">
              <a:buNone/>
            </a:pPr>
            <a:r>
              <a:rPr lang="sv-SE"/>
              <a:t>1.  Info från föreningen</a:t>
            </a:r>
          </a:p>
          <a:p>
            <a:pPr marL="0" indent="0">
              <a:buNone/>
            </a:pPr>
            <a:r>
              <a:rPr lang="sv-SE"/>
              <a:t>2.  Ledare och roller</a:t>
            </a:r>
          </a:p>
          <a:p>
            <a:pPr marL="0" indent="0">
              <a:buNone/>
            </a:pPr>
            <a:r>
              <a:rPr lang="sv-SE"/>
              <a:t>3.  Träningstider</a:t>
            </a:r>
          </a:p>
          <a:p>
            <a:pPr marL="0" indent="0">
              <a:buNone/>
            </a:pPr>
            <a:r>
              <a:rPr lang="sv-SE"/>
              <a:t>4.  Säsongsplanering</a:t>
            </a:r>
          </a:p>
          <a:p>
            <a:pPr marL="0" indent="0">
              <a:buNone/>
            </a:pPr>
            <a:r>
              <a:rPr lang="sv-SE"/>
              <a:t>5.  Serieindelning/Spelschema</a:t>
            </a:r>
          </a:p>
          <a:p>
            <a:pPr marL="0" indent="0">
              <a:buNone/>
            </a:pPr>
            <a:r>
              <a:rPr lang="sv-SE"/>
              <a:t>6.  Material</a:t>
            </a:r>
          </a:p>
          <a:p>
            <a:pPr marL="0" indent="0">
              <a:buNone/>
            </a:pPr>
            <a:r>
              <a:rPr lang="sv-SE"/>
              <a:t>7.  Truppen</a:t>
            </a:r>
            <a:endParaRPr lang="sv-SE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sv-SE"/>
              <a:t>8.  Våra regler inom laget</a:t>
            </a:r>
          </a:p>
          <a:p>
            <a:pPr marL="0" indent="0">
              <a:buNone/>
            </a:pPr>
            <a:r>
              <a:rPr lang="sv-SE"/>
              <a:t>9.  Info Träning/Match/</a:t>
            </a:r>
          </a:p>
          <a:p>
            <a:pPr marL="0" indent="0">
              <a:buNone/>
            </a:pPr>
            <a:r>
              <a:rPr lang="sv-SE"/>
              <a:t>10.  </a:t>
            </a:r>
            <a:r>
              <a:rPr lang="sv-SE" err="1"/>
              <a:t>Föräldrargrupp</a:t>
            </a:r>
            <a:r>
              <a:rPr lang="sv-SE"/>
              <a:t>/Sponsring/Cupparrangemang</a:t>
            </a:r>
          </a:p>
          <a:p>
            <a:pPr marL="0" indent="0">
              <a:buNone/>
            </a:pPr>
            <a:r>
              <a:rPr lang="sv-SE"/>
              <a:t>11. Övriga frågor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1CE0185-6DC8-FEF2-5510-ED27B1BEA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9645F-B7B6-4689-B272-C162B5922883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D2844CC-F30D-C88C-B9A0-753AE4D29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60E9E11-0306-6A3F-DDCA-4E6C8BEC2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1443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6040C6-1DC2-3EA0-C701-B29B2584A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Info från föreningen 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2450A00-092E-A5BC-FD6A-62793D34D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7AA2F-6BB3-4F71-8D88-688079A308C5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05F1AAF-2CA2-4B5A-71E0-E8173CD35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EA2926D-5FCA-CD54-5C3A-A59FDF5BB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3</a:t>
            </a:fld>
            <a:endParaRPr lang="en-US"/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EA80C47B-FB3F-00F4-B82C-A058F3C2BAD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Info - Representant från styrelsen</a:t>
            </a:r>
          </a:p>
        </p:txBody>
      </p:sp>
      <p:pic>
        <p:nvPicPr>
          <p:cNvPr id="3" name="Bildobjekt 2" descr="En bild som visar Teckensnitt, logotyp, text, Grafik&#10;&#10;AI-genererat innehåll kan vara felaktigt.">
            <a:extLst>
              <a:ext uri="{FF2B5EF4-FFF2-40B4-BE49-F238E27FC236}">
                <a16:creationId xmlns:a16="http://schemas.microsoft.com/office/drawing/2014/main" id="{B42F3A6D-A986-7E9B-12E6-CBA70AD9B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051" y="2039268"/>
            <a:ext cx="4367729" cy="4349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9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1ED38-6DB6-BEF2-7D76-24BB93403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375472"/>
          </a:xfrm>
        </p:spPr>
        <p:txBody>
          <a:bodyPr/>
          <a:lstStyle/>
          <a:p>
            <a:r>
              <a:rPr lang="sv-SE" sz="1600"/>
              <a:t>Huvudtränare, LAGLEDARE assisterande TRÄNARE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7136C-A9F0-C596-CC23-84E8DB537F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211511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sz="1400"/>
              <a:t>HUVUDTRÄNARE+MÅLVAKTER</a:t>
            </a:r>
          </a:p>
          <a:p>
            <a:r>
              <a:rPr lang="sv-SE" sz="1400"/>
              <a:t>Per Joelsson*</a:t>
            </a:r>
          </a:p>
          <a:p>
            <a:r>
              <a:rPr lang="sv-SE" sz="1400"/>
              <a:t>Huvudansvar, Coach vid match, Ledare på is,  Planera </a:t>
            </a:r>
            <a:r>
              <a:rPr lang="sv-SE" sz="1400" err="1"/>
              <a:t>ispass</a:t>
            </a:r>
            <a:r>
              <a:rPr lang="sv-SE" sz="1400"/>
              <a:t>, (Leda </a:t>
            </a:r>
            <a:r>
              <a:rPr lang="sv-SE" sz="1400" err="1"/>
              <a:t>ispass</a:t>
            </a:r>
            <a:r>
              <a:rPr lang="sv-SE" sz="1400"/>
              <a:t>),  Fokusera på målvakternas träning och utveckling, Istider, Laguppställning, dialog med föreningen, Fysträning.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4FD722-2138-C5B8-FE93-59B6E6017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86620" cy="311581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1400"/>
              <a:t>ASSISTERANDE TRÄNARE</a:t>
            </a:r>
          </a:p>
          <a:p>
            <a:r>
              <a:rPr lang="sv-SE" sz="1400"/>
              <a:t>Erik Andersson*</a:t>
            </a:r>
          </a:p>
          <a:p>
            <a:r>
              <a:rPr lang="sv-SE" sz="1400"/>
              <a:t>Mikael Lundin*</a:t>
            </a:r>
          </a:p>
          <a:p>
            <a:r>
              <a:rPr lang="sv-SE" sz="1400"/>
              <a:t>Andreas Lind</a:t>
            </a:r>
          </a:p>
          <a:p>
            <a:r>
              <a:rPr lang="sv-SE" sz="1400"/>
              <a:t>Thomas Nyström</a:t>
            </a:r>
          </a:p>
          <a:p>
            <a:r>
              <a:rPr lang="sv-SE" sz="1400"/>
              <a:t>Ass Coach vid match, Ledare på  is, Leda </a:t>
            </a:r>
            <a:r>
              <a:rPr lang="sv-SE" sz="1400" err="1"/>
              <a:t>ispass</a:t>
            </a:r>
            <a:r>
              <a:rPr lang="sv-SE" sz="1400"/>
              <a:t> och ta ansvar, visa instruera för utespelarnas övningar och utveckling. Fysträning.</a:t>
            </a:r>
          </a:p>
          <a:p>
            <a:endParaRPr lang="sv-SE" sz="1400"/>
          </a:p>
          <a:p>
            <a:endParaRPr lang="sv-SE" sz="1400"/>
          </a:p>
          <a:p>
            <a:endParaRPr lang="sv-SE" sz="140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825293-C150-92FD-E7F2-34CAA0063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0BAF-99FA-4F77-8D53-830CCC1485EC}" type="datetime1">
              <a:t>2025-09-07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4C6EE-9BF5-DFD5-1BCF-C83EC1724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37D095-8A64-D37D-5234-81CDBD01C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4</a:t>
            </a:fld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9C9E207-96D2-AF37-8BB4-A741A097A21A}"/>
              </a:ext>
            </a:extLst>
          </p:cNvPr>
          <p:cNvSpPr txBox="1">
            <a:spLocks/>
          </p:cNvSpPr>
          <p:nvPr/>
        </p:nvSpPr>
        <p:spPr>
          <a:xfrm>
            <a:off x="1581966" y="4390349"/>
            <a:ext cx="4514161" cy="169279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74320" indent="-27432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18288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6344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080" indent="-18288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1400"/>
              <a:t>LAGLEDARE</a:t>
            </a:r>
          </a:p>
          <a:p>
            <a:r>
              <a:rPr lang="sv-SE" sz="1400"/>
              <a:t>David Kallin*</a:t>
            </a:r>
          </a:p>
          <a:p>
            <a:r>
              <a:rPr lang="sv-SE" sz="1400"/>
              <a:t>Resor, Matcher, Cupplanering, kommunikation med övriga lag, länk mot cupgeneral </a:t>
            </a:r>
            <a:r>
              <a:rPr lang="sv-SE" sz="1400" err="1"/>
              <a:t>föräldrargrupp</a:t>
            </a:r>
            <a:r>
              <a:rPr lang="sv-SE" sz="1400"/>
              <a:t> mm</a:t>
            </a:r>
          </a:p>
        </p:txBody>
      </p:sp>
    </p:spTree>
    <p:extLst>
      <p:ext uri="{BB962C8B-B14F-4D97-AF65-F5344CB8AC3E}">
        <p14:creationId xmlns:p14="http://schemas.microsoft.com/office/powerpoint/2010/main" val="34372444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523C9-6B2E-DB21-06C0-FAD92F5F7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ÖVRIGA LEDARE/UPPGIFTER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45478-F7A8-5B9C-F7C2-717C2EE12FC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v-SE"/>
              <a:t>MATERIALFÖRVALTARE</a:t>
            </a:r>
          </a:p>
          <a:p>
            <a:r>
              <a:rPr lang="sv-SE"/>
              <a:t>Torbjörn </a:t>
            </a:r>
            <a:r>
              <a:rPr lang="sv-SE" err="1"/>
              <a:t>Tervahauta</a:t>
            </a:r>
            <a:r>
              <a:rPr lang="sv-SE"/>
              <a:t> (ansvarig)</a:t>
            </a:r>
          </a:p>
          <a:p>
            <a:r>
              <a:rPr lang="sv-SE"/>
              <a:t>Johannes Nilsson</a:t>
            </a:r>
          </a:p>
          <a:p>
            <a:r>
              <a:rPr lang="sv-SE" sz="1600"/>
              <a:t>Ansvar för skrubben, Hålla ordning,  ta fram/transportera, gemensamt material till träning och match. Tröjor, puckar, Slipning, Vattenflaskor. Låsa upp plocka fram före-plocka undan efter. Dialog med Materialansvar mm</a:t>
            </a:r>
            <a:endParaRPr lang="sv-SE"/>
          </a:p>
          <a:p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59392D-3223-18A7-5415-E0A0F3FBD1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96867"/>
            <a:ext cx="4486620" cy="4199133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sv-SE"/>
              <a:t>SPORTADMIN/WEB</a:t>
            </a:r>
          </a:p>
          <a:p>
            <a:r>
              <a:rPr lang="sv-SE"/>
              <a:t>Daniel </a:t>
            </a:r>
            <a:r>
              <a:rPr lang="sv-SE" err="1"/>
              <a:t>Nilsäter</a:t>
            </a:r>
            <a:endParaRPr lang="sv-SE"/>
          </a:p>
          <a:p>
            <a:r>
              <a:rPr lang="sv-SE" sz="1600"/>
              <a:t>Träningstider, Kallelser träning/match, Närvaro och web/mail kommunikation till laget/föräldrar.</a:t>
            </a:r>
            <a:endParaRPr lang="sv-SE"/>
          </a:p>
          <a:p>
            <a:r>
              <a:rPr lang="sv-SE" sz="1600"/>
              <a:t>MEDICIN/DOMARANSVAR</a:t>
            </a:r>
          </a:p>
          <a:p>
            <a:r>
              <a:rPr lang="sv-SE" sz="1600"/>
              <a:t>Robert </a:t>
            </a:r>
            <a:r>
              <a:rPr lang="sv-SE" sz="1600" err="1"/>
              <a:t>Zürner</a:t>
            </a:r>
            <a:endParaRPr lang="sv-SE" sz="1600"/>
          </a:p>
          <a:p>
            <a:r>
              <a:rPr lang="sv-SE" sz="1600"/>
              <a:t>Lagläkare</a:t>
            </a:r>
          </a:p>
          <a:p>
            <a:r>
              <a:rPr lang="sv-SE" sz="1600"/>
              <a:t>Domaransvar- Kontakt med Jens på kansliet gällande domare till våra matcher.</a:t>
            </a:r>
          </a:p>
          <a:p>
            <a:r>
              <a:rPr lang="sv-SE" sz="1200">
                <a:solidFill>
                  <a:srgbClr val="FFFF00"/>
                </a:solidFill>
              </a:rPr>
              <a:t>*</a:t>
            </a:r>
            <a:r>
              <a:rPr lang="sv-SE" sz="1200" err="1">
                <a:solidFill>
                  <a:srgbClr val="FFFF00"/>
                </a:solidFill>
              </a:rPr>
              <a:t>Belsutande</a:t>
            </a:r>
            <a:r>
              <a:rPr lang="sv-SE" sz="1200">
                <a:solidFill>
                  <a:srgbClr val="FFFF00"/>
                </a:solidFill>
              </a:rPr>
              <a:t> grupp – Per, David, Erik, Mikael. </a:t>
            </a:r>
          </a:p>
          <a:p>
            <a:pPr marL="0" indent="0">
              <a:buNone/>
            </a:pPr>
            <a:endParaRPr lang="sv-SE" sz="1000"/>
          </a:p>
          <a:p>
            <a:endParaRPr lang="sv-SE" sz="1600"/>
          </a:p>
          <a:p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5D427-8D4C-7F7F-9753-C16B5B742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E6A3D-6B8D-48BD-B246-EA244EC00707}" type="datetime1">
              <a:t>2025-09-07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60FCC2-810F-363C-86B7-71C0E98C5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5565F4-3745-741E-540D-F43A0D4EF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63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720DF54-C770-18D5-F857-193131F68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622114"/>
            <a:ext cx="9238434" cy="735133"/>
          </a:xfrm>
        </p:spPr>
        <p:txBody>
          <a:bodyPr/>
          <a:lstStyle/>
          <a:p>
            <a:r>
              <a:rPr lang="sv-SE"/>
              <a:t>TräningstideR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C20146-D496-981C-DD08-D2B8D039F8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612840"/>
            <a:ext cx="4055124" cy="29231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 </a:t>
            </a:r>
            <a:r>
              <a:rPr lang="sv-SE" u="sng"/>
              <a:t>V36-44 </a:t>
            </a:r>
            <a:endParaRPr lang="sv-SE"/>
          </a:p>
          <a:p>
            <a:pPr marL="0" indent="0">
              <a:buNone/>
            </a:pPr>
            <a:r>
              <a:rPr lang="sv-SE" b="1"/>
              <a:t>Måndag 16:15-17:15</a:t>
            </a:r>
          </a:p>
          <a:p>
            <a:pPr marL="0" indent="0">
              <a:buNone/>
            </a:pPr>
            <a:r>
              <a:rPr lang="sv-SE" b="1"/>
              <a:t>Fredag 19:15-20:15</a:t>
            </a:r>
          </a:p>
          <a:p>
            <a:pPr marL="0" indent="0">
              <a:buNone/>
            </a:pPr>
            <a:r>
              <a:rPr lang="sv-SE" b="1"/>
              <a:t>Söndag 10:30-11:30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07ADD8B-9CDD-B1C9-4F2A-54F18415B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A5497-9ADD-4374-9F21-999528DE6C9A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C80A4CB-C8C8-3901-6F8C-9B23F50C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B7EC237B-6F96-C7C9-60B5-C5E839DF3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6</a:t>
            </a:fld>
            <a:endParaRPr lang="en-US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A397BF47-2939-03D1-D3F2-DB754BB17287}"/>
              </a:ext>
            </a:extLst>
          </p:cNvPr>
          <p:cNvSpPr txBox="1">
            <a:spLocks/>
          </p:cNvSpPr>
          <p:nvPr/>
        </p:nvSpPr>
        <p:spPr>
          <a:xfrm>
            <a:off x="5805098" y="2609167"/>
            <a:ext cx="4055124" cy="228966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74320" indent="-27432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432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18288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6344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Tx/>
              <a:buNone/>
              <a:defRPr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0080" indent="-18288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/>
              <a:t> </a:t>
            </a:r>
            <a:r>
              <a:rPr lang="sv-SE" u="sng"/>
              <a:t>V45 och framåt </a:t>
            </a:r>
            <a:endParaRPr lang="sv-SE"/>
          </a:p>
          <a:p>
            <a:pPr marL="0" indent="0">
              <a:buNone/>
            </a:pPr>
            <a:r>
              <a:rPr lang="sv-SE" b="1"/>
              <a:t>Måndag 16:15-17:15</a:t>
            </a:r>
            <a:endParaRPr lang="sv-SE"/>
          </a:p>
          <a:p>
            <a:pPr marL="0" indent="0">
              <a:buNone/>
            </a:pPr>
            <a:r>
              <a:rPr lang="sv-SE" b="1"/>
              <a:t>Tisdag 19:00-20:00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b="1"/>
              <a:t>Fredag 19:15-20:15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b="1"/>
              <a:t>Söndag 10:30-11:30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1B4580E1-BBFC-BA64-9D38-86FE6FD751AC}"/>
              </a:ext>
            </a:extLst>
          </p:cNvPr>
          <p:cNvSpPr txBox="1"/>
          <p:nvPr/>
        </p:nvSpPr>
        <p:spPr>
          <a:xfrm>
            <a:off x="1056831" y="4890454"/>
            <a:ext cx="9509391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>
                <a:solidFill>
                  <a:srgbClr val="FFC000"/>
                </a:solidFill>
              </a:rPr>
              <a:t>Samling 30 min innan</a:t>
            </a:r>
          </a:p>
          <a:p>
            <a:r>
              <a:rPr lang="sv-SE">
                <a:solidFill>
                  <a:srgbClr val="FFC000"/>
                </a:solidFill>
              </a:rPr>
              <a:t>Ombytt och klar 10 min innan is.</a:t>
            </a:r>
          </a:p>
          <a:p>
            <a:r>
              <a:rPr lang="sv-SE">
                <a:solidFill>
                  <a:srgbClr val="FFC000"/>
                </a:solidFill>
              </a:rPr>
              <a:t>Ca 20min </a:t>
            </a:r>
            <a:r>
              <a:rPr lang="sv-SE" err="1">
                <a:solidFill>
                  <a:srgbClr val="FFC000"/>
                </a:solidFill>
              </a:rPr>
              <a:t>fys</a:t>
            </a:r>
            <a:r>
              <a:rPr lang="sv-SE">
                <a:solidFill>
                  <a:srgbClr val="FFC000"/>
                </a:solidFill>
              </a:rPr>
              <a:t> i samband en av veckans träningar (förslag söndag).</a:t>
            </a:r>
          </a:p>
        </p:txBody>
      </p:sp>
    </p:spTree>
    <p:extLst>
      <p:ext uri="{BB962C8B-B14F-4D97-AF65-F5344CB8AC3E}">
        <p14:creationId xmlns:p14="http://schemas.microsoft.com/office/powerpoint/2010/main" val="25405428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37EFBD-1934-3FD5-D1DA-6A3CFF588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536014"/>
            <a:ext cx="9247614" cy="595809"/>
          </a:xfrm>
        </p:spPr>
        <p:txBody>
          <a:bodyPr/>
          <a:lstStyle/>
          <a:p>
            <a:r>
              <a:rPr lang="sv-SE"/>
              <a:t>SÄSONGSPLANERING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CAA3FB-D07C-D397-0FF3-A258CDDEC8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134866"/>
            <a:ext cx="7507077" cy="4961134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indent="0">
              <a:buNone/>
            </a:pPr>
            <a:r>
              <a:rPr lang="sv-SE" sz="1500" err="1"/>
              <a:t>Ispremiär</a:t>
            </a:r>
            <a:r>
              <a:rPr lang="sv-SE" sz="1500"/>
              <a:t> 25/8 (träna 3-4 pass i veckan)</a:t>
            </a:r>
          </a:p>
          <a:p>
            <a:pPr marL="0" indent="0">
              <a:buNone/>
            </a:pPr>
            <a:r>
              <a:rPr lang="sv-SE" sz="1500"/>
              <a:t>Fortsatt träningssamarbete med TSK12 och TSK14-ett pass i veckan-</a:t>
            </a:r>
            <a:r>
              <a:rPr lang="sv-SE" sz="1500" err="1"/>
              <a:t>Visionite</a:t>
            </a:r>
            <a:r>
              <a:rPr lang="sv-SE" sz="1500"/>
              <a:t> (frivilligt, turordning)</a:t>
            </a:r>
          </a:p>
          <a:p>
            <a:pPr marL="0" indent="0">
              <a:buNone/>
            </a:pPr>
            <a:r>
              <a:rPr lang="sv-SE" sz="1500"/>
              <a:t>Föräldramöte v36</a:t>
            </a:r>
          </a:p>
          <a:p>
            <a:pPr marL="0" indent="0">
              <a:buNone/>
            </a:pPr>
            <a:r>
              <a:rPr lang="sv-SE" sz="1500"/>
              <a:t>Nordmaling "mini träningsläger - v37  lördag 13/9 (träning+ match mot Modo) </a:t>
            </a:r>
            <a:endParaRPr lang="en-US" sz="1500"/>
          </a:p>
          <a:p>
            <a:pPr marL="0" indent="0">
              <a:buNone/>
            </a:pPr>
            <a:r>
              <a:rPr lang="sv-SE" sz="1500"/>
              <a:t>Seriespel med ett lag 20 matcher.</a:t>
            </a:r>
          </a:p>
          <a:p>
            <a:pPr marL="0" indent="0">
              <a:buNone/>
            </a:pPr>
            <a:r>
              <a:rPr lang="sv-SE" sz="1500"/>
              <a:t>Lövens cup – 10-12/10 v41 (kallelse om deltagande-svara inom 14 </a:t>
            </a:r>
            <a:r>
              <a:rPr lang="sv-SE" sz="1500" err="1"/>
              <a:t>dgr</a:t>
            </a:r>
            <a:r>
              <a:rPr lang="sv-SE" sz="1500"/>
              <a:t>)</a:t>
            </a:r>
            <a:endParaRPr lang="sv-SE"/>
          </a:p>
          <a:p>
            <a:pPr marL="0" indent="0">
              <a:buNone/>
            </a:pPr>
            <a:r>
              <a:rPr lang="sv-SE" sz="1500"/>
              <a:t>Wallin Cup/Boden 30/10-2/11 v44-tåg, övernattning, (kallelse om deltagande-svara inom 14 </a:t>
            </a:r>
            <a:r>
              <a:rPr lang="sv-SE" sz="1500" err="1"/>
              <a:t>dgr</a:t>
            </a:r>
            <a:r>
              <a:rPr lang="sv-SE" sz="1500"/>
              <a:t>)</a:t>
            </a:r>
            <a:endParaRPr lang="sv-SE" sz="150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sv-SE" sz="1500"/>
              <a:t>Tegscupen – 9-11/1 v2 som vi även arrangerar</a:t>
            </a:r>
            <a:endParaRPr lang="sv-SE"/>
          </a:p>
          <a:p>
            <a:pPr marL="0" indent="0">
              <a:buNone/>
            </a:pPr>
            <a:r>
              <a:rPr lang="sv-SE" sz="1500"/>
              <a:t>Borta cup med övernattning </a:t>
            </a:r>
            <a:r>
              <a:rPr lang="sv-SE" sz="1500" err="1"/>
              <a:t>prel</a:t>
            </a:r>
            <a:r>
              <a:rPr lang="sv-SE" sz="1500"/>
              <a:t> v13 (ej klart var, resa med tåg eller buss), Beslutas ledargruppen</a:t>
            </a:r>
          </a:p>
          <a:p>
            <a:pPr marL="0" indent="0">
              <a:buNone/>
            </a:pPr>
            <a:r>
              <a:rPr lang="sv-SE" sz="1500"/>
              <a:t>Säsongsavslutning </a:t>
            </a:r>
            <a:r>
              <a:rPr lang="sv-SE" sz="1500" err="1"/>
              <a:t>prel</a:t>
            </a:r>
            <a:r>
              <a:rPr lang="sv-SE" sz="1500"/>
              <a:t> April (så länge vi får tider)</a:t>
            </a:r>
          </a:p>
          <a:p>
            <a:pPr marL="0" indent="0">
              <a:buNone/>
            </a:pPr>
            <a:endParaRPr lang="sv-SE" sz="1500"/>
          </a:p>
          <a:p>
            <a:pPr marL="0" indent="0">
              <a:buNone/>
            </a:pPr>
            <a:endParaRPr lang="sv-SE" sz="1500"/>
          </a:p>
          <a:p>
            <a:pPr marL="0" indent="0">
              <a:buNone/>
            </a:pPr>
            <a:r>
              <a:rPr lang="sv-SE" sz="1500"/>
              <a:t>Kommer vara ca 45 matcher under säsongen där alla spelar ca 30matcher (70%)</a:t>
            </a:r>
          </a:p>
          <a:p>
            <a:pPr marL="0" indent="0">
              <a:buNone/>
            </a:pPr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40B3B86-C18C-0971-9459-141F82467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C4EAC8-74DF-4960-93C1-CF734BAEB622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EFE6C95-8A1E-A3DF-F5B4-06B544B3D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DD1B2F2-407A-8E6C-E2CE-157AEEDCF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4383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33B0DF-A3EC-EA0F-9732-D8807075C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591098"/>
            <a:ext cx="9238434" cy="559087"/>
          </a:xfrm>
        </p:spPr>
        <p:txBody>
          <a:bodyPr/>
          <a:lstStyle/>
          <a:p>
            <a:r>
              <a:rPr lang="sv-SE"/>
              <a:t>SERIEINDELNING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A30F9BD-A027-F1E8-AB1E-F7F25A831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068BC-91E2-4FFE-8D9D-44DA68E16711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1688DBB-8BA0-FE99-9368-8C3FF51C7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921390D-D548-D926-99F8-AFAF97E61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8</a:t>
            </a:fld>
            <a:endParaRPr lang="en-US"/>
          </a:p>
        </p:txBody>
      </p:sp>
      <p:pic>
        <p:nvPicPr>
          <p:cNvPr id="16" name="Platshållare för innehåll 15" descr="En bild som visar text, Teckensnitt, skärmbild&#10;&#10;AI-genererat innehåll kan vara felaktigt.">
            <a:extLst>
              <a:ext uri="{FF2B5EF4-FFF2-40B4-BE49-F238E27FC236}">
                <a16:creationId xmlns:a16="http://schemas.microsoft.com/office/drawing/2014/main" id="{12A4C23B-CECF-57A9-E9B2-EDC3DF2D51B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433656" y="1243223"/>
            <a:ext cx="2763094" cy="4481803"/>
          </a:xfrm>
          <a:prstGeom prst="rect">
            <a:avLst/>
          </a:prstGeom>
        </p:spPr>
      </p:pic>
      <p:sp>
        <p:nvSpPr>
          <p:cNvPr id="18" name="textruta 17">
            <a:extLst>
              <a:ext uri="{FF2B5EF4-FFF2-40B4-BE49-F238E27FC236}">
                <a16:creationId xmlns:a16="http://schemas.microsoft.com/office/drawing/2014/main" id="{4F8BF834-BCDF-437D-11BD-F8520D6F898B}"/>
              </a:ext>
            </a:extLst>
          </p:cNvPr>
          <p:cNvSpPr txBox="1"/>
          <p:nvPr/>
        </p:nvSpPr>
        <p:spPr>
          <a:xfrm>
            <a:off x="4493795" y="1245268"/>
            <a:ext cx="6543173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/>
              <a:t>Resebudget från föreningen som vi själva förfogar över.</a:t>
            </a:r>
          </a:p>
          <a:p>
            <a:r>
              <a:rPr lang="sv-SE"/>
              <a:t>De kortare resorna med bil.</a:t>
            </a:r>
          </a:p>
          <a:p>
            <a:r>
              <a:rPr lang="sv-SE"/>
              <a:t>Buss till de längsta resorna​ (tex Storuman).</a:t>
            </a:r>
          </a:p>
          <a:p>
            <a:endParaRPr lang="sv-SE"/>
          </a:p>
          <a:p>
            <a:endParaRPr lang="sv-SE"/>
          </a:p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28399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6544DBE-41D6-F14A-8786-93D31B825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552201"/>
            <a:ext cx="9238434" cy="568750"/>
          </a:xfrm>
        </p:spPr>
        <p:txBody>
          <a:bodyPr/>
          <a:lstStyle/>
          <a:p>
            <a:r>
              <a:rPr lang="sv-SE"/>
              <a:t>SPELSCHEMA (prel. DAG)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59D4C6F-FD90-8CB8-9B04-6798265AE8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122908"/>
            <a:ext cx="4495800" cy="4973092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sv-SE" b="1">
                <a:solidFill>
                  <a:srgbClr val="FFFF00"/>
                </a:solidFill>
              </a:rPr>
              <a:t>2025</a:t>
            </a:r>
          </a:p>
          <a:p>
            <a:r>
              <a:rPr lang="sv-SE"/>
              <a:t>4/10 - Björklöven (borta)</a:t>
            </a:r>
          </a:p>
          <a:p>
            <a:r>
              <a:rPr lang="sv-SE"/>
              <a:t>11/10 - Burträsk (hemma)</a:t>
            </a:r>
          </a:p>
          <a:p>
            <a:r>
              <a:rPr lang="sv-SE"/>
              <a:t>18/10 - Clemensnäs (borta)</a:t>
            </a:r>
          </a:p>
          <a:p>
            <a:r>
              <a:rPr lang="sv-SE"/>
              <a:t>25/10 - Skellefteå 2 (hemma)</a:t>
            </a:r>
          </a:p>
          <a:p>
            <a:r>
              <a:rPr lang="sv-SE"/>
              <a:t>8/11 - Vindeln (borta)</a:t>
            </a:r>
          </a:p>
          <a:p>
            <a:r>
              <a:rPr lang="sv-SE"/>
              <a:t>15/11 - Lycksele (borta)</a:t>
            </a:r>
          </a:p>
          <a:p>
            <a:r>
              <a:rPr lang="sv-SE"/>
              <a:t>22/11 - Vännäs (hemma)</a:t>
            </a:r>
          </a:p>
          <a:p>
            <a:r>
              <a:rPr lang="sv-SE"/>
              <a:t>23/11 - Skellefteå 1 (borta)</a:t>
            </a:r>
          </a:p>
          <a:p>
            <a:r>
              <a:rPr lang="sv-SE"/>
              <a:t>29/11 - Norsjö (hemma)</a:t>
            </a:r>
          </a:p>
          <a:p>
            <a:r>
              <a:rPr lang="sv-SE"/>
              <a:t>6/12 - Storuman (borta)</a:t>
            </a:r>
          </a:p>
          <a:p>
            <a:r>
              <a:rPr lang="sv-SE"/>
              <a:t>13/12 - Skellefteå 1 (hemma)</a:t>
            </a:r>
          </a:p>
          <a:p>
            <a:r>
              <a:rPr lang="sv-SE"/>
              <a:t>14/12 - Björklöven (hemma)</a:t>
            </a:r>
          </a:p>
          <a:p>
            <a:r>
              <a:rPr lang="sv-SE"/>
              <a:t>20/12- Burträsk (borta)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6D8E811-3F8A-80F1-5DB6-65CD00DFD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122908"/>
            <a:ext cx="4495800" cy="4307548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sv-SE" b="1">
                <a:solidFill>
                  <a:srgbClr val="FFFF00"/>
                </a:solidFill>
              </a:rPr>
              <a:t>2026</a:t>
            </a:r>
          </a:p>
          <a:p>
            <a:r>
              <a:rPr lang="sv-SE"/>
              <a:t>10/1 - Clemensnäs (hemma)</a:t>
            </a:r>
          </a:p>
          <a:p>
            <a:r>
              <a:rPr lang="sv-SE"/>
              <a:t>17/1 - Skellefteå2 (borta)</a:t>
            </a:r>
          </a:p>
          <a:p>
            <a:r>
              <a:rPr lang="sv-SE"/>
              <a:t>24/1 - Vindeln (hemma)</a:t>
            </a:r>
          </a:p>
          <a:p>
            <a:r>
              <a:rPr lang="sv-SE"/>
              <a:t>7/2 - Lycksele (hemma)</a:t>
            </a:r>
          </a:p>
          <a:p>
            <a:r>
              <a:rPr lang="sv-SE"/>
              <a:t>14/2 - Vännäs (borta)</a:t>
            </a:r>
          </a:p>
          <a:p>
            <a:r>
              <a:rPr lang="sv-SE"/>
              <a:t>15/2 - Norsjö (borta)</a:t>
            </a:r>
          </a:p>
          <a:p>
            <a:r>
              <a:rPr lang="sv-SE"/>
              <a:t>28/2 - Storuman (hemma)</a:t>
            </a:r>
          </a:p>
          <a:p>
            <a:endParaRPr lang="sv-SE"/>
          </a:p>
          <a:p>
            <a:r>
              <a:rPr lang="sv-SE"/>
              <a:t>10 hemma och 10 bortamatcher</a:t>
            </a:r>
          </a:p>
          <a:p>
            <a:r>
              <a:rPr lang="sv-SE"/>
              <a:t>Finns på vår sida:</a:t>
            </a:r>
          </a:p>
          <a:p>
            <a:r>
              <a:rPr lang="sv-SE" u="sng">
                <a:ea typeface="+mn-lt"/>
                <a:cs typeface="+mn-lt"/>
              </a:rPr>
              <a:t>tegsskhockey.web.sportadmin.se</a:t>
            </a:r>
            <a:endParaRPr lang="sv-SE" u="sng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C22970A-BA43-A480-B096-AA9F304F2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91383-D608-4652-8ABD-AA3A673A7B1C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4E4EB55-EB1F-6E5B-AB25-FAAA4E371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AB35518-3308-7495-634C-0AB97427D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1722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tshållare för innehåll 7" descr="En bild som visar Sportuniform, Sporttröja, idrottskläder, jerseytröja&#10;&#10;Automatiskt genererad beskrivning">
            <a:extLst>
              <a:ext uri="{FF2B5EF4-FFF2-40B4-BE49-F238E27FC236}">
                <a16:creationId xmlns:a16="http://schemas.microsoft.com/office/drawing/2014/main" id="{BD3C22DC-2C77-0EE6-AF0E-6DB50B5E03D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34633" y="698883"/>
            <a:ext cx="1605369" cy="2024545"/>
          </a:xfrm>
        </p:spPr>
      </p:pic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F6F7AC3-44BD-2F4A-A20D-7C094F497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00EE6D-454B-46AC-93FD-98449D8AEC14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5083C49-4651-8CC3-0A58-126DF2C7C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BBE8C4B-1B8D-84C2-16DE-F9AD7ACC3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10</a:t>
            </a:fld>
            <a:endParaRPr lang="en-US"/>
          </a:p>
        </p:txBody>
      </p:sp>
      <p:pic>
        <p:nvPicPr>
          <p:cNvPr id="4" name="Bildobjekt 3" descr="En bild som visar inomhus, vägg, golv, Golv&#10;&#10;Automatiskt genererad beskrivning">
            <a:extLst>
              <a:ext uri="{FF2B5EF4-FFF2-40B4-BE49-F238E27FC236}">
                <a16:creationId xmlns:a16="http://schemas.microsoft.com/office/drawing/2014/main" id="{D2C2A0F0-3610-B25D-18F5-B452E7AFC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610" y="3121969"/>
            <a:ext cx="1548409" cy="2117429"/>
          </a:xfrm>
          <a:prstGeom prst="rect">
            <a:avLst/>
          </a:prstGeom>
        </p:spPr>
      </p:pic>
      <p:sp>
        <p:nvSpPr>
          <p:cNvPr id="11" name="Rubrik 10">
            <a:extLst>
              <a:ext uri="{FF2B5EF4-FFF2-40B4-BE49-F238E27FC236}">
                <a16:creationId xmlns:a16="http://schemas.microsoft.com/office/drawing/2014/main" id="{A376C09F-9BB3-4F6A-A855-45A642A6D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462568"/>
            <a:ext cx="9238434" cy="705978"/>
          </a:xfrm>
        </p:spPr>
        <p:txBody>
          <a:bodyPr/>
          <a:lstStyle/>
          <a:p>
            <a:r>
              <a:rPr lang="sv-SE"/>
              <a:t>Skrubben #1 Nolia</a:t>
            </a:r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id="{C202709D-472C-B04E-8CDF-3885509DAD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092829"/>
            <a:ext cx="4495800" cy="4963066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sv-SE" dirty="0"/>
              <a:t>Inga obehöriga i skrubben, lämna ej ut koden.</a:t>
            </a:r>
          </a:p>
          <a:p>
            <a:r>
              <a:rPr lang="sv-SE" dirty="0"/>
              <a:t>Släck och lås efter dig.</a:t>
            </a:r>
          </a:p>
          <a:p>
            <a:r>
              <a:rPr lang="sv-SE" dirty="0"/>
              <a:t>Vi rör inte andras saker (gäller all utrustning, även klubbor och skridskor). </a:t>
            </a:r>
          </a:p>
          <a:p>
            <a:r>
              <a:rPr lang="sv-SE" dirty="0"/>
              <a:t>Låna ej andras saker utan lov.</a:t>
            </a:r>
          </a:p>
          <a:p>
            <a:r>
              <a:rPr lang="sv-SE" dirty="0"/>
              <a:t>Märk alla mina saker, även backen-skridskor, klubbor med namn eller nummer.</a:t>
            </a:r>
          </a:p>
          <a:p>
            <a:r>
              <a:rPr lang="sv-SE" dirty="0"/>
              <a:t>Mina klubbor i klubbstället på platsen med mitt nr.</a:t>
            </a:r>
          </a:p>
          <a:p>
            <a:r>
              <a:rPr lang="sv-SE" dirty="0"/>
              <a:t>Backen på hyllan.</a:t>
            </a:r>
          </a:p>
          <a:p>
            <a:r>
              <a:rPr lang="sv-SE" dirty="0"/>
              <a:t>Träningströjor hänger var och en upp på vagnen.</a:t>
            </a:r>
          </a:p>
          <a:p>
            <a:r>
              <a:rPr lang="sv-SE" dirty="0"/>
              <a:t>Matchtröjor används bara på match, ska alltid hängas upp.</a:t>
            </a:r>
          </a:p>
          <a:p>
            <a:r>
              <a:rPr lang="sv-SE" dirty="0"/>
              <a:t>Förbjudet med tröjor på golvet eller bänken.</a:t>
            </a:r>
          </a:p>
          <a:p>
            <a:endParaRPr lang="sv-SE"/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A64B838B-DB1A-CB1B-7585-43DB2DA5BCB4}"/>
              </a:ext>
            </a:extLst>
          </p:cNvPr>
          <p:cNvSpPr txBox="1"/>
          <p:nvPr/>
        </p:nvSpPr>
        <p:spPr>
          <a:xfrm>
            <a:off x="6597315" y="5484394"/>
            <a:ext cx="467827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b="1" u="sng"/>
              <a:t>Tillsammans hjälps vi åt att hålla ordning.</a:t>
            </a:r>
          </a:p>
        </p:txBody>
      </p:sp>
    </p:spTree>
    <p:extLst>
      <p:ext uri="{BB962C8B-B14F-4D97-AF65-F5344CB8AC3E}">
        <p14:creationId xmlns:p14="http://schemas.microsoft.com/office/powerpoint/2010/main" val="5301478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22294D-9D33-3E4F-37D1-DEDA7461F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457357"/>
            <a:ext cx="9238434" cy="601268"/>
          </a:xfrm>
        </p:spPr>
        <p:txBody>
          <a:bodyPr/>
          <a:lstStyle/>
          <a:p>
            <a:r>
              <a:rPr lang="sv-SE"/>
              <a:t>Truppen, 20 Spelare varav 1  </a:t>
            </a:r>
            <a:r>
              <a:rPr lang="sv-SE" err="1"/>
              <a:t>målvaKt</a:t>
            </a:r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F59ADFC-223B-1C37-07E3-9EA525D8BF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074944"/>
            <a:ext cx="4495800" cy="50210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1200"/>
              <a:t>35 August Andersson (MV)</a:t>
            </a:r>
          </a:p>
          <a:p>
            <a:r>
              <a:rPr lang="sv-SE" sz="1200"/>
              <a:t>2 Charlie Lundin</a:t>
            </a:r>
          </a:p>
          <a:p>
            <a:r>
              <a:rPr lang="sv-SE" sz="1200"/>
              <a:t>4 Bosse </a:t>
            </a:r>
            <a:r>
              <a:rPr lang="sv-SE" sz="1200" err="1"/>
              <a:t>Nilsäter</a:t>
            </a:r>
            <a:endParaRPr lang="sv-SE" sz="1200"/>
          </a:p>
          <a:p>
            <a:r>
              <a:rPr lang="sv-SE" sz="1200"/>
              <a:t>5 Hjalmar Nyström</a:t>
            </a:r>
          </a:p>
          <a:p>
            <a:r>
              <a:rPr lang="sv-SE" sz="1200"/>
              <a:t>8 Melker Engman</a:t>
            </a:r>
          </a:p>
          <a:p>
            <a:r>
              <a:rPr lang="sv-SE" sz="1200"/>
              <a:t>9 Tim </a:t>
            </a:r>
            <a:r>
              <a:rPr lang="sv-SE" sz="1200" err="1"/>
              <a:t>Tervahauta</a:t>
            </a:r>
            <a:endParaRPr lang="sv-SE" sz="1200"/>
          </a:p>
          <a:p>
            <a:r>
              <a:rPr lang="sv-SE" sz="1200"/>
              <a:t>10 Hjalmar Wennberg</a:t>
            </a:r>
          </a:p>
          <a:p>
            <a:r>
              <a:rPr lang="sv-SE" sz="1200"/>
              <a:t>11 Jack Lind</a:t>
            </a:r>
          </a:p>
          <a:p>
            <a:r>
              <a:rPr lang="sv-SE" sz="1200"/>
              <a:t>16 Elvin Lennartsson</a:t>
            </a:r>
          </a:p>
          <a:p>
            <a:r>
              <a:rPr lang="sv-SE" sz="1200"/>
              <a:t>17 Carl Joelsson</a:t>
            </a:r>
          </a:p>
          <a:p>
            <a:r>
              <a:rPr lang="sv-SE" sz="1200"/>
              <a:t>19 Axel Björner</a:t>
            </a:r>
          </a:p>
          <a:p>
            <a:r>
              <a:rPr lang="sv-SE" sz="1200"/>
              <a:t>21 Elliot Kallin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72F0621-356C-FFAA-449C-6CC146D202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0417" y="1074944"/>
            <a:ext cx="4557583" cy="502105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1200"/>
              <a:t>22 Tage Isaksson</a:t>
            </a:r>
            <a:endParaRPr lang="sv-SE"/>
          </a:p>
          <a:p>
            <a:r>
              <a:rPr lang="sv-SE" sz="1200"/>
              <a:t>23 Samuel </a:t>
            </a:r>
            <a:r>
              <a:rPr lang="sv-SE" sz="1200" err="1"/>
              <a:t>Zürner</a:t>
            </a:r>
            <a:endParaRPr lang="sv-SE" sz="1200"/>
          </a:p>
          <a:p>
            <a:r>
              <a:rPr lang="sv-SE" sz="1200"/>
              <a:t>24 Henning Samuelsson</a:t>
            </a:r>
          </a:p>
          <a:p>
            <a:r>
              <a:rPr lang="sv-SE" sz="1200"/>
              <a:t>26 Malte Isberg</a:t>
            </a:r>
          </a:p>
          <a:p>
            <a:r>
              <a:rPr lang="sv-SE" sz="1200"/>
              <a:t>27 Love Adamsson</a:t>
            </a:r>
          </a:p>
          <a:p>
            <a:r>
              <a:rPr lang="sv-SE" sz="1200"/>
              <a:t>29 Hugo Olsson</a:t>
            </a:r>
          </a:p>
          <a:p>
            <a:r>
              <a:rPr lang="sv-SE" sz="1200"/>
              <a:t>32 Olle Nilsson</a:t>
            </a:r>
          </a:p>
          <a:p>
            <a:r>
              <a:rPr lang="sv-SE" sz="1200"/>
              <a:t>38 Milan Larsson</a:t>
            </a:r>
          </a:p>
          <a:p>
            <a:r>
              <a:rPr lang="sv-SE" sz="1100">
                <a:solidFill>
                  <a:srgbClr val="FFFF00"/>
                </a:solidFill>
              </a:rPr>
              <a:t>*Målvakt </a:t>
            </a:r>
            <a:r>
              <a:rPr lang="sv-SE" sz="1100" err="1">
                <a:solidFill>
                  <a:srgbClr val="FFFF00"/>
                </a:solidFill>
              </a:rPr>
              <a:t>Zeb</a:t>
            </a:r>
            <a:r>
              <a:rPr lang="sv-SE" sz="1100">
                <a:solidFill>
                  <a:srgbClr val="FFFF00"/>
                </a:solidFill>
              </a:rPr>
              <a:t> </a:t>
            </a:r>
            <a:r>
              <a:rPr lang="sv-SE" sz="1100" err="1">
                <a:solidFill>
                  <a:srgbClr val="FFFF00"/>
                </a:solidFill>
              </a:rPr>
              <a:t>Wegebro</a:t>
            </a:r>
            <a:r>
              <a:rPr lang="sv-SE" sz="1100">
                <a:solidFill>
                  <a:srgbClr val="FFFF00"/>
                </a:solidFill>
              </a:rPr>
              <a:t> provtränar med oss (</a:t>
            </a:r>
            <a:r>
              <a:rPr lang="sv-SE" sz="1100" err="1">
                <a:solidFill>
                  <a:srgbClr val="FFFF00"/>
                </a:solidFill>
              </a:rPr>
              <a:t>fd</a:t>
            </a:r>
            <a:r>
              <a:rPr lang="sv-SE" sz="1100">
                <a:solidFill>
                  <a:srgbClr val="FFFF00"/>
                </a:solidFill>
              </a:rPr>
              <a:t> VHC)</a:t>
            </a:r>
          </a:p>
          <a:p>
            <a:r>
              <a:rPr lang="sv-SE" sz="1100">
                <a:solidFill>
                  <a:srgbClr val="FFFF00"/>
                </a:solidFill>
              </a:rPr>
              <a:t>*Philip </a:t>
            </a:r>
            <a:r>
              <a:rPr lang="sv-SE" sz="1100" err="1">
                <a:solidFill>
                  <a:srgbClr val="FFFF00"/>
                </a:solidFill>
              </a:rPr>
              <a:t>Fajers</a:t>
            </a:r>
            <a:r>
              <a:rPr lang="sv-SE" sz="1100">
                <a:solidFill>
                  <a:srgbClr val="FFFF00"/>
                </a:solidFill>
              </a:rPr>
              <a:t> byter till Björklöven</a:t>
            </a:r>
          </a:p>
          <a:p>
            <a:r>
              <a:rPr lang="sv-SE" sz="1100">
                <a:solidFill>
                  <a:srgbClr val="FFFF00"/>
                </a:solidFill>
              </a:rPr>
              <a:t>*Nils Hellström, Love Spetz och Malte Andersson-Junkka slutar</a:t>
            </a:r>
            <a:endParaRPr lang="sv-SE"/>
          </a:p>
          <a:p>
            <a:r>
              <a:rPr lang="sv-SE" sz="1100">
                <a:solidFill>
                  <a:srgbClr val="FFFF00"/>
                </a:solidFill>
              </a:rPr>
              <a:t>*Lån vid behov målvakt från TSK14 (Knut, </a:t>
            </a:r>
            <a:r>
              <a:rPr lang="sv-SE" sz="1100" err="1">
                <a:solidFill>
                  <a:srgbClr val="FFFF00"/>
                </a:solidFill>
              </a:rPr>
              <a:t>Milian</a:t>
            </a:r>
            <a:r>
              <a:rPr lang="sv-SE" sz="1100">
                <a:solidFill>
                  <a:srgbClr val="FFFF00"/>
                </a:solidFill>
              </a:rPr>
              <a:t>, Theo)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35C4533-EA1F-B68B-8454-0AADB26AA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B8DFB-86E0-4275-B963-9D9133651083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1B55011-AC20-D3BF-AE86-D1B1C1318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031EEBC-9A12-A9A6-F0AC-B35F9E853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325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2BD94C-8B6F-9A85-1E76-38D77E7083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336843"/>
            <a:ext cx="5009922" cy="47591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sz="1600">
                <a:ea typeface="+mn-lt"/>
                <a:cs typeface="+mn-lt"/>
              </a:rPr>
              <a:t>Hur vi är mot varandra: </a:t>
            </a:r>
            <a:endParaRPr lang="sv-SE" sz="1600"/>
          </a:p>
          <a:p>
            <a:r>
              <a:rPr lang="sv-SE" sz="1600">
                <a:ea typeface="+mn-lt"/>
                <a:cs typeface="+mn-lt"/>
              </a:rPr>
              <a:t>Vara en bra kompis. </a:t>
            </a:r>
          </a:p>
          <a:p>
            <a:r>
              <a:rPr lang="sv-SE" sz="1600">
                <a:ea typeface="+mn-lt"/>
                <a:cs typeface="+mn-lt"/>
              </a:rPr>
              <a:t>Ha en bra attityd. -Hälsa på varandra. Peppa, stötta och ge energi. </a:t>
            </a:r>
          </a:p>
          <a:p>
            <a:r>
              <a:rPr lang="sv-SE" sz="1600">
                <a:ea typeface="+mn-lt"/>
                <a:cs typeface="+mn-lt"/>
              </a:rPr>
              <a:t>Föregå med gott exempel – Gör bra saker så följer andra efter. </a:t>
            </a:r>
          </a:p>
          <a:p>
            <a:r>
              <a:rPr lang="sv-SE" sz="1600">
                <a:ea typeface="+mn-lt"/>
                <a:cs typeface="+mn-lt"/>
              </a:rPr>
              <a:t>Visa respekt mot lagkamrater, ledare, motståndare och domare (tacka alltid efter match). </a:t>
            </a:r>
          </a:p>
          <a:p>
            <a:r>
              <a:rPr lang="sv-SE" sz="1600">
                <a:ea typeface="+mn-lt"/>
                <a:cs typeface="+mn-lt"/>
              </a:rPr>
              <a:t>Ha ett bra beteende och sprid energi och glädje i gruppen. </a:t>
            </a:r>
          </a:p>
          <a:p>
            <a:r>
              <a:rPr lang="sv-SE" sz="1600">
                <a:ea typeface="+mn-lt"/>
                <a:cs typeface="+mn-lt"/>
              </a:rPr>
              <a:t>Aldrig mobbing, bråka eller vara taskig mot varandra.</a:t>
            </a:r>
            <a:endParaRPr lang="sv-SE">
              <a:ea typeface="+mn-lt"/>
              <a:cs typeface="+mn-lt"/>
            </a:endParaRPr>
          </a:p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EA7F937-3C3E-984B-BE8F-F07222E93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F3E7-014C-42C1-B3F7-235432DDE92C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ED59014-AC3F-80AA-D908-FF73EDE7A2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D0CD7DA-3338-19CB-41CA-A53829EF3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12</a:t>
            </a:fld>
            <a:endParaRPr lang="en-US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1571FF73-295F-163F-3CEF-8F59F93AB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692085"/>
            <a:ext cx="9238434" cy="577449"/>
          </a:xfrm>
        </p:spPr>
        <p:txBody>
          <a:bodyPr/>
          <a:lstStyle/>
          <a:p>
            <a:pPr marL="285750" indent="-285750">
              <a:lnSpc>
                <a:spcPct val="130000"/>
              </a:lnSpc>
              <a:spcBef>
                <a:spcPts val="1000"/>
              </a:spcBef>
              <a:buFont typeface="Arial"/>
              <a:buChar char="•"/>
            </a:pPr>
            <a:r>
              <a:rPr lang="sv-SE" sz="1800" b="0">
                <a:latin typeface="Trade Gothic Next Light"/>
              </a:rPr>
              <a:t>TSK 13 - Våra regler och vad vi står för (beslutat av spelarna i NORDMALING 2024)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D611EEEE-C098-3542-0297-8A746D8DE7B2}"/>
              </a:ext>
            </a:extLst>
          </p:cNvPr>
          <p:cNvSpPr txBox="1"/>
          <p:nvPr/>
        </p:nvSpPr>
        <p:spPr>
          <a:xfrm>
            <a:off x="6434409" y="1525743"/>
            <a:ext cx="4870198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>
                <a:ea typeface="+mn-lt"/>
                <a:cs typeface="+mn-lt"/>
              </a:rPr>
              <a:t>Vid träning och match: </a:t>
            </a:r>
          </a:p>
          <a:p>
            <a:r>
              <a:rPr lang="sv-SE">
                <a:ea typeface="+mn-lt"/>
                <a:cs typeface="+mn-lt"/>
              </a:rPr>
              <a:t>Kom i tid. </a:t>
            </a:r>
          </a:p>
          <a:p>
            <a:r>
              <a:rPr lang="sv-SE">
                <a:ea typeface="+mn-lt"/>
                <a:cs typeface="+mn-lt"/>
              </a:rPr>
              <a:t>Lyssna på ledare. </a:t>
            </a:r>
          </a:p>
          <a:p>
            <a:r>
              <a:rPr lang="sv-SE">
                <a:ea typeface="+mn-lt"/>
                <a:cs typeface="+mn-lt"/>
              </a:rPr>
              <a:t>Fokus, energi och koncentration i det vad vi ska göra. </a:t>
            </a:r>
          </a:p>
          <a:p>
            <a:endParaRPr lang="sv-SE">
              <a:ea typeface="+mn-lt"/>
              <a:cs typeface="+mn-lt"/>
            </a:endParaRPr>
          </a:p>
          <a:p>
            <a:endParaRPr lang="sv-SE"/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80819727-AF64-1B3A-4B63-20E4294D7F95}"/>
              </a:ext>
            </a:extLst>
          </p:cNvPr>
          <p:cNvSpPr txBox="1"/>
          <p:nvPr/>
        </p:nvSpPr>
        <p:spPr>
          <a:xfrm>
            <a:off x="6472177" y="3742481"/>
            <a:ext cx="4687746" cy="20313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/>
              <a:t>Omklädningsrummet: </a:t>
            </a:r>
            <a:endParaRPr lang="en-US"/>
          </a:p>
          <a:p>
            <a:r>
              <a:rPr lang="sv-SE"/>
              <a:t>Inte springa eller slamsa. </a:t>
            </a:r>
            <a:endParaRPr lang="en-US"/>
          </a:p>
          <a:p>
            <a:r>
              <a:rPr lang="sv-SE"/>
              <a:t>Håll ordning på mina saker, på min plats och i rummet/skrubben. </a:t>
            </a:r>
            <a:endParaRPr lang="en-US"/>
          </a:p>
          <a:p>
            <a:r>
              <a:rPr lang="sv-SE"/>
              <a:t>Inga mobiler i omklädningsrummet (ej fota eller filma).</a:t>
            </a:r>
          </a:p>
          <a:p>
            <a:pPr algn="l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7568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AE7114-81BE-789A-3DD0-7793FA0A6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Förhållningssätt mot domare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CDCD069-CFAE-79C8-A016-6CE4E2E6F76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sv-SE" sz="1500"/>
              <a:t>Vi ledare har beslutat att:</a:t>
            </a:r>
          </a:p>
          <a:p>
            <a:r>
              <a:rPr lang="sv-SE" sz="1500"/>
              <a:t>Tackar alltid domare snyggt efter match.</a:t>
            </a:r>
          </a:p>
          <a:p>
            <a:r>
              <a:rPr lang="sv-SE" sz="1500"/>
              <a:t>Domslut kommenteras ej av oss. </a:t>
            </a:r>
            <a:endParaRPr lang="sv-SE"/>
          </a:p>
          <a:p>
            <a:r>
              <a:rPr lang="sv-SE" sz="1500"/>
              <a:t>Vi använder inte heller domslut som en ursäkt (tex där borde du ha fått straff...)</a:t>
            </a:r>
            <a:endParaRPr lang="sv-SE" sz="1500">
              <a:solidFill>
                <a:srgbClr val="FFFFFF"/>
              </a:solidFill>
            </a:endParaRPr>
          </a:p>
          <a:p>
            <a:r>
              <a:rPr lang="sv-SE" sz="1500"/>
              <a:t>Tycker inte synd om oss själva utifrån domslut.</a:t>
            </a:r>
          </a:p>
          <a:p>
            <a:r>
              <a:rPr lang="sv-SE" sz="1500"/>
              <a:t>Oavsett domslut förhåller  vi oss till det som beslutas.</a:t>
            </a:r>
            <a:endParaRPr lang="sv-SE" sz="1500">
              <a:solidFill>
                <a:srgbClr val="000000"/>
              </a:solidFill>
            </a:endParaRPr>
          </a:p>
          <a:p>
            <a:r>
              <a:rPr lang="sv-SE" sz="1500"/>
              <a:t>Gäller samtliga ledare och spelare.</a:t>
            </a:r>
          </a:p>
          <a:p>
            <a:r>
              <a:rPr lang="sv-SE" sz="1500"/>
              <a:t>Och helst alla er föräldrar</a:t>
            </a:r>
          </a:p>
          <a:p>
            <a:r>
              <a:rPr lang="sv-SE" sz="1700" b="1" u="sng"/>
              <a:t>Detta för att vi ska fokusera på rätt saker-dvs det vi kan påverka.</a:t>
            </a:r>
          </a:p>
          <a:p>
            <a:endParaRPr lang="sv-SE" sz="150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BA14A57-A8E8-A8DC-E517-562487395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B7BC8-815D-42C2-83FA-9123736BB38C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A694391-AA4E-BA42-6530-54C52DF5B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985DF68-95A9-E6D8-6984-79B40E1BE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13</a:t>
            </a:fld>
            <a:endParaRPr lang="en-US"/>
          </a:p>
        </p:txBody>
      </p:sp>
      <p:pic>
        <p:nvPicPr>
          <p:cNvPr id="8" name="Bildobjekt 7" descr="En bild som visar person, hockey, skridskoåkning, sportutrustning&#10;&#10;AI-genererat innehåll kan vara felaktigt.">
            <a:extLst>
              <a:ext uri="{FF2B5EF4-FFF2-40B4-BE49-F238E27FC236}">
                <a16:creationId xmlns:a16="http://schemas.microsoft.com/office/drawing/2014/main" id="{AAA49DE0-6FC5-109A-8707-53A0A7E7C0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508" y="1904025"/>
            <a:ext cx="5572814" cy="38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5762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CC2567-D402-CAF1-8818-A1B95E397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Information TRÄNING/MATCH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00EC461-B187-61BD-9BAF-806069B7E4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906047"/>
            <a:ext cx="9242233" cy="44378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När vi tränar så tar vi i och fokuserar på uppgiften.</a:t>
            </a:r>
            <a:endParaRPr lang="en-US"/>
          </a:p>
          <a:p>
            <a:r>
              <a:rPr lang="sv-SE"/>
              <a:t>Träning med TSK12 – turordning (frivilligt) - fråga kommer digitalt</a:t>
            </a:r>
          </a:p>
          <a:p>
            <a:r>
              <a:rPr lang="sv-SE"/>
              <a:t>Positioner – Vi kommer testa alla spelare på alla positioner  (ej MV).</a:t>
            </a:r>
          </a:p>
          <a:p>
            <a:r>
              <a:rPr lang="sv-SE" err="1"/>
              <a:t>Ev</a:t>
            </a:r>
            <a:r>
              <a:rPr lang="sv-SE"/>
              <a:t> matcher med TSK12 turordning (frivilligt) – träning med dem är en förutsättning</a:t>
            </a:r>
          </a:p>
          <a:p>
            <a:r>
              <a:rPr lang="sv-SE"/>
              <a:t>Önskemål om spelare från deras HT.  -turordning (träningsnärvaro kommer vara en faktor). </a:t>
            </a:r>
            <a:r>
              <a:rPr lang="sv-SE">
                <a:solidFill>
                  <a:srgbClr val="FFFFFF"/>
                </a:solidFill>
              </a:rPr>
              <a:t> </a:t>
            </a:r>
            <a:endParaRPr lang="sv-SE"/>
          </a:p>
          <a:p>
            <a:endParaRPr lang="sv-SE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sv-SE">
              <a:solidFill>
                <a:srgbClr val="FFFF00"/>
              </a:solidFill>
            </a:endParaRPr>
          </a:p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26FAA79-62EF-9856-782C-25C454B6E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BECAB-FD22-4124-8DA9-0AFE46E20757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7242E30-340C-CC06-5EB1-9E911377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A70C7E8-EE08-88A3-306C-B7C9C79BF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086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C6CA230-4479-BFC7-CC57-BBFA805E7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285750" indent="-285750">
              <a:lnSpc>
                <a:spcPct val="130000"/>
              </a:lnSpc>
              <a:spcBef>
                <a:spcPts val="1000"/>
              </a:spcBef>
              <a:buFont typeface="Arial"/>
              <a:buChar char="•"/>
            </a:pPr>
            <a:r>
              <a:rPr lang="sv-SE" sz="1800" b="0">
                <a:latin typeface="Trade Gothic Next Light"/>
              </a:rPr>
              <a:t>Utbildningsdag för spelare 21/9 - Vindeln hockeyförbundet.</a:t>
            </a:r>
            <a:endParaRPr lang="en-US" sz="1800" b="0">
              <a:latin typeface="Trade Gothic Next Light"/>
            </a:endParaRPr>
          </a:p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B89C69D-1CB5-838E-3553-B269068C6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A1AF0-C639-4CAF-A28C-D48115CFF2B7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8B8D825-E56B-66FA-1885-B8469944B5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83C63DF-ADEB-B03C-21F4-DA3E2071E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15</a:t>
            </a:fld>
            <a:endParaRPr lang="en-US"/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id="{658F63C9-3C60-3E2B-24E3-4584A45E2DE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9:00-16:30</a:t>
            </a:r>
          </a:p>
          <a:p>
            <a:r>
              <a:rPr lang="sv-SE"/>
              <a:t>Två </a:t>
            </a:r>
            <a:r>
              <a:rPr lang="sv-SE" err="1"/>
              <a:t>ispass+internmatch</a:t>
            </a:r>
            <a:endParaRPr lang="sv-SE"/>
          </a:p>
          <a:p>
            <a:r>
              <a:rPr lang="sv-SE"/>
              <a:t>Teori och temapass</a:t>
            </a:r>
          </a:p>
          <a:p>
            <a:r>
              <a:rPr lang="sv-SE"/>
              <a:t>Pris 600kr</a:t>
            </a:r>
          </a:p>
          <a:p>
            <a:r>
              <a:rPr lang="sv-SE"/>
              <a:t>Intresserad - länk för anmälan på vår sida med mer info.</a:t>
            </a:r>
          </a:p>
        </p:txBody>
      </p:sp>
      <p:sp>
        <p:nvSpPr>
          <p:cNvPr id="16" name="Platshållare för innehåll 15">
            <a:extLst>
              <a:ext uri="{FF2B5EF4-FFF2-40B4-BE49-F238E27FC236}">
                <a16:creationId xmlns:a16="http://schemas.microsoft.com/office/drawing/2014/main" id="{6A7F2702-10EE-B6EA-642E-D5BD4AF9FB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2717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317B59-4C13-E537-53AE-8F38F20C6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655363"/>
            <a:ext cx="9238434" cy="632532"/>
          </a:xfrm>
        </p:spPr>
        <p:txBody>
          <a:bodyPr/>
          <a:lstStyle/>
          <a:p>
            <a:r>
              <a:rPr lang="sv-SE"/>
              <a:t>Sekretariat FÖRÄLDRAR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EC95034-666E-D983-A10A-E5B66FD5E9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1906047"/>
            <a:ext cx="4495800" cy="418995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b="1" u="sng">
                <a:solidFill>
                  <a:srgbClr val="FF0000"/>
                </a:solidFill>
              </a:rPr>
              <a:t>Viktigt att gå förbundets OVR utbildning digitalt 9, 11 eller 16 september.</a:t>
            </a:r>
            <a:endParaRPr lang="sv-SE"/>
          </a:p>
          <a:p>
            <a:r>
              <a:rPr lang="sv-SE" err="1"/>
              <a:t>Föräldrargrupp</a:t>
            </a:r>
            <a:r>
              <a:rPr lang="sv-SE"/>
              <a:t> tillsätter sekretariat </a:t>
            </a:r>
            <a:r>
              <a:rPr lang="sv-SE" err="1"/>
              <a:t>enl</a:t>
            </a:r>
            <a:r>
              <a:rPr lang="sv-SE"/>
              <a:t> schema.</a:t>
            </a:r>
          </a:p>
          <a:p>
            <a:endParaRPr lang="sv-SE"/>
          </a:p>
        </p:txBody>
      </p:sp>
      <p:pic>
        <p:nvPicPr>
          <p:cNvPr id="8" name="Platshållare för innehåll 7" descr="En bild som visar text, skärmbild, Teckensnitt, gul&#10;&#10;AI-genererat innehåll kan vara felaktigt.">
            <a:extLst>
              <a:ext uri="{FF2B5EF4-FFF2-40B4-BE49-F238E27FC236}">
                <a16:creationId xmlns:a16="http://schemas.microsoft.com/office/drawing/2014/main" id="{4D978868-F357-BF49-8183-498572E310C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5536" y="1906047"/>
            <a:ext cx="3769755" cy="4189953"/>
          </a:xfrm>
          <a:prstGeom prst="rect">
            <a:avLst/>
          </a:prstGeom>
        </p:spPr>
      </p:pic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51A3499-6EEA-5CDF-7EA2-871049218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7E6F8-3462-4FEE-987B-AAACA65C73D7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1CF84BC-17B4-47F6-B018-F2393D65FD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CC4300A4-B84B-0276-EDD6-4407E24AF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16</a:t>
            </a:fld>
            <a:endParaRPr lang="en-US"/>
          </a:p>
        </p:txBody>
      </p:sp>
      <p:pic>
        <p:nvPicPr>
          <p:cNvPr id="9" name="Bildobjekt 8" descr="En bild som visar text, Teckensnitt, skärmbild, linje&#10;&#10;AI-genererat innehåll kan vara felaktigt.">
            <a:extLst>
              <a:ext uri="{FF2B5EF4-FFF2-40B4-BE49-F238E27FC236}">
                <a16:creationId xmlns:a16="http://schemas.microsoft.com/office/drawing/2014/main" id="{6BB1D98E-B6A0-3C4A-D8C7-13CD4EA8E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5826" y="5478883"/>
            <a:ext cx="4352925" cy="61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51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FAC91B7-D517-4091-5F3D-DE4D0759C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590971"/>
          </a:xfrm>
        </p:spPr>
        <p:txBody>
          <a:bodyPr/>
          <a:lstStyle/>
          <a:p>
            <a:r>
              <a:rPr lang="sv-SE"/>
              <a:t>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791B09B-8CBF-E282-55D4-1859D13BAF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89724" y="1312053"/>
            <a:ext cx="9603259" cy="477392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/>
              <a:t>Föräldragrupp/Sponsorgrupp - 4-5 personer (vilka?)</a:t>
            </a:r>
          </a:p>
          <a:p>
            <a:pPr marL="0" indent="0">
              <a:buNone/>
            </a:pPr>
            <a:r>
              <a:rPr lang="sv-SE" sz="1400" i="1">
                <a:solidFill>
                  <a:srgbClr val="FFFF00"/>
                </a:solidFill>
              </a:rPr>
              <a:t>Två försäljningar/</a:t>
            </a:r>
            <a:r>
              <a:rPr lang="sv-SE" sz="1400" i="1" err="1">
                <a:solidFill>
                  <a:srgbClr val="FFFF00"/>
                </a:solidFill>
              </a:rPr>
              <a:t>lagjobb</a:t>
            </a:r>
            <a:r>
              <a:rPr lang="sv-SE" sz="1400" i="1">
                <a:solidFill>
                  <a:srgbClr val="FFFF00"/>
                </a:solidFill>
              </a:rPr>
              <a:t> (förslag en höst och en vår).</a:t>
            </a:r>
            <a:endParaRPr lang="sv-SE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sv-SE" sz="1400" i="1">
                <a:solidFill>
                  <a:srgbClr val="FFFF00"/>
                </a:solidFill>
              </a:rPr>
              <a:t>Schema och arbetsbeskrivningar för uppdrag under säsongen (sekretariat, kiosk, bakning </a:t>
            </a:r>
            <a:r>
              <a:rPr lang="sv-SE" sz="1400" i="1" err="1">
                <a:solidFill>
                  <a:srgbClr val="FFFF00"/>
                </a:solidFill>
              </a:rPr>
              <a:t>ev</a:t>
            </a:r>
            <a:r>
              <a:rPr lang="sv-SE" sz="1400" i="1">
                <a:solidFill>
                  <a:srgbClr val="FFFF00"/>
                </a:solidFill>
              </a:rPr>
              <a:t> annan lagaktivitet/avslutning).</a:t>
            </a:r>
            <a:endParaRPr lang="sv-SE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sv-SE" sz="1400" i="1">
                <a:solidFill>
                  <a:srgbClr val="FFFF00"/>
                </a:solidFill>
              </a:rPr>
              <a:t>Verka för att få fram sponsorer till laget- ekonomisk </a:t>
            </a:r>
            <a:r>
              <a:rPr lang="sv-SE" sz="1400" i="1" err="1">
                <a:solidFill>
                  <a:srgbClr val="FFFF00"/>
                </a:solidFill>
              </a:rPr>
              <a:t>sponsring,reklam,priser</a:t>
            </a:r>
            <a:r>
              <a:rPr lang="sv-SE" sz="1400" i="1">
                <a:solidFill>
                  <a:srgbClr val="FFFF00"/>
                </a:solidFill>
              </a:rPr>
              <a:t> till tex lotteri</a:t>
            </a:r>
            <a:endParaRPr lang="en-US" sz="140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sv-SE"/>
              <a:t>Cupplanering vår cup 9/1 – Cupgeneral/er 1-2 personer (vilka?)</a:t>
            </a:r>
          </a:p>
          <a:p>
            <a:pPr marL="0" indent="0">
              <a:buNone/>
            </a:pPr>
            <a:r>
              <a:rPr lang="sv-SE" sz="1400" i="1">
                <a:solidFill>
                  <a:srgbClr val="FFFF00"/>
                </a:solidFill>
              </a:rPr>
              <a:t>Hålla i arrangerandet av vår cup Tegscupen (David finns som bollplank) .</a:t>
            </a:r>
            <a:endParaRPr lang="sv-SE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sv-SE" sz="1400" i="1">
                <a:solidFill>
                  <a:srgbClr val="FFFF00"/>
                </a:solidFill>
              </a:rPr>
              <a:t>Schema för bemanning/uppgifter gällande föräldrar</a:t>
            </a:r>
          </a:p>
          <a:p>
            <a:pPr marL="0" indent="0">
              <a:buNone/>
            </a:pPr>
            <a:r>
              <a:rPr lang="sv-SE">
                <a:solidFill>
                  <a:srgbClr val="FFFFFF"/>
                </a:solidFill>
              </a:rPr>
              <a:t>Kassör</a:t>
            </a:r>
          </a:p>
          <a:p>
            <a:pPr marL="0" indent="0">
              <a:buNone/>
            </a:pPr>
            <a:r>
              <a:rPr lang="sv-SE" sz="1400" i="1">
                <a:solidFill>
                  <a:srgbClr val="FFFF00"/>
                </a:solidFill>
              </a:rPr>
              <a:t>Ansvar för lagkassa/ekonomi</a:t>
            </a:r>
            <a:endParaRPr lang="sv-SE"/>
          </a:p>
          <a:p>
            <a:endParaRPr lang="sv-SE"/>
          </a:p>
          <a:p>
            <a:endParaRPr lang="sv-SE"/>
          </a:p>
          <a:p>
            <a:pPr marL="0" indent="0">
              <a:buNone/>
            </a:pPr>
            <a:endParaRPr lang="sv-SE"/>
          </a:p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1FE3FF9-5C4F-F27D-FE3F-ADB627521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C1A1A-58AF-440F-9BFD-B4E49003E367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352C100-1BCF-D4DC-4D93-4B4A655267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70F9440-DEE2-4F22-298F-BBE94B220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17</a:t>
            </a:fld>
            <a:endParaRPr lang="en-US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919F886-6460-DEA2-3AC5-176A5BD1F7FC}"/>
              </a:ext>
            </a:extLst>
          </p:cNvPr>
          <p:cNvSpPr txBox="1"/>
          <p:nvPr/>
        </p:nvSpPr>
        <p:spPr>
          <a:xfrm>
            <a:off x="1493921" y="641684"/>
            <a:ext cx="33888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v-SE" err="1"/>
              <a:t>Föräldrarinfo</a:t>
            </a:r>
          </a:p>
        </p:txBody>
      </p:sp>
    </p:spTree>
    <p:extLst>
      <p:ext uri="{BB962C8B-B14F-4D97-AF65-F5344CB8AC3E}">
        <p14:creationId xmlns:p14="http://schemas.microsoft.com/office/powerpoint/2010/main" val="3182520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BCD55DB-0E54-7078-06D0-5A7BBB0AB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2660727"/>
          </a:xfrm>
        </p:spPr>
        <p:txBody>
          <a:bodyPr/>
          <a:lstStyle/>
          <a:p>
            <a:r>
              <a:rPr lang="sv-SE" sz="4800"/>
              <a:t>ÖVRIGA FRÅGOR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CD4CB5F-0E26-E12D-9049-BC405B214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704B9-B62E-42C5-93BE-51FA5B025A55}" type="datetime1">
              <a:t>2025-09-07</a:t>
            </a:fld>
            <a:endParaRPr lang="en-US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A3CCAF0-F2FB-3083-586E-3F3E790B0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943F890-C0E7-0997-4886-3BD7C9409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6A61CA-0502-4EE4-9724-96EA822543E5}" type="slidenum">
              <a:rPr lang="en-US" dirty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175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ortalVTI">
  <a:themeElements>
    <a:clrScheme name="PortalVTI">
      <a:dk1>
        <a:sysClr val="windowText" lastClr="000000"/>
      </a:dk1>
      <a:lt1>
        <a:sysClr val="window" lastClr="FFFFFF"/>
      </a:lt1>
      <a:dk2>
        <a:srgbClr val="051618"/>
      </a:dk2>
      <a:lt2>
        <a:srgbClr val="E8E8DF"/>
      </a:lt2>
      <a:accent1>
        <a:srgbClr val="2D714C"/>
      </a:accent1>
      <a:accent2>
        <a:srgbClr val="1F7985"/>
      </a:accent2>
      <a:accent3>
        <a:srgbClr val="0D6756"/>
      </a:accent3>
      <a:accent4>
        <a:srgbClr val="40945E"/>
      </a:accent4>
      <a:accent5>
        <a:srgbClr val="389896"/>
      </a:accent5>
      <a:accent6>
        <a:srgbClr val="64924A"/>
      </a:accent6>
      <a:hlink>
        <a:srgbClr val="1F855C"/>
      </a:hlink>
      <a:folHlink>
        <a:srgbClr val="227390"/>
      </a:folHlink>
    </a:clrScheme>
    <a:fontScheme name="PortalVTI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Portal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E3A4BB4D-5227-4A6D-99D3-DBAB0FE4C68F}" vid="{BE515EFD-5A7A-4BFE-BE06-A21DB8499C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Bredbild</PresentationFormat>
  <Slides>18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18</vt:i4>
      </vt:variant>
    </vt:vector>
  </HeadingPairs>
  <TitlesOfParts>
    <vt:vector size="19" baseType="lpstr">
      <vt:lpstr>PortalVTI</vt:lpstr>
      <vt:lpstr>FÖRÄlDRAMÖTE INFÖR SÄSONGEN 25/26</vt:lpstr>
      <vt:lpstr>Mötesagenda 8/9</vt:lpstr>
      <vt:lpstr>Info från föreningen </vt:lpstr>
      <vt:lpstr>Huvudtränare, LAGLEDARE assisterande TRÄNARE</vt:lpstr>
      <vt:lpstr>ÖVRIGA LEDARE/UPPGIFTER</vt:lpstr>
      <vt:lpstr>TräningstideR</vt:lpstr>
      <vt:lpstr>SÄSONGSPLANERING </vt:lpstr>
      <vt:lpstr>SERIEINDELNING</vt:lpstr>
      <vt:lpstr>SPELSCHEMA (prel. DAG)</vt:lpstr>
      <vt:lpstr>Skrubben #1 Nolia</vt:lpstr>
      <vt:lpstr>Truppen, 20 Spelare varav 1  målvaKt</vt:lpstr>
      <vt:lpstr>TSK 13 - Våra regler och vad vi står för (beslutat av spelarna i NORDMALING 2024)</vt:lpstr>
      <vt:lpstr>Förhållningssätt mot domare </vt:lpstr>
      <vt:lpstr>Information TRÄNING/MATCH</vt:lpstr>
      <vt:lpstr>Utbildningsdag för spelare 21/9 - Vindeln hockeyförbundet. </vt:lpstr>
      <vt:lpstr>Sekretariat FÖRÄLDRAR</vt:lpstr>
      <vt:lpstr> </vt:lpstr>
      <vt:lpstr>ÖVRIGA FRÅGOR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/>
  <cp:revision>4</cp:revision>
  <dcterms:created xsi:type="dcterms:W3CDTF">2024-08-15T21:40:01Z</dcterms:created>
  <dcterms:modified xsi:type="dcterms:W3CDTF">2025-09-07T13:52:03Z</dcterms:modified>
</cp:coreProperties>
</file>