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67" r:id="rId3"/>
    <p:sldId id="260" r:id="rId4"/>
    <p:sldId id="281" r:id="rId5"/>
    <p:sldId id="266" r:id="rId6"/>
    <p:sldId id="268" r:id="rId7"/>
    <p:sldId id="274" r:id="rId8"/>
    <p:sldId id="275" r:id="rId9"/>
    <p:sldId id="263" r:id="rId10"/>
    <p:sldId id="265" r:id="rId11"/>
    <p:sldId id="273" r:id="rId12"/>
    <p:sldId id="278" r:id="rId13"/>
    <p:sldId id="271" r:id="rId14"/>
    <p:sldId id="276" r:id="rId15"/>
    <p:sldId id="262" r:id="rId16"/>
    <p:sldId id="280" r:id="rId17"/>
    <p:sldId id="272" r:id="rId1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55345F-6277-4051-A9F2-B9AD948BFAEE}" v="860" dt="2026-09-02T21:43:57.021"/>
    <p1510:client id="{AA64AB67-E809-35E1-5FB9-4FB038CE8DFB}" v="765" dt="2026-09-02T20:42:21.9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10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939257"/>
            <a:ext cx="5898630" cy="4803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C58F7861-05FC-CC70-0C94-F3BAE39E54EB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-1"/>
            <a:ext cx="12192000" cy="47840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C7B0B-C375-9D64-1424-3B07B71AF1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05927" y="4939715"/>
            <a:ext cx="4420031" cy="479458"/>
          </a:xfrm>
        </p:spPr>
        <p:txBody>
          <a:bodyPr anchor="t"/>
          <a:lstStyle>
            <a:lvl1pPr>
              <a:defRPr sz="1400"/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117021-C08A-0E4F-5F64-FC1A870E48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62792" y="4939257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001D668-DD9C-F5B4-B191-51BDD0B308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03035" y="5873424"/>
            <a:ext cx="1005840" cy="100584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09A08CF-24F0-EC7D-277D-CB831E7E7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847" y="5718869"/>
            <a:ext cx="5916168" cy="1143000"/>
          </a:xfrm>
        </p:spPr>
        <p:txBody>
          <a:bodyPr anchor="b">
            <a:normAutofit/>
          </a:bodyPr>
          <a:lstStyle>
            <a:lvl1pPr>
              <a:lnSpc>
                <a:spcPct val="60000"/>
              </a:lnSpc>
              <a:defRPr sz="5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998239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406F310-2B8D-3C32-560C-686817E6B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249" y="1012175"/>
            <a:ext cx="11113008" cy="84979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4FD1A6D-2D8E-1FD1-C1AC-CB5E9D5A1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375" y="110364"/>
            <a:ext cx="5276852" cy="365125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ADE430-EE65-B675-F031-7651DE9D6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305BC9-1670-00D4-5A66-F52444DA9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959" y="104649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96" y="2115542"/>
            <a:ext cx="11013670" cy="44515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34659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457214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134185-2980-312E-60AF-F360D16FB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81290"/>
            <a:ext cx="4654296" cy="37398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50036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6174463"/>
            <a:ext cx="5891134" cy="65483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29E0058-93A2-5291-6ACA-A043086266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03035" y="5873424"/>
            <a:ext cx="1005840" cy="100584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F14EE-EFB3-D2DC-CEAA-621D66627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3E0DC-DE5C-286F-36BD-6985F4A6C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207AF81-9CDB-689F-CE00-62257104E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70B1373-40A5-190F-BE9F-8FC310F7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2159632"/>
            <a:ext cx="9683496" cy="377647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1473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54E7A70C-B49B-5779-BA11-88AE4939E0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77355" y="83125"/>
            <a:ext cx="731520" cy="73152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8197F50-0DC4-261A-813C-264E7361D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2184032"/>
            <a:ext cx="8074152" cy="4718304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91458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82296"/>
            <a:ext cx="8139659" cy="1554480"/>
          </a:xfrm>
        </p:spPr>
        <p:txBody>
          <a:bodyPr anchor="t"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-1" y="1896472"/>
            <a:ext cx="8139660" cy="355790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400"/>
            </a:lvl1pPr>
            <a:lvl2pPr marL="571500" indent="-342900">
              <a:buFont typeface="+mj-lt"/>
              <a:buAutoNum type="arabicPeriod"/>
              <a:defRPr sz="14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75C8E38-E957-9E3C-9A05-717C0F009AB9}"/>
              </a:ext>
            </a:extLst>
          </p:cNvPr>
          <p:cNvSpPr/>
          <p:nvPr/>
        </p:nvSpPr>
        <p:spPr>
          <a:xfrm>
            <a:off x="8552512" y="3218512"/>
            <a:ext cx="3557904" cy="3557904"/>
          </a:xfrm>
          <a:prstGeom prst="ellipse">
            <a:avLst/>
          </a:prstGeom>
          <a:noFill/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1E193C2-09EC-BB41-5A34-007D34EB8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292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396" y="621792"/>
            <a:ext cx="5386715" cy="1816898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AC20259-235D-F9C3-3788-C1457976F5AC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0" y="0"/>
            <a:ext cx="590664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0488" y="110364"/>
            <a:ext cx="5349239" cy="365125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10364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0488" y="2740228"/>
            <a:ext cx="5906642" cy="4096512"/>
          </a:xfrm>
        </p:spPr>
        <p:txBody>
          <a:bodyPr anchor="b">
            <a:normAutofit/>
          </a:bodyPr>
          <a:lstStyle>
            <a:lvl1pPr marL="342900" indent="-342900">
              <a:buFont typeface="+mj-lt"/>
              <a:buAutoNum type="arabicPeriod"/>
              <a:defRPr sz="1400"/>
            </a:lvl1pPr>
            <a:lvl2pPr marL="571500" indent="-342900">
              <a:buFont typeface="+mj-lt"/>
              <a:buAutoNum type="arabicPeriod"/>
              <a:defRPr sz="14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6193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178B15-836F-D50E-D616-40C937324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645" y="987552"/>
            <a:ext cx="5366480" cy="4044508"/>
          </a:xfrm>
        </p:spPr>
        <p:txBody>
          <a:bodyPr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3A196D4-110B-6911-7AF5-9149D3FFF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50" y="100701"/>
            <a:ext cx="5366480" cy="365125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8D9253F-93F3-9EB9-BFA6-49C9461DE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90488" y="100701"/>
            <a:ext cx="294044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94C6C96-D651-5D6B-830B-07E5A3542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5731" y="100701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0488" y="969264"/>
            <a:ext cx="5336753" cy="4818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0522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988979"/>
            <a:ext cx="3462878" cy="2942419"/>
          </a:xfrm>
        </p:spPr>
        <p:txBody>
          <a:bodyPr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9910B-18FC-4A92-025A-A88AC7CD6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50" y="100701"/>
            <a:ext cx="3470224" cy="365125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52728-D41A-655E-871F-F76147E0E9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7167" y="100701"/>
            <a:ext cx="294044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E07CC96-728B-298D-B2D6-54C4E9F0E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5731" y="100701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17167" y="967689"/>
            <a:ext cx="7217771" cy="52371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6914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7D0064E-1F0E-2DDF-C6B5-9CE196C4B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5804" y="612140"/>
            <a:ext cx="6499655" cy="151961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1"/>
            <a:ext cx="480401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 lang="en-US" dirty="0"/>
            </a:lvl1pPr>
          </a:lstStyle>
          <a:p>
            <a:endParaRPr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D478DAE4-13AB-5772-07E6-B3264F1E314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04122" y="2457406"/>
            <a:ext cx="6441338" cy="3778977"/>
          </a:xfrm>
        </p:spPr>
        <p:txBody>
          <a:bodyPr anchor="t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04122" y="6452990"/>
            <a:ext cx="1968375" cy="365125"/>
          </a:xfrm>
        </p:spPr>
        <p:txBody>
          <a:bodyPr anchor="b"/>
          <a:lstStyle/>
          <a:p>
            <a:r>
              <a:rPr lang="en-US"/>
              <a:t>
             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16252" y="6452989"/>
            <a:ext cx="429207" cy="365125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05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CDF6858-35EF-4C90-B3F5-339B7EF1F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1793" y="621792"/>
            <a:ext cx="7252710" cy="1138769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72FCF01F-6AD4-FD29-865E-65BD55CF89D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09088" y="2115404"/>
            <a:ext cx="7225415" cy="421292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4F9B8FC8-8820-A655-2A18-E8F8FC2C72D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1793" y="6492875"/>
            <a:ext cx="1968375" cy="365125"/>
          </a:xfrm>
        </p:spPr>
        <p:txBody>
          <a:bodyPr anchor="b"/>
          <a:lstStyle/>
          <a:p>
            <a:r>
              <a:rPr lang="en-US"/>
              <a:t>
              </a:t>
            </a:r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A8C032E2-BBA3-EA74-8FE1-5AFC46A21AE1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23903" y="6492875"/>
            <a:ext cx="1596200" cy="365125"/>
          </a:xfrm>
        </p:spPr>
        <p:txBody>
          <a:bodyPr anchor="b"/>
          <a:lstStyle/>
          <a:p>
            <a:endParaRPr lang="en-US"/>
          </a:p>
        </p:txBody>
      </p:sp>
      <p:sp>
        <p:nvSpPr>
          <p:cNvPr id="12" name="Slide Number Placeholder 9">
            <a:extLst>
              <a:ext uri="{FF2B5EF4-FFF2-40B4-BE49-F238E27FC236}">
                <a16:creationId xmlns:a16="http://schemas.microsoft.com/office/drawing/2014/main" id="{D28087CA-07B9-D0D2-3AA7-C34B5C9645B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05296" y="6492875"/>
            <a:ext cx="429207" cy="365125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060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7A932ED1-5750-0D24-8D58-961B6F20F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07" y="621792"/>
            <a:ext cx="7252710" cy="11387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01598DB3-17DB-7EDD-0F42-9866A753C2D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69602" y="2115404"/>
            <a:ext cx="7225415" cy="421292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6C5AB1A9-786B-C92B-C6EA-63CE0AACFB1E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8168640" y="1"/>
            <a:ext cx="402336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6115057-015C-DC83-074A-D22D9E0B6CD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2307" y="6492875"/>
            <a:ext cx="1968375" cy="365125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42028964-5597-F5F0-6AEA-C79255C9BCE9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5284417" y="6492875"/>
            <a:ext cx="15962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6324527-5F82-8213-FFB9-A5E6BEB2314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365810" y="6492875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560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15000-16D8-B5F1-E35B-BAE97B4E6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5" y="621793"/>
            <a:ext cx="5326684" cy="1507454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B022A1E6-0A6D-9476-5034-0BDE3EE38B9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18616" y="2513110"/>
            <a:ext cx="5326683" cy="356800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6B8D4096-4B0D-5226-C004-475A83BE8BFE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308842" y="0"/>
            <a:ext cx="5883158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917C8CF-AEBF-835D-4503-06A0208049F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8615" y="6450237"/>
            <a:ext cx="1968375" cy="365125"/>
          </a:xfrm>
        </p:spPr>
        <p:txBody>
          <a:bodyPr anchor="b"/>
          <a:lstStyle/>
          <a:p>
            <a:r>
              <a:rPr lang="en-US"/>
              <a:t>
             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3662962-C2D0-E99D-BD6A-C97F4798F26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453953" y="6464979"/>
            <a:ext cx="429207" cy="365125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849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8B87BE0-867D-AF74-02DD-6F5420BC6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965" y="621792"/>
            <a:ext cx="4446871" cy="1867629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7B86FDEC-359F-20D5-12F6-5CBA3DC009E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3940" y="2890729"/>
            <a:ext cx="4449227" cy="3138438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FBEF9CB2-E8D7-8869-9B11-C58F1606DFE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363570" y="0"/>
            <a:ext cx="682843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4784CE43-81E9-3B12-CB65-9B5FC6ECE9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5618" y="6430476"/>
            <a:ext cx="1968375" cy="379867"/>
          </a:xfrm>
        </p:spPr>
        <p:txBody>
          <a:bodyPr anchor="b"/>
          <a:lstStyle/>
          <a:p>
            <a:r>
              <a:rPr lang="en-US"/>
              <a:t>
              </a:t>
            </a:r>
          </a:p>
        </p:txBody>
      </p:sp>
      <p:sp>
        <p:nvSpPr>
          <p:cNvPr id="11" name="Slide Number Placeholder 9">
            <a:extLst>
              <a:ext uri="{FF2B5EF4-FFF2-40B4-BE49-F238E27FC236}">
                <a16:creationId xmlns:a16="http://schemas.microsoft.com/office/drawing/2014/main" id="{779F1775-5104-9F86-4A61-07F914947CC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4563960" y="6430476"/>
            <a:ext cx="429207" cy="379867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639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9733" y="621792"/>
            <a:ext cx="3884546" cy="2280501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74736F65-8A7D-D535-AAD0-31480F8AD31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-1" y="0"/>
            <a:ext cx="7260609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7521" y="3211512"/>
            <a:ext cx="3884547" cy="2743200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C64245F1-97E2-FD23-26A5-03067F46469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7649733" y="6456384"/>
            <a:ext cx="1968375" cy="379867"/>
          </a:xfrm>
        </p:spPr>
        <p:txBody>
          <a:bodyPr anchor="b"/>
          <a:lstStyle/>
          <a:p>
            <a:r>
              <a:rPr lang="en-US"/>
              <a:t>
              </a:t>
            </a:r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15E75D5B-F407-F4DD-192B-D56CF168CDA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4152" y="6456385"/>
            <a:ext cx="429207" cy="379867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4761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B686070-85E7-EB57-8965-F95F2692C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3608276"/>
            <a:ext cx="4428700" cy="2620587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-1" y="0"/>
            <a:ext cx="12192000" cy="3429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4546533B-13A8-961D-BD05-8DE715F6340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68036" y="3579702"/>
            <a:ext cx="6298442" cy="262058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9349FD65-108E-79AD-A9C8-91429963386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262666" y="6442872"/>
            <a:ext cx="1968375" cy="379867"/>
          </a:xfrm>
        </p:spPr>
        <p:txBody>
          <a:bodyPr anchor="b"/>
          <a:lstStyle/>
          <a:p>
            <a:r>
              <a:rPr lang="en-US"/>
              <a:t>
              </a:t>
            </a: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547B7542-C2BA-4322-9FF4-E2713B917492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7697040" y="6442872"/>
            <a:ext cx="2295997" cy="379867"/>
          </a:xfrm>
        </p:spPr>
        <p:txBody>
          <a:bodyPr anchor="b"/>
          <a:lstStyle/>
          <a:p>
            <a:endParaRPr lang="en-US"/>
          </a:p>
        </p:txBody>
      </p:sp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EB058DA4-9F6F-CC80-D1C5-728E096806C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7271" y="6442873"/>
            <a:ext cx="429207" cy="379867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541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B0F469B-7972-C862-3265-20EC44D74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631710"/>
            <a:ext cx="11032239" cy="1115203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1A9091ED-65DB-CA4C-BC68-EC773138EFA0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109181" y="2115403"/>
            <a:ext cx="5786651" cy="4671431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A3F07A79-5344-FA17-3625-1266EFAA87F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90488" y="2115403"/>
            <a:ext cx="5353815" cy="4110888"/>
          </a:xfrm>
        </p:spPr>
        <p:txBody>
          <a:bodyPr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C0D704B-E4D2-B261-890F-35C54C94C6E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6177425" y="6428984"/>
            <a:ext cx="4467829" cy="365125"/>
          </a:xfrm>
        </p:spPr>
        <p:txBody>
          <a:bodyPr anchor="b"/>
          <a:lstStyle/>
          <a:p>
            <a:r>
              <a:rPr lang="en-US"/>
              <a:t>
             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5932FFD-B632-F7EE-B653-9A621348C00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0926847" y="6421709"/>
            <a:ext cx="617457" cy="365125"/>
          </a:xfrm>
        </p:spPr>
        <p:txBody>
          <a:bodyPr anchor="b"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3182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48" y="644000"/>
            <a:ext cx="2594550" cy="1877132"/>
          </a:xfrm>
        </p:spPr>
        <p:txBody>
          <a:bodyPr anchor="t" anchorCtr="0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06740" y="2899954"/>
            <a:ext cx="3610418" cy="331404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02183" y="644000"/>
            <a:ext cx="7183078" cy="5570000"/>
          </a:xfrm>
        </p:spPr>
        <p:txBody>
          <a:bodyPr anchor="b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E471EB04-B63C-4629-0688-E2CC8C576A5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5926" y="6438284"/>
            <a:ext cx="5276852" cy="365125"/>
          </a:xfrm>
        </p:spPr>
        <p:txBody>
          <a:bodyPr anchor="b"/>
          <a:lstStyle/>
          <a:p>
            <a:r>
              <a:rPr lang="en-US"/>
              <a:t>
              </a:t>
            </a:r>
          </a:p>
        </p:txBody>
      </p:sp>
      <p:sp>
        <p:nvSpPr>
          <p:cNvPr id="12" name="Date Placeholder 5">
            <a:extLst>
              <a:ext uri="{FF2B5EF4-FFF2-40B4-BE49-F238E27FC236}">
                <a16:creationId xmlns:a16="http://schemas.microsoft.com/office/drawing/2014/main" id="{A4924D77-E18C-D84A-F550-9B0188FEBF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190488" y="6432496"/>
            <a:ext cx="2544079" cy="365125"/>
          </a:xfrm>
        </p:spPr>
        <p:txBody>
          <a:bodyPr anchor="b"/>
          <a:lstStyle/>
          <a:p>
            <a:endParaRPr lang="en-US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38B4B455-40D3-EF76-D860-2A6FFBF6983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99128" y="6438284"/>
            <a:ext cx="429207" cy="365125"/>
          </a:xfrm>
        </p:spPr>
        <p:txBody>
          <a:bodyPr anchor="b"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9294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4688"/>
            <a:ext cx="5902657" cy="1353312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2000" b="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54591" y="-156950"/>
            <a:ext cx="5957248" cy="4510586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5000" b="0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B98C21E-A9AF-D3FB-3F6A-06088553C6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10101" y="5852160"/>
            <a:ext cx="1005840" cy="100584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9471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005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32976E3-E745-9DF8-C3E3-53A778D950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6453" y="5852160"/>
            <a:ext cx="1005840" cy="1005840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F777942-A24A-16CB-2115-A16E397BBB0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91D0C3F1-69CA-2A45-33F7-9AF4B8FFEDB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DB65802-3866-05DF-F96B-15A117F7C7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7470" y="1016759"/>
            <a:ext cx="10082693" cy="5841242"/>
          </a:xfrm>
        </p:spPr>
        <p:txBody>
          <a:bodyPr anchor="b" anchorCtr="0">
            <a:noAutofit/>
          </a:bodyPr>
          <a:lstStyle>
            <a:lvl1pPr marL="0" indent="0">
              <a:lnSpc>
                <a:spcPct val="80000"/>
              </a:lnSpc>
              <a:buNone/>
              <a:defRPr sz="5600" b="0" spc="-200" baseline="0"/>
            </a:lvl1pPr>
            <a:lvl2pPr marL="228600" indent="0">
              <a:lnSpc>
                <a:spcPct val="80000"/>
              </a:lnSpc>
              <a:buNone/>
              <a:defRPr sz="5600" b="0" spc="-200" baseline="0"/>
            </a:lvl2pPr>
            <a:lvl3pPr marL="457200" indent="0">
              <a:lnSpc>
                <a:spcPct val="80000"/>
              </a:lnSpc>
              <a:buNone/>
              <a:defRPr sz="5600" b="0" spc="-200" baseline="0"/>
            </a:lvl3pPr>
            <a:lvl4pPr marL="685800" indent="0">
              <a:lnSpc>
                <a:spcPct val="80000"/>
              </a:lnSpc>
              <a:buNone/>
              <a:defRPr sz="5600" b="0" spc="-200" baseline="0"/>
            </a:lvl4pPr>
            <a:lvl5pPr marL="914400" indent="0">
              <a:lnSpc>
                <a:spcPct val="80000"/>
              </a:lnSpc>
              <a:buNone/>
              <a:defRPr sz="5600" b="0" spc="-200" baseline="0"/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58374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DC095FD-8C32-C2DB-3F1D-105AFD1518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83347" y="5852160"/>
            <a:ext cx="1005840" cy="100584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A0FBB42-F049-CCA6-45E1-D60DC58A76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" y="5899926"/>
            <a:ext cx="5902657" cy="958073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2B5E50A9-B175-CA38-A22A-468AE7533B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8288" y="95534"/>
            <a:ext cx="8961120" cy="4476466"/>
          </a:xfrm>
        </p:spPr>
        <p:txBody>
          <a:bodyPr anchor="t">
            <a:normAutofit/>
          </a:bodyPr>
          <a:lstStyle>
            <a:lvl1pPr marL="164592" indent="-164592">
              <a:lnSpc>
                <a:spcPct val="80000"/>
              </a:lnSpc>
              <a:spcBef>
                <a:spcPts val="0"/>
              </a:spcBef>
              <a:buNone/>
              <a:defRPr sz="5600" spc="-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84D7E47A-F89A-8F43-C300-185AD1461C0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62793" y="110364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1CA01B7F-0CDC-9F0A-6B3B-A87674D14D6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93030" y="6392564"/>
            <a:ext cx="3104866" cy="365125"/>
          </a:xfrm>
        </p:spPr>
        <p:txBody>
          <a:bodyPr anchor="b"/>
          <a:lstStyle/>
          <a:p>
            <a:r>
              <a:rPr lang="en-US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0544627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A74F0-5415-CAD7-98B3-4A75913F4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987552"/>
            <a:ext cx="3465576" cy="294436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51E178-0505-15CE-6ACB-7BE1FB1E5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3" y="110364"/>
            <a:ext cx="3474720" cy="365125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82246E-2BFA-5BAA-F22D-A2618C05A0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5968" y="104576"/>
            <a:ext cx="48368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4BA02B-433E-FB95-6E96-11393CDB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74B4B98-ABA0-9FD3-485A-984EDEEB446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15966" y="987552"/>
            <a:ext cx="7446825" cy="25603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9">
            <a:extLst>
              <a:ext uri="{FF2B5EF4-FFF2-40B4-BE49-F238E27FC236}">
                <a16:creationId xmlns:a16="http://schemas.microsoft.com/office/drawing/2014/main" id="{3822067E-4B47-03C7-3636-0C6F8324E1E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315967" y="3931920"/>
            <a:ext cx="7446824" cy="25603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17207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F29C1-2D4D-0529-EAD3-926838F41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630936"/>
            <a:ext cx="11018520" cy="10883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6A1D5A-FFC5-5F10-90D2-A3FBCC312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110364"/>
            <a:ext cx="5276852" cy="365125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1BD63D-FC9C-D946-5560-869AEDE315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90488" y="104576"/>
            <a:ext cx="48368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2EF08D-93E2-AF7A-F559-DDB0B35B8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48CB9E0-8B46-6608-0C37-7C5ABA9B4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286000"/>
            <a:ext cx="5184648" cy="534033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C2C05A59-CCEE-1225-7022-B1DA682C704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30351" y="2980943"/>
            <a:ext cx="5183188" cy="35861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6471C19-5F51-6595-B72A-4BFC1E553D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0488" y="2286000"/>
            <a:ext cx="5183188" cy="534033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Content Placeholder 11">
            <a:extLst>
              <a:ext uri="{FF2B5EF4-FFF2-40B4-BE49-F238E27FC236}">
                <a16:creationId xmlns:a16="http://schemas.microsoft.com/office/drawing/2014/main" id="{0AB20C10-A144-EF5E-8276-7E736CE875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190488" y="2980944"/>
            <a:ext cx="5183188" cy="35861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04444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D1F904E-1F4C-373E-2E2B-D7478F70F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644663"/>
            <a:ext cx="11045952" cy="10883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109728"/>
            <a:ext cx="5276852" cy="365125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1928" y="110364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52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AD1B27E-1142-7BB8-1DE8-D31FA8AA8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100701"/>
            <a:ext cx="5898630" cy="365125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900E2BC-FCC7-E994-4648-A42CDE5186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17920" y="100701"/>
            <a:ext cx="533200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211A59-CFA8-A0B1-4A4C-E446F9072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0849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926" y="655093"/>
            <a:ext cx="10982409" cy="1528549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5926" y="2497540"/>
            <a:ext cx="10982409" cy="3384645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BD7A9B30-35AB-D437-5276-473CFE5169D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5926" y="6438284"/>
            <a:ext cx="5276852" cy="365125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0D033E8C-C8B6-A9F1-6B99-0610AEC435C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190488" y="6432496"/>
            <a:ext cx="25440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9C00759-43C5-D4A5-6597-C9F31C4DA2A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99128" y="6438284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1882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5" y="2883090"/>
            <a:ext cx="7741851" cy="1842020"/>
          </a:xfrm>
        </p:spPr>
        <p:txBody>
          <a:bodyPr anchor="b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9D34928-44CA-ACCE-36AD-37689020A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906" y="100701"/>
            <a:ext cx="5361724" cy="365125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6F43E62-A9B0-571B-E3BD-354206A884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17921" y="100701"/>
            <a:ext cx="252603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6905" y="4922111"/>
            <a:ext cx="7741850" cy="1279615"/>
          </a:xfrm>
        </p:spPr>
        <p:txBody>
          <a:bodyPr anchor="t">
            <a:no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6392174"/>
            <a:ext cx="429207" cy="365125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3CF16D9-01F3-6CE6-7291-C344E099BBD0}"/>
              </a:ext>
            </a:extLst>
          </p:cNvPr>
          <p:cNvSpPr/>
          <p:nvPr/>
        </p:nvSpPr>
        <p:spPr>
          <a:xfrm>
            <a:off x="8454179" y="100701"/>
            <a:ext cx="3557904" cy="3557904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125610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3F3BA-5AD5-4F15-97B2-E4652D1D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13411"/>
            <a:ext cx="9238434" cy="8895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997B8-1FD3-40E6-A486-256EB41DB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83F4D8-AA9A-4AF7-86EA-E4D797B98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8823E-BC08-4810-9BFF-35D2EA2AE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682A-6B53-4B08-AE4D-4C5E659103CC}" type="datetimeFigureOut">
              <a:rPr lang="en-US" dirty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D2BFB-BB2C-4C4A-A6E1-DD223C2B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369B2-12F8-4583-8A7F-523C9A3E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6731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F94C-BCB1-4F4C-AF70-DD2A5C4E3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5445"/>
            <a:ext cx="9238434" cy="857559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09B75-A057-44B5-872F-DF01BDC8E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2286000"/>
            <a:ext cx="9238434" cy="381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6260C-3219-4812-88F2-3162D37F2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9FAAF-C467-4C93-8ECD-39AF5A14D498}" type="datetimeFigureOut">
              <a:rPr lang="en-US" dirty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2B73-9C01-4BE3-A199-782BE6EBA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61492-EB56-4454-9D2A-8BB94AAC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494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644663"/>
            <a:ext cx="12001592" cy="10883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90488" y="104576"/>
            <a:ext cx="483688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01" y="110364"/>
            <a:ext cx="52768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2792" y="110364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907521"/>
            <a:ext cx="12001592" cy="4840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63240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600" b="0" i="0" kern="1200" spc="-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9423BBA-2017-16A7-3735-EDD92D7B6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781" y="650934"/>
            <a:ext cx="9238434" cy="439702"/>
          </a:xfrm>
        </p:spPr>
        <p:txBody>
          <a:bodyPr>
            <a:normAutofit/>
          </a:bodyPr>
          <a:lstStyle/>
          <a:p>
            <a:r>
              <a:rPr lang="sv-SE" sz="2800" dirty="0"/>
              <a:t>FÖRÄLDRAMÖTE INFÖR SÄSONGEN 26/27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E48F9C8-6BC2-6683-CE15-737C3082F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DDE1567-DFBA-3522-499B-1527F7BB7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8DFAF-F6DA-4425-85CD-E6FF4C3C45C3}" type="datetime1">
              <a:rPr lang="sv-SE"/>
              <a:t>2026-09-30</a:t>
            </a:fld>
            <a:endParaRPr lang="en-US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7CE7344-A796-97A1-A184-62E7048D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</a:t>
            </a:fld>
            <a:endParaRPr lang="en-US"/>
          </a:p>
        </p:txBody>
      </p:sp>
      <p:pic>
        <p:nvPicPr>
          <p:cNvPr id="7" name="Bildobjekt 6" descr="En bild som visar Teckensnitt, logotyp, text, Grafik&#10;&#10;AI-genererat innehåll kan vara felaktigt.">
            <a:extLst>
              <a:ext uri="{FF2B5EF4-FFF2-40B4-BE49-F238E27FC236}">
                <a16:creationId xmlns:a16="http://schemas.microsoft.com/office/drawing/2014/main" id="{08E90EF4-6756-F594-706E-74032F7F5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4186" y="476625"/>
            <a:ext cx="1200058" cy="1240698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99BD01C2-CBAE-BAAE-374D-D168A351C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4972" y="1164055"/>
            <a:ext cx="7442985" cy="509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56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07219D-4CE6-4809-7762-567E9ED39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782806"/>
            <a:ext cx="9238434" cy="679040"/>
          </a:xfrm>
        </p:spPr>
        <p:txBody>
          <a:bodyPr>
            <a:normAutofit fontScale="90000"/>
          </a:bodyPr>
          <a:lstStyle/>
          <a:p>
            <a:r>
              <a:rPr lang="sv-SE"/>
              <a:t>Mötesagenda 6/9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459B3A4-2CFB-0521-9CBD-C2E3759C0E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1463802"/>
            <a:ext cx="7131908" cy="493081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91770" lvl="3"/>
            <a:endParaRPr lang="sv-SE" b="0"/>
          </a:p>
          <a:p>
            <a:pPr marL="0" indent="0">
              <a:buNone/>
            </a:pPr>
            <a:r>
              <a:rPr lang="sv-SE"/>
              <a:t>1.  Info från föreningen</a:t>
            </a:r>
          </a:p>
          <a:p>
            <a:pPr marL="0" indent="0">
              <a:buNone/>
            </a:pPr>
            <a:r>
              <a:rPr lang="sv-SE"/>
              <a:t>2.  Ledare och roller</a:t>
            </a:r>
          </a:p>
          <a:p>
            <a:pPr marL="0" indent="0">
              <a:buNone/>
            </a:pPr>
            <a:r>
              <a:rPr lang="sv-SE"/>
              <a:t>3.  Träningstider</a:t>
            </a:r>
          </a:p>
          <a:p>
            <a:pPr marL="0" indent="0">
              <a:buNone/>
            </a:pPr>
            <a:r>
              <a:rPr lang="sv-SE"/>
              <a:t>4.  Säsongsplanering</a:t>
            </a:r>
          </a:p>
          <a:p>
            <a:pPr marL="0" indent="0">
              <a:buNone/>
            </a:pPr>
            <a:r>
              <a:rPr lang="sv-SE"/>
              <a:t>5.  Serieindelning/Spelschema</a:t>
            </a:r>
          </a:p>
          <a:p>
            <a:pPr marL="0" indent="0">
              <a:buNone/>
            </a:pPr>
            <a:r>
              <a:rPr lang="sv-SE"/>
              <a:t>6.  Material</a:t>
            </a:r>
          </a:p>
          <a:p>
            <a:pPr marL="0" indent="0">
              <a:buNone/>
            </a:pPr>
            <a:r>
              <a:rPr lang="sv-SE"/>
              <a:t>7.  Truppen</a:t>
            </a:r>
            <a:endParaRPr lang="sv-SE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sv-SE"/>
              <a:t>8.  Våra regler inom laget</a:t>
            </a:r>
          </a:p>
          <a:p>
            <a:pPr marL="0" indent="0">
              <a:buNone/>
            </a:pPr>
            <a:r>
              <a:rPr lang="sv-SE"/>
              <a:t>9.  Info Träning/Match/</a:t>
            </a:r>
          </a:p>
          <a:p>
            <a:pPr marL="0" indent="0">
              <a:buNone/>
            </a:pPr>
            <a:r>
              <a:rPr lang="sv-SE"/>
              <a:t>10.  Föräldrargrupp/Sponsring/Cupparrangemang</a:t>
            </a:r>
          </a:p>
          <a:p>
            <a:r>
              <a:rPr lang="sv-SE"/>
              <a:t>11.  Lagkläder CCM</a:t>
            </a:r>
            <a:endParaRPr lang="sv-SE" dirty="0"/>
          </a:p>
          <a:p>
            <a:pPr marL="0" indent="0">
              <a:buNone/>
            </a:pPr>
            <a:r>
              <a:rPr lang="sv-SE"/>
              <a:t>12. Övriga frågor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1CE0185-6DC8-FEF2-5510-ED27B1BEA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9645F-B7B6-4689-B272-C162B5922883}" type="datetime1">
              <a:rPr lang="sv-SE"/>
              <a:t>2026-09-30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D2844CC-F30D-C88C-B9A0-753AE4D29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60E9E11-0306-6A3F-DDCA-4E6C8BEC2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2</a:t>
            </a:fld>
            <a:endParaRPr lang="en-US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1A4F9E2D-811B-8624-EA4D-A88D8FAFD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9726" y="573823"/>
            <a:ext cx="971086" cy="10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144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76040C6-1DC2-3EA0-C701-B29B2584A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Info från föreningen </a:t>
            </a:r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EA80C47B-FB3F-00F4-B82C-A058F3C2BA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Info - Representant från styrelsen – Erik Olsson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2450A00-092E-A5BC-FD6A-62793D34D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7AA2F-6BB3-4F71-8D88-688079A308C5}" type="datetime1">
              <a:rPr lang="sv-SE"/>
              <a:t>2026-09-30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05F1AAF-2CA2-4B5A-71E0-E8173CD35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EA2926D-5FCA-CD54-5C3A-A59FDF5BB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3</a:t>
            </a:fld>
            <a:endParaRPr lang="en-US"/>
          </a:p>
        </p:txBody>
      </p:sp>
      <p:pic>
        <p:nvPicPr>
          <p:cNvPr id="3" name="Bildobjekt 2" descr="En bild som visar Teckensnitt, logotyp, text, Grafik&#10;&#10;AI-genererat innehåll kan vara felaktigt.">
            <a:extLst>
              <a:ext uri="{FF2B5EF4-FFF2-40B4-BE49-F238E27FC236}">
                <a16:creationId xmlns:a16="http://schemas.microsoft.com/office/drawing/2014/main" id="{B42F3A6D-A986-7E9B-12E6-CBA70AD9B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051" y="2039268"/>
            <a:ext cx="4367729" cy="434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89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54CAAF-9D93-ED38-6D30-538856E9F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535891"/>
            <a:ext cx="9238434" cy="615272"/>
          </a:xfrm>
        </p:spPr>
        <p:txBody>
          <a:bodyPr>
            <a:normAutofit fontScale="90000"/>
          </a:bodyPr>
          <a:lstStyle/>
          <a:p>
            <a:r>
              <a:rPr lang="sv-SE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Ledarteam 26/27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CFE1162-6BF1-06A9-A5A8-44D97F6DE6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1150045"/>
            <a:ext cx="4495800" cy="494595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v-SE" b="1" u="sng" dirty="0">
                <a:latin typeface="Calibri"/>
                <a:ea typeface="Calibri"/>
                <a:cs typeface="Calibri"/>
              </a:rPr>
              <a:t>Tränare &amp;Lagledare</a:t>
            </a:r>
          </a:p>
          <a:p>
            <a:r>
              <a:rPr lang="sv-SE" sz="1200" b="1" u="sng" dirty="0">
                <a:latin typeface="Calibri"/>
                <a:ea typeface="Calibri"/>
                <a:cs typeface="Calibri"/>
              </a:rPr>
              <a:t>HUVUDTRÄNARE+MÅLVAKTER</a:t>
            </a:r>
            <a:endParaRPr lang="en-US" sz="1200" b="1" u="sng" dirty="0">
              <a:latin typeface="Calibri"/>
              <a:ea typeface="Calibri"/>
              <a:cs typeface="Calibri"/>
            </a:endParaRPr>
          </a:p>
          <a:p>
            <a:r>
              <a:rPr lang="sv-SE" sz="16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Per Joelsson*</a:t>
            </a:r>
            <a:endParaRPr lang="en-US" sz="1600" dirty="0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r>
              <a:rPr lang="sv-SE" sz="1200" dirty="0">
                <a:latin typeface="Calibri"/>
                <a:ea typeface="Calibri"/>
                <a:cs typeface="Calibri"/>
              </a:rPr>
              <a:t>Huvudansvar, Coach vid match, Ledare på is, Planera ispass, (Leda ispass),  Fokusera på målvakternas träning och utveckling, Istider, Laguppställning, dialog med föreningen/ hockeyförbund. Fysträning.</a:t>
            </a:r>
            <a:endParaRPr lang="en-US" sz="1200" dirty="0">
              <a:latin typeface="Calibri"/>
              <a:ea typeface="Calibri"/>
              <a:cs typeface="Calibri"/>
            </a:endParaRPr>
          </a:p>
          <a:p>
            <a:r>
              <a:rPr lang="sv-SE" sz="1200" b="1" u="sng" dirty="0">
                <a:latin typeface="Calibri"/>
                <a:ea typeface="Calibri"/>
                <a:cs typeface="Calibri"/>
              </a:rPr>
              <a:t>LAGLEDARE</a:t>
            </a:r>
            <a:endParaRPr lang="sv-SE" sz="1200" u="sng" dirty="0">
              <a:latin typeface="Calibri"/>
              <a:ea typeface="Calibri"/>
              <a:cs typeface="Calibri"/>
            </a:endParaRPr>
          </a:p>
          <a:p>
            <a:r>
              <a:rPr lang="sv-SE" sz="16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David Kallin*</a:t>
            </a:r>
          </a:p>
          <a:p>
            <a:r>
              <a:rPr lang="sv-SE" sz="1200" dirty="0">
                <a:latin typeface="Calibri"/>
                <a:ea typeface="Calibri"/>
                <a:cs typeface="Calibri"/>
              </a:rPr>
              <a:t>Resor, Matcher, Cupplanering, Resebokning, kommunikation med övriga lag, länk mot cupgeneral </a:t>
            </a:r>
            <a:r>
              <a:rPr lang="sv-SE" sz="1200" dirty="0" err="1">
                <a:latin typeface="Calibri"/>
                <a:ea typeface="Calibri"/>
                <a:cs typeface="Calibri"/>
              </a:rPr>
              <a:t>föräldrargrupp</a:t>
            </a:r>
            <a:r>
              <a:rPr lang="sv-SE" sz="1200" dirty="0">
                <a:latin typeface="Calibri"/>
                <a:ea typeface="Calibri"/>
                <a:cs typeface="Calibri"/>
              </a:rPr>
              <a:t> mm</a:t>
            </a:r>
          </a:p>
          <a:p>
            <a:endParaRPr lang="sv-SE" sz="1200" dirty="0">
              <a:latin typeface="Calibri"/>
              <a:ea typeface="Calibri"/>
              <a:cs typeface="Calibri"/>
            </a:endParaRPr>
          </a:p>
          <a:p>
            <a:r>
              <a:rPr lang="sv-SE" sz="1200" b="1" u="sng" dirty="0">
                <a:latin typeface="Calibri"/>
                <a:ea typeface="Calibri"/>
                <a:cs typeface="Calibri"/>
              </a:rPr>
              <a:t>ASSISTERANDE TRÄNARE</a:t>
            </a:r>
            <a:endParaRPr lang="en-US" sz="1200" b="1" u="sng" dirty="0">
              <a:latin typeface="Calibri"/>
              <a:ea typeface="Calibri"/>
              <a:cs typeface="Calibri"/>
            </a:endParaRPr>
          </a:p>
          <a:p>
            <a:r>
              <a:rPr lang="sv-SE" sz="16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Erik Andersson*</a:t>
            </a:r>
          </a:p>
          <a:p>
            <a:r>
              <a:rPr lang="sv-SE" sz="1200" dirty="0">
                <a:latin typeface="Calibri"/>
                <a:ea typeface="Calibri"/>
                <a:cs typeface="Calibri"/>
              </a:rPr>
              <a:t>Planera ispass, Leda ispass,  Fokusera på målvakternas träning och utveckling.</a:t>
            </a:r>
            <a:endParaRPr lang="en-US" sz="1200" dirty="0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r>
              <a:rPr lang="sv-SE" sz="16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Mikael Lundin*</a:t>
            </a:r>
            <a:endParaRPr lang="en-US" sz="1600" dirty="0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r>
              <a:rPr lang="sv-SE" sz="16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Andreas Lind*</a:t>
            </a:r>
            <a:endParaRPr lang="en-US" sz="1600" dirty="0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r>
              <a:rPr lang="sv-SE" sz="16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Linus Engman -ny</a:t>
            </a:r>
            <a:endParaRPr lang="en-US" sz="1600" dirty="0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r>
              <a:rPr lang="sv-SE" sz="1200" dirty="0">
                <a:latin typeface="Calibri"/>
                <a:ea typeface="Calibri"/>
                <a:cs typeface="Calibri"/>
              </a:rPr>
              <a:t>Ass Coach vid match, Ledare på is, Leda ispass och ta ansvar, visa instruera för utespelarnas övningar och utveckling. Fysträning.</a:t>
            </a:r>
            <a:endParaRPr lang="en-US" sz="1200" dirty="0">
              <a:latin typeface="Calibri"/>
              <a:ea typeface="Calibri"/>
              <a:cs typeface="Calibri"/>
            </a:endParaRPr>
          </a:p>
          <a:p>
            <a:r>
              <a:rPr lang="sv-SE" sz="12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-Thomas Nyström - slutar</a:t>
            </a:r>
          </a:p>
          <a:p>
            <a:pPr>
              <a:lnSpc>
                <a:spcPct val="130000"/>
              </a:lnSpc>
            </a:pPr>
            <a:endParaRPr lang="sv-SE" sz="1200" dirty="0">
              <a:latin typeface="Calibri"/>
              <a:ea typeface="Calibri"/>
              <a:cs typeface="Calibri"/>
            </a:endParaRPr>
          </a:p>
          <a:p>
            <a:pPr>
              <a:lnSpc>
                <a:spcPct val="130000"/>
              </a:lnSpc>
            </a:pPr>
            <a:endParaRPr lang="sv-SE" sz="1200" dirty="0">
              <a:latin typeface="Calibri"/>
              <a:ea typeface="Calibri"/>
              <a:cs typeface="Calibri"/>
            </a:endParaRPr>
          </a:p>
          <a:p>
            <a:pPr>
              <a:lnSpc>
                <a:spcPct val="130000"/>
              </a:lnSpc>
            </a:pPr>
            <a:endParaRPr lang="sv-SE" sz="1200" dirty="0">
              <a:latin typeface="Calibri"/>
              <a:ea typeface="Calibri"/>
              <a:cs typeface="Calibri"/>
            </a:endParaRPr>
          </a:p>
          <a:p>
            <a:endParaRPr lang="sv-SE" sz="1200" dirty="0">
              <a:latin typeface="Calibri"/>
              <a:ea typeface="Calibri"/>
              <a:cs typeface="Calibri"/>
            </a:endParaRPr>
          </a:p>
          <a:p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C5F5ADD-54E3-FA9F-F997-BEE112149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50045"/>
            <a:ext cx="4495800" cy="508819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sv-SE" b="1" u="sng" dirty="0">
                <a:latin typeface="Calibri"/>
                <a:ea typeface="Calibri"/>
                <a:cs typeface="Calibri"/>
              </a:rPr>
              <a:t>Övriga ledare</a:t>
            </a:r>
          </a:p>
          <a:p>
            <a:r>
              <a:rPr lang="sv-SE" sz="1200" b="1" u="sng" dirty="0">
                <a:latin typeface="Calibri"/>
                <a:ea typeface="Calibri"/>
                <a:cs typeface="Calibri"/>
              </a:rPr>
              <a:t>MATERIALFÖRVALTARE</a:t>
            </a:r>
            <a:endParaRPr lang="sv-SE" dirty="0"/>
          </a:p>
          <a:p>
            <a:r>
              <a:rPr lang="sv-SE" sz="16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Torbjörn </a:t>
            </a:r>
            <a:r>
              <a:rPr lang="sv-SE" sz="1600" dirty="0" err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Tervahauta</a:t>
            </a:r>
            <a:r>
              <a:rPr lang="sv-SE" sz="16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(ansvarig)</a:t>
            </a:r>
            <a:endParaRPr lang="en-US" sz="1600" dirty="0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r>
              <a:rPr lang="sv-SE" sz="16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Johannes Nilsson</a:t>
            </a:r>
            <a:endParaRPr lang="en-US" sz="1600" dirty="0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r>
              <a:rPr lang="sv-SE" sz="1200" dirty="0">
                <a:latin typeface="Calibri"/>
                <a:ea typeface="Calibri"/>
                <a:cs typeface="Calibri"/>
              </a:rPr>
              <a:t>Ansvar för skrubben, Hålla ordning,  ta fram/transportera, gemensamt material till träning och match. Tröjor, puckar, Slipning, Vattenflaskor. Låsa upp plocka fram före-plocka undan efter. Dialog med Materialansvar mm</a:t>
            </a:r>
          </a:p>
          <a:p>
            <a:endParaRPr lang="sv-SE" sz="1200" dirty="0">
              <a:latin typeface="Calibri"/>
              <a:ea typeface="Calibri"/>
              <a:cs typeface="Calibri"/>
            </a:endParaRPr>
          </a:p>
          <a:p>
            <a:r>
              <a:rPr lang="sv-SE" sz="1200" b="1" u="sng" dirty="0">
                <a:latin typeface="Calibri"/>
                <a:ea typeface="Calibri"/>
                <a:cs typeface="Calibri"/>
              </a:rPr>
              <a:t>SPORTADMIN/WEB</a:t>
            </a:r>
            <a:endParaRPr lang="en-US" sz="1200" b="1" u="sng" dirty="0">
              <a:latin typeface="Calibri"/>
              <a:ea typeface="Calibri"/>
              <a:cs typeface="Calibri"/>
            </a:endParaRPr>
          </a:p>
          <a:p>
            <a:r>
              <a:rPr lang="sv-SE" sz="16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Daniel </a:t>
            </a:r>
            <a:r>
              <a:rPr lang="sv-SE" sz="1600" dirty="0" err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Nilsäter</a:t>
            </a:r>
            <a:endParaRPr lang="en-US" sz="1600" dirty="0" err="1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r>
              <a:rPr lang="sv-SE" sz="1200" dirty="0">
                <a:latin typeface="Calibri"/>
                <a:ea typeface="Calibri"/>
                <a:cs typeface="Calibri"/>
              </a:rPr>
              <a:t>Träningstider, Kallelser träning/match, Närvaro och </a:t>
            </a:r>
            <a:r>
              <a:rPr lang="sv-SE" sz="1200" dirty="0" err="1">
                <a:latin typeface="Calibri"/>
                <a:ea typeface="Calibri"/>
                <a:cs typeface="Calibri"/>
              </a:rPr>
              <a:t>web</a:t>
            </a:r>
            <a:r>
              <a:rPr lang="sv-SE" sz="1200" dirty="0">
                <a:latin typeface="Calibri"/>
                <a:ea typeface="Calibri"/>
                <a:cs typeface="Calibri"/>
              </a:rPr>
              <a:t>/mail kommunikation till laget/föräldrar.</a:t>
            </a:r>
          </a:p>
          <a:p>
            <a:r>
              <a:rPr lang="sv-SE" sz="1200" b="1" u="sng" dirty="0">
                <a:latin typeface="Calibri"/>
                <a:ea typeface="Calibri"/>
                <a:cs typeface="Calibri"/>
              </a:rPr>
              <a:t>KASSÖR</a:t>
            </a:r>
            <a:endParaRPr lang="en-US" sz="1200" b="1" u="sng" dirty="0">
              <a:latin typeface="Calibri"/>
              <a:ea typeface="Calibri"/>
              <a:cs typeface="Calibri"/>
            </a:endParaRPr>
          </a:p>
          <a:p>
            <a:r>
              <a:rPr lang="sv-SE" sz="16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Robert Wennberg</a:t>
            </a:r>
          </a:p>
          <a:p>
            <a:r>
              <a:rPr lang="sv-SE" sz="1200" dirty="0">
                <a:latin typeface="Calibri"/>
                <a:ea typeface="Calibri"/>
                <a:cs typeface="Calibri"/>
              </a:rPr>
              <a:t>Lagkassa/Ekonomi</a:t>
            </a:r>
          </a:p>
          <a:p>
            <a:endParaRPr lang="sv-SE" sz="1200" b="1" u="sng" dirty="0">
              <a:latin typeface="Calibri"/>
              <a:ea typeface="Calibri"/>
              <a:cs typeface="Calibri"/>
            </a:endParaRPr>
          </a:p>
          <a:p>
            <a:r>
              <a:rPr lang="sv-SE" sz="1200" b="1" u="sng" dirty="0">
                <a:latin typeface="Calibri"/>
                <a:ea typeface="Calibri"/>
                <a:cs typeface="Calibri"/>
              </a:rPr>
              <a:t>MEDICIN/DOMARANSVAR</a:t>
            </a:r>
          </a:p>
          <a:p>
            <a:r>
              <a:rPr lang="sv-SE" sz="16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Robert </a:t>
            </a:r>
            <a:r>
              <a:rPr lang="sv-SE" sz="1600" dirty="0" err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Zürner</a:t>
            </a:r>
            <a:endParaRPr lang="sv-SE" sz="1600" dirty="0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r>
              <a:rPr lang="sv-SE" sz="1200" dirty="0">
                <a:latin typeface="Calibri"/>
                <a:ea typeface="Calibri"/>
                <a:cs typeface="Calibri"/>
              </a:rPr>
              <a:t>Lagläkare</a:t>
            </a:r>
          </a:p>
          <a:p>
            <a:r>
              <a:rPr lang="sv-SE" sz="1200" dirty="0">
                <a:latin typeface="Calibri"/>
                <a:ea typeface="Calibri"/>
                <a:cs typeface="Calibri"/>
              </a:rPr>
              <a:t>Domaransvar- Kontakt med Jens på kansliet gällande domare till våra matcher.</a:t>
            </a:r>
          </a:p>
          <a:p>
            <a:r>
              <a:rPr lang="sv-SE" sz="12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*</a:t>
            </a:r>
            <a:r>
              <a:rPr lang="sv-SE" sz="1200" dirty="0" err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Belsutande</a:t>
            </a:r>
            <a:r>
              <a:rPr lang="sv-SE" sz="12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grupp – Per, David, Erik, Mikael.</a:t>
            </a:r>
            <a:r>
              <a:rPr lang="sv-SE" sz="12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 Och Andreas</a:t>
            </a:r>
            <a:endParaRPr lang="en-US" sz="1200" dirty="0">
              <a:latin typeface="Calibri"/>
              <a:ea typeface="Calibri"/>
              <a:cs typeface="Calibri"/>
            </a:endParaRPr>
          </a:p>
          <a:p>
            <a:endParaRPr lang="sv-SE" sz="1200" dirty="0">
              <a:latin typeface="Calibri"/>
              <a:ea typeface="Calibri"/>
              <a:cs typeface="Calibri"/>
            </a:endParaRPr>
          </a:p>
          <a:p>
            <a:endParaRPr lang="sv-SE" dirty="0"/>
          </a:p>
        </p:txBody>
      </p:sp>
      <p:pic>
        <p:nvPicPr>
          <p:cNvPr id="6" name="Bildobjekt 5" descr="En bild som visar logotyp, Teckensnitt, symbol, Varumärke&#10;&#10;AI-genererat innehåll kan vara felaktigt.">
            <a:extLst>
              <a:ext uri="{FF2B5EF4-FFF2-40B4-BE49-F238E27FC236}">
                <a16:creationId xmlns:a16="http://schemas.microsoft.com/office/drawing/2014/main" id="{1DF643BC-1C97-44C0-B267-393F01E83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206" y="147103"/>
            <a:ext cx="1987086" cy="211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74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720DF54-C770-18D5-F857-193131F68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575651"/>
            <a:ext cx="8615825" cy="781596"/>
          </a:xfrm>
        </p:spPr>
        <p:txBody>
          <a:bodyPr>
            <a:normAutofit/>
          </a:bodyPr>
          <a:lstStyle/>
          <a:p>
            <a:r>
              <a:rPr lang="sv-SE"/>
              <a:t>Träningstider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7C20146-D496-981C-DD08-D2B8D039F8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1515560"/>
            <a:ext cx="4055124" cy="292313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sv-SE" dirty="0">
                <a:latin typeface="Calibri"/>
                <a:ea typeface="Calibri"/>
                <a:cs typeface="Calibri"/>
              </a:rPr>
              <a:t>Fram till v46 (</a:t>
            </a:r>
            <a:r>
              <a:rPr lang="sv-SE" dirty="0" err="1">
                <a:latin typeface="Calibri"/>
                <a:ea typeface="Calibri"/>
                <a:cs typeface="Calibri"/>
              </a:rPr>
              <a:t>ev</a:t>
            </a:r>
            <a:r>
              <a:rPr lang="sv-SE" dirty="0">
                <a:latin typeface="Calibri"/>
                <a:ea typeface="Calibri"/>
                <a:cs typeface="Calibri"/>
              </a:rPr>
              <a:t> tidigare)</a:t>
            </a:r>
          </a:p>
          <a:p>
            <a:r>
              <a:rPr lang="sv-SE" dirty="0">
                <a:latin typeface="Calibri"/>
                <a:ea typeface="Calibri"/>
                <a:cs typeface="Calibri"/>
              </a:rPr>
              <a:t> Tider vecka för vecka på Nolia fram till </a:t>
            </a:r>
            <a:r>
              <a:rPr lang="sv-SE" dirty="0" err="1">
                <a:latin typeface="Calibri"/>
                <a:ea typeface="Calibri"/>
                <a:cs typeface="Calibri"/>
              </a:rPr>
              <a:t>reperation</a:t>
            </a:r>
            <a:r>
              <a:rPr lang="sv-SE" dirty="0">
                <a:latin typeface="Calibri"/>
                <a:ea typeface="Calibri"/>
                <a:cs typeface="Calibri"/>
              </a:rPr>
              <a:t> av B-hallen är klar. Ca tre pass i veckan.</a:t>
            </a:r>
          </a:p>
          <a:p>
            <a:r>
              <a:rPr lang="sv-SE" dirty="0">
                <a:latin typeface="Calibri"/>
                <a:ea typeface="Calibri"/>
                <a:cs typeface="Calibri"/>
              </a:rPr>
              <a:t>Enstaka pass på </a:t>
            </a:r>
            <a:r>
              <a:rPr lang="sv-SE" dirty="0" err="1">
                <a:latin typeface="Calibri"/>
                <a:ea typeface="Calibri"/>
                <a:cs typeface="Calibri"/>
              </a:rPr>
              <a:t>Visionite</a:t>
            </a:r>
            <a:r>
              <a:rPr lang="sv-SE" dirty="0">
                <a:latin typeface="Calibri"/>
                <a:ea typeface="Calibri"/>
                <a:cs typeface="Calibri"/>
              </a:rPr>
              <a:t>.</a:t>
            </a:r>
          </a:p>
          <a:p>
            <a:endParaRPr lang="sv-SE" dirty="0">
              <a:latin typeface="Calibri"/>
              <a:ea typeface="Calibri"/>
              <a:cs typeface="Calibri"/>
            </a:endParaRPr>
          </a:p>
          <a:p>
            <a:r>
              <a:rPr lang="sv-SE" dirty="0">
                <a:latin typeface="Calibri"/>
                <a:ea typeface="Calibri"/>
                <a:cs typeface="Calibri"/>
              </a:rPr>
              <a:t>V38</a:t>
            </a:r>
          </a:p>
          <a:p>
            <a:r>
              <a:rPr lang="sv-SE" dirty="0">
                <a:latin typeface="Calibri"/>
                <a:ea typeface="Calibri"/>
                <a:cs typeface="Calibri"/>
              </a:rPr>
              <a:t>Torsdag: 17-18 Nolia</a:t>
            </a:r>
          </a:p>
          <a:p>
            <a:r>
              <a:rPr lang="sv-SE" dirty="0">
                <a:latin typeface="Calibri"/>
                <a:ea typeface="Calibri"/>
                <a:cs typeface="Calibri"/>
              </a:rPr>
              <a:t>Söndag </a:t>
            </a:r>
            <a:r>
              <a:rPr lang="sv-SE" dirty="0" err="1">
                <a:latin typeface="Calibri"/>
                <a:ea typeface="Calibri"/>
                <a:cs typeface="Calibri"/>
              </a:rPr>
              <a:t>genensamma</a:t>
            </a:r>
            <a:r>
              <a:rPr lang="sv-SE" dirty="0">
                <a:latin typeface="Calibri"/>
                <a:ea typeface="Calibri"/>
                <a:cs typeface="Calibri"/>
              </a:rPr>
              <a:t> pass:</a:t>
            </a:r>
          </a:p>
          <a:p>
            <a:r>
              <a:rPr lang="sv-SE" dirty="0">
                <a:latin typeface="Calibri"/>
                <a:ea typeface="Calibri"/>
                <a:cs typeface="Calibri"/>
              </a:rPr>
              <a:t>20-21 U13</a:t>
            </a:r>
          </a:p>
          <a:p>
            <a:r>
              <a:rPr lang="sv-SE" dirty="0">
                <a:latin typeface="Calibri"/>
                <a:ea typeface="Calibri"/>
                <a:cs typeface="Calibri"/>
              </a:rPr>
              <a:t>21-22 U15</a:t>
            </a:r>
          </a:p>
          <a:p>
            <a:r>
              <a:rPr lang="sv-SE" dirty="0">
                <a:latin typeface="Calibri"/>
                <a:ea typeface="Calibri"/>
                <a:cs typeface="Calibri"/>
              </a:rPr>
              <a:t>Kallelse till ett av passen.</a:t>
            </a:r>
          </a:p>
          <a:p>
            <a:endParaRPr lang="sv-SE" dirty="0">
              <a:latin typeface="Calibri"/>
              <a:ea typeface="Calibri"/>
              <a:cs typeface="Calibri"/>
            </a:endParaRP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07ADD8B-9CDD-B1C9-4F2A-54F18415B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A5497-9ADD-4374-9F21-999528DE6C9A}" type="datetime1">
              <a:rPr lang="sv-SE"/>
              <a:t>2026-09-30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C80A4CB-C8C8-3901-6F8C-9B23F50CB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7EC237B-6F96-C7C9-60B5-C5E839DF3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5</a:t>
            </a:fld>
            <a:endParaRPr lang="en-US"/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A397BF47-2939-03D1-D3F2-DB754BB17287}"/>
              </a:ext>
            </a:extLst>
          </p:cNvPr>
          <p:cNvSpPr txBox="1">
            <a:spLocks/>
          </p:cNvSpPr>
          <p:nvPr/>
        </p:nvSpPr>
        <p:spPr>
          <a:xfrm>
            <a:off x="5730508" y="1511887"/>
            <a:ext cx="4017954" cy="327469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74320" indent="-27432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SzPct val="8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85000"/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18288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66344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85000"/>
              <a:buFontTx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0080" indent="-18288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V46 ´(</a:t>
            </a:r>
            <a:r>
              <a:rPr lang="sv-SE" sz="1400" dirty="0" err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ev</a:t>
            </a:r>
            <a:r>
              <a:rPr lang="sv-SE" sz="14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tidigare) och framåt, Ordinarie schema</a:t>
            </a:r>
          </a:p>
          <a:p>
            <a:pPr marL="0" indent="0">
              <a:buNone/>
            </a:pPr>
            <a:r>
              <a:rPr lang="sv-SE" sz="1400" dirty="0">
                <a:latin typeface="Calibri"/>
                <a:ea typeface="Calibri"/>
                <a:cs typeface="Calibri"/>
              </a:rPr>
              <a:t>Tisdag: 17-18 (</a:t>
            </a:r>
            <a:r>
              <a:rPr lang="sv-SE" sz="1400" dirty="0" err="1">
                <a:latin typeface="Calibri"/>
                <a:ea typeface="Calibri"/>
                <a:cs typeface="Calibri"/>
              </a:rPr>
              <a:t>Visionite</a:t>
            </a:r>
            <a:r>
              <a:rPr lang="sv-SE" sz="1400" dirty="0">
                <a:latin typeface="Calibri"/>
                <a:ea typeface="Calibri"/>
                <a:cs typeface="Calibri"/>
              </a:rPr>
              <a:t> A-hall)</a:t>
            </a:r>
          </a:p>
          <a:p>
            <a:pPr marL="0" indent="0">
              <a:buNone/>
            </a:pPr>
            <a:r>
              <a:rPr lang="sv-SE" sz="1400" dirty="0">
                <a:latin typeface="Calibri"/>
                <a:ea typeface="Calibri"/>
                <a:cs typeface="Calibri"/>
              </a:rPr>
              <a:t>Onsdag: 19-20 (</a:t>
            </a:r>
            <a:r>
              <a:rPr lang="sv-SE" sz="1400" dirty="0" err="1">
                <a:latin typeface="Calibri"/>
                <a:ea typeface="Calibri"/>
                <a:cs typeface="Calibri"/>
              </a:rPr>
              <a:t>Visionite</a:t>
            </a:r>
            <a:r>
              <a:rPr lang="sv-SE" sz="1400" dirty="0">
                <a:latin typeface="Calibri"/>
                <a:ea typeface="Calibri"/>
                <a:cs typeface="Calibri"/>
              </a:rPr>
              <a:t> A-hall)</a:t>
            </a:r>
          </a:p>
          <a:p>
            <a:pPr marL="0" indent="0">
              <a:buNone/>
            </a:pPr>
            <a:r>
              <a:rPr lang="sv-SE" sz="1400" dirty="0">
                <a:latin typeface="Calibri"/>
                <a:ea typeface="Calibri"/>
                <a:cs typeface="Calibri"/>
              </a:rPr>
              <a:t>Torsdag: 16:15-17:15 (</a:t>
            </a:r>
            <a:r>
              <a:rPr lang="sv-SE" sz="1400" dirty="0" err="1">
                <a:latin typeface="Calibri"/>
                <a:ea typeface="Calibri"/>
                <a:cs typeface="Calibri"/>
              </a:rPr>
              <a:t>Visionite</a:t>
            </a:r>
            <a:r>
              <a:rPr lang="sv-SE" sz="1400" dirty="0">
                <a:latin typeface="Calibri"/>
                <a:ea typeface="Calibri"/>
                <a:cs typeface="Calibri"/>
              </a:rPr>
              <a:t> B-hall)</a:t>
            </a:r>
          </a:p>
          <a:p>
            <a:pPr marL="0" indent="0">
              <a:buNone/>
            </a:pPr>
            <a:r>
              <a:rPr lang="sv-SE" sz="1400" dirty="0">
                <a:latin typeface="Calibri"/>
                <a:ea typeface="Calibri"/>
                <a:cs typeface="Calibri"/>
              </a:rPr>
              <a:t>Söndag: 19:30-20:30 (</a:t>
            </a:r>
            <a:r>
              <a:rPr lang="sv-SE" sz="1400" dirty="0" err="1">
                <a:latin typeface="Calibri"/>
                <a:ea typeface="Calibri"/>
                <a:cs typeface="Calibri"/>
              </a:rPr>
              <a:t>Visionite</a:t>
            </a:r>
            <a:r>
              <a:rPr lang="sv-SE" sz="1400" dirty="0">
                <a:latin typeface="Calibri"/>
                <a:ea typeface="Calibri"/>
                <a:cs typeface="Calibri"/>
              </a:rPr>
              <a:t> A-hall)</a:t>
            </a:r>
          </a:p>
          <a:p>
            <a:pPr marL="0" indent="0">
              <a:buNone/>
            </a:pPr>
            <a:r>
              <a:rPr lang="sv-SE" sz="1200" i="1" dirty="0">
                <a:latin typeface="Calibri"/>
                <a:ea typeface="Calibri"/>
                <a:cs typeface="Calibri"/>
              </a:rPr>
              <a:t>*Ändras vid matcher</a:t>
            </a:r>
          </a:p>
          <a:p>
            <a:pPr marL="0" indent="0">
              <a:buNone/>
            </a:pPr>
            <a:endParaRPr lang="sv-SE" sz="1400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sv-SE" sz="1400" b="1" dirty="0">
              <a:latin typeface="Calibri"/>
              <a:ea typeface="Calibri"/>
              <a:cs typeface="Calibri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1B4580E1-BBFC-BA64-9D38-86FE6FD751AC}"/>
              </a:ext>
            </a:extLst>
          </p:cNvPr>
          <p:cNvSpPr txBox="1"/>
          <p:nvPr/>
        </p:nvSpPr>
        <p:spPr>
          <a:xfrm>
            <a:off x="1056831" y="4890454"/>
            <a:ext cx="9509391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sz="14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Svara på kallelser i god tid – markera gärna framåt om man ej är tillgänglig (</a:t>
            </a:r>
            <a:r>
              <a:rPr lang="sv-SE" sz="1400" dirty="0" err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Sportadmin</a:t>
            </a:r>
            <a:r>
              <a:rPr lang="sv-SE" sz="14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).</a:t>
            </a:r>
          </a:p>
          <a:p>
            <a:r>
              <a:rPr lang="sv-SE" sz="14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Samling 30 min innan.</a:t>
            </a:r>
          </a:p>
          <a:p>
            <a:r>
              <a:rPr lang="sv-SE" sz="14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Ombytt och klar 10 min innan is.</a:t>
            </a:r>
          </a:p>
          <a:p>
            <a:r>
              <a:rPr lang="sv-SE" sz="14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Ca 20min </a:t>
            </a:r>
            <a:r>
              <a:rPr lang="sv-SE" sz="1400" dirty="0" err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fys</a:t>
            </a:r>
            <a:r>
              <a:rPr lang="sv-SE" sz="14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i samband en av veckans träningar (förslag söndag).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5821982-5F38-A8B0-7A90-60422DC60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3068" y="573823"/>
            <a:ext cx="1277744" cy="139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5428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37EFBD-1934-3FD5-D1DA-6A3CFF588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536014"/>
            <a:ext cx="9247614" cy="595809"/>
          </a:xfrm>
        </p:spPr>
        <p:txBody>
          <a:bodyPr>
            <a:normAutofit/>
          </a:bodyPr>
          <a:lstStyle/>
          <a:p>
            <a:r>
              <a:rPr lang="sv-SE" sz="2800"/>
              <a:t>SÄSONGSPLANERING 26/27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ECAA3FB-D07C-D397-0FF3-A258CDDEC8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1134866"/>
            <a:ext cx="8501394" cy="518725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v-SE" sz="1500" dirty="0" err="1"/>
              <a:t>Ispremiär</a:t>
            </a:r>
            <a:r>
              <a:rPr lang="sv-SE" sz="1500" dirty="0"/>
              <a:t> 11/8 (träna 3-4 pass i veckan)</a:t>
            </a:r>
          </a:p>
          <a:p>
            <a:r>
              <a:rPr lang="sv-SE" sz="1500" dirty="0"/>
              <a:t>Föräldramöte v36</a:t>
            </a:r>
          </a:p>
          <a:p>
            <a:r>
              <a:rPr lang="sv-SE" sz="1500" dirty="0"/>
              <a:t>Fortsatt träningssamarbete med U13 och U15- Start v37 (frivilligt, turordning)</a:t>
            </a:r>
          </a:p>
          <a:p>
            <a:pPr marL="0" indent="0">
              <a:buNone/>
            </a:pPr>
            <a:r>
              <a:rPr lang="sv-SE" sz="1500" dirty="0"/>
              <a:t>Träningsmatch mot Vännäs </a:t>
            </a:r>
            <a:r>
              <a:rPr lang="sv-SE" sz="1500" dirty="0" err="1"/>
              <a:t>prel</a:t>
            </a:r>
            <a:r>
              <a:rPr lang="sv-SE" sz="1500" dirty="0"/>
              <a:t> 13/9</a:t>
            </a:r>
          </a:p>
          <a:p>
            <a:pPr marL="0" indent="0">
              <a:buNone/>
            </a:pPr>
            <a:r>
              <a:rPr lang="sv-SE" sz="1500" dirty="0"/>
              <a:t>Nordmaling "mini träningsläger - v38  söndag 20/9 match Modo </a:t>
            </a:r>
            <a:r>
              <a:rPr lang="sv-SE" sz="1500" dirty="0" err="1"/>
              <a:t>prel</a:t>
            </a:r>
            <a:r>
              <a:rPr lang="sv-SE" sz="1500" dirty="0"/>
              <a:t>+ match mot Njurunda) </a:t>
            </a:r>
            <a:endParaRPr lang="en-US" sz="1500" dirty="0"/>
          </a:p>
          <a:p>
            <a:pPr marL="0" indent="0">
              <a:buNone/>
            </a:pPr>
            <a:r>
              <a:rPr lang="sv-SE" sz="1500" dirty="0"/>
              <a:t>Seriespel med ett lag 24 matcher.</a:t>
            </a:r>
          </a:p>
          <a:p>
            <a:pPr marL="0" indent="0">
              <a:buNone/>
            </a:pPr>
            <a:r>
              <a:rPr lang="sv-SE" sz="1500" dirty="0" err="1"/>
              <a:t>Uppstartscup</a:t>
            </a:r>
            <a:r>
              <a:rPr lang="sv-SE" sz="1500" dirty="0"/>
              <a:t>  </a:t>
            </a:r>
            <a:r>
              <a:rPr lang="sv-SE" sz="1500" dirty="0" err="1"/>
              <a:t>Järved</a:t>
            </a:r>
            <a:r>
              <a:rPr lang="sv-SE" sz="1500" dirty="0"/>
              <a:t>– 25-27/9 i Husum v39 övernattning, (kallelse om deltagande-svara)</a:t>
            </a:r>
            <a:endParaRPr lang="sv-SE" dirty="0"/>
          </a:p>
          <a:p>
            <a:r>
              <a:rPr lang="sv-SE" sz="1500" dirty="0"/>
              <a:t>Klimpens Cup/Skellefteå 30/10-1/11 v44- övernattning, (kallelse om deltagande-svara)</a:t>
            </a:r>
          </a:p>
          <a:p>
            <a:r>
              <a:rPr lang="sv-SE" sz="1500" dirty="0"/>
              <a:t>Förslag - Erik Gustavsson Cup </a:t>
            </a:r>
            <a:r>
              <a:rPr lang="sv-SE" sz="1500"/>
              <a:t>Njurunda 9-11/4, </a:t>
            </a:r>
            <a:r>
              <a:rPr lang="sv-SE" sz="1500" dirty="0"/>
              <a:t>resa med tåg eller buss), Beslutas ledargruppen</a:t>
            </a:r>
            <a:endParaRPr lang="sv-SE" dirty="0"/>
          </a:p>
          <a:p>
            <a:pPr marL="0" indent="0">
              <a:buNone/>
            </a:pPr>
            <a:r>
              <a:rPr lang="sv-SE" sz="1500" dirty="0"/>
              <a:t>Säsongsavslutning </a:t>
            </a:r>
            <a:r>
              <a:rPr lang="sv-SE" sz="1500" dirty="0" err="1"/>
              <a:t>prel</a:t>
            </a:r>
            <a:r>
              <a:rPr lang="sv-SE" sz="1500" dirty="0"/>
              <a:t> April (så länge vi får tider)</a:t>
            </a:r>
          </a:p>
          <a:p>
            <a:pPr marL="0" indent="0">
              <a:buNone/>
            </a:pPr>
            <a:endParaRPr lang="sv-SE" sz="1500" dirty="0"/>
          </a:p>
          <a:p>
            <a:pPr marL="0" indent="0">
              <a:buNone/>
            </a:pPr>
            <a:endParaRPr lang="sv-SE" sz="1500" dirty="0"/>
          </a:p>
          <a:p>
            <a:r>
              <a:rPr lang="sv-SE" sz="1500" dirty="0"/>
              <a:t>Kommer vara ca 50 matcher under säsongen där alla spelar ca 35 matcher (70%)</a:t>
            </a:r>
          </a:p>
          <a:p>
            <a:pPr marL="0" indent="0">
              <a:buNone/>
            </a:pPr>
            <a:endParaRPr lang="sv-SE" sz="1500" dirty="0"/>
          </a:p>
          <a:p>
            <a:r>
              <a:rPr lang="sv-SE" dirty="0">
                <a:solidFill>
                  <a:srgbClr val="C00000"/>
                </a:solidFill>
              </a:rPr>
              <a:t>Vår hemsida: Tegsskhockey.web.sportadmin.se</a:t>
            </a:r>
          </a:p>
          <a:p>
            <a:r>
              <a:rPr lang="sv-SE" dirty="0">
                <a:solidFill>
                  <a:srgbClr val="C00000"/>
                </a:solidFill>
              </a:rPr>
              <a:t>Se  trupp, kalender, planering, dokument mm</a:t>
            </a:r>
          </a:p>
          <a:p>
            <a:endParaRPr lang="sv-SE" sz="1500" dirty="0"/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40B3B86-C18C-0971-9459-141F82467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4EAC8-74DF-4960-93C1-CF734BAEB622}" type="datetime1">
              <a:rPr lang="sv-SE"/>
              <a:t>2026-09-30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EFE6C95-8A1E-A3DF-F5B4-06B544B3D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DD1B2F2-407A-8E6C-E2CE-157AEEDCF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6</a:t>
            </a:fld>
            <a:endParaRPr lang="en-US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7FCB368-5324-B17F-9258-0FACBB696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9726" y="573823"/>
            <a:ext cx="971086" cy="10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438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033B0DF-A3EC-EA0F-9732-D8807075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7971" y="581452"/>
            <a:ext cx="6875270" cy="559087"/>
          </a:xfrm>
        </p:spPr>
        <p:txBody>
          <a:bodyPr>
            <a:normAutofit fontScale="90000"/>
          </a:bodyPr>
          <a:lstStyle/>
          <a:p>
            <a:r>
              <a:rPr lang="sv-SE"/>
              <a:t>SERIEINDELNING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A30F9BD-A027-F1E8-AB1E-F7F25A831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68BC-91E2-4FFE-8D9D-44DA68E16711}" type="datetime1">
              <a:rPr lang="sv-SE"/>
              <a:t>2026-09-30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1688DBB-8BA0-FE99-9368-8C3FF51C7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921390D-D548-D926-99F8-AFAF97E61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7</a:t>
            </a:fld>
            <a:endParaRPr lang="en-US"/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4F8BF834-BCDF-437D-11BD-F8520D6F898B}"/>
              </a:ext>
            </a:extLst>
          </p:cNvPr>
          <p:cNvSpPr txBox="1"/>
          <p:nvPr/>
        </p:nvSpPr>
        <p:spPr>
          <a:xfrm>
            <a:off x="4954854" y="1602153"/>
            <a:ext cx="3352418" cy="40626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sz="1200" dirty="0">
                <a:latin typeface="Calibri"/>
                <a:ea typeface="Calibri"/>
                <a:cs typeface="Calibri"/>
              </a:rPr>
              <a:t>Resultatrapportering TSM OVR </a:t>
            </a:r>
            <a:r>
              <a:rPr lang="sv-SE" sz="1200" dirty="0" err="1">
                <a:latin typeface="Calibri"/>
                <a:ea typeface="Calibri"/>
                <a:cs typeface="Calibri"/>
              </a:rPr>
              <a:t>Light</a:t>
            </a:r>
            <a:r>
              <a:rPr lang="sv-SE" sz="1200" dirty="0">
                <a:latin typeface="Calibri"/>
                <a:ea typeface="Calibri"/>
                <a:cs typeface="Calibri"/>
              </a:rPr>
              <a:t> ska användas.</a:t>
            </a:r>
          </a:p>
          <a:p>
            <a:endParaRPr lang="sv-SE" sz="1200" dirty="0">
              <a:latin typeface="Calibri"/>
              <a:ea typeface="Calibri"/>
              <a:cs typeface="Calibri"/>
            </a:endParaRPr>
          </a:p>
          <a:p>
            <a:r>
              <a:rPr lang="sv-SE" sz="1200" dirty="0">
                <a:latin typeface="Calibri"/>
                <a:ea typeface="Calibri"/>
                <a:cs typeface="Calibri"/>
              </a:rPr>
              <a:t>Matchvärd 1st (Finns instruktioner, tex stötta domare.</a:t>
            </a:r>
          </a:p>
          <a:p>
            <a:endParaRPr lang="sv-SE" sz="1200" dirty="0">
              <a:latin typeface="Calibri"/>
              <a:ea typeface="Calibri"/>
              <a:cs typeface="Calibri"/>
            </a:endParaRPr>
          </a:p>
          <a:p>
            <a:r>
              <a:rPr lang="sv-SE" sz="1200" b="1" dirty="0">
                <a:latin typeface="Calibri"/>
                <a:ea typeface="Calibri"/>
                <a:cs typeface="Calibri"/>
              </a:rPr>
              <a:t>Spelas 3x15 min</a:t>
            </a:r>
            <a:r>
              <a:rPr lang="sv-SE" sz="1200" dirty="0">
                <a:latin typeface="Calibri"/>
                <a:ea typeface="Calibri"/>
                <a:cs typeface="Calibri"/>
              </a:rPr>
              <a:t>, </a:t>
            </a:r>
            <a:r>
              <a:rPr lang="sv-SE" sz="1200" dirty="0" err="1">
                <a:latin typeface="Calibri"/>
                <a:ea typeface="Calibri"/>
                <a:cs typeface="Calibri"/>
              </a:rPr>
              <a:t>isuppvärmning</a:t>
            </a:r>
            <a:r>
              <a:rPr lang="sv-SE" sz="1200" dirty="0">
                <a:latin typeface="Calibri"/>
                <a:ea typeface="Calibri"/>
                <a:cs typeface="Calibri"/>
              </a:rPr>
              <a:t> 10 min före matchstart, 10 puckar/lag.</a:t>
            </a:r>
            <a:endParaRPr lang="sv-SE" dirty="0"/>
          </a:p>
          <a:p>
            <a:endParaRPr lang="sv-SE" sz="1200" dirty="0">
              <a:latin typeface="Calibri"/>
              <a:ea typeface="Calibri"/>
              <a:cs typeface="Calibri"/>
            </a:endParaRPr>
          </a:p>
          <a:p>
            <a:r>
              <a:rPr lang="sv-SE" sz="1200" dirty="0">
                <a:latin typeface="Calibri"/>
                <a:ea typeface="Calibri"/>
                <a:cs typeface="Calibri"/>
              </a:rPr>
              <a:t>Paus 1, 4 min utan isvård.</a:t>
            </a:r>
          </a:p>
          <a:p>
            <a:r>
              <a:rPr lang="sv-SE" sz="1200" dirty="0">
                <a:latin typeface="Calibri"/>
                <a:ea typeface="Calibri"/>
                <a:cs typeface="Calibri"/>
              </a:rPr>
              <a:t>Paus 2, 18 min med isvård/spolning</a:t>
            </a:r>
          </a:p>
          <a:p>
            <a:endParaRPr lang="sv-SE" sz="1200" dirty="0">
              <a:latin typeface="Calibri"/>
              <a:ea typeface="Calibri"/>
              <a:cs typeface="Calibri"/>
            </a:endParaRPr>
          </a:p>
          <a:p>
            <a:r>
              <a:rPr lang="sv-SE" sz="1200" dirty="0">
                <a:latin typeface="Calibri"/>
                <a:ea typeface="Calibri"/>
                <a:cs typeface="Calibri"/>
              </a:rPr>
              <a:t>Resebudget från föreningen som vi själva förfogar över.</a:t>
            </a:r>
          </a:p>
          <a:p>
            <a:endParaRPr lang="sv-SE" sz="1200" dirty="0">
              <a:latin typeface="Calibri"/>
              <a:ea typeface="Calibri"/>
              <a:cs typeface="Calibri"/>
            </a:endParaRPr>
          </a:p>
          <a:p>
            <a:r>
              <a:rPr lang="sv-SE" sz="1200" dirty="0">
                <a:latin typeface="Calibri"/>
                <a:ea typeface="Calibri"/>
                <a:cs typeface="Calibri"/>
              </a:rPr>
              <a:t>De kortare resorna med bil.</a:t>
            </a:r>
          </a:p>
          <a:p>
            <a:r>
              <a:rPr lang="sv-SE" sz="1200" dirty="0">
                <a:latin typeface="Calibri"/>
                <a:ea typeface="Calibri"/>
                <a:cs typeface="Calibri"/>
              </a:rPr>
              <a:t>Buss till de längre resorna​ (tex Åsele/Vilhelmina, Norsjö, Lycksele).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01FBD2FC-4F90-0190-34BC-00D349805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165" y="220701"/>
            <a:ext cx="971086" cy="1026842"/>
          </a:xfrm>
          <a:prstGeom prst="rect">
            <a:avLst/>
          </a:prstGeom>
        </p:spPr>
      </p:pic>
      <p:pic>
        <p:nvPicPr>
          <p:cNvPr id="10" name="Platshållare för innehåll 9">
            <a:extLst>
              <a:ext uri="{FF2B5EF4-FFF2-40B4-BE49-F238E27FC236}">
                <a16:creationId xmlns:a16="http://schemas.microsoft.com/office/drawing/2014/main" id="{06A2DE9E-79EE-F588-55FD-B27F4E896B4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040915" y="1450730"/>
            <a:ext cx="2385709" cy="3960435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A15EEDB0-1355-4E94-F6F2-4BBE0B3889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173" y="329878"/>
            <a:ext cx="27813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839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6544DBE-41D6-F14A-8786-93D31B825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552201"/>
            <a:ext cx="9238434" cy="568750"/>
          </a:xfrm>
        </p:spPr>
        <p:txBody>
          <a:bodyPr>
            <a:normAutofit/>
          </a:bodyPr>
          <a:lstStyle/>
          <a:p>
            <a:r>
              <a:rPr lang="sv-SE" sz="3200"/>
              <a:t>SPELSCHEMA (prel. DAG)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59D4C6F-FD90-8CB8-9B04-6798265AE8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1122908"/>
            <a:ext cx="4495800" cy="49730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b="1">
                <a:solidFill>
                  <a:srgbClr val="FF0000"/>
                </a:solidFill>
              </a:rPr>
              <a:t>2026</a:t>
            </a:r>
          </a:p>
          <a:p>
            <a:r>
              <a:rPr lang="sv-SE"/>
              <a:t>Ej klart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6D8E811-3F8A-80F1-5DB6-65CD00DFDA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2908"/>
            <a:ext cx="4495800" cy="43075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b="1">
                <a:solidFill>
                  <a:srgbClr val="FF0000"/>
                </a:solidFill>
              </a:rPr>
              <a:t>2027</a:t>
            </a:r>
          </a:p>
          <a:p>
            <a:r>
              <a:rPr lang="sv-SE"/>
              <a:t>Ej klart</a:t>
            </a:r>
          </a:p>
          <a:p>
            <a:endParaRPr lang="sv-SE"/>
          </a:p>
          <a:p>
            <a:r>
              <a:rPr lang="sv-SE"/>
              <a:t>12hemma och 12 bortamatcher</a:t>
            </a:r>
          </a:p>
          <a:p>
            <a:r>
              <a:rPr lang="sv-SE"/>
              <a:t>Finns på vår sida:</a:t>
            </a:r>
          </a:p>
          <a:p>
            <a:r>
              <a:rPr lang="sv-SE" u="sng">
                <a:ea typeface="+mn-lt"/>
                <a:cs typeface="+mn-lt"/>
              </a:rPr>
              <a:t>tegsskhockey.web.sportadmin.se</a:t>
            </a:r>
            <a:endParaRPr lang="sv-SE" u="sng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C22970A-BA43-A480-B096-AA9F304F2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1383-D608-4652-8ABD-AA3A673A7B1C}" type="datetime1">
              <a:rPr lang="sv-SE"/>
              <a:t>2026-09-30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4E4EB55-EB1F-6E5B-AB25-FAAA4E371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AB35518-3308-7495-634C-0AB97427D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8</a:t>
            </a:fld>
            <a:endParaRPr lang="en-US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C39D9BE2-2817-1309-5D6B-26AA58E6E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9726" y="573823"/>
            <a:ext cx="971086" cy="10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1722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10">
            <a:extLst>
              <a:ext uri="{FF2B5EF4-FFF2-40B4-BE49-F238E27FC236}">
                <a16:creationId xmlns:a16="http://schemas.microsoft.com/office/drawing/2014/main" id="{A376C09F-9BB3-4F6A-A855-45A642A6D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646" y="462568"/>
            <a:ext cx="9868354" cy="705978"/>
          </a:xfrm>
        </p:spPr>
        <p:txBody>
          <a:bodyPr>
            <a:normAutofit/>
          </a:bodyPr>
          <a:lstStyle/>
          <a:p>
            <a:r>
              <a:rPr lang="sv-SE" sz="2800"/>
              <a:t>SKRUBBEN #1 NOLIA-BYTS MOT VISIONITE V46</a:t>
            </a:r>
          </a:p>
        </p:txBody>
      </p:sp>
      <p:sp>
        <p:nvSpPr>
          <p:cNvPr id="10" name="Platshållare för innehåll 9">
            <a:extLst>
              <a:ext uri="{FF2B5EF4-FFF2-40B4-BE49-F238E27FC236}">
                <a16:creationId xmlns:a16="http://schemas.microsoft.com/office/drawing/2014/main" id="{C202709D-472C-B04E-8CDF-3885509DAD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0273" y="1343731"/>
            <a:ext cx="4495800" cy="496306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Inga obehöriga i skrubben, lämna ej ut koden.</a:t>
            </a:r>
          </a:p>
          <a:p>
            <a:r>
              <a:rPr lang="sv-SE"/>
              <a:t>Släck och lås efter dig.</a:t>
            </a:r>
          </a:p>
          <a:p>
            <a:r>
              <a:rPr lang="sv-SE"/>
              <a:t>Vi rör inte andras saker (gäller all utrustning, även klubbor och skridskor). </a:t>
            </a:r>
          </a:p>
          <a:p>
            <a:r>
              <a:rPr lang="sv-SE"/>
              <a:t>Låna ej andras saker utan lov.</a:t>
            </a:r>
          </a:p>
          <a:p>
            <a:r>
              <a:rPr lang="sv-SE"/>
              <a:t>Märk alla mina saker, även backen-skridskor, klubbor med namn eller nummer.</a:t>
            </a:r>
          </a:p>
          <a:p>
            <a:r>
              <a:rPr lang="sv-SE"/>
              <a:t>Mina klubbor i klubbstället på platsen med mitt nr.</a:t>
            </a:r>
          </a:p>
          <a:p>
            <a:r>
              <a:rPr lang="sv-SE"/>
              <a:t>Backen på hyllan.</a:t>
            </a:r>
          </a:p>
          <a:p>
            <a:r>
              <a:rPr lang="sv-SE"/>
              <a:t>Träningströjor hänger var och en upp på vagnen.</a:t>
            </a:r>
          </a:p>
          <a:p>
            <a:r>
              <a:rPr lang="sv-SE"/>
              <a:t>Matchtröjor används bara på match, ska alltid hängas upp.</a:t>
            </a:r>
          </a:p>
          <a:p>
            <a:r>
              <a:rPr lang="sv-SE"/>
              <a:t>Förbjudet med tröjor på golvet eller bänken.</a:t>
            </a:r>
          </a:p>
          <a:p>
            <a:r>
              <a:rPr lang="sv-SE"/>
              <a:t>Slipning – skridskorna på slipställningen i skrubben helst efter träning.</a:t>
            </a:r>
          </a:p>
          <a:p>
            <a:r>
              <a:rPr lang="sv-SE"/>
              <a:t>Tillgång redan nu till Visioniteskrubben #12 för skolhockey samt enstaka ispass på teg.</a:t>
            </a:r>
          </a:p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F6F7AC3-44BD-2F4A-A20D-7C094F497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0EE6D-454B-46AC-93FD-98449D8AEC14}" type="datetime1">
              <a:rPr lang="sv-SE"/>
              <a:t>2026-09-30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5083C49-4651-8CC3-0A58-126DF2C7C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BBE8C4B-1B8D-84C2-16DE-F9AD7ACC3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9</a:t>
            </a:fld>
            <a:endParaRPr lang="en-US"/>
          </a:p>
        </p:txBody>
      </p:sp>
      <p:pic>
        <p:nvPicPr>
          <p:cNvPr id="4" name="Bildobjekt 3" descr="En bild som visar inomhus, vägg, golv, Golv&#10;&#10;Automatiskt genererad beskrivning">
            <a:extLst>
              <a:ext uri="{FF2B5EF4-FFF2-40B4-BE49-F238E27FC236}">
                <a16:creationId xmlns:a16="http://schemas.microsoft.com/office/drawing/2014/main" id="{D2C2A0F0-3610-B25D-18F5-B452E7AFC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585" y="1163919"/>
            <a:ext cx="2242890" cy="3139859"/>
          </a:xfrm>
          <a:prstGeom prst="rect">
            <a:avLst/>
          </a:prstGeom>
        </p:spPr>
      </p:pic>
      <p:sp>
        <p:nvSpPr>
          <p:cNvPr id="13" name="textruta 12">
            <a:extLst>
              <a:ext uri="{FF2B5EF4-FFF2-40B4-BE49-F238E27FC236}">
                <a16:creationId xmlns:a16="http://schemas.microsoft.com/office/drawing/2014/main" id="{A64B838B-DB1A-CB1B-7585-43DB2DA5BCB4}"/>
              </a:ext>
            </a:extLst>
          </p:cNvPr>
          <p:cNvSpPr txBox="1"/>
          <p:nvPr/>
        </p:nvSpPr>
        <p:spPr>
          <a:xfrm>
            <a:off x="1330834" y="5754470"/>
            <a:ext cx="467827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b="1" u="sng"/>
              <a:t>Tillsammans hjälps vi åt att hålla ordning.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0D8D4AA4-3345-BE54-1FCC-35530621D5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4766" y="573823"/>
            <a:ext cx="2525566" cy="2723562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36434F76-8E8B-F2B6-AD19-6E0569007140}"/>
              </a:ext>
            </a:extLst>
          </p:cNvPr>
          <p:cNvSpPr txBox="1"/>
          <p:nvPr/>
        </p:nvSpPr>
        <p:spPr>
          <a:xfrm>
            <a:off x="6906228" y="4846899"/>
            <a:ext cx="1514356" cy="584775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400" b="0" i="0" dirty="0">
                <a:solidFill>
                  <a:srgbClr val="C00000"/>
                </a:solidFill>
                <a:latin typeface="Neue Haas Grotesk Text Pro"/>
                <a:ea typeface="Segoe UI"/>
                <a:cs typeface="Segoe UI"/>
              </a:rPr>
              <a:t>​</a:t>
            </a:r>
          </a:p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30147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3" grpId="0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22294D-9D33-3E4F-37D1-DEDA7461F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457357"/>
            <a:ext cx="9238434" cy="601268"/>
          </a:xfrm>
        </p:spPr>
        <p:txBody>
          <a:bodyPr>
            <a:normAutofit/>
          </a:bodyPr>
          <a:lstStyle/>
          <a:p>
            <a:r>
              <a:rPr lang="sv-SE" sz="3200">
                <a:latin typeface="Calibri"/>
                <a:ea typeface="Calibri"/>
                <a:cs typeface="Calibri"/>
              </a:rPr>
              <a:t>Truppen, 19 utespelare och 2 målvakter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F59ADFC-223B-1C37-07E3-9EA525D8BF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1074944"/>
            <a:ext cx="4495800" cy="50210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sz="1800" dirty="0"/>
              <a:t>30. Lionel </a:t>
            </a:r>
            <a:r>
              <a:rPr lang="sv-SE" sz="1800" dirty="0" err="1"/>
              <a:t>Hennström</a:t>
            </a:r>
            <a:r>
              <a:rPr lang="sv-SE" sz="1800" dirty="0"/>
              <a:t> (MV)</a:t>
            </a:r>
            <a:r>
              <a:rPr lang="sv-SE" sz="1800" dirty="0">
                <a:solidFill>
                  <a:srgbClr val="FF0000"/>
                </a:solidFill>
              </a:rPr>
              <a:t> *ny </a:t>
            </a:r>
            <a:endParaRPr lang="sv-SE" dirty="0"/>
          </a:p>
          <a:p>
            <a:r>
              <a:rPr lang="sv-SE" sz="1800" dirty="0"/>
              <a:t>35. August Andersson (MV)</a:t>
            </a:r>
          </a:p>
          <a:p>
            <a:endParaRPr lang="sv-SE" sz="1800" dirty="0"/>
          </a:p>
          <a:p>
            <a:r>
              <a:rPr lang="sv-SE" sz="1800" dirty="0"/>
              <a:t>2. Charlie Lundin</a:t>
            </a:r>
          </a:p>
          <a:p>
            <a:r>
              <a:rPr lang="sv-SE" sz="1800" dirty="0"/>
              <a:t>5. Hjalmar Nyström</a:t>
            </a:r>
          </a:p>
          <a:p>
            <a:r>
              <a:rPr lang="sv-SE" sz="1800" dirty="0"/>
              <a:t>8. Melker Engman</a:t>
            </a:r>
          </a:p>
          <a:p>
            <a:r>
              <a:rPr lang="sv-SE" sz="1800" dirty="0"/>
              <a:t>9. Tim </a:t>
            </a:r>
            <a:r>
              <a:rPr lang="sv-SE" sz="1800" dirty="0" err="1"/>
              <a:t>Tervahauta</a:t>
            </a:r>
            <a:endParaRPr lang="sv-SE" sz="1800" dirty="0"/>
          </a:p>
          <a:p>
            <a:r>
              <a:rPr lang="sv-SE" sz="1800" dirty="0"/>
              <a:t>10. Hjalmar Wennberg</a:t>
            </a:r>
          </a:p>
          <a:p>
            <a:r>
              <a:rPr lang="sv-SE" sz="1800" dirty="0"/>
              <a:t>11. Jack Lind</a:t>
            </a:r>
          </a:p>
          <a:p>
            <a:r>
              <a:rPr lang="sv-SE" sz="1800" dirty="0"/>
              <a:t>12. Carl Joelsson</a:t>
            </a:r>
            <a:endParaRPr lang="en-US" sz="1800" dirty="0"/>
          </a:p>
          <a:p>
            <a:r>
              <a:rPr lang="sv-SE" sz="1800" dirty="0"/>
              <a:t>13. Love Adamsson</a:t>
            </a:r>
            <a:endParaRPr lang="en-US" sz="1800" dirty="0"/>
          </a:p>
          <a:p>
            <a:r>
              <a:rPr lang="sv-SE" sz="1800" dirty="0"/>
              <a:t>15. Olle Nilsson</a:t>
            </a:r>
          </a:p>
          <a:p>
            <a:r>
              <a:rPr lang="sv-SE" sz="1800" dirty="0"/>
              <a:t>16. Elvin Lennartsson</a:t>
            </a:r>
          </a:p>
          <a:p>
            <a:endParaRPr lang="sv-SE" sz="1800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72F0621-356C-FFAA-449C-6CC146D202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0417" y="1074944"/>
            <a:ext cx="4557583" cy="50210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sz="1800"/>
              <a:t>18. Bosse Nilsäter</a:t>
            </a:r>
            <a:endParaRPr lang="en-US" sz="1800"/>
          </a:p>
          <a:p>
            <a:r>
              <a:rPr lang="sv-SE" sz="1800"/>
              <a:t>19. Axel Björner</a:t>
            </a:r>
            <a:endParaRPr lang="en-US" sz="1800"/>
          </a:p>
          <a:p>
            <a:r>
              <a:rPr lang="sv-SE" sz="1800"/>
              <a:t>20. Vegas Niva</a:t>
            </a:r>
            <a:r>
              <a:rPr lang="sv-SE" sz="1800">
                <a:solidFill>
                  <a:srgbClr val="FF0000"/>
                </a:solidFill>
              </a:rPr>
              <a:t> *ny</a:t>
            </a:r>
            <a:endParaRPr lang="sv-SE" sz="1800"/>
          </a:p>
          <a:p>
            <a:r>
              <a:rPr lang="sv-SE" sz="1800"/>
              <a:t>21. Elliot Kallin</a:t>
            </a:r>
            <a:endParaRPr lang="sv-SE"/>
          </a:p>
          <a:p>
            <a:r>
              <a:rPr lang="sv-SE" sz="1800"/>
              <a:t>23. Samuel Zürner</a:t>
            </a:r>
          </a:p>
          <a:p>
            <a:r>
              <a:rPr lang="sv-SE" sz="1800"/>
              <a:t>24. Henning Samuelsson</a:t>
            </a:r>
          </a:p>
          <a:p>
            <a:r>
              <a:rPr lang="sv-SE" sz="1800"/>
              <a:t>26. Malte Isberg</a:t>
            </a:r>
          </a:p>
          <a:p>
            <a:r>
              <a:rPr lang="sv-SE" sz="1800"/>
              <a:t>29. Hugo Olsson</a:t>
            </a:r>
          </a:p>
          <a:p>
            <a:r>
              <a:rPr lang="sv-SE" sz="1800"/>
              <a:t>38. Milan Larsson</a:t>
            </a:r>
          </a:p>
          <a:p>
            <a:r>
              <a:rPr lang="sv-SE" sz="1800">
                <a:solidFill>
                  <a:srgbClr val="C00000"/>
                </a:solidFill>
              </a:rPr>
              <a:t>*Frans Smetana provtränar med oss.</a:t>
            </a:r>
          </a:p>
          <a:p>
            <a:r>
              <a:rPr lang="sv-SE" sz="1800">
                <a:solidFill>
                  <a:srgbClr val="C00000"/>
                </a:solidFill>
              </a:rPr>
              <a:t>*Theo Dahlberg 2012  provtränar med oss.</a:t>
            </a:r>
          </a:p>
          <a:p>
            <a:r>
              <a:rPr lang="sv-SE" sz="1800">
                <a:solidFill>
                  <a:srgbClr val="C00000"/>
                </a:solidFill>
              </a:rPr>
              <a:t>*Tage Isaksson slutade under förra säsongen.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35C4533-EA1F-B68B-8454-0AADB26AA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B8DFB-86E0-4275-B963-9D9133651083}" type="datetime1">
              <a:rPr lang="sv-SE"/>
              <a:t>2026-09-30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1B55011-AC20-D3BF-AE86-D1B1C1318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031EEBC-9A12-A9A6-F0AC-B35F9E853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10</a:t>
            </a:fld>
            <a:endParaRPr lang="en-US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E3401D82-2533-884B-63F7-39D63124E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7006" y="573823"/>
            <a:ext cx="2413806" cy="2571162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388E6241-2881-2A71-84A5-80A33F014F5E}"/>
              </a:ext>
            </a:extLst>
          </p:cNvPr>
          <p:cNvSpPr txBox="1"/>
          <p:nvPr/>
        </p:nvSpPr>
        <p:spPr>
          <a:xfrm>
            <a:off x="731519" y="5994400"/>
            <a:ext cx="1037336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sz="12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*Fortsatt (svarta, vita tröjorna) som är storlek Senior medium, då U14:s gamla har samma storlek byter vi ej.</a:t>
            </a:r>
          </a:p>
          <a:p>
            <a:r>
              <a:rPr lang="sv-SE" sz="12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Detta beror på fel info från föreningen och beklagar att vi behöver sy fast namnen igen :)</a:t>
            </a:r>
          </a:p>
        </p:txBody>
      </p:sp>
    </p:spTree>
    <p:extLst>
      <p:ext uri="{BB962C8B-B14F-4D97-AF65-F5344CB8AC3E}">
        <p14:creationId xmlns:p14="http://schemas.microsoft.com/office/powerpoint/2010/main" val="18342325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>
            <a:extLst>
              <a:ext uri="{FF2B5EF4-FFF2-40B4-BE49-F238E27FC236}">
                <a16:creationId xmlns:a16="http://schemas.microsoft.com/office/drawing/2014/main" id="{1571FF73-295F-163F-3CEF-8F59F93AB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692085"/>
            <a:ext cx="9238434" cy="577449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30000"/>
              </a:lnSpc>
              <a:spcBef>
                <a:spcPts val="1000"/>
              </a:spcBef>
              <a:buFont typeface="Arial"/>
              <a:buChar char="•"/>
            </a:pPr>
            <a:r>
              <a:rPr lang="sv-SE" sz="2000" b="0">
                <a:latin typeface="Calibri"/>
                <a:ea typeface="Calibri"/>
                <a:cs typeface="Calibri"/>
              </a:rPr>
              <a:t>TSK 13 - Våra regler och vad vi står för (beslutat av spelarna i NORDMALING 2024)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F2BD94C-8B6F-9A85-1E76-38D77E7083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1281087"/>
            <a:ext cx="5009922" cy="405291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sz="1600" dirty="0">
                <a:latin typeface="Calibri"/>
                <a:ea typeface="Calibri"/>
                <a:cs typeface="Calibri"/>
              </a:rPr>
              <a:t>Hur vi är mot varandra: </a:t>
            </a:r>
          </a:p>
          <a:p>
            <a:r>
              <a:rPr lang="sv-SE" sz="1600" dirty="0">
                <a:latin typeface="Calibri"/>
                <a:ea typeface="Calibri"/>
                <a:cs typeface="Calibri"/>
              </a:rPr>
              <a:t>Vara en bra kompis. </a:t>
            </a:r>
          </a:p>
          <a:p>
            <a:r>
              <a:rPr lang="sv-SE" sz="1600" dirty="0">
                <a:latin typeface="Calibri"/>
                <a:ea typeface="Calibri"/>
                <a:cs typeface="Calibri"/>
              </a:rPr>
              <a:t>Ha en bra attityd. -Hälsa på varandra. Peppa, stötta och ge energi. </a:t>
            </a:r>
          </a:p>
          <a:p>
            <a:r>
              <a:rPr lang="sv-SE" sz="1600" dirty="0">
                <a:latin typeface="Calibri"/>
                <a:ea typeface="Calibri"/>
                <a:cs typeface="Calibri"/>
              </a:rPr>
              <a:t>Föregå med gott exempel – Gör bra saker så följer andra efter. </a:t>
            </a:r>
          </a:p>
          <a:p>
            <a:r>
              <a:rPr lang="sv-SE" sz="1600" dirty="0">
                <a:latin typeface="Calibri"/>
                <a:ea typeface="Calibri"/>
                <a:cs typeface="Calibri"/>
              </a:rPr>
              <a:t>Visa respekt mot lagkamrater, ledare, motståndare och domare (tacka alltid efter match). </a:t>
            </a:r>
          </a:p>
          <a:p>
            <a:r>
              <a:rPr lang="sv-SE" sz="1600" dirty="0">
                <a:latin typeface="Calibri"/>
                <a:ea typeface="Calibri"/>
                <a:cs typeface="Calibri"/>
              </a:rPr>
              <a:t>Ha ett bra beteende och sprid energi och glädje i gruppen. </a:t>
            </a:r>
          </a:p>
          <a:p>
            <a:r>
              <a:rPr lang="sv-SE" sz="1600" dirty="0">
                <a:latin typeface="Calibri"/>
                <a:ea typeface="Calibri"/>
                <a:cs typeface="Calibri"/>
              </a:rPr>
              <a:t>Aldrig mobbing, bråka eller vara taskig mot varandra.</a:t>
            </a:r>
            <a:endParaRPr lang="sv-SE" dirty="0">
              <a:latin typeface="Calibri"/>
              <a:ea typeface="Calibri"/>
              <a:cs typeface="Calibri"/>
            </a:endParaRPr>
          </a:p>
          <a:p>
            <a:r>
              <a:rPr lang="sv-SE" sz="1600" dirty="0">
                <a:latin typeface="Calibri"/>
                <a:ea typeface="Calibri"/>
                <a:cs typeface="Calibri"/>
              </a:rPr>
              <a:t>Representerar Teg på ett bra sätt även vid fritid, skola och skolhockey.</a:t>
            </a:r>
          </a:p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EA7F937-3C3E-984B-BE8F-F07222E9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F3E7-014C-42C1-B3F7-235432DDE92C}" type="datetime1">
              <a:rPr lang="sv-SE"/>
              <a:t>2026-09-30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ED59014-AC3F-80AA-D908-FF73EDE7A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D0CD7DA-3338-19CB-41CA-A53829EF3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11</a:t>
            </a:fld>
            <a:endParaRPr lang="en-US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D611EEEE-C098-3542-0297-8A746D8DE7B2}"/>
              </a:ext>
            </a:extLst>
          </p:cNvPr>
          <p:cNvSpPr txBox="1"/>
          <p:nvPr/>
        </p:nvSpPr>
        <p:spPr>
          <a:xfrm>
            <a:off x="6434409" y="1525743"/>
            <a:ext cx="4870198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Vid träning och match: </a:t>
            </a:r>
          </a:p>
          <a:p>
            <a:r>
              <a:rPr lang="sv-SE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Kom i tid. </a:t>
            </a:r>
          </a:p>
          <a:p>
            <a:r>
              <a:rPr lang="sv-SE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Lyssna på ledare. </a:t>
            </a:r>
            <a:endParaRPr lang="sv-SE" dirty="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r>
              <a:rPr lang="sv-SE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Fokus, energi och koncentration på vad vi </a:t>
            </a:r>
            <a:r>
              <a:rPr lang="sv-SE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ska göra. </a:t>
            </a:r>
          </a:p>
          <a:p>
            <a:endParaRPr lang="sv-SE" dirty="0">
              <a:solidFill>
                <a:srgbClr val="0070C0"/>
              </a:solidFill>
            </a:endParaRPr>
          </a:p>
          <a:p>
            <a:endParaRPr lang="sv-SE"/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80819727-AF64-1B3A-4B63-20E4294D7F95}"/>
              </a:ext>
            </a:extLst>
          </p:cNvPr>
          <p:cNvSpPr txBox="1"/>
          <p:nvPr/>
        </p:nvSpPr>
        <p:spPr>
          <a:xfrm>
            <a:off x="6435006" y="3426530"/>
            <a:ext cx="4687746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Omklädningsrummet: </a:t>
            </a:r>
            <a:endParaRPr lang="en-US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  <a:p>
            <a:r>
              <a:rPr lang="sv-SE"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Inte springa eller slamsa.</a:t>
            </a:r>
            <a:endParaRPr lang="en-US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  <a:p>
            <a:r>
              <a:rPr lang="en-US" dirty="0" err="1"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Tänka</a:t>
            </a:r>
            <a:r>
              <a:rPr lang="en-US" dirty="0"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på</a:t>
            </a:r>
            <a:r>
              <a:rPr lang="en-US" dirty="0"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ljudnivån</a:t>
            </a:r>
            <a:r>
              <a:rPr lang="en-US" dirty="0"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 - </a:t>
            </a:r>
            <a:r>
              <a:rPr lang="en-US" dirty="0" err="1"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inte</a:t>
            </a:r>
            <a:r>
              <a:rPr lang="en-US" dirty="0"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gapa</a:t>
            </a:r>
            <a:r>
              <a:rPr lang="en-US" dirty="0"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 och </a:t>
            </a:r>
            <a:r>
              <a:rPr lang="en-US" dirty="0" err="1"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skrika</a:t>
            </a:r>
            <a:r>
              <a:rPr lang="en-US" dirty="0"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r>
              <a:rPr lang="sv-SE"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Håll ordning på mina saker, på min plats och i rummet/skrubben. </a:t>
            </a:r>
            <a:endParaRPr lang="en-US">
              <a:solidFill>
                <a:srgbClr val="00B050"/>
              </a:solidFill>
              <a:latin typeface="Calibri"/>
              <a:ea typeface="Calibri"/>
              <a:cs typeface="Calibri"/>
            </a:endParaRPr>
          </a:p>
          <a:p>
            <a:r>
              <a:rPr lang="sv-SE"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Inga mobiler i omklädningsrummet (ej fota eller filma).</a:t>
            </a:r>
          </a:p>
          <a:p>
            <a:pPr algn="l"/>
            <a:endParaRPr lang="sv-SE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4039286D-BBE4-2AD4-B395-40DA09566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9726" y="573823"/>
            <a:ext cx="971086" cy="1026842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EAE45AF6-E67B-B5C4-8B27-A7124D7A64B6}"/>
              </a:ext>
            </a:extLst>
          </p:cNvPr>
          <p:cNvSpPr txBox="1"/>
          <p:nvPr/>
        </p:nvSpPr>
        <p:spPr>
          <a:xfrm>
            <a:off x="1452879" y="5557520"/>
            <a:ext cx="8920480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sz="1600" u="sng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Missköter man sig kommer det få konsekvenser (speltid, träning tex).</a:t>
            </a:r>
            <a:endParaRPr lang="sv-SE" sz="1600" dirty="0">
              <a:latin typeface="Calibri"/>
              <a:ea typeface="Calibri"/>
              <a:cs typeface="Calibri"/>
            </a:endParaRPr>
          </a:p>
          <a:p>
            <a:pPr algn="l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0756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  <p:bldP spid="1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AE7114-81BE-789A-3DD0-7793FA0A6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000">
                <a:latin typeface="Calibri"/>
                <a:ea typeface="Calibri"/>
                <a:cs typeface="Calibri"/>
              </a:rPr>
              <a:t>Förhållningssätt mot domare</a:t>
            </a:r>
            <a:r>
              <a:rPr lang="sv-SE" dirty="0"/>
              <a:t>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CDCD069-CFAE-79C8-A016-6CE4E2E6F76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sz="1500">
                <a:latin typeface="Calibri"/>
                <a:ea typeface="Calibri"/>
                <a:cs typeface="Calibri"/>
              </a:rPr>
              <a:t>Vi ledare har beslutat att:</a:t>
            </a:r>
          </a:p>
          <a:p>
            <a:r>
              <a:rPr lang="sv-SE" sz="1500">
                <a:latin typeface="Calibri"/>
                <a:ea typeface="Calibri"/>
                <a:cs typeface="Calibri"/>
              </a:rPr>
              <a:t>Tackar alltid domare snyggt efter match.</a:t>
            </a:r>
          </a:p>
          <a:p>
            <a:r>
              <a:rPr lang="sv-SE" sz="1500">
                <a:latin typeface="Calibri"/>
                <a:ea typeface="Calibri"/>
                <a:cs typeface="Calibri"/>
              </a:rPr>
              <a:t>Domslut kommenteras ej av oss. </a:t>
            </a:r>
            <a:endParaRPr lang="sv-SE">
              <a:latin typeface="Calibri"/>
              <a:ea typeface="Calibri"/>
              <a:cs typeface="Calibri"/>
            </a:endParaRPr>
          </a:p>
          <a:p>
            <a:r>
              <a:rPr lang="sv-SE" sz="1500">
                <a:latin typeface="Calibri"/>
                <a:ea typeface="Calibri"/>
                <a:cs typeface="Calibri"/>
              </a:rPr>
              <a:t>Vi använder inte heller domslut som en ursäkt (tex där borde du ha fått straff...)</a:t>
            </a:r>
            <a:endParaRPr lang="sv-SE" sz="150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r>
              <a:rPr lang="sv-SE" sz="1500">
                <a:latin typeface="Calibri"/>
                <a:ea typeface="Calibri"/>
                <a:cs typeface="Calibri"/>
              </a:rPr>
              <a:t>Tycker inte synd om oss själva utifrån domslut.</a:t>
            </a:r>
          </a:p>
          <a:p>
            <a:r>
              <a:rPr lang="sv-SE" sz="1500">
                <a:latin typeface="Calibri"/>
                <a:ea typeface="Calibri"/>
                <a:cs typeface="Calibri"/>
              </a:rPr>
              <a:t>Oavsett domslut förhåller  vi oss till det som beslutas.</a:t>
            </a:r>
            <a:endParaRPr lang="sv-SE" sz="15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r>
              <a:rPr lang="sv-SE" sz="1500">
                <a:latin typeface="Calibri"/>
                <a:ea typeface="Calibri"/>
                <a:cs typeface="Calibri"/>
              </a:rPr>
              <a:t>Gäller samtliga ledare och spelare.</a:t>
            </a:r>
          </a:p>
          <a:p>
            <a:r>
              <a:rPr lang="sv-SE" sz="1500">
                <a:latin typeface="Calibri"/>
                <a:ea typeface="Calibri"/>
                <a:cs typeface="Calibri"/>
              </a:rPr>
              <a:t>Och helst alla er föräldrar</a:t>
            </a:r>
          </a:p>
          <a:p>
            <a:endParaRPr lang="sv-SE" sz="1700" b="1" dirty="0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r>
              <a:rPr lang="sv-SE" sz="17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Detta för att vi ska fokusera på rätt </a:t>
            </a:r>
            <a:r>
              <a:rPr lang="sv-SE" sz="17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saker, dvs Det vi kan påverka.</a:t>
            </a:r>
            <a:endParaRPr lang="sv-SE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endParaRPr lang="sv-SE" sz="150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BA14A57-A8E8-A8DC-E517-562487395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B7BC8-815D-42C2-83FA-9123736BB38C}" type="datetime1">
              <a:rPr lang="sv-SE"/>
              <a:t>2026-09-30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A694391-AA4E-BA42-6530-54C52DF5B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985DF68-95A9-E6D8-6984-79B40E1BE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12</a:t>
            </a:fld>
            <a:endParaRPr lang="en-US"/>
          </a:p>
        </p:txBody>
      </p:sp>
      <p:pic>
        <p:nvPicPr>
          <p:cNvPr id="8" name="Bildobjekt 7" descr="En bild som visar person, hockey, skridskoåkning, sportutrustning&#10;&#10;AI-genererat innehåll kan vara felaktigt.">
            <a:extLst>
              <a:ext uri="{FF2B5EF4-FFF2-40B4-BE49-F238E27FC236}">
                <a16:creationId xmlns:a16="http://schemas.microsoft.com/office/drawing/2014/main" id="{AAA49DE0-6FC5-109A-8707-53A0A7E7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1508" y="1904025"/>
            <a:ext cx="5572814" cy="3830313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92CB41BB-6DE7-0C67-A02F-19E934F786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6287" y="434433"/>
            <a:ext cx="971086" cy="10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576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ACC2567-D402-CAF1-8818-A1B95E397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576655"/>
            <a:ext cx="9238434" cy="555056"/>
          </a:xfrm>
        </p:spPr>
        <p:txBody>
          <a:bodyPr>
            <a:normAutofit/>
          </a:bodyPr>
          <a:lstStyle/>
          <a:p>
            <a:r>
              <a:rPr lang="sv-SE" sz="3200">
                <a:latin typeface="Calibri"/>
                <a:ea typeface="Calibri"/>
                <a:cs typeface="Calibri"/>
              </a:rPr>
              <a:t>Information TRÄNING/MATCH U14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00EC461-B187-61BD-9BAF-806069B7E4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3623287"/>
            <a:ext cx="4056916" cy="107578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v-SE" sz="1100" b="1" dirty="0">
                <a:solidFill>
                  <a:schemeClr val="bg1">
                    <a:lumMod val="49000"/>
                  </a:schemeClr>
                </a:solidFill>
                <a:latin typeface="Calibri"/>
                <a:ea typeface="Calibri"/>
                <a:cs typeface="Calibri"/>
              </a:rPr>
              <a:t>Önskvärda beteenden:</a:t>
            </a:r>
          </a:p>
          <a:p>
            <a:r>
              <a:rPr lang="sv-SE" sz="1100" dirty="0">
                <a:solidFill>
                  <a:schemeClr val="bg1">
                    <a:lumMod val="49000"/>
                  </a:schemeClr>
                </a:solidFill>
                <a:latin typeface="Calibri"/>
                <a:ea typeface="Calibri"/>
                <a:cs typeface="Calibri"/>
              </a:rPr>
              <a:t>När vi tränar så tar vi i och fokuserar på uppgiften.</a:t>
            </a:r>
            <a:endParaRPr lang="en-US" sz="1100">
              <a:solidFill>
                <a:schemeClr val="bg1">
                  <a:lumMod val="49000"/>
                </a:schemeClr>
              </a:solidFill>
              <a:latin typeface="Calibri"/>
              <a:ea typeface="Calibri"/>
              <a:cs typeface="Calibri"/>
            </a:endParaRPr>
          </a:p>
          <a:p>
            <a:r>
              <a:rPr lang="sv-SE" sz="1100" dirty="0">
                <a:solidFill>
                  <a:schemeClr val="bg1">
                    <a:lumMod val="49000"/>
                  </a:schemeClr>
                </a:solidFill>
                <a:latin typeface="Calibri"/>
                <a:ea typeface="Calibri"/>
                <a:cs typeface="Calibri"/>
              </a:rPr>
              <a:t>Alltid "Laget före jaget".</a:t>
            </a:r>
          </a:p>
          <a:p>
            <a:r>
              <a:rPr lang="sv-SE" sz="1100" dirty="0">
                <a:solidFill>
                  <a:schemeClr val="bg1">
                    <a:lumMod val="49000"/>
                  </a:schemeClr>
                </a:solidFill>
                <a:latin typeface="Calibri"/>
                <a:ea typeface="Calibri"/>
                <a:cs typeface="Calibri"/>
              </a:rPr>
              <a:t>Tävlar i varje situation och spelar/jobbar klart.</a:t>
            </a:r>
          </a:p>
          <a:p>
            <a:r>
              <a:rPr lang="sv-SE" sz="1100" dirty="0">
                <a:solidFill>
                  <a:schemeClr val="bg1">
                    <a:lumMod val="49000"/>
                  </a:schemeClr>
                </a:solidFill>
                <a:latin typeface="Calibri"/>
                <a:ea typeface="Calibri"/>
                <a:cs typeface="Calibri"/>
              </a:rPr>
              <a:t>Modig och ansvarstagande – utmana sig själv</a:t>
            </a:r>
          </a:p>
          <a:p>
            <a:endParaRPr lang="sv-SE" sz="1200" dirty="0">
              <a:solidFill>
                <a:srgbClr val="C00000"/>
              </a:solidFill>
            </a:endParaRPr>
          </a:p>
          <a:p>
            <a:endParaRPr lang="sv-SE" sz="1200" dirty="0">
              <a:solidFill>
                <a:srgbClr val="000000"/>
              </a:solidFill>
            </a:endParaRPr>
          </a:p>
          <a:p>
            <a:endParaRPr lang="sv-SE" sz="1200" dirty="0">
              <a:solidFill>
                <a:srgbClr val="000000"/>
              </a:solidFill>
            </a:endParaRPr>
          </a:p>
          <a:p>
            <a:endParaRPr lang="sv-SE" dirty="0">
              <a:solidFill>
                <a:srgbClr val="000000"/>
              </a:solidFill>
            </a:endParaRPr>
          </a:p>
          <a:p>
            <a:endParaRPr lang="sv-SE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sv-SE">
              <a:solidFill>
                <a:srgbClr val="FFFF00"/>
              </a:solidFill>
            </a:endParaRPr>
          </a:p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26FAA79-62EF-9856-782C-25C454B6E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BECAB-FD22-4124-8DA9-0AFE46E20757}" type="datetime1">
              <a:rPr lang="sv-SE"/>
              <a:t>2026-09-30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7242E30-340C-CC06-5EB1-9E911377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A70C7E8-EE08-88A3-306C-B7C9C79BF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13</a:t>
            </a:fld>
            <a:endParaRPr lang="en-US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8C14F99C-0D3B-E5FB-11F8-81B8639F0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8846" y="573823"/>
            <a:ext cx="1661966" cy="1768522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053CEC4F-3F14-8E69-6D03-7AA63C416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9849" y="1394284"/>
            <a:ext cx="5310719" cy="2157072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2921C235-B58C-65FF-5F34-12CAF5640C22}"/>
              </a:ext>
            </a:extLst>
          </p:cNvPr>
          <p:cNvSpPr txBox="1"/>
          <p:nvPr/>
        </p:nvSpPr>
        <p:spPr>
          <a:xfrm>
            <a:off x="1431073" y="1068658"/>
            <a:ext cx="60960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sz="1800" b="0" i="0" u="none" strike="noStrike" baseline="0" dirty="0">
                <a:solidFill>
                  <a:srgbClr val="C00000"/>
                </a:solidFill>
                <a:latin typeface="Neue Haas Grotesk Text Pro"/>
              </a:rPr>
              <a:t>Ur Tegs styrdokument "Röda </a:t>
            </a:r>
            <a:r>
              <a:rPr lang="sv-SE" sz="1800" b="0" i="0" u="none" strike="noStrike" baseline="0" dirty="0" err="1">
                <a:solidFill>
                  <a:srgbClr val="C00000"/>
                </a:solidFill>
                <a:latin typeface="Neue Haas Grotesk Text Pro"/>
              </a:rPr>
              <a:t>tröden</a:t>
            </a:r>
            <a:r>
              <a:rPr lang="sv-SE" sz="1800" b="0" i="0" u="none" strike="noStrike" baseline="0" dirty="0">
                <a:solidFill>
                  <a:srgbClr val="C00000"/>
                </a:solidFill>
                <a:latin typeface="Neue Haas Grotesk Text Pro"/>
              </a:rPr>
              <a:t>":</a:t>
            </a:r>
            <a:r>
              <a:rPr sz="1800" b="0" i="0" dirty="0">
                <a:solidFill>
                  <a:srgbClr val="C00000"/>
                </a:solidFill>
                <a:latin typeface="Neue Haas Grotesk Text Pro"/>
                <a:ea typeface="Neue Haas Grotesk Text Pro"/>
                <a:cs typeface="Neue Haas Grotesk Text Pro"/>
              </a:rPr>
              <a:t>​</a:t>
            </a:r>
            <a:endParaRPr lang="sv-SE" dirty="0">
              <a:solidFill>
                <a:srgbClr val="C00000"/>
              </a:solidFill>
            </a:endParaRPr>
          </a:p>
          <a:p>
            <a:pPr algn="ctr"/>
            <a:endParaRPr lang="sv-SE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918473AA-ED27-EF79-146D-49EA7F9C78BE}"/>
              </a:ext>
            </a:extLst>
          </p:cNvPr>
          <p:cNvSpPr txBox="1"/>
          <p:nvPr/>
        </p:nvSpPr>
        <p:spPr>
          <a:xfrm>
            <a:off x="1431693" y="5135260"/>
            <a:ext cx="4409440" cy="11674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Bef>
                <a:spcPts val="1000"/>
              </a:spcBef>
            </a:pPr>
            <a:r>
              <a:rPr lang="sv-SE" sz="1100" b="1" dirty="0">
                <a:solidFill>
                  <a:schemeClr val="bg1">
                    <a:lumMod val="49000"/>
                  </a:schemeClr>
                </a:solidFill>
                <a:latin typeface="Calibri"/>
                <a:ea typeface="Calibri"/>
                <a:cs typeface="Calibri"/>
              </a:rPr>
              <a:t>Positioner:</a:t>
            </a:r>
          </a:p>
          <a:p>
            <a:pPr>
              <a:lnSpc>
                <a:spcPct val="80000"/>
              </a:lnSpc>
              <a:spcBef>
                <a:spcPts val="1000"/>
              </a:spcBef>
            </a:pPr>
            <a:r>
              <a:rPr lang="sv-SE" sz="1100" dirty="0">
                <a:solidFill>
                  <a:schemeClr val="bg1">
                    <a:lumMod val="49000"/>
                  </a:schemeClr>
                </a:solidFill>
                <a:latin typeface="Calibri"/>
                <a:ea typeface="Calibri"/>
                <a:cs typeface="Calibri"/>
              </a:rPr>
              <a:t>Positioner – Sätts av lagledningen. Spelarna kommer i år placeras på tilltänkta positioner. Prova oss fram.</a:t>
            </a:r>
            <a:endParaRPr lang="en-US" sz="1100">
              <a:solidFill>
                <a:schemeClr val="bg1">
                  <a:lumMod val="49000"/>
                </a:schemeClr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80000"/>
              </a:lnSpc>
              <a:spcBef>
                <a:spcPts val="1000"/>
              </a:spcBef>
            </a:pPr>
            <a:r>
              <a:rPr lang="sv-SE" sz="1100" dirty="0">
                <a:solidFill>
                  <a:schemeClr val="bg1">
                    <a:lumMod val="49000"/>
                  </a:schemeClr>
                </a:solidFill>
                <a:latin typeface="Calibri"/>
                <a:ea typeface="Calibri"/>
                <a:cs typeface="Calibri"/>
              </a:rPr>
              <a:t>Spelarna ska alltid göra sitt bästa för laget på den position man placeras.</a:t>
            </a:r>
            <a:endParaRPr lang="en-US" sz="1100">
              <a:solidFill>
                <a:schemeClr val="bg1">
                  <a:lumMod val="49000"/>
                </a:schemeClr>
              </a:solidFill>
              <a:latin typeface="Calibri"/>
              <a:ea typeface="Calibri"/>
              <a:cs typeface="Calibri"/>
            </a:endParaRPr>
          </a:p>
          <a:p>
            <a:pPr algn="l"/>
            <a:endParaRPr lang="sv-SE" dirty="0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84546AB0-9A01-3A71-50AD-491F9D3AA547}"/>
              </a:ext>
            </a:extLst>
          </p:cNvPr>
          <p:cNvSpPr txBox="1"/>
          <p:nvPr/>
        </p:nvSpPr>
        <p:spPr>
          <a:xfrm>
            <a:off x="6203175" y="3627863"/>
            <a:ext cx="4651422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sz="1200" b="1" dirty="0">
                <a:solidFill>
                  <a:schemeClr val="bg1">
                    <a:lumMod val="49000"/>
                  </a:schemeClr>
                </a:solidFill>
                <a:latin typeface="Calibri"/>
                <a:ea typeface="Calibri"/>
                <a:cs typeface="Calibri"/>
              </a:rPr>
              <a:t>Träna för att lära sig hantera spelets 4 roller:</a:t>
            </a:r>
          </a:p>
          <a:p>
            <a:r>
              <a:rPr lang="sv-SE" sz="1200" dirty="0">
                <a:solidFill>
                  <a:schemeClr val="bg1">
                    <a:lumMod val="49000"/>
                  </a:schemeClr>
                </a:solidFill>
                <a:latin typeface="Calibri"/>
                <a:ea typeface="Calibri"/>
                <a:cs typeface="Calibri"/>
              </a:rPr>
              <a:t>Anfall med puck.</a:t>
            </a:r>
          </a:p>
          <a:p>
            <a:r>
              <a:rPr lang="sv-SE" sz="1200" dirty="0">
                <a:solidFill>
                  <a:schemeClr val="bg1">
                    <a:lumMod val="49000"/>
                  </a:schemeClr>
                </a:solidFill>
                <a:latin typeface="Calibri"/>
                <a:ea typeface="Calibri"/>
                <a:cs typeface="Calibri"/>
              </a:rPr>
              <a:t>Anfall utan puck.</a:t>
            </a:r>
          </a:p>
          <a:p>
            <a:r>
              <a:rPr lang="sv-SE" sz="1200" dirty="0">
                <a:solidFill>
                  <a:schemeClr val="bg1">
                    <a:lumMod val="49000"/>
                  </a:schemeClr>
                </a:solidFill>
                <a:latin typeface="Calibri"/>
                <a:ea typeface="Calibri"/>
                <a:cs typeface="Calibri"/>
              </a:rPr>
              <a:t>Försvar mot puckförare.</a:t>
            </a:r>
          </a:p>
          <a:p>
            <a:r>
              <a:rPr lang="sv-SE" sz="1200" dirty="0">
                <a:solidFill>
                  <a:schemeClr val="bg1">
                    <a:lumMod val="49000"/>
                  </a:schemeClr>
                </a:solidFill>
                <a:latin typeface="Calibri"/>
                <a:ea typeface="Calibri"/>
                <a:cs typeface="Calibri"/>
              </a:rPr>
              <a:t>Försvar mot icke puckförare.</a:t>
            </a:r>
          </a:p>
          <a:p>
            <a:endParaRPr lang="sv-SE" sz="1000" dirty="0"/>
          </a:p>
          <a:p>
            <a:endParaRPr lang="sv-SE" sz="1000" dirty="0"/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0D01BEC6-398B-1F9C-602E-FDBE29F1AEE1}"/>
              </a:ext>
            </a:extLst>
          </p:cNvPr>
          <p:cNvSpPr txBox="1">
            <a:spLocks/>
          </p:cNvSpPr>
          <p:nvPr/>
        </p:nvSpPr>
        <p:spPr>
          <a:xfrm>
            <a:off x="6094493" y="4784872"/>
            <a:ext cx="4763160" cy="12430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100" b="1" dirty="0">
                <a:solidFill>
                  <a:schemeClr val="bg1">
                    <a:lumMod val="49000"/>
                  </a:schemeClr>
                </a:solidFill>
                <a:latin typeface="Calibri"/>
                <a:ea typeface="Calibri"/>
                <a:cs typeface="Calibri"/>
              </a:rPr>
              <a:t>Träningssamarbete U15:</a:t>
            </a:r>
          </a:p>
          <a:p>
            <a:r>
              <a:rPr lang="sv-SE" sz="1100" dirty="0">
                <a:solidFill>
                  <a:schemeClr val="bg1">
                    <a:lumMod val="49000"/>
                  </a:schemeClr>
                </a:solidFill>
                <a:latin typeface="Calibri"/>
                <a:ea typeface="Calibri"/>
                <a:cs typeface="Calibri"/>
              </a:rPr>
              <a:t>Träning med TSK12 – turordning (frivilligt) - fråga kommer digitalt.</a:t>
            </a:r>
            <a:endParaRPr lang="sv-SE" sz="1100">
              <a:solidFill>
                <a:schemeClr val="bg1">
                  <a:lumMod val="49000"/>
                </a:schemeClr>
              </a:solidFill>
              <a:latin typeface="Calibri"/>
              <a:ea typeface="Calibri"/>
              <a:cs typeface="Calibri"/>
            </a:endParaRPr>
          </a:p>
          <a:p>
            <a:r>
              <a:rPr lang="sv-SE" sz="1100" dirty="0" err="1">
                <a:solidFill>
                  <a:schemeClr val="bg1">
                    <a:lumMod val="49000"/>
                  </a:schemeClr>
                </a:solidFill>
                <a:latin typeface="Calibri"/>
                <a:ea typeface="Calibri"/>
                <a:cs typeface="Calibri"/>
              </a:rPr>
              <a:t>Ev</a:t>
            </a:r>
            <a:r>
              <a:rPr lang="sv-SE" sz="1100" dirty="0">
                <a:solidFill>
                  <a:schemeClr val="bg1">
                    <a:lumMod val="49000"/>
                  </a:schemeClr>
                </a:solidFill>
                <a:latin typeface="Calibri"/>
                <a:ea typeface="Calibri"/>
                <a:cs typeface="Calibri"/>
              </a:rPr>
              <a:t> matcher med TSK12  – träning med dem är en förutsättning.</a:t>
            </a:r>
          </a:p>
          <a:p>
            <a:r>
              <a:rPr lang="sv-SE" sz="1100" dirty="0">
                <a:solidFill>
                  <a:schemeClr val="bg1">
                    <a:lumMod val="49000"/>
                  </a:schemeClr>
                </a:solidFill>
                <a:latin typeface="Calibri"/>
                <a:ea typeface="Calibri"/>
                <a:cs typeface="Calibri"/>
              </a:rPr>
              <a:t>Frågan kommer om en specifik spelare från deras HT som bedömer att spelaren är redo.  (träningsnärvaro kommer vara en faktor).</a:t>
            </a:r>
            <a:r>
              <a:rPr lang="sv-SE" sz="11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 </a:t>
            </a:r>
          </a:p>
          <a:p>
            <a:endParaRPr lang="sv-SE" dirty="0">
              <a:solidFill>
                <a:srgbClr val="000000"/>
              </a:solidFill>
            </a:endParaRPr>
          </a:p>
          <a:p>
            <a:endParaRPr lang="sv-SE">
              <a:solidFill>
                <a:srgbClr val="FFFFFF"/>
              </a:solidFill>
            </a:endParaRPr>
          </a:p>
          <a:p>
            <a:endParaRPr lang="sv-SE">
              <a:solidFill>
                <a:srgbClr val="FFFF00"/>
              </a:solidFill>
            </a:endParaRPr>
          </a:p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3086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9317B59-4C13-E537-53AE-8F38F20C6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655363"/>
            <a:ext cx="9238434" cy="632532"/>
          </a:xfrm>
        </p:spPr>
        <p:txBody>
          <a:bodyPr>
            <a:normAutofit fontScale="90000"/>
          </a:bodyPr>
          <a:lstStyle/>
          <a:p>
            <a:r>
              <a:rPr lang="sv-SE"/>
              <a:t>FÖRÄLDER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EC95034-666E-D983-A10A-E5B66FD5E9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8660" y="1424784"/>
            <a:ext cx="4495800" cy="285645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b="1" u="sng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Viktigt att gå förbundets OVR utbildning digitalt om man ej gått den. </a:t>
            </a:r>
            <a:endParaRPr lang="sv-SE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r>
              <a:rPr lang="sv-SE" sz="12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10/9 eller 15/9 </a:t>
            </a:r>
            <a:r>
              <a:rPr lang="sv-SE" sz="1200" dirty="0" err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kl</a:t>
            </a:r>
            <a:r>
              <a:rPr lang="sv-SE" sz="12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18:30 - länk i </a:t>
            </a:r>
            <a:r>
              <a:rPr lang="sv-SE" sz="1200" dirty="0" err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föräldratråden</a:t>
            </a:r>
            <a:r>
              <a:rPr lang="sv-SE" sz="12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endParaRPr lang="sv-SE" b="1" u="sng" dirty="0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  <a:p>
            <a:r>
              <a:rPr lang="sv-SE" dirty="0" err="1">
                <a:latin typeface="Calibri"/>
                <a:ea typeface="Calibri"/>
                <a:cs typeface="Calibri"/>
              </a:rPr>
              <a:t>Föräldrargrupp</a:t>
            </a:r>
            <a:r>
              <a:rPr lang="sv-SE" dirty="0">
                <a:latin typeface="Calibri"/>
                <a:ea typeface="Calibri"/>
                <a:cs typeface="Calibri"/>
              </a:rPr>
              <a:t>: </a:t>
            </a:r>
          </a:p>
          <a:p>
            <a:r>
              <a:rPr lang="sv-SE" dirty="0">
                <a:latin typeface="Calibri"/>
                <a:ea typeface="Calibri"/>
                <a:cs typeface="Calibri"/>
              </a:rPr>
              <a:t>Tillsätter sekretariat </a:t>
            </a:r>
            <a:r>
              <a:rPr lang="sv-SE" dirty="0" err="1">
                <a:latin typeface="Calibri"/>
                <a:ea typeface="Calibri"/>
                <a:cs typeface="Calibri"/>
              </a:rPr>
              <a:t>enl</a:t>
            </a:r>
            <a:r>
              <a:rPr lang="sv-SE" dirty="0">
                <a:latin typeface="Calibri"/>
                <a:ea typeface="Calibri"/>
                <a:cs typeface="Calibri"/>
              </a:rPr>
              <a:t> schema.</a:t>
            </a:r>
          </a:p>
          <a:p>
            <a:r>
              <a:rPr lang="sv-SE" dirty="0">
                <a:latin typeface="Calibri"/>
                <a:ea typeface="Calibri"/>
                <a:cs typeface="Calibri"/>
              </a:rPr>
              <a:t>Tillsätter även matchvärd för hemmamatcher –nytt</a:t>
            </a:r>
          </a:p>
          <a:p>
            <a:r>
              <a:rPr lang="sv-SE" dirty="0">
                <a:latin typeface="Calibri"/>
                <a:ea typeface="Calibri"/>
                <a:cs typeface="Calibri"/>
              </a:rPr>
              <a:t>Tillsätter även </a:t>
            </a:r>
            <a:r>
              <a:rPr lang="sv-SE" dirty="0" err="1">
                <a:latin typeface="Calibri"/>
                <a:ea typeface="Calibri"/>
                <a:cs typeface="Calibri"/>
              </a:rPr>
              <a:t>ev</a:t>
            </a:r>
            <a:r>
              <a:rPr lang="sv-SE" dirty="0">
                <a:latin typeface="Calibri"/>
                <a:ea typeface="Calibri"/>
                <a:cs typeface="Calibri"/>
              </a:rPr>
              <a:t> schema för fika/kiosk försäljning.</a:t>
            </a:r>
          </a:p>
          <a:p>
            <a:endParaRPr lang="sv-SE" dirty="0">
              <a:latin typeface="Calibri"/>
              <a:ea typeface="Calibri"/>
              <a:cs typeface="Calibri"/>
            </a:endParaRPr>
          </a:p>
          <a:p>
            <a:r>
              <a:rPr lang="sv-SE" dirty="0">
                <a:latin typeface="Calibri"/>
                <a:ea typeface="Calibri"/>
                <a:cs typeface="Calibri"/>
              </a:rPr>
              <a:t>Mer info OVR mm - Swehockey.se/region-norr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51A3499-6EEA-5CDF-7EA2-871049218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E6F8-3462-4FEE-987B-AAACA65C73D7}" type="datetime1">
              <a:rPr lang="sv-SE"/>
              <a:t>2026-09-30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1CF84BC-17B4-47F6-B018-F2393D65F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C4300A4-B84B-0276-EDD6-4407E24AF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14</a:t>
            </a:fld>
            <a:endParaRPr lang="en-US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2B6997D-5D24-5F75-8B56-69D71A315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9726" y="573823"/>
            <a:ext cx="971086" cy="1026842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A445B90D-BF06-32A3-A457-B0AA11070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9431" y="2741351"/>
            <a:ext cx="5905987" cy="3357739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EB772A63-CCA9-5AD6-4250-1B3CBA64F64B}"/>
              </a:ext>
            </a:extLst>
          </p:cNvPr>
          <p:cNvSpPr txBox="1"/>
          <p:nvPr/>
        </p:nvSpPr>
        <p:spPr>
          <a:xfrm>
            <a:off x="5913120" y="2468880"/>
            <a:ext cx="48971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>
                <a:solidFill>
                  <a:srgbClr val="FF0000"/>
                </a:solidFill>
              </a:rPr>
              <a:t>Ur Tegs styrdokument "Röda tröden":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D09C5CD3-C85D-E4B5-D315-28CD64CE2F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100445" y="474028"/>
            <a:ext cx="3333750" cy="189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51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FAC91B7-D517-4091-5F3D-DE4D0759C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13411"/>
            <a:ext cx="9238434" cy="590971"/>
          </a:xfrm>
        </p:spPr>
        <p:txBody>
          <a:bodyPr>
            <a:normAutofit fontScale="90000"/>
          </a:bodyPr>
          <a:lstStyle/>
          <a:p>
            <a:r>
              <a:rPr lang="sv-SE"/>
              <a:t>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791B09B-8CBF-E282-55D4-1859D13BAF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89724" y="1312053"/>
            <a:ext cx="9603259" cy="477392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>
                <a:latin typeface="Calibri"/>
                <a:ea typeface="Calibri"/>
                <a:cs typeface="Calibri"/>
              </a:rPr>
              <a:t>Föräldragrupp/Sponsorgrupp - 4-5 personer</a:t>
            </a:r>
          </a:p>
          <a:p>
            <a:r>
              <a:rPr lang="sv-SE" i="1" dirty="0">
                <a:latin typeface="Calibri"/>
                <a:ea typeface="Calibri"/>
                <a:cs typeface="Calibri"/>
              </a:rPr>
              <a:t>Planera försäljningar</a:t>
            </a:r>
            <a:r>
              <a:rPr lang="sv-SE" sz="1400" i="1" dirty="0">
                <a:latin typeface="Calibri"/>
                <a:ea typeface="Calibri"/>
                <a:cs typeface="Calibri"/>
              </a:rPr>
              <a:t>/</a:t>
            </a:r>
            <a:r>
              <a:rPr lang="sv-SE" sz="1400" i="1" dirty="0" err="1">
                <a:latin typeface="Calibri"/>
                <a:ea typeface="Calibri"/>
                <a:cs typeface="Calibri"/>
              </a:rPr>
              <a:t>lagjobb</a:t>
            </a:r>
            <a:r>
              <a:rPr lang="sv-SE" sz="1400" i="1" dirty="0">
                <a:latin typeface="Calibri"/>
                <a:ea typeface="Calibri"/>
                <a:cs typeface="Calibri"/>
              </a:rPr>
              <a:t> (förslag en höst och en vår</a:t>
            </a:r>
            <a:r>
              <a:rPr lang="sv-SE" i="1" dirty="0">
                <a:latin typeface="Calibri"/>
                <a:ea typeface="Calibri"/>
                <a:cs typeface="Calibri"/>
              </a:rPr>
              <a:t>)?</a:t>
            </a:r>
            <a:endParaRPr lang="sv-SE">
              <a:latin typeface="Calibri"/>
              <a:ea typeface="Calibri"/>
              <a:cs typeface="Calibri"/>
            </a:endParaRPr>
          </a:p>
          <a:p>
            <a:r>
              <a:rPr lang="sv-SE" sz="1400" i="1" dirty="0">
                <a:latin typeface="Calibri"/>
                <a:ea typeface="Calibri"/>
                <a:cs typeface="Calibri"/>
              </a:rPr>
              <a:t>Schema och arbetsbeskrivningar för uppdrag under säsongen (</a:t>
            </a:r>
            <a:r>
              <a:rPr lang="sv-SE" i="1" dirty="0">
                <a:latin typeface="Calibri"/>
                <a:ea typeface="Calibri"/>
                <a:cs typeface="Calibri"/>
              </a:rPr>
              <a:t>matchvärd, sekretariat</a:t>
            </a:r>
            <a:r>
              <a:rPr lang="sv-SE" sz="1400" i="1" dirty="0">
                <a:latin typeface="Calibri"/>
                <a:ea typeface="Calibri"/>
                <a:cs typeface="Calibri"/>
              </a:rPr>
              <a:t>, kiosk, bakning </a:t>
            </a:r>
            <a:r>
              <a:rPr lang="sv-SE" sz="1400" i="1" dirty="0" err="1">
                <a:latin typeface="Calibri"/>
                <a:ea typeface="Calibri"/>
                <a:cs typeface="Calibri"/>
              </a:rPr>
              <a:t>ev</a:t>
            </a:r>
            <a:r>
              <a:rPr lang="sv-SE" sz="1400" i="1" dirty="0">
                <a:latin typeface="Calibri"/>
                <a:ea typeface="Calibri"/>
                <a:cs typeface="Calibri"/>
              </a:rPr>
              <a:t> annan </a:t>
            </a:r>
            <a:r>
              <a:rPr lang="sv-SE" sz="1400" i="1" dirty="0" err="1">
                <a:latin typeface="Calibri"/>
                <a:ea typeface="Calibri"/>
                <a:cs typeface="Calibri"/>
              </a:rPr>
              <a:t>lagaktivitet</a:t>
            </a:r>
            <a:r>
              <a:rPr lang="sv-SE" sz="1400" i="1" dirty="0">
                <a:latin typeface="Calibri"/>
                <a:ea typeface="Calibri"/>
                <a:cs typeface="Calibri"/>
              </a:rPr>
              <a:t>/avslutning).</a:t>
            </a:r>
            <a:endParaRPr lang="sv-SE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sv-SE" sz="1400" i="1" dirty="0">
                <a:latin typeface="Calibri"/>
                <a:ea typeface="Calibri"/>
                <a:cs typeface="Calibri"/>
              </a:rPr>
              <a:t>Verka för att få fram sponsorer till laget- ekonomisk </a:t>
            </a:r>
            <a:r>
              <a:rPr lang="sv-SE" sz="1400" i="1" dirty="0" err="1">
                <a:latin typeface="Calibri"/>
                <a:ea typeface="Calibri"/>
                <a:cs typeface="Calibri"/>
              </a:rPr>
              <a:t>sponsring,reklam,priser</a:t>
            </a:r>
            <a:r>
              <a:rPr lang="sv-SE" sz="1400" i="1" dirty="0">
                <a:latin typeface="Calibri"/>
                <a:ea typeface="Calibri"/>
                <a:cs typeface="Calibri"/>
              </a:rPr>
              <a:t> till tex lotteri</a:t>
            </a:r>
            <a:endParaRPr lang="en-US" sz="1400" dirty="0">
              <a:latin typeface="Calibri"/>
              <a:ea typeface="Calibri"/>
              <a:cs typeface="Calibri"/>
            </a:endParaRPr>
          </a:p>
          <a:p>
            <a:r>
              <a:rPr lang="sv-SE" i="1" dirty="0">
                <a:latin typeface="Calibri"/>
                <a:ea typeface="Calibri"/>
                <a:cs typeface="Calibri"/>
              </a:rPr>
              <a:t>Fortsätter fjolårets grupp?</a:t>
            </a:r>
          </a:p>
          <a:p>
            <a:pPr marL="0" indent="0">
              <a:buNone/>
            </a:pPr>
            <a:endParaRPr lang="sv-SE"/>
          </a:p>
          <a:p>
            <a:pPr marL="0" indent="0">
              <a:buNone/>
            </a:pPr>
            <a:endParaRPr lang="sv-SE"/>
          </a:p>
          <a:p>
            <a:endParaRPr lang="sv-SE"/>
          </a:p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1FE3FF9-5C4F-F27D-FE3F-ADB627521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C1A1A-58AF-440F-9BFD-B4E49003E367}" type="datetime1">
              <a:rPr lang="sv-SE"/>
              <a:t>2026-09-30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352C100-1BCF-D4DC-4D93-4B4A65526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70F9440-DEE2-4F22-298F-BBE94B220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15</a:t>
            </a:fld>
            <a:endParaRPr lang="en-US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F919F886-6460-DEA2-3AC5-176A5BD1F7FC}"/>
              </a:ext>
            </a:extLst>
          </p:cNvPr>
          <p:cNvSpPr txBox="1"/>
          <p:nvPr/>
        </p:nvSpPr>
        <p:spPr>
          <a:xfrm>
            <a:off x="1493921" y="641684"/>
            <a:ext cx="338889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dirty="0"/>
              <a:t>Föräldragruppen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F64561E-E0E9-7C71-AB0E-F439C1CB3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9726" y="573823"/>
            <a:ext cx="971086" cy="10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520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2EC45C0-1F98-2CD5-004F-BEF083130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366" y="2843765"/>
            <a:ext cx="5580834" cy="410519"/>
          </a:xfrm>
        </p:spPr>
        <p:txBody>
          <a:bodyPr>
            <a:normAutofit/>
          </a:bodyPr>
          <a:lstStyle/>
          <a:p>
            <a:r>
              <a:rPr lang="sv-SE" sz="2400" u="sng" dirty="0">
                <a:latin typeface="Calibri"/>
                <a:ea typeface="Calibri"/>
                <a:cs typeface="Calibri"/>
              </a:rPr>
              <a:t>Kläder till laget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4CF1790-9224-4F52-FE41-B9AAD8F18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265" y="4481332"/>
            <a:ext cx="9867839" cy="19775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sz="2000" b="1" u="sng" dirty="0" err="1">
                <a:latin typeface="Calibri"/>
                <a:ea typeface="Calibri"/>
                <a:cs typeface="Calibri"/>
              </a:rPr>
              <a:t>Lagkläder</a:t>
            </a:r>
            <a:r>
              <a:rPr lang="sv-SE" sz="2000" b="1" u="sng" dirty="0">
                <a:latin typeface="Calibri"/>
                <a:ea typeface="Calibri"/>
                <a:cs typeface="Calibri"/>
              </a:rPr>
              <a:t> (Spelare/Ledare</a:t>
            </a:r>
            <a:endParaRPr lang="sv-SE" sz="2000" dirty="0">
              <a:latin typeface="Calibri"/>
              <a:ea typeface="Calibri"/>
              <a:cs typeface="Calibri"/>
            </a:endParaRPr>
          </a:p>
          <a:p>
            <a:r>
              <a:rPr lang="sv-SE" sz="2000" dirty="0">
                <a:latin typeface="Calibri"/>
                <a:ea typeface="Calibri"/>
                <a:cs typeface="Calibri"/>
              </a:rPr>
              <a:t>Vinterjacka, träningsoverall samt ryggsäck. (Klubbmärke samt initialer) </a:t>
            </a:r>
          </a:p>
          <a:p>
            <a:r>
              <a:rPr lang="sv-SE" dirty="0">
                <a:latin typeface="Calibri"/>
                <a:ea typeface="Calibri"/>
                <a:cs typeface="Calibri"/>
              </a:rPr>
              <a:t>Ordinarie priser nedan:</a:t>
            </a:r>
          </a:p>
          <a:p>
            <a:r>
              <a:rPr lang="sv-SE" dirty="0">
                <a:latin typeface="Calibri"/>
                <a:ea typeface="Calibri"/>
                <a:cs typeface="Calibri"/>
              </a:rPr>
              <a:t>Vinterjacka CCM med TSK logo (SR 1259kr/JR 1059kr)</a:t>
            </a:r>
          </a:p>
          <a:p>
            <a:r>
              <a:rPr lang="sv-SE" dirty="0">
                <a:latin typeface="Calibri"/>
                <a:ea typeface="Calibri"/>
                <a:cs typeface="Calibri"/>
              </a:rPr>
              <a:t>Mjukisdress CCM med TSK logo + initialer (SR kr m tryck/JR  m tryck 1008kr)</a:t>
            </a:r>
          </a:p>
          <a:p>
            <a:r>
              <a:rPr lang="sv-SE" dirty="0">
                <a:latin typeface="Calibri"/>
                <a:ea typeface="Calibri"/>
                <a:cs typeface="Calibri"/>
              </a:rPr>
              <a:t>Ryggsäck CCM med TSK logo + initialer (399kr)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EE4C1D3C-3ABD-5E6B-0F67-F0183798D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9726" y="401103"/>
            <a:ext cx="971086" cy="1026842"/>
          </a:xfrm>
          <a:prstGeom prst="rect">
            <a:avLst/>
          </a:prstGeom>
        </p:spPr>
      </p:pic>
      <p:pic>
        <p:nvPicPr>
          <p:cNvPr id="7" name="Bildobjekt 6" descr="En bild som visar klädsel, ärm, topp, person&#10;&#10;AI-genererat innehåll kan vara felaktigt.">
            <a:extLst>
              <a:ext uri="{FF2B5EF4-FFF2-40B4-BE49-F238E27FC236}">
                <a16:creationId xmlns:a16="http://schemas.microsoft.com/office/drawing/2014/main" id="{CC2E9776-202C-0F69-CD17-34A4FBD223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79"/>
          <a:stretch>
            <a:fillRect/>
          </a:stretch>
        </p:blipFill>
        <p:spPr>
          <a:xfrm>
            <a:off x="973455" y="391795"/>
            <a:ext cx="3407410" cy="2448142"/>
          </a:xfrm>
          <a:prstGeom prst="rect">
            <a:avLst/>
          </a:prstGeom>
        </p:spPr>
      </p:pic>
      <p:pic>
        <p:nvPicPr>
          <p:cNvPr id="8" name="Bildobjekt 7" descr="En bild som visar tillbehör, väska, Bagage och väskor, ryggsäck&#10;&#10;AI-genererat innehåll kan vara felaktigt.">
            <a:extLst>
              <a:ext uri="{FF2B5EF4-FFF2-40B4-BE49-F238E27FC236}">
                <a16:creationId xmlns:a16="http://schemas.microsoft.com/office/drawing/2014/main" id="{2FABA993-137C-C303-089E-22708D1473E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379595" y="487998"/>
            <a:ext cx="2152650" cy="2447925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E0FF9DE3-3A8A-6DD5-B5DD-70696D021D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4170" y="1529715"/>
            <a:ext cx="2451100" cy="164465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25ADA9A7-0205-BE0A-7E3B-184C742878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6875" y="1618932"/>
            <a:ext cx="2762250" cy="4067175"/>
          </a:xfrm>
          <a:prstGeom prst="rect">
            <a:avLst/>
          </a:prstGeom>
        </p:spPr>
      </p:pic>
      <p:sp>
        <p:nvSpPr>
          <p:cNvPr id="11" name="textruta 10">
            <a:extLst>
              <a:ext uri="{FF2B5EF4-FFF2-40B4-BE49-F238E27FC236}">
                <a16:creationId xmlns:a16="http://schemas.microsoft.com/office/drawing/2014/main" id="{08F18D16-6CC4-714B-01C2-54295D8A9468}"/>
              </a:ext>
            </a:extLst>
          </p:cNvPr>
          <p:cNvSpPr txBox="1"/>
          <p:nvPr/>
        </p:nvSpPr>
        <p:spPr>
          <a:xfrm>
            <a:off x="974203" y="3433823"/>
            <a:ext cx="7253467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sz="2800" b="1" u="sng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1000kr</a:t>
            </a:r>
            <a:r>
              <a:rPr lang="sv-SE" sz="2800" dirty="0">
                <a:latin typeface="Calibri"/>
                <a:ea typeface="Calibri"/>
                <a:cs typeface="Calibri"/>
              </a:rPr>
              <a:t> för allt, 50% rabatt vid delköp</a:t>
            </a:r>
          </a:p>
          <a:p>
            <a:pPr algn="l"/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E11A01C-22F7-3993-8872-29D782FF1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0726" y="2928714"/>
            <a:ext cx="329892" cy="32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574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BCD55DB-0E54-7078-06D0-5A7BBB0AB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13411"/>
            <a:ext cx="9238434" cy="2660727"/>
          </a:xfrm>
        </p:spPr>
        <p:txBody>
          <a:bodyPr/>
          <a:lstStyle/>
          <a:p>
            <a:r>
              <a:rPr lang="sv-SE" sz="4800"/>
              <a:t>ÖVRIGA FRÅGOR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CD4CB5F-0E26-E12D-9049-BC405B214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704B9-B62E-42C5-93BE-51FA5B025A55}" type="datetime1">
              <a:rPr lang="sv-SE"/>
              <a:t>2026-09-30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A3CCAF0-F2FB-3083-586E-3F3E790B0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943F890-C0E7-0997-4886-3BD7C9409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17</a:t>
            </a:fld>
            <a:endParaRPr lang="en-US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136719F0-F563-4AD5-BCCA-68A9A5A30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9726" y="573823"/>
            <a:ext cx="971086" cy="10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917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Axis">
  <a:themeElements>
    <a:clrScheme name="Axis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A8BABF"/>
      </a:accent1>
      <a:accent2>
        <a:srgbClr val="C16A38"/>
      </a:accent2>
      <a:accent3>
        <a:srgbClr val="7B441F"/>
      </a:accent3>
      <a:accent4>
        <a:srgbClr val="DAC68B"/>
      </a:accent4>
      <a:accent5>
        <a:srgbClr val="B6BAA5"/>
      </a:accent5>
      <a:accent6>
        <a:srgbClr val="716C34"/>
      </a:accent6>
      <a:hlink>
        <a:srgbClr val="467886"/>
      </a:hlink>
      <a:folHlink>
        <a:srgbClr val="96607D"/>
      </a:folHlink>
    </a:clrScheme>
    <a:fontScheme name="Axi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Ax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xis" id="{626E1DE4-363E-4A1A-A3CD-C79E498A714F}" vid="{3530EF86-100D-4C27-9316-4189EFA98A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1702</Words>
  <Application>Microsoft Office PowerPoint</Application>
  <PresentationFormat>Bredbild</PresentationFormat>
  <Paragraphs>290</Paragraphs>
  <Slides>17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21" baseType="lpstr">
      <vt:lpstr>Arial</vt:lpstr>
      <vt:lpstr>Calibri</vt:lpstr>
      <vt:lpstr>Neue Haas Grotesk Text Pro</vt:lpstr>
      <vt:lpstr>Axis</vt:lpstr>
      <vt:lpstr>FÖRÄLDRAMÖTE INFÖR SÄSONGEN 26/27</vt:lpstr>
      <vt:lpstr>Mötesagenda 6/9</vt:lpstr>
      <vt:lpstr>Info från föreningen </vt:lpstr>
      <vt:lpstr>Ledarteam 26/27</vt:lpstr>
      <vt:lpstr>Träningstider</vt:lpstr>
      <vt:lpstr>SÄSONGSPLANERING 26/27</vt:lpstr>
      <vt:lpstr>SERIEINDELNING</vt:lpstr>
      <vt:lpstr>SPELSCHEMA (prel. DAG)</vt:lpstr>
      <vt:lpstr>SKRUBBEN #1 NOLIA-BYTS MOT VISIONITE V46</vt:lpstr>
      <vt:lpstr>Truppen, 19 utespelare och 2 målvakter</vt:lpstr>
      <vt:lpstr>TSK 13 - Våra regler och vad vi står för (beslutat av spelarna i NORDMALING 2024)</vt:lpstr>
      <vt:lpstr>Förhållningssätt mot domare </vt:lpstr>
      <vt:lpstr>Information TRÄNING/MATCH U14</vt:lpstr>
      <vt:lpstr>FÖRÄLDER</vt:lpstr>
      <vt:lpstr> </vt:lpstr>
      <vt:lpstr>Kläder till laget</vt:lpstr>
      <vt:lpstr>ÖVRIGA FRÅGOR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/>
  <cp:lastModifiedBy>Per Joelsson</cp:lastModifiedBy>
  <cp:revision>809</cp:revision>
  <dcterms:created xsi:type="dcterms:W3CDTF">2024-08-15T21:40:01Z</dcterms:created>
  <dcterms:modified xsi:type="dcterms:W3CDTF">2026-09-30T12:11:09Z</dcterms:modified>
</cp:coreProperties>
</file>