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75" r:id="rId7"/>
    <p:sldId id="277" r:id="rId8"/>
    <p:sldId id="261" r:id="rId9"/>
    <p:sldId id="262" r:id="rId10"/>
    <p:sldId id="276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</p:sldIdLst>
  <p:sldSz cx="12192000" cy="6858000"/>
  <p:notesSz cx="6858000" cy="9144000"/>
  <p:embeddedFontLst>
    <p:embeddedFont>
      <p:font typeface="Calibri" panose="020F0502020204030204" pitchFamily="34" charset="0"/>
      <p:regular r:id="rId25"/>
      <p:bold r:id="rId26"/>
      <p:italic r:id="rId27"/>
      <p:boldItalic r:id="rId28"/>
    </p:embeddedFont>
    <p:embeddedFont>
      <p:font typeface="Roboto" panose="02000000000000000000" pitchFamily="2" charset="0"/>
      <p:regular r:id="rId29"/>
      <p:bold r:id="rId30"/>
      <p:italic r:id="rId31"/>
      <p:boldItalic r:id="rId3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56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15e8b579b1d_0_3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g15e8b579b1d_0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9" name="Google Shape;99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15e8b579b1d_0_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g15e8b579b1d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Google Shape;190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15e8b579b1d_0_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g15e8b579b1d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15e8b579b1d_0_2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g15e8b579b1d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15e8b579b1d_0_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" name="Google Shape;217;g15e8b579b1d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ubrikbild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ubrik och innehåll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vsnittsrubrik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vå delar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Jämförelse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dast rubrik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om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med bildtext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ld med bildtext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ubrik och lodrät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odrät rubrik och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3"/>
          <p:cNvSpPr txBox="1">
            <a:spLocks noGrp="1"/>
          </p:cNvSpPr>
          <p:nvPr>
            <p:ph type="ctrTitle"/>
          </p:nvPr>
        </p:nvSpPr>
        <p:spPr>
          <a:xfrm>
            <a:off x="1524000" y="1946974"/>
            <a:ext cx="9144000" cy="124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lang="sv-SE">
                <a:latin typeface="Arial"/>
                <a:ea typeface="Arial"/>
                <a:cs typeface="Arial"/>
                <a:sym typeface="Arial"/>
              </a:rPr>
              <a:t>Välkomna!</a:t>
            </a:r>
            <a:endParaRPr/>
          </a:p>
        </p:txBody>
      </p:sp>
      <p:pic>
        <p:nvPicPr>
          <p:cNvPr id="89" name="Google Shape;89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0047" y="149161"/>
            <a:ext cx="1143953" cy="1167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4"/>
          <p:cNvSpPr txBox="1">
            <a:spLocks noGrp="1"/>
          </p:cNvSpPr>
          <p:nvPr>
            <p:ph type="ctrTitle"/>
          </p:nvPr>
        </p:nvSpPr>
        <p:spPr>
          <a:xfrm>
            <a:off x="1524000" y="269561"/>
            <a:ext cx="9144000" cy="926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lang="sv-SE">
                <a:latin typeface="Arial"/>
                <a:ea typeface="Arial"/>
                <a:cs typeface="Arial"/>
                <a:sym typeface="Arial"/>
              </a:rPr>
              <a:t>Föräldramöte Team 13</a:t>
            </a:r>
            <a:endParaRPr/>
          </a:p>
        </p:txBody>
      </p:sp>
      <p:sp>
        <p:nvSpPr>
          <p:cNvPr id="95" name="Google Shape;95;p14"/>
          <p:cNvSpPr txBox="1">
            <a:spLocks noGrp="1"/>
          </p:cNvSpPr>
          <p:nvPr>
            <p:ph type="subTitle" idx="1"/>
          </p:nvPr>
        </p:nvSpPr>
        <p:spPr>
          <a:xfrm>
            <a:off x="1524000" y="1564395"/>
            <a:ext cx="9144000" cy="4660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7500" lnSpcReduction="2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sv-SE" b="1" u="sng" dirty="0"/>
              <a:t>Dagordning:</a:t>
            </a:r>
            <a:endParaRPr dirty="0"/>
          </a:p>
          <a:p>
            <a:pPr marL="3429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Char char="▪"/>
            </a:pPr>
            <a:r>
              <a:rPr lang="sv-SE" dirty="0"/>
              <a:t>Organisation</a:t>
            </a:r>
            <a:endParaRPr dirty="0"/>
          </a:p>
          <a:p>
            <a:pPr marL="3429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Char char="▪"/>
            </a:pPr>
            <a:r>
              <a:rPr lang="sv-SE" dirty="0"/>
              <a:t>Truppen</a:t>
            </a:r>
            <a:endParaRPr dirty="0"/>
          </a:p>
          <a:p>
            <a:pPr marL="3429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Char char="▪"/>
            </a:pPr>
            <a:r>
              <a:rPr lang="sv-SE" dirty="0"/>
              <a:t>Föräldragrupp/Sponsorgrupp </a:t>
            </a:r>
            <a:endParaRPr dirty="0"/>
          </a:p>
          <a:p>
            <a:pPr marL="3429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Char char="▪"/>
            </a:pPr>
            <a:r>
              <a:rPr lang="sv-SE" dirty="0"/>
              <a:t>Istider/Kickoff</a:t>
            </a:r>
            <a:endParaRPr dirty="0"/>
          </a:p>
          <a:p>
            <a:pPr marL="3429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Char char="▪"/>
            </a:pPr>
            <a:r>
              <a:rPr lang="sv-SE" dirty="0"/>
              <a:t>Träningsupplägg</a:t>
            </a:r>
            <a:endParaRPr dirty="0"/>
          </a:p>
          <a:p>
            <a:pPr marL="3429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Char char="▪"/>
            </a:pPr>
            <a:r>
              <a:rPr lang="sv-SE" dirty="0"/>
              <a:t>Spelformer</a:t>
            </a:r>
            <a:endParaRPr dirty="0"/>
          </a:p>
          <a:p>
            <a:pPr marL="3429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Char char="▪"/>
            </a:pPr>
            <a:r>
              <a:rPr lang="sv-SE" dirty="0"/>
              <a:t>Sammandrag</a:t>
            </a:r>
            <a:endParaRPr dirty="0"/>
          </a:p>
          <a:p>
            <a:pPr marL="3429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Char char="▪"/>
            </a:pPr>
            <a:r>
              <a:rPr lang="sv-SE" dirty="0"/>
              <a:t>Cupplanering/Classe Cup</a:t>
            </a:r>
            <a:endParaRPr dirty="0"/>
          </a:p>
          <a:p>
            <a:pPr marL="3429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Char char="▪"/>
            </a:pPr>
            <a:r>
              <a:rPr lang="sv-SE" dirty="0"/>
              <a:t>Ekonomi</a:t>
            </a:r>
            <a:endParaRPr dirty="0"/>
          </a:p>
          <a:p>
            <a:pPr marL="3429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Char char="▪"/>
            </a:pPr>
            <a:r>
              <a:rPr lang="sv-SE" dirty="0"/>
              <a:t>Kommunikation</a:t>
            </a:r>
            <a:endParaRPr dirty="0"/>
          </a:p>
          <a:p>
            <a:pPr marL="3429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Char char="▪"/>
            </a:pPr>
            <a:r>
              <a:rPr lang="sv-SE" dirty="0"/>
              <a:t>Policy </a:t>
            </a:r>
            <a:r>
              <a:rPr lang="sv-SE" dirty="0" err="1"/>
              <a:t>Selectverksamhet</a:t>
            </a:r>
            <a:r>
              <a:rPr lang="sv-SE" dirty="0"/>
              <a:t> </a:t>
            </a:r>
            <a:endParaRPr dirty="0"/>
          </a:p>
          <a:p>
            <a:pPr marL="3429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Char char="▪"/>
            </a:pPr>
            <a:r>
              <a:rPr lang="sv-SE" dirty="0"/>
              <a:t>Övrigt från ledarna</a:t>
            </a:r>
            <a:endParaRPr dirty="0"/>
          </a:p>
          <a:p>
            <a:pPr marL="3429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Char char="▪"/>
            </a:pPr>
            <a:r>
              <a:rPr lang="sv-SE" dirty="0"/>
              <a:t>Övriga frågor</a:t>
            </a:r>
            <a:endParaRPr dirty="0"/>
          </a:p>
        </p:txBody>
      </p:sp>
      <p:pic>
        <p:nvPicPr>
          <p:cNvPr id="96" name="Google Shape;96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0047" y="149161"/>
            <a:ext cx="1143953" cy="1167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5"/>
          <p:cNvSpPr txBox="1">
            <a:spLocks noGrp="1"/>
          </p:cNvSpPr>
          <p:nvPr>
            <p:ph type="ctrTitle"/>
          </p:nvPr>
        </p:nvSpPr>
        <p:spPr>
          <a:xfrm>
            <a:off x="1524000" y="269561"/>
            <a:ext cx="9144000" cy="926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lang="sv-SE">
                <a:latin typeface="Arial"/>
                <a:ea typeface="Arial"/>
                <a:cs typeface="Arial"/>
                <a:sym typeface="Arial"/>
              </a:rPr>
              <a:t>Organisation</a:t>
            </a:r>
            <a:endParaRPr/>
          </a:p>
        </p:txBody>
      </p:sp>
      <p:sp>
        <p:nvSpPr>
          <p:cNvPr id="103" name="Google Shape;103;p15"/>
          <p:cNvSpPr txBox="1">
            <a:spLocks noGrp="1"/>
          </p:cNvSpPr>
          <p:nvPr>
            <p:ph type="subTitle" idx="1"/>
          </p:nvPr>
        </p:nvSpPr>
        <p:spPr>
          <a:xfrm>
            <a:off x="1524000" y="1564395"/>
            <a:ext cx="9144000" cy="4660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20"/>
              <a:buNone/>
            </a:pPr>
            <a:r>
              <a:rPr lang="sv-SE" sz="1520" b="1" u="sng" dirty="0"/>
              <a:t>Lagledning:</a:t>
            </a:r>
            <a:endParaRPr sz="1520" dirty="0"/>
          </a:p>
          <a:p>
            <a:pPr marL="0" indent="0" algn="l">
              <a:lnSpc>
                <a:spcPct val="70000"/>
              </a:lnSpc>
              <a:buSzPts val="1320"/>
            </a:pPr>
            <a:r>
              <a:rPr lang="sv-SE" sz="1520" dirty="0"/>
              <a:t>Huvudtränare: Per Joelsson (Målvaktstränare)		</a:t>
            </a:r>
            <a:r>
              <a:rPr lang="sv-SE" sz="1520" dirty="0" err="1"/>
              <a:t>Webansvarig</a:t>
            </a:r>
            <a:r>
              <a:rPr lang="sv-SE" sz="1520" dirty="0"/>
              <a:t>: Erik Adamsson</a:t>
            </a:r>
          </a:p>
          <a:p>
            <a:pPr marL="0" indent="0" algn="l">
              <a:lnSpc>
                <a:spcPct val="70000"/>
              </a:lnSpc>
              <a:buSzPts val="1320"/>
            </a:pPr>
            <a:r>
              <a:rPr lang="sv-SE" sz="1520" dirty="0"/>
              <a:t>Assisterande: Erik Andersson			Material/Slipning: Mikael Lundin, Andreas Lind</a:t>
            </a:r>
            <a:endParaRPr sz="1520" dirty="0"/>
          </a:p>
          <a:p>
            <a:pPr marL="0" indent="0" algn="l">
              <a:lnSpc>
                <a:spcPct val="70000"/>
              </a:lnSpc>
              <a:buSzPts val="1320"/>
            </a:pPr>
            <a:r>
              <a:rPr lang="sv-SE" sz="1520" dirty="0"/>
              <a:t>Lagledare: David Kallin				Kassör: Nina </a:t>
            </a:r>
            <a:r>
              <a:rPr lang="sv-SE" sz="1520" dirty="0" err="1"/>
              <a:t>Fajers</a:t>
            </a:r>
            <a:endParaRPr lang="sv-SE" sz="1520" dirty="0"/>
          </a:p>
          <a:p>
            <a:pPr marL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320"/>
              <a:buNone/>
            </a:pPr>
            <a:r>
              <a:rPr lang="sv-SE" sz="1520" dirty="0"/>
              <a:t>Sammandragsgrupp:  Torbjörn </a:t>
            </a:r>
            <a:r>
              <a:rPr lang="sv-SE" sz="1520" dirty="0" err="1"/>
              <a:t>Tervahauta</a:t>
            </a:r>
            <a:r>
              <a:rPr lang="sv-SE" sz="1520" dirty="0"/>
              <a:t>, Robert </a:t>
            </a:r>
            <a:r>
              <a:rPr lang="sv-SE" sz="1520" dirty="0" err="1"/>
              <a:t>Zürner</a:t>
            </a:r>
            <a:endParaRPr lang="sv-SE" sz="1520" dirty="0"/>
          </a:p>
          <a:p>
            <a:pPr marL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320"/>
              <a:buNone/>
            </a:pPr>
            <a:r>
              <a:rPr lang="sv-SE" sz="1520" dirty="0"/>
              <a:t>	                   Daniel </a:t>
            </a:r>
            <a:r>
              <a:rPr lang="sv-SE" sz="1520" dirty="0" err="1"/>
              <a:t>Nilsäter</a:t>
            </a:r>
            <a:endParaRPr lang="sv-SE" sz="1520" dirty="0"/>
          </a:p>
          <a:p>
            <a:pPr marL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320"/>
              <a:buNone/>
            </a:pPr>
            <a:r>
              <a:rPr lang="sv-SE" sz="1520" dirty="0"/>
              <a:t>		</a:t>
            </a:r>
            <a:endParaRPr sz="1520" dirty="0"/>
          </a:p>
          <a:p>
            <a:pPr marL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320"/>
              <a:buNone/>
            </a:pPr>
            <a:endParaRPr sz="1520" dirty="0"/>
          </a:p>
          <a:p>
            <a:pPr marL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320"/>
              <a:buNone/>
            </a:pPr>
            <a:r>
              <a:rPr lang="sv-SE" sz="1520" b="1" dirty="0"/>
              <a:t>Ledare på is:</a:t>
            </a:r>
            <a:r>
              <a:rPr lang="sv-SE" sz="1520" dirty="0"/>
              <a:t>	</a:t>
            </a:r>
            <a:endParaRPr sz="1520" dirty="0"/>
          </a:p>
          <a:p>
            <a:pPr marL="0" indent="0" algn="l">
              <a:lnSpc>
                <a:spcPct val="70000"/>
              </a:lnSpc>
              <a:buSzPts val="1320"/>
            </a:pPr>
            <a:r>
              <a:rPr lang="sv-SE" sz="1520" dirty="0"/>
              <a:t>Per Joelsson (planerar träningar)</a:t>
            </a:r>
            <a:endParaRPr sz="1520" dirty="0"/>
          </a:p>
          <a:p>
            <a:pPr marL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320"/>
              <a:buNone/>
            </a:pPr>
            <a:r>
              <a:rPr lang="sv-SE" sz="1520" dirty="0"/>
              <a:t>Mikael Lundin 			Torbjörn </a:t>
            </a:r>
            <a:r>
              <a:rPr lang="sv-SE" sz="1520" dirty="0" err="1"/>
              <a:t>Tervahauta</a:t>
            </a:r>
            <a:r>
              <a:rPr lang="sv-SE" sz="1520" dirty="0"/>
              <a:t>                       </a:t>
            </a:r>
            <a:endParaRPr sz="1520" dirty="0"/>
          </a:p>
          <a:p>
            <a:pPr marL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320"/>
              <a:buNone/>
            </a:pPr>
            <a:r>
              <a:rPr lang="sv-SE" sz="1520" dirty="0"/>
              <a:t>Erik Adamsson			Jesper </a:t>
            </a:r>
            <a:r>
              <a:rPr lang="sv-SE" sz="1520" dirty="0" err="1"/>
              <a:t>Perjus</a:t>
            </a:r>
            <a:r>
              <a:rPr lang="sv-SE" sz="1520" dirty="0"/>
              <a:t>-Lind</a:t>
            </a:r>
            <a:endParaRPr sz="1520" dirty="0"/>
          </a:p>
          <a:p>
            <a:pPr marL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320"/>
              <a:buNone/>
            </a:pPr>
            <a:r>
              <a:rPr lang="sv-SE" sz="1520" dirty="0"/>
              <a:t>Daniel </a:t>
            </a:r>
            <a:r>
              <a:rPr lang="sv-SE" sz="1520" dirty="0" err="1"/>
              <a:t>Nilsäter</a:t>
            </a:r>
            <a:r>
              <a:rPr lang="sv-SE" sz="1520" dirty="0"/>
              <a:t>			Thomas Nyström</a:t>
            </a:r>
            <a:endParaRPr sz="1520" dirty="0"/>
          </a:p>
          <a:p>
            <a:pPr marL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320"/>
              <a:buNone/>
            </a:pPr>
            <a:r>
              <a:rPr lang="sv-SE" sz="1520" dirty="0"/>
              <a:t>Andreas Lind			Erik Andersson</a:t>
            </a:r>
            <a:endParaRPr sz="1520" dirty="0"/>
          </a:p>
          <a:p>
            <a:pPr marL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320"/>
              <a:buNone/>
            </a:pPr>
            <a:r>
              <a:rPr lang="sv-SE" sz="1520" dirty="0"/>
              <a:t>David Kallin			Robert </a:t>
            </a:r>
            <a:r>
              <a:rPr lang="sv-SE" sz="1520" dirty="0" err="1"/>
              <a:t>Zurner</a:t>
            </a:r>
            <a:endParaRPr sz="1520" dirty="0"/>
          </a:p>
          <a:p>
            <a:pPr marL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320"/>
              <a:buNone/>
            </a:pPr>
            <a:r>
              <a:rPr lang="sv-SE" sz="1520" dirty="0"/>
              <a:t>Tobias Larsson</a:t>
            </a:r>
            <a:endParaRPr sz="1520" dirty="0"/>
          </a:p>
          <a:p>
            <a:pPr marL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320"/>
              <a:buNone/>
            </a:pPr>
            <a:endParaRPr sz="1520" dirty="0"/>
          </a:p>
        </p:txBody>
      </p:sp>
      <p:pic>
        <p:nvPicPr>
          <p:cNvPr id="104" name="Google Shape;104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0047" y="149161"/>
            <a:ext cx="1143953" cy="1167575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5"/>
          <p:cNvSpPr txBox="1"/>
          <p:nvPr/>
        </p:nvSpPr>
        <p:spPr>
          <a:xfrm>
            <a:off x="6334699" y="1762698"/>
            <a:ext cx="4682100" cy="100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5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	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5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6"/>
          <p:cNvSpPr txBox="1">
            <a:spLocks noGrp="1"/>
          </p:cNvSpPr>
          <p:nvPr>
            <p:ph type="ctrTitle"/>
          </p:nvPr>
        </p:nvSpPr>
        <p:spPr>
          <a:xfrm>
            <a:off x="1524000" y="269561"/>
            <a:ext cx="9144000" cy="92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lang="sv-SE">
                <a:latin typeface="Arial"/>
                <a:ea typeface="Arial"/>
                <a:cs typeface="Arial"/>
                <a:sym typeface="Arial"/>
              </a:rPr>
              <a:t>Truppen </a:t>
            </a:r>
            <a:endParaRPr/>
          </a:p>
        </p:txBody>
      </p:sp>
      <p:sp>
        <p:nvSpPr>
          <p:cNvPr id="111" name="Google Shape;111;p16"/>
          <p:cNvSpPr txBox="1">
            <a:spLocks noGrp="1"/>
          </p:cNvSpPr>
          <p:nvPr>
            <p:ph type="subTitle" idx="1"/>
          </p:nvPr>
        </p:nvSpPr>
        <p:spPr>
          <a:xfrm>
            <a:off x="1524000" y="1196261"/>
            <a:ext cx="9144000" cy="5028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sv-SE" dirty="0"/>
              <a:t>32 utespelare och 2 målvakter (August och Alfred S)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sv-SE" dirty="0"/>
              <a:t>Har ytterligare en mv-utrustning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sv-SE" sz="1400" dirty="0"/>
              <a:t>Meddela Per muntligen eller via mail om vilka fler som vill stå i mål.</a:t>
            </a:r>
            <a:endParaRPr sz="1400" dirty="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dirty="0"/>
          </a:p>
        </p:txBody>
      </p:sp>
      <p:pic>
        <p:nvPicPr>
          <p:cNvPr id="112" name="Google Shape;112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0047" y="149161"/>
            <a:ext cx="1143953" cy="116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Bildobjekt 2" descr="En bild som visar sport, skridskoåkning, idrott, hockey&#10;&#10;Automatiskt genererad beskrivning">
            <a:extLst>
              <a:ext uri="{FF2B5EF4-FFF2-40B4-BE49-F238E27FC236}">
                <a16:creationId xmlns:a16="http://schemas.microsoft.com/office/drawing/2014/main" id="{DC70399D-AB8D-4BC3-590D-D727A34211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5172" y="2429546"/>
            <a:ext cx="5060065" cy="379504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7"/>
          <p:cNvSpPr txBox="1">
            <a:spLocks noGrp="1"/>
          </p:cNvSpPr>
          <p:nvPr>
            <p:ph type="ctrTitle"/>
          </p:nvPr>
        </p:nvSpPr>
        <p:spPr>
          <a:xfrm>
            <a:off x="1524000" y="269561"/>
            <a:ext cx="9144000" cy="926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lang="sv-SE">
                <a:latin typeface="Arial"/>
                <a:ea typeface="Arial"/>
                <a:cs typeface="Arial"/>
                <a:sym typeface="Arial"/>
              </a:rPr>
              <a:t>Föräldragruppen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17"/>
          <p:cNvSpPr txBox="1">
            <a:spLocks noGrp="1"/>
          </p:cNvSpPr>
          <p:nvPr>
            <p:ph type="subTitle" idx="1"/>
          </p:nvPr>
        </p:nvSpPr>
        <p:spPr>
          <a:xfrm>
            <a:off x="1524000" y="1564395"/>
            <a:ext cx="9144000" cy="4660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sv-SE" dirty="0"/>
              <a:t>Niklas Björner, Erik Olsson, Andreas Vestman, Dennis </a:t>
            </a:r>
            <a:r>
              <a:rPr lang="sv-SE" dirty="0" err="1"/>
              <a:t>Iskasson</a:t>
            </a:r>
            <a:r>
              <a:rPr lang="sv-SE" dirty="0"/>
              <a:t>, Nina </a:t>
            </a:r>
            <a:r>
              <a:rPr lang="sv-SE" dirty="0" err="1"/>
              <a:t>Fajers</a:t>
            </a:r>
            <a:endParaRPr dirty="0"/>
          </a:p>
          <a:p>
            <a:pPr marL="3429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sv-SE" dirty="0"/>
              <a:t>Försäljning/Jobb?</a:t>
            </a:r>
            <a:endParaRPr dirty="0"/>
          </a:p>
          <a:p>
            <a:pPr marL="3429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sv-SE" dirty="0"/>
              <a:t>Ansvarsområden: Sammandrag, matchvärdar, försäljning, sek, lagavslutning </a:t>
            </a:r>
            <a:endParaRPr dirty="0"/>
          </a:p>
          <a:p>
            <a:pPr marL="3429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sv-SE" dirty="0"/>
              <a:t>Arbetsgrupper</a:t>
            </a:r>
            <a:endParaRPr dirty="0"/>
          </a:p>
          <a:p>
            <a:pPr marL="3429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Char char="•"/>
            </a:pPr>
            <a:r>
              <a:rPr lang="sv-SE" dirty="0">
                <a:highlight>
                  <a:srgbClr val="FFFF00"/>
                </a:highlight>
              </a:rPr>
              <a:t>Bemanning av Nolia kiosken </a:t>
            </a:r>
            <a:r>
              <a:rPr lang="sv-SE" dirty="0" err="1">
                <a:highlight>
                  <a:srgbClr val="FFFF00"/>
                </a:highlight>
              </a:rPr>
              <a:t>Lördag-Söndag</a:t>
            </a:r>
            <a:r>
              <a:rPr lang="sv-SE" dirty="0">
                <a:highlight>
                  <a:srgbClr val="FFFF00"/>
                </a:highlight>
              </a:rPr>
              <a:t> – V3 och V10</a:t>
            </a:r>
            <a:endParaRPr dirty="0">
              <a:highlight>
                <a:srgbClr val="FFFF00"/>
              </a:highlight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Char char="•"/>
            </a:pPr>
            <a:r>
              <a:rPr lang="sv-SE" dirty="0"/>
              <a:t>Vi arrangerar Classe cup 23 Mars? </a:t>
            </a:r>
            <a:endParaRPr dirty="0"/>
          </a:p>
          <a:p>
            <a:pPr marL="3429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Char char="•"/>
            </a:pPr>
            <a:r>
              <a:rPr lang="sv-SE" dirty="0"/>
              <a:t>Ekonomi – Nina </a:t>
            </a:r>
            <a:r>
              <a:rPr lang="sv-SE" dirty="0" err="1"/>
              <a:t>Fajers</a:t>
            </a:r>
            <a:endParaRPr dirty="0"/>
          </a:p>
          <a:p>
            <a:pPr marL="3429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sv-SE" dirty="0"/>
              <a:t>Övrigt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sv-SE" dirty="0"/>
              <a:t>      Förpliktelse i de åtaganden som varje förälder tilldelas. 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dirty="0"/>
          </a:p>
        </p:txBody>
      </p:sp>
      <p:pic>
        <p:nvPicPr>
          <p:cNvPr id="119" name="Google Shape;119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0047" y="149161"/>
            <a:ext cx="1143953" cy="1167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89F0D1A-6082-534C-D493-8B885AB360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sz="2400" dirty="0"/>
              <a:t>Bemanning av Noliakiosken V40 och V4 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6C6A2F22-8676-5841-3288-8F1488B710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.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775B7FF6-1500-1CFE-600E-7D842C8BE9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1419" y="1654030"/>
            <a:ext cx="7092705" cy="4694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7629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C17B56E-C7CC-55F3-C43F-660CB9566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6E0F6EB-BA72-16B2-DC9D-A721B0B306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B9901F0C-F59C-8831-BB58-E6C9496367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5395913"/>
            <a:ext cx="10391775" cy="781050"/>
          </a:xfrm>
          <a:prstGeom prst="rect">
            <a:avLst/>
          </a:prstGeom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35B6CA7A-71C3-D0FF-6576-669CCFB27B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4142" y="681037"/>
            <a:ext cx="3299889" cy="4543773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51D22086-16DF-BEF5-FED6-C48A9F3A90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99019" y="589436"/>
            <a:ext cx="3527331" cy="4543773"/>
          </a:xfrm>
          <a:prstGeom prst="rect">
            <a:avLst/>
          </a:prstGeom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929CACF4-5CE1-E747-1326-607E0DE205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1278" y="615998"/>
            <a:ext cx="3512864" cy="3141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2389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8"/>
          <p:cNvSpPr txBox="1">
            <a:spLocks noGrp="1"/>
          </p:cNvSpPr>
          <p:nvPr>
            <p:ph type="ctrTitle"/>
          </p:nvPr>
        </p:nvSpPr>
        <p:spPr>
          <a:xfrm>
            <a:off x="1524000" y="269561"/>
            <a:ext cx="9144000" cy="926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lang="sv-SE">
                <a:latin typeface="Arial"/>
                <a:ea typeface="Arial"/>
                <a:cs typeface="Arial"/>
                <a:sym typeface="Arial"/>
              </a:rPr>
              <a:t>Istider</a:t>
            </a:r>
            <a:endParaRPr/>
          </a:p>
        </p:txBody>
      </p:sp>
      <p:sp>
        <p:nvSpPr>
          <p:cNvPr id="125" name="Google Shape;125;p18"/>
          <p:cNvSpPr txBox="1">
            <a:spLocks noGrp="1"/>
          </p:cNvSpPr>
          <p:nvPr>
            <p:ph type="subTitle" idx="1"/>
          </p:nvPr>
        </p:nvSpPr>
        <p:spPr>
          <a:xfrm>
            <a:off x="1524000" y="1564395"/>
            <a:ext cx="9144000" cy="4660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▪"/>
            </a:pPr>
            <a:r>
              <a:rPr lang="sv-SE" dirty="0"/>
              <a:t>Tilldelade tider är på Nolia: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endParaRPr lang="sv-SE" dirty="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r>
              <a:rPr lang="sv-SE" dirty="0"/>
              <a:t>		Måndag 	16:00-17:00 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r>
              <a:rPr lang="sv-SE" dirty="0"/>
              <a:t>		Onsdag  	18:15-19:15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r>
              <a:rPr lang="sv-SE" dirty="0"/>
              <a:t>		Söndag		16:30-18:00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endParaRPr lang="sv-SE" dirty="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r>
              <a:rPr lang="sv-SE" dirty="0"/>
              <a:t>Vi försöker vara på plats 20 min före.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endParaRPr lang="sv-SE" dirty="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r>
              <a:rPr lang="sv-SE" dirty="0"/>
              <a:t>Försäsongskickoff i Nordmaling Lördag 14 Oktober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r>
              <a:rPr lang="sv-SE" dirty="0" err="1"/>
              <a:t>Ispass</a:t>
            </a:r>
            <a:r>
              <a:rPr lang="sv-SE" dirty="0"/>
              <a:t> 1:		10:15-11:15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r>
              <a:rPr lang="sv-SE" dirty="0"/>
              <a:t>Lunch (medtagen):	11:30-12:00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r>
              <a:rPr lang="sv-SE" dirty="0"/>
              <a:t>Sporthall:		12:15-13:15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r>
              <a:rPr lang="sv-SE" dirty="0" err="1"/>
              <a:t>Ispass</a:t>
            </a:r>
            <a:r>
              <a:rPr lang="sv-SE" dirty="0"/>
              <a:t> 2:		14:00-15:00</a:t>
            </a:r>
          </a:p>
        </p:txBody>
      </p:sp>
      <p:pic>
        <p:nvPicPr>
          <p:cNvPr id="126" name="Google Shape;126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0047" y="149161"/>
            <a:ext cx="1143953" cy="1167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9"/>
          <p:cNvSpPr txBox="1">
            <a:spLocks noGrp="1"/>
          </p:cNvSpPr>
          <p:nvPr>
            <p:ph type="ctrTitle"/>
          </p:nvPr>
        </p:nvSpPr>
        <p:spPr>
          <a:xfrm>
            <a:off x="1524000" y="269561"/>
            <a:ext cx="9144000" cy="926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lang="sv-SE">
                <a:latin typeface="Arial"/>
                <a:ea typeface="Arial"/>
                <a:cs typeface="Arial"/>
                <a:sym typeface="Arial"/>
              </a:rPr>
              <a:t>Träningsupplägg</a:t>
            </a:r>
            <a:endParaRPr/>
          </a:p>
        </p:txBody>
      </p:sp>
      <p:sp>
        <p:nvSpPr>
          <p:cNvPr id="132" name="Google Shape;132;p19"/>
          <p:cNvSpPr txBox="1">
            <a:spLocks noGrp="1"/>
          </p:cNvSpPr>
          <p:nvPr>
            <p:ph type="subTitle" idx="1"/>
          </p:nvPr>
        </p:nvSpPr>
        <p:spPr>
          <a:xfrm>
            <a:off x="1524000" y="1316725"/>
            <a:ext cx="9144000" cy="49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32500" lnSpcReduction="20000"/>
          </a:bodyPr>
          <a:lstStyle/>
          <a:p>
            <a:pPr marL="342900" lvl="0" indent="-33167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Char char="▪"/>
            </a:pPr>
            <a:r>
              <a:rPr lang="sv-SE" sz="5673" dirty="0"/>
              <a:t>Uppvärmning</a:t>
            </a:r>
            <a:endParaRPr sz="5173" dirty="0"/>
          </a:p>
          <a:p>
            <a:pPr marL="800100" lvl="1" indent="-33167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Char char="▪"/>
            </a:pPr>
            <a:r>
              <a:rPr lang="sv-SE" sz="5673" dirty="0"/>
              <a:t>Målvakter</a:t>
            </a:r>
            <a:endParaRPr sz="4773" dirty="0"/>
          </a:p>
          <a:p>
            <a:pPr marL="800100" lvl="1" indent="-33167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Char char="▪"/>
            </a:pPr>
            <a:r>
              <a:rPr lang="sv-SE" sz="5673" dirty="0"/>
              <a:t>Skridskoteknik/Positionering/Rörelse</a:t>
            </a:r>
            <a:endParaRPr sz="4773" dirty="0"/>
          </a:p>
          <a:p>
            <a:pPr marL="342900" lvl="0" indent="-33167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Char char="▪"/>
            </a:pPr>
            <a:r>
              <a:rPr lang="sv-SE" sz="5673" dirty="0"/>
              <a:t>Träningsupplägg</a:t>
            </a:r>
            <a:endParaRPr sz="5173" dirty="0"/>
          </a:p>
          <a:p>
            <a:pPr marL="800100" lvl="1" indent="-33167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Char char="▪"/>
            </a:pPr>
            <a:r>
              <a:rPr lang="sv-SE" sz="5673" dirty="0"/>
              <a:t>Förberedda träningar utifrån antalet anmälda</a:t>
            </a:r>
            <a:endParaRPr sz="4773" dirty="0"/>
          </a:p>
          <a:p>
            <a:pPr marL="800100" lvl="1" indent="-33167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Char char="▪"/>
            </a:pPr>
            <a:r>
              <a:rPr lang="sv-SE" sz="5673" dirty="0"/>
              <a:t>Stationsövningar</a:t>
            </a:r>
            <a:endParaRPr sz="4773" dirty="0"/>
          </a:p>
          <a:p>
            <a:pPr marL="0" lvl="0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</a:pPr>
            <a:endParaRPr sz="5173" dirty="0"/>
          </a:p>
          <a:p>
            <a:pPr marL="800100" lvl="1" indent="-33167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Char char="▪"/>
            </a:pPr>
            <a:r>
              <a:rPr lang="sv-SE" sz="5673" dirty="0"/>
              <a:t>Passning/teknik/skott/skridskoteknik/ spel i olika former</a:t>
            </a:r>
            <a:endParaRPr sz="4773"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4773" dirty="0"/>
          </a:p>
          <a:p>
            <a:pPr marL="800100" lvl="1" indent="-24161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51118"/>
              <a:buFont typeface="Noto Sans Symbols"/>
              <a:buNone/>
            </a:pPr>
            <a:endParaRPr sz="5673"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51118"/>
              <a:buNone/>
            </a:pPr>
            <a:r>
              <a:rPr lang="sv-SE" sz="5673" dirty="0"/>
              <a:t>Vi kommer att jobba med proaktiva aktiviteter för att få barnen att bryta kända mönster och umgås med varandra utanför bekantskapskretsen.</a:t>
            </a:r>
            <a:endParaRPr sz="5173"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51118"/>
              <a:buNone/>
            </a:pPr>
            <a:r>
              <a:rPr lang="sv-SE" sz="5673" dirty="0"/>
              <a:t>Ex. Indelning träningar / matcher, </a:t>
            </a:r>
            <a:r>
              <a:rPr lang="sv-SE" sz="5673" dirty="0" err="1"/>
              <a:t>kövändningar</a:t>
            </a:r>
            <a:r>
              <a:rPr lang="sv-SE" sz="5673" dirty="0"/>
              <a:t> på träningar osv.. I syfte att skapa lika värde och inkludera alla.</a:t>
            </a:r>
            <a:endParaRPr sz="5173"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51118"/>
              <a:buNone/>
            </a:pPr>
            <a:r>
              <a:rPr lang="sv-SE" sz="5673" dirty="0"/>
              <a:t>Likaså jobba med beteenden inom laget för att skapa en gemensam värdegrund.</a:t>
            </a: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51118"/>
              <a:buNone/>
            </a:pPr>
            <a:r>
              <a:rPr lang="sv-SE" sz="5673" dirty="0"/>
              <a:t>Vi vill att föräldrar, släkt och vänner väntar utanför omklädningsrummet.</a:t>
            </a:r>
            <a:endParaRPr sz="5673"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51118"/>
              <a:buNone/>
            </a:pPr>
            <a:endParaRPr sz="5673"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0406"/>
              <a:buNone/>
            </a:pPr>
            <a:endParaRPr sz="3973" dirty="0"/>
          </a:p>
          <a:p>
            <a:pPr marL="800100" lvl="1" indent="-2730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None/>
            </a:pPr>
            <a:endParaRPr dirty="0"/>
          </a:p>
          <a:p>
            <a:pPr marL="800100" lvl="1" indent="-2730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None/>
            </a:pPr>
            <a:endParaRPr dirty="0"/>
          </a:p>
          <a:p>
            <a:pPr marL="457200" lvl="1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dirty="0"/>
          </a:p>
        </p:txBody>
      </p:sp>
      <p:pic>
        <p:nvPicPr>
          <p:cNvPr id="133" name="Google Shape;133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0047" y="149161"/>
            <a:ext cx="1143953" cy="1167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7E2AC5E-DF16-528E-F9E6-566B673405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sz="3200" dirty="0"/>
              <a:t>Spelarmöte före träningen – Info från TSK - Röda tråden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0EF8311-5E92-739A-996C-1B4DC7DBDE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14300" indent="0" algn="l">
              <a:buNone/>
            </a:pPr>
            <a:endParaRPr lang="sv-SE" sz="18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endParaRPr lang="sv-SE" dirty="0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E475F0C3-8129-0A8C-23A3-8AEF7D3D92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5881" y="1301157"/>
            <a:ext cx="6768009" cy="5024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7358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Google Shape;138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38263" y="828675"/>
            <a:ext cx="9515475" cy="520065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20"/>
          <p:cNvSpPr txBox="1">
            <a:spLocks noGrp="1"/>
          </p:cNvSpPr>
          <p:nvPr>
            <p:ph type="ctrTitle"/>
          </p:nvPr>
        </p:nvSpPr>
        <p:spPr>
          <a:xfrm>
            <a:off x="1524000" y="269561"/>
            <a:ext cx="9144000" cy="926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endParaRPr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p20"/>
          <p:cNvSpPr txBox="1">
            <a:spLocks noGrp="1"/>
          </p:cNvSpPr>
          <p:nvPr>
            <p:ph type="subTitle" idx="1"/>
          </p:nvPr>
        </p:nvSpPr>
        <p:spPr>
          <a:xfrm>
            <a:off x="1524000" y="1564395"/>
            <a:ext cx="9144000" cy="4660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</p:txBody>
      </p:sp>
      <p:pic>
        <p:nvPicPr>
          <p:cNvPr id="141" name="Google Shape;141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80047" y="149161"/>
            <a:ext cx="1143953" cy="1167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1"/>
          <p:cNvSpPr txBox="1">
            <a:spLocks noGrp="1"/>
          </p:cNvSpPr>
          <p:nvPr>
            <p:ph type="ctrTitle"/>
          </p:nvPr>
        </p:nvSpPr>
        <p:spPr>
          <a:xfrm>
            <a:off x="1524000" y="269561"/>
            <a:ext cx="9144000" cy="926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lang="sv-SE" dirty="0">
                <a:latin typeface="Arial"/>
                <a:ea typeface="Arial"/>
                <a:cs typeface="Arial"/>
                <a:sym typeface="Arial"/>
              </a:rPr>
              <a:t>Spelformer U11</a:t>
            </a:r>
            <a:endParaRPr dirty="0"/>
          </a:p>
        </p:txBody>
      </p:sp>
      <p:sp>
        <p:nvSpPr>
          <p:cNvPr id="147" name="Google Shape;147;p21"/>
          <p:cNvSpPr txBox="1">
            <a:spLocks noGrp="1"/>
          </p:cNvSpPr>
          <p:nvPr>
            <p:ph type="subTitle" idx="1"/>
          </p:nvPr>
        </p:nvSpPr>
        <p:spPr>
          <a:xfrm>
            <a:off x="1524000" y="1564395"/>
            <a:ext cx="9144000" cy="4660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</p:txBody>
      </p:sp>
      <p:pic>
        <p:nvPicPr>
          <p:cNvPr id="148" name="Google Shape;148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0047" y="149161"/>
            <a:ext cx="1143953" cy="116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657475" y="1186669"/>
            <a:ext cx="6877050" cy="499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2"/>
          <p:cNvSpPr txBox="1">
            <a:spLocks noGrp="1"/>
          </p:cNvSpPr>
          <p:nvPr>
            <p:ph type="ctrTitle"/>
          </p:nvPr>
        </p:nvSpPr>
        <p:spPr>
          <a:xfrm>
            <a:off x="1524000" y="269561"/>
            <a:ext cx="9144000" cy="926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lang="sv-SE">
                <a:latin typeface="Arial"/>
                <a:ea typeface="Arial"/>
                <a:cs typeface="Arial"/>
                <a:sym typeface="Arial"/>
              </a:rPr>
              <a:t>Spelformer</a:t>
            </a:r>
            <a:endParaRPr/>
          </a:p>
        </p:txBody>
      </p:sp>
      <p:sp>
        <p:nvSpPr>
          <p:cNvPr id="155" name="Google Shape;155;p22"/>
          <p:cNvSpPr txBox="1">
            <a:spLocks noGrp="1"/>
          </p:cNvSpPr>
          <p:nvPr>
            <p:ph type="subTitle" idx="1"/>
          </p:nvPr>
        </p:nvSpPr>
        <p:spPr>
          <a:xfrm>
            <a:off x="1524000" y="1316736"/>
            <a:ext cx="2638204" cy="4837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</p:txBody>
      </p:sp>
      <p:pic>
        <p:nvPicPr>
          <p:cNvPr id="156" name="Google Shape;156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0047" y="149161"/>
            <a:ext cx="1143953" cy="1167575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22"/>
          <p:cNvSpPr txBox="1"/>
          <p:nvPr/>
        </p:nvSpPr>
        <p:spPr>
          <a:xfrm>
            <a:off x="618978" y="1316736"/>
            <a:ext cx="3543300" cy="467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800" b="1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Hemmanplansmodellen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Matcherna spelas på 1/4 spelplan som är 15 meter x 30 meter och delas av med en provisorisk sarglösning.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 mot 3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Pipbyten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Jaktstraffar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800" b="1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Fördelar: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Ger möjlighet till aktivt deltagande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Ger fler passningar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8" name="Google Shape;158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14604" y="1348735"/>
            <a:ext cx="7724995" cy="32194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3"/>
          <p:cNvSpPr txBox="1">
            <a:spLocks noGrp="1"/>
          </p:cNvSpPr>
          <p:nvPr>
            <p:ph type="ctrTitle"/>
          </p:nvPr>
        </p:nvSpPr>
        <p:spPr>
          <a:xfrm>
            <a:off x="1524000" y="269561"/>
            <a:ext cx="9144000" cy="926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lang="sv-SE">
                <a:latin typeface="Arial"/>
                <a:ea typeface="Arial"/>
                <a:cs typeface="Arial"/>
                <a:sym typeface="Arial"/>
              </a:rPr>
              <a:t>Sammandrag</a:t>
            </a:r>
            <a:endParaRPr/>
          </a:p>
        </p:txBody>
      </p:sp>
      <p:sp>
        <p:nvSpPr>
          <p:cNvPr id="164" name="Google Shape;164;p23"/>
          <p:cNvSpPr txBox="1">
            <a:spLocks noGrp="1"/>
          </p:cNvSpPr>
          <p:nvPr>
            <p:ph type="subTitle" idx="1"/>
          </p:nvPr>
        </p:nvSpPr>
        <p:spPr>
          <a:xfrm>
            <a:off x="1524000" y="1564395"/>
            <a:ext cx="9144000" cy="4660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None/>
            </a:pPr>
            <a:r>
              <a:rPr lang="sv-SE" sz="4300" b="1" dirty="0"/>
              <a:t>Vi avser att ha 5 lag anmälda</a:t>
            </a:r>
            <a:endParaRPr sz="4300" b="1" dirty="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800" dirty="0">
              <a:solidFill>
                <a:srgbClr val="201F1E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sv-SE" sz="1800" dirty="0">
                <a:solidFill>
                  <a:srgbClr val="201F1E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Vilka lag ska vi möta? Vännäs, Vindeln, Björklöven, Lycksele, Åsele och Vilhelmina</a:t>
            </a:r>
            <a:endParaRPr sz="1800" dirty="0">
              <a:solidFill>
                <a:srgbClr val="201F1E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sv-SE" sz="1800" dirty="0">
                <a:solidFill>
                  <a:srgbClr val="201F1E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När?</a:t>
            </a:r>
            <a:endParaRPr sz="1800" dirty="0">
              <a:solidFill>
                <a:srgbClr val="201F1E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sv-SE" sz="1800" dirty="0" err="1">
                <a:solidFill>
                  <a:srgbClr val="201F1E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Prel</a:t>
            </a:r>
            <a:r>
              <a:rPr lang="sv-SE" sz="1800" dirty="0">
                <a:solidFill>
                  <a:srgbClr val="201F1E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 speldatum:</a:t>
            </a:r>
          </a:p>
          <a:p>
            <a:pPr algn="l"/>
            <a:r>
              <a:rPr lang="sv-SE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- Vännäs 22 oktober</a:t>
            </a:r>
          </a:p>
          <a:p>
            <a:pPr algn="l"/>
            <a:r>
              <a:rPr lang="sv-SE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- Lycksele 12 november</a:t>
            </a:r>
          </a:p>
          <a:p>
            <a:pPr algn="l"/>
            <a:r>
              <a:rPr lang="sv-SE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- Åsele 25-26 november (Eventuellt åker vi hit, gör vi inte det kommer vi åka till Åsele eller Vilhelmina efter jul)</a:t>
            </a:r>
          </a:p>
          <a:p>
            <a:pPr algn="l"/>
            <a:r>
              <a:rPr lang="sv-SE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- Löven 3 december</a:t>
            </a:r>
          </a:p>
          <a:p>
            <a:pPr algn="l"/>
            <a:r>
              <a:rPr lang="sv-SE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- Tegs SK 17 december (Vi </a:t>
            </a:r>
            <a:r>
              <a:rPr lang="sv-SE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arrengerar</a:t>
            </a:r>
            <a:r>
              <a:rPr lang="sv-SE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)</a:t>
            </a:r>
          </a:p>
          <a:p>
            <a:pPr algn="l"/>
            <a:r>
              <a:rPr lang="sv-SE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Svara på </a:t>
            </a:r>
            <a:r>
              <a:rPr lang="sv-SE" sz="1800" dirty="0" err="1">
                <a:solidFill>
                  <a:srgbClr val="000000"/>
                </a:solidFill>
                <a:latin typeface="Calibri" panose="020F0502020204030204" pitchFamily="34" charset="0"/>
              </a:rPr>
              <a:t>resp</a:t>
            </a:r>
            <a:r>
              <a:rPr lang="sv-SE" sz="1800" dirty="0">
                <a:solidFill>
                  <a:srgbClr val="000000"/>
                </a:solidFill>
                <a:latin typeface="Calibri" panose="020F0502020204030204" pitchFamily="34" charset="0"/>
              </a:rPr>
              <a:t> kallelse i tid.</a:t>
            </a:r>
            <a:endParaRPr lang="sv-SE" sz="18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pic>
        <p:nvPicPr>
          <p:cNvPr id="165" name="Google Shape;165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0047" y="149161"/>
            <a:ext cx="1143953" cy="1167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4"/>
          <p:cNvSpPr txBox="1">
            <a:spLocks noGrp="1"/>
          </p:cNvSpPr>
          <p:nvPr>
            <p:ph type="ctrTitle"/>
          </p:nvPr>
        </p:nvSpPr>
        <p:spPr>
          <a:xfrm>
            <a:off x="1524000" y="269561"/>
            <a:ext cx="9144000" cy="6176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lang="sv-SE" sz="3600" dirty="0">
                <a:latin typeface="Arial"/>
                <a:ea typeface="Arial"/>
                <a:cs typeface="Arial"/>
                <a:sym typeface="Arial"/>
              </a:rPr>
              <a:t>Cupplanering, Classe cup 23/3</a:t>
            </a:r>
            <a:endParaRPr sz="3600" dirty="0"/>
          </a:p>
        </p:txBody>
      </p:sp>
      <p:sp>
        <p:nvSpPr>
          <p:cNvPr id="171" name="Google Shape;171;p24"/>
          <p:cNvSpPr txBox="1">
            <a:spLocks noGrp="1"/>
          </p:cNvSpPr>
          <p:nvPr>
            <p:ph type="subTitle" idx="1"/>
          </p:nvPr>
        </p:nvSpPr>
        <p:spPr>
          <a:xfrm>
            <a:off x="1460626" y="1111721"/>
            <a:ext cx="9144000" cy="53524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40000" lnSpcReduction="20000"/>
          </a:bodyPr>
          <a:lstStyle/>
          <a:p>
            <a:pPr algn="l"/>
            <a:r>
              <a:rPr lang="sv-SE" sz="23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Föräldrargruppen</a:t>
            </a:r>
            <a:r>
              <a:rPr lang="sv-SE" sz="23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- Cupgeneral/er behövs</a:t>
            </a:r>
          </a:p>
          <a:p>
            <a:pPr algn="l"/>
            <a:r>
              <a:rPr lang="sv-SE" sz="23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David Kallin har </a:t>
            </a:r>
            <a:r>
              <a:rPr lang="sv-SE" sz="23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har</a:t>
            </a:r>
            <a:r>
              <a:rPr lang="sv-SE" sz="23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bokat bägge </a:t>
            </a:r>
            <a:r>
              <a:rPr lang="sv-SE" sz="23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noliahallarna</a:t>
            </a:r>
            <a:r>
              <a:rPr lang="sv-SE" sz="23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från ca 09.30-20.00 samt förberett och registrerat en </a:t>
            </a:r>
            <a:r>
              <a:rPr lang="sv-SE" sz="23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cupsida</a:t>
            </a:r>
            <a:r>
              <a:rPr lang="sv-SE" sz="23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på </a:t>
            </a:r>
            <a:r>
              <a:rPr lang="sv-SE" sz="23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cuponline</a:t>
            </a:r>
            <a:r>
              <a:rPr lang="sv-SE" sz="23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. Fyll på med information där. </a:t>
            </a:r>
          </a:p>
          <a:p>
            <a:pPr algn="l"/>
            <a:r>
              <a:rPr lang="sv-SE" sz="23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Facebooksida?</a:t>
            </a:r>
          </a:p>
          <a:p>
            <a:pPr algn="l"/>
            <a:r>
              <a:rPr lang="sv-SE" sz="23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Lunch, </a:t>
            </a:r>
            <a:r>
              <a:rPr lang="sv-SE" sz="23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mellis</a:t>
            </a:r>
            <a:r>
              <a:rPr lang="sv-SE" sz="23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o middag?</a:t>
            </a:r>
          </a:p>
          <a:p>
            <a:pPr algn="l"/>
            <a:r>
              <a:rPr lang="sv-SE" sz="23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</a:p>
          <a:p>
            <a:pPr algn="l"/>
            <a:r>
              <a:rPr lang="sv-SE" sz="23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Bra tillfälle att stärka lagkassan!</a:t>
            </a:r>
          </a:p>
          <a:p>
            <a:pPr algn="l"/>
            <a:r>
              <a:rPr lang="sv-SE" sz="23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Hur många lag ska bjudas in?</a:t>
            </a:r>
          </a:p>
          <a:p>
            <a:pPr algn="l"/>
            <a:r>
              <a:rPr lang="sv-SE" sz="23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Hur många matcher/lag</a:t>
            </a:r>
          </a:p>
          <a:p>
            <a:pPr algn="l"/>
            <a:r>
              <a:rPr lang="sv-SE" sz="23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Vad ska avgifterna ligga på?</a:t>
            </a:r>
          </a:p>
          <a:p>
            <a:pPr algn="l"/>
            <a:r>
              <a:rPr lang="sv-SE" sz="23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Till lotteriet kommer Classe fixa priser. Vi kommer dela på dessa med Tegs SK U</a:t>
            </a:r>
          </a:p>
          <a:p>
            <a:pPr algn="l"/>
            <a:r>
              <a:rPr lang="sv-SE" sz="23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Nedan var avgifter förra säsongen:</a:t>
            </a:r>
          </a:p>
          <a:p>
            <a:pPr algn="l"/>
            <a:r>
              <a:rPr lang="sv-SE" sz="23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Lagavgift: 1500 kronor per lag, två ledare ingår. Extra ledare för 150 kronor/st.</a:t>
            </a:r>
          </a:p>
          <a:p>
            <a:pPr algn="l"/>
            <a:r>
              <a:rPr lang="sv-SE" sz="23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Deltagaravgift: 350 kronor per spelare. Om ett lag anmäler färre än 10 spelare, betalar man för minst 10 spelare.  I avgiften ingår en dag med roliga hockeymatcher samt lunch, mellanmål och middag.</a:t>
            </a:r>
          </a:p>
          <a:p>
            <a:pPr algn="l"/>
            <a:r>
              <a:rPr lang="sv-SE" sz="23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  <a:r>
              <a:rPr lang="sv-SE" sz="23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Kostnader </a:t>
            </a:r>
            <a:endParaRPr lang="sv-SE" sz="23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algn="l"/>
            <a:r>
              <a:rPr lang="sv-SE" sz="23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Hallhyra 6500 kr</a:t>
            </a:r>
          </a:p>
          <a:p>
            <a:pPr algn="l"/>
            <a:r>
              <a:rPr lang="sv-SE" sz="23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Domare</a:t>
            </a:r>
          </a:p>
          <a:p>
            <a:pPr algn="l"/>
            <a:r>
              <a:rPr lang="sv-SE" sz="23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Mat (någon som har förslag på catering till bra pris?)</a:t>
            </a:r>
          </a:p>
          <a:p>
            <a:pPr algn="l"/>
            <a:r>
              <a:rPr lang="sv-SE" sz="23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  <a:r>
              <a:rPr lang="sv-SE" sz="23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Intäkter</a:t>
            </a:r>
            <a:endParaRPr lang="sv-SE" sz="23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algn="l"/>
            <a:r>
              <a:rPr lang="sv-SE" sz="23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Lagavgift</a:t>
            </a:r>
          </a:p>
          <a:p>
            <a:pPr algn="l"/>
            <a:r>
              <a:rPr lang="sv-SE" sz="23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Spelaravgift</a:t>
            </a:r>
          </a:p>
          <a:p>
            <a:pPr algn="l"/>
            <a:r>
              <a:rPr lang="sv-SE" sz="23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Lotteri</a:t>
            </a:r>
          </a:p>
          <a:p>
            <a:pPr algn="l"/>
            <a:r>
              <a:rPr lang="sv-SE" sz="23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Kiosk</a:t>
            </a:r>
          </a:p>
          <a:p>
            <a:pPr algn="l"/>
            <a:r>
              <a:rPr lang="sv-SE" sz="23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Sponsorer?</a:t>
            </a: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300"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dirty="0"/>
          </a:p>
        </p:txBody>
      </p:sp>
      <p:pic>
        <p:nvPicPr>
          <p:cNvPr id="172" name="Google Shape;172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0047" y="149161"/>
            <a:ext cx="1143953" cy="1167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5"/>
          <p:cNvSpPr txBox="1">
            <a:spLocks noGrp="1"/>
          </p:cNvSpPr>
          <p:nvPr>
            <p:ph type="ctrTitle"/>
          </p:nvPr>
        </p:nvSpPr>
        <p:spPr>
          <a:xfrm>
            <a:off x="1524000" y="269561"/>
            <a:ext cx="9144000" cy="926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br>
              <a:rPr lang="sv-SE">
                <a:latin typeface="Arial"/>
                <a:ea typeface="Arial"/>
                <a:cs typeface="Arial"/>
                <a:sym typeface="Arial"/>
              </a:rPr>
            </a:br>
            <a:r>
              <a:rPr lang="sv-SE">
                <a:latin typeface="Arial"/>
                <a:ea typeface="Arial"/>
                <a:cs typeface="Arial"/>
                <a:sym typeface="Arial"/>
              </a:rPr>
              <a:t>Ekonomi</a:t>
            </a:r>
            <a:endParaRPr/>
          </a:p>
        </p:txBody>
      </p:sp>
      <p:sp>
        <p:nvSpPr>
          <p:cNvPr id="178" name="Google Shape;178;p25"/>
          <p:cNvSpPr txBox="1">
            <a:spLocks noGrp="1"/>
          </p:cNvSpPr>
          <p:nvPr>
            <p:ph type="subTitle" idx="1"/>
          </p:nvPr>
        </p:nvSpPr>
        <p:spPr>
          <a:xfrm>
            <a:off x="1524000" y="1564395"/>
            <a:ext cx="9144000" cy="4660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sv-SE" sz="2800" b="1" dirty="0"/>
              <a:t>Vilka mål vill vi sätta upp?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b="1"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sv-SE" b="1" dirty="0"/>
              <a:t>Kortsiktigt mål: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sv-SE" dirty="0" err="1"/>
              <a:t>Ev</a:t>
            </a:r>
            <a:r>
              <a:rPr lang="sv-SE" dirty="0"/>
              <a:t> </a:t>
            </a:r>
            <a:r>
              <a:rPr lang="sv-SE" dirty="0" err="1"/>
              <a:t>laghoodie</a:t>
            </a:r>
            <a:r>
              <a:rPr lang="sv-SE" dirty="0"/>
              <a:t> med sponsring för spelare till reducerat pris?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sv-SE" b="1" dirty="0"/>
              <a:t>Långsiktigt mål:</a:t>
            </a:r>
            <a:endParaRPr b="1"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sv-SE" dirty="0"/>
              <a:t>Cuper?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sv-SE" dirty="0"/>
              <a:t>Nordamerika U15? 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sv-SE" dirty="0"/>
              <a:t>Andra aktiviteter som vi kan göra med laget?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dirty="0"/>
          </a:p>
        </p:txBody>
      </p:sp>
      <p:pic>
        <p:nvPicPr>
          <p:cNvPr id="179" name="Google Shape;179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0047" y="149161"/>
            <a:ext cx="1143953" cy="1167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6"/>
          <p:cNvSpPr txBox="1">
            <a:spLocks noGrp="1"/>
          </p:cNvSpPr>
          <p:nvPr>
            <p:ph type="ctrTitle"/>
          </p:nvPr>
        </p:nvSpPr>
        <p:spPr>
          <a:xfrm>
            <a:off x="1524000" y="269561"/>
            <a:ext cx="9144000" cy="926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br>
              <a:rPr lang="sv-SE" dirty="0">
                <a:latin typeface="Arial"/>
                <a:ea typeface="Arial"/>
                <a:cs typeface="Arial"/>
                <a:sym typeface="Arial"/>
              </a:rPr>
            </a:br>
            <a:r>
              <a:rPr lang="sv-SE" dirty="0">
                <a:latin typeface="Arial"/>
                <a:ea typeface="Arial"/>
                <a:cs typeface="Arial"/>
                <a:sym typeface="Arial"/>
              </a:rPr>
              <a:t>Ekonomi</a:t>
            </a:r>
            <a:endParaRPr dirty="0"/>
          </a:p>
        </p:txBody>
      </p:sp>
      <p:sp>
        <p:nvSpPr>
          <p:cNvPr id="185" name="Google Shape;185;p26"/>
          <p:cNvSpPr txBox="1">
            <a:spLocks noGrp="1"/>
          </p:cNvSpPr>
          <p:nvPr>
            <p:ph type="subTitle" idx="1"/>
          </p:nvPr>
        </p:nvSpPr>
        <p:spPr>
          <a:xfrm>
            <a:off x="1524000" y="1564395"/>
            <a:ext cx="9144000" cy="4660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b="1" u="sng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</p:txBody>
      </p:sp>
      <p:pic>
        <p:nvPicPr>
          <p:cNvPr id="186" name="Google Shape;186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0047" y="149161"/>
            <a:ext cx="1143953" cy="116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Bildobjekt 2">
            <a:extLst>
              <a:ext uri="{FF2B5EF4-FFF2-40B4-BE49-F238E27FC236}">
                <a16:creationId xmlns:a16="http://schemas.microsoft.com/office/drawing/2014/main" id="{C2AC0D31-760C-D02A-E1A5-B206943921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7425" y="2692132"/>
            <a:ext cx="7677150" cy="105727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7"/>
          <p:cNvSpPr txBox="1">
            <a:spLocks noGrp="1"/>
          </p:cNvSpPr>
          <p:nvPr>
            <p:ph type="ctrTitle"/>
          </p:nvPr>
        </p:nvSpPr>
        <p:spPr>
          <a:xfrm>
            <a:off x="1524000" y="269561"/>
            <a:ext cx="9144000" cy="926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lang="sv-SE">
                <a:latin typeface="Arial"/>
                <a:ea typeface="Arial"/>
                <a:cs typeface="Arial"/>
                <a:sym typeface="Arial"/>
              </a:rPr>
              <a:t>Kommunikation</a:t>
            </a:r>
            <a:endParaRPr/>
          </a:p>
        </p:txBody>
      </p:sp>
      <p:sp>
        <p:nvSpPr>
          <p:cNvPr id="193" name="Google Shape;193;p27"/>
          <p:cNvSpPr txBox="1">
            <a:spLocks noGrp="1"/>
          </p:cNvSpPr>
          <p:nvPr>
            <p:ph type="subTitle" idx="1"/>
          </p:nvPr>
        </p:nvSpPr>
        <p:spPr>
          <a:xfrm>
            <a:off x="1524000" y="1564395"/>
            <a:ext cx="9144000" cy="4660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7500" lnSpcReduction="2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sv-SE" b="1" dirty="0">
                <a:latin typeface="+mj-lt"/>
              </a:rPr>
              <a:t>Ledning:</a:t>
            </a:r>
            <a:endParaRPr dirty="0">
              <a:latin typeface="+mj-lt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sv-SE" dirty="0">
                <a:latin typeface="+mj-lt"/>
              </a:rPr>
              <a:t>Lagledare</a:t>
            </a:r>
            <a:endParaRPr dirty="0">
              <a:latin typeface="+mj-lt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sv-SE" dirty="0">
                <a:latin typeface="+mj-lt"/>
              </a:rPr>
              <a:t>Huvudtränare</a:t>
            </a:r>
            <a:endParaRPr dirty="0">
              <a:latin typeface="+mj-lt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sv-SE" dirty="0">
                <a:latin typeface="+mj-lt"/>
              </a:rPr>
              <a:t>Föräldragrupp</a:t>
            </a:r>
            <a:endParaRPr dirty="0">
              <a:latin typeface="+mj-lt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dirty="0">
              <a:latin typeface="+mj-lt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sv-SE" b="1" dirty="0">
                <a:latin typeface="+mj-lt"/>
              </a:rPr>
              <a:t>Bytt till </a:t>
            </a:r>
            <a:r>
              <a:rPr lang="sv-SE" b="1" dirty="0" err="1">
                <a:latin typeface="+mj-lt"/>
              </a:rPr>
              <a:t>SportAdmin</a:t>
            </a:r>
            <a:r>
              <a:rPr lang="sv-SE" b="1" dirty="0">
                <a:latin typeface="+mj-lt"/>
              </a:rPr>
              <a:t> (Nytt för i år) </a:t>
            </a:r>
            <a:endParaRPr dirty="0">
              <a:latin typeface="+mj-lt"/>
            </a:endParaRPr>
          </a:p>
          <a:p>
            <a:pPr marL="342900" lvl="0" indent="-331469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Char char="▪"/>
            </a:pPr>
            <a:r>
              <a:rPr lang="sv-SE" dirty="0">
                <a:latin typeface="+mj-lt"/>
              </a:rPr>
              <a:t>Använd </a:t>
            </a:r>
            <a:r>
              <a:rPr lang="sv-SE" dirty="0" err="1">
                <a:latin typeface="+mj-lt"/>
              </a:rPr>
              <a:t>appen</a:t>
            </a:r>
            <a:r>
              <a:rPr lang="sv-SE" dirty="0">
                <a:latin typeface="+mj-lt"/>
              </a:rPr>
              <a:t> </a:t>
            </a:r>
          </a:p>
          <a:p>
            <a:pPr marL="342900" lvl="0" indent="-331469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Char char="▪"/>
            </a:pPr>
            <a:r>
              <a:rPr lang="sv-SE" dirty="0">
                <a:latin typeface="+mj-lt"/>
              </a:rPr>
              <a:t>Kalender</a:t>
            </a:r>
            <a:endParaRPr dirty="0">
              <a:latin typeface="+mj-lt"/>
            </a:endParaRPr>
          </a:p>
          <a:p>
            <a:pPr marL="342900" indent="-331469" algn="l">
              <a:buSzPct val="100000"/>
              <a:buFont typeface="Noto Sans Symbols"/>
              <a:buChar char="▪"/>
            </a:pPr>
            <a:r>
              <a:rPr lang="sv-SE" dirty="0">
                <a:latin typeface="+mj-lt"/>
              </a:rPr>
              <a:t>Enkelt att svara (</a:t>
            </a:r>
            <a:r>
              <a:rPr lang="sv-SE" u="sng" dirty="0">
                <a:highlight>
                  <a:srgbClr val="FFFF00"/>
                </a:highlight>
                <a:latin typeface="+mj-lt"/>
              </a:rPr>
              <a:t>svara så snabbt som möjligt</a:t>
            </a:r>
            <a:r>
              <a:rPr lang="sv-SE" dirty="0">
                <a:latin typeface="+mj-lt"/>
              </a:rPr>
              <a:t>)</a:t>
            </a:r>
            <a:endParaRPr dirty="0">
              <a:latin typeface="+mj-lt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dirty="0">
              <a:latin typeface="+mj-lt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sv-SE" b="1" dirty="0" err="1">
                <a:latin typeface="+mj-lt"/>
              </a:rPr>
              <a:t>Whatsapp</a:t>
            </a:r>
            <a:r>
              <a:rPr lang="sv-SE" b="1" dirty="0">
                <a:latin typeface="+mj-lt"/>
              </a:rPr>
              <a:t> (föräldrar/föräldragruppen</a:t>
            </a:r>
            <a:endParaRPr b="1" dirty="0">
              <a:latin typeface="+mj-lt"/>
            </a:endParaRPr>
          </a:p>
          <a:p>
            <a:pPr marL="342900" lvl="0" indent="-331469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Char char="▪"/>
            </a:pPr>
            <a:r>
              <a:rPr lang="sv-SE" dirty="0">
                <a:latin typeface="+mj-lt"/>
              </a:rPr>
              <a:t>Enkel och snabb kommunikation</a:t>
            </a:r>
            <a:endParaRPr dirty="0">
              <a:latin typeface="+mj-lt"/>
            </a:endParaRPr>
          </a:p>
          <a:p>
            <a:pPr marL="342900" lvl="0" indent="-331469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Char char="▪"/>
            </a:pPr>
            <a:r>
              <a:rPr lang="sv-SE" dirty="0">
                <a:latin typeface="+mj-lt"/>
              </a:rPr>
              <a:t>Används av de flesta lag</a:t>
            </a:r>
            <a:endParaRPr dirty="0">
              <a:latin typeface="+mj-lt"/>
            </a:endParaRPr>
          </a:p>
          <a:p>
            <a:pPr marL="342900" lvl="0" indent="-331469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Char char="▪"/>
            </a:pPr>
            <a:r>
              <a:rPr lang="sv-SE" dirty="0">
                <a:latin typeface="+mj-lt"/>
              </a:rPr>
              <a:t>Vill vi använda detta?</a:t>
            </a:r>
            <a:endParaRPr dirty="0">
              <a:latin typeface="+mj-lt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dirty="0"/>
          </a:p>
        </p:txBody>
      </p:sp>
      <p:pic>
        <p:nvPicPr>
          <p:cNvPr id="194" name="Google Shape;194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0047" y="149161"/>
            <a:ext cx="1143953" cy="1167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8"/>
          <p:cNvSpPr txBox="1">
            <a:spLocks noGrp="1"/>
          </p:cNvSpPr>
          <p:nvPr>
            <p:ph type="ctrTitle"/>
          </p:nvPr>
        </p:nvSpPr>
        <p:spPr>
          <a:xfrm>
            <a:off x="1910280" y="407406"/>
            <a:ext cx="2299581" cy="8154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lang="sv-SE" sz="2000" dirty="0" err="1"/>
              <a:t>Select</a:t>
            </a:r>
            <a:r>
              <a:rPr lang="sv-SE" sz="2000" dirty="0"/>
              <a:t>-verksamhet</a:t>
            </a:r>
            <a:endParaRPr sz="2000" dirty="0"/>
          </a:p>
        </p:txBody>
      </p:sp>
      <p:pic>
        <p:nvPicPr>
          <p:cNvPr id="200" name="Google Shape;200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0047" y="149161"/>
            <a:ext cx="1143953" cy="116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51000" y="149161"/>
            <a:ext cx="4155859" cy="62914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9"/>
          <p:cNvSpPr txBox="1">
            <a:spLocks noGrp="1"/>
          </p:cNvSpPr>
          <p:nvPr>
            <p:ph type="ctrTitle"/>
          </p:nvPr>
        </p:nvSpPr>
        <p:spPr>
          <a:xfrm>
            <a:off x="1524000" y="269561"/>
            <a:ext cx="9144000" cy="926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lang="sv-SE">
                <a:latin typeface="Arial"/>
                <a:ea typeface="Arial"/>
                <a:cs typeface="Arial"/>
                <a:sym typeface="Arial"/>
              </a:rPr>
              <a:t>Övrigt från tränarna</a:t>
            </a:r>
            <a:endParaRPr/>
          </a:p>
        </p:txBody>
      </p:sp>
      <p:sp>
        <p:nvSpPr>
          <p:cNvPr id="207" name="Google Shape;207;p29"/>
          <p:cNvSpPr txBox="1">
            <a:spLocks noGrp="1"/>
          </p:cNvSpPr>
          <p:nvPr>
            <p:ph type="subTitle" idx="1"/>
          </p:nvPr>
        </p:nvSpPr>
        <p:spPr>
          <a:xfrm>
            <a:off x="1524000" y="1564395"/>
            <a:ext cx="9144000" cy="4660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▪"/>
            </a:pPr>
            <a:r>
              <a:rPr lang="sv-SE" dirty="0"/>
              <a:t>Tips! Dubbla skridskor vid </a:t>
            </a:r>
            <a:r>
              <a:rPr lang="sv-SE" dirty="0" err="1"/>
              <a:t>uteis</a:t>
            </a:r>
            <a:r>
              <a:rPr lang="sv-SE" dirty="0"/>
              <a:t> på skolan eller på fritiden. </a:t>
            </a:r>
            <a:endParaRPr dirty="0"/>
          </a:p>
          <a:p>
            <a:pPr marL="3429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▪"/>
            </a:pPr>
            <a:r>
              <a:rPr lang="sv-SE" dirty="0"/>
              <a:t>Inget godis/söta drycker vid matcher, bara efteråt.</a:t>
            </a:r>
            <a:endParaRPr dirty="0"/>
          </a:p>
          <a:p>
            <a:pPr marL="3429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▪"/>
            </a:pPr>
            <a:r>
              <a:rPr lang="sv-SE" dirty="0"/>
              <a:t>Helst inga mobiler / paddor vid träning och match – umgås lära känna </a:t>
            </a:r>
            <a:endParaRPr dirty="0"/>
          </a:p>
          <a:p>
            <a:pPr marL="3429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▪"/>
            </a:pPr>
            <a:r>
              <a:rPr lang="sv-SE" dirty="0"/>
              <a:t>Samling i omklädningsrum innan träning – skapar sammanhållning</a:t>
            </a:r>
            <a:endParaRPr dirty="0"/>
          </a:p>
          <a:p>
            <a:pPr marL="3429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▪"/>
            </a:pPr>
            <a:r>
              <a:rPr lang="sv-SE" dirty="0"/>
              <a:t>Ordning i skrubb och omklädningsrum (egna och lagets material) 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dirty="0"/>
          </a:p>
        </p:txBody>
      </p:sp>
      <p:pic>
        <p:nvPicPr>
          <p:cNvPr id="208" name="Google Shape;208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0047" y="149161"/>
            <a:ext cx="1143953" cy="1167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30"/>
          <p:cNvSpPr txBox="1">
            <a:spLocks noGrp="1"/>
          </p:cNvSpPr>
          <p:nvPr>
            <p:ph type="ctrTitle"/>
          </p:nvPr>
        </p:nvSpPr>
        <p:spPr>
          <a:xfrm>
            <a:off x="1524000" y="1946974"/>
            <a:ext cx="9144000" cy="124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lang="sv-SE">
                <a:latin typeface="Arial"/>
                <a:ea typeface="Arial"/>
                <a:cs typeface="Arial"/>
                <a:sym typeface="Arial"/>
              </a:rPr>
              <a:t>Övriga frågor?</a:t>
            </a:r>
            <a:endParaRPr/>
          </a:p>
        </p:txBody>
      </p:sp>
      <p:pic>
        <p:nvPicPr>
          <p:cNvPr id="214" name="Google Shape;214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0047" y="149161"/>
            <a:ext cx="1143953" cy="1167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31"/>
          <p:cNvSpPr txBox="1">
            <a:spLocks noGrp="1"/>
          </p:cNvSpPr>
          <p:nvPr>
            <p:ph type="ctrTitle"/>
          </p:nvPr>
        </p:nvSpPr>
        <p:spPr>
          <a:xfrm>
            <a:off x="1524000" y="1946974"/>
            <a:ext cx="9144000" cy="124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lang="sv-SE">
                <a:latin typeface="Arial"/>
                <a:ea typeface="Arial"/>
                <a:cs typeface="Arial"/>
                <a:sym typeface="Arial"/>
              </a:rPr>
              <a:t>Tack för ikväll!</a:t>
            </a:r>
            <a:endParaRPr/>
          </a:p>
        </p:txBody>
      </p:sp>
      <p:pic>
        <p:nvPicPr>
          <p:cNvPr id="220" name="Google Shape;220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0047" y="149161"/>
            <a:ext cx="1143953" cy="1167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</TotalTime>
  <Words>857</Words>
  <Application>Microsoft Office PowerPoint</Application>
  <PresentationFormat>Bredbild</PresentationFormat>
  <Paragraphs>182</Paragraphs>
  <Slides>22</Slides>
  <Notes>19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22</vt:i4>
      </vt:variant>
    </vt:vector>
  </HeadingPairs>
  <TitlesOfParts>
    <vt:vector size="27" baseType="lpstr">
      <vt:lpstr>Arial</vt:lpstr>
      <vt:lpstr>Noto Sans Symbols</vt:lpstr>
      <vt:lpstr>Calibri</vt:lpstr>
      <vt:lpstr>Roboto</vt:lpstr>
      <vt:lpstr>Office-tema</vt:lpstr>
      <vt:lpstr>Välkomna!</vt:lpstr>
      <vt:lpstr>Föräldramöte Team 13</vt:lpstr>
      <vt:lpstr>Organisation</vt:lpstr>
      <vt:lpstr>Truppen </vt:lpstr>
      <vt:lpstr>Föräldragruppen</vt:lpstr>
      <vt:lpstr>Bemanning av Noliakiosken V40 och V4 </vt:lpstr>
      <vt:lpstr>PowerPoint-presentation</vt:lpstr>
      <vt:lpstr>Istider</vt:lpstr>
      <vt:lpstr>Träningsupplägg</vt:lpstr>
      <vt:lpstr>Spelarmöte före träningen – Info från TSK - Röda tråden</vt:lpstr>
      <vt:lpstr>PowerPoint-presentation</vt:lpstr>
      <vt:lpstr>Spelformer U11</vt:lpstr>
      <vt:lpstr>Spelformer</vt:lpstr>
      <vt:lpstr>Sammandrag</vt:lpstr>
      <vt:lpstr>Cupplanering, Classe cup 23/3</vt:lpstr>
      <vt:lpstr> Ekonomi</vt:lpstr>
      <vt:lpstr> Ekonomi</vt:lpstr>
      <vt:lpstr>Kommunikation</vt:lpstr>
      <vt:lpstr>Select-verksamhet</vt:lpstr>
      <vt:lpstr>Övrigt från tränarna</vt:lpstr>
      <vt:lpstr>Övriga frågor?</vt:lpstr>
      <vt:lpstr>Tack för ikväll!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Välkomna!</dc:title>
  <dc:creator>Joelsson, Per</dc:creator>
  <cp:lastModifiedBy>Per Joelsson</cp:lastModifiedBy>
  <cp:revision>26</cp:revision>
  <dcterms:modified xsi:type="dcterms:W3CDTF">2023-09-26T07:48:40Z</dcterms:modified>
</cp:coreProperties>
</file>