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80" r:id="rId5"/>
    <p:sldId id="281" r:id="rId6"/>
    <p:sldId id="282" r:id="rId7"/>
    <p:sldId id="283" r:id="rId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482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E5D89A-70B6-8B54-B72F-6DCE321CE173}" v="9" dt="2026-05-19T17:38:56.0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7BF6E70-5409-9622-1AEF-FFB84F16D6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A2CBD2B5-5356-87B1-B40E-3797C09CEF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0E88EC3-C357-77BD-10F8-F3856B674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32BDE-F340-4530-896C-80FE45D93B49}" type="datetimeFigureOut">
              <a:rPr lang="sv-SE" smtClean="0"/>
              <a:t>2026-05-19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FA23FF2-1821-FD3D-79F0-75FA9F33B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C87BB2F-D34E-8FA7-0AE1-787C60993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6DB8A-7015-423F-A4E0-F90FF48E96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69003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2F484AE-8E98-79BD-7884-E1D94B2AF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198FCE6-6932-1554-140C-42A38E52C6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F905EE7-E557-DA94-386D-F59F6B064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32BDE-F340-4530-896C-80FE45D93B49}" type="datetimeFigureOut">
              <a:rPr lang="sv-SE" smtClean="0"/>
              <a:t>2026-05-19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59918E7-4731-23FB-FAF6-6589402E1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FE36552-01FD-F0FB-A8D2-142996556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6DB8A-7015-423F-A4E0-F90FF48E96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0328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2621CE2-0891-45C2-850D-57DD950BA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4470982-3E42-146F-9036-B2931251C8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31AAE98-1754-640C-361E-C078EC973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32BDE-F340-4530-896C-80FE45D93B49}" type="datetimeFigureOut">
              <a:rPr lang="sv-SE" smtClean="0"/>
              <a:t>2026-05-19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FA9CB72-5E4D-B132-7F0B-D7B51393B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ECAE3A7-4B4A-ACE1-FF77-EC8017E67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6DB8A-7015-423F-A4E0-F90FF48E96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11973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4429534-6B2D-057D-ED2A-7AC66E151B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A0288B8-F77E-995C-A084-CC40C11668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F023D90-7F85-C7B1-365A-679BF8225C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876C22C-3223-C2DF-861F-E51AA80AF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32BDE-F340-4530-896C-80FE45D93B49}" type="datetimeFigureOut">
              <a:rPr lang="sv-SE" smtClean="0"/>
              <a:t>2026-05-19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ED2FF0C-2BD5-7F64-5BF4-68F370839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A8021E2-D32F-DC81-06E5-2C0CF6B0B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6DB8A-7015-423F-A4E0-F90FF48E96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0959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D14D9D8-02DF-4AE5-8130-27CE0C126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395E5D0-8CE7-EEFC-AC67-6C5283FF8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A5674F4-BD62-9DA4-3550-7164337E95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78B40B6-C71F-54D8-2EC0-BA5879E738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EBFD595C-56C8-4C9D-6191-FBE6D16D2F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2E86764-196E-BFCC-B750-4ADF1EFAA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32BDE-F340-4530-896C-80FE45D93B49}" type="datetimeFigureOut">
              <a:rPr lang="sv-SE" smtClean="0"/>
              <a:t>2026-05-19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B8309C99-8F54-320A-6FBB-25DB2AE419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619991FC-FF24-6CD8-3FC4-B12088671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6DB8A-7015-423F-A4E0-F90FF48E96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36566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4CDAFE8-8A94-5ECB-79A7-2DB3B84E6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526C796-E794-0D8A-452A-A04AF8A43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32BDE-F340-4530-896C-80FE45D93B49}" type="datetimeFigureOut">
              <a:rPr lang="sv-SE" smtClean="0"/>
              <a:t>2026-05-19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1E31AD9-24AD-508A-1DAF-B99798F6C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E6AAD883-8795-86BB-0E25-9113ECF0F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6DB8A-7015-423F-A4E0-F90FF48E96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3408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7300205-5450-2E22-5A9B-9048E44E9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32BDE-F340-4530-896C-80FE45D93B49}" type="datetimeFigureOut">
              <a:rPr lang="sv-SE" smtClean="0"/>
              <a:t>2026-05-19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E9A8256C-9871-43C2-D980-B8D3D70C9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9BBEBA7E-A91C-B503-78BC-FB443FA5D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6DB8A-7015-423F-A4E0-F90FF48E96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16869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7FA82F1-E9E2-9761-1C07-D248912C9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28017F4-4E0B-929F-32C1-4BE7A4A80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5458735D-A701-0E56-39BB-B0149635E2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F4314B9-1EC7-89F8-AE21-4E1DB9F5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32BDE-F340-4530-896C-80FE45D93B49}" type="datetimeFigureOut">
              <a:rPr lang="sv-SE" smtClean="0"/>
              <a:t>2026-05-19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338FA24-7174-90A4-F192-EF956A994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C23240F-0EC8-CCD0-08ED-C6CD0024F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6DB8A-7015-423F-A4E0-F90FF48E96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47154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92EEB88-EC5D-4AED-CEF3-41C823535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AC88CCA8-DC0F-7201-3E11-FFDEB3666F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44A7DA2-ECFD-139B-B19A-D87B21ED49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235CBB3-54C7-C077-0D2A-B1127B0D9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32BDE-F340-4530-896C-80FE45D93B49}" type="datetimeFigureOut">
              <a:rPr lang="sv-SE" smtClean="0"/>
              <a:t>2026-05-19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6ADDAE6-1435-D797-9B5F-3A0B088DC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4EB54ED-DB03-A222-5F21-AC08CDE6B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6DB8A-7015-423F-A4E0-F90FF48E96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41978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D6A83C2-079D-E8D3-3E52-953ED4E05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B513C350-3987-7215-247B-FDB1C0FD87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5DC9EA0-5521-ADC9-0A87-FF9E70B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32BDE-F340-4530-896C-80FE45D93B49}" type="datetimeFigureOut">
              <a:rPr lang="sv-SE" smtClean="0"/>
              <a:t>2026-05-19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94CDC80-22CF-C04F-C1E5-87B3BE3EB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A95C312-5C62-A67C-A918-0289DB2D8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6DB8A-7015-423F-A4E0-F90FF48E96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33109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7ABE1693-6B7E-E07A-5FA0-D62A520ECC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14DA9C9-642E-74B1-AF57-F77C14968A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2A1E02F-E10D-721E-DA42-DB53FB639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32BDE-F340-4530-896C-80FE45D93B49}" type="datetimeFigureOut">
              <a:rPr lang="sv-SE" smtClean="0"/>
              <a:t>2026-05-19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79D4C1F-435A-78CF-75A2-656AEC10D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299928E-065F-9610-8A8D-D109B1D71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6DB8A-7015-423F-A4E0-F90FF48E96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43080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7874A852-24BF-A8A0-A188-7FD9ADA00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10051E5-20F3-E897-96EF-C6BE5C98AD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9ADE6DF-4951-BA10-04C7-2B51EBF805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332BDE-F340-4530-896C-80FE45D93B49}" type="datetimeFigureOut">
              <a:rPr lang="sv-SE" smtClean="0"/>
              <a:t>2026-05-19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2EAC1D7-B2FB-A1D8-44C0-E0C8C8D2AA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B799152-87D8-7FC6-67B2-E527F6B934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C6DB8A-7015-423F-A4E0-F90FF48E963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1308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2482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FC36CF-FC8F-9A7B-AA05-A7877B7ED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D69A088-2960-6383-5438-B8ED95055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274" y="872017"/>
            <a:ext cx="10144125" cy="687387"/>
          </a:xfrm>
        </p:spPr>
        <p:txBody>
          <a:bodyPr>
            <a:normAutofit/>
          </a:bodyPr>
          <a:lstStyle/>
          <a:p>
            <a:pPr algn="l"/>
            <a:r>
              <a:rPr lang="sv-SE" sz="2800" dirty="0">
                <a:solidFill>
                  <a:srgbClr val="224825"/>
                </a:solidFill>
                <a:latin typeface="Aptos Black" panose="020B0004020202020204" pitchFamily="34" charset="0"/>
              </a:rPr>
              <a:t>FÖRSÄLJNINGAR OCH JOBB</a:t>
            </a:r>
            <a:endParaRPr lang="sv-SE" sz="5400" dirty="0">
              <a:solidFill>
                <a:srgbClr val="224825"/>
              </a:solidFill>
              <a:latin typeface="Aptos Black" panose="020B0004020202020204" pitchFamily="34" charset="0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C3278F9B-5F6A-E5B9-9582-A3BB352F58F8}"/>
              </a:ext>
            </a:extLst>
          </p:cNvPr>
          <p:cNvSpPr/>
          <p:nvPr/>
        </p:nvSpPr>
        <p:spPr>
          <a:xfrm>
            <a:off x="-14287" y="6343650"/>
            <a:ext cx="12192000" cy="523875"/>
          </a:xfrm>
          <a:prstGeom prst="rect">
            <a:avLst/>
          </a:prstGeom>
          <a:solidFill>
            <a:srgbClr val="2248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6" name="Bildobjekt 5" descr="En bild som visar Grafik, Teckensnitt, logotyp, symbol&#10;&#10;AI-genererat innehåll kan vara felaktigt.">
            <a:extLst>
              <a:ext uri="{FF2B5EF4-FFF2-40B4-BE49-F238E27FC236}">
                <a16:creationId xmlns:a16="http://schemas.microsoft.com/office/drawing/2014/main" id="{2C659F4C-A163-9E75-27C2-665E74BC69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5994"/>
            <a:ext cx="585989" cy="599527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8D9664D8-9862-BF1B-3B60-D89A49ACFB83}"/>
              </a:ext>
            </a:extLst>
          </p:cNvPr>
          <p:cNvSpPr/>
          <p:nvPr/>
        </p:nvSpPr>
        <p:spPr>
          <a:xfrm>
            <a:off x="2381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E22B2A93-AF07-BD95-1B91-E9BE1342D035}"/>
              </a:ext>
            </a:extLst>
          </p:cNvPr>
          <p:cNvSpPr/>
          <p:nvPr/>
        </p:nvSpPr>
        <p:spPr>
          <a:xfrm>
            <a:off x="7143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7533BCB4-CD80-B16D-7D06-B516C00FECF4}"/>
              </a:ext>
            </a:extLst>
          </p:cNvPr>
          <p:cNvSpPr/>
          <p:nvPr/>
        </p:nvSpPr>
        <p:spPr>
          <a:xfrm>
            <a:off x="11906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7BD89EF-1CDF-BA11-958C-1A94C2B9EA7C}"/>
              </a:ext>
            </a:extLst>
          </p:cNvPr>
          <p:cNvSpPr/>
          <p:nvPr/>
        </p:nvSpPr>
        <p:spPr>
          <a:xfrm>
            <a:off x="16668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6955AA94-4690-17CC-361C-624C2F830DF6}"/>
              </a:ext>
            </a:extLst>
          </p:cNvPr>
          <p:cNvSpPr/>
          <p:nvPr/>
        </p:nvSpPr>
        <p:spPr>
          <a:xfrm>
            <a:off x="21431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9A325ABC-8F0D-0D60-F885-1565A8DF4CD5}"/>
              </a:ext>
            </a:extLst>
          </p:cNvPr>
          <p:cNvSpPr/>
          <p:nvPr/>
        </p:nvSpPr>
        <p:spPr>
          <a:xfrm>
            <a:off x="26193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1465B091-81E6-1B71-6DC5-E7A3A86A3204}"/>
              </a:ext>
            </a:extLst>
          </p:cNvPr>
          <p:cNvSpPr/>
          <p:nvPr/>
        </p:nvSpPr>
        <p:spPr>
          <a:xfrm>
            <a:off x="30956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A86612EF-9E98-78F0-C135-BB8783E6959F}"/>
              </a:ext>
            </a:extLst>
          </p:cNvPr>
          <p:cNvSpPr/>
          <p:nvPr/>
        </p:nvSpPr>
        <p:spPr>
          <a:xfrm>
            <a:off x="35718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F6AAE4C6-14D3-E4A4-BCCA-78D97BFA671E}"/>
              </a:ext>
            </a:extLst>
          </p:cNvPr>
          <p:cNvSpPr/>
          <p:nvPr/>
        </p:nvSpPr>
        <p:spPr>
          <a:xfrm>
            <a:off x="40481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DC1731EF-94EE-7449-C250-04AD15780A78}"/>
              </a:ext>
            </a:extLst>
          </p:cNvPr>
          <p:cNvSpPr/>
          <p:nvPr/>
        </p:nvSpPr>
        <p:spPr>
          <a:xfrm>
            <a:off x="45243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2E34B9D8-FF1D-2044-3859-32CE838275C0}"/>
              </a:ext>
            </a:extLst>
          </p:cNvPr>
          <p:cNvSpPr/>
          <p:nvPr/>
        </p:nvSpPr>
        <p:spPr>
          <a:xfrm>
            <a:off x="50006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6C2791E6-1807-ECEB-C15F-4F89EC1C2B0F}"/>
              </a:ext>
            </a:extLst>
          </p:cNvPr>
          <p:cNvSpPr/>
          <p:nvPr/>
        </p:nvSpPr>
        <p:spPr>
          <a:xfrm>
            <a:off x="54768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4BBC7293-E5B2-D6F5-DE80-F61CFF862345}"/>
              </a:ext>
            </a:extLst>
          </p:cNvPr>
          <p:cNvSpPr/>
          <p:nvPr/>
        </p:nvSpPr>
        <p:spPr>
          <a:xfrm>
            <a:off x="59531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07017D05-7970-8284-2F86-2006D751C55F}"/>
              </a:ext>
            </a:extLst>
          </p:cNvPr>
          <p:cNvSpPr/>
          <p:nvPr/>
        </p:nvSpPr>
        <p:spPr>
          <a:xfrm>
            <a:off x="64293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37CA63FF-069B-76AF-10F8-94694AA51B43}"/>
              </a:ext>
            </a:extLst>
          </p:cNvPr>
          <p:cNvSpPr/>
          <p:nvPr/>
        </p:nvSpPr>
        <p:spPr>
          <a:xfrm>
            <a:off x="69056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590A49B9-D01C-CD4E-2A27-683EB335A9F8}"/>
              </a:ext>
            </a:extLst>
          </p:cNvPr>
          <p:cNvSpPr/>
          <p:nvPr/>
        </p:nvSpPr>
        <p:spPr>
          <a:xfrm>
            <a:off x="73818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B898625C-EC07-9AE9-5113-91AAA7FDA1C1}"/>
              </a:ext>
            </a:extLst>
          </p:cNvPr>
          <p:cNvSpPr/>
          <p:nvPr/>
        </p:nvSpPr>
        <p:spPr>
          <a:xfrm>
            <a:off x="78581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50A750CF-6E14-3ED8-B9D1-0BCE3A5FF3D8}"/>
              </a:ext>
            </a:extLst>
          </p:cNvPr>
          <p:cNvSpPr/>
          <p:nvPr/>
        </p:nvSpPr>
        <p:spPr>
          <a:xfrm>
            <a:off x="83343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52D26C0D-65A2-1942-1F78-EDF0A37718BD}"/>
              </a:ext>
            </a:extLst>
          </p:cNvPr>
          <p:cNvSpPr/>
          <p:nvPr/>
        </p:nvSpPr>
        <p:spPr>
          <a:xfrm>
            <a:off x="88106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D639D9F1-BB90-5B3E-06F6-5628DAE3D889}"/>
              </a:ext>
            </a:extLst>
          </p:cNvPr>
          <p:cNvSpPr/>
          <p:nvPr/>
        </p:nvSpPr>
        <p:spPr>
          <a:xfrm>
            <a:off x="92868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BFCB336E-2DE0-709F-920D-86DB0A433121}"/>
              </a:ext>
            </a:extLst>
          </p:cNvPr>
          <p:cNvSpPr/>
          <p:nvPr/>
        </p:nvSpPr>
        <p:spPr>
          <a:xfrm>
            <a:off x="97631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7B2DF6F7-5C94-1BBA-F95A-D4A0BDA43DFC}"/>
              </a:ext>
            </a:extLst>
          </p:cNvPr>
          <p:cNvSpPr/>
          <p:nvPr/>
        </p:nvSpPr>
        <p:spPr>
          <a:xfrm>
            <a:off x="102393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AA4BA7B6-4303-AC26-9EB0-A75B3FC40075}"/>
              </a:ext>
            </a:extLst>
          </p:cNvPr>
          <p:cNvSpPr/>
          <p:nvPr/>
        </p:nvSpPr>
        <p:spPr>
          <a:xfrm>
            <a:off x="107156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F385D0E7-7BB7-E754-EA1C-02D809437775}"/>
              </a:ext>
            </a:extLst>
          </p:cNvPr>
          <p:cNvSpPr/>
          <p:nvPr/>
        </p:nvSpPr>
        <p:spPr>
          <a:xfrm>
            <a:off x="111918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6C211AC4-9287-611D-E027-50949A90CB2B}"/>
              </a:ext>
            </a:extLst>
          </p:cNvPr>
          <p:cNvSpPr/>
          <p:nvPr/>
        </p:nvSpPr>
        <p:spPr>
          <a:xfrm>
            <a:off x="116681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34" name="Rak koppling 33">
            <a:extLst>
              <a:ext uri="{FF2B5EF4-FFF2-40B4-BE49-F238E27FC236}">
                <a16:creationId xmlns:a16="http://schemas.microsoft.com/office/drawing/2014/main" id="{2B452677-7626-943A-2E41-6253BB967863}"/>
              </a:ext>
            </a:extLst>
          </p:cNvPr>
          <p:cNvCxnSpPr/>
          <p:nvPr/>
        </p:nvCxnSpPr>
        <p:spPr>
          <a:xfrm>
            <a:off x="714375" y="37894"/>
            <a:ext cx="0" cy="70505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ktangel 34">
            <a:extLst>
              <a:ext uri="{FF2B5EF4-FFF2-40B4-BE49-F238E27FC236}">
                <a16:creationId xmlns:a16="http://schemas.microsoft.com/office/drawing/2014/main" id="{83080461-1DCB-7331-C65D-6FA5A3987291}"/>
              </a:ext>
            </a:extLst>
          </p:cNvPr>
          <p:cNvSpPr/>
          <p:nvPr/>
        </p:nvSpPr>
        <p:spPr>
          <a:xfrm>
            <a:off x="714274" y="166961"/>
            <a:ext cx="1905201" cy="4469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000" b="1" dirty="0">
                <a:solidFill>
                  <a:schemeClr val="bg1"/>
                </a:solidFill>
                <a:latin typeface="+mj-lt"/>
              </a:rPr>
              <a:t>Så många som möjligt</a:t>
            </a:r>
          </a:p>
          <a:p>
            <a:r>
              <a:rPr lang="sv-SE" sz="1000" b="1" dirty="0">
                <a:solidFill>
                  <a:schemeClr val="bg1"/>
                </a:solidFill>
                <a:latin typeface="+mj-lt"/>
              </a:rPr>
              <a:t>Så länge som möjligt</a:t>
            </a:r>
          </a:p>
          <a:p>
            <a:r>
              <a:rPr lang="sv-SE" sz="1000" b="1" dirty="0">
                <a:solidFill>
                  <a:schemeClr val="bg1"/>
                </a:solidFill>
                <a:latin typeface="+mj-lt"/>
              </a:rPr>
              <a:t>Så bra som möjligt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9C0D6243-D876-E3AA-1EB5-0D7407710F84}"/>
              </a:ext>
            </a:extLst>
          </p:cNvPr>
          <p:cNvSpPr txBox="1">
            <a:spLocks/>
          </p:cNvSpPr>
          <p:nvPr/>
        </p:nvSpPr>
        <p:spPr>
          <a:xfrm>
            <a:off x="881062" y="0"/>
            <a:ext cx="10144125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v-SE" sz="3600" dirty="0">
                <a:solidFill>
                  <a:schemeClr val="bg1"/>
                </a:solidFill>
                <a:latin typeface="Aptos Black" panose="020B0004020202020204" pitchFamily="34" charset="0"/>
              </a:rPr>
              <a:t>ARBETE VID SENIORLAGENS HEMMAMATCHER</a:t>
            </a:r>
          </a:p>
        </p:txBody>
      </p:sp>
      <p:sp>
        <p:nvSpPr>
          <p:cNvPr id="32" name="Underrubrik 2">
            <a:extLst>
              <a:ext uri="{FF2B5EF4-FFF2-40B4-BE49-F238E27FC236}">
                <a16:creationId xmlns:a16="http://schemas.microsoft.com/office/drawing/2014/main" id="{7C5E69E4-1642-2AD3-4A0E-B36B1C7767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2500" y="2516667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sv-SE" sz="2000" dirty="0">
                <a:solidFill>
                  <a:schemeClr val="bg1"/>
                </a:solidFill>
              </a:rPr>
              <a:t>Rutiner för kioskförsäljning och matchvärd</a:t>
            </a:r>
          </a:p>
        </p:txBody>
      </p:sp>
    </p:spTree>
    <p:extLst>
      <p:ext uri="{BB962C8B-B14F-4D97-AF65-F5344CB8AC3E}">
        <p14:creationId xmlns:p14="http://schemas.microsoft.com/office/powerpoint/2010/main" val="2251308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60792-BC91-8D6F-3D0F-F315B5BE6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03A61A6-A030-7145-4695-A0F56943FB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274" y="872017"/>
            <a:ext cx="10144125" cy="687387"/>
          </a:xfrm>
        </p:spPr>
        <p:txBody>
          <a:bodyPr>
            <a:normAutofit/>
          </a:bodyPr>
          <a:lstStyle/>
          <a:p>
            <a:pPr algn="l"/>
            <a:r>
              <a:rPr lang="sv-SE" sz="2800" dirty="0">
                <a:solidFill>
                  <a:srgbClr val="224825"/>
                </a:solidFill>
                <a:latin typeface="Aptos Black" panose="020B0004020202020204" pitchFamily="34" charset="0"/>
              </a:rPr>
              <a:t>BAKGRUND</a:t>
            </a:r>
            <a:endParaRPr lang="sv-SE" sz="5400" dirty="0">
              <a:solidFill>
                <a:srgbClr val="224825"/>
              </a:solidFill>
              <a:latin typeface="Aptos Black" panose="020B0004020202020204" pitchFamily="34" charset="0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0129AD52-D7C1-8EC0-34A3-881ECA5CC4A2}"/>
              </a:ext>
            </a:extLst>
          </p:cNvPr>
          <p:cNvSpPr/>
          <p:nvPr/>
        </p:nvSpPr>
        <p:spPr>
          <a:xfrm>
            <a:off x="-14287" y="6343650"/>
            <a:ext cx="12192000" cy="523875"/>
          </a:xfrm>
          <a:prstGeom prst="rect">
            <a:avLst/>
          </a:prstGeom>
          <a:solidFill>
            <a:srgbClr val="2248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6" name="Bildobjekt 5" descr="En bild som visar Grafik, Teckensnitt, logotyp, symbol&#10;&#10;AI-genererat innehåll kan vara felaktigt.">
            <a:extLst>
              <a:ext uri="{FF2B5EF4-FFF2-40B4-BE49-F238E27FC236}">
                <a16:creationId xmlns:a16="http://schemas.microsoft.com/office/drawing/2014/main" id="{4816C446-61AD-76ED-3F38-74A546D1BF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5994"/>
            <a:ext cx="585989" cy="599527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F30E3068-4E43-8FBC-7C22-EBBE756E5464}"/>
              </a:ext>
            </a:extLst>
          </p:cNvPr>
          <p:cNvSpPr/>
          <p:nvPr/>
        </p:nvSpPr>
        <p:spPr>
          <a:xfrm>
            <a:off x="2381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FA35442E-573C-71D7-F6F3-92D5E0FEB5B1}"/>
              </a:ext>
            </a:extLst>
          </p:cNvPr>
          <p:cNvSpPr/>
          <p:nvPr/>
        </p:nvSpPr>
        <p:spPr>
          <a:xfrm>
            <a:off x="7143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C1E8274E-AA6B-4258-47A9-8E5C4C436223}"/>
              </a:ext>
            </a:extLst>
          </p:cNvPr>
          <p:cNvSpPr/>
          <p:nvPr/>
        </p:nvSpPr>
        <p:spPr>
          <a:xfrm>
            <a:off x="11906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430EA1F0-89C5-A551-D632-72CF7C2232AB}"/>
              </a:ext>
            </a:extLst>
          </p:cNvPr>
          <p:cNvSpPr/>
          <p:nvPr/>
        </p:nvSpPr>
        <p:spPr>
          <a:xfrm>
            <a:off x="16668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FECFD423-0F36-9E66-444A-8E822D015440}"/>
              </a:ext>
            </a:extLst>
          </p:cNvPr>
          <p:cNvSpPr/>
          <p:nvPr/>
        </p:nvSpPr>
        <p:spPr>
          <a:xfrm>
            <a:off x="21431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81FA3F48-5667-6FCD-C17D-6EA51A8D2B70}"/>
              </a:ext>
            </a:extLst>
          </p:cNvPr>
          <p:cNvSpPr/>
          <p:nvPr/>
        </p:nvSpPr>
        <p:spPr>
          <a:xfrm>
            <a:off x="26193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D8553214-19FD-9EC3-6699-D9E24A8D9554}"/>
              </a:ext>
            </a:extLst>
          </p:cNvPr>
          <p:cNvSpPr/>
          <p:nvPr/>
        </p:nvSpPr>
        <p:spPr>
          <a:xfrm>
            <a:off x="30956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7B7DFF15-0A1A-9FE1-1C1F-8F38BA4080F1}"/>
              </a:ext>
            </a:extLst>
          </p:cNvPr>
          <p:cNvSpPr/>
          <p:nvPr/>
        </p:nvSpPr>
        <p:spPr>
          <a:xfrm>
            <a:off x="35718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F5BDE4BE-57FF-3457-63AC-0B9FBF32E167}"/>
              </a:ext>
            </a:extLst>
          </p:cNvPr>
          <p:cNvSpPr/>
          <p:nvPr/>
        </p:nvSpPr>
        <p:spPr>
          <a:xfrm>
            <a:off x="40481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6A85CE3B-B998-5ABE-CB03-5E2EA7A67833}"/>
              </a:ext>
            </a:extLst>
          </p:cNvPr>
          <p:cNvSpPr/>
          <p:nvPr/>
        </p:nvSpPr>
        <p:spPr>
          <a:xfrm>
            <a:off x="45243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0D3BC021-2127-F487-2CD8-04617602C7A9}"/>
              </a:ext>
            </a:extLst>
          </p:cNvPr>
          <p:cNvSpPr/>
          <p:nvPr/>
        </p:nvSpPr>
        <p:spPr>
          <a:xfrm>
            <a:off x="50006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DB00D53B-B8DF-65A5-4D27-BEAB1D95F61D}"/>
              </a:ext>
            </a:extLst>
          </p:cNvPr>
          <p:cNvSpPr/>
          <p:nvPr/>
        </p:nvSpPr>
        <p:spPr>
          <a:xfrm>
            <a:off x="54768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C99F942F-A88A-0AFB-4478-F7E6A1795A60}"/>
              </a:ext>
            </a:extLst>
          </p:cNvPr>
          <p:cNvSpPr/>
          <p:nvPr/>
        </p:nvSpPr>
        <p:spPr>
          <a:xfrm>
            <a:off x="59531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891E8F53-ED23-2488-BD9B-DE5C36608716}"/>
              </a:ext>
            </a:extLst>
          </p:cNvPr>
          <p:cNvSpPr/>
          <p:nvPr/>
        </p:nvSpPr>
        <p:spPr>
          <a:xfrm>
            <a:off x="64293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219502DD-1F1F-01EC-48AF-0A0B34FB614E}"/>
              </a:ext>
            </a:extLst>
          </p:cNvPr>
          <p:cNvSpPr/>
          <p:nvPr/>
        </p:nvSpPr>
        <p:spPr>
          <a:xfrm>
            <a:off x="69056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1456E58B-B8D0-6D43-9EA6-0ED7F8F43EB1}"/>
              </a:ext>
            </a:extLst>
          </p:cNvPr>
          <p:cNvSpPr/>
          <p:nvPr/>
        </p:nvSpPr>
        <p:spPr>
          <a:xfrm>
            <a:off x="73818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70E3526A-F89F-F1D8-2F07-2A34940659BB}"/>
              </a:ext>
            </a:extLst>
          </p:cNvPr>
          <p:cNvSpPr/>
          <p:nvPr/>
        </p:nvSpPr>
        <p:spPr>
          <a:xfrm>
            <a:off x="78581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5AA58827-1BC4-87BC-18F1-1FB4B7F99C03}"/>
              </a:ext>
            </a:extLst>
          </p:cNvPr>
          <p:cNvSpPr/>
          <p:nvPr/>
        </p:nvSpPr>
        <p:spPr>
          <a:xfrm>
            <a:off x="83343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F39F8000-7CF3-D4D5-D0F4-80E8D8851FC9}"/>
              </a:ext>
            </a:extLst>
          </p:cNvPr>
          <p:cNvSpPr/>
          <p:nvPr/>
        </p:nvSpPr>
        <p:spPr>
          <a:xfrm>
            <a:off x="88106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4827F409-3C7C-05E8-1DEB-5558E3DDFB69}"/>
              </a:ext>
            </a:extLst>
          </p:cNvPr>
          <p:cNvSpPr/>
          <p:nvPr/>
        </p:nvSpPr>
        <p:spPr>
          <a:xfrm>
            <a:off x="92868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24D7DB8A-F095-DC64-E75F-227BDE51E7A3}"/>
              </a:ext>
            </a:extLst>
          </p:cNvPr>
          <p:cNvSpPr/>
          <p:nvPr/>
        </p:nvSpPr>
        <p:spPr>
          <a:xfrm>
            <a:off x="97631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16D9A5A1-11E2-50D1-1F03-71DEBD70569F}"/>
              </a:ext>
            </a:extLst>
          </p:cNvPr>
          <p:cNvSpPr/>
          <p:nvPr/>
        </p:nvSpPr>
        <p:spPr>
          <a:xfrm>
            <a:off x="102393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544D9C38-5F82-9F52-9752-1DD7E66D6E30}"/>
              </a:ext>
            </a:extLst>
          </p:cNvPr>
          <p:cNvSpPr/>
          <p:nvPr/>
        </p:nvSpPr>
        <p:spPr>
          <a:xfrm>
            <a:off x="107156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67F8B816-F6A4-6A22-F71D-3C7A508393B2}"/>
              </a:ext>
            </a:extLst>
          </p:cNvPr>
          <p:cNvSpPr/>
          <p:nvPr/>
        </p:nvSpPr>
        <p:spPr>
          <a:xfrm>
            <a:off x="111918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3AB2073A-B45F-8E3D-F338-18C558EDCE53}"/>
              </a:ext>
            </a:extLst>
          </p:cNvPr>
          <p:cNvSpPr/>
          <p:nvPr/>
        </p:nvSpPr>
        <p:spPr>
          <a:xfrm>
            <a:off x="116681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34" name="Rak koppling 33">
            <a:extLst>
              <a:ext uri="{FF2B5EF4-FFF2-40B4-BE49-F238E27FC236}">
                <a16:creationId xmlns:a16="http://schemas.microsoft.com/office/drawing/2014/main" id="{D49EEA98-A482-3607-C7A8-AFFB1A62F471}"/>
              </a:ext>
            </a:extLst>
          </p:cNvPr>
          <p:cNvCxnSpPr/>
          <p:nvPr/>
        </p:nvCxnSpPr>
        <p:spPr>
          <a:xfrm>
            <a:off x="714375" y="37894"/>
            <a:ext cx="0" cy="705056"/>
          </a:xfrm>
          <a:prstGeom prst="line">
            <a:avLst/>
          </a:prstGeom>
          <a:ln w="12700">
            <a:solidFill>
              <a:srgbClr val="2248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ktangel 34">
            <a:extLst>
              <a:ext uri="{FF2B5EF4-FFF2-40B4-BE49-F238E27FC236}">
                <a16:creationId xmlns:a16="http://schemas.microsoft.com/office/drawing/2014/main" id="{3D1EA45C-D295-CEE1-12CD-34E68B801DF9}"/>
              </a:ext>
            </a:extLst>
          </p:cNvPr>
          <p:cNvSpPr/>
          <p:nvPr/>
        </p:nvSpPr>
        <p:spPr>
          <a:xfrm>
            <a:off x="714274" y="166961"/>
            <a:ext cx="1905201" cy="4469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000" b="1" dirty="0">
                <a:solidFill>
                  <a:srgbClr val="224825"/>
                </a:solidFill>
                <a:latin typeface="+mj-lt"/>
              </a:rPr>
              <a:t>Så många som möjligt</a:t>
            </a:r>
          </a:p>
          <a:p>
            <a:r>
              <a:rPr lang="sv-SE" sz="1000" b="1" dirty="0">
                <a:solidFill>
                  <a:srgbClr val="224825"/>
                </a:solidFill>
                <a:latin typeface="+mj-lt"/>
              </a:rPr>
              <a:t>Så länge som möjligt</a:t>
            </a:r>
          </a:p>
          <a:p>
            <a:r>
              <a:rPr lang="sv-SE" sz="1000" b="1" dirty="0">
                <a:solidFill>
                  <a:srgbClr val="224825"/>
                </a:solidFill>
                <a:latin typeface="+mj-lt"/>
              </a:rPr>
              <a:t>Så bra som möjligt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DE8CC914-23FE-12F8-F9B3-87C016C66657}"/>
              </a:ext>
            </a:extLst>
          </p:cNvPr>
          <p:cNvSpPr txBox="1"/>
          <p:nvPr/>
        </p:nvSpPr>
        <p:spPr>
          <a:xfrm>
            <a:off x="752374" y="1688471"/>
            <a:ext cx="9248876" cy="14506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200">
                <a:latin typeface="+mj-lt"/>
              </a:rPr>
              <a:t>Varje säsong jobbar lagen för barn födda 10-13 år på seniorlagens (dam och herr) hemmatcher på Skogsvallen IP. Flicklagen jobbar på damlagets </a:t>
            </a:r>
            <a:r>
              <a:rPr lang="sv-SE" sz="1200" dirty="0">
                <a:latin typeface="+mj-lt"/>
              </a:rPr>
              <a:t>matcher och pojklagen på herrarnas. 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200" dirty="0">
                <a:latin typeface="+mj-lt"/>
              </a:rPr>
              <a:t>Det brukar i snitt innebära att varje lag jobbar vid 2-3 matcher under säsongen. Antalet lag föreningen har inom åldersspannet aktuellt år påverkar.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200">
                <a:latin typeface="+mj-lt"/>
              </a:rPr>
              <a:t>Arbetskraften som behövs är 2-3 personer till </a:t>
            </a:r>
            <a:r>
              <a:rPr lang="sv-SE" sz="1200" i="1" dirty="0">
                <a:latin typeface="+mj-lt"/>
              </a:rPr>
              <a:t>Kioskförsäljning</a:t>
            </a:r>
            <a:r>
              <a:rPr lang="sv-SE" sz="1200" dirty="0">
                <a:latin typeface="+mj-lt"/>
              </a:rPr>
              <a:t> och 1 person som </a:t>
            </a:r>
            <a:r>
              <a:rPr lang="sv-SE" sz="1200" i="1" dirty="0">
                <a:latin typeface="+mj-lt"/>
              </a:rPr>
              <a:t>Matchvärd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200">
                <a:ea typeface="+mn-lt"/>
                <a:cs typeface="+mn-lt"/>
              </a:rPr>
              <a:t>Intäkterna tillfaller klubben och används för att stödja och utveckla föreningens verksamhet</a:t>
            </a:r>
          </a:p>
        </p:txBody>
      </p:sp>
    </p:spTree>
    <p:extLst>
      <p:ext uri="{BB962C8B-B14F-4D97-AF65-F5344CB8AC3E}">
        <p14:creationId xmlns:p14="http://schemas.microsoft.com/office/powerpoint/2010/main" val="3686716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2882B7-7194-0F04-5D81-5DB2C6D5B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1BF6404-E1CC-F908-3CEC-485C7ADAEF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2849" y="742949"/>
            <a:ext cx="10144125" cy="687387"/>
          </a:xfrm>
        </p:spPr>
        <p:txBody>
          <a:bodyPr>
            <a:normAutofit/>
          </a:bodyPr>
          <a:lstStyle/>
          <a:p>
            <a:pPr algn="l"/>
            <a:r>
              <a:rPr lang="sv-SE" sz="2800" dirty="0">
                <a:solidFill>
                  <a:srgbClr val="224825"/>
                </a:solidFill>
                <a:latin typeface="Aptos Black" panose="020B0004020202020204" pitchFamily="34" charset="0"/>
              </a:rPr>
              <a:t>ROLLEN MATCHVÄRD</a:t>
            </a:r>
            <a:endParaRPr lang="sv-SE" sz="5400" dirty="0">
              <a:solidFill>
                <a:srgbClr val="224825"/>
              </a:solidFill>
              <a:latin typeface="Aptos Black" panose="020B0004020202020204" pitchFamily="34" charset="0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62ECDE3F-01D8-1B9D-946B-83DD6B622380}"/>
              </a:ext>
            </a:extLst>
          </p:cNvPr>
          <p:cNvSpPr/>
          <p:nvPr/>
        </p:nvSpPr>
        <p:spPr>
          <a:xfrm>
            <a:off x="-14287" y="6343650"/>
            <a:ext cx="12192000" cy="523875"/>
          </a:xfrm>
          <a:prstGeom prst="rect">
            <a:avLst/>
          </a:prstGeom>
          <a:solidFill>
            <a:srgbClr val="2248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6" name="Bildobjekt 5" descr="En bild som visar Grafik, Teckensnitt, logotyp, symbol&#10;&#10;AI-genererat innehåll kan vara felaktigt.">
            <a:extLst>
              <a:ext uri="{FF2B5EF4-FFF2-40B4-BE49-F238E27FC236}">
                <a16:creationId xmlns:a16="http://schemas.microsoft.com/office/drawing/2014/main" id="{9EC8C152-6E11-F782-FA05-4FB060127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5994"/>
            <a:ext cx="585989" cy="599527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DB166250-11C5-754B-E76B-5C453CB2081E}"/>
              </a:ext>
            </a:extLst>
          </p:cNvPr>
          <p:cNvSpPr/>
          <p:nvPr/>
        </p:nvSpPr>
        <p:spPr>
          <a:xfrm>
            <a:off x="2381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A8BB1454-83BB-95A5-AD9E-A6F8F54A0F17}"/>
              </a:ext>
            </a:extLst>
          </p:cNvPr>
          <p:cNvSpPr/>
          <p:nvPr/>
        </p:nvSpPr>
        <p:spPr>
          <a:xfrm>
            <a:off x="7143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FE4404CC-EB51-92A1-A0BE-8883AE7DA9C8}"/>
              </a:ext>
            </a:extLst>
          </p:cNvPr>
          <p:cNvSpPr/>
          <p:nvPr/>
        </p:nvSpPr>
        <p:spPr>
          <a:xfrm>
            <a:off x="11906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61B9C93C-1961-DF2B-F5BE-89421C4316A1}"/>
              </a:ext>
            </a:extLst>
          </p:cNvPr>
          <p:cNvSpPr/>
          <p:nvPr/>
        </p:nvSpPr>
        <p:spPr>
          <a:xfrm>
            <a:off x="16668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94DB44C6-BCB9-1E58-5C1C-0E56AF118047}"/>
              </a:ext>
            </a:extLst>
          </p:cNvPr>
          <p:cNvSpPr/>
          <p:nvPr/>
        </p:nvSpPr>
        <p:spPr>
          <a:xfrm>
            <a:off x="21431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72396900-6937-F76E-2936-AEF1861F4409}"/>
              </a:ext>
            </a:extLst>
          </p:cNvPr>
          <p:cNvSpPr/>
          <p:nvPr/>
        </p:nvSpPr>
        <p:spPr>
          <a:xfrm>
            <a:off x="26193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9DD82227-5C8D-6637-9EA6-F3768B59EA00}"/>
              </a:ext>
            </a:extLst>
          </p:cNvPr>
          <p:cNvSpPr/>
          <p:nvPr/>
        </p:nvSpPr>
        <p:spPr>
          <a:xfrm>
            <a:off x="30956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B22448FC-04FB-42F2-05CC-01A32E0393C5}"/>
              </a:ext>
            </a:extLst>
          </p:cNvPr>
          <p:cNvSpPr/>
          <p:nvPr/>
        </p:nvSpPr>
        <p:spPr>
          <a:xfrm>
            <a:off x="35718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E639067A-740A-F480-5E39-1D5A0A4D022A}"/>
              </a:ext>
            </a:extLst>
          </p:cNvPr>
          <p:cNvSpPr/>
          <p:nvPr/>
        </p:nvSpPr>
        <p:spPr>
          <a:xfrm>
            <a:off x="40481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A183B8E-C900-E085-3E18-24312CF558E2}"/>
              </a:ext>
            </a:extLst>
          </p:cNvPr>
          <p:cNvSpPr/>
          <p:nvPr/>
        </p:nvSpPr>
        <p:spPr>
          <a:xfrm>
            <a:off x="45243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613B36F5-1DF7-4288-CA59-283F8ECFB2FA}"/>
              </a:ext>
            </a:extLst>
          </p:cNvPr>
          <p:cNvSpPr/>
          <p:nvPr/>
        </p:nvSpPr>
        <p:spPr>
          <a:xfrm>
            <a:off x="50006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0041617A-B703-5AE8-9AAC-9507A0D6F5C2}"/>
              </a:ext>
            </a:extLst>
          </p:cNvPr>
          <p:cNvSpPr/>
          <p:nvPr/>
        </p:nvSpPr>
        <p:spPr>
          <a:xfrm>
            <a:off x="54768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6C10F2C6-A1A5-B615-4F6E-EC946102F854}"/>
              </a:ext>
            </a:extLst>
          </p:cNvPr>
          <p:cNvSpPr/>
          <p:nvPr/>
        </p:nvSpPr>
        <p:spPr>
          <a:xfrm>
            <a:off x="59531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B9E21660-688C-5451-AEE3-63DED21788AC}"/>
              </a:ext>
            </a:extLst>
          </p:cNvPr>
          <p:cNvSpPr/>
          <p:nvPr/>
        </p:nvSpPr>
        <p:spPr>
          <a:xfrm>
            <a:off x="64293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D6F9D724-EDC9-09EB-573E-22C25A1B73D0}"/>
              </a:ext>
            </a:extLst>
          </p:cNvPr>
          <p:cNvSpPr/>
          <p:nvPr/>
        </p:nvSpPr>
        <p:spPr>
          <a:xfrm>
            <a:off x="69056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CFA6BDC8-206E-79A9-0A00-DE19F4147CF9}"/>
              </a:ext>
            </a:extLst>
          </p:cNvPr>
          <p:cNvSpPr/>
          <p:nvPr/>
        </p:nvSpPr>
        <p:spPr>
          <a:xfrm>
            <a:off x="73818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52EAB5B1-9D7F-CE0C-38C7-1D707603C9AF}"/>
              </a:ext>
            </a:extLst>
          </p:cNvPr>
          <p:cNvSpPr/>
          <p:nvPr/>
        </p:nvSpPr>
        <p:spPr>
          <a:xfrm>
            <a:off x="78581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6FC81308-15DE-C354-0046-B5A9F4C651AE}"/>
              </a:ext>
            </a:extLst>
          </p:cNvPr>
          <p:cNvSpPr/>
          <p:nvPr/>
        </p:nvSpPr>
        <p:spPr>
          <a:xfrm>
            <a:off x="83343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CFEF9469-7B87-AFA6-9F83-CD295434E512}"/>
              </a:ext>
            </a:extLst>
          </p:cNvPr>
          <p:cNvSpPr/>
          <p:nvPr/>
        </p:nvSpPr>
        <p:spPr>
          <a:xfrm>
            <a:off x="88106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7BE4964D-311E-5902-65DE-75BB9229B40F}"/>
              </a:ext>
            </a:extLst>
          </p:cNvPr>
          <p:cNvSpPr/>
          <p:nvPr/>
        </p:nvSpPr>
        <p:spPr>
          <a:xfrm>
            <a:off x="92868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2CA3D4C4-2DB1-A3C1-91A5-0EF0C6061F08}"/>
              </a:ext>
            </a:extLst>
          </p:cNvPr>
          <p:cNvSpPr/>
          <p:nvPr/>
        </p:nvSpPr>
        <p:spPr>
          <a:xfrm>
            <a:off x="97631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C99A8C8D-1514-E734-6F6E-0E7FC33BCA57}"/>
              </a:ext>
            </a:extLst>
          </p:cNvPr>
          <p:cNvSpPr/>
          <p:nvPr/>
        </p:nvSpPr>
        <p:spPr>
          <a:xfrm>
            <a:off x="102393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8CFC7BF1-C804-AA54-B78F-E8DB77E5216B}"/>
              </a:ext>
            </a:extLst>
          </p:cNvPr>
          <p:cNvSpPr/>
          <p:nvPr/>
        </p:nvSpPr>
        <p:spPr>
          <a:xfrm>
            <a:off x="107156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B4AF44F1-B9A0-8E88-568D-85323FDCC8E9}"/>
              </a:ext>
            </a:extLst>
          </p:cNvPr>
          <p:cNvSpPr/>
          <p:nvPr/>
        </p:nvSpPr>
        <p:spPr>
          <a:xfrm>
            <a:off x="111918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DABA5BF0-58AF-008A-8627-6CFA5D7A5157}"/>
              </a:ext>
            </a:extLst>
          </p:cNvPr>
          <p:cNvSpPr/>
          <p:nvPr/>
        </p:nvSpPr>
        <p:spPr>
          <a:xfrm>
            <a:off x="116681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34" name="Rak koppling 33">
            <a:extLst>
              <a:ext uri="{FF2B5EF4-FFF2-40B4-BE49-F238E27FC236}">
                <a16:creationId xmlns:a16="http://schemas.microsoft.com/office/drawing/2014/main" id="{63C4D567-666D-F42F-B3C7-42F99FD27D9A}"/>
              </a:ext>
            </a:extLst>
          </p:cNvPr>
          <p:cNvCxnSpPr/>
          <p:nvPr/>
        </p:nvCxnSpPr>
        <p:spPr>
          <a:xfrm>
            <a:off x="714375" y="37894"/>
            <a:ext cx="0" cy="705056"/>
          </a:xfrm>
          <a:prstGeom prst="line">
            <a:avLst/>
          </a:prstGeom>
          <a:ln w="12700">
            <a:solidFill>
              <a:srgbClr val="2248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ktangel 34">
            <a:extLst>
              <a:ext uri="{FF2B5EF4-FFF2-40B4-BE49-F238E27FC236}">
                <a16:creationId xmlns:a16="http://schemas.microsoft.com/office/drawing/2014/main" id="{76AC497A-D63B-5D05-38D5-08F34BD444D4}"/>
              </a:ext>
            </a:extLst>
          </p:cNvPr>
          <p:cNvSpPr/>
          <p:nvPr/>
        </p:nvSpPr>
        <p:spPr>
          <a:xfrm>
            <a:off x="714274" y="166961"/>
            <a:ext cx="1905201" cy="4469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000" b="1" dirty="0">
                <a:solidFill>
                  <a:srgbClr val="224825"/>
                </a:solidFill>
                <a:latin typeface="+mj-lt"/>
              </a:rPr>
              <a:t>Så många som möjligt</a:t>
            </a:r>
          </a:p>
          <a:p>
            <a:r>
              <a:rPr lang="sv-SE" sz="1000" b="1" dirty="0">
                <a:solidFill>
                  <a:srgbClr val="224825"/>
                </a:solidFill>
                <a:latin typeface="+mj-lt"/>
              </a:rPr>
              <a:t>Så länge som möjligt</a:t>
            </a:r>
          </a:p>
          <a:p>
            <a:r>
              <a:rPr lang="sv-SE" sz="1000" b="1" dirty="0">
                <a:solidFill>
                  <a:srgbClr val="224825"/>
                </a:solidFill>
                <a:latin typeface="+mj-lt"/>
              </a:rPr>
              <a:t>Så bra som möjligt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A32C7595-1DE9-88D4-3082-0EB0C70417A2}"/>
              </a:ext>
            </a:extLst>
          </p:cNvPr>
          <p:cNvSpPr txBox="1"/>
          <p:nvPr/>
        </p:nvSpPr>
        <p:spPr>
          <a:xfrm>
            <a:off x="743000" y="1430336"/>
            <a:ext cx="697706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b="1" dirty="0"/>
              <a:t>Matchvärden är föreningens representant för matchen. Därför är det viktigt att matchvärden uppträder korrekt och värdigt</a:t>
            </a:r>
          </a:p>
          <a:p>
            <a:endParaRPr lang="sv-SE" sz="1200" b="1" dirty="0"/>
          </a:p>
          <a:p>
            <a:r>
              <a:rPr lang="sv-SE" sz="1200" dirty="0"/>
              <a:t>Matchvärden ska vara på plats 1 h och 30 min före utsatt matchstart</a:t>
            </a:r>
          </a:p>
          <a:p>
            <a:r>
              <a:rPr lang="sv-SE" sz="1200" dirty="0"/>
              <a:t>Matchvärden ska bära en särskild väst som finns inne i förrådet i samlingsrummet</a:t>
            </a:r>
          </a:p>
          <a:p>
            <a:endParaRPr lang="sv-SE" sz="1200" dirty="0"/>
          </a:p>
          <a:p>
            <a:r>
              <a:rPr lang="sv-SE" sz="1200" b="1" dirty="0"/>
              <a:t>Innan matchstart: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200" dirty="0"/>
              <a:t>Hälsa motståndarlaget och domare välkomna till matchen samt visa vart deras omklädningsrum är (vita byggnaden som sitter ihop med klubbhuset)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200" dirty="0"/>
              <a:t>Finnas tillgänglig vid frågor från domare eller motståndarlaget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200" dirty="0"/>
              <a:t>Hänvisa publiken till annan del av planen än vid lagens avbytarbänkar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200" dirty="0"/>
              <a:t>Åskådare ska stå minst 2-3 meter från sidlinjen. Ingen får finnas bakom målen frånsett om avsedd åskådarplats (läktare) är placerad där</a:t>
            </a:r>
          </a:p>
          <a:p>
            <a:endParaRPr lang="sv-SE" sz="1200" b="1" dirty="0"/>
          </a:p>
          <a:p>
            <a:r>
              <a:rPr lang="sv-SE" sz="1200" b="1" dirty="0"/>
              <a:t>Under matchen: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200" dirty="0"/>
              <a:t>Bevaka att ingen i publiken uppträder störande för ledare, spelare eller domare samt stävja alla former av diskriminerade företeelser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200" dirty="0"/>
              <a:t>Vid grövre händelser rapportera till Västerbottens Fotbollsförbund</a:t>
            </a:r>
          </a:p>
          <a:p>
            <a:endParaRPr lang="sv-SE" sz="1200" dirty="0"/>
          </a:p>
          <a:p>
            <a:r>
              <a:rPr lang="sv-SE" sz="1200" b="1" dirty="0"/>
              <a:t>Efter matchen:</a:t>
            </a:r>
            <a:endParaRPr lang="sv-SE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200" dirty="0"/>
              <a:t>Ha dialog med motståndarlaget och domaren och tacka för denna gång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200" dirty="0"/>
              <a:t>Tillsammans med kioskpersonalen plocka bort eventuellt skräp på läktaren</a:t>
            </a:r>
          </a:p>
          <a:p>
            <a:endParaRPr lang="sv-SE" sz="1200" dirty="0"/>
          </a:p>
          <a:p>
            <a:endParaRPr lang="sv-SE" sz="1200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72DA79AE-AB5B-CF21-827B-C3C04386B6B3}"/>
              </a:ext>
            </a:extLst>
          </p:cNvPr>
          <p:cNvSpPr/>
          <p:nvPr/>
        </p:nvSpPr>
        <p:spPr>
          <a:xfrm>
            <a:off x="7867650" y="1669016"/>
            <a:ext cx="4171950" cy="3619500"/>
          </a:xfrm>
          <a:prstGeom prst="rect">
            <a:avLst/>
          </a:prstGeom>
          <a:solidFill>
            <a:srgbClr val="22482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sv-SE" sz="1400" b="1" dirty="0"/>
              <a:t>Inom Svensk fotboll vill vi skapa en lugn, trygg och utvecklande match- och träningsmiljö för barn och ungdomar. Fokus ska vara på Glädje, Gemenskap och Allas lika värde.</a:t>
            </a:r>
          </a:p>
          <a:p>
            <a:pPr algn="ctr">
              <a:lnSpc>
                <a:spcPct val="150000"/>
              </a:lnSpc>
            </a:pPr>
            <a:endParaRPr lang="sv-SE" sz="1400" b="1" dirty="0"/>
          </a:p>
          <a:p>
            <a:pPr algn="ctr">
              <a:lnSpc>
                <a:spcPct val="150000"/>
              </a:lnSpc>
            </a:pPr>
            <a:r>
              <a:rPr lang="sv-SE" sz="1400" b="1" dirty="0"/>
              <a:t>Morön BK jobbar aktivt för att ge våra barn och ungdomar en trygg fotbollsmiljö att utvecklas i.</a:t>
            </a:r>
          </a:p>
        </p:txBody>
      </p:sp>
    </p:spTree>
    <p:extLst>
      <p:ext uri="{BB962C8B-B14F-4D97-AF65-F5344CB8AC3E}">
        <p14:creationId xmlns:p14="http://schemas.microsoft.com/office/powerpoint/2010/main" val="1291393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B660E-E75C-80C2-AE44-9BD3F7B07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F4EFD42-D889-B2EE-5FF3-00ECCFC829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274" y="872017"/>
            <a:ext cx="10144125" cy="687387"/>
          </a:xfrm>
        </p:spPr>
        <p:txBody>
          <a:bodyPr>
            <a:normAutofit/>
          </a:bodyPr>
          <a:lstStyle/>
          <a:p>
            <a:pPr algn="l"/>
            <a:r>
              <a:rPr lang="sv-SE" sz="2800" dirty="0">
                <a:solidFill>
                  <a:srgbClr val="224825"/>
                </a:solidFill>
                <a:latin typeface="Aptos Black"/>
              </a:rPr>
              <a:t>ARBETE I KIOSKEN VID SENIORLAGENS HEMMAMATCHER</a:t>
            </a:r>
            <a:endParaRPr lang="sv-SE" sz="5400" dirty="0">
              <a:solidFill>
                <a:srgbClr val="224825"/>
              </a:solidFill>
              <a:latin typeface="Aptos Black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6FF53D1E-55A3-D61D-DD6B-4B879EACAF9A}"/>
              </a:ext>
            </a:extLst>
          </p:cNvPr>
          <p:cNvSpPr/>
          <p:nvPr/>
        </p:nvSpPr>
        <p:spPr>
          <a:xfrm>
            <a:off x="-14287" y="6343650"/>
            <a:ext cx="12192000" cy="523875"/>
          </a:xfrm>
          <a:prstGeom prst="rect">
            <a:avLst/>
          </a:prstGeom>
          <a:solidFill>
            <a:srgbClr val="2248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6" name="Bildobjekt 5" descr="En bild som visar Grafik, Teckensnitt, logotyp, symbol&#10;&#10;AI-genererat innehåll kan vara felaktigt.">
            <a:extLst>
              <a:ext uri="{FF2B5EF4-FFF2-40B4-BE49-F238E27FC236}">
                <a16:creationId xmlns:a16="http://schemas.microsoft.com/office/drawing/2014/main" id="{EC28F869-A50A-BBD0-51B1-0390BB2552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75994"/>
            <a:ext cx="585989" cy="599527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6B543DE3-3719-0015-7576-F8224BDCA8AE}"/>
              </a:ext>
            </a:extLst>
          </p:cNvPr>
          <p:cNvSpPr/>
          <p:nvPr/>
        </p:nvSpPr>
        <p:spPr>
          <a:xfrm>
            <a:off x="2381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2D870C7B-7E87-0CAF-4C64-59CCD8F84AF9}"/>
              </a:ext>
            </a:extLst>
          </p:cNvPr>
          <p:cNvSpPr/>
          <p:nvPr/>
        </p:nvSpPr>
        <p:spPr>
          <a:xfrm>
            <a:off x="7143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09C83C01-80CA-CB42-32B1-7698A53EEBD1}"/>
              </a:ext>
            </a:extLst>
          </p:cNvPr>
          <p:cNvSpPr/>
          <p:nvPr/>
        </p:nvSpPr>
        <p:spPr>
          <a:xfrm>
            <a:off x="11906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B287F5FC-3264-178E-1D99-A791DADDBC24}"/>
              </a:ext>
            </a:extLst>
          </p:cNvPr>
          <p:cNvSpPr/>
          <p:nvPr/>
        </p:nvSpPr>
        <p:spPr>
          <a:xfrm>
            <a:off x="16668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063ED728-E0EB-4F81-B911-432A0F094AFA}"/>
              </a:ext>
            </a:extLst>
          </p:cNvPr>
          <p:cNvSpPr/>
          <p:nvPr/>
        </p:nvSpPr>
        <p:spPr>
          <a:xfrm>
            <a:off x="21431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D308D8DD-D859-95AD-9149-C5A333D62778}"/>
              </a:ext>
            </a:extLst>
          </p:cNvPr>
          <p:cNvSpPr/>
          <p:nvPr/>
        </p:nvSpPr>
        <p:spPr>
          <a:xfrm>
            <a:off x="26193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528B7BC4-2BC6-506F-CEEF-7B4D300A5E65}"/>
              </a:ext>
            </a:extLst>
          </p:cNvPr>
          <p:cNvSpPr/>
          <p:nvPr/>
        </p:nvSpPr>
        <p:spPr>
          <a:xfrm>
            <a:off x="30956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2B9DE30-A119-1C9A-FBC2-278E450F0BE8}"/>
              </a:ext>
            </a:extLst>
          </p:cNvPr>
          <p:cNvSpPr/>
          <p:nvPr/>
        </p:nvSpPr>
        <p:spPr>
          <a:xfrm>
            <a:off x="35718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A8AEB66A-3AD8-0D4A-9DDF-EA94FD87681C}"/>
              </a:ext>
            </a:extLst>
          </p:cNvPr>
          <p:cNvSpPr/>
          <p:nvPr/>
        </p:nvSpPr>
        <p:spPr>
          <a:xfrm>
            <a:off x="40481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9C278960-5584-8C0A-E374-321717E948D8}"/>
              </a:ext>
            </a:extLst>
          </p:cNvPr>
          <p:cNvSpPr/>
          <p:nvPr/>
        </p:nvSpPr>
        <p:spPr>
          <a:xfrm>
            <a:off x="45243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903F2BFF-91B0-28AE-B6AC-033639788441}"/>
              </a:ext>
            </a:extLst>
          </p:cNvPr>
          <p:cNvSpPr/>
          <p:nvPr/>
        </p:nvSpPr>
        <p:spPr>
          <a:xfrm>
            <a:off x="50006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Rektangel 17">
            <a:extLst>
              <a:ext uri="{FF2B5EF4-FFF2-40B4-BE49-F238E27FC236}">
                <a16:creationId xmlns:a16="http://schemas.microsoft.com/office/drawing/2014/main" id="{800326DF-AF2B-6227-B1AD-907FB50C7869}"/>
              </a:ext>
            </a:extLst>
          </p:cNvPr>
          <p:cNvSpPr/>
          <p:nvPr/>
        </p:nvSpPr>
        <p:spPr>
          <a:xfrm>
            <a:off x="54768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5563E0E1-1BFE-7CBE-BA33-5BB3949ADF90}"/>
              </a:ext>
            </a:extLst>
          </p:cNvPr>
          <p:cNvSpPr/>
          <p:nvPr/>
        </p:nvSpPr>
        <p:spPr>
          <a:xfrm>
            <a:off x="59531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4CDC05AA-B6AD-4798-E13D-B117BCEE2D85}"/>
              </a:ext>
            </a:extLst>
          </p:cNvPr>
          <p:cNvSpPr/>
          <p:nvPr/>
        </p:nvSpPr>
        <p:spPr>
          <a:xfrm>
            <a:off x="64293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1" name="Rektangel 20">
            <a:extLst>
              <a:ext uri="{FF2B5EF4-FFF2-40B4-BE49-F238E27FC236}">
                <a16:creationId xmlns:a16="http://schemas.microsoft.com/office/drawing/2014/main" id="{CEDB4CCA-27B8-FF4C-6B41-3235964F8DCD}"/>
              </a:ext>
            </a:extLst>
          </p:cNvPr>
          <p:cNvSpPr/>
          <p:nvPr/>
        </p:nvSpPr>
        <p:spPr>
          <a:xfrm>
            <a:off x="69056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7C191F5B-D882-3370-24F6-F1BF4F1EAA47}"/>
              </a:ext>
            </a:extLst>
          </p:cNvPr>
          <p:cNvSpPr/>
          <p:nvPr/>
        </p:nvSpPr>
        <p:spPr>
          <a:xfrm>
            <a:off x="73818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B79A9049-D5A9-CB96-6EBD-3E0D6B67B178}"/>
              </a:ext>
            </a:extLst>
          </p:cNvPr>
          <p:cNvSpPr/>
          <p:nvPr/>
        </p:nvSpPr>
        <p:spPr>
          <a:xfrm>
            <a:off x="78581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79D36BE1-0734-A823-2AC4-19DB304A3A8C}"/>
              </a:ext>
            </a:extLst>
          </p:cNvPr>
          <p:cNvSpPr/>
          <p:nvPr/>
        </p:nvSpPr>
        <p:spPr>
          <a:xfrm>
            <a:off x="83343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9DD2C79A-ECB7-71DC-98F2-3A8DD07EC499}"/>
              </a:ext>
            </a:extLst>
          </p:cNvPr>
          <p:cNvSpPr/>
          <p:nvPr/>
        </p:nvSpPr>
        <p:spPr>
          <a:xfrm>
            <a:off x="88106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F9813469-23FA-ED1E-34C4-4152108DAAA9}"/>
              </a:ext>
            </a:extLst>
          </p:cNvPr>
          <p:cNvSpPr/>
          <p:nvPr/>
        </p:nvSpPr>
        <p:spPr>
          <a:xfrm>
            <a:off x="92868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5F278D0C-8CAC-5CBF-D187-70F6140E3149}"/>
              </a:ext>
            </a:extLst>
          </p:cNvPr>
          <p:cNvSpPr/>
          <p:nvPr/>
        </p:nvSpPr>
        <p:spPr>
          <a:xfrm>
            <a:off x="97631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814A3C48-6AF1-9AE0-718C-15E47D5D777C}"/>
              </a:ext>
            </a:extLst>
          </p:cNvPr>
          <p:cNvSpPr/>
          <p:nvPr/>
        </p:nvSpPr>
        <p:spPr>
          <a:xfrm>
            <a:off x="102393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9" name="Rektangel 28">
            <a:extLst>
              <a:ext uri="{FF2B5EF4-FFF2-40B4-BE49-F238E27FC236}">
                <a16:creationId xmlns:a16="http://schemas.microsoft.com/office/drawing/2014/main" id="{72EBF2FE-B786-D998-6075-F84194BC2112}"/>
              </a:ext>
            </a:extLst>
          </p:cNvPr>
          <p:cNvSpPr/>
          <p:nvPr/>
        </p:nvSpPr>
        <p:spPr>
          <a:xfrm>
            <a:off x="107156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144F7DF2-844B-7F01-A07C-7F9663B1D30F}"/>
              </a:ext>
            </a:extLst>
          </p:cNvPr>
          <p:cNvSpPr/>
          <p:nvPr/>
        </p:nvSpPr>
        <p:spPr>
          <a:xfrm>
            <a:off x="1119187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1" name="Rektangel 30">
            <a:extLst>
              <a:ext uri="{FF2B5EF4-FFF2-40B4-BE49-F238E27FC236}">
                <a16:creationId xmlns:a16="http://schemas.microsoft.com/office/drawing/2014/main" id="{240E7EA8-70D2-0F6C-BD16-63192FF48FB2}"/>
              </a:ext>
            </a:extLst>
          </p:cNvPr>
          <p:cNvSpPr/>
          <p:nvPr/>
        </p:nvSpPr>
        <p:spPr>
          <a:xfrm>
            <a:off x="11668125" y="6343650"/>
            <a:ext cx="238125" cy="523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34" name="Rak koppling 33">
            <a:extLst>
              <a:ext uri="{FF2B5EF4-FFF2-40B4-BE49-F238E27FC236}">
                <a16:creationId xmlns:a16="http://schemas.microsoft.com/office/drawing/2014/main" id="{712E3A2C-DA66-076B-9CE7-D8C9AB04E5A9}"/>
              </a:ext>
            </a:extLst>
          </p:cNvPr>
          <p:cNvCxnSpPr/>
          <p:nvPr/>
        </p:nvCxnSpPr>
        <p:spPr>
          <a:xfrm>
            <a:off x="714375" y="37894"/>
            <a:ext cx="0" cy="705056"/>
          </a:xfrm>
          <a:prstGeom prst="line">
            <a:avLst/>
          </a:prstGeom>
          <a:ln w="12700">
            <a:solidFill>
              <a:srgbClr val="22482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Rektangel 34">
            <a:extLst>
              <a:ext uri="{FF2B5EF4-FFF2-40B4-BE49-F238E27FC236}">
                <a16:creationId xmlns:a16="http://schemas.microsoft.com/office/drawing/2014/main" id="{D7BA70B1-08F2-FC79-CCBB-F602CE028A05}"/>
              </a:ext>
            </a:extLst>
          </p:cNvPr>
          <p:cNvSpPr/>
          <p:nvPr/>
        </p:nvSpPr>
        <p:spPr>
          <a:xfrm>
            <a:off x="714274" y="166961"/>
            <a:ext cx="1905201" cy="4469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v-SE" sz="1000" b="1" dirty="0">
                <a:solidFill>
                  <a:srgbClr val="224825"/>
                </a:solidFill>
                <a:latin typeface="+mj-lt"/>
              </a:rPr>
              <a:t>Så många som möjligt</a:t>
            </a:r>
          </a:p>
          <a:p>
            <a:r>
              <a:rPr lang="sv-SE" sz="1000" b="1" dirty="0">
                <a:solidFill>
                  <a:srgbClr val="224825"/>
                </a:solidFill>
                <a:latin typeface="+mj-lt"/>
              </a:rPr>
              <a:t>Så länge som möjligt</a:t>
            </a:r>
          </a:p>
          <a:p>
            <a:r>
              <a:rPr lang="sv-SE" sz="1000" b="1" dirty="0">
                <a:solidFill>
                  <a:srgbClr val="224825"/>
                </a:solidFill>
                <a:latin typeface="+mj-lt"/>
              </a:rPr>
              <a:t>Så bra som möjligt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458504E6-5D6E-F3C7-856C-167EBEFD1C71}"/>
              </a:ext>
            </a:extLst>
          </p:cNvPr>
          <p:cNvSpPr txBox="1"/>
          <p:nvPr/>
        </p:nvSpPr>
        <p:spPr>
          <a:xfrm>
            <a:off x="800101" y="1688471"/>
            <a:ext cx="5067300" cy="4497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200" dirty="0">
                <a:latin typeface="+mj-lt"/>
              </a:rPr>
              <a:t>Innan matchdagen behöver laget hämta nyckel till samlingsrummet från kansliet. Kontakta kansliet för att komma överens om överlämning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200" dirty="0">
                <a:latin typeface="+mj-lt"/>
              </a:rPr>
              <a:t>Det är lämpligt att vara på plats 1 h 30 min innan matchstart</a:t>
            </a:r>
          </a:p>
          <a:p>
            <a:pPr>
              <a:lnSpc>
                <a:spcPct val="150000"/>
              </a:lnSpc>
            </a:pPr>
            <a:endParaRPr lang="sv-SE" sz="1200" dirty="0"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sv-SE" sz="1200" b="1" dirty="0">
                <a:latin typeface="+mj-lt"/>
              </a:rPr>
              <a:t>FÖRE MATCH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200" dirty="0">
                <a:latin typeface="+mj-lt"/>
              </a:rPr>
              <a:t>Koka kaffe (kaffepulver finns i skafferiet) och fyll upp pumptermosar som finns i köket. </a:t>
            </a:r>
            <a:r>
              <a:rPr lang="sv-SE" sz="1200" i="1" dirty="0">
                <a:latin typeface="+mj-lt"/>
              </a:rPr>
              <a:t>1 påse kaffe räcker till en full kanna vatten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200" dirty="0">
                <a:latin typeface="+mj-lt"/>
              </a:rPr>
              <a:t>1 liten kanna kaffe + fikabröd + drickor ska lämnas till domarrummet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200" dirty="0">
                <a:latin typeface="+mj-lt"/>
              </a:rPr>
              <a:t>Sätt igång korvbyttan i kiosken. </a:t>
            </a:r>
            <a:r>
              <a:rPr lang="sv-SE" sz="1200" i="1" dirty="0">
                <a:latin typeface="+mj-lt"/>
              </a:rPr>
              <a:t>Se till att vatten finns under själva byttan. Gradantalet ska vara 85-90 grader.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200" dirty="0">
                <a:latin typeface="+mj-lt"/>
              </a:rPr>
              <a:t>Ta fram läsk, fikabröd, </a:t>
            </a:r>
            <a:r>
              <a:rPr lang="sv-SE" sz="1200" dirty="0" err="1">
                <a:latin typeface="+mj-lt"/>
              </a:rPr>
              <a:t>festis</a:t>
            </a:r>
            <a:r>
              <a:rPr lang="sv-SE" sz="1200" dirty="0">
                <a:latin typeface="+mj-lt"/>
              </a:rPr>
              <a:t>, korvbröd, mjölk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1200" dirty="0">
                <a:latin typeface="+mj-lt"/>
              </a:rPr>
              <a:t>Nycklar till kiosk, sekretariat och skafferi hänger på väggen rakt fram i förrådet i samlingsrummet.</a:t>
            </a:r>
          </a:p>
          <a:p>
            <a:pPr>
              <a:lnSpc>
                <a:spcPct val="150000"/>
              </a:lnSpc>
            </a:pPr>
            <a:endParaRPr lang="sv-SE" sz="1200" dirty="0">
              <a:latin typeface="+mj-lt"/>
            </a:endParaRPr>
          </a:p>
          <a:p>
            <a:pPr>
              <a:lnSpc>
                <a:spcPct val="150000"/>
              </a:lnSpc>
            </a:pPr>
            <a:endParaRPr lang="sv-SE" sz="1200" dirty="0">
              <a:latin typeface="+mj-lt"/>
            </a:endParaRPr>
          </a:p>
          <a:p>
            <a:pPr>
              <a:lnSpc>
                <a:spcPct val="150000"/>
              </a:lnSpc>
            </a:pPr>
            <a:endParaRPr lang="sv-SE" sz="1200" dirty="0">
              <a:latin typeface="+mj-lt"/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125534D3-5078-4B49-78E3-916BB507C438}"/>
              </a:ext>
            </a:extLst>
          </p:cNvPr>
          <p:cNvSpPr txBox="1"/>
          <p:nvPr/>
        </p:nvSpPr>
        <p:spPr>
          <a:xfrm>
            <a:off x="7155089" y="1803292"/>
            <a:ext cx="5067300" cy="367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sv-SE" sz="1200" b="1" dirty="0">
                <a:latin typeface="+mj-lt"/>
              </a:rPr>
              <a:t>VART FINNS VAROR OCH TILLBEHÖR?</a:t>
            </a:r>
          </a:p>
          <a:p>
            <a:r>
              <a:rPr lang="sv-SE" sz="1200" i="1" dirty="0">
                <a:latin typeface="+mj-lt"/>
              </a:rPr>
              <a:t>Kylen (förrådet i samlingsrummet)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200" dirty="0">
                <a:latin typeface="+mj-lt"/>
              </a:rPr>
              <a:t>Drickor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200" dirty="0">
                <a:latin typeface="+mj-lt"/>
              </a:rPr>
              <a:t>Korv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200" dirty="0">
                <a:latin typeface="+mj-lt"/>
              </a:rPr>
              <a:t>Ketchup, senap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200" dirty="0">
                <a:latin typeface="+mj-lt"/>
              </a:rPr>
              <a:t>Fikabröd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200" dirty="0">
                <a:latin typeface="+mj-lt"/>
              </a:rPr>
              <a:t>Mjölk</a:t>
            </a:r>
          </a:p>
          <a:p>
            <a:pPr marL="285750" indent="-285750">
              <a:buFontTx/>
              <a:buChar char="-"/>
            </a:pPr>
            <a:endParaRPr lang="sv-SE" sz="1200" dirty="0">
              <a:latin typeface="+mj-lt"/>
            </a:endParaRPr>
          </a:p>
          <a:p>
            <a:r>
              <a:rPr lang="sv-SE" sz="1200" i="1" dirty="0">
                <a:latin typeface="+mj-lt"/>
              </a:rPr>
              <a:t>Skafferiet (förrådet i samlingsrummet</a:t>
            </a:r>
            <a:r>
              <a:rPr lang="sv-SE" sz="1200" dirty="0">
                <a:latin typeface="+mj-lt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200" dirty="0">
                <a:latin typeface="+mj-lt"/>
              </a:rPr>
              <a:t>Kaffe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200" dirty="0">
                <a:latin typeface="+mj-lt"/>
              </a:rPr>
              <a:t>Korvbröd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200" dirty="0">
                <a:latin typeface="+mj-lt"/>
              </a:rPr>
              <a:t>Fikabröd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200" dirty="0">
                <a:latin typeface="+mj-lt"/>
              </a:rPr>
              <a:t>Festisar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1200" dirty="0">
                <a:latin typeface="+mj-lt"/>
              </a:rPr>
              <a:t>Extra drickor</a:t>
            </a:r>
          </a:p>
          <a:p>
            <a:endParaRPr lang="sv-SE" sz="1200" dirty="0">
              <a:latin typeface="+mj-lt"/>
            </a:endParaRPr>
          </a:p>
          <a:p>
            <a:r>
              <a:rPr lang="sv-SE" sz="1200" i="1" dirty="0">
                <a:latin typeface="+mj-lt"/>
              </a:rPr>
              <a:t>Köket (i samlingsrummet)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latin typeface="+mj-lt"/>
              </a:rPr>
              <a:t>Tillbringare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latin typeface="+mj-lt"/>
              </a:rPr>
              <a:t>Serveringsfat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sv-SE" sz="1200" dirty="0">
                <a:latin typeface="+mj-lt"/>
              </a:rPr>
              <a:t>Kaffetermos</a:t>
            </a:r>
          </a:p>
        </p:txBody>
      </p:sp>
    </p:spTree>
    <p:extLst>
      <p:ext uri="{BB962C8B-B14F-4D97-AF65-F5344CB8AC3E}">
        <p14:creationId xmlns:p14="http://schemas.microsoft.com/office/powerpoint/2010/main" val="2408630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F02BF09D2E0A4988867911CAD21B29" ma:contentTypeVersion="13" ma:contentTypeDescription="Create a new document." ma:contentTypeScope="" ma:versionID="b7b53b50c6de0643a0e45321ea580b55">
  <xsd:schema xmlns:xsd="http://www.w3.org/2001/XMLSchema" xmlns:xs="http://www.w3.org/2001/XMLSchema" xmlns:p="http://schemas.microsoft.com/office/2006/metadata/properties" xmlns:ns2="086dd81b-8738-4535-8f5c-cdb21fc9dc4a" xmlns:ns3="23e1bdbf-af66-4b47-90d1-ae8aa919efea" targetNamespace="http://schemas.microsoft.com/office/2006/metadata/properties" ma:root="true" ma:fieldsID="6c79d38c74e5d9ff7146d7c2d9b808a8" ns2:_="" ns3:_="">
    <xsd:import namespace="086dd81b-8738-4535-8f5c-cdb21fc9dc4a"/>
    <xsd:import namespace="23e1bdbf-af66-4b47-90d1-ae8aa919ef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6dd81b-8738-4535-8f5c-cdb21fc9dc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08a1958-3698-41ae-91f7-dea52eecaa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e1bdbf-af66-4b47-90d1-ae8aa919efe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5e160ea-f5c8-437f-8aca-22a2efaab7d5}" ma:internalName="TaxCatchAll" ma:showField="CatchAllData" ma:web="23e1bdbf-af66-4b47-90d1-ae8aa919ef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86dd81b-8738-4535-8f5c-cdb21fc9dc4a">
      <Terms xmlns="http://schemas.microsoft.com/office/infopath/2007/PartnerControls"/>
    </lcf76f155ced4ddcb4097134ff3c332f>
    <TaxCatchAll xmlns="23e1bdbf-af66-4b47-90d1-ae8aa919efea" xsi:nil="true"/>
  </documentManagement>
</p:properties>
</file>

<file path=customXml/itemProps1.xml><?xml version="1.0" encoding="utf-8"?>
<ds:datastoreItem xmlns:ds="http://schemas.openxmlformats.org/officeDocument/2006/customXml" ds:itemID="{F5F164A6-62A1-4C5E-8827-4EE539E35A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86dd81b-8738-4535-8f5c-cdb21fc9dc4a"/>
    <ds:schemaRef ds:uri="23e1bdbf-af66-4b47-90d1-ae8aa919ef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89A0E7E-7530-4FE3-9CAC-E447A755CEE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2AF51B2-FE7A-4760-BBF3-4715F8092EDF}">
  <ds:schemaRefs>
    <ds:schemaRef ds:uri="http://purl.org/dc/elements/1.1/"/>
    <ds:schemaRef ds:uri="086dd81b-8738-4535-8f5c-cdb21fc9dc4a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terms/"/>
    <ds:schemaRef ds:uri="http://schemas.microsoft.com/office/2006/documentManagement/types"/>
    <ds:schemaRef ds:uri="23e1bdbf-af66-4b47-90d1-ae8aa919efea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1461</TotalTime>
  <Words>524</Words>
  <Application>Microsoft Office PowerPoint</Application>
  <PresentationFormat>Bredbild</PresentationFormat>
  <Paragraphs>72</Paragraphs>
  <Slides>4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</vt:i4>
      </vt:variant>
    </vt:vector>
  </HeadingPairs>
  <TitlesOfParts>
    <vt:vector size="9" baseType="lpstr">
      <vt:lpstr>Aptos</vt:lpstr>
      <vt:lpstr>Aptos Black</vt:lpstr>
      <vt:lpstr>Aptos Display</vt:lpstr>
      <vt:lpstr>Arial</vt:lpstr>
      <vt:lpstr>Office-tema</vt:lpstr>
      <vt:lpstr>FÖRSÄLJNINGAR OCH JOBB</vt:lpstr>
      <vt:lpstr>BAKGRUND</vt:lpstr>
      <vt:lpstr>ROLLEN MATCHVÄRD</vt:lpstr>
      <vt:lpstr>ARBETE I KIOSKEN VID SENIORLAGENS HEMMAMATCHER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Kajsa Östlund (RF-SISU Västerbotten)</dc:creator>
  <cp:lastModifiedBy>Ferhat Boz</cp:lastModifiedBy>
  <cp:revision>10</cp:revision>
  <dcterms:created xsi:type="dcterms:W3CDTF">2025-10-07T13:01:43Z</dcterms:created>
  <dcterms:modified xsi:type="dcterms:W3CDTF">2026-05-19T17:40:24Z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0x010100E3F02BF09D2E0A4988867911CAD21B29</vt:lpwstr>
  </property>
  <property fmtid="{D5CDD505-2E9C-101B-9397-08002B2CF9AE}" pid="3" name="MediaServiceImageTags">
    <vt:lpwstr/>
  </property>
</Properties>
</file>