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sldIdLst>
    <p:sldId id="273" r:id="rId2"/>
    <p:sldId id="266" r:id="rId3"/>
    <p:sldId id="267" r:id="rId4"/>
    <p:sldId id="268" r:id="rId5"/>
    <p:sldId id="269" r:id="rId6"/>
    <p:sldId id="270" r:id="rId7"/>
    <p:sldId id="271" r:id="rId8"/>
    <p:sldId id="272" r:id="rId9"/>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88"/>
    <p:restoredTop sz="94669"/>
  </p:normalViewPr>
  <p:slideViewPr>
    <p:cSldViewPr snapToGrid="0" snapToObjects="1">
      <p:cViewPr>
        <p:scale>
          <a:sx n="85" d="100"/>
          <a:sy n="85" d="100"/>
        </p:scale>
        <p:origin x="1512"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2016-10-05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2016-10-05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2016-10-05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2016-10-05</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g"/><Relationship Id="rId6"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jpg"/><Relationship Id="rId6" Type="http://schemas.openxmlformats.org/officeDocument/2006/relationships/image" Target="../media/image7.jpg"/><Relationship Id="rId7"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9.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g"/><Relationship Id="rId6"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jpg"/><Relationship Id="rId6" Type="http://schemas.openxmlformats.org/officeDocument/2006/relationships/image" Target="../media/image5.jpg"/><Relationship Id="rId7"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182402" y="2183254"/>
            <a:ext cx="5541198" cy="1754326"/>
          </a:xfrm>
          <a:prstGeom prst="rect">
            <a:avLst/>
          </a:prstGeom>
          <a:noFill/>
        </p:spPr>
        <p:txBody>
          <a:bodyPr wrap="square" rtlCol="0">
            <a:spAutoFit/>
          </a:bodyPr>
          <a:lstStyle/>
          <a:p>
            <a:pPr algn="ctr"/>
            <a:r>
              <a:rPr lang="sv-SE" sz="5400" b="1" dirty="0" smtClean="0"/>
              <a:t>Lekar: </a:t>
            </a:r>
          </a:p>
          <a:p>
            <a:pPr algn="ctr"/>
            <a:r>
              <a:rPr lang="sv-SE" sz="5400" b="1" dirty="0" smtClean="0">
                <a:solidFill>
                  <a:srgbClr val="00B0F0"/>
                </a:solidFill>
              </a:rPr>
              <a:t>Blå Nivå 9-12 år</a:t>
            </a:r>
            <a:endParaRPr lang="sv-SE" sz="5400" b="1" dirty="0">
              <a:solidFill>
                <a:srgbClr val="00B0F0"/>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2091724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057991" cy="461665"/>
          </a:xfrm>
          <a:prstGeom prst="rect">
            <a:avLst/>
          </a:prstGeom>
          <a:noFill/>
        </p:spPr>
        <p:txBody>
          <a:bodyPr wrap="square" rtlCol="0">
            <a:spAutoFit/>
          </a:bodyPr>
          <a:lstStyle/>
          <a:p>
            <a:r>
              <a:rPr lang="sv-SE" sz="2400" b="1" dirty="0" smtClean="0"/>
              <a:t>Lekar: </a:t>
            </a:r>
            <a:r>
              <a:rPr lang="sv-SE" sz="2400" b="1"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691454" y="1933731"/>
            <a:ext cx="3507186" cy="355266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Signalleken</a:t>
            </a:r>
          </a:p>
          <a:p>
            <a:pPr>
              <a:lnSpc>
                <a:spcPct val="150000"/>
              </a:lnSpc>
            </a:pPr>
            <a:r>
              <a:rPr lang="sv-SE" sz="1400" dirty="0" smtClean="0">
                <a:solidFill>
                  <a:schemeClr val="tx1"/>
                </a:solidFill>
              </a:rPr>
              <a:t>Stor grupp. Deltagarna joggar runt i en cirkel och på ledares signal gör de olika saker:</a:t>
            </a:r>
          </a:p>
          <a:p>
            <a:pPr marL="285750" indent="-285750">
              <a:lnSpc>
                <a:spcPct val="150000"/>
              </a:lnSpc>
              <a:buFont typeface="Arial" charset="0"/>
              <a:buChar char="•"/>
            </a:pPr>
            <a:r>
              <a:rPr lang="sv-SE" sz="1400" dirty="0" smtClean="0">
                <a:solidFill>
                  <a:schemeClr val="tx1"/>
                </a:solidFill>
              </a:rPr>
              <a:t>Byter riktning.</a:t>
            </a:r>
          </a:p>
          <a:p>
            <a:pPr marL="285750" indent="-285750">
              <a:lnSpc>
                <a:spcPct val="150000"/>
              </a:lnSpc>
              <a:buFont typeface="Arial" charset="0"/>
              <a:buChar char="•"/>
            </a:pPr>
            <a:r>
              <a:rPr lang="sv-SE" sz="1400" dirty="0" smtClean="0">
                <a:solidFill>
                  <a:schemeClr val="tx1"/>
                </a:solidFill>
              </a:rPr>
              <a:t>Joggar snabbt på stället (snabba fötter).</a:t>
            </a:r>
          </a:p>
          <a:p>
            <a:pPr marL="285750" indent="-285750">
              <a:lnSpc>
                <a:spcPct val="150000"/>
              </a:lnSpc>
              <a:buFont typeface="Arial" charset="0"/>
              <a:buChar char="•"/>
            </a:pPr>
            <a:r>
              <a:rPr lang="sv-SE" sz="1400" dirty="0" smtClean="0">
                <a:solidFill>
                  <a:schemeClr val="tx1"/>
                </a:solidFill>
              </a:rPr>
              <a:t>Sätter sig som ett V (på rumpan med armar och ben upp i luften).</a:t>
            </a:r>
          </a:p>
          <a:p>
            <a:pPr marL="285750" indent="-285750">
              <a:lnSpc>
                <a:spcPct val="150000"/>
              </a:lnSpc>
              <a:buFont typeface="Arial" charset="0"/>
              <a:buChar char="•"/>
            </a:pPr>
            <a:r>
              <a:rPr lang="sv-SE" sz="1400" dirty="0" smtClean="0">
                <a:solidFill>
                  <a:schemeClr val="tx1"/>
                </a:solidFill>
              </a:rPr>
              <a:t>Gör plankan på armbågar och tår.</a:t>
            </a:r>
          </a:p>
          <a:p>
            <a:pPr marL="285750" indent="-285750">
              <a:lnSpc>
                <a:spcPct val="150000"/>
              </a:lnSpc>
              <a:buFont typeface="Arial" charset="0"/>
              <a:buChar char="•"/>
            </a:pPr>
            <a:r>
              <a:rPr lang="sv-SE" sz="1400" dirty="0" smtClean="0">
                <a:solidFill>
                  <a:schemeClr val="tx1"/>
                </a:solidFill>
              </a:rPr>
              <a:t>Balanserar på ett ben.</a:t>
            </a:r>
          </a:p>
          <a:p>
            <a:pPr>
              <a:lnSpc>
                <a:spcPct val="150000"/>
              </a:lnSpc>
            </a:pPr>
            <a:endParaRPr lang="sv-SE" sz="1400" dirty="0">
              <a:solidFill>
                <a:schemeClr val="tx1"/>
              </a:solidFill>
            </a:endParaRPr>
          </a:p>
        </p:txBody>
      </p:sp>
      <p:sp>
        <p:nvSpPr>
          <p:cNvPr id="2" name="Rektangel 1"/>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t="87324" r="43398"/>
          <a:stretch/>
        </p:blipFill>
        <p:spPr>
          <a:xfrm>
            <a:off x="4699833" y="4693572"/>
            <a:ext cx="3738526" cy="1062475"/>
          </a:xfrm>
          <a:prstGeom prst="rect">
            <a:avLst/>
          </a:prstGeom>
        </p:spPr>
      </p:pic>
      <p:pic>
        <p:nvPicPr>
          <p:cNvPr id="8" name="Bildobjekt 7"/>
          <p:cNvPicPr>
            <a:picLocks noChangeAspect="1"/>
          </p:cNvPicPr>
          <p:nvPr/>
        </p:nvPicPr>
        <p:blipFill rotWithShape="1">
          <a:blip r:embed="rId6">
            <a:extLst>
              <a:ext uri="{28A0092B-C50C-407E-A947-70E740481C1C}">
                <a14:useLocalDpi xmlns:a14="http://schemas.microsoft.com/office/drawing/2010/main" val="0"/>
              </a:ext>
            </a:extLst>
          </a:blip>
          <a:srcRect t="63388" r="75938"/>
          <a:stretch/>
        </p:blipFill>
        <p:spPr>
          <a:xfrm>
            <a:off x="7023100" y="1889498"/>
            <a:ext cx="1641215" cy="2510852"/>
          </a:xfrm>
          <a:prstGeom prst="rect">
            <a:avLst/>
          </a:prstGeom>
        </p:spPr>
      </p:pic>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48957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298304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err="1" smtClean="0">
                <a:solidFill>
                  <a:schemeClr val="tx1"/>
                </a:solidFill>
              </a:rPr>
              <a:t>Evighets-stafett</a:t>
            </a:r>
            <a:endParaRPr lang="sv-SE" sz="1600" b="1" dirty="0" smtClean="0">
              <a:solidFill>
                <a:schemeClr val="tx1"/>
              </a:solidFill>
            </a:endParaRPr>
          </a:p>
          <a:p>
            <a:pPr>
              <a:lnSpc>
                <a:spcPct val="150000"/>
              </a:lnSpc>
            </a:pPr>
            <a:r>
              <a:rPr lang="sv-SE" sz="1400" dirty="0" smtClean="0">
                <a:solidFill>
                  <a:schemeClr val="tx1"/>
                </a:solidFill>
              </a:rPr>
              <a:t>Två lag (per plan). Planen består av en rektangel markerad med koner och lagen startar diagonalt emot varandra.</a:t>
            </a:r>
            <a:r>
              <a:rPr lang="sv-SE" sz="1400" dirty="0">
                <a:solidFill>
                  <a:schemeClr val="tx1"/>
                </a:solidFill>
              </a:rPr>
              <a:t> </a:t>
            </a:r>
            <a:r>
              <a:rPr lang="sv-SE" sz="1400" dirty="0" smtClean="0">
                <a:solidFill>
                  <a:schemeClr val="tx1"/>
                </a:solidFill>
              </a:rPr>
              <a:t>En i vardera lag springer ett varv och då de kommit tillbaka till starten växlar de över till nästa person. Stafetten är slut då ena laget hunnit ikapp det andra.</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6343338" y="1650421"/>
            <a:ext cx="494675" cy="566620"/>
          </a:xfrm>
          <a:prstGeom prst="rect">
            <a:avLst/>
          </a:prstGeom>
        </p:spPr>
      </p:pic>
      <p:pic>
        <p:nvPicPr>
          <p:cNvPr id="9" name="Bildobjekt 8"/>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6788045" y="4350154"/>
            <a:ext cx="494675" cy="566620"/>
          </a:xfrm>
          <a:prstGeom prst="rect">
            <a:avLst/>
          </a:prstGeom>
        </p:spPr>
      </p:pic>
      <p:pic>
        <p:nvPicPr>
          <p:cNvPr id="11" name="Bildobjekt 10"/>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4691923" y="3141942"/>
            <a:ext cx="494675" cy="566620"/>
          </a:xfrm>
          <a:prstGeom prst="rect">
            <a:avLst/>
          </a:prstGeom>
        </p:spPr>
      </p:pic>
      <p:pic>
        <p:nvPicPr>
          <p:cNvPr id="12" name="Bildobjekt 11"/>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8514413" y="2686193"/>
            <a:ext cx="494675" cy="566620"/>
          </a:xfrm>
          <a:prstGeom prst="rect">
            <a:avLst/>
          </a:prstGeom>
        </p:spPr>
      </p:pic>
      <p:pic>
        <p:nvPicPr>
          <p:cNvPr id="3" name="Bildobjekt 2"/>
          <p:cNvPicPr>
            <a:picLocks noChangeAspect="1"/>
          </p:cNvPicPr>
          <p:nvPr/>
        </p:nvPicPr>
        <p:blipFill rotWithShape="1">
          <a:blip r:embed="rId6">
            <a:extLst>
              <a:ext uri="{28A0092B-C50C-407E-A947-70E740481C1C}">
                <a14:useLocalDpi xmlns:a14="http://schemas.microsoft.com/office/drawing/2010/main" val="0"/>
              </a:ext>
            </a:extLst>
          </a:blip>
          <a:srcRect l="53679"/>
          <a:stretch/>
        </p:blipFill>
        <p:spPr>
          <a:xfrm flipH="1">
            <a:off x="6181776" y="4258303"/>
            <a:ext cx="656237" cy="1047068"/>
          </a:xfrm>
          <a:prstGeom prst="rect">
            <a:avLst/>
          </a:prstGeom>
        </p:spPr>
      </p:pic>
      <p:pic>
        <p:nvPicPr>
          <p:cNvPr id="13" name="Bildobjekt 12"/>
          <p:cNvPicPr>
            <a:picLocks noChangeAspect="1"/>
          </p:cNvPicPr>
          <p:nvPr/>
        </p:nvPicPr>
        <p:blipFill rotWithShape="1">
          <a:blip r:embed="rId6">
            <a:extLst>
              <a:ext uri="{28A0092B-C50C-407E-A947-70E740481C1C}">
                <a14:useLocalDpi xmlns:a14="http://schemas.microsoft.com/office/drawing/2010/main" val="0"/>
              </a:ext>
            </a:extLst>
          </a:blip>
          <a:srcRect l="53679"/>
          <a:stretch/>
        </p:blipFill>
        <p:spPr>
          <a:xfrm rot="762726">
            <a:off x="6895616" y="1080962"/>
            <a:ext cx="622924" cy="1047068"/>
          </a:xfrm>
          <a:prstGeom prst="rect">
            <a:avLst/>
          </a:prstGeom>
        </p:spPr>
      </p:pic>
      <p:pic>
        <p:nvPicPr>
          <p:cNvPr id="14" name="Bildobjekt 13"/>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0027" t="61996" r="42809" b="2022"/>
          <a:stretch/>
        </p:blipFill>
        <p:spPr>
          <a:xfrm>
            <a:off x="7199440" y="4645270"/>
            <a:ext cx="689549" cy="1010709"/>
          </a:xfrm>
          <a:prstGeom prst="rect">
            <a:avLst/>
          </a:prstGeom>
        </p:spPr>
      </p:pic>
      <p:pic>
        <p:nvPicPr>
          <p:cNvPr id="15" name="Bildobjekt 14"/>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0027" t="61996" r="42809" b="2022"/>
          <a:stretch/>
        </p:blipFill>
        <p:spPr>
          <a:xfrm>
            <a:off x="7652209" y="4898601"/>
            <a:ext cx="689549" cy="1010709"/>
          </a:xfrm>
          <a:prstGeom prst="rect">
            <a:avLst/>
          </a:prstGeom>
        </p:spPr>
      </p:pic>
      <p:pic>
        <p:nvPicPr>
          <p:cNvPr id="16" name="Bildobjekt 15"/>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0027" t="61996" r="42809" b="2022"/>
          <a:stretch/>
        </p:blipFill>
        <p:spPr>
          <a:xfrm>
            <a:off x="6412185" y="644932"/>
            <a:ext cx="689549" cy="1010709"/>
          </a:xfrm>
          <a:prstGeom prst="rect">
            <a:avLst/>
          </a:prstGeom>
        </p:spPr>
      </p:pic>
      <p:pic>
        <p:nvPicPr>
          <p:cNvPr id="17" name="Bildobjekt 16"/>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0027" t="61996" r="42809" b="2022"/>
          <a:stretch/>
        </p:blipFill>
        <p:spPr>
          <a:xfrm>
            <a:off x="5904322" y="593787"/>
            <a:ext cx="689549" cy="1010709"/>
          </a:xfrm>
          <a:prstGeom prst="rect">
            <a:avLst/>
          </a:prstGeom>
        </p:spPr>
      </p:pic>
      <p:sp>
        <p:nvSpPr>
          <p:cNvPr id="18" name="Svängd 17"/>
          <p:cNvSpPr/>
          <p:nvPr/>
        </p:nvSpPr>
        <p:spPr>
          <a:xfrm rot="18650212">
            <a:off x="4314209" y="2980684"/>
            <a:ext cx="704538" cy="766002"/>
          </a:xfrm>
          <a:prstGeom prst="bentArrow">
            <a:avLst>
              <a:gd name="adj1" fmla="val 16490"/>
              <a:gd name="adj2" fmla="val 23936"/>
              <a:gd name="adj3" fmla="val 25000"/>
              <a:gd name="adj4" fmla="val 43750"/>
            </a:avLst>
          </a:prstGeom>
          <a:solidFill>
            <a:schemeClr val="tx1"/>
          </a:solidFill>
          <a:ln>
            <a:solidFill>
              <a:schemeClr val="tx1"/>
            </a:solidFill>
          </a:ln>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9" name="Svängd 18"/>
          <p:cNvSpPr/>
          <p:nvPr/>
        </p:nvSpPr>
        <p:spPr>
          <a:xfrm rot="8103927">
            <a:off x="8682033" y="2758940"/>
            <a:ext cx="704538" cy="766002"/>
          </a:xfrm>
          <a:prstGeom prst="bentArrow">
            <a:avLst>
              <a:gd name="adj1" fmla="val 16490"/>
              <a:gd name="adj2" fmla="val 23936"/>
              <a:gd name="adj3" fmla="val 25000"/>
              <a:gd name="adj4" fmla="val 43750"/>
            </a:avLst>
          </a:prstGeom>
          <a:solidFill>
            <a:schemeClr val="tx1"/>
          </a:solidFill>
          <a:ln>
            <a:solidFill>
              <a:schemeClr val="tx1"/>
            </a:solidFill>
          </a:ln>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1" name="textruta 20"/>
          <p:cNvSpPr txBox="1"/>
          <p:nvPr/>
        </p:nvSpPr>
        <p:spPr>
          <a:xfrm>
            <a:off x="3354194" y="273420"/>
            <a:ext cx="3057991" cy="461665"/>
          </a:xfrm>
          <a:prstGeom prst="rect">
            <a:avLst/>
          </a:prstGeom>
          <a:noFill/>
        </p:spPr>
        <p:txBody>
          <a:bodyPr wrap="square" rtlCol="0">
            <a:spAutoFit/>
          </a:bodyPr>
          <a:lstStyle/>
          <a:p>
            <a:r>
              <a:rPr lang="sv-SE" sz="2400" b="1" dirty="0" smtClean="0"/>
              <a:t>Lekar: </a:t>
            </a:r>
            <a:r>
              <a:rPr lang="sv-SE" sz="2400" b="1" smtClean="0">
                <a:solidFill>
                  <a:srgbClr val="00B0F0"/>
                </a:solidFill>
              </a:rPr>
              <a:t>Blå Nivå 9-12 år</a:t>
            </a:r>
            <a:endParaRPr lang="sv-SE" sz="2400" b="1" dirty="0">
              <a:solidFill>
                <a:srgbClr val="00B0F0"/>
              </a:solidFill>
            </a:endParaRPr>
          </a:p>
        </p:txBody>
      </p:sp>
      <p:sp>
        <p:nvSpPr>
          <p:cNvPr id="20" name="textruta 19"/>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095091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322288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err="1" smtClean="0">
                <a:solidFill>
                  <a:schemeClr val="tx1"/>
                </a:solidFill>
              </a:rPr>
              <a:t>Fembens</a:t>
            </a:r>
            <a:r>
              <a:rPr lang="sv-SE" sz="1600" b="1" dirty="0" smtClean="0">
                <a:solidFill>
                  <a:schemeClr val="tx1"/>
                </a:solidFill>
              </a:rPr>
              <a:t>-stafett</a:t>
            </a:r>
          </a:p>
          <a:p>
            <a:pPr>
              <a:lnSpc>
                <a:spcPct val="150000"/>
              </a:lnSpc>
            </a:pPr>
            <a:r>
              <a:rPr lang="sv-SE" sz="1400" dirty="0" smtClean="0">
                <a:solidFill>
                  <a:schemeClr val="tx1"/>
                </a:solidFill>
              </a:rPr>
              <a:t>Tre personer i varje lag. Hela laget ska ta sig en viss sträcka och passera en linje och tillbaka på fem ben. Personen i mitten hoppar på ett ben med de andras hjälp. Då man är tillbaka till starten är det nästa persons tur att vara i mitten. Stafetten är slut då alla lagmedlemmar hoppat på ett ben.</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6183" y="2582472"/>
            <a:ext cx="3151266" cy="3151266"/>
          </a:xfrm>
          <a:prstGeom prst="rect">
            <a:avLst/>
          </a:prstGeom>
        </p:spPr>
      </p:pic>
      <p:pic>
        <p:nvPicPr>
          <p:cNvPr id="15" name="Bildobjekt 14"/>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43473"/>
          <a:stretch/>
        </p:blipFill>
        <p:spPr>
          <a:xfrm>
            <a:off x="4304677" y="2710108"/>
            <a:ext cx="1781331" cy="3151266"/>
          </a:xfrm>
          <a:prstGeom prst="rect">
            <a:avLst/>
          </a:prstGeom>
        </p:spPr>
      </p:pic>
      <p:sp>
        <p:nvSpPr>
          <p:cNvPr id="17" name="Rektangel 16"/>
          <p:cNvSpPr/>
          <p:nvPr/>
        </p:nvSpPr>
        <p:spPr>
          <a:xfrm>
            <a:off x="6764203" y="4808096"/>
            <a:ext cx="494676" cy="8094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Blockbåge 18"/>
          <p:cNvSpPr/>
          <p:nvPr/>
        </p:nvSpPr>
        <p:spPr>
          <a:xfrm rot="11008770">
            <a:off x="6113410" y="4116828"/>
            <a:ext cx="989351" cy="933049"/>
          </a:xfrm>
          <a:prstGeom prst="blockArc">
            <a:avLst>
              <a:gd name="adj1" fmla="val 10800000"/>
              <a:gd name="adj2" fmla="val 13233106"/>
              <a:gd name="adj3" fmla="val 12114"/>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0" name="Blockbåge 19"/>
          <p:cNvSpPr/>
          <p:nvPr/>
        </p:nvSpPr>
        <p:spPr>
          <a:xfrm rot="17003481">
            <a:off x="6553061" y="4042946"/>
            <a:ext cx="989351" cy="933049"/>
          </a:xfrm>
          <a:prstGeom prst="blockArc">
            <a:avLst>
              <a:gd name="adj1" fmla="val 10800000"/>
              <a:gd name="adj2" fmla="val 13233106"/>
              <a:gd name="adj3" fmla="val 12114"/>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3" name="textruta 12"/>
          <p:cNvSpPr txBox="1"/>
          <p:nvPr/>
        </p:nvSpPr>
        <p:spPr>
          <a:xfrm>
            <a:off x="3792513" y="299721"/>
            <a:ext cx="3057991" cy="461665"/>
          </a:xfrm>
          <a:prstGeom prst="rect">
            <a:avLst/>
          </a:prstGeom>
          <a:noFill/>
        </p:spPr>
        <p:txBody>
          <a:bodyPr wrap="square" rtlCol="0">
            <a:spAutoFit/>
          </a:bodyPr>
          <a:lstStyle/>
          <a:p>
            <a:r>
              <a:rPr lang="sv-SE" sz="2400" b="1" dirty="0" smtClean="0"/>
              <a:t>Lekar: </a:t>
            </a:r>
            <a:r>
              <a:rPr lang="sv-SE" sz="2400" b="1" smtClean="0">
                <a:solidFill>
                  <a:srgbClr val="00B0F0"/>
                </a:solidFill>
              </a:rPr>
              <a:t>Blå Nivå 9-12 år</a:t>
            </a:r>
            <a:endParaRPr lang="sv-SE" sz="2400" b="1" dirty="0">
              <a:solidFill>
                <a:srgbClr val="00B0F0"/>
              </a:solidFill>
            </a:endParaRPr>
          </a:p>
        </p:txBody>
      </p:sp>
      <p:sp>
        <p:nvSpPr>
          <p:cNvPr id="16" name="textruta 15"/>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602386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209862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Jämfotahopps-stafett</a:t>
            </a:r>
          </a:p>
          <a:p>
            <a:pPr>
              <a:lnSpc>
                <a:spcPct val="150000"/>
              </a:lnSpc>
            </a:pPr>
            <a:r>
              <a:rPr lang="sv-SE" sz="1400" dirty="0" smtClean="0">
                <a:solidFill>
                  <a:schemeClr val="tx1"/>
                </a:solidFill>
              </a:rPr>
              <a:t>Två eller fler lag. Den förste personen hoppar så långt den kan, därifrån den personen landade hoppar nästa ifrån. Det lag som kommit längst då alla hoppat vinner.</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l="26678" t="50754" r="46229" b="1805"/>
          <a:stretch/>
        </p:blipFill>
        <p:spPr>
          <a:xfrm flipH="1">
            <a:off x="4953000" y="2503358"/>
            <a:ext cx="2059220" cy="2533338"/>
          </a:xfrm>
          <a:prstGeom prst="rect">
            <a:avLst/>
          </a:prstGeom>
        </p:spPr>
      </p:pic>
      <p:sp>
        <p:nvSpPr>
          <p:cNvPr id="9" name="textruta 8"/>
          <p:cNvSpPr txBox="1"/>
          <p:nvPr/>
        </p:nvSpPr>
        <p:spPr>
          <a:xfrm>
            <a:off x="3792513" y="299721"/>
            <a:ext cx="3057991" cy="461665"/>
          </a:xfrm>
          <a:prstGeom prst="rect">
            <a:avLst/>
          </a:prstGeom>
          <a:noFill/>
        </p:spPr>
        <p:txBody>
          <a:bodyPr wrap="square" rtlCol="0">
            <a:spAutoFit/>
          </a:bodyPr>
          <a:lstStyle/>
          <a:p>
            <a:r>
              <a:rPr lang="sv-SE" sz="2400" b="1" dirty="0" smtClean="0"/>
              <a:t>Lekar: </a:t>
            </a:r>
            <a:r>
              <a:rPr lang="sv-SE" sz="2400" b="1" smtClean="0">
                <a:solidFill>
                  <a:srgbClr val="00B0F0"/>
                </a:solidFill>
              </a:rPr>
              <a:t>Blå Nivå 9-12 år</a:t>
            </a:r>
            <a:endParaRPr lang="sv-SE" sz="2400" b="1" dirty="0">
              <a:solidFill>
                <a:srgbClr val="00B0F0"/>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871543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2"/>
            <a:ext cx="3507186" cy="274320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Par-stafett</a:t>
            </a:r>
          </a:p>
          <a:p>
            <a:pPr>
              <a:lnSpc>
                <a:spcPct val="150000"/>
              </a:lnSpc>
            </a:pPr>
            <a:r>
              <a:rPr lang="sv-SE" sz="1400" dirty="0" smtClean="0">
                <a:solidFill>
                  <a:schemeClr val="tx1"/>
                </a:solidFill>
              </a:rPr>
              <a:t>Två eller fler lag. Alla lag består av ett antal par och paren ska springa tillsammans på olika sätt och runda en kon eller vända vid en linje innan de växlar till nästa par. </a:t>
            </a:r>
          </a:p>
          <a:p>
            <a:pPr marL="285750" indent="-285750">
              <a:lnSpc>
                <a:spcPct val="150000"/>
              </a:lnSpc>
              <a:buFont typeface="Arial" charset="0"/>
              <a:buChar char="•"/>
            </a:pPr>
            <a:r>
              <a:rPr lang="sv-SE" sz="1400" dirty="0" smtClean="0">
                <a:solidFill>
                  <a:schemeClr val="tx1"/>
                </a:solidFill>
              </a:rPr>
              <a:t>Springa armkrok.</a:t>
            </a:r>
          </a:p>
          <a:p>
            <a:pPr marL="285750" indent="-285750">
              <a:lnSpc>
                <a:spcPct val="150000"/>
              </a:lnSpc>
              <a:buFont typeface="Arial" charset="0"/>
              <a:buChar char="•"/>
            </a:pPr>
            <a:r>
              <a:rPr lang="sv-SE" sz="1400" dirty="0" smtClean="0">
                <a:solidFill>
                  <a:schemeClr val="tx1"/>
                </a:solidFill>
              </a:rPr>
              <a:t>Springa panna mot panna.</a:t>
            </a:r>
          </a:p>
          <a:p>
            <a:pPr marL="285750" indent="-285750">
              <a:lnSpc>
                <a:spcPct val="150000"/>
              </a:lnSpc>
              <a:buFont typeface="Arial" charset="0"/>
              <a:buChar char="•"/>
            </a:pPr>
            <a:r>
              <a:rPr lang="sv-SE" sz="1400" dirty="0" smtClean="0">
                <a:solidFill>
                  <a:schemeClr val="tx1"/>
                </a:solidFill>
              </a:rPr>
              <a:t>Springa rygg mot rygg.</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l="22396" t="17572" r="57615" b="6366"/>
          <a:stretch/>
        </p:blipFill>
        <p:spPr>
          <a:xfrm>
            <a:off x="6362076" y="1566473"/>
            <a:ext cx="1980096" cy="3477717"/>
          </a:xfrm>
          <a:prstGeom prst="rect">
            <a:avLst/>
          </a:prstGeom>
        </p:spPr>
      </p:pic>
      <p:pic>
        <p:nvPicPr>
          <p:cNvPr id="9" name="Bildobjekt 8"/>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2396" t="17572" r="57615" b="6366"/>
          <a:stretch/>
        </p:blipFill>
        <p:spPr>
          <a:xfrm flipH="1">
            <a:off x="4953001" y="1566473"/>
            <a:ext cx="2026170" cy="3477717"/>
          </a:xfrm>
          <a:prstGeom prst="rect">
            <a:avLst/>
          </a:prstGeom>
        </p:spPr>
      </p:pic>
      <p:sp>
        <p:nvSpPr>
          <p:cNvPr id="11" name="textruta 10"/>
          <p:cNvSpPr txBox="1"/>
          <p:nvPr/>
        </p:nvSpPr>
        <p:spPr>
          <a:xfrm>
            <a:off x="3792513" y="299721"/>
            <a:ext cx="3057991" cy="461665"/>
          </a:xfrm>
          <a:prstGeom prst="rect">
            <a:avLst/>
          </a:prstGeom>
          <a:noFill/>
        </p:spPr>
        <p:txBody>
          <a:bodyPr wrap="square" rtlCol="0">
            <a:spAutoFit/>
          </a:bodyPr>
          <a:lstStyle/>
          <a:p>
            <a:r>
              <a:rPr lang="sv-SE" sz="2400" b="1" dirty="0" smtClean="0"/>
              <a:t>Lekar: </a:t>
            </a:r>
            <a:r>
              <a:rPr lang="sv-SE" sz="2400" b="1" smtClean="0">
                <a:solidFill>
                  <a:srgbClr val="00B0F0"/>
                </a:solidFill>
              </a:rPr>
              <a:t>Blå Nivå 9-12 år</a:t>
            </a:r>
            <a:endParaRPr lang="sv-SE" sz="2400" b="1" dirty="0">
              <a:solidFill>
                <a:srgbClr val="00B0F0"/>
              </a:solidFill>
            </a:endParaRPr>
          </a:p>
        </p:txBody>
      </p:sp>
      <p:sp>
        <p:nvSpPr>
          <p:cNvPr id="12" name="textruta 11"/>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2130093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2"/>
            <a:ext cx="3507186" cy="236844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err="1" smtClean="0">
                <a:solidFill>
                  <a:schemeClr val="tx1"/>
                </a:solidFill>
              </a:rPr>
              <a:t>Skottkärre</a:t>
            </a:r>
            <a:r>
              <a:rPr lang="sv-SE" sz="1600" b="1" dirty="0" smtClean="0">
                <a:solidFill>
                  <a:schemeClr val="tx1"/>
                </a:solidFill>
              </a:rPr>
              <a:t>-stafett</a:t>
            </a:r>
          </a:p>
          <a:p>
            <a:pPr>
              <a:lnSpc>
                <a:spcPct val="150000"/>
              </a:lnSpc>
            </a:pPr>
            <a:r>
              <a:rPr lang="sv-SE" sz="1400" dirty="0" smtClean="0">
                <a:solidFill>
                  <a:schemeClr val="tx1"/>
                </a:solidFill>
              </a:rPr>
              <a:t>Två eller flera lag. Deltagarna jobbar parvis där den ena kör skottkärran med den andra till vändkonen/vändlinjen och där byter de roller. När de passerat starten är det nästa pars tur.</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t="51181" r="49492" b="29358"/>
          <a:stretch/>
        </p:blipFill>
        <p:spPr>
          <a:xfrm flipH="1">
            <a:off x="6086008" y="3117955"/>
            <a:ext cx="2233535" cy="1154243"/>
          </a:xfrm>
          <a:prstGeom prst="rect">
            <a:avLst/>
          </a:prstGeom>
        </p:spPr>
      </p:pic>
      <p:sp>
        <p:nvSpPr>
          <p:cNvPr id="3" name="Rektangel 2"/>
          <p:cNvSpPr/>
          <p:nvPr/>
        </p:nvSpPr>
        <p:spPr>
          <a:xfrm>
            <a:off x="6465759" y="3627624"/>
            <a:ext cx="884420" cy="6071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055371" y="3695076"/>
            <a:ext cx="294808" cy="4571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055371" y="3627624"/>
            <a:ext cx="294808" cy="4571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6040" t="62295" r="52203" b="5137"/>
          <a:stretch/>
        </p:blipFill>
        <p:spPr>
          <a:xfrm flipH="1">
            <a:off x="5170827" y="1905100"/>
            <a:ext cx="1701839" cy="2277607"/>
          </a:xfrm>
          <a:prstGeom prst="rect">
            <a:avLst/>
          </a:prstGeom>
        </p:spPr>
      </p:pic>
      <p:sp>
        <p:nvSpPr>
          <p:cNvPr id="13" name="textruta 12"/>
          <p:cNvSpPr txBox="1"/>
          <p:nvPr/>
        </p:nvSpPr>
        <p:spPr>
          <a:xfrm>
            <a:off x="3792513" y="299721"/>
            <a:ext cx="3057991" cy="461665"/>
          </a:xfrm>
          <a:prstGeom prst="rect">
            <a:avLst/>
          </a:prstGeom>
          <a:noFill/>
        </p:spPr>
        <p:txBody>
          <a:bodyPr wrap="square" rtlCol="0">
            <a:spAutoFit/>
          </a:bodyPr>
          <a:lstStyle/>
          <a:p>
            <a:r>
              <a:rPr lang="sv-SE" sz="2400" b="1" dirty="0" smtClean="0"/>
              <a:t>Lekar: </a:t>
            </a:r>
            <a:r>
              <a:rPr lang="sv-SE" sz="2400" b="1" smtClean="0">
                <a:solidFill>
                  <a:srgbClr val="00B0F0"/>
                </a:solidFill>
              </a:rPr>
              <a:t>Blå Nivå 9-12 år</a:t>
            </a:r>
            <a:endParaRPr lang="sv-SE" sz="2400" b="1" dirty="0">
              <a:solidFill>
                <a:srgbClr val="00B0F0"/>
              </a:solidFill>
            </a:endParaRPr>
          </a:p>
        </p:txBody>
      </p:sp>
      <p:sp>
        <p:nvSpPr>
          <p:cNvPr id="14" name="textruta 13"/>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106552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355266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Gatloppet</a:t>
            </a:r>
          </a:p>
          <a:p>
            <a:pPr>
              <a:lnSpc>
                <a:spcPct val="150000"/>
              </a:lnSpc>
            </a:pPr>
            <a:r>
              <a:rPr lang="sv-SE" sz="1400" dirty="0" smtClean="0">
                <a:solidFill>
                  <a:schemeClr val="tx1"/>
                </a:solidFill>
              </a:rPr>
              <a:t>Grupper med 5-7 deltagare. Markera linjerna för gatloppet med koner så de bildar en smal rektangel. Gladiatorerna ställer sig på sina platser och ”utmanaren” ska försöka ta sig förbi dem alla till mållinjen. Om en gladiator rör utmanaren får den en poäng, den utmanare som får minst poäng vinner. OBS tacklingar och hårda tag är inte tillåtet!</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4334656" y="1585846"/>
            <a:ext cx="372255" cy="426395"/>
          </a:xfrm>
          <a:prstGeom prst="rect">
            <a:avLst/>
          </a:prstGeom>
        </p:spPr>
      </p:pic>
      <p:pic>
        <p:nvPicPr>
          <p:cNvPr id="11" name="Bildobjekt 10"/>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6448369" y="5046264"/>
            <a:ext cx="372255" cy="426395"/>
          </a:xfrm>
          <a:prstGeom prst="rect">
            <a:avLst/>
          </a:prstGeom>
        </p:spPr>
      </p:pic>
      <p:pic>
        <p:nvPicPr>
          <p:cNvPr id="12" name="Bildobjekt 11"/>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8656820" y="4208064"/>
            <a:ext cx="372255" cy="426395"/>
          </a:xfrm>
          <a:prstGeom prst="rect">
            <a:avLst/>
          </a:prstGeom>
        </p:spPr>
      </p:pic>
      <p:pic>
        <p:nvPicPr>
          <p:cNvPr id="13" name="Bildobjekt 12"/>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6380813" y="1068673"/>
            <a:ext cx="372255" cy="426395"/>
          </a:xfrm>
          <a:prstGeom prst="rect">
            <a:avLst/>
          </a:prstGeom>
        </p:spPr>
      </p:pic>
      <p:pic>
        <p:nvPicPr>
          <p:cNvPr id="2" name="Bildobjekt 1"/>
          <p:cNvPicPr>
            <a:picLocks noChangeAspect="1"/>
          </p:cNvPicPr>
          <p:nvPr/>
        </p:nvPicPr>
        <p:blipFill rotWithShape="1">
          <a:blip r:embed="rId6">
            <a:extLst>
              <a:ext uri="{28A0092B-C50C-407E-A947-70E740481C1C}">
                <a14:useLocalDpi xmlns:a14="http://schemas.microsoft.com/office/drawing/2010/main" val="0"/>
              </a:ext>
            </a:extLst>
          </a:blip>
          <a:srcRect l="53072" t="64918" r="27149" b="3607"/>
          <a:stretch/>
        </p:blipFill>
        <p:spPr>
          <a:xfrm>
            <a:off x="5223435" y="862158"/>
            <a:ext cx="718802" cy="1150083"/>
          </a:xfrm>
          <a:prstGeom prst="rect">
            <a:avLst/>
          </a:prstGeom>
        </p:spPr>
      </p:pic>
      <p:pic>
        <p:nvPicPr>
          <p:cNvPr id="14" name="Bildobjekt 13"/>
          <p:cNvPicPr>
            <a:picLocks noChangeAspect="1"/>
          </p:cNvPicPr>
          <p:nvPr/>
        </p:nvPicPr>
        <p:blipFill rotWithShape="1">
          <a:blip r:embed="rId6">
            <a:extLst>
              <a:ext uri="{28A0092B-C50C-407E-A947-70E740481C1C}">
                <a14:useLocalDpi xmlns:a14="http://schemas.microsoft.com/office/drawing/2010/main" val="0"/>
              </a:ext>
            </a:extLst>
          </a:blip>
          <a:srcRect l="53072" t="64918" r="27149" b="3607"/>
          <a:stretch/>
        </p:blipFill>
        <p:spPr>
          <a:xfrm>
            <a:off x="6964281" y="3416900"/>
            <a:ext cx="760975" cy="1217559"/>
          </a:xfrm>
          <a:prstGeom prst="rect">
            <a:avLst/>
          </a:prstGeom>
        </p:spPr>
      </p:pic>
      <p:pic>
        <p:nvPicPr>
          <p:cNvPr id="3" name="Bildobjekt 2"/>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085" t="64699" r="74839" b="5499"/>
          <a:stretch/>
        </p:blipFill>
        <p:spPr>
          <a:xfrm>
            <a:off x="5688552" y="1785682"/>
            <a:ext cx="945946" cy="1228298"/>
          </a:xfrm>
          <a:prstGeom prst="rect">
            <a:avLst/>
          </a:prstGeom>
        </p:spPr>
      </p:pic>
      <p:pic>
        <p:nvPicPr>
          <p:cNvPr id="17" name="Bildobjekt 16"/>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84230" t="61324" r="565" b="1013"/>
          <a:stretch/>
        </p:blipFill>
        <p:spPr>
          <a:xfrm>
            <a:off x="6304714" y="2621145"/>
            <a:ext cx="659567" cy="1142343"/>
          </a:xfrm>
          <a:prstGeom prst="rect">
            <a:avLst/>
          </a:prstGeom>
        </p:spPr>
      </p:pic>
      <p:pic>
        <p:nvPicPr>
          <p:cNvPr id="18" name="Bildobjekt 17"/>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5051" t="33661" r="41253" b="40328"/>
          <a:stretch/>
        </p:blipFill>
        <p:spPr>
          <a:xfrm rot="1256320" flipH="1">
            <a:off x="7775625" y="4398006"/>
            <a:ext cx="830827" cy="1278336"/>
          </a:xfrm>
          <a:prstGeom prst="rect">
            <a:avLst/>
          </a:prstGeom>
        </p:spPr>
      </p:pic>
      <p:sp>
        <p:nvSpPr>
          <p:cNvPr id="19" name="textruta 18"/>
          <p:cNvSpPr txBox="1"/>
          <p:nvPr/>
        </p:nvSpPr>
        <p:spPr>
          <a:xfrm>
            <a:off x="3792513" y="299721"/>
            <a:ext cx="3057991" cy="461665"/>
          </a:xfrm>
          <a:prstGeom prst="rect">
            <a:avLst/>
          </a:prstGeom>
          <a:noFill/>
        </p:spPr>
        <p:txBody>
          <a:bodyPr wrap="square" rtlCol="0">
            <a:spAutoFit/>
          </a:bodyPr>
          <a:lstStyle/>
          <a:p>
            <a:r>
              <a:rPr lang="sv-SE" sz="2400" b="1" dirty="0" smtClean="0"/>
              <a:t>Lekar: </a:t>
            </a:r>
            <a:r>
              <a:rPr lang="sv-SE" sz="2400" b="1" smtClean="0">
                <a:solidFill>
                  <a:srgbClr val="00B0F0"/>
                </a:solidFill>
              </a:rPr>
              <a:t>Blå Nivå 9-12 år</a:t>
            </a:r>
            <a:endParaRPr lang="sv-SE" sz="2400" b="1" dirty="0">
              <a:solidFill>
                <a:srgbClr val="00B0F0"/>
              </a:solidFill>
            </a:endParaRPr>
          </a:p>
        </p:txBody>
      </p:sp>
      <p:sp>
        <p:nvSpPr>
          <p:cNvPr id="20" name="textruta 19"/>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73020327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TotalTime>
  <Words>424</Words>
  <Application>Microsoft Macintosh PowerPoint</Application>
  <PresentationFormat>A4 (210 x 297 mm)</PresentationFormat>
  <Paragraphs>39</Paragraphs>
  <Slides>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8</vt:i4>
      </vt:variant>
    </vt:vector>
  </HeadingPairs>
  <TitlesOfParts>
    <vt:vector size="12" baseType="lpstr">
      <vt:lpstr>Calibri</vt:lpstr>
      <vt:lpstr>Calibri Light</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19</cp:revision>
  <dcterms:created xsi:type="dcterms:W3CDTF">2016-09-30T10:59:53Z</dcterms:created>
  <dcterms:modified xsi:type="dcterms:W3CDTF">2016-10-05T06:45:44Z</dcterms:modified>
</cp:coreProperties>
</file>