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8"/>
  </p:notesMasterIdLst>
  <p:handoutMasterIdLst>
    <p:handoutMasterId r:id="rId9"/>
  </p:handoutMasterIdLst>
  <p:sldIdLst>
    <p:sldId id="268" r:id="rId2"/>
    <p:sldId id="256" r:id="rId3"/>
    <p:sldId id="269" r:id="rId4"/>
    <p:sldId id="270" r:id="rId5"/>
    <p:sldId id="271" r:id="rId6"/>
    <p:sldId id="272" r:id="rId7"/>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71"/>
    <p:restoredTop sz="94669"/>
  </p:normalViewPr>
  <p:slideViewPr>
    <p:cSldViewPr snapToGrid="0" snapToObjects="1">
      <p:cViewPr>
        <p:scale>
          <a:sx n="75" d="100"/>
          <a:sy n="75" d="100"/>
        </p:scale>
        <p:origin x="1080" y="4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2375D7-E100-8847-B564-48144BF34389}" type="datetimeFigureOut">
              <a:rPr lang="sv-SE" smtClean="0"/>
              <a:t>2016-10-26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DE4258-A917-9146-B291-062F3142D58D}" type="slidenum">
              <a:rPr lang="sv-SE" smtClean="0"/>
              <a:t>‹Nr.›</a:t>
            </a:fld>
            <a:endParaRPr lang="sv-SE"/>
          </a:p>
        </p:txBody>
      </p:sp>
    </p:spTree>
    <p:extLst>
      <p:ext uri="{BB962C8B-B14F-4D97-AF65-F5344CB8AC3E}">
        <p14:creationId xmlns:p14="http://schemas.microsoft.com/office/powerpoint/2010/main" val="1844131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0478C-5783-184E-AD06-A75AC5588450}" type="datetimeFigureOut">
              <a:rPr lang="sv-SE" smtClean="0"/>
              <a:t>2016-10-26</a:t>
            </a:fld>
            <a:endParaRPr lang="sv-SE"/>
          </a:p>
        </p:txBody>
      </p:sp>
      <p:sp>
        <p:nvSpPr>
          <p:cNvPr id="4" name="Platshållare för bildobjekt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A30EA-384D-BD45-A2B6-73C74A2E1B48}" type="slidenum">
              <a:rPr lang="sv-SE" smtClean="0"/>
              <a:t>‹Nr.›</a:t>
            </a:fld>
            <a:endParaRPr lang="sv-SE"/>
          </a:p>
        </p:txBody>
      </p:sp>
    </p:spTree>
    <p:extLst>
      <p:ext uri="{BB962C8B-B14F-4D97-AF65-F5344CB8AC3E}">
        <p14:creationId xmlns:p14="http://schemas.microsoft.com/office/powerpoint/2010/main" val="935432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2016-10-26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2016-10-26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2016-10-26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2016-10-26</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1933709" y="2271928"/>
            <a:ext cx="6038583" cy="1754326"/>
          </a:xfrm>
          <a:prstGeom prst="rect">
            <a:avLst/>
          </a:prstGeom>
          <a:noFill/>
        </p:spPr>
        <p:txBody>
          <a:bodyPr wrap="square" rtlCol="0">
            <a:spAutoFit/>
          </a:bodyPr>
          <a:lstStyle/>
          <a:p>
            <a:pPr algn="ctr"/>
            <a:r>
              <a:rPr lang="sv-SE" sz="5400" b="1" dirty="0" smtClean="0"/>
              <a:t>Exempelträning 1: </a:t>
            </a:r>
            <a:endParaRPr lang="sv-SE" sz="5400" b="1" dirty="0" smtClean="0"/>
          </a:p>
          <a:p>
            <a:pPr algn="ctr"/>
            <a:r>
              <a:rPr lang="sv-SE" sz="5400" b="1" dirty="0" smtClean="0">
                <a:solidFill>
                  <a:srgbClr val="00B050"/>
                </a:solidFill>
              </a:rPr>
              <a:t>Grön Nivå 6-9 år</a:t>
            </a:r>
            <a:endParaRPr lang="sv-SE" sz="5400" b="1" dirty="0">
              <a:solidFill>
                <a:srgbClr val="00B050"/>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357571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med rundade hörn 11"/>
          <p:cNvSpPr/>
          <p:nvPr/>
        </p:nvSpPr>
        <p:spPr>
          <a:xfrm>
            <a:off x="6257738" y="1562824"/>
            <a:ext cx="2870616" cy="426321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7303759" y="1901037"/>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7331921" y="5091532"/>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5" name="Rak 14"/>
          <p:cNvCxnSpPr/>
          <p:nvPr/>
        </p:nvCxnSpPr>
        <p:spPr>
          <a:xfrm>
            <a:off x="7478323" y="2103130"/>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7524568" y="5420618"/>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6"/>
          <p:cNvCxnSpPr>
            <a:stCxn id="12" idx="1"/>
          </p:cNvCxnSpPr>
          <p:nvPr/>
        </p:nvCxnSpPr>
        <p:spPr>
          <a:xfrm>
            <a:off x="6257738" y="3694430"/>
            <a:ext cx="2870616" cy="215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riangel 17"/>
          <p:cNvSpPr/>
          <p:nvPr/>
        </p:nvSpPr>
        <p:spPr>
          <a:xfrm flipH="1">
            <a:off x="7620652" y="252569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7620652" y="291871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7630137" y="32240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7630137" y="356499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7620652" y="22116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0" name="Triangel 59"/>
          <p:cNvSpPr/>
          <p:nvPr/>
        </p:nvSpPr>
        <p:spPr>
          <a:xfrm flipH="1">
            <a:off x="7616154" y="525426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Triangel 60"/>
          <p:cNvSpPr/>
          <p:nvPr/>
        </p:nvSpPr>
        <p:spPr>
          <a:xfrm flipH="1">
            <a:off x="7616155" y="47694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Triangel 61"/>
          <p:cNvSpPr/>
          <p:nvPr/>
        </p:nvSpPr>
        <p:spPr>
          <a:xfrm flipH="1">
            <a:off x="7630136" y="439997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riangel 62"/>
          <p:cNvSpPr/>
          <p:nvPr/>
        </p:nvSpPr>
        <p:spPr>
          <a:xfrm flipH="1">
            <a:off x="7630137" y="403051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Triangel 63"/>
          <p:cNvSpPr/>
          <p:nvPr/>
        </p:nvSpPr>
        <p:spPr>
          <a:xfrm flipH="1">
            <a:off x="8321189" y="362175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8735517" y="362925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8033719"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Triangel 66"/>
          <p:cNvSpPr/>
          <p:nvPr/>
        </p:nvSpPr>
        <p:spPr>
          <a:xfrm flipH="1">
            <a:off x="7289775"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Triangel 67"/>
          <p:cNvSpPr/>
          <p:nvPr/>
        </p:nvSpPr>
        <p:spPr>
          <a:xfrm flipH="1">
            <a:off x="6991283"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9" name="Triangel 68"/>
          <p:cNvSpPr/>
          <p:nvPr/>
        </p:nvSpPr>
        <p:spPr>
          <a:xfrm flipH="1">
            <a:off x="6521011" y="364843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765726" y="1508331"/>
            <a:ext cx="3597126" cy="40990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smtClean="0">
                <a:solidFill>
                  <a:schemeClr val="tx1"/>
                </a:solidFill>
                <a:ea typeface="Times New Roman" charset="0"/>
                <a:cs typeface="Times New Roman" charset="0"/>
              </a:rPr>
              <a:t>Dela in planen i 4 delar med hjälp av koner eller sargen. Innan träningen, prata igenom bland tränare och ledare om vem som ansvarar för vilken zon. Ta sedan en förälder att assistera vid respektive zon. Sträva efter att vara två ledare per zon även om det kan gå med en ledare också.</a:t>
            </a: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Medans hälften av ledarna samlar barnen och genomför en uppvärmning. Därefter delas barnen in i fyra grupper. Samtidigt som barnen har samling och värmer upp delar övriga ledare och föräldrar upp salen i fyra zoner och förbereder respektive övning. Samla barnen i respektive zon, ledare och barn berättar vad de heter och går gärna igenom en värderingsfråga </a:t>
            </a:r>
            <a:r>
              <a:rPr lang="sv-SE" sz="1400" dirty="0">
                <a:solidFill>
                  <a:schemeClr val="tx1"/>
                </a:solidFill>
                <a:ea typeface="Times New Roman" charset="0"/>
                <a:cs typeface="Times New Roman" charset="0"/>
              </a:rPr>
              <a:t>(tidsåtgång 10 min</a:t>
            </a:r>
            <a:r>
              <a:rPr lang="sv-SE" sz="1400" dirty="0" smtClean="0">
                <a:solidFill>
                  <a:schemeClr val="tx1"/>
                </a:solidFill>
                <a:ea typeface="Times New Roman" charset="0"/>
                <a:cs typeface="Times New Roman" charset="0"/>
              </a:rPr>
              <a:t>).</a:t>
            </a:r>
          </a:p>
          <a:p>
            <a:endParaRPr lang="sv-SE" sz="1400" dirty="0">
              <a:solidFill>
                <a:schemeClr val="tx1"/>
              </a:solidFill>
              <a:ea typeface="Times New Roman" charset="0"/>
              <a:cs typeface="Times New Roman" charset="0"/>
            </a:endParaRPr>
          </a:p>
        </p:txBody>
      </p:sp>
      <p:sp>
        <p:nvSpPr>
          <p:cNvPr id="3" name="textruta 2"/>
          <p:cNvSpPr txBox="1"/>
          <p:nvPr/>
        </p:nvSpPr>
        <p:spPr>
          <a:xfrm>
            <a:off x="8075864" y="2586842"/>
            <a:ext cx="653379" cy="523220"/>
          </a:xfrm>
          <a:prstGeom prst="rect">
            <a:avLst/>
          </a:prstGeom>
          <a:noFill/>
        </p:spPr>
        <p:txBody>
          <a:bodyPr wrap="square" rtlCol="0">
            <a:spAutoFit/>
          </a:bodyPr>
          <a:lstStyle/>
          <a:p>
            <a:r>
              <a:rPr lang="sv-SE" sz="2800" smtClean="0"/>
              <a:t>1.</a:t>
            </a:r>
            <a:endParaRPr lang="sv-SE" sz="2800"/>
          </a:p>
        </p:txBody>
      </p:sp>
      <p:sp>
        <p:nvSpPr>
          <p:cNvPr id="71" name="textruta 70"/>
          <p:cNvSpPr txBox="1"/>
          <p:nvPr/>
        </p:nvSpPr>
        <p:spPr>
          <a:xfrm>
            <a:off x="8074499" y="4296351"/>
            <a:ext cx="653379" cy="523220"/>
          </a:xfrm>
          <a:prstGeom prst="rect">
            <a:avLst/>
          </a:prstGeom>
          <a:noFill/>
        </p:spPr>
        <p:txBody>
          <a:bodyPr wrap="square" rtlCol="0">
            <a:spAutoFit/>
          </a:bodyPr>
          <a:lstStyle/>
          <a:p>
            <a:r>
              <a:rPr lang="sv-SE" sz="2800" dirty="0"/>
              <a:t>2</a:t>
            </a:r>
            <a:r>
              <a:rPr lang="sv-SE" sz="2800" dirty="0" smtClean="0"/>
              <a:t>.</a:t>
            </a:r>
            <a:endParaRPr lang="sv-SE" sz="2800" dirty="0"/>
          </a:p>
        </p:txBody>
      </p:sp>
      <p:sp>
        <p:nvSpPr>
          <p:cNvPr id="72" name="textruta 71"/>
          <p:cNvSpPr txBox="1"/>
          <p:nvPr/>
        </p:nvSpPr>
        <p:spPr>
          <a:xfrm>
            <a:off x="6654543" y="4296351"/>
            <a:ext cx="653379" cy="523220"/>
          </a:xfrm>
          <a:prstGeom prst="rect">
            <a:avLst/>
          </a:prstGeom>
          <a:noFill/>
        </p:spPr>
        <p:txBody>
          <a:bodyPr wrap="square" rtlCol="0">
            <a:spAutoFit/>
          </a:bodyPr>
          <a:lstStyle/>
          <a:p>
            <a:r>
              <a:rPr lang="sv-SE" sz="2800" dirty="0"/>
              <a:t>3</a:t>
            </a:r>
            <a:r>
              <a:rPr lang="sv-SE" sz="2800" dirty="0" smtClean="0"/>
              <a:t>.</a:t>
            </a:r>
            <a:endParaRPr lang="sv-SE" sz="2800" dirty="0"/>
          </a:p>
        </p:txBody>
      </p:sp>
      <p:sp>
        <p:nvSpPr>
          <p:cNvPr id="73" name="textruta 72"/>
          <p:cNvSpPr txBox="1"/>
          <p:nvPr/>
        </p:nvSpPr>
        <p:spPr>
          <a:xfrm>
            <a:off x="6650380" y="2583482"/>
            <a:ext cx="653379" cy="523220"/>
          </a:xfrm>
          <a:prstGeom prst="rect">
            <a:avLst/>
          </a:prstGeom>
          <a:noFill/>
        </p:spPr>
        <p:txBody>
          <a:bodyPr wrap="square" rtlCol="0">
            <a:spAutoFit/>
          </a:bodyPr>
          <a:lstStyle/>
          <a:p>
            <a:r>
              <a:rPr lang="sv-SE" sz="2800" dirty="0" smtClean="0"/>
              <a:t>4.</a:t>
            </a:r>
            <a:endParaRPr lang="sv-SE" sz="2800" dirty="0"/>
          </a:p>
        </p:txBody>
      </p:sp>
    </p:spTree>
    <p:extLst>
      <p:ext uri="{BB962C8B-B14F-4D97-AF65-F5344CB8AC3E}">
        <p14:creationId xmlns:p14="http://schemas.microsoft.com/office/powerpoint/2010/main" val="1105856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5888057" y="2586842"/>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5888057" y="375230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5888057" y="497481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5876686"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300535"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045747"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765726" y="1508331"/>
            <a:ext cx="3597126" cy="292683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1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Bollkontroll.</a:t>
            </a:r>
          </a:p>
          <a:p>
            <a:r>
              <a:rPr lang="sv-SE" sz="1400" dirty="0" smtClean="0">
                <a:solidFill>
                  <a:schemeClr val="tx1"/>
                </a:solidFill>
                <a:ea typeface="Times New Roman" charset="0"/>
                <a:cs typeface="Times New Roman" charset="0"/>
              </a:rPr>
              <a:t>Varje </a:t>
            </a:r>
            <a:r>
              <a:rPr lang="sv-SE" sz="1400" dirty="0">
                <a:solidFill>
                  <a:schemeClr val="tx1"/>
                </a:solidFill>
                <a:ea typeface="Times New Roman" charset="0"/>
                <a:cs typeface="Times New Roman" charset="0"/>
              </a:rPr>
              <a:t>spelare driver med sin boll inom angiven yta och undviker kollision med motståndare samtidigt som de ska kontrollera bollen. </a:t>
            </a:r>
          </a:p>
          <a:p>
            <a:endParaRPr lang="sv-SE" sz="1400" dirty="0">
              <a:solidFill>
                <a:schemeClr val="tx1"/>
              </a:solidFill>
              <a:ea typeface="Times New Roman" charset="0"/>
              <a:cs typeface="Times New Roman" charset="0"/>
            </a:endParaRPr>
          </a:p>
          <a:p>
            <a:r>
              <a:rPr lang="sv-SE" sz="1400" dirty="0">
                <a:solidFill>
                  <a:schemeClr val="tx1"/>
                </a:solidFill>
                <a:ea typeface="Times New Roman" charset="0"/>
                <a:cs typeface="Times New Roman" charset="0"/>
              </a:rPr>
              <a:t>Olika regler går att använda. T.ex. om de möter någon ska de driva med bollen ett varv runt varandra; De ska slå tunnel på varandra; De ska byta boll med varandra. Svårare regler går också att använda där spelaren ska försöka stöta bort den andra spelarens boll samtidigt som de ska skydda sin egen. </a:t>
            </a:r>
            <a:endParaRPr lang="sv-SE" sz="1400" dirty="0">
              <a:solidFill>
                <a:schemeClr val="tx1"/>
              </a:solidFill>
              <a:ea typeface="Times New Roman" charset="0"/>
              <a:cs typeface="Times New Roman" charset="0"/>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smtClean="0"/>
              <a:t>Zon 1.</a:t>
            </a:r>
            <a:endParaRPr lang="sv-SE" sz="2800" dirty="0"/>
          </a:p>
        </p:txBody>
      </p:sp>
    </p:spTree>
    <p:extLst>
      <p:ext uri="{BB962C8B-B14F-4D97-AF65-F5344CB8AC3E}">
        <p14:creationId xmlns:p14="http://schemas.microsoft.com/office/powerpoint/2010/main" val="91760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5888057" y="2586842"/>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5888057" y="375230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5888057" y="497481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5876686"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7743964"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8861058" y="1451567"/>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6810325"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829593" y="2119609"/>
            <a:ext cx="3597126" cy="292683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2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Hinderbana.</a:t>
            </a:r>
          </a:p>
          <a:p>
            <a:r>
              <a:rPr lang="sv-SE" sz="1400" dirty="0" smtClean="0">
                <a:solidFill>
                  <a:schemeClr val="tx1"/>
                </a:solidFill>
                <a:ea typeface="Times New Roman" charset="0"/>
                <a:cs typeface="Times New Roman" charset="0"/>
              </a:rPr>
              <a:t>Två alternativ i exemplet. Går att hitta på egna varianter beroende på materialet.</a:t>
            </a: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Ex 1: Över plintarna och under häckarna, kullerbytta på madrassen och gå balansgång på två bänkar.</a:t>
            </a: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Ex2: Klättra över plinten, kullerbytta på mattan och sen gå balansgång, krypa under sargbiten och vid konen kasta en boll och försöka träffa i hinken (går att ha två banor igång samtidigt där de tävlar mot varandra.</a:t>
            </a:r>
            <a:endParaRPr lang="sv-SE" sz="1400" dirty="0">
              <a:solidFill>
                <a:schemeClr val="tx1"/>
              </a:solidFill>
              <a:ea typeface="Times New Roman" charset="0"/>
              <a:cs typeface="Times New Roman" charset="0"/>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2.</a:t>
            </a:r>
            <a:endParaRPr lang="sv-SE" sz="2800" dirty="0"/>
          </a:p>
        </p:txBody>
      </p:sp>
      <p:sp>
        <p:nvSpPr>
          <p:cNvPr id="17" name="TextBox 82"/>
          <p:cNvSpPr txBox="1"/>
          <p:nvPr/>
        </p:nvSpPr>
        <p:spPr>
          <a:xfrm>
            <a:off x="8146191" y="1902389"/>
            <a:ext cx="1333649" cy="307777"/>
          </a:xfrm>
          <a:prstGeom prst="rect">
            <a:avLst/>
          </a:prstGeom>
          <a:noFill/>
          <a:ln>
            <a:solidFill>
              <a:schemeClr val="tx1"/>
            </a:solidFill>
          </a:ln>
        </p:spPr>
        <p:txBody>
          <a:bodyPr wrap="square" rtlCol="0">
            <a:spAutoFit/>
          </a:bodyPr>
          <a:lstStyle/>
          <a:p>
            <a:pPr algn="ctr"/>
            <a:r>
              <a:rPr lang="en-US" sz="1400" dirty="0" err="1" smtClean="0"/>
              <a:t>Plint</a:t>
            </a:r>
            <a:endParaRPr lang="en-US" sz="1400" dirty="0"/>
          </a:p>
        </p:txBody>
      </p:sp>
      <p:sp>
        <p:nvSpPr>
          <p:cNvPr id="23" name="TextBox 84"/>
          <p:cNvSpPr txBox="1"/>
          <p:nvPr/>
        </p:nvSpPr>
        <p:spPr>
          <a:xfrm>
            <a:off x="7213600" y="3583024"/>
            <a:ext cx="1333649" cy="307777"/>
          </a:xfrm>
          <a:prstGeom prst="rect">
            <a:avLst/>
          </a:prstGeom>
          <a:noFill/>
          <a:ln>
            <a:solidFill>
              <a:schemeClr val="tx1"/>
            </a:solidFill>
          </a:ln>
        </p:spPr>
        <p:txBody>
          <a:bodyPr wrap="square" rtlCol="0">
            <a:spAutoFit/>
          </a:bodyPr>
          <a:lstStyle/>
          <a:p>
            <a:pPr algn="ctr"/>
            <a:r>
              <a:rPr lang="en-US" sz="1400" dirty="0" err="1" smtClean="0"/>
              <a:t>Madrass</a:t>
            </a:r>
            <a:endParaRPr lang="en-US" sz="1400" dirty="0"/>
          </a:p>
        </p:txBody>
      </p:sp>
      <p:sp>
        <p:nvSpPr>
          <p:cNvPr id="24" name="TextBox 85"/>
          <p:cNvSpPr txBox="1"/>
          <p:nvPr/>
        </p:nvSpPr>
        <p:spPr>
          <a:xfrm>
            <a:off x="8368517" y="2260743"/>
            <a:ext cx="742137" cy="307777"/>
          </a:xfrm>
          <a:prstGeom prst="rect">
            <a:avLst/>
          </a:prstGeom>
          <a:noFill/>
        </p:spPr>
        <p:txBody>
          <a:bodyPr wrap="square" rtlCol="0">
            <a:spAutoFit/>
          </a:bodyPr>
          <a:lstStyle/>
          <a:p>
            <a:r>
              <a:rPr lang="en-US" sz="1400" dirty="0" err="1" smtClean="0"/>
              <a:t>Häck</a:t>
            </a:r>
            <a:endParaRPr lang="en-US" sz="1400" dirty="0"/>
          </a:p>
        </p:txBody>
      </p:sp>
      <p:sp>
        <p:nvSpPr>
          <p:cNvPr id="25" name="TextBox 87"/>
          <p:cNvSpPr txBox="1"/>
          <p:nvPr/>
        </p:nvSpPr>
        <p:spPr>
          <a:xfrm>
            <a:off x="8358879" y="3123979"/>
            <a:ext cx="742137" cy="307777"/>
          </a:xfrm>
          <a:prstGeom prst="rect">
            <a:avLst/>
          </a:prstGeom>
          <a:noFill/>
        </p:spPr>
        <p:txBody>
          <a:bodyPr wrap="square" rtlCol="0">
            <a:spAutoFit/>
          </a:bodyPr>
          <a:lstStyle/>
          <a:p>
            <a:r>
              <a:rPr lang="en-US" sz="1400" dirty="0" err="1" smtClean="0"/>
              <a:t>Häck</a:t>
            </a:r>
            <a:endParaRPr lang="en-US" sz="1400" dirty="0"/>
          </a:p>
        </p:txBody>
      </p:sp>
      <p:sp>
        <p:nvSpPr>
          <p:cNvPr id="26" name="TextBox 88"/>
          <p:cNvSpPr txBox="1"/>
          <p:nvPr/>
        </p:nvSpPr>
        <p:spPr>
          <a:xfrm>
            <a:off x="8168006" y="2627900"/>
            <a:ext cx="1333649" cy="307777"/>
          </a:xfrm>
          <a:prstGeom prst="rect">
            <a:avLst/>
          </a:prstGeom>
          <a:noFill/>
          <a:ln>
            <a:solidFill>
              <a:schemeClr val="tx1"/>
            </a:solidFill>
          </a:ln>
        </p:spPr>
        <p:txBody>
          <a:bodyPr wrap="square" rtlCol="0">
            <a:spAutoFit/>
          </a:bodyPr>
          <a:lstStyle/>
          <a:p>
            <a:pPr algn="ctr"/>
            <a:r>
              <a:rPr lang="en-US" sz="1400" dirty="0" err="1" smtClean="0"/>
              <a:t>Plint</a:t>
            </a:r>
            <a:endParaRPr lang="en-US" sz="1400" dirty="0"/>
          </a:p>
        </p:txBody>
      </p:sp>
      <p:sp>
        <p:nvSpPr>
          <p:cNvPr id="27" name="TextBox 89"/>
          <p:cNvSpPr txBox="1"/>
          <p:nvPr/>
        </p:nvSpPr>
        <p:spPr>
          <a:xfrm>
            <a:off x="6313462" y="2871467"/>
            <a:ext cx="900138" cy="523220"/>
          </a:xfrm>
          <a:prstGeom prst="rect">
            <a:avLst/>
          </a:prstGeom>
          <a:noFill/>
        </p:spPr>
        <p:txBody>
          <a:bodyPr wrap="square" rtlCol="0">
            <a:spAutoFit/>
          </a:bodyPr>
          <a:lstStyle/>
          <a:p>
            <a:r>
              <a:rPr lang="en-US" sz="1400" dirty="0" err="1" smtClean="0"/>
              <a:t>Balansera</a:t>
            </a:r>
            <a:r>
              <a:rPr lang="en-US" sz="1400" dirty="0" smtClean="0"/>
              <a:t> </a:t>
            </a:r>
            <a:r>
              <a:rPr lang="en-US" sz="1400" dirty="0" err="1" smtClean="0"/>
              <a:t>på</a:t>
            </a:r>
            <a:r>
              <a:rPr lang="en-US" sz="1400" dirty="0" smtClean="0"/>
              <a:t> </a:t>
            </a:r>
            <a:r>
              <a:rPr lang="en-US" sz="1400" dirty="0" err="1" smtClean="0"/>
              <a:t>bänk</a:t>
            </a:r>
            <a:endParaRPr lang="en-US" sz="1400" dirty="0"/>
          </a:p>
        </p:txBody>
      </p:sp>
      <p:sp>
        <p:nvSpPr>
          <p:cNvPr id="28" name="TextBox 91"/>
          <p:cNvSpPr txBox="1"/>
          <p:nvPr/>
        </p:nvSpPr>
        <p:spPr>
          <a:xfrm>
            <a:off x="6313462" y="1875283"/>
            <a:ext cx="900138" cy="523220"/>
          </a:xfrm>
          <a:prstGeom prst="rect">
            <a:avLst/>
          </a:prstGeom>
          <a:noFill/>
        </p:spPr>
        <p:txBody>
          <a:bodyPr wrap="square" rtlCol="0">
            <a:spAutoFit/>
          </a:bodyPr>
          <a:lstStyle/>
          <a:p>
            <a:r>
              <a:rPr lang="en-US" sz="1400" dirty="0" err="1" smtClean="0"/>
              <a:t>Balansera</a:t>
            </a:r>
            <a:r>
              <a:rPr lang="en-US" sz="1400" dirty="0" smtClean="0"/>
              <a:t> </a:t>
            </a:r>
            <a:r>
              <a:rPr lang="en-US" sz="1400" dirty="0" err="1" smtClean="0"/>
              <a:t>på</a:t>
            </a:r>
            <a:r>
              <a:rPr lang="en-US" sz="1400" dirty="0" smtClean="0"/>
              <a:t> </a:t>
            </a:r>
            <a:r>
              <a:rPr lang="en-US" sz="1400" dirty="0" err="1" smtClean="0"/>
              <a:t>bänk</a:t>
            </a:r>
            <a:endParaRPr lang="en-US" sz="1400" dirty="0"/>
          </a:p>
        </p:txBody>
      </p:sp>
      <p:sp>
        <p:nvSpPr>
          <p:cNvPr id="30" name="Rektangel med rundade hörn 29"/>
          <p:cNvSpPr/>
          <p:nvPr/>
        </p:nvSpPr>
        <p:spPr>
          <a:xfrm rot="16200000">
            <a:off x="6163155" y="5226723"/>
            <a:ext cx="628364" cy="124549"/>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t>PLINT</a:t>
            </a:r>
            <a:endParaRPr lang="sv-SE" sz="1400" dirty="0"/>
          </a:p>
        </p:txBody>
      </p:sp>
      <p:sp>
        <p:nvSpPr>
          <p:cNvPr id="31" name="Rektangel 30"/>
          <p:cNvSpPr/>
          <p:nvPr/>
        </p:nvSpPr>
        <p:spPr>
          <a:xfrm>
            <a:off x="6793874" y="5011259"/>
            <a:ext cx="419726" cy="510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t>Matta</a:t>
            </a:r>
            <a:endParaRPr lang="sv-SE" sz="1200" dirty="0"/>
          </a:p>
        </p:txBody>
      </p:sp>
      <p:sp>
        <p:nvSpPr>
          <p:cNvPr id="32" name="Rektangel 31"/>
          <p:cNvSpPr/>
          <p:nvPr/>
        </p:nvSpPr>
        <p:spPr>
          <a:xfrm>
            <a:off x="7451951" y="5201254"/>
            <a:ext cx="523649" cy="6240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p:cNvSpPr/>
          <p:nvPr/>
        </p:nvSpPr>
        <p:spPr>
          <a:xfrm rot="16200000">
            <a:off x="8396058" y="4986306"/>
            <a:ext cx="419726" cy="510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200" dirty="0"/>
          </a:p>
        </p:txBody>
      </p:sp>
      <p:sp>
        <p:nvSpPr>
          <p:cNvPr id="34" name="Rektangel 33"/>
          <p:cNvSpPr/>
          <p:nvPr/>
        </p:nvSpPr>
        <p:spPr>
          <a:xfrm rot="16200000">
            <a:off x="8637235" y="5439150"/>
            <a:ext cx="45719" cy="401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p:cNvSpPr/>
          <p:nvPr/>
        </p:nvSpPr>
        <p:spPr>
          <a:xfrm rot="16200000">
            <a:off x="8611007" y="4674858"/>
            <a:ext cx="45719" cy="401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p:cNvSpPr/>
          <p:nvPr/>
        </p:nvSpPr>
        <p:spPr>
          <a:xfrm rot="16200000" flipH="1">
            <a:off x="8245678" y="5149049"/>
            <a:ext cx="778727" cy="1755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err="1" smtClean="0"/>
              <a:t>Sargbit</a:t>
            </a:r>
            <a:endParaRPr lang="sv-SE" sz="1400" dirty="0"/>
          </a:p>
        </p:txBody>
      </p:sp>
      <p:sp>
        <p:nvSpPr>
          <p:cNvPr id="38" name="Ellips 37"/>
          <p:cNvSpPr/>
          <p:nvPr/>
        </p:nvSpPr>
        <p:spPr>
          <a:xfrm>
            <a:off x="9512211" y="5183825"/>
            <a:ext cx="85206"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Triangel 38"/>
          <p:cNvSpPr/>
          <p:nvPr/>
        </p:nvSpPr>
        <p:spPr>
          <a:xfrm flipH="1">
            <a:off x="9289696" y="524144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986133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9555324" y="268288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9555324" y="384834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9555324" y="507085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6000150"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9543953"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412629"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157841"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765726" y="1508330"/>
            <a:ext cx="3501474" cy="454091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3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err="1" smtClean="0">
                <a:solidFill>
                  <a:schemeClr val="tx1"/>
                </a:solidFill>
                <a:ea typeface="Times New Roman" charset="0"/>
                <a:cs typeface="Times New Roman" charset="0"/>
              </a:rPr>
              <a:t>Djurleken</a:t>
            </a:r>
            <a:r>
              <a:rPr lang="sv-SE" sz="1600" b="1" dirty="0" smtClean="0">
                <a:solidFill>
                  <a:schemeClr val="tx1"/>
                </a:solidFill>
                <a:ea typeface="Times New Roman" charset="0"/>
                <a:cs typeface="Times New Roman" charset="0"/>
              </a:rPr>
              <a:t>.</a:t>
            </a:r>
          </a:p>
          <a:p>
            <a:pPr>
              <a:lnSpc>
                <a:spcPct val="150000"/>
              </a:lnSpc>
            </a:pPr>
            <a:r>
              <a:rPr lang="sv-SE" sz="1400" dirty="0">
                <a:solidFill>
                  <a:schemeClr val="tx1"/>
                </a:solidFill>
              </a:rPr>
              <a:t>Alla barnen börjar med att gå omkring. På instruktion ska de imitera olika djur. Några exempel är:</a:t>
            </a:r>
          </a:p>
          <a:p>
            <a:pPr marL="285750" indent="-285750">
              <a:lnSpc>
                <a:spcPct val="150000"/>
              </a:lnSpc>
              <a:buFont typeface="Arial" charset="0"/>
              <a:buChar char="•"/>
            </a:pPr>
            <a:r>
              <a:rPr lang="sv-SE" sz="1400" dirty="0">
                <a:solidFill>
                  <a:schemeClr val="tx1"/>
                </a:solidFill>
              </a:rPr>
              <a:t>Lufsa som en björn.</a:t>
            </a:r>
          </a:p>
          <a:p>
            <a:pPr marL="285750" indent="-285750">
              <a:lnSpc>
                <a:spcPct val="150000"/>
              </a:lnSpc>
              <a:buFont typeface="Arial" charset="0"/>
              <a:buChar char="•"/>
            </a:pPr>
            <a:r>
              <a:rPr lang="sv-SE" sz="1400" dirty="0">
                <a:solidFill>
                  <a:schemeClr val="tx1"/>
                </a:solidFill>
              </a:rPr>
              <a:t>Flyga som  en fjäril.</a:t>
            </a:r>
          </a:p>
          <a:p>
            <a:pPr marL="285750" indent="-285750">
              <a:lnSpc>
                <a:spcPct val="150000"/>
              </a:lnSpc>
              <a:buFont typeface="Arial" charset="0"/>
              <a:buChar char="•"/>
            </a:pPr>
            <a:r>
              <a:rPr lang="sv-SE" sz="1400" dirty="0">
                <a:solidFill>
                  <a:schemeClr val="tx1"/>
                </a:solidFill>
              </a:rPr>
              <a:t>Springa som en struts.</a:t>
            </a:r>
          </a:p>
          <a:p>
            <a:pPr marL="285750" indent="-285750">
              <a:lnSpc>
                <a:spcPct val="150000"/>
              </a:lnSpc>
              <a:buFont typeface="Arial" charset="0"/>
              <a:buChar char="•"/>
            </a:pPr>
            <a:r>
              <a:rPr lang="sv-SE" sz="1400" dirty="0">
                <a:solidFill>
                  <a:schemeClr val="tx1"/>
                </a:solidFill>
              </a:rPr>
              <a:t>Simma som en fisk.</a:t>
            </a:r>
          </a:p>
          <a:p>
            <a:pPr marL="285750" indent="-285750">
              <a:lnSpc>
                <a:spcPct val="150000"/>
              </a:lnSpc>
              <a:buFont typeface="Arial" charset="0"/>
              <a:buChar char="•"/>
            </a:pPr>
            <a:r>
              <a:rPr lang="sv-SE" sz="1400" dirty="0">
                <a:solidFill>
                  <a:schemeClr val="tx1"/>
                </a:solidFill>
              </a:rPr>
              <a:t>Slingra som en orm.</a:t>
            </a:r>
          </a:p>
          <a:p>
            <a:pPr marL="285750" indent="-285750">
              <a:lnSpc>
                <a:spcPct val="150000"/>
              </a:lnSpc>
              <a:buFont typeface="Arial" charset="0"/>
              <a:buChar char="•"/>
            </a:pPr>
            <a:r>
              <a:rPr lang="sv-SE" sz="1400" dirty="0">
                <a:solidFill>
                  <a:schemeClr val="tx1"/>
                </a:solidFill>
              </a:rPr>
              <a:t>Gå som en elefant. </a:t>
            </a:r>
          </a:p>
          <a:p>
            <a:pPr marL="285750" indent="-285750">
              <a:lnSpc>
                <a:spcPct val="150000"/>
              </a:lnSpc>
              <a:buFont typeface="Arial" charset="0"/>
              <a:buChar char="•"/>
            </a:pPr>
            <a:r>
              <a:rPr lang="sv-SE" sz="1400" dirty="0">
                <a:solidFill>
                  <a:schemeClr val="tx1"/>
                </a:solidFill>
              </a:rPr>
              <a:t>Hoppa som en groda.</a:t>
            </a:r>
          </a:p>
          <a:p>
            <a:pPr marL="285750" indent="-285750">
              <a:lnSpc>
                <a:spcPct val="150000"/>
              </a:lnSpc>
              <a:buFont typeface="Arial" charset="0"/>
              <a:buChar char="•"/>
            </a:pPr>
            <a:r>
              <a:rPr lang="sv-SE" sz="1400" dirty="0">
                <a:solidFill>
                  <a:schemeClr val="tx1"/>
                </a:solidFill>
              </a:rPr>
              <a:t>Galoppera som en häst</a:t>
            </a:r>
            <a:r>
              <a:rPr lang="sv-SE" sz="1400" dirty="0" smtClean="0">
                <a:solidFill>
                  <a:schemeClr val="tx1"/>
                </a:solidFill>
              </a:rPr>
              <a:t>.</a:t>
            </a:r>
          </a:p>
          <a:p>
            <a:pPr>
              <a:lnSpc>
                <a:spcPct val="150000"/>
              </a:lnSpc>
            </a:pPr>
            <a:r>
              <a:rPr lang="sv-SE" sz="1400" dirty="0" smtClean="0">
                <a:solidFill>
                  <a:schemeClr val="tx1"/>
                </a:solidFill>
              </a:rPr>
              <a:t>Övningen går också att köra som en variant med kull där en spelare ska agera tagare.</a:t>
            </a:r>
            <a:endParaRPr lang="sv-SE" sz="1400" dirty="0">
              <a:solidFill>
                <a:schemeClr val="tx1"/>
              </a:solidFill>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3.</a:t>
            </a:r>
            <a:endParaRPr lang="sv-SE" sz="2800" dirty="0"/>
          </a:p>
        </p:txBody>
      </p:sp>
      <p:pic>
        <p:nvPicPr>
          <p:cNvPr id="17" name="Bildobjekt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35205" y="2521900"/>
            <a:ext cx="1389852" cy="549024"/>
          </a:xfrm>
          <a:prstGeom prst="rect">
            <a:avLst/>
          </a:prstGeom>
        </p:spPr>
      </p:pic>
      <p:pic>
        <p:nvPicPr>
          <p:cNvPr id="23" name="Bildobjekt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42132" y="3947196"/>
            <a:ext cx="1389852" cy="549024"/>
          </a:xfrm>
          <a:prstGeom prst="rect">
            <a:avLst/>
          </a:prstGeom>
        </p:spPr>
      </p:pic>
      <p:pic>
        <p:nvPicPr>
          <p:cNvPr id="24" name="Bildobjekt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763459" y="5000707"/>
            <a:ext cx="1394382" cy="549024"/>
          </a:xfrm>
          <a:prstGeom prst="rect">
            <a:avLst/>
          </a:prstGeom>
        </p:spPr>
      </p:pic>
    </p:spTree>
    <p:extLst>
      <p:ext uri="{BB962C8B-B14F-4D97-AF65-F5344CB8AC3E}">
        <p14:creationId xmlns:p14="http://schemas.microsoft.com/office/powerpoint/2010/main" val="1109410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9555324" y="2626120"/>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9555324" y="379157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9555324" y="501409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9543953" y="143408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300535"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045747"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646484" y="1173508"/>
            <a:ext cx="4602319" cy="496734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4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Bollkoll och </a:t>
            </a:r>
            <a:r>
              <a:rPr lang="sv-SE" sz="1600" b="1" dirty="0" err="1" smtClean="0">
                <a:solidFill>
                  <a:schemeClr val="tx1"/>
                </a:solidFill>
                <a:ea typeface="Times New Roman" charset="0"/>
                <a:cs typeface="Times New Roman" charset="0"/>
              </a:rPr>
              <a:t>svanskull</a:t>
            </a:r>
            <a:r>
              <a:rPr lang="sv-SE" sz="1600" b="1" dirty="0" smtClean="0">
                <a:solidFill>
                  <a:schemeClr val="tx1"/>
                </a:solidFill>
                <a:ea typeface="Times New Roman" charset="0"/>
                <a:cs typeface="Times New Roman" charset="0"/>
              </a:rPr>
              <a:t>.</a:t>
            </a:r>
          </a:p>
          <a:p>
            <a:r>
              <a:rPr lang="sv-SE" sz="1400" dirty="0">
                <a:solidFill>
                  <a:schemeClr val="tx1"/>
                </a:solidFill>
              </a:rPr>
              <a:t>Alla spelarna har varsin boll som de håller i. </a:t>
            </a:r>
          </a:p>
          <a:p>
            <a:pPr marL="285750" indent="-285750">
              <a:buFontTx/>
              <a:buChar char="-"/>
            </a:pPr>
            <a:r>
              <a:rPr lang="sv-SE" sz="1400" dirty="0">
                <a:solidFill>
                  <a:schemeClr val="tx1"/>
                </a:solidFill>
              </a:rPr>
              <a:t>När de kastar upp bollen i luften ska de snurra ett varv innan de fångar den.</a:t>
            </a:r>
          </a:p>
          <a:p>
            <a:pPr marL="285750" indent="-285750">
              <a:buFontTx/>
              <a:buChar char="-"/>
            </a:pPr>
            <a:r>
              <a:rPr lang="sv-SE" sz="1400" dirty="0">
                <a:solidFill>
                  <a:schemeClr val="tx1"/>
                </a:solidFill>
              </a:rPr>
              <a:t>När de kastar upp bollen i luften ska de hoppa så högt de kan och fånga bollen när de landat.</a:t>
            </a:r>
          </a:p>
          <a:p>
            <a:pPr marL="285750" lvl="0" indent="-285750">
              <a:buFontTx/>
              <a:buChar char="-"/>
            </a:pPr>
            <a:r>
              <a:rPr lang="sv-SE" sz="1400" dirty="0">
                <a:solidFill>
                  <a:schemeClr val="tx1"/>
                </a:solidFill>
              </a:rPr>
              <a:t>De sitter ned och kastar bollen upp i luften, de ska försöka hinna ställa sig upp innan de fångar den</a:t>
            </a:r>
            <a:r>
              <a:rPr lang="sv-SE" sz="1400" dirty="0" smtClean="0">
                <a:solidFill>
                  <a:schemeClr val="tx1"/>
                </a:solidFill>
              </a:rPr>
              <a:t>.</a:t>
            </a:r>
            <a:r>
              <a:rPr lang="sv-SE" sz="1400" dirty="0">
                <a:solidFill>
                  <a:schemeClr val="tx1"/>
                </a:solidFill>
                <a:ea typeface="Times New Roman" charset="0"/>
                <a:cs typeface="Times New Roman" charset="0"/>
              </a:rPr>
              <a:t> </a:t>
            </a:r>
          </a:p>
          <a:p>
            <a:pPr lvl="0"/>
            <a:endParaRPr lang="sv-SE" sz="1400" dirty="0" smtClean="0">
              <a:solidFill>
                <a:schemeClr val="tx1"/>
              </a:solidFill>
              <a:ea typeface="Times New Roman" charset="0"/>
              <a:cs typeface="Times New Roman" charset="0"/>
            </a:endParaRPr>
          </a:p>
          <a:p>
            <a:pPr lvl="0"/>
            <a:r>
              <a:rPr lang="sv-SE" sz="1400" dirty="0" smtClean="0">
                <a:solidFill>
                  <a:schemeClr val="tx1"/>
                </a:solidFill>
                <a:ea typeface="Times New Roman" charset="0"/>
                <a:cs typeface="Times New Roman" charset="0"/>
              </a:rPr>
              <a:t>Varje </a:t>
            </a:r>
            <a:r>
              <a:rPr lang="sv-SE" sz="1400" dirty="0">
                <a:solidFill>
                  <a:schemeClr val="tx1"/>
                </a:solidFill>
                <a:ea typeface="Times New Roman" charset="0"/>
                <a:cs typeface="Times New Roman" charset="0"/>
              </a:rPr>
              <a:t>spelare sätter en ”svans” </a:t>
            </a:r>
            <a:r>
              <a:rPr lang="sv-SE" sz="1400" dirty="0" smtClean="0">
                <a:solidFill>
                  <a:schemeClr val="tx1"/>
                </a:solidFill>
                <a:ea typeface="Times New Roman" charset="0"/>
                <a:cs typeface="Times New Roman" charset="0"/>
              </a:rPr>
              <a:t>på sig så den hänger ut bakom shortsen. </a:t>
            </a:r>
            <a:r>
              <a:rPr lang="sv-SE" sz="1400" dirty="0">
                <a:solidFill>
                  <a:schemeClr val="tx1"/>
                </a:solidFill>
                <a:ea typeface="Times New Roman" charset="0"/>
                <a:cs typeface="Times New Roman" charset="0"/>
              </a:rPr>
              <a:t>Samtliga spelare kan ges 1-3 svansar där de då har en fäst på </a:t>
            </a:r>
            <a:r>
              <a:rPr lang="sv-SE" sz="1400" dirty="0" smtClean="0">
                <a:solidFill>
                  <a:schemeClr val="tx1"/>
                </a:solidFill>
                <a:ea typeface="Times New Roman" charset="0"/>
                <a:cs typeface="Times New Roman" charset="0"/>
              </a:rPr>
              <a:t>sig och </a:t>
            </a:r>
            <a:r>
              <a:rPr lang="sv-SE" sz="1400" dirty="0">
                <a:solidFill>
                  <a:schemeClr val="tx1"/>
                </a:solidFill>
                <a:ea typeface="Times New Roman" charset="0"/>
                <a:cs typeface="Times New Roman" charset="0"/>
              </a:rPr>
              <a:t>övriga kan de ha som extra hängande över sig. Spelarna ska på 30-60 sekunder försöka samla på sig så många svansar de kan att hänga på sig samtidigt som de ska skydda sin egen. Om en spelare är utan svans är deras enda fokus att ta någon annans och behöver inte skydda någon egen svans. När varje arbetsintervall är slut fördelas svansarna ut igen så att alla har lika många innan man börjar på nytt</a:t>
            </a:r>
            <a:r>
              <a:rPr lang="sv-SE" sz="1400" dirty="0" smtClean="0">
                <a:solidFill>
                  <a:schemeClr val="tx1"/>
                </a:solidFill>
                <a:ea typeface="Times New Roman" charset="0"/>
                <a:cs typeface="Times New Roman" charset="0"/>
              </a:rPr>
              <a:t>.</a:t>
            </a:r>
          </a:p>
          <a:p>
            <a:pPr lvl="0"/>
            <a:endParaRPr lang="sv-SE" sz="1400" dirty="0">
              <a:solidFill>
                <a:schemeClr val="tx1"/>
              </a:solidFill>
              <a:ea typeface="Times New Roman" charset="0"/>
              <a:cs typeface="Times New Roman" charset="0"/>
            </a:endParaRPr>
          </a:p>
          <a:p>
            <a:pPr lvl="0"/>
            <a:r>
              <a:rPr lang="sv-SE" sz="1400" dirty="0" smtClean="0">
                <a:solidFill>
                  <a:schemeClr val="tx1"/>
                </a:solidFill>
                <a:ea typeface="Times New Roman" charset="0"/>
                <a:cs typeface="Times New Roman" charset="0"/>
              </a:rPr>
              <a:t>En variant är att spelarna hänger svansen på sidan och på så sätt får de öva att ”täcka boll” till höger och vänster.</a:t>
            </a:r>
            <a:endParaRPr lang="sv-SE" sz="1400" dirty="0">
              <a:solidFill>
                <a:schemeClr val="tx1"/>
              </a:solidFill>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4.</a:t>
            </a:r>
            <a:endParaRPr lang="sv-SE" sz="2800" dirty="0"/>
          </a:p>
        </p:txBody>
      </p:sp>
      <p:pic>
        <p:nvPicPr>
          <p:cNvPr id="17" name="Bildobjekt 16"/>
          <p:cNvPicPr>
            <a:picLocks noChangeAspect="1"/>
          </p:cNvPicPr>
          <p:nvPr/>
        </p:nvPicPr>
        <p:blipFill rotWithShape="1">
          <a:blip r:embed="rId5">
            <a:extLst>
              <a:ext uri="{28A0092B-C50C-407E-A947-70E740481C1C}">
                <a14:useLocalDpi xmlns:a14="http://schemas.microsoft.com/office/drawing/2010/main" val="0"/>
              </a:ext>
            </a:extLst>
          </a:blip>
          <a:srcRect l="60446" t="7551" r="21647" b="42431"/>
          <a:stretch/>
        </p:blipFill>
        <p:spPr>
          <a:xfrm>
            <a:off x="8002309" y="2832484"/>
            <a:ext cx="340371" cy="731167"/>
          </a:xfrm>
          <a:prstGeom prst="rect">
            <a:avLst/>
          </a:prstGeom>
        </p:spPr>
      </p:pic>
      <p:pic>
        <p:nvPicPr>
          <p:cNvPr id="23" name="Bildobjekt 22"/>
          <p:cNvPicPr>
            <a:picLocks noChangeAspect="1"/>
          </p:cNvPicPr>
          <p:nvPr/>
        </p:nvPicPr>
        <p:blipFill rotWithShape="1">
          <a:blip r:embed="rId5">
            <a:extLst>
              <a:ext uri="{28A0092B-C50C-407E-A947-70E740481C1C}">
                <a14:useLocalDpi xmlns:a14="http://schemas.microsoft.com/office/drawing/2010/main" val="0"/>
              </a:ext>
            </a:extLst>
          </a:blip>
          <a:srcRect l="35734" t="333" r="43883" b="43057"/>
          <a:stretch/>
        </p:blipFill>
        <p:spPr>
          <a:xfrm>
            <a:off x="8191106" y="1696746"/>
            <a:ext cx="387439" cy="827524"/>
          </a:xfrm>
          <a:prstGeom prst="rect">
            <a:avLst/>
          </a:prstGeom>
        </p:spPr>
      </p:pic>
      <p:pic>
        <p:nvPicPr>
          <p:cNvPr id="24" name="Bildobjekt 23"/>
          <p:cNvPicPr>
            <a:picLocks noChangeAspect="1"/>
          </p:cNvPicPr>
          <p:nvPr/>
        </p:nvPicPr>
        <p:blipFill rotWithShape="1">
          <a:blip r:embed="rId5">
            <a:extLst>
              <a:ext uri="{28A0092B-C50C-407E-A947-70E740481C1C}">
                <a14:useLocalDpi xmlns:a14="http://schemas.microsoft.com/office/drawing/2010/main" val="0"/>
              </a:ext>
            </a:extLst>
          </a:blip>
          <a:srcRect l="87127" t="121" r="622" b="90333"/>
          <a:stretch/>
        </p:blipFill>
        <p:spPr>
          <a:xfrm>
            <a:off x="8300535" y="1256284"/>
            <a:ext cx="232861" cy="139552"/>
          </a:xfrm>
          <a:prstGeom prst="rect">
            <a:avLst/>
          </a:prstGeom>
        </p:spPr>
      </p:pic>
      <p:pic>
        <p:nvPicPr>
          <p:cNvPr id="25" name="Bildobjekt 24"/>
          <p:cNvPicPr>
            <a:picLocks noChangeAspect="1"/>
          </p:cNvPicPr>
          <p:nvPr/>
        </p:nvPicPr>
        <p:blipFill rotWithShape="1">
          <a:blip r:embed="rId5">
            <a:extLst>
              <a:ext uri="{28A0092B-C50C-407E-A947-70E740481C1C}">
                <a14:useLocalDpi xmlns:a14="http://schemas.microsoft.com/office/drawing/2010/main" val="0"/>
              </a:ext>
            </a:extLst>
          </a:blip>
          <a:srcRect l="35734" t="333" r="43883" b="43057"/>
          <a:stretch/>
        </p:blipFill>
        <p:spPr>
          <a:xfrm>
            <a:off x="6429114" y="3196822"/>
            <a:ext cx="387439" cy="827524"/>
          </a:xfrm>
          <a:prstGeom prst="rect">
            <a:avLst/>
          </a:prstGeom>
        </p:spPr>
      </p:pic>
      <p:pic>
        <p:nvPicPr>
          <p:cNvPr id="26" name="Bildobjekt 25"/>
          <p:cNvPicPr>
            <a:picLocks noChangeAspect="1"/>
          </p:cNvPicPr>
          <p:nvPr/>
        </p:nvPicPr>
        <p:blipFill rotWithShape="1">
          <a:blip r:embed="rId5">
            <a:extLst>
              <a:ext uri="{28A0092B-C50C-407E-A947-70E740481C1C}">
                <a14:useLocalDpi xmlns:a14="http://schemas.microsoft.com/office/drawing/2010/main" val="0"/>
              </a:ext>
            </a:extLst>
          </a:blip>
          <a:srcRect l="87127" t="121" r="622" b="90333"/>
          <a:stretch/>
        </p:blipFill>
        <p:spPr>
          <a:xfrm>
            <a:off x="6538543" y="2756360"/>
            <a:ext cx="232861" cy="139552"/>
          </a:xfrm>
          <a:prstGeom prst="rect">
            <a:avLst/>
          </a:prstGeom>
        </p:spPr>
      </p:pic>
      <p:pic>
        <p:nvPicPr>
          <p:cNvPr id="27" name="Bildobjekt 26"/>
          <p:cNvPicPr>
            <a:picLocks noChangeAspect="1"/>
          </p:cNvPicPr>
          <p:nvPr/>
        </p:nvPicPr>
        <p:blipFill rotWithShape="1">
          <a:blip r:embed="rId5">
            <a:extLst>
              <a:ext uri="{28A0092B-C50C-407E-A947-70E740481C1C}">
                <a14:useLocalDpi xmlns:a14="http://schemas.microsoft.com/office/drawing/2010/main" val="0"/>
              </a:ext>
            </a:extLst>
          </a:blip>
          <a:srcRect l="35734" t="333" r="43883" b="43057"/>
          <a:stretch/>
        </p:blipFill>
        <p:spPr>
          <a:xfrm>
            <a:off x="8496920" y="4325256"/>
            <a:ext cx="387439" cy="827524"/>
          </a:xfrm>
          <a:prstGeom prst="rect">
            <a:avLst/>
          </a:prstGeom>
        </p:spPr>
      </p:pic>
      <p:pic>
        <p:nvPicPr>
          <p:cNvPr id="28" name="Bildobjekt 27"/>
          <p:cNvPicPr>
            <a:picLocks noChangeAspect="1"/>
          </p:cNvPicPr>
          <p:nvPr/>
        </p:nvPicPr>
        <p:blipFill rotWithShape="1">
          <a:blip r:embed="rId5">
            <a:extLst>
              <a:ext uri="{28A0092B-C50C-407E-A947-70E740481C1C}">
                <a14:useLocalDpi xmlns:a14="http://schemas.microsoft.com/office/drawing/2010/main" val="0"/>
              </a:ext>
            </a:extLst>
          </a:blip>
          <a:srcRect l="87127" t="121" r="622" b="90333"/>
          <a:stretch/>
        </p:blipFill>
        <p:spPr>
          <a:xfrm>
            <a:off x="8606349" y="3884794"/>
            <a:ext cx="232861" cy="139552"/>
          </a:xfrm>
          <a:prstGeom prst="rect">
            <a:avLst/>
          </a:prstGeom>
        </p:spPr>
      </p:pic>
      <p:pic>
        <p:nvPicPr>
          <p:cNvPr id="29" name="Bildobjekt 28"/>
          <p:cNvPicPr>
            <a:picLocks noChangeAspect="1"/>
          </p:cNvPicPr>
          <p:nvPr/>
        </p:nvPicPr>
        <p:blipFill rotWithShape="1">
          <a:blip r:embed="rId5">
            <a:extLst>
              <a:ext uri="{28A0092B-C50C-407E-A947-70E740481C1C}">
                <a14:useLocalDpi xmlns:a14="http://schemas.microsoft.com/office/drawing/2010/main" val="0"/>
              </a:ext>
            </a:extLst>
          </a:blip>
          <a:srcRect l="60446" t="7551" r="21647" b="42431"/>
          <a:stretch/>
        </p:blipFill>
        <p:spPr>
          <a:xfrm>
            <a:off x="6429114" y="1490845"/>
            <a:ext cx="340371" cy="731167"/>
          </a:xfrm>
          <a:prstGeom prst="rect">
            <a:avLst/>
          </a:prstGeom>
        </p:spPr>
      </p:pic>
      <p:pic>
        <p:nvPicPr>
          <p:cNvPr id="30" name="Bildobjekt 29"/>
          <p:cNvPicPr>
            <a:picLocks noChangeAspect="1"/>
          </p:cNvPicPr>
          <p:nvPr/>
        </p:nvPicPr>
        <p:blipFill rotWithShape="1">
          <a:blip r:embed="rId5">
            <a:extLst>
              <a:ext uri="{28A0092B-C50C-407E-A947-70E740481C1C}">
                <a14:useLocalDpi xmlns:a14="http://schemas.microsoft.com/office/drawing/2010/main" val="0"/>
              </a:ext>
            </a:extLst>
          </a:blip>
          <a:srcRect l="60446" t="7551" r="21647" b="42431"/>
          <a:stretch/>
        </p:blipFill>
        <p:spPr>
          <a:xfrm>
            <a:off x="7304625" y="4561675"/>
            <a:ext cx="340371" cy="731167"/>
          </a:xfrm>
          <a:prstGeom prst="rect">
            <a:avLst/>
          </a:prstGeom>
        </p:spPr>
      </p:pic>
    </p:spTree>
    <p:extLst>
      <p:ext uri="{BB962C8B-B14F-4D97-AF65-F5344CB8AC3E}">
        <p14:creationId xmlns:p14="http://schemas.microsoft.com/office/powerpoint/2010/main" val="179970885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319</TotalTime>
  <Words>639</Words>
  <Application>Microsoft Macintosh PowerPoint</Application>
  <PresentationFormat>A4 (210 x 297 mm)</PresentationFormat>
  <Paragraphs>59</Paragraphs>
  <Slides>6</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6</vt:i4>
      </vt:variant>
    </vt:vector>
  </HeadingPairs>
  <TitlesOfParts>
    <vt:vector size="11" baseType="lpstr">
      <vt:lpstr>Calibri</vt:lpstr>
      <vt:lpstr>Calibri Light</vt:lpstr>
      <vt:lpstr>Times New Roman</vt:lpstr>
      <vt:lpstr>Arial</vt:lpstr>
      <vt:lpstr>Office-tema</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36</cp:revision>
  <dcterms:created xsi:type="dcterms:W3CDTF">2016-09-30T10:59:53Z</dcterms:created>
  <dcterms:modified xsi:type="dcterms:W3CDTF">2016-10-26T13:10:40Z</dcterms:modified>
</cp:coreProperties>
</file>