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EB0CF3-1189-4C94-B5E5-81A2110B4D29}">
  <a:tblStyle styleId="{50EB0CF3-1189-4C94-B5E5-81A2110B4D29}"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sz="1200"/>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l" rtl="0">
              <a:spcBef>
                <a:spcPts val="0"/>
              </a:spcBef>
              <a:spcAft>
                <a:spcPts val="0"/>
              </a:spcAft>
              <a:buNone/>
            </a:pPr>
            <a:r>
              <a:rPr lang="sv-SE" i="1"/>
              <a:t>Vart ska jag vara?:  </a:t>
            </a:r>
            <a:r>
              <a:rPr lang="sv-SE"/>
              <a:t>”På Grubbevallen med samling vid plats X”</a:t>
            </a:r>
            <a:endParaRPr/>
          </a:p>
          <a:p>
            <a:pPr marL="457200" lvl="1" indent="0" algn="l" rtl="0">
              <a:spcBef>
                <a:spcPts val="0"/>
              </a:spcBef>
              <a:spcAft>
                <a:spcPts val="0"/>
              </a:spcAft>
              <a:buNone/>
            </a:pPr>
            <a:r>
              <a:rPr lang="sv-SE" i="1"/>
              <a:t>Hur beter jag mig? </a:t>
            </a:r>
            <a:r>
              <a:rPr lang="sv-SE"/>
              <a:t>”Jag är en bra kompis och jag lyssnar på andra när andra talar”</a:t>
            </a:r>
            <a:endParaRPr/>
          </a:p>
          <a:p>
            <a:pPr marL="457200" lvl="1" indent="0" algn="l" rtl="0">
              <a:spcBef>
                <a:spcPts val="0"/>
              </a:spcBef>
              <a:spcAft>
                <a:spcPts val="0"/>
              </a:spcAft>
              <a:buNone/>
            </a:pPr>
            <a:r>
              <a:rPr lang="sv-SE"/>
              <a:t>Hur är man en bra kompis? </a:t>
            </a:r>
            <a:endParaRPr/>
          </a:p>
          <a:p>
            <a:pPr marL="457200" lvl="1" indent="0" algn="l" rtl="0">
              <a:spcBef>
                <a:spcPts val="0"/>
              </a:spcBef>
              <a:spcAft>
                <a:spcPts val="0"/>
              </a:spcAft>
              <a:buNone/>
            </a:pPr>
            <a:r>
              <a:rPr lang="sv-SE"/>
              <a:t>Hur beter jag mig mot ledarna? </a:t>
            </a:r>
            <a:endParaRPr/>
          </a:p>
          <a:p>
            <a:pPr marL="457200" lvl="1" indent="0" algn="l" rtl="0">
              <a:spcBef>
                <a:spcPts val="0"/>
              </a:spcBef>
              <a:spcAft>
                <a:spcPts val="0"/>
              </a:spcAft>
              <a:buNone/>
            </a:pPr>
            <a:r>
              <a:rPr lang="sv-SE"/>
              <a:t>Hur är jag vid samlingar? </a:t>
            </a:r>
            <a:endParaRPr/>
          </a:p>
          <a:p>
            <a:pPr marL="457200" lvl="1" indent="0" algn="l" rtl="0">
              <a:spcBef>
                <a:spcPts val="0"/>
              </a:spcBef>
              <a:spcAft>
                <a:spcPts val="0"/>
              </a:spcAft>
              <a:buNone/>
            </a:pPr>
            <a:endParaRPr/>
          </a:p>
          <a:p>
            <a:pPr marL="0" lvl="0" indent="0" algn="l" rtl="0">
              <a:spcBef>
                <a:spcPts val="0"/>
              </a:spcBef>
              <a:spcAft>
                <a:spcPts val="0"/>
              </a:spcAft>
              <a:buNone/>
            </a:pPr>
            <a:endParaRPr/>
          </a:p>
        </p:txBody>
      </p:sp>
      <p:sp>
        <p:nvSpPr>
          <p:cNvPr id="154" name="Google Shape;15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sv-SE"/>
              <a:t>Sköter man inte detta får man vila – ni vuxna hjälper till att ha koll på erat barn</a:t>
            </a:r>
            <a:endParaRPr/>
          </a:p>
          <a:p>
            <a:pPr marL="0" lvl="0" indent="0" algn="l" rtl="0">
              <a:spcBef>
                <a:spcPts val="0"/>
              </a:spcBef>
              <a:spcAft>
                <a:spcPts val="0"/>
              </a:spcAft>
              <a:buNone/>
            </a:pPr>
            <a:r>
              <a:rPr lang="sv-SE"/>
              <a:t>Barn som tänder till och återkommande går över gränsen kommer att få vila</a:t>
            </a:r>
            <a:endParaRPr/>
          </a:p>
          <a:p>
            <a:pPr marL="0" lvl="0" indent="0" algn="l" rtl="0">
              <a:spcBef>
                <a:spcPts val="0"/>
              </a:spcBef>
              <a:spcAft>
                <a:spcPts val="0"/>
              </a:spcAft>
              <a:buNone/>
            </a:pPr>
            <a:r>
              <a:rPr lang="sv-SE"/>
              <a:t>Beteenden som hän och förlöjligande ska ageras på direkt </a:t>
            </a:r>
            <a:endParaRPr/>
          </a:p>
          <a:p>
            <a:pPr marL="0" lvl="0" indent="0" algn="l" rtl="0">
              <a:spcBef>
                <a:spcPts val="0"/>
              </a:spcBef>
              <a:spcAft>
                <a:spcPts val="0"/>
              </a:spcAft>
              <a:buNone/>
            </a:pPr>
            <a:r>
              <a:rPr lang="sv-SE"/>
              <a:t>Attityd mot ledare </a:t>
            </a:r>
            <a:endParaRPr/>
          </a:p>
          <a:p>
            <a:pPr marL="0" lvl="0" indent="0" algn="l" rtl="0">
              <a:spcBef>
                <a:spcPts val="0"/>
              </a:spcBef>
              <a:spcAft>
                <a:spcPts val="0"/>
              </a:spcAft>
              <a:buNone/>
            </a:pPr>
            <a:endParaRPr/>
          </a:p>
        </p:txBody>
      </p:sp>
      <p:sp>
        <p:nvSpPr>
          <p:cNvPr id="162" name="Google Shape;1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Träningar forts</a:t>
            </a:r>
            <a:endParaRPr/>
          </a:p>
          <a:p>
            <a:pPr marL="0" lvl="0" indent="0" algn="l" rtl="0">
              <a:spcBef>
                <a:spcPts val="0"/>
              </a:spcBef>
              <a:spcAft>
                <a:spcPts val="0"/>
              </a:spcAft>
              <a:buNone/>
            </a:pPr>
            <a:endParaRPr/>
          </a:p>
          <a:p>
            <a:pPr marL="0" lvl="0" indent="0" algn="l" rtl="0">
              <a:spcBef>
                <a:spcPts val="0"/>
              </a:spcBef>
              <a:spcAft>
                <a:spcPts val="0"/>
              </a:spcAft>
              <a:buNone/>
            </a:pPr>
            <a:r>
              <a:rPr lang="sv-SE"/>
              <a:t>Ni föräldrar är ansvariga för era barn innan träningen börjar. Det innebär att alla ska vara ombytta och klara senast vid träningsstart.</a:t>
            </a:r>
            <a:endParaRPr/>
          </a:p>
          <a:p>
            <a:pPr marL="0" lvl="0" indent="0" algn="l" rtl="0">
              <a:spcBef>
                <a:spcPts val="0"/>
              </a:spcBef>
              <a:spcAft>
                <a:spcPts val="0"/>
              </a:spcAft>
              <a:buNone/>
            </a:pPr>
            <a:r>
              <a:rPr lang="sv-SE"/>
              <a:t>Vid ankomst till hallen behöver vi ofta bygga sargen, här behöver vi hjälp.</a:t>
            </a:r>
            <a:endParaRPr/>
          </a:p>
          <a:p>
            <a:pPr marL="0" lvl="0" indent="0" algn="l" rtl="0">
              <a:spcBef>
                <a:spcPts val="0"/>
              </a:spcBef>
              <a:spcAft>
                <a:spcPts val="0"/>
              </a:spcAft>
              <a:buNone/>
            </a:pPr>
            <a:r>
              <a:rPr lang="sv-SE"/>
              <a:t>Klubbor ska ställas mot väggen vid entren till hallen och egna bollar lämnas hemma.</a:t>
            </a:r>
            <a:endParaRPr/>
          </a:p>
          <a:p>
            <a:pPr marL="0" lvl="0" indent="0" algn="l" rtl="0">
              <a:spcBef>
                <a:spcPts val="0"/>
              </a:spcBef>
              <a:spcAft>
                <a:spcPts val="0"/>
              </a:spcAft>
              <a:buNone/>
            </a:pPr>
            <a:r>
              <a:rPr lang="sv-SE"/>
              <a:t>Vi kommer att samla gruppen I hallen för att göra en genomgång, här kommer vi försöka sätta en struktur där alla barn måste vara tysta och lugna innan vi drar igång träningen. </a:t>
            </a:r>
            <a:endParaRPr/>
          </a:p>
          <a:p>
            <a:pPr marL="0" lvl="0" indent="0" algn="l" rtl="0">
              <a:spcBef>
                <a:spcPts val="0"/>
              </a:spcBef>
              <a:spcAft>
                <a:spcPts val="0"/>
              </a:spcAft>
              <a:buNone/>
            </a:pPr>
            <a:r>
              <a:rPr lang="sv-SE"/>
              <a:t>Detta har funkat mycket bra denna säsongen.</a:t>
            </a:r>
            <a:endParaRPr/>
          </a:p>
          <a:p>
            <a:pPr marL="171450" lvl="0" indent="-171450" algn="l" rtl="0">
              <a:spcBef>
                <a:spcPts val="0"/>
              </a:spcBef>
              <a:spcAft>
                <a:spcPts val="0"/>
              </a:spcAft>
              <a:buClr>
                <a:schemeClr val="dk1"/>
              </a:buClr>
              <a:buSzPts val="1200"/>
              <a:buFont typeface="Calibri"/>
              <a:buChar char="-"/>
            </a:pPr>
            <a:r>
              <a:rPr lang="sv-SE"/>
              <a:t>Vattenpaus tycker jag du kan utelämna. Är inte upp till föräldrarna.</a:t>
            </a:r>
            <a:endParaRPr/>
          </a:p>
          <a:p>
            <a:pPr marL="171450" lvl="0" indent="-171450" algn="l" rtl="0">
              <a:spcBef>
                <a:spcPts val="0"/>
              </a:spcBef>
              <a:spcAft>
                <a:spcPts val="0"/>
              </a:spcAft>
              <a:buClr>
                <a:schemeClr val="dk1"/>
              </a:buClr>
              <a:buSzPts val="1200"/>
              <a:buFont typeface="Calibri"/>
              <a:buChar char="-"/>
            </a:pPr>
            <a:r>
              <a:rPr lang="sv-SE"/>
              <a:t>Vi avslutar alla träningar I helgrupp där barnen får komma med synpunkter, komma ned I varv och tacka varandra för träningen.</a:t>
            </a:r>
            <a:endParaRPr/>
          </a:p>
          <a:p>
            <a:pPr marL="0" lvl="0" indent="0" algn="l" rtl="0">
              <a:spcBef>
                <a:spcPts val="0"/>
              </a:spcBef>
              <a:spcAft>
                <a:spcPts val="0"/>
              </a:spcAft>
              <a:buNone/>
            </a:pPr>
            <a:endParaRPr/>
          </a:p>
        </p:txBody>
      </p:sp>
      <p:sp>
        <p:nvSpPr>
          <p:cNvPr id="170" name="Google Shape;17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sz="1200"/>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1524000" y="1122363"/>
            <a:ext cx="9144000" cy="165576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Välkommen till föräldramöte</a:t>
            </a:r>
            <a:endParaRPr/>
          </a:p>
        </p:txBody>
      </p:sp>
      <p:sp>
        <p:nvSpPr>
          <p:cNvPr id="89" name="Google Shape;89;p13"/>
          <p:cNvSpPr txBox="1">
            <a:spLocks noGrp="1"/>
          </p:cNvSpPr>
          <p:nvPr>
            <p:ph type="subTitle" idx="1"/>
          </p:nvPr>
        </p:nvSpPr>
        <p:spPr>
          <a:xfrm>
            <a:off x="1524000" y="361456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sv-SE" sz="2800"/>
              <a:t>Sandåkerns Pojkar Födda 2015 </a:t>
            </a:r>
            <a:endParaRPr/>
          </a:p>
          <a:p>
            <a:pPr marL="0" lvl="0" indent="0" algn="ctr" rtl="0">
              <a:lnSpc>
                <a:spcPct val="90000"/>
              </a:lnSpc>
              <a:spcBef>
                <a:spcPts val="1000"/>
              </a:spcBef>
              <a:spcAft>
                <a:spcPts val="0"/>
              </a:spcAft>
              <a:buClr>
                <a:schemeClr val="dk1"/>
              </a:buClr>
              <a:buSzPts val="2800"/>
              <a:buNone/>
            </a:pPr>
            <a:r>
              <a:rPr lang="sv-SE" sz="2800"/>
              <a:t>2 oktober</a:t>
            </a:r>
            <a:endParaRPr/>
          </a:p>
          <a:p>
            <a:pPr marL="0" lvl="0" indent="0" algn="ctr" rtl="0">
              <a:lnSpc>
                <a:spcPct val="90000"/>
              </a:lnSpc>
              <a:spcBef>
                <a:spcPts val="1000"/>
              </a:spcBef>
              <a:spcAft>
                <a:spcPts val="0"/>
              </a:spcAft>
              <a:buClr>
                <a:schemeClr val="dk1"/>
              </a:buClr>
              <a:buSzPts val="2800"/>
              <a:buNone/>
            </a:pPr>
            <a:r>
              <a:rPr lang="sv-SE" sz="2800"/>
              <a:t>Samlingslokalen vid Kansliet</a:t>
            </a:r>
            <a:endParaRPr/>
          </a:p>
        </p:txBody>
      </p:sp>
      <p:pic>
        <p:nvPicPr>
          <p:cNvPr id="90" name="Google Shape;90;p13"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Agenda</a:t>
            </a:r>
            <a:endParaRPr/>
          </a:p>
        </p:txBody>
      </p:sp>
      <p:sp>
        <p:nvSpPr>
          <p:cNvPr id="96" name="Google Shape;96;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Sandåkerns vision, värdegrund och uppförandekod</a:t>
            </a:r>
            <a:endParaRPr/>
          </a:p>
          <a:p>
            <a:pPr marL="228600" lvl="0" indent="-228600" algn="l" rtl="0">
              <a:lnSpc>
                <a:spcPct val="90000"/>
              </a:lnSpc>
              <a:spcBef>
                <a:spcPts val="1000"/>
              </a:spcBef>
              <a:spcAft>
                <a:spcPts val="0"/>
              </a:spcAft>
              <a:buClr>
                <a:schemeClr val="dk1"/>
              </a:buClr>
              <a:buSzPts val="2800"/>
              <a:buChar char="•"/>
            </a:pPr>
            <a:r>
              <a:rPr lang="sv-SE"/>
              <a:t>Organisation lag</a:t>
            </a:r>
            <a:endParaRPr/>
          </a:p>
          <a:p>
            <a:pPr marL="228600" lvl="0" indent="-228600" algn="l" rtl="0">
              <a:lnSpc>
                <a:spcPct val="90000"/>
              </a:lnSpc>
              <a:spcBef>
                <a:spcPts val="1000"/>
              </a:spcBef>
              <a:spcAft>
                <a:spcPts val="0"/>
              </a:spcAft>
              <a:buClr>
                <a:schemeClr val="dk1"/>
              </a:buClr>
              <a:buSzPts val="2800"/>
              <a:buChar char="•"/>
            </a:pPr>
            <a:r>
              <a:rPr lang="sv-SE"/>
              <a:t>Presentation av ledare och roller</a:t>
            </a:r>
            <a:endParaRPr/>
          </a:p>
          <a:p>
            <a:pPr marL="228600" lvl="0" indent="-228600" algn="l" rtl="0">
              <a:lnSpc>
                <a:spcPct val="90000"/>
              </a:lnSpc>
              <a:spcBef>
                <a:spcPts val="1000"/>
              </a:spcBef>
              <a:spcAft>
                <a:spcPts val="0"/>
              </a:spcAft>
              <a:buClr>
                <a:schemeClr val="dk1"/>
              </a:buClr>
              <a:buSzPts val="2800"/>
              <a:buChar char="•"/>
            </a:pPr>
            <a:r>
              <a:rPr lang="sv-SE"/>
              <a:t>Träningar och Matcher (inför, under, tider, uppstart)</a:t>
            </a:r>
            <a:endParaRPr/>
          </a:p>
          <a:p>
            <a:pPr marL="228600" lvl="0" indent="-228600" algn="l" rtl="0">
              <a:lnSpc>
                <a:spcPct val="90000"/>
              </a:lnSpc>
              <a:spcBef>
                <a:spcPts val="1000"/>
              </a:spcBef>
              <a:spcAft>
                <a:spcPts val="0"/>
              </a:spcAft>
              <a:buClr>
                <a:schemeClr val="dk1"/>
              </a:buClr>
              <a:buSzPts val="2800"/>
              <a:buChar char="•"/>
            </a:pPr>
            <a:r>
              <a:rPr lang="sv-SE"/>
              <a:t>Kommunikation </a:t>
            </a:r>
            <a:endParaRPr/>
          </a:p>
          <a:p>
            <a:pPr marL="228600" lvl="0" indent="-228600" algn="l" rtl="0">
              <a:lnSpc>
                <a:spcPct val="90000"/>
              </a:lnSpc>
              <a:spcBef>
                <a:spcPts val="1000"/>
              </a:spcBef>
              <a:spcAft>
                <a:spcPts val="0"/>
              </a:spcAft>
              <a:buClr>
                <a:schemeClr val="dk1"/>
              </a:buClr>
              <a:buSzPts val="2800"/>
              <a:buChar char="•"/>
            </a:pPr>
            <a:r>
              <a:rPr lang="sv-SE"/>
              <a:t>Kassa, avgifter och arbeten</a:t>
            </a:r>
            <a:endParaRPr/>
          </a:p>
          <a:p>
            <a:pPr marL="228600" lvl="0" indent="-228600" algn="l" rtl="0">
              <a:lnSpc>
                <a:spcPct val="90000"/>
              </a:lnSpc>
              <a:spcBef>
                <a:spcPts val="1000"/>
              </a:spcBef>
              <a:spcAft>
                <a:spcPts val="0"/>
              </a:spcAft>
              <a:buClr>
                <a:schemeClr val="dk1"/>
              </a:buClr>
              <a:buSzPts val="2800"/>
              <a:buChar char="•"/>
            </a:pPr>
            <a:r>
              <a:rPr lang="sv-SE"/>
              <a:t>Övriga frågor</a:t>
            </a:r>
            <a:endParaRPr/>
          </a:p>
          <a:p>
            <a:pPr marL="685800" lvl="1" indent="-76200" algn="l" rtl="0">
              <a:lnSpc>
                <a:spcPct val="90000"/>
              </a:lnSpc>
              <a:spcBef>
                <a:spcPts val="500"/>
              </a:spcBef>
              <a:spcAft>
                <a:spcPts val="0"/>
              </a:spcAft>
              <a:buClr>
                <a:schemeClr val="dk1"/>
              </a:buClr>
              <a:buSzPts val="2400"/>
              <a:buNone/>
            </a:pPr>
            <a:endParaRPr/>
          </a:p>
          <a:p>
            <a:pPr marL="685800" lvl="1" indent="-76200" algn="l" rtl="0">
              <a:lnSpc>
                <a:spcPct val="90000"/>
              </a:lnSpc>
              <a:spcBef>
                <a:spcPts val="500"/>
              </a:spcBef>
              <a:spcAft>
                <a:spcPts val="0"/>
              </a:spcAft>
              <a:buClr>
                <a:schemeClr val="dk1"/>
              </a:buClr>
              <a:buSzPts val="2400"/>
              <a:buNone/>
            </a:pPr>
            <a:endParaRPr/>
          </a:p>
        </p:txBody>
      </p:sp>
      <p:pic>
        <p:nvPicPr>
          <p:cNvPr id="97" name="Google Shape;97;p14"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5"/>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Vision, verksamhetsidé och värdegrund</a:t>
            </a:r>
            <a:endParaRPr/>
          </a:p>
        </p:txBody>
      </p:sp>
      <p:sp>
        <p:nvSpPr>
          <p:cNvPr id="103" name="Google Shape;103;p15"/>
          <p:cNvSpPr txBox="1">
            <a:spLocks noGrp="1"/>
          </p:cNvSpPr>
          <p:nvPr>
            <p:ph type="body" idx="1"/>
          </p:nvPr>
        </p:nvSpPr>
        <p:spPr>
          <a:xfrm>
            <a:off x="262081" y="1259678"/>
            <a:ext cx="4726577" cy="2031325"/>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20000"/>
              </a:lnSpc>
              <a:spcBef>
                <a:spcPts val="0"/>
              </a:spcBef>
              <a:spcAft>
                <a:spcPts val="0"/>
              </a:spcAft>
              <a:buClr>
                <a:schemeClr val="dk1"/>
              </a:buClr>
              <a:buSzPct val="100000"/>
              <a:buNone/>
            </a:pPr>
            <a:r>
              <a:rPr lang="sv-SE" sz="4500" b="1">
                <a:latin typeface="Arial"/>
                <a:ea typeface="Arial"/>
                <a:cs typeface="Arial"/>
                <a:sym typeface="Arial"/>
              </a:rPr>
              <a:t>Vision</a:t>
            </a:r>
            <a:br>
              <a:rPr lang="sv-SE" sz="3100" b="1">
                <a:latin typeface="Arial"/>
                <a:ea typeface="Arial"/>
                <a:cs typeface="Arial"/>
                <a:sym typeface="Arial"/>
              </a:rPr>
            </a:br>
            <a:r>
              <a:rPr lang="sv-SE" sz="3100" b="1">
                <a:latin typeface="Arial"/>
                <a:ea typeface="Arial"/>
                <a:cs typeface="Arial"/>
                <a:sym typeface="Arial"/>
              </a:rPr>
              <a:t>Sandåkerns SK- den levande idrottsföreningen!</a:t>
            </a:r>
            <a:br>
              <a:rPr lang="sv-SE" sz="3100">
                <a:latin typeface="Arial"/>
                <a:ea typeface="Arial"/>
                <a:cs typeface="Arial"/>
                <a:sym typeface="Arial"/>
              </a:rPr>
            </a:br>
            <a:br>
              <a:rPr lang="sv-SE" sz="3100">
                <a:latin typeface="Arial"/>
                <a:ea typeface="Arial"/>
                <a:cs typeface="Arial"/>
                <a:sym typeface="Arial"/>
              </a:rPr>
            </a:br>
            <a:r>
              <a:rPr lang="sv-SE" sz="3100">
                <a:latin typeface="Arial"/>
                <a:ea typeface="Arial"/>
                <a:cs typeface="Arial"/>
                <a:sym typeface="Arial"/>
              </a:rPr>
              <a:t>Vi ger alla som vill möjlighet att engagera sig och utvecklas</a:t>
            </a:r>
            <a:br>
              <a:rPr lang="sv-SE" sz="3100">
                <a:latin typeface="Arial"/>
                <a:ea typeface="Arial"/>
                <a:cs typeface="Arial"/>
                <a:sym typeface="Arial"/>
              </a:rPr>
            </a:br>
            <a:br>
              <a:rPr lang="sv-SE" sz="3100">
                <a:latin typeface="Arial"/>
                <a:ea typeface="Arial"/>
                <a:cs typeface="Arial"/>
                <a:sym typeface="Arial"/>
              </a:rPr>
            </a:br>
            <a:r>
              <a:rPr lang="sv-SE" sz="3100">
                <a:latin typeface="Arial"/>
                <a:ea typeface="Arial"/>
                <a:cs typeface="Arial"/>
                <a:sym typeface="Arial"/>
              </a:rPr>
              <a:t>Vi är en förening i ständig utveckling</a:t>
            </a:r>
            <a:br>
              <a:rPr lang="sv-SE" sz="3100">
                <a:latin typeface="Arial"/>
                <a:ea typeface="Arial"/>
                <a:cs typeface="Arial"/>
                <a:sym typeface="Arial"/>
              </a:rPr>
            </a:br>
            <a:br>
              <a:rPr lang="sv-SE" sz="3100">
                <a:latin typeface="Arial"/>
                <a:ea typeface="Arial"/>
                <a:cs typeface="Arial"/>
                <a:sym typeface="Arial"/>
              </a:rPr>
            </a:br>
            <a:r>
              <a:rPr lang="sv-SE" sz="3100">
                <a:latin typeface="Arial"/>
                <a:ea typeface="Arial"/>
                <a:cs typeface="Arial"/>
                <a:sym typeface="Arial"/>
              </a:rPr>
              <a:t>Vår gemenskap, glädje och möjlighet till utveckling gör </a:t>
            </a:r>
            <a:br>
              <a:rPr lang="sv-SE" sz="3100">
                <a:latin typeface="Arial"/>
                <a:ea typeface="Arial"/>
                <a:cs typeface="Arial"/>
                <a:sym typeface="Arial"/>
              </a:rPr>
            </a:br>
            <a:r>
              <a:rPr lang="sv-SE" sz="3100">
                <a:latin typeface="Arial"/>
                <a:ea typeface="Arial"/>
                <a:cs typeface="Arial"/>
                <a:sym typeface="Arial"/>
              </a:rPr>
              <a:t>att både utövare och ledare väljer att stanna länge</a:t>
            </a:r>
            <a:endParaRPr/>
          </a:p>
        </p:txBody>
      </p:sp>
      <p:sp>
        <p:nvSpPr>
          <p:cNvPr id="104" name="Google Shape;104;p15"/>
          <p:cNvSpPr txBox="1"/>
          <p:nvPr/>
        </p:nvSpPr>
        <p:spPr>
          <a:xfrm>
            <a:off x="262080" y="3961673"/>
            <a:ext cx="4726577" cy="20313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b="1" i="0" u="none" strike="noStrike" cap="none">
                <a:solidFill>
                  <a:schemeClr val="dk1"/>
                </a:solidFill>
                <a:latin typeface="Arial"/>
                <a:ea typeface="Arial"/>
                <a:cs typeface="Arial"/>
                <a:sym typeface="Arial"/>
              </a:rPr>
              <a:t>Verksamhetsidé</a:t>
            </a:r>
            <a:endParaRPr sz="1200" b="1"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1" i="0" u="none" strike="noStrike" cap="none">
                <a:solidFill>
                  <a:schemeClr val="dk1"/>
                </a:solidFill>
                <a:latin typeface="Arial"/>
                <a:ea typeface="Arial"/>
                <a:cs typeface="Arial"/>
                <a:sym typeface="Arial"/>
              </a:rPr>
              <a:t>Sandåkerns SK – idrottsföreningen för dig!</a:t>
            </a:r>
            <a:br>
              <a:rPr lang="sv-SE" sz="1200" b="0" i="0" u="none" strike="noStrike" cap="none">
                <a:solidFill>
                  <a:schemeClr val="dk1"/>
                </a:solidFill>
                <a:latin typeface="Arial"/>
                <a:ea typeface="Arial"/>
                <a:cs typeface="Arial"/>
                <a:sym typeface="Arial"/>
              </a:rPr>
            </a:br>
            <a:endParaRPr sz="1200" b="0"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0" i="0" u="none" strike="noStrike" cap="none">
                <a:solidFill>
                  <a:schemeClr val="dk1"/>
                </a:solidFill>
                <a:latin typeface="Arial"/>
                <a:ea typeface="Arial"/>
                <a:cs typeface="Arial"/>
                <a:sym typeface="Arial"/>
              </a:rPr>
              <a:t>Sandåkerns SK ska erbjuda en verksamhet i din närhet </a:t>
            </a:r>
            <a:br>
              <a:rPr lang="sv-SE" sz="1200" b="0" i="0" u="none" strike="noStrike" cap="none">
                <a:solidFill>
                  <a:schemeClr val="dk1"/>
                </a:solidFill>
                <a:latin typeface="Arial"/>
                <a:ea typeface="Arial"/>
                <a:cs typeface="Arial"/>
                <a:sym typeface="Arial"/>
              </a:rPr>
            </a:br>
            <a:r>
              <a:rPr lang="sv-SE" sz="1200" b="0" i="0" u="none" strike="noStrike" cap="none">
                <a:solidFill>
                  <a:schemeClr val="dk1"/>
                </a:solidFill>
                <a:latin typeface="Arial"/>
                <a:ea typeface="Arial"/>
                <a:cs typeface="Arial"/>
                <a:sym typeface="Arial"/>
              </a:rPr>
              <a:t>som stimulerar till ett livslångt idrottande.</a:t>
            </a:r>
            <a:endParaRPr/>
          </a:p>
          <a:p>
            <a:pPr marL="0" marR="0" lvl="0" indent="0" algn="ctr" rtl="0">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0" i="0" u="none" strike="noStrike" cap="none">
                <a:solidFill>
                  <a:schemeClr val="dk1"/>
                </a:solidFill>
                <a:latin typeface="Arial"/>
                <a:ea typeface="Arial"/>
                <a:cs typeface="Arial"/>
                <a:sym typeface="Arial"/>
              </a:rPr>
              <a:t>Vi ska kännetecknas som föreningen där alla mår bra och har roligt tillsammans. Föreningen ska bygga på ett medlemskap präglat av delaktighet, engagemang och personlig utveckling! </a:t>
            </a:r>
            <a:endParaRPr/>
          </a:p>
        </p:txBody>
      </p:sp>
      <p:grpSp>
        <p:nvGrpSpPr>
          <p:cNvPr id="105" name="Google Shape;105;p15"/>
          <p:cNvGrpSpPr/>
          <p:nvPr/>
        </p:nvGrpSpPr>
        <p:grpSpPr>
          <a:xfrm>
            <a:off x="5199016" y="1259678"/>
            <a:ext cx="7132326" cy="5283530"/>
            <a:chOff x="5199016" y="1259678"/>
            <a:chExt cx="7132326" cy="5283530"/>
          </a:xfrm>
        </p:grpSpPr>
        <p:sp>
          <p:nvSpPr>
            <p:cNvPr id="106" name="Google Shape;106;p15"/>
            <p:cNvSpPr/>
            <p:nvPr/>
          </p:nvSpPr>
          <p:spPr>
            <a:xfrm>
              <a:off x="5199016" y="1259678"/>
              <a:ext cx="6815183" cy="4916204"/>
            </a:xfrm>
            <a:prstGeom prst="rect">
              <a:avLst/>
            </a:prstGeom>
            <a:gradFill>
              <a:gsLst>
                <a:gs pos="0">
                  <a:srgbClr val="770000"/>
                </a:gs>
                <a:gs pos="50000">
                  <a:srgbClr val="AC0000"/>
                </a:gs>
                <a:gs pos="100000">
                  <a:srgbClr val="CE0000"/>
                </a:gs>
              </a:gsLst>
              <a:lin ang="135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07" name="Google Shape;107;p15"/>
            <p:cNvGrpSpPr/>
            <p:nvPr/>
          </p:nvGrpSpPr>
          <p:grpSpPr>
            <a:xfrm>
              <a:off x="5211351" y="1297583"/>
              <a:ext cx="7119991" cy="5245625"/>
              <a:chOff x="5124262" y="1079863"/>
              <a:chExt cx="7119991" cy="5245625"/>
            </a:xfrm>
          </p:grpSpPr>
          <p:sp>
            <p:nvSpPr>
              <p:cNvPr id="108" name="Google Shape;108;p15"/>
              <p:cNvSpPr txBox="1"/>
              <p:nvPr/>
            </p:nvSpPr>
            <p:spPr>
              <a:xfrm>
                <a:off x="5124262" y="1079863"/>
                <a:ext cx="6963229" cy="5245625"/>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chemeClr val="lt1"/>
                  </a:buClr>
                  <a:buSzPts val="1800"/>
                  <a:buFont typeface="Arial"/>
                  <a:buNone/>
                </a:pPr>
                <a:r>
                  <a:rPr lang="sv-SE" sz="1800" b="1" i="0" u="none" strike="noStrike" cap="none">
                    <a:solidFill>
                      <a:schemeClr val="lt1"/>
                    </a:solidFill>
                    <a:latin typeface="Arial"/>
                    <a:ea typeface="Arial"/>
                    <a:cs typeface="Arial"/>
                    <a:sym typeface="Arial"/>
                  </a:rPr>
                  <a:t>Värdegrund</a:t>
                </a:r>
                <a:br>
                  <a:rPr lang="sv-SE" sz="3100" b="1" i="0" u="none" strike="noStrike" cap="none">
                    <a:solidFill>
                      <a:schemeClr val="lt1"/>
                    </a:solidFill>
                    <a:latin typeface="Arial"/>
                    <a:ea typeface="Arial"/>
                    <a:cs typeface="Arial"/>
                    <a:sym typeface="Arial"/>
                  </a:rPr>
                </a:br>
                <a:r>
                  <a:rPr lang="sv-SE" sz="1200" b="1" i="0" u="none" strike="noStrike" cap="none">
                    <a:solidFill>
                      <a:schemeClr val="lt1"/>
                    </a:solidFill>
                    <a:latin typeface="Arial"/>
                    <a:ea typeface="Arial"/>
                    <a:cs typeface="Arial"/>
                    <a:sym typeface="Arial"/>
                  </a:rPr>
                  <a:t>Genom glädje och engagemang formar vi tillsammans vår förening</a:t>
                </a:r>
                <a:br>
                  <a:rPr lang="sv-SE" sz="1200" b="0" i="0" u="none" strike="noStrike" cap="none">
                    <a:solidFill>
                      <a:schemeClr val="lt1"/>
                    </a:solidFill>
                    <a:latin typeface="Arial"/>
                    <a:ea typeface="Arial"/>
                    <a:cs typeface="Arial"/>
                    <a:sym typeface="Arial"/>
                  </a:rPr>
                </a:b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Vår värdegrund beskriver föreningens förhållningssätt och rättesnören.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Vi beskriver vår värdegrund genom tre ledstjärnor och hur vi förhåller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oss till dom i det vi gör i vår verksamhet.</a:t>
                </a:r>
                <a:endParaRPr/>
              </a:p>
              <a:p>
                <a:pPr marL="0" marR="0" lvl="0" indent="0" algn="l" rtl="0">
                  <a:lnSpc>
                    <a:spcPct val="120000"/>
                  </a:lnSpc>
                  <a:spcBef>
                    <a:spcPts val="1000"/>
                  </a:spcBef>
                  <a:spcAft>
                    <a:spcPts val="0"/>
                  </a:spcAft>
                  <a:buClr>
                    <a:schemeClr val="lt1"/>
                  </a:buClr>
                  <a:buSzPts val="1200"/>
                  <a:buFont typeface="Arial"/>
                  <a:buNone/>
                </a:pPr>
                <a:r>
                  <a:rPr lang="sv-SE" sz="1200" b="1" i="0" u="none" strike="noStrike" cap="none">
                    <a:solidFill>
                      <a:schemeClr val="lt1"/>
                    </a:solidFill>
                    <a:latin typeface="Arial"/>
                    <a:ea typeface="Arial"/>
                    <a:cs typeface="Arial"/>
                    <a:sym typeface="Arial"/>
                  </a:rPr>
                  <a:t>Ledstjärna	Innebär för oss att…	Vi visar detta genom att…</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Glädje</a:t>
                </a:r>
                <a:r>
                  <a:rPr lang="sv-SE" sz="1000" b="0" i="0" u="none" strike="noStrike" cap="none">
                    <a:solidFill>
                      <a:schemeClr val="lt1"/>
                    </a:solidFill>
                    <a:latin typeface="Arial"/>
                    <a:ea typeface="Arial"/>
                    <a:cs typeface="Arial"/>
                    <a:sym typeface="Arial"/>
                  </a:rPr>
                  <a:t>	Vi ska verka för att alla i föreningen</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ska ha roligt i det vi gör.</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ska verka för att alla får utvecklas </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såväl personligt som idrottsligt.</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Engagemang	</a:t>
                </a:r>
                <a:r>
                  <a:rPr lang="sv-SE" sz="1000" b="0" i="0" u="none" strike="noStrike" cap="none">
                    <a:solidFill>
                      <a:schemeClr val="lt1"/>
                    </a:solidFill>
                    <a:latin typeface="Arial"/>
                    <a:ea typeface="Arial"/>
                    <a:cs typeface="Arial"/>
                    <a:sym typeface="Arial"/>
                  </a:rPr>
                  <a:t>Vi tar ansvar för föreningens uppgifter.</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är med vår närvaro en kraft i det</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lokala samhällets utveckling.</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Tillsammans	</a:t>
                </a:r>
                <a:r>
                  <a:rPr lang="sv-SE" sz="1000" b="0" i="0" u="none" strike="noStrike" cap="none">
                    <a:solidFill>
                      <a:schemeClr val="lt1"/>
                    </a:solidFill>
                    <a:latin typeface="Arial"/>
                    <a:ea typeface="Arial"/>
                    <a:cs typeface="Arial"/>
                    <a:sym typeface="Arial"/>
                  </a:rPr>
                  <a:t>Vi välkomnar alla och verkar för en</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känsla av delaktighet och tillhörighet.</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ska visa hänsyn och respekt till</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varandras olikheter.</a:t>
                </a:r>
                <a:endParaRPr/>
              </a:p>
            </p:txBody>
          </p:sp>
          <p:sp>
            <p:nvSpPr>
              <p:cNvPr id="109" name="Google Shape;109;p15"/>
              <p:cNvSpPr txBox="1"/>
              <p:nvPr/>
            </p:nvSpPr>
            <p:spPr>
              <a:xfrm>
                <a:off x="8978538" y="2972729"/>
                <a:ext cx="3265715" cy="298543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sv-SE" sz="1000" b="0" i="0" u="none" strike="noStrike" cap="none">
                    <a:solidFill>
                      <a:schemeClr val="lt1"/>
                    </a:solidFill>
                    <a:latin typeface="Arial"/>
                    <a:ea typeface="Arial"/>
                    <a:cs typeface="Arial"/>
                    <a:sym typeface="Arial"/>
                  </a:rPr>
                  <a:t>…erbjuda en tillåtande, lustfylld </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och utmanande miljö.</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…genomföra relevanta utbildningar.</a:t>
                </a:r>
                <a:endParaRPr/>
              </a:p>
              <a:p>
                <a:pPr marL="0" marR="0" lvl="0" indent="0" algn="l" rtl="0">
                  <a:lnSpc>
                    <a:spcPct val="120000"/>
                  </a:lnSpc>
                  <a:spcBef>
                    <a:spcPts val="1000"/>
                  </a:spcBef>
                  <a:spcAft>
                    <a:spcPts val="0"/>
                  </a:spcAft>
                  <a:buNone/>
                </a:pP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…vara väl förberedd och passionerat</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…vara öppen för samarbete</a:t>
                </a:r>
                <a:br>
                  <a:rPr lang="sv-SE" sz="1000" b="0" i="0" u="none" strike="noStrike" cap="none">
                    <a:solidFill>
                      <a:schemeClr val="lt1"/>
                    </a:solidFill>
                    <a:latin typeface="Arial"/>
                    <a:ea typeface="Arial"/>
                    <a:cs typeface="Arial"/>
                    <a:sym typeface="Arial"/>
                  </a:rPr>
                </a:br>
                <a:endParaRPr sz="1000" b="0" i="0" u="none" strike="noStrike" cap="none">
                  <a:solidFill>
                    <a:schemeClr val="lt1"/>
                  </a:solidFill>
                  <a:latin typeface="Arial"/>
                  <a:ea typeface="Arial"/>
                  <a:cs typeface="Arial"/>
                  <a:sym typeface="Arial"/>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…vi bär klubbens färger med stolthet</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…i alla lägen var en schysst kamrat.</a:t>
                </a:r>
                <a:endParaRPr/>
              </a:p>
              <a:p>
                <a:pPr marL="0" marR="0" lvl="0" indent="0" algn="l" rtl="0">
                  <a:lnSpc>
                    <a:spcPct val="120000"/>
                  </a:lnSpc>
                  <a:spcBef>
                    <a:spcPts val="1000"/>
                  </a:spcBef>
                  <a:spcAft>
                    <a:spcPts val="0"/>
                  </a:spcAft>
                  <a:buNone/>
                </a:pPr>
                <a:endParaRPr sz="1000" b="0" i="0" u="none" strike="noStrike" cap="none">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110" name="Google Shape;110;p15"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animEffect transition="in" filter="fade">
                                      <p:cBhvr>
                                        <p:cTn id="7" dur="500"/>
                                        <p:tgtEl>
                                          <p:spTgt spid="10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6"/>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Uppförandekod</a:t>
            </a:r>
            <a:endParaRPr/>
          </a:p>
        </p:txBody>
      </p:sp>
      <p:pic>
        <p:nvPicPr>
          <p:cNvPr id="116" name="Google Shape;116;p16"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17" name="Google Shape;117;p16"/>
          <p:cNvSpPr txBox="1"/>
          <p:nvPr/>
        </p:nvSpPr>
        <p:spPr>
          <a:xfrm>
            <a:off x="333103" y="1079863"/>
            <a:ext cx="9751674"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200">
                <a:solidFill>
                  <a:schemeClr val="dk1"/>
                </a:solidFill>
                <a:latin typeface="Arial"/>
                <a:ea typeface="Arial"/>
                <a:cs typeface="Arial"/>
                <a:sym typeface="Arial"/>
              </a:rPr>
              <a:t>Vid träningar, matcher och andra arrangemang inom de verksamheter Sandåkerns SK bedriver representerar man föreningen och ska även följa föreningens riktlinjer för hur vi uppträder mot varandra, motståndarlag samt matchfunktionärer. Föreningens viktigaste uppgift är att erbjuda barn och ungdomar ett sunt idrottsalternativ som är öppen och till för alla som vill vara med.</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a:t>
            </a:r>
            <a:endParaRPr/>
          </a:p>
          <a:p>
            <a:pPr marL="0" marR="0" lvl="0" indent="0" algn="l" rtl="0">
              <a:spcBef>
                <a:spcPts val="0"/>
              </a:spcBef>
              <a:spcAft>
                <a:spcPts val="0"/>
              </a:spcAft>
              <a:buNone/>
            </a:pPr>
            <a:r>
              <a:rPr lang="sv-SE" sz="1200" b="1">
                <a:solidFill>
                  <a:schemeClr val="dk1"/>
                </a:solidFill>
                <a:latin typeface="Arial"/>
                <a:ea typeface="Arial"/>
                <a:cs typeface="Arial"/>
                <a:sym typeface="Arial"/>
              </a:rPr>
              <a:t>Vi som är spelare, ledare och föräldrar i Sandåkerns SK följer nedanstående förhållningsregler: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a:t>
            </a:r>
            <a:endParaRPr/>
          </a:p>
        </p:txBody>
      </p:sp>
      <p:grpSp>
        <p:nvGrpSpPr>
          <p:cNvPr id="118" name="Google Shape;118;p16"/>
          <p:cNvGrpSpPr/>
          <p:nvPr/>
        </p:nvGrpSpPr>
        <p:grpSpPr>
          <a:xfrm>
            <a:off x="333098" y="2236619"/>
            <a:ext cx="11401697" cy="4334983"/>
            <a:chOff x="333103" y="2181015"/>
            <a:chExt cx="11401697" cy="4334983"/>
          </a:xfrm>
        </p:grpSpPr>
        <p:sp>
          <p:nvSpPr>
            <p:cNvPr id="119" name="Google Shape;119;p16"/>
            <p:cNvSpPr txBox="1"/>
            <p:nvPr/>
          </p:nvSpPr>
          <p:spPr>
            <a:xfrm>
              <a:off x="7291755" y="2227181"/>
              <a:ext cx="4443045" cy="32316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200" b="1">
                  <a:solidFill>
                    <a:schemeClr val="dk1"/>
                  </a:solidFill>
                  <a:latin typeface="Arial"/>
                  <a:ea typeface="Arial"/>
                  <a:cs typeface="Arial"/>
                  <a:sym typeface="Arial"/>
                </a:rPr>
                <a:t>Förälder/åskådare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hejar på alla i laget.</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stöttar våra barn i med och motgång.</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ger positiv feedback.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respekterar domaren och hans/hennes beslut.</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hånar ALDRIG barn i motståndarlaget eller domare.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använder ett vårdat språk.</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ger inte instruktioner vid träningar och matcher, det överlåtes till ledarna.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lägger fokus på prestation och glädje för idrotten och inte matchresultat eller tabelläge.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tar ansvar för vårt beteende och ber om ursäkt vid olämpligt uppförande.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säger ifrån om någon annan på läktaren beter sig illa mot medspelare/motspelare/domare/publik.</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tar avstånd från alkohol och droger i samband med vår idrott.</a:t>
              </a:r>
              <a:endParaRPr/>
            </a:p>
          </p:txBody>
        </p:sp>
        <p:sp>
          <p:nvSpPr>
            <p:cNvPr id="120" name="Google Shape;120;p16"/>
            <p:cNvSpPr txBox="1"/>
            <p:nvPr/>
          </p:nvSpPr>
          <p:spPr>
            <a:xfrm>
              <a:off x="333103" y="4023008"/>
              <a:ext cx="6829697"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200" b="1">
                  <a:solidFill>
                    <a:schemeClr val="dk1"/>
                  </a:solidFill>
                  <a:latin typeface="Arial"/>
                  <a:ea typeface="Arial"/>
                  <a:cs typeface="Arial"/>
                  <a:sym typeface="Arial"/>
                </a:rPr>
                <a:t>Ledare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respekterar domaren och hans/hennes beslut. Vi skäller ALDRIG på domaren.</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hånar ALDRIG motståndare eller domare.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ger positiv feedback till ALLA våra spelare.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använder vårdat språk.</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hälsar på domare och motståndare innan match samt tackar för god match efteråt.</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tar ansvar för vårt och spelarnas beteende och ber om ursäkt vid regelöverträdeler.</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lägger fokus på prestation och glädje för idrotten och inte matchresultat eller tabelläge.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låter våra spelare vara delaktiga i hur verksamheten ska bedrivas.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säger ifrån om någon inom laget beter sig illa mot medspelare/motspelare/domare/publik.</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tar avstånd från alkohol och droger i samband med vår idrott.</a:t>
              </a:r>
              <a:endParaRPr/>
            </a:p>
          </p:txBody>
        </p:sp>
        <p:sp>
          <p:nvSpPr>
            <p:cNvPr id="121" name="Google Shape;121;p16"/>
            <p:cNvSpPr txBox="1"/>
            <p:nvPr/>
          </p:nvSpPr>
          <p:spPr>
            <a:xfrm>
              <a:off x="333103" y="2181015"/>
              <a:ext cx="5910843"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200" b="1">
                  <a:solidFill>
                    <a:schemeClr val="dk1"/>
                  </a:solidFill>
                  <a:latin typeface="Arial"/>
                  <a:ea typeface="Arial"/>
                  <a:cs typeface="Arial"/>
                  <a:sym typeface="Arial"/>
                </a:rPr>
                <a:t>Spelare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mobbar eller utesluter ALDRIG någon inom gruppen.</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stöttar ALLA medspelare i med och motgång.</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hånar ALDRIG motspelare eller domare.</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respekterar domaren och hans/hennes beslut.</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tackar ALLTID motståndare och domare efter match.</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använder vårdat språk.</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respekterar och lyssnar på ledarnas beslut. </a:t>
              </a:r>
              <a:endParaRPr/>
            </a:p>
            <a:p>
              <a:pPr marL="0" marR="0" lvl="0" indent="0" algn="l" rtl="0">
                <a:spcBef>
                  <a:spcPts val="0"/>
                </a:spcBef>
                <a:spcAft>
                  <a:spcPts val="0"/>
                </a:spcAft>
                <a:buNone/>
              </a:pPr>
              <a:r>
                <a:rPr lang="sv-SE" sz="1200">
                  <a:solidFill>
                    <a:schemeClr val="dk1"/>
                  </a:solidFill>
                  <a:latin typeface="Arial"/>
                  <a:ea typeface="Arial"/>
                  <a:cs typeface="Arial"/>
                  <a:sym typeface="Arial"/>
                </a:rPr>
                <a:t>• Vi tar ansvar för vårt beteende och ber om ursäkt vid regelöverträdeler.</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Organisation - lag</a:t>
            </a:r>
            <a:endParaRPr/>
          </a:p>
        </p:txBody>
      </p:sp>
      <p:sp>
        <p:nvSpPr>
          <p:cNvPr id="127" name="Google Shape;127;p17"/>
          <p:cNvSpPr/>
          <p:nvPr/>
        </p:nvSpPr>
        <p:spPr>
          <a:xfrm>
            <a:off x="1343297" y="983653"/>
            <a:ext cx="5554572" cy="5554572"/>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8" name="Google Shape;128;p17"/>
          <p:cNvSpPr/>
          <p:nvPr/>
        </p:nvSpPr>
        <p:spPr>
          <a:xfrm>
            <a:off x="6096000" y="3034932"/>
            <a:ext cx="3631474" cy="3631474"/>
          </a:xfrm>
          <a:prstGeom prst="ellipse">
            <a:avLst/>
          </a:prstGeom>
          <a:solidFill>
            <a:srgbClr val="FF1111"/>
          </a:solid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17"/>
          <p:cNvSpPr txBox="1"/>
          <p:nvPr/>
        </p:nvSpPr>
        <p:spPr>
          <a:xfrm>
            <a:off x="2464526" y="2063888"/>
            <a:ext cx="3194550" cy="33316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a:solidFill>
                  <a:schemeClr val="lt1"/>
                </a:solidFill>
                <a:latin typeface="Arial"/>
                <a:ea typeface="Arial"/>
                <a:cs typeface="Arial"/>
                <a:sym typeface="Arial"/>
              </a:rPr>
              <a:t>Spelare</a:t>
            </a:r>
            <a:br>
              <a:rPr lang="sv-SE" sz="1800">
                <a:solidFill>
                  <a:schemeClr val="lt1"/>
                </a:solidFill>
                <a:latin typeface="Arial"/>
                <a:ea typeface="Arial"/>
                <a:cs typeface="Arial"/>
                <a:sym typeface="Arial"/>
              </a:rPr>
            </a:br>
            <a:r>
              <a:rPr lang="sv-SE" sz="1050">
                <a:solidFill>
                  <a:schemeClr val="lt1"/>
                </a:solidFill>
                <a:latin typeface="Arial"/>
                <a:ea typeface="Arial"/>
                <a:cs typeface="Arial"/>
                <a:sym typeface="Arial"/>
              </a:rPr>
              <a:t>Våra barn- och ungdomar.</a:t>
            </a:r>
            <a:endParaRPr sz="1800">
              <a:solidFill>
                <a:schemeClr val="lt1"/>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Tränare/ledare</a:t>
            </a:r>
            <a:endParaRPr/>
          </a:p>
          <a:p>
            <a:pPr marL="0" marR="0" lvl="0" indent="0" algn="ctr" rtl="0">
              <a:spcBef>
                <a:spcPts val="0"/>
              </a:spcBef>
              <a:spcAft>
                <a:spcPts val="0"/>
              </a:spcAft>
              <a:buNone/>
            </a:pPr>
            <a:r>
              <a:rPr lang="sv-SE" sz="1000">
                <a:solidFill>
                  <a:schemeClr val="lt1"/>
                </a:solidFill>
                <a:latin typeface="Arial"/>
                <a:ea typeface="Arial"/>
                <a:cs typeface="Arial"/>
                <a:sym typeface="Arial"/>
              </a:rPr>
              <a:t>Ansvarar för lagets träningar och matcher. Jobbar efter föreningens värdegrund, vision och verksamhetsidé. Möjligheter att utbildas via föreningen och respektive förbund. </a:t>
            </a:r>
            <a:br>
              <a:rPr lang="sv-SE" sz="1000">
                <a:solidFill>
                  <a:schemeClr val="lt1"/>
                </a:solidFill>
                <a:latin typeface="Arial"/>
                <a:ea typeface="Arial"/>
                <a:cs typeface="Arial"/>
                <a:sym typeface="Arial"/>
              </a:rPr>
            </a:br>
            <a:r>
              <a:rPr lang="sv-SE" sz="1000">
                <a:solidFill>
                  <a:schemeClr val="lt1"/>
                </a:solidFill>
                <a:latin typeface="Arial"/>
                <a:ea typeface="Arial"/>
                <a:cs typeface="Arial"/>
                <a:sym typeface="Arial"/>
              </a:rPr>
              <a:t>Vara förebilder!</a:t>
            </a:r>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Lagledare</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Ansvarar för information till laget och föräldrar via SportAdmin och hemsida. Löpande dialog med ledare och kansli. Ser till att planera för matcher/sammandrag med tillhörande uppgifter.</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sp>
        <p:nvSpPr>
          <p:cNvPr id="130" name="Google Shape;130;p17"/>
          <p:cNvSpPr txBox="1"/>
          <p:nvPr/>
        </p:nvSpPr>
        <p:spPr>
          <a:xfrm>
            <a:off x="6418217" y="3813126"/>
            <a:ext cx="3069093"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Föräldragrupp</a:t>
            </a:r>
            <a:endParaRPr/>
          </a:p>
          <a:p>
            <a:pPr marL="0" marR="0" lvl="0" indent="0" algn="ctr" rtl="0">
              <a:spcBef>
                <a:spcPts val="0"/>
              </a:spcBef>
              <a:spcAft>
                <a:spcPts val="0"/>
              </a:spcAft>
              <a:buNone/>
            </a:pPr>
            <a:r>
              <a:rPr lang="sv-SE" sz="1000">
                <a:solidFill>
                  <a:schemeClr val="lt1"/>
                </a:solidFill>
                <a:latin typeface="Arial"/>
                <a:ea typeface="Arial"/>
                <a:cs typeface="Arial"/>
                <a:sym typeface="Arial"/>
              </a:rPr>
              <a:t>Stötta laget i förekommande uppgifter såsom planera för kioskförsäljning, skapa nya lagintäkter samt länk mellan föräldrar och lag.</a:t>
            </a:r>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Föräldrar</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Stötta, peppa och skapa de bästa förutsättningarna för våra barn och ungdomar. Vara förebilder!</a:t>
            </a:r>
            <a:endParaRPr/>
          </a:p>
        </p:txBody>
      </p:sp>
      <p:pic>
        <p:nvPicPr>
          <p:cNvPr id="131" name="Google Shape;131;p17"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32" name="Google Shape;132;p17"/>
          <p:cNvSpPr/>
          <p:nvPr/>
        </p:nvSpPr>
        <p:spPr>
          <a:xfrm>
            <a:off x="5289949" y="171770"/>
            <a:ext cx="3557959" cy="3557959"/>
          </a:xfrm>
          <a:prstGeom prst="ellipse">
            <a:avLst/>
          </a:prstGeom>
          <a:solidFill>
            <a:srgbClr val="811111"/>
          </a:solid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3" name="Google Shape;133;p17"/>
          <p:cNvSpPr txBox="1"/>
          <p:nvPr/>
        </p:nvSpPr>
        <p:spPr>
          <a:xfrm>
            <a:off x="5724625" y="1150530"/>
            <a:ext cx="2728980" cy="16004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a:solidFill>
                  <a:schemeClr val="lt1"/>
                </a:solidFill>
                <a:latin typeface="Arial"/>
                <a:ea typeface="Arial"/>
                <a:cs typeface="Arial"/>
                <a:sym typeface="Arial"/>
              </a:rPr>
              <a:t>SSK-ambassadör</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endParaRPr sz="18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dirty="0">
                <a:latin typeface="Arial"/>
                <a:ea typeface="Arial"/>
                <a:cs typeface="Arial"/>
                <a:sym typeface="Arial"/>
              </a:rPr>
              <a:t>Vilka är vi ledare</a:t>
            </a:r>
            <a:endParaRPr dirty="0"/>
          </a:p>
        </p:txBody>
      </p:sp>
      <p:sp>
        <p:nvSpPr>
          <p:cNvPr id="140" name="Google Shape;140;p18"/>
          <p:cNvSpPr txBox="1">
            <a:spLocks noGrp="1"/>
          </p:cNvSpPr>
          <p:nvPr>
            <p:ph type="body" idx="1"/>
          </p:nvPr>
        </p:nvSpPr>
        <p:spPr>
          <a:xfrm>
            <a:off x="914400" y="1793289"/>
            <a:ext cx="10353675" cy="3997911"/>
          </a:xfrm>
          <a:prstGeom prst="rect">
            <a:avLst/>
          </a:prstGeom>
          <a:noFill/>
          <a:ln>
            <a:noFill/>
          </a:ln>
        </p:spPr>
        <p:txBody>
          <a:bodyPr spcFirstLastPara="1" wrap="square" lIns="91425" tIns="45700" rIns="91425" bIns="45700" anchor="t" anchorCtr="0">
            <a:normAutofit fontScale="92500" lnSpcReduction="20000"/>
          </a:bodyPr>
          <a:lstStyle/>
          <a:p>
            <a:pPr marL="228600" lvl="0" indent="-241934" algn="l" rtl="0">
              <a:lnSpc>
                <a:spcPct val="90000"/>
              </a:lnSpc>
              <a:spcBef>
                <a:spcPts val="0"/>
              </a:spcBef>
              <a:spcAft>
                <a:spcPts val="0"/>
              </a:spcAft>
              <a:buClr>
                <a:schemeClr val="dk1"/>
              </a:buClr>
              <a:buSzPts val="2800"/>
              <a:buChar char="•"/>
            </a:pPr>
            <a:r>
              <a:rPr lang="sv-SE" b="1" dirty="0"/>
              <a:t>Huvudtränare</a:t>
            </a:r>
            <a:r>
              <a:rPr lang="sv-SE" dirty="0"/>
              <a:t> – </a:t>
            </a:r>
            <a:r>
              <a:rPr lang="sv-SE" b="1" dirty="0"/>
              <a:t>Joakim, </a:t>
            </a:r>
            <a:r>
              <a:rPr lang="sv-SE" b="1" dirty="0" err="1"/>
              <a:t>Novalie</a:t>
            </a:r>
            <a:endParaRPr dirty="0"/>
          </a:p>
          <a:p>
            <a:pPr marL="719999" lvl="0" indent="-266700" algn="l" rtl="0">
              <a:spcBef>
                <a:spcPts val="500"/>
              </a:spcBef>
              <a:spcAft>
                <a:spcPts val="0"/>
              </a:spcAft>
              <a:buSzPts val="2400"/>
              <a:buChar char="•"/>
            </a:pPr>
            <a:r>
              <a:rPr lang="sv-SE" sz="2400" dirty="0"/>
              <a:t>Planerar och håller i träningarna</a:t>
            </a:r>
            <a:endParaRPr sz="2400" dirty="0"/>
          </a:p>
          <a:p>
            <a:pPr marL="719999" lvl="0" indent="-238125" algn="l" rtl="0">
              <a:spcBef>
                <a:spcPts val="500"/>
              </a:spcBef>
              <a:spcAft>
                <a:spcPts val="0"/>
              </a:spcAft>
              <a:buSzPts val="2400"/>
              <a:buChar char="•"/>
            </a:pPr>
            <a:r>
              <a:rPr lang="sv-SE" sz="2400" dirty="0"/>
              <a:t>Ansvarig för lagindelning vid matcherna.</a:t>
            </a:r>
            <a:endParaRPr dirty="0"/>
          </a:p>
          <a:p>
            <a:pPr marL="228600" lvl="0" indent="-241934" algn="l" rtl="0">
              <a:lnSpc>
                <a:spcPct val="90000"/>
              </a:lnSpc>
              <a:spcBef>
                <a:spcPts val="1000"/>
              </a:spcBef>
              <a:spcAft>
                <a:spcPts val="0"/>
              </a:spcAft>
              <a:buClr>
                <a:schemeClr val="dk1"/>
              </a:buClr>
              <a:buSzPts val="2800"/>
              <a:buChar char="•"/>
            </a:pPr>
            <a:r>
              <a:rPr lang="sv-SE" b="1" dirty="0"/>
              <a:t>Plantränare – Hanna, Jenny, Linus, Marcus, Nicklas, Oskar, Stina L, Andreas B, Erik Ö </a:t>
            </a:r>
            <a:endParaRPr dirty="0"/>
          </a:p>
          <a:p>
            <a:pPr marL="685800" lvl="1" indent="-240030" algn="l" rtl="0">
              <a:lnSpc>
                <a:spcPct val="90000"/>
              </a:lnSpc>
              <a:spcBef>
                <a:spcPts val="500"/>
              </a:spcBef>
              <a:spcAft>
                <a:spcPts val="0"/>
              </a:spcAft>
              <a:buClr>
                <a:schemeClr val="dk1"/>
              </a:buClr>
              <a:buSzPts val="2400"/>
              <a:buChar char="•"/>
            </a:pPr>
            <a:r>
              <a:rPr lang="sv-SE" dirty="0"/>
              <a:t>Stöttar barn/grupp och stations/övningsansvar. Hjälper till med att kalla till matcher.</a:t>
            </a:r>
            <a:endParaRPr dirty="0"/>
          </a:p>
          <a:p>
            <a:pPr marL="228600" lvl="0" indent="-241934" algn="l" rtl="0">
              <a:lnSpc>
                <a:spcPct val="90000"/>
              </a:lnSpc>
              <a:spcBef>
                <a:spcPts val="1000"/>
              </a:spcBef>
              <a:spcAft>
                <a:spcPts val="0"/>
              </a:spcAft>
              <a:buClr>
                <a:schemeClr val="dk1"/>
              </a:buClr>
              <a:buSzPts val="2800"/>
              <a:buChar char="•"/>
            </a:pPr>
            <a:r>
              <a:rPr lang="sv-SE" b="1" dirty="0"/>
              <a:t>Lagledare: Marielle </a:t>
            </a:r>
            <a:r>
              <a:rPr lang="sv-SE" b="1" dirty="0" err="1"/>
              <a:t>Cockrell</a:t>
            </a:r>
            <a:endParaRPr b="1" dirty="0"/>
          </a:p>
          <a:p>
            <a:pPr marL="685800" lvl="1" indent="-240030" algn="l" rtl="0">
              <a:lnSpc>
                <a:spcPct val="90000"/>
              </a:lnSpc>
              <a:spcBef>
                <a:spcPts val="500"/>
              </a:spcBef>
              <a:spcAft>
                <a:spcPts val="0"/>
              </a:spcAft>
              <a:buClr>
                <a:schemeClr val="dk1"/>
              </a:buClr>
              <a:buSzPts val="2400"/>
              <a:buChar char="•"/>
            </a:pPr>
            <a:r>
              <a:rPr lang="sv-SE" dirty="0"/>
              <a:t>Andra lag/ledare samt </a:t>
            </a:r>
            <a:r>
              <a:rPr lang="sv-SE" dirty="0" err="1"/>
              <a:t>Fogis</a:t>
            </a:r>
            <a:r>
              <a:rPr lang="sv-SE" dirty="0"/>
              <a:t> &amp; </a:t>
            </a:r>
            <a:r>
              <a:rPr lang="sv-SE" dirty="0" err="1"/>
              <a:t>SportAdmin</a:t>
            </a:r>
            <a:r>
              <a:rPr lang="sv-SE" dirty="0"/>
              <a:t>: </a:t>
            </a:r>
            <a:endParaRPr dirty="0"/>
          </a:p>
          <a:p>
            <a:pPr marL="228600" lvl="0" indent="-241934" algn="l" rtl="0">
              <a:lnSpc>
                <a:spcPct val="90000"/>
              </a:lnSpc>
              <a:spcBef>
                <a:spcPts val="1000"/>
              </a:spcBef>
              <a:spcAft>
                <a:spcPts val="0"/>
              </a:spcAft>
              <a:buClr>
                <a:schemeClr val="dk1"/>
              </a:buClr>
              <a:buSzPts val="2800"/>
              <a:buChar char="•"/>
            </a:pPr>
            <a:r>
              <a:rPr lang="sv-SE" b="1" dirty="0"/>
              <a:t>SSK ambassadör – </a:t>
            </a:r>
            <a:r>
              <a:rPr lang="sv-SE" b="1" dirty="0">
                <a:highlight>
                  <a:srgbClr val="FFFF00"/>
                </a:highlight>
              </a:rPr>
              <a:t>Behöver en person</a:t>
            </a:r>
            <a:endParaRPr dirty="0">
              <a:highlight>
                <a:srgbClr val="FFFF00"/>
              </a:highlight>
            </a:endParaRPr>
          </a:p>
          <a:p>
            <a:pPr marL="228600" lvl="0" indent="-241934" algn="l" rtl="0">
              <a:lnSpc>
                <a:spcPct val="90000"/>
              </a:lnSpc>
              <a:spcBef>
                <a:spcPts val="1000"/>
              </a:spcBef>
              <a:spcAft>
                <a:spcPts val="0"/>
              </a:spcAft>
              <a:buClr>
                <a:schemeClr val="dk1"/>
              </a:buClr>
              <a:buSzPts val="2800"/>
              <a:buChar char="•"/>
            </a:pPr>
            <a:r>
              <a:rPr lang="sv-SE" b="1" dirty="0"/>
              <a:t>Föräldragrupp – Stina J, Frida H, </a:t>
            </a:r>
            <a:r>
              <a:rPr lang="sv-SE" b="1" dirty="0">
                <a:highlight>
                  <a:srgbClr val="FFFF00"/>
                </a:highlight>
              </a:rPr>
              <a:t>en till behövs </a:t>
            </a:r>
            <a:endParaRPr dirty="0">
              <a:highlight>
                <a:srgbClr val="FFFF00"/>
              </a:highlight>
            </a:endParaRPr>
          </a:p>
        </p:txBody>
      </p:sp>
      <p:pic>
        <p:nvPicPr>
          <p:cNvPr id="141" name="Google Shape;141;p18"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9"/>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Tävlingsmodell och serieindelning </a:t>
            </a:r>
            <a:endParaRPr/>
          </a:p>
        </p:txBody>
      </p:sp>
      <p:pic>
        <p:nvPicPr>
          <p:cNvPr id="147" name="Google Shape;147;p19"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48" name="Google Shape;148;p19"/>
          <p:cNvSpPr txBox="1"/>
          <p:nvPr/>
        </p:nvSpPr>
        <p:spPr>
          <a:xfrm>
            <a:off x="333103" y="1136100"/>
            <a:ext cx="4883666" cy="52647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0000"/>
              </a:buClr>
              <a:buSzPts val="1100"/>
              <a:buFont typeface="Arial"/>
              <a:buNone/>
            </a:pPr>
            <a:r>
              <a:rPr lang="sv-SE" sz="1100" b="1" i="0">
                <a:solidFill>
                  <a:srgbClr val="000000"/>
                </a:solidFill>
                <a:latin typeface="Arial"/>
                <a:ea typeface="Arial"/>
                <a:cs typeface="Arial"/>
                <a:sym typeface="Arial"/>
              </a:rPr>
              <a:t>Serieindelning:              </a:t>
            </a:r>
            <a:br>
              <a:rPr lang="sv-SE" sz="1100" b="1" i="0">
                <a:solidFill>
                  <a:srgbClr val="000000"/>
                </a:solidFill>
                <a:latin typeface="Arial"/>
                <a:ea typeface="Arial"/>
                <a:cs typeface="Arial"/>
                <a:sym typeface="Arial"/>
              </a:rPr>
            </a:br>
            <a:r>
              <a:rPr lang="sv-SE" sz="1100" b="0" i="0">
                <a:solidFill>
                  <a:srgbClr val="000000"/>
                </a:solidFill>
                <a:latin typeface="Arial"/>
                <a:ea typeface="Arial"/>
                <a:cs typeface="Arial"/>
                <a:sym typeface="Arial"/>
              </a:rPr>
              <a:t>Västerbottens Innebandyförbund arbetar med Svensk Innebandys Tävlingsmodell i seriespelet för barn och ungdomar. Den traditionella serieindelningen baserad på födelseår övergavs till säsongen 2012 - 13. Förändringen innebar att laget och den enskilda spelaren kunde spela på den nivå där de utvecklingsmässigt hörde hemma, utan hänsyn till spelarens ålder. Den genomförda förändringen har slagit mycket väl ut och är i dag en naturlig del i seriesystemet på ungdomssidan. Serieindelningen genomförs genom rangordning av lagen utifrån föregående säsongs resultat. Detta gäller för Röd och Blå nivå. Syftet är helt enkelt att få matcherna och serierna så jämna som möjligt utan hänsyn till spelarnas ålder. Vi utgår alltså ifrån vad laget presterat i seriespelet under säsongen då vi planerar ranking och serieindelning inför nästkommande säsong.</a:t>
            </a:r>
            <a:br>
              <a:rPr lang="sv-SE" sz="1100" b="0" i="0">
                <a:solidFill>
                  <a:srgbClr val="000000"/>
                </a:solidFill>
                <a:latin typeface="Arial"/>
                <a:ea typeface="Arial"/>
                <a:cs typeface="Arial"/>
                <a:sym typeface="Arial"/>
              </a:rPr>
            </a:br>
            <a:br>
              <a:rPr lang="sv-SE" sz="1100" b="1" i="0">
                <a:solidFill>
                  <a:srgbClr val="000000"/>
                </a:solidFill>
                <a:latin typeface="Arial"/>
                <a:ea typeface="Arial"/>
                <a:cs typeface="Arial"/>
                <a:sym typeface="Arial"/>
              </a:rPr>
            </a:br>
            <a:r>
              <a:rPr lang="sv-SE" sz="1100" b="1" i="0">
                <a:solidFill>
                  <a:srgbClr val="000000"/>
                </a:solidFill>
                <a:latin typeface="Arial"/>
                <a:ea typeface="Arial"/>
                <a:cs typeface="Arial"/>
                <a:sym typeface="Arial"/>
              </a:rPr>
              <a:t>Seriesystemet:               </a:t>
            </a:r>
            <a:br>
              <a:rPr lang="sv-SE" sz="1100" b="1" i="0">
                <a:solidFill>
                  <a:srgbClr val="000000"/>
                </a:solidFill>
                <a:latin typeface="Arial"/>
                <a:ea typeface="Arial"/>
                <a:cs typeface="Arial"/>
                <a:sym typeface="Arial"/>
              </a:rPr>
            </a:br>
            <a:r>
              <a:rPr lang="sv-SE" sz="1100" b="0" i="0">
                <a:solidFill>
                  <a:srgbClr val="000000"/>
                </a:solidFill>
                <a:latin typeface="Arial"/>
                <a:ea typeface="Arial"/>
                <a:cs typeface="Arial"/>
                <a:sym typeface="Arial"/>
              </a:rPr>
              <a:t>Varje lag på Röd och Blå nivå deltar i två parallella seriesystem, d v s spelar i dubbla serier. Matcherna i de bägge serierna saxas under säsongen. Tanken är att det enskilda laget ska få möta såväl högre som lägre rankade lag i sina serier, och att de då får en blandning av svårare och lättare matcher. Risken med att något lag ”hamnat fel” och vinner eller förlorar nästan samtliga matcher under en säsong, är betydligt mindre med detta upplägg än med den traditionella åldersbaserade serieindelningen. Resultat och tabeller presenteras precis som tidigare på VIBF:s hemsida för serierna på Röd nivå, alltså från ca 12 år och uppåt.</a:t>
            </a:r>
            <a:endParaRPr/>
          </a:p>
          <a:p>
            <a:pPr marL="0" marR="0" lvl="0" indent="0" algn="l" rtl="0">
              <a:lnSpc>
                <a:spcPct val="110000"/>
              </a:lnSpc>
              <a:spcBef>
                <a:spcPts val="1000"/>
              </a:spcBef>
              <a:spcAft>
                <a:spcPts val="0"/>
              </a:spcAft>
              <a:buClr>
                <a:srgbClr val="000000"/>
              </a:buClr>
              <a:buSzPts val="1100"/>
              <a:buFont typeface="Arial"/>
              <a:buNone/>
            </a:pPr>
            <a:br>
              <a:rPr lang="sv-SE" sz="1100" b="1" i="0">
                <a:solidFill>
                  <a:srgbClr val="000000"/>
                </a:solidFill>
                <a:latin typeface="Arial"/>
                <a:ea typeface="Arial"/>
                <a:cs typeface="Arial"/>
                <a:sym typeface="Arial"/>
              </a:rPr>
            </a:br>
            <a:r>
              <a:rPr lang="sv-SE" sz="1100" b="1" i="0">
                <a:solidFill>
                  <a:srgbClr val="000000"/>
                </a:solidFill>
                <a:latin typeface="Arial"/>
                <a:ea typeface="Arial"/>
                <a:cs typeface="Arial"/>
                <a:sym typeface="Arial"/>
              </a:rPr>
              <a:t>Läs mer på: www.innebandy.se/vasterbotten</a:t>
            </a:r>
            <a:endParaRPr sz="1100" b="1" i="0">
              <a:solidFill>
                <a:srgbClr val="00B050"/>
              </a:solidFill>
              <a:latin typeface="Arial"/>
              <a:ea typeface="Arial"/>
              <a:cs typeface="Arial"/>
              <a:sym typeface="Arial"/>
            </a:endParaRPr>
          </a:p>
        </p:txBody>
      </p:sp>
      <p:sp>
        <p:nvSpPr>
          <p:cNvPr id="149" name="Google Shape;149;p19"/>
          <p:cNvSpPr txBox="1"/>
          <p:nvPr/>
        </p:nvSpPr>
        <p:spPr>
          <a:xfrm>
            <a:off x="5590902" y="1123338"/>
            <a:ext cx="6143897" cy="3939993"/>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0" name="Google Shape;150;p19"/>
          <p:cNvSpPr txBox="1"/>
          <p:nvPr/>
        </p:nvSpPr>
        <p:spPr>
          <a:xfrm>
            <a:off x="5762897" y="1123338"/>
            <a:ext cx="6096000" cy="53399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100" b="1" i="0">
                <a:solidFill>
                  <a:srgbClr val="00B050"/>
                </a:solidFill>
                <a:latin typeface="Arial"/>
                <a:ea typeface="Arial"/>
                <a:cs typeface="Arial"/>
                <a:sym typeface="Arial"/>
              </a:rPr>
              <a:t>Grön nivå</a:t>
            </a:r>
            <a:r>
              <a:rPr lang="sv-SE" sz="1100" b="0" i="0">
                <a:solidFill>
                  <a:srgbClr val="000000"/>
                </a:solidFill>
                <a:latin typeface="Arial"/>
                <a:ea typeface="Arial"/>
                <a:cs typeface="Arial"/>
                <a:sym typeface="Arial"/>
              </a:rPr>
              <a:t> är den första nivån för barnen på ungdomssidan. I Västerbotten spelar de flesta lag ett år på Grön nivå med 3 mot 3-spel med målvakt. Säsongen efteråt tar de flesta lag steget upp till Blå nivå och 4 mot 4-spel. Spelarnas ålder är ca 8 - 9 år (födda ca 2016 säsongen 2024/25).</a:t>
            </a:r>
            <a:br>
              <a:rPr lang="sv-SE" sz="1100">
                <a:solidFill>
                  <a:schemeClr val="dk1"/>
                </a:solidFill>
                <a:latin typeface="Arial"/>
                <a:ea typeface="Arial"/>
                <a:cs typeface="Arial"/>
                <a:sym typeface="Arial"/>
              </a:rPr>
            </a:br>
            <a:br>
              <a:rPr lang="sv-SE" sz="1100">
                <a:solidFill>
                  <a:schemeClr val="dk1"/>
                </a:solidFill>
                <a:latin typeface="Arial"/>
                <a:ea typeface="Arial"/>
                <a:cs typeface="Arial"/>
                <a:sym typeface="Arial"/>
              </a:rPr>
            </a:br>
            <a:r>
              <a:rPr lang="sv-SE" sz="1100" b="0" i="0">
                <a:solidFill>
                  <a:srgbClr val="000000"/>
                </a:solidFill>
                <a:latin typeface="Arial"/>
                <a:ea typeface="Arial"/>
                <a:cs typeface="Arial"/>
                <a:sym typeface="Arial"/>
              </a:rPr>
              <a:t>Matcherna på Grön nivå spelas i sammandragsform. Det innebär fler matcher vid varje tillfälle och att antalet matchdagar blir färre.</a:t>
            </a:r>
            <a:br>
              <a:rPr lang="sv-SE" sz="1100">
                <a:solidFill>
                  <a:schemeClr val="dk1"/>
                </a:solidFill>
                <a:latin typeface="Arial"/>
                <a:ea typeface="Arial"/>
                <a:cs typeface="Arial"/>
                <a:sym typeface="Arial"/>
              </a:rPr>
            </a:br>
            <a:br>
              <a:rPr lang="sv-SE" sz="1100">
                <a:solidFill>
                  <a:schemeClr val="dk1"/>
                </a:solidFill>
                <a:latin typeface="Arial"/>
                <a:ea typeface="Arial"/>
                <a:cs typeface="Arial"/>
                <a:sym typeface="Arial"/>
              </a:rPr>
            </a:br>
            <a:r>
              <a:rPr lang="sv-SE" sz="1100" b="0" i="0">
                <a:solidFill>
                  <a:srgbClr val="000000"/>
                </a:solidFill>
                <a:latin typeface="Arial"/>
                <a:ea typeface="Arial"/>
                <a:cs typeface="Arial"/>
                <a:sym typeface="Arial"/>
              </a:rPr>
              <a:t>På Grön nivå är det glädje och rörelse i fokus! Här är utveckling av grundläggande motoriska färdigheter och att bidra till god självkänsla viktigare än strävan att vinna.</a:t>
            </a:r>
            <a:endParaRPr/>
          </a:p>
          <a:p>
            <a:pPr marL="0" marR="0" lvl="0" indent="0" algn="l" rtl="0">
              <a:spcBef>
                <a:spcPts val="0"/>
              </a:spcBef>
              <a:spcAft>
                <a:spcPts val="0"/>
              </a:spcAft>
              <a:buNone/>
            </a:pPr>
            <a:endParaRPr sz="1100" b="1" i="0">
              <a:solidFill>
                <a:srgbClr val="0070C0"/>
              </a:solidFill>
              <a:latin typeface="Arial"/>
              <a:ea typeface="Arial"/>
              <a:cs typeface="Arial"/>
              <a:sym typeface="Arial"/>
            </a:endParaRPr>
          </a:p>
          <a:p>
            <a:pPr marL="0" marR="0" lvl="0" indent="0" algn="l" rtl="0">
              <a:spcBef>
                <a:spcPts val="0"/>
              </a:spcBef>
              <a:spcAft>
                <a:spcPts val="0"/>
              </a:spcAft>
              <a:buNone/>
            </a:pPr>
            <a:endParaRPr sz="1100" b="1" i="0">
              <a:solidFill>
                <a:srgbClr val="0070C0"/>
              </a:solidFill>
              <a:latin typeface="Arial"/>
              <a:ea typeface="Arial"/>
              <a:cs typeface="Arial"/>
              <a:sym typeface="Arial"/>
            </a:endParaRPr>
          </a:p>
          <a:p>
            <a:pPr marL="0" marR="0" lvl="0" indent="0" algn="l" rtl="0">
              <a:spcBef>
                <a:spcPts val="0"/>
              </a:spcBef>
              <a:spcAft>
                <a:spcPts val="0"/>
              </a:spcAft>
              <a:buNone/>
            </a:pPr>
            <a:r>
              <a:rPr lang="sv-SE" sz="1100" b="1" i="0">
                <a:solidFill>
                  <a:srgbClr val="0070C0"/>
                </a:solidFill>
                <a:latin typeface="Arial"/>
                <a:ea typeface="Arial"/>
                <a:cs typeface="Arial"/>
                <a:sym typeface="Arial"/>
              </a:rPr>
              <a:t>Blå nivå</a:t>
            </a:r>
            <a:r>
              <a:rPr lang="sv-SE" sz="1100" b="0" i="0">
                <a:solidFill>
                  <a:srgbClr val="000000"/>
                </a:solidFill>
                <a:latin typeface="Arial"/>
                <a:ea typeface="Arial"/>
                <a:cs typeface="Arial"/>
                <a:sym typeface="Arial"/>
              </a:rPr>
              <a:t> är nivån efter Grön nivå på ungdomssidan. I Västerbotten spelar de flesta lag ett år på Grön nivå med 3 mot 3-spel för att sedan ta steget upp till Blå nivå och 4 mot 4-spel med målvakt. Spelarnas ålder är ca 9 - 11 år (födda ca 2014 - 2015 säsongen 2024/25). </a:t>
            </a:r>
            <a:br>
              <a:rPr lang="sv-SE" sz="1100">
                <a:solidFill>
                  <a:schemeClr val="dk1"/>
                </a:solidFill>
                <a:latin typeface="Arial"/>
                <a:ea typeface="Arial"/>
                <a:cs typeface="Arial"/>
                <a:sym typeface="Arial"/>
              </a:rPr>
            </a:br>
            <a:br>
              <a:rPr lang="sv-SE" sz="1100">
                <a:solidFill>
                  <a:schemeClr val="dk1"/>
                </a:solidFill>
                <a:latin typeface="Arial"/>
                <a:ea typeface="Arial"/>
                <a:cs typeface="Arial"/>
                <a:sym typeface="Arial"/>
              </a:rPr>
            </a:br>
            <a:r>
              <a:rPr lang="sv-SE" sz="1100" b="0" i="0">
                <a:solidFill>
                  <a:srgbClr val="000000"/>
                </a:solidFill>
                <a:latin typeface="Arial"/>
                <a:ea typeface="Arial"/>
                <a:cs typeface="Arial"/>
                <a:sym typeface="Arial"/>
              </a:rPr>
              <a:t>På Blå nivå är det glädje och individuell utveckling som står i fokus! Vi vill utveckla spelarnas grundläggande atletiska och tekniska färdigheter, bygga en god självkänsla och självförtroende. På den här nivån är tävlingen av sekundär betydelse, det handlar om att "lära sig träna".</a:t>
            </a:r>
            <a:endParaRPr sz="1100">
              <a:solidFill>
                <a:schemeClr val="dk1"/>
              </a:solidFill>
              <a:latin typeface="Arial"/>
              <a:ea typeface="Arial"/>
              <a:cs typeface="Arial"/>
              <a:sym typeface="Arial"/>
            </a:endParaRPr>
          </a:p>
          <a:p>
            <a:pPr marL="0" marR="0" lvl="0" indent="0" algn="l" rtl="0">
              <a:spcBef>
                <a:spcPts val="0"/>
              </a:spcBef>
              <a:spcAft>
                <a:spcPts val="0"/>
              </a:spcAft>
              <a:buNone/>
            </a:pPr>
            <a:endParaRPr sz="1100" b="1" i="0">
              <a:solidFill>
                <a:srgbClr val="FF0000"/>
              </a:solidFill>
              <a:latin typeface="Arial"/>
              <a:ea typeface="Arial"/>
              <a:cs typeface="Arial"/>
              <a:sym typeface="Arial"/>
            </a:endParaRPr>
          </a:p>
          <a:p>
            <a:pPr marL="0" marR="0" lvl="0" indent="0" algn="l" rtl="0">
              <a:spcBef>
                <a:spcPts val="0"/>
              </a:spcBef>
              <a:spcAft>
                <a:spcPts val="0"/>
              </a:spcAft>
              <a:buNone/>
            </a:pPr>
            <a:endParaRPr sz="1100" b="1">
              <a:solidFill>
                <a:srgbClr val="FF0000"/>
              </a:solidFill>
              <a:latin typeface="Arial"/>
              <a:ea typeface="Arial"/>
              <a:cs typeface="Arial"/>
              <a:sym typeface="Arial"/>
            </a:endParaRPr>
          </a:p>
          <a:p>
            <a:pPr marL="0" marR="0" lvl="0" indent="0" algn="l" rtl="0">
              <a:spcBef>
                <a:spcPts val="0"/>
              </a:spcBef>
              <a:spcAft>
                <a:spcPts val="0"/>
              </a:spcAft>
              <a:buNone/>
            </a:pPr>
            <a:r>
              <a:rPr lang="sv-SE" sz="1100" b="1" i="0">
                <a:solidFill>
                  <a:srgbClr val="FF0000"/>
                </a:solidFill>
                <a:latin typeface="Arial"/>
                <a:ea typeface="Arial"/>
                <a:cs typeface="Arial"/>
                <a:sym typeface="Arial"/>
              </a:rPr>
              <a:t>Röd nivå </a:t>
            </a:r>
            <a:r>
              <a:rPr lang="sv-SE" sz="1100" b="0" i="0">
                <a:solidFill>
                  <a:srgbClr val="000000"/>
                </a:solidFill>
                <a:latin typeface="Arial"/>
                <a:ea typeface="Arial"/>
                <a:cs typeface="Arial"/>
                <a:sym typeface="Arial"/>
              </a:rPr>
              <a:t>är den högsta nivån på ungdomssidan. Spelarnas ålder är ca 11 - 15 år (födda ca 2009 - 2013 säsongen 2024/25). Det första året på Röd nivå kommer de flesta lag att spela på Ljusröd nivå vilket är en lightvariant där inga resultat och tabeller publiceras.</a:t>
            </a:r>
            <a:br>
              <a:rPr lang="sv-SE" sz="1100">
                <a:solidFill>
                  <a:schemeClr val="dk1"/>
                </a:solidFill>
                <a:latin typeface="Arial"/>
                <a:ea typeface="Arial"/>
                <a:cs typeface="Arial"/>
                <a:sym typeface="Arial"/>
              </a:rPr>
            </a:br>
            <a:br>
              <a:rPr lang="sv-SE" sz="1100">
                <a:solidFill>
                  <a:schemeClr val="dk1"/>
                </a:solidFill>
                <a:latin typeface="Arial"/>
                <a:ea typeface="Arial"/>
                <a:cs typeface="Arial"/>
                <a:sym typeface="Arial"/>
              </a:rPr>
            </a:br>
            <a:r>
              <a:rPr lang="sv-SE" sz="1100" b="0" i="0">
                <a:solidFill>
                  <a:srgbClr val="000000"/>
                </a:solidFill>
                <a:latin typeface="Arial"/>
                <a:ea typeface="Arial"/>
                <a:cs typeface="Arial"/>
                <a:sym typeface="Arial"/>
              </a:rPr>
              <a:t>På den här nivån fortsätter utvecklingen av idrottaren och man "tränar för att träna". Tävlandet är inte det viktigaste utan spelarnas utveckling står i centrum.</a:t>
            </a:r>
            <a:endParaRPr sz="11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Inför träningen/match</a:t>
            </a:r>
            <a:endParaRPr/>
          </a:p>
        </p:txBody>
      </p:sp>
      <p:sp>
        <p:nvSpPr>
          <p:cNvPr id="157" name="Google Shape;15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Svara på kallelser i SportAdmin</a:t>
            </a:r>
            <a:endParaRPr/>
          </a:p>
          <a:p>
            <a:pPr marL="228600" lvl="0" indent="-228600" algn="l" rtl="0">
              <a:lnSpc>
                <a:spcPct val="90000"/>
              </a:lnSpc>
              <a:spcBef>
                <a:spcPts val="1000"/>
              </a:spcBef>
              <a:spcAft>
                <a:spcPts val="0"/>
              </a:spcAft>
              <a:buClr>
                <a:schemeClr val="dk1"/>
              </a:buClr>
              <a:buSzPts val="2800"/>
              <a:buChar char="•"/>
            </a:pPr>
            <a:r>
              <a:rPr lang="sv-SE"/>
              <a:t>Barn som kommer själva vet vart de har samling samt har lärt sig ta på sig utrustningen </a:t>
            </a:r>
            <a:endParaRPr/>
          </a:p>
          <a:p>
            <a:pPr marL="228600" lvl="0" indent="-228600" algn="l" rtl="0">
              <a:lnSpc>
                <a:spcPct val="90000"/>
              </a:lnSpc>
              <a:spcBef>
                <a:spcPts val="1000"/>
              </a:spcBef>
              <a:spcAft>
                <a:spcPts val="0"/>
              </a:spcAft>
              <a:buClr>
                <a:schemeClr val="dk1"/>
              </a:buClr>
              <a:buSzPts val="2800"/>
              <a:buChar char="•"/>
            </a:pPr>
            <a:r>
              <a:rPr lang="sv-SE"/>
              <a:t>Ni är vår förlängda arm – förbered barnen om vad som väntar. </a:t>
            </a:r>
            <a:endParaRPr/>
          </a:p>
        </p:txBody>
      </p:sp>
      <p:pic>
        <p:nvPicPr>
          <p:cNvPr id="158" name="Google Shape;158;p20"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Under Träningen</a:t>
            </a:r>
            <a:endParaRPr/>
          </a:p>
        </p:txBody>
      </p:sp>
      <p:sp>
        <p:nvSpPr>
          <p:cNvPr id="165" name="Google Shape;165;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Regler</a:t>
            </a:r>
            <a:endParaRPr/>
          </a:p>
          <a:p>
            <a:pPr marL="685800" lvl="1" indent="-228600" algn="l" rtl="0">
              <a:lnSpc>
                <a:spcPct val="90000"/>
              </a:lnSpc>
              <a:spcBef>
                <a:spcPts val="500"/>
              </a:spcBef>
              <a:spcAft>
                <a:spcPts val="0"/>
              </a:spcAft>
              <a:buClr>
                <a:schemeClr val="dk1"/>
              </a:buClr>
              <a:buSzPts val="2400"/>
              <a:buChar char="•"/>
            </a:pPr>
            <a:r>
              <a:rPr lang="sv-SE"/>
              <a:t>Vi vill att miljön kring innebandyn ska vara uppmuntrande, positiv och stimulera till lärande. Därför vill vi att:</a:t>
            </a:r>
            <a:endParaRPr/>
          </a:p>
          <a:p>
            <a:pPr marL="1143000" lvl="2" indent="-228600" algn="l" rtl="0">
              <a:lnSpc>
                <a:spcPct val="90000"/>
              </a:lnSpc>
              <a:spcBef>
                <a:spcPts val="500"/>
              </a:spcBef>
              <a:spcAft>
                <a:spcPts val="0"/>
              </a:spcAft>
              <a:buClr>
                <a:schemeClr val="dk1"/>
              </a:buClr>
              <a:buSzPts val="2000"/>
              <a:buChar char="•"/>
            </a:pPr>
            <a:r>
              <a:rPr lang="sv-SE"/>
              <a:t>Vi hälsar på varandra (vuxna föregår med gott exempel)</a:t>
            </a:r>
            <a:endParaRPr/>
          </a:p>
          <a:p>
            <a:pPr marL="1143000" lvl="2" indent="-228600" algn="l" rtl="0">
              <a:lnSpc>
                <a:spcPct val="90000"/>
              </a:lnSpc>
              <a:spcBef>
                <a:spcPts val="500"/>
              </a:spcBef>
              <a:spcAft>
                <a:spcPts val="0"/>
              </a:spcAft>
              <a:buClr>
                <a:schemeClr val="dk1"/>
              </a:buClr>
              <a:buSzPts val="2000"/>
              <a:buChar char="•"/>
            </a:pPr>
            <a:r>
              <a:rPr lang="sv-SE"/>
              <a:t>Vi uppmuntrar försök – inte bara resultat</a:t>
            </a:r>
            <a:endParaRPr/>
          </a:p>
          <a:p>
            <a:pPr marL="1143000" lvl="2" indent="-228600" algn="l" rtl="0">
              <a:lnSpc>
                <a:spcPct val="90000"/>
              </a:lnSpc>
              <a:spcBef>
                <a:spcPts val="500"/>
              </a:spcBef>
              <a:spcAft>
                <a:spcPts val="0"/>
              </a:spcAft>
              <a:buClr>
                <a:schemeClr val="dk1"/>
              </a:buClr>
              <a:buSzPts val="2000"/>
              <a:buChar char="•"/>
            </a:pPr>
            <a:r>
              <a:rPr lang="sv-SE"/>
              <a:t>Vi lär barnen att uppmuntra varandra med positiva ord</a:t>
            </a:r>
            <a:endParaRPr/>
          </a:p>
          <a:p>
            <a:pPr marL="1143000" lvl="2" indent="-228600" algn="l" rtl="0">
              <a:lnSpc>
                <a:spcPct val="90000"/>
              </a:lnSpc>
              <a:spcBef>
                <a:spcPts val="500"/>
              </a:spcBef>
              <a:spcAft>
                <a:spcPts val="0"/>
              </a:spcAft>
              <a:buClr>
                <a:schemeClr val="dk1"/>
              </a:buClr>
              <a:buSzPts val="2000"/>
              <a:buChar char="•"/>
            </a:pPr>
            <a:r>
              <a:rPr lang="sv-SE"/>
              <a:t>Vi har bra ordning på våra saker (både egna och föreningens samt lämnar hallen i ”gott skick”</a:t>
            </a:r>
            <a:endParaRPr/>
          </a:p>
          <a:p>
            <a:pPr marL="1143000" lvl="2" indent="-228600" algn="l" rtl="0">
              <a:lnSpc>
                <a:spcPct val="90000"/>
              </a:lnSpc>
              <a:spcBef>
                <a:spcPts val="500"/>
              </a:spcBef>
              <a:spcAft>
                <a:spcPts val="0"/>
              </a:spcAft>
              <a:buClr>
                <a:schemeClr val="dk1"/>
              </a:buClr>
              <a:buSzPts val="2000"/>
              <a:buChar char="•"/>
            </a:pPr>
            <a:r>
              <a:rPr lang="sv-SE"/>
              <a:t>Vi accepterar inte fult spel, fult språk, eller att man behandlar en kompis dåligt</a:t>
            </a:r>
            <a:endParaRPr/>
          </a:p>
          <a:p>
            <a:pPr marL="1143000" lvl="2" indent="-101600" algn="l" rtl="0">
              <a:lnSpc>
                <a:spcPct val="90000"/>
              </a:lnSpc>
              <a:spcBef>
                <a:spcPts val="500"/>
              </a:spcBef>
              <a:spcAft>
                <a:spcPts val="0"/>
              </a:spcAft>
              <a:buClr>
                <a:schemeClr val="dk1"/>
              </a:buClr>
              <a:buSzPts val="2000"/>
              <a:buNone/>
            </a:pPr>
            <a:endParaRPr/>
          </a:p>
        </p:txBody>
      </p:sp>
      <p:pic>
        <p:nvPicPr>
          <p:cNvPr id="166" name="Google Shape;166;p21"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Träningsupplägg</a:t>
            </a:r>
            <a:endParaRPr/>
          </a:p>
        </p:txBody>
      </p:sp>
      <p:sp>
        <p:nvSpPr>
          <p:cNvPr id="173" name="Google Shape;173;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Vi strävar efter att alla är ombytta och klara 10 min innan träningen börjar</a:t>
            </a:r>
            <a:endParaRPr/>
          </a:p>
          <a:p>
            <a:pPr marL="228600" lvl="0" indent="-228600" algn="l" rtl="0">
              <a:lnSpc>
                <a:spcPct val="90000"/>
              </a:lnSpc>
              <a:spcBef>
                <a:spcPts val="1000"/>
              </a:spcBef>
              <a:spcAft>
                <a:spcPts val="0"/>
              </a:spcAft>
              <a:buClr>
                <a:schemeClr val="dk1"/>
              </a:buClr>
              <a:buSzPts val="2800"/>
              <a:buChar char="•"/>
            </a:pPr>
            <a:r>
              <a:rPr lang="sv-SE"/>
              <a:t>Vi strävar efter enhetlig SSK-klädsel (inget tvång)</a:t>
            </a:r>
            <a:endParaRPr/>
          </a:p>
          <a:p>
            <a:pPr marL="228600" lvl="0" indent="-228600" algn="l" rtl="0">
              <a:lnSpc>
                <a:spcPct val="90000"/>
              </a:lnSpc>
              <a:spcBef>
                <a:spcPts val="1000"/>
              </a:spcBef>
              <a:spcAft>
                <a:spcPts val="0"/>
              </a:spcAft>
              <a:buClr>
                <a:schemeClr val="dk1"/>
              </a:buClr>
              <a:buSzPts val="2800"/>
              <a:buChar char="•"/>
            </a:pPr>
            <a:r>
              <a:rPr lang="sv-SE"/>
              <a:t>Vid ankomst till hallen hjälps vi åt att ”hålla ordning” för att ej störa pågående träning – </a:t>
            </a:r>
            <a:r>
              <a:rPr lang="sv-SE" b="1"/>
              <a:t>gäller alla</a:t>
            </a:r>
            <a:endParaRPr/>
          </a:p>
          <a:p>
            <a:pPr marL="228600" lvl="0" indent="-228600" algn="l" rtl="0">
              <a:lnSpc>
                <a:spcPct val="90000"/>
              </a:lnSpc>
              <a:spcBef>
                <a:spcPts val="1000"/>
              </a:spcBef>
              <a:spcAft>
                <a:spcPts val="0"/>
              </a:spcAft>
              <a:buClr>
                <a:schemeClr val="dk1"/>
              </a:buClr>
              <a:buSzPts val="2800"/>
              <a:buChar char="•"/>
            </a:pPr>
            <a:r>
              <a:rPr lang="sv-SE"/>
              <a:t>Lista för att anmäla sitt intresse för att vara målvakt</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174" name="Google Shape;174;p22"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Lag &amp; Matcher</a:t>
            </a:r>
            <a:endParaRPr/>
          </a:p>
        </p:txBody>
      </p:sp>
      <p:sp>
        <p:nvSpPr>
          <p:cNvPr id="180" name="Google Shape;180;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Sandåkern P15 har 3 Lag anmälda – nuläget 31st barn</a:t>
            </a:r>
            <a:endParaRPr/>
          </a:p>
          <a:p>
            <a:pPr marL="228600" lvl="0" indent="-228600" algn="l" rtl="0">
              <a:lnSpc>
                <a:spcPct val="90000"/>
              </a:lnSpc>
              <a:spcBef>
                <a:spcPts val="1000"/>
              </a:spcBef>
              <a:spcAft>
                <a:spcPts val="0"/>
              </a:spcAft>
              <a:buClr>
                <a:schemeClr val="dk1"/>
              </a:buClr>
              <a:buSzPts val="2800"/>
              <a:buChar char="•"/>
            </a:pPr>
            <a:r>
              <a:rPr lang="sv-SE"/>
              <a:t>Seriespel, föräldrar i sekretariatet varje hemmamatch. Föräldragruppen fördelar ut arbetspassen.</a:t>
            </a:r>
            <a:endParaRPr/>
          </a:p>
          <a:p>
            <a:pPr marL="228600" lvl="0" indent="-228600" algn="l" rtl="0">
              <a:lnSpc>
                <a:spcPct val="90000"/>
              </a:lnSpc>
              <a:spcBef>
                <a:spcPts val="1000"/>
              </a:spcBef>
              <a:spcAft>
                <a:spcPts val="0"/>
              </a:spcAft>
              <a:buClr>
                <a:schemeClr val="dk1"/>
              </a:buClr>
              <a:buSzPts val="2800"/>
              <a:buChar char="•"/>
            </a:pPr>
            <a:r>
              <a:rPr lang="sv-SE"/>
              <a:t>Matchtröjor delas ut vid upptakt som den enskilde ansvarar för (dessa tränar vi ej i eller använder på skolan)</a:t>
            </a:r>
            <a:endParaRPr/>
          </a:p>
        </p:txBody>
      </p:sp>
      <p:pic>
        <p:nvPicPr>
          <p:cNvPr id="181" name="Google Shape;181;p23"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Matcherna</a:t>
            </a:r>
            <a:endParaRPr/>
          </a:p>
        </p:txBody>
      </p:sp>
      <p:sp>
        <p:nvSpPr>
          <p:cNvPr id="187" name="Google Shape;187;p24"/>
          <p:cNvSpPr txBox="1"/>
          <p:nvPr/>
        </p:nvSpPr>
        <p:spPr>
          <a:xfrm>
            <a:off x="1037178" y="1967236"/>
            <a:ext cx="8462700" cy="3294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sv-SE" sz="2000">
                <a:solidFill>
                  <a:schemeClr val="dk1"/>
                </a:solidFill>
                <a:latin typeface="Arial"/>
                <a:ea typeface="Arial"/>
                <a:cs typeface="Arial"/>
                <a:sym typeface="Arial"/>
              </a:rPr>
              <a:t>Matchtid </a:t>
            </a:r>
            <a:r>
              <a:rPr lang="sv-SE" sz="2000">
                <a:solidFill>
                  <a:schemeClr val="dk1"/>
                </a:solidFill>
              </a:rPr>
              <a:t>??</a:t>
            </a:r>
            <a:r>
              <a:rPr lang="sv-SE" sz="2000">
                <a:solidFill>
                  <a:schemeClr val="dk1"/>
                </a:solidFill>
                <a:latin typeface="Arial"/>
                <a:ea typeface="Arial"/>
                <a:cs typeface="Arial"/>
                <a:sym typeface="Arial"/>
              </a:rPr>
              <a:t> – 30m x 15m plan </a:t>
            </a:r>
            <a:endParaRPr/>
          </a:p>
          <a:p>
            <a:pPr marL="285750" marR="0" lvl="0" indent="-15875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sv-SE" sz="2000">
                <a:solidFill>
                  <a:schemeClr val="dk1"/>
                </a:solidFill>
                <a:latin typeface="Arial"/>
                <a:ea typeface="Arial"/>
                <a:cs typeface="Arial"/>
                <a:sym typeface="Arial"/>
              </a:rPr>
              <a:t>4 mot 4 utespelare + målvakter, flygande byten. </a:t>
            </a:r>
            <a:endParaRPr/>
          </a:p>
          <a:p>
            <a:pPr marL="285750" marR="0" lvl="0" indent="-15875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sv-SE" sz="2000">
                <a:solidFill>
                  <a:schemeClr val="dk1"/>
                </a:solidFill>
                <a:latin typeface="Arial"/>
                <a:ea typeface="Arial"/>
                <a:cs typeface="Arial"/>
                <a:sym typeface="Arial"/>
              </a:rPr>
              <a:t>Rekommenderat antal spelare kallade till match: 9st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8" name="Google Shape;188;p24"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Träningstider</a:t>
            </a:r>
            <a:endParaRPr/>
          </a:p>
        </p:txBody>
      </p:sp>
      <p:pic>
        <p:nvPicPr>
          <p:cNvPr id="194" name="Google Shape;194;p25"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95" name="Google Shape;195;p25"/>
          <p:cNvSpPr/>
          <p:nvPr/>
        </p:nvSpPr>
        <p:spPr>
          <a:xfrm>
            <a:off x="8201025" y="3276600"/>
            <a:ext cx="352869" cy="46672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aphicFrame>
        <p:nvGraphicFramePr>
          <p:cNvPr id="196" name="Google Shape;196;p25"/>
          <p:cNvGraphicFramePr/>
          <p:nvPr/>
        </p:nvGraphicFramePr>
        <p:xfrm>
          <a:off x="413784" y="1213716"/>
          <a:ext cx="5260825" cy="4592560"/>
        </p:xfrm>
        <a:graphic>
          <a:graphicData uri="http://schemas.openxmlformats.org/drawingml/2006/table">
            <a:tbl>
              <a:tblPr>
                <a:noFill/>
                <a:tableStyleId>{50EB0CF3-1189-4C94-B5E5-81A2110B4D29}</a:tableStyleId>
              </a:tblPr>
              <a:tblGrid>
                <a:gridCol w="918250">
                  <a:extLst>
                    <a:ext uri="{9D8B030D-6E8A-4147-A177-3AD203B41FA5}">
                      <a16:colId xmlns:a16="http://schemas.microsoft.com/office/drawing/2014/main" val="20000"/>
                    </a:ext>
                  </a:extLst>
                </a:gridCol>
                <a:gridCol w="918250">
                  <a:extLst>
                    <a:ext uri="{9D8B030D-6E8A-4147-A177-3AD203B41FA5}">
                      <a16:colId xmlns:a16="http://schemas.microsoft.com/office/drawing/2014/main" val="20001"/>
                    </a:ext>
                  </a:extLst>
                </a:gridCol>
                <a:gridCol w="918250">
                  <a:extLst>
                    <a:ext uri="{9D8B030D-6E8A-4147-A177-3AD203B41FA5}">
                      <a16:colId xmlns:a16="http://schemas.microsoft.com/office/drawing/2014/main" val="20002"/>
                    </a:ext>
                  </a:extLst>
                </a:gridCol>
                <a:gridCol w="1587825">
                  <a:extLst>
                    <a:ext uri="{9D8B030D-6E8A-4147-A177-3AD203B41FA5}">
                      <a16:colId xmlns:a16="http://schemas.microsoft.com/office/drawing/2014/main" val="20003"/>
                    </a:ext>
                  </a:extLst>
                </a:gridCol>
                <a:gridCol w="918250">
                  <a:extLst>
                    <a:ext uri="{9D8B030D-6E8A-4147-A177-3AD203B41FA5}">
                      <a16:colId xmlns:a16="http://schemas.microsoft.com/office/drawing/2014/main" val="20004"/>
                    </a:ext>
                  </a:extLst>
                </a:gridCol>
              </a:tblGrid>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17,00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F15</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0"/>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17,00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F12</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1"/>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17,00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Midgård</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P11</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2"/>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Midgård</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F11</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3"/>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P14</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4"/>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P13</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5"/>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F14</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6"/>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21,00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Herrjun</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7"/>
                  </a:ext>
                </a:extLst>
              </a:tr>
              <a:tr h="229050">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Måndag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21,00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22,30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Herr div 2</a:t>
                      </a:r>
                      <a:endParaRPr/>
                    </a:p>
                  </a:txBody>
                  <a:tcPr marL="5050" marR="5050" marT="5050" marB="0" anchor="b"/>
                </a:tc>
                <a:extLst>
                  <a:ext uri="{0D108BD9-81ED-4DB2-BD59-A6C34878D82A}">
                    <a16:rowId xmlns:a16="http://schemas.microsoft.com/office/drawing/2014/main" val="10008"/>
                  </a:ext>
                </a:extLst>
              </a:tr>
              <a:tr h="155450">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9"/>
                  </a:ext>
                </a:extLst>
              </a:tr>
              <a:tr h="145525">
                <a:tc>
                  <a:txBody>
                    <a:bodyPr/>
                    <a:lstStyle/>
                    <a:p>
                      <a:pPr marL="0" marR="0" lvl="0" indent="0" algn="l" rtl="0">
                        <a:spcBef>
                          <a:spcPts val="0"/>
                        </a:spcBef>
                        <a:spcAft>
                          <a:spcPts val="0"/>
                        </a:spcAft>
                        <a:buNone/>
                      </a:pPr>
                      <a:r>
                        <a:rPr lang="sv-SE" sz="1200" b="1" u="none" strike="noStrike" cap="none">
                          <a:highlight>
                            <a:srgbClr val="00FF00"/>
                          </a:highlight>
                          <a:latin typeface="Arial"/>
                          <a:ea typeface="Arial"/>
                          <a:cs typeface="Arial"/>
                          <a:sym typeface="Arial"/>
                        </a:rPr>
                        <a:t>Tisdag</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17,00</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18,00</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highlight>
                            <a:srgbClr val="00FF00"/>
                          </a:highlight>
                          <a:latin typeface="Arial"/>
                          <a:ea typeface="Arial"/>
                          <a:cs typeface="Arial"/>
                          <a:sym typeface="Arial"/>
                        </a:rPr>
                        <a:t>Musköten 1</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P15</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extLst>
                  <a:ext uri="{0D108BD9-81ED-4DB2-BD59-A6C34878D82A}">
                    <a16:rowId xmlns:a16="http://schemas.microsoft.com/office/drawing/2014/main" val="10010"/>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Tisdag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17,00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Grubbeskolan</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P16</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1"/>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Tisdag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17,00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Nolia Öst</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F16</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2"/>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Tisdag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19,00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Midgård</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F11</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3"/>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Tisdag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19,00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Musköten 2</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F13</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4"/>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Tisdag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19,00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20,00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Midgård</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P0809</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5"/>
                  </a:ext>
                </a:extLst>
              </a:tr>
              <a:tr h="145525">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6"/>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17,00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F15</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7"/>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P14</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8"/>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F14</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9"/>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LEDIG</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20"/>
                  </a:ext>
                </a:extLst>
              </a:tr>
              <a:tr h="129950">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F12</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21"/>
                  </a:ext>
                </a:extLst>
              </a:tr>
              <a:tr h="105100">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21,00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Herrjun</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22"/>
                  </a:ext>
                </a:extLst>
              </a:tr>
              <a:tr h="229050">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Onsdag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21,00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22,30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Herr div 2</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23"/>
                  </a:ext>
                </a:extLst>
              </a:tr>
            </a:tbl>
          </a:graphicData>
        </a:graphic>
      </p:graphicFrame>
      <p:graphicFrame>
        <p:nvGraphicFramePr>
          <p:cNvPr id="197" name="Google Shape;197;p25"/>
          <p:cNvGraphicFramePr/>
          <p:nvPr/>
        </p:nvGraphicFramePr>
        <p:xfrm>
          <a:off x="6378547" y="1213716"/>
          <a:ext cx="5260825" cy="2818950"/>
        </p:xfrm>
        <a:graphic>
          <a:graphicData uri="http://schemas.openxmlformats.org/drawingml/2006/table">
            <a:tbl>
              <a:tblPr>
                <a:noFill/>
                <a:tableStyleId>{50EB0CF3-1189-4C94-B5E5-81A2110B4D29}</a:tableStyleId>
              </a:tblPr>
              <a:tblGrid>
                <a:gridCol w="918250">
                  <a:extLst>
                    <a:ext uri="{9D8B030D-6E8A-4147-A177-3AD203B41FA5}">
                      <a16:colId xmlns:a16="http://schemas.microsoft.com/office/drawing/2014/main" val="20000"/>
                    </a:ext>
                  </a:extLst>
                </a:gridCol>
                <a:gridCol w="918250">
                  <a:extLst>
                    <a:ext uri="{9D8B030D-6E8A-4147-A177-3AD203B41FA5}">
                      <a16:colId xmlns:a16="http://schemas.microsoft.com/office/drawing/2014/main" val="20001"/>
                    </a:ext>
                  </a:extLst>
                </a:gridCol>
                <a:gridCol w="918250">
                  <a:extLst>
                    <a:ext uri="{9D8B030D-6E8A-4147-A177-3AD203B41FA5}">
                      <a16:colId xmlns:a16="http://schemas.microsoft.com/office/drawing/2014/main" val="20002"/>
                    </a:ext>
                  </a:extLst>
                </a:gridCol>
                <a:gridCol w="1587825">
                  <a:extLst>
                    <a:ext uri="{9D8B030D-6E8A-4147-A177-3AD203B41FA5}">
                      <a16:colId xmlns:a16="http://schemas.microsoft.com/office/drawing/2014/main" val="20003"/>
                    </a:ext>
                  </a:extLst>
                </a:gridCol>
                <a:gridCol w="918250">
                  <a:extLst>
                    <a:ext uri="{9D8B030D-6E8A-4147-A177-3AD203B41FA5}">
                      <a16:colId xmlns:a16="http://schemas.microsoft.com/office/drawing/2014/main" val="20004"/>
                    </a:ext>
                  </a:extLst>
                </a:gridCol>
              </a:tblGrid>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Torsdag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17,00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1</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P11</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0"/>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Torsdag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18,00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F13</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1"/>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Torsdag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Nolia Öst</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P13</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2"/>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Torsdag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21,30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Grubbeskolan</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P0809</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3"/>
                  </a:ext>
                </a:extLst>
              </a:tr>
              <a:tr h="145525">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4"/>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Fredag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16,00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17,30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Grubbeskolan</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F16</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5"/>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Fredag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17,00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Musköten 1</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F11/F12</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6"/>
                  </a:ext>
                </a:extLst>
              </a:tr>
              <a:tr h="145525">
                <a:tc>
                  <a:txBody>
                    <a:bodyPr/>
                    <a:lstStyle/>
                    <a:p>
                      <a:pPr marL="0" marR="0" lvl="0" indent="0" algn="l" rtl="0">
                        <a:spcBef>
                          <a:spcPts val="0"/>
                        </a:spcBef>
                        <a:spcAft>
                          <a:spcPts val="0"/>
                        </a:spcAft>
                        <a:buNone/>
                      </a:pPr>
                      <a:r>
                        <a:rPr lang="sv-SE" sz="1200" b="1" u="none" strike="noStrike" cap="none">
                          <a:highlight>
                            <a:srgbClr val="00FF00"/>
                          </a:highlight>
                          <a:latin typeface="Arial"/>
                          <a:ea typeface="Arial"/>
                          <a:cs typeface="Arial"/>
                          <a:sym typeface="Arial"/>
                        </a:rPr>
                        <a:t>Fredag</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17,00</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18,00</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highlight>
                            <a:srgbClr val="00FF00"/>
                          </a:highlight>
                          <a:latin typeface="Arial"/>
                          <a:ea typeface="Arial"/>
                          <a:cs typeface="Arial"/>
                          <a:sym typeface="Arial"/>
                        </a:rPr>
                        <a:t>Musköten 2</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highlight>
                            <a:srgbClr val="00FF00"/>
                          </a:highlight>
                          <a:latin typeface="Arial"/>
                          <a:ea typeface="Arial"/>
                          <a:cs typeface="Arial"/>
                          <a:sym typeface="Arial"/>
                        </a:rPr>
                        <a:t>P15</a:t>
                      </a:r>
                      <a:endParaRPr sz="1200" b="1" i="0" u="none" strike="noStrike" cap="none">
                        <a:solidFill>
                          <a:srgbClr val="000000"/>
                        </a:solidFill>
                        <a:highlight>
                          <a:srgbClr val="00FF00"/>
                        </a:highlight>
                        <a:latin typeface="Arial"/>
                        <a:ea typeface="Arial"/>
                        <a:cs typeface="Arial"/>
                        <a:sym typeface="Arial"/>
                      </a:endParaRPr>
                    </a:p>
                  </a:txBody>
                  <a:tcPr marL="5050" marR="5050" marT="5050" marB="0" anchor="b"/>
                </a:tc>
                <a:extLst>
                  <a:ext uri="{0D108BD9-81ED-4DB2-BD59-A6C34878D82A}">
                    <a16:rowId xmlns:a16="http://schemas.microsoft.com/office/drawing/2014/main" val="10007"/>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Fredag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17,30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18,30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Grubbeskolan</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P16</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8"/>
                  </a:ext>
                </a:extLst>
              </a:tr>
              <a:tr h="145525">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09"/>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Lördag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9,00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Bollek</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0"/>
                  </a:ext>
                </a:extLst>
              </a:tr>
              <a:tr h="145525">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Lördag</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10,00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11,00</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u="none" strike="noStrike" cap="none">
                          <a:latin typeface="Arial"/>
                          <a:ea typeface="Arial"/>
                          <a:cs typeface="Arial"/>
                          <a:sym typeface="Arial"/>
                        </a:rPr>
                        <a:t>Musköten 2</a:t>
                      </a: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u="none" strike="noStrike" cap="none">
                          <a:latin typeface="Arial"/>
                          <a:ea typeface="Arial"/>
                          <a:cs typeface="Arial"/>
                          <a:sym typeface="Arial"/>
                        </a:rPr>
                        <a:t>Bollek</a:t>
                      </a: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1"/>
                  </a:ext>
                </a:extLst>
              </a:tr>
              <a:tr h="145525">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endParaRPr sz="1200" b="0"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2"/>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Söndag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9,00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10,00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Grubbeskolan</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P17</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3"/>
                  </a:ext>
                </a:extLst>
              </a:tr>
              <a:tr h="145525">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Söndag</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10,00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11,00</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l" rtl="0">
                        <a:spcBef>
                          <a:spcPts val="0"/>
                        </a:spcBef>
                        <a:spcAft>
                          <a:spcPts val="0"/>
                        </a:spcAft>
                        <a:buNone/>
                      </a:pPr>
                      <a:r>
                        <a:rPr lang="sv-SE" sz="1200" b="1" u="none" strike="noStrike" cap="none">
                          <a:latin typeface="Arial"/>
                          <a:ea typeface="Arial"/>
                          <a:cs typeface="Arial"/>
                          <a:sym typeface="Arial"/>
                        </a:rPr>
                        <a:t>Grubbeskolan</a:t>
                      </a:r>
                      <a:endParaRPr sz="1200" b="1" i="0" u="none" strike="noStrike" cap="none">
                        <a:solidFill>
                          <a:srgbClr val="000000"/>
                        </a:solidFill>
                        <a:latin typeface="Arial"/>
                        <a:ea typeface="Arial"/>
                        <a:cs typeface="Arial"/>
                        <a:sym typeface="Arial"/>
                      </a:endParaRPr>
                    </a:p>
                  </a:txBody>
                  <a:tcPr marL="5050" marR="5050" marT="5050" marB="0" anchor="b"/>
                </a:tc>
                <a:tc>
                  <a:txBody>
                    <a:bodyPr/>
                    <a:lstStyle/>
                    <a:p>
                      <a:pPr marL="0" marR="0" lvl="0" indent="0" algn="ctr" rtl="0">
                        <a:spcBef>
                          <a:spcPts val="0"/>
                        </a:spcBef>
                        <a:spcAft>
                          <a:spcPts val="0"/>
                        </a:spcAft>
                        <a:buNone/>
                      </a:pPr>
                      <a:r>
                        <a:rPr lang="sv-SE" sz="1200" b="1" u="none" strike="noStrike" cap="none">
                          <a:latin typeface="Arial"/>
                          <a:ea typeface="Arial"/>
                          <a:cs typeface="Arial"/>
                          <a:sym typeface="Arial"/>
                        </a:rPr>
                        <a:t>F17</a:t>
                      </a:r>
                      <a:endParaRPr sz="1200" b="1" i="0" u="none" strike="noStrike" cap="none">
                        <a:solidFill>
                          <a:srgbClr val="000000"/>
                        </a:solidFill>
                        <a:latin typeface="Arial"/>
                        <a:ea typeface="Arial"/>
                        <a:cs typeface="Arial"/>
                        <a:sym typeface="Arial"/>
                      </a:endParaRPr>
                    </a:p>
                  </a:txBody>
                  <a:tcPr marL="5050" marR="5050" marT="5050" marB="0" anchor="b"/>
                </a:tc>
                <a:extLst>
                  <a:ext uri="{0D108BD9-81ED-4DB2-BD59-A6C34878D82A}">
                    <a16:rowId xmlns:a16="http://schemas.microsoft.com/office/drawing/2014/main" val="10014"/>
                  </a:ext>
                </a:extLst>
              </a:tr>
            </a:tbl>
          </a:graphicData>
        </a:graphic>
      </p:graphicFrame>
      <p:sp>
        <p:nvSpPr>
          <p:cNvPr id="198" name="Google Shape;198;p25"/>
          <p:cNvSpPr txBox="1"/>
          <p:nvPr/>
        </p:nvSpPr>
        <p:spPr>
          <a:xfrm>
            <a:off x="6441300" y="6006353"/>
            <a:ext cx="5816687" cy="750113"/>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1200"/>
              <a:buFont typeface="Arial"/>
              <a:buNone/>
            </a:pPr>
            <a:r>
              <a:rPr lang="sv-SE" sz="1200" b="1">
                <a:solidFill>
                  <a:schemeClr val="dk1"/>
                </a:solidFill>
                <a:latin typeface="Arial"/>
                <a:ea typeface="Arial"/>
                <a:cs typeface="Arial"/>
                <a:sym typeface="Arial"/>
              </a:rPr>
              <a:t>Sandåkerns Sportklubb förespråkar dubbelidrottande (eller fler) i alla lägen. Förr oss är det otroligt viktigt att möjliggöra detta för våra barn och ungdomar. Ex. så tränar vi inte futsal och innebandy samtidigt.</a:t>
            </a:r>
            <a:endParaRPr sz="600" b="1" i="1">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Kommunikation</a:t>
            </a:r>
            <a:endParaRPr/>
          </a:p>
        </p:txBody>
      </p:sp>
      <p:sp>
        <p:nvSpPr>
          <p:cNvPr id="204" name="Google Shape;204;p26"/>
          <p:cNvSpPr txBox="1">
            <a:spLocks noGrp="1"/>
          </p:cNvSpPr>
          <p:nvPr>
            <p:ph type="body" idx="1"/>
          </p:nvPr>
        </p:nvSpPr>
        <p:spPr>
          <a:xfrm>
            <a:off x="851650" y="1358284"/>
            <a:ext cx="10353762" cy="2775112"/>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Föräldrar/barn: SportAdmin, Hemsida</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Ledargruppen :WhatsApp grupp – man försöker svara samma dygn</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Föräldragruppen: WhatsApp, hemsida, mail</a:t>
            </a:r>
            <a:endParaRPr/>
          </a:p>
          <a:p>
            <a:pPr marL="228600" lvl="0" indent="-50800" algn="l" rtl="0">
              <a:lnSpc>
                <a:spcPct val="90000"/>
              </a:lnSpc>
              <a:spcBef>
                <a:spcPts val="1000"/>
              </a:spcBef>
              <a:spcAft>
                <a:spcPts val="0"/>
              </a:spcAft>
              <a:buClr>
                <a:schemeClr val="dk1"/>
              </a:buClr>
              <a:buSzPts val="2800"/>
              <a:buNone/>
            </a:pPr>
            <a:endParaRPr/>
          </a:p>
        </p:txBody>
      </p:sp>
      <p:pic>
        <p:nvPicPr>
          <p:cNvPr id="205" name="Google Shape;205;p26"/>
          <p:cNvPicPr preferRelativeResize="0"/>
          <p:nvPr/>
        </p:nvPicPr>
        <p:blipFill rotWithShape="1">
          <a:blip r:embed="rId3">
            <a:alphaModFix/>
          </a:blip>
          <a:srcRect/>
          <a:stretch/>
        </p:blipFill>
        <p:spPr>
          <a:xfrm>
            <a:off x="928826" y="3111689"/>
            <a:ext cx="6488731" cy="34401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7"/>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Information - app</a:t>
            </a:r>
            <a:endParaRPr sz="3600" b="1">
              <a:latin typeface="Arial"/>
              <a:ea typeface="Arial"/>
              <a:cs typeface="Arial"/>
              <a:sym typeface="Arial"/>
            </a:endParaRPr>
          </a:p>
        </p:txBody>
      </p:sp>
      <p:sp>
        <p:nvSpPr>
          <p:cNvPr id="211" name="Google Shape;211;p27"/>
          <p:cNvSpPr txBox="1">
            <a:spLocks noGrp="1"/>
          </p:cNvSpPr>
          <p:nvPr>
            <p:ph type="body" idx="1"/>
          </p:nvPr>
        </p:nvSpPr>
        <p:spPr>
          <a:xfrm>
            <a:off x="333103" y="1253330"/>
            <a:ext cx="10515600" cy="56046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sv-SE" sz="2000">
                <a:latin typeface="Arial"/>
                <a:ea typeface="Arial"/>
                <a:cs typeface="Arial"/>
                <a:sym typeface="Arial"/>
              </a:rPr>
              <a:t>Föreningens medlems- och aktivitetsregister finns via SportAdmin. </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SportAdmin: Ledare &amp; Medlemmar</a:t>
            </a:r>
            <a:endParaRPr/>
          </a:p>
        </p:txBody>
      </p:sp>
      <p:pic>
        <p:nvPicPr>
          <p:cNvPr id="212" name="Google Shape;212;p27"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pic>
        <p:nvPicPr>
          <p:cNvPr id="213" name="Google Shape;213;p27"/>
          <p:cNvPicPr preferRelativeResize="0"/>
          <p:nvPr/>
        </p:nvPicPr>
        <p:blipFill rotWithShape="1">
          <a:blip r:embed="rId4">
            <a:alphaModFix/>
          </a:blip>
          <a:srcRect/>
          <a:stretch/>
        </p:blipFill>
        <p:spPr>
          <a:xfrm>
            <a:off x="3895316" y="2519155"/>
            <a:ext cx="7877583" cy="399011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8"/>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Medlems- &amp; träningsavgifter 2024</a:t>
            </a:r>
            <a:endParaRPr/>
          </a:p>
        </p:txBody>
      </p:sp>
      <p:sp>
        <p:nvSpPr>
          <p:cNvPr id="219" name="Google Shape;219;p28"/>
          <p:cNvSpPr txBox="1">
            <a:spLocks noGrp="1"/>
          </p:cNvSpPr>
          <p:nvPr>
            <p:ph type="body" idx="1"/>
          </p:nvPr>
        </p:nvSpPr>
        <p:spPr>
          <a:xfrm>
            <a:off x="333102" y="1253331"/>
            <a:ext cx="11325497" cy="546399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sv-SE" sz="2000" b="1">
                <a:latin typeface="Arial"/>
                <a:ea typeface="Arial"/>
                <a:cs typeface="Arial"/>
                <a:sym typeface="Arial"/>
              </a:rPr>
              <a:t>Medlemsavgift till föreningen:</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Medlemsavgift för hela familjen är 300 kronor per år.</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Medlemsavgift enskild är 200 kronor per år.</a:t>
            </a:r>
            <a:endParaRPr/>
          </a:p>
          <a:p>
            <a:pPr marL="228600" lvl="0" indent="-101600" algn="l" rtl="0">
              <a:lnSpc>
                <a:spcPct val="90000"/>
              </a:lnSpc>
              <a:spcBef>
                <a:spcPts val="1000"/>
              </a:spcBef>
              <a:spcAft>
                <a:spcPts val="0"/>
              </a:spcAft>
              <a:buClr>
                <a:schemeClr val="dk1"/>
              </a:buClr>
              <a:buSzPts val="2000"/>
              <a:buNone/>
            </a:pPr>
            <a:endParaRPr sz="2000">
              <a:latin typeface="Arial"/>
              <a:ea typeface="Arial"/>
              <a:cs typeface="Arial"/>
              <a:sym typeface="Arial"/>
            </a:endParaRPr>
          </a:p>
          <a:p>
            <a:pPr marL="0" lvl="0" indent="0" algn="l" rtl="0">
              <a:lnSpc>
                <a:spcPct val="120000"/>
              </a:lnSpc>
              <a:spcBef>
                <a:spcPts val="1000"/>
              </a:spcBef>
              <a:spcAft>
                <a:spcPts val="0"/>
              </a:spcAft>
              <a:buClr>
                <a:schemeClr val="dk1"/>
              </a:buClr>
              <a:buSzPts val="2000"/>
              <a:buNone/>
            </a:pPr>
            <a:r>
              <a:rPr lang="sv-SE" sz="2000" b="1">
                <a:latin typeface="Arial"/>
                <a:ea typeface="Arial"/>
                <a:cs typeface="Arial"/>
                <a:sym typeface="Arial"/>
              </a:rPr>
              <a:t>Träningsavgifter för fotboll och innebandy, som tillfaller sektionerna:</a:t>
            </a:r>
            <a:br>
              <a:rPr lang="sv-SE" sz="2000" b="1">
                <a:latin typeface="Arial"/>
                <a:ea typeface="Arial"/>
                <a:cs typeface="Arial"/>
                <a:sym typeface="Arial"/>
              </a:rPr>
            </a:br>
            <a:r>
              <a:rPr lang="sv-SE" sz="2000">
                <a:latin typeface="Arial"/>
                <a:ea typeface="Arial"/>
                <a:cs typeface="Arial"/>
                <a:sym typeface="Arial"/>
              </a:rPr>
              <a:t>F/P17 (7 år)	450:-	F/P11 (13 år)	1 300:-</a:t>
            </a:r>
            <a:br>
              <a:rPr lang="sv-SE" sz="2000">
                <a:latin typeface="Arial"/>
                <a:ea typeface="Arial"/>
                <a:cs typeface="Arial"/>
                <a:sym typeface="Arial"/>
              </a:rPr>
            </a:br>
            <a:r>
              <a:rPr lang="sv-SE" sz="2000">
                <a:latin typeface="Arial"/>
                <a:ea typeface="Arial"/>
                <a:cs typeface="Arial"/>
                <a:sym typeface="Arial"/>
              </a:rPr>
              <a:t>F/P16 (8 år) 	600:-	F/P10 (14 år) 	1 400:-</a:t>
            </a:r>
            <a:br>
              <a:rPr lang="sv-SE" sz="2000">
                <a:latin typeface="Arial"/>
                <a:ea typeface="Arial"/>
                <a:cs typeface="Arial"/>
                <a:sym typeface="Arial"/>
              </a:rPr>
            </a:br>
            <a:r>
              <a:rPr lang="sv-SE" sz="2000">
                <a:latin typeface="Arial"/>
                <a:ea typeface="Arial"/>
                <a:cs typeface="Arial"/>
                <a:sym typeface="Arial"/>
              </a:rPr>
              <a:t>F/P15 (9 år) 	900:-	F/P09 (15 år) 	1 500:-</a:t>
            </a:r>
            <a:br>
              <a:rPr lang="sv-SE" sz="2000">
                <a:latin typeface="Arial"/>
                <a:ea typeface="Arial"/>
                <a:cs typeface="Arial"/>
                <a:sym typeface="Arial"/>
              </a:rPr>
            </a:br>
            <a:r>
              <a:rPr lang="sv-SE" sz="2000">
                <a:latin typeface="Arial"/>
                <a:ea typeface="Arial"/>
                <a:cs typeface="Arial"/>
                <a:sym typeface="Arial"/>
              </a:rPr>
              <a:t>F/P14 (10 år) 	1 000:-	</a:t>
            </a:r>
            <a:br>
              <a:rPr lang="sv-SE" sz="2000">
                <a:latin typeface="Arial"/>
                <a:ea typeface="Arial"/>
                <a:cs typeface="Arial"/>
                <a:sym typeface="Arial"/>
              </a:rPr>
            </a:br>
            <a:r>
              <a:rPr lang="sv-SE" sz="2000">
                <a:latin typeface="Arial"/>
                <a:ea typeface="Arial"/>
                <a:cs typeface="Arial"/>
                <a:sym typeface="Arial"/>
              </a:rPr>
              <a:t>F/P13 (11 år) 	1 100:-	Våra äldre lag betalar träningsavgift</a:t>
            </a:r>
            <a:br>
              <a:rPr lang="sv-SE" sz="2000">
                <a:latin typeface="Arial"/>
                <a:ea typeface="Arial"/>
                <a:cs typeface="Arial"/>
                <a:sym typeface="Arial"/>
              </a:rPr>
            </a:br>
            <a:r>
              <a:rPr lang="sv-SE" sz="2000">
                <a:latin typeface="Arial"/>
                <a:ea typeface="Arial"/>
                <a:cs typeface="Arial"/>
                <a:sym typeface="Arial"/>
              </a:rPr>
              <a:t>F/P12 (12 år) 	1 200:-	utifrån lagets direkta kostnader.</a:t>
            </a:r>
            <a:br>
              <a:rPr lang="sv-SE" sz="2000">
                <a:latin typeface="Arial"/>
                <a:ea typeface="Arial"/>
                <a:cs typeface="Arial"/>
                <a:sym typeface="Arial"/>
              </a:rPr>
            </a:br>
            <a:endParaRPr sz="2000">
              <a:latin typeface="Arial"/>
              <a:ea typeface="Arial"/>
              <a:cs typeface="Arial"/>
              <a:sym typeface="Arial"/>
            </a:endParaRPr>
          </a:p>
          <a:p>
            <a:pPr marL="0" lvl="0" indent="0" algn="l" rtl="0">
              <a:lnSpc>
                <a:spcPct val="120000"/>
              </a:lnSpc>
              <a:spcBef>
                <a:spcPts val="1000"/>
              </a:spcBef>
              <a:spcAft>
                <a:spcPts val="0"/>
              </a:spcAft>
              <a:buClr>
                <a:schemeClr val="dk1"/>
              </a:buClr>
              <a:buSzPts val="1600"/>
              <a:buNone/>
            </a:pPr>
            <a:br>
              <a:rPr lang="sv-SE" sz="1600" i="1">
                <a:latin typeface="Arial"/>
                <a:ea typeface="Arial"/>
                <a:cs typeface="Arial"/>
                <a:sym typeface="Arial"/>
              </a:rPr>
            </a:br>
            <a:r>
              <a:rPr lang="sv-SE" sz="1600" i="1">
                <a:latin typeface="Arial"/>
                <a:ea typeface="Arial"/>
                <a:cs typeface="Arial"/>
                <a:sym typeface="Arial"/>
              </a:rPr>
              <a:t>Ingen syskonrabatt på träningsavgiften.</a:t>
            </a:r>
            <a:r>
              <a:rPr lang="sv-SE" sz="2000" i="1">
                <a:latin typeface="Arial"/>
                <a:ea typeface="Arial"/>
                <a:cs typeface="Arial"/>
                <a:sym typeface="Arial"/>
              </a:rPr>
              <a:t> </a:t>
            </a:r>
            <a:r>
              <a:rPr lang="sv-SE" sz="1600" i="1">
                <a:latin typeface="Arial"/>
                <a:ea typeface="Arial"/>
                <a:cs typeface="Arial"/>
                <a:sym typeface="Arial"/>
              </a:rPr>
              <a:t>Medlemsavgiften skickas ut i samband med träningsavgifterna för fotboll.</a:t>
            </a:r>
            <a:endParaRPr/>
          </a:p>
        </p:txBody>
      </p:sp>
      <p:pic>
        <p:nvPicPr>
          <p:cNvPr id="220" name="Google Shape;220;p28"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9"/>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Gemensamma arbeten i föreningen</a:t>
            </a:r>
            <a:endParaRPr/>
          </a:p>
        </p:txBody>
      </p:sp>
      <p:sp>
        <p:nvSpPr>
          <p:cNvPr id="226" name="Google Shape;226;p29"/>
          <p:cNvSpPr txBox="1">
            <a:spLocks noGrp="1"/>
          </p:cNvSpPr>
          <p:nvPr>
            <p:ph type="body" idx="1"/>
          </p:nvPr>
        </p:nvSpPr>
        <p:spPr>
          <a:xfrm>
            <a:off x="333103" y="1253330"/>
            <a:ext cx="10515600" cy="5249069"/>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1700"/>
              <a:buNone/>
            </a:pPr>
            <a:r>
              <a:rPr lang="sv-SE" sz="1700" b="1">
                <a:latin typeface="Arial"/>
                <a:ea typeface="Arial"/>
                <a:cs typeface="Arial"/>
                <a:sym typeface="Arial"/>
              </a:rPr>
              <a:t>Bingolotter under julen</a:t>
            </a:r>
            <a:br>
              <a:rPr lang="sv-SE" sz="1700" b="1">
                <a:latin typeface="Arial"/>
                <a:ea typeface="Arial"/>
                <a:cs typeface="Arial"/>
                <a:sym typeface="Arial"/>
              </a:rPr>
            </a:br>
            <a:r>
              <a:rPr lang="sv-SE" sz="1700">
                <a:latin typeface="Arial"/>
                <a:ea typeface="Arial"/>
                <a:cs typeface="Arial"/>
                <a:sym typeface="Arial"/>
              </a:rPr>
              <a:t>Samtliga medlemmar säljer 8 Bingolotter till Uppesittarkvällen den 23/12. </a:t>
            </a:r>
            <a:br>
              <a:rPr lang="sv-SE" sz="1700">
                <a:latin typeface="Arial"/>
                <a:ea typeface="Arial"/>
                <a:cs typeface="Arial"/>
                <a:sym typeface="Arial"/>
              </a:rPr>
            </a:br>
            <a:r>
              <a:rPr lang="sv-SE" sz="1700">
                <a:latin typeface="Arial"/>
                <a:ea typeface="Arial"/>
                <a:cs typeface="Arial"/>
                <a:sym typeface="Arial"/>
              </a:rPr>
              <a:t>Familjer (2 aktiva barn eller fler) säljer 14 Bingolotter. Det är också möjligt att sälja ytterligare bingolotter, dubbellotter, trippellotter och julkalendrar, där hela förtjänsten går till önskad lagkassa.</a:t>
            </a:r>
            <a:endParaRPr/>
          </a:p>
          <a:p>
            <a:pPr marL="0" lvl="0" indent="0" algn="l" rtl="0">
              <a:lnSpc>
                <a:spcPct val="120000"/>
              </a:lnSpc>
              <a:spcBef>
                <a:spcPts val="1000"/>
              </a:spcBef>
              <a:spcAft>
                <a:spcPts val="0"/>
              </a:spcAft>
              <a:buClr>
                <a:schemeClr val="dk1"/>
              </a:buClr>
              <a:buSzPts val="1700"/>
              <a:buNone/>
            </a:pPr>
            <a:r>
              <a:rPr lang="sv-SE" sz="1700" b="1">
                <a:latin typeface="Arial"/>
                <a:ea typeface="Arial"/>
                <a:cs typeface="Arial"/>
                <a:sym typeface="Arial"/>
              </a:rPr>
              <a:t>Arbete under Svenska Rallyt </a:t>
            </a:r>
            <a:r>
              <a:rPr lang="sv-SE" sz="1700">
                <a:latin typeface="Arial"/>
                <a:ea typeface="Arial"/>
                <a:cs typeface="Arial"/>
                <a:sym typeface="Arial"/>
              </a:rPr>
              <a:t>(varje år)</a:t>
            </a:r>
            <a:br>
              <a:rPr lang="sv-SE" sz="1700">
                <a:latin typeface="Arial"/>
                <a:ea typeface="Arial"/>
                <a:cs typeface="Arial"/>
                <a:sym typeface="Arial"/>
              </a:rPr>
            </a:br>
            <a:r>
              <a:rPr lang="sv-SE" sz="1700">
                <a:latin typeface="Arial"/>
                <a:ea typeface="Arial"/>
                <a:cs typeface="Arial"/>
                <a:sym typeface="Arial"/>
              </a:rPr>
              <a:t>Antalet förväntade arbetstimmar/pass utgår från lagens/barnens ålder. </a:t>
            </a:r>
            <a:endParaRPr/>
          </a:p>
          <a:p>
            <a:pPr marL="0" lvl="0" indent="0" algn="l" rtl="0">
              <a:lnSpc>
                <a:spcPct val="120000"/>
              </a:lnSpc>
              <a:spcBef>
                <a:spcPts val="1000"/>
              </a:spcBef>
              <a:spcAft>
                <a:spcPts val="0"/>
              </a:spcAft>
              <a:buClr>
                <a:schemeClr val="dk1"/>
              </a:buClr>
              <a:buSzPts val="1700"/>
              <a:buNone/>
            </a:pPr>
            <a:r>
              <a:rPr lang="sv-SE" sz="1700" b="1">
                <a:latin typeface="Arial"/>
                <a:ea typeface="Arial"/>
                <a:cs typeface="Arial"/>
                <a:sym typeface="Arial"/>
              </a:rPr>
              <a:t>Parkering under Stora Nolia </a:t>
            </a:r>
            <a:r>
              <a:rPr lang="sv-SE" sz="1700">
                <a:latin typeface="Arial"/>
                <a:ea typeface="Arial"/>
                <a:cs typeface="Arial"/>
                <a:sym typeface="Arial"/>
              </a:rPr>
              <a:t>(vartannat år)</a:t>
            </a:r>
            <a:br>
              <a:rPr lang="sv-SE" sz="1700">
                <a:latin typeface="Arial"/>
                <a:ea typeface="Arial"/>
                <a:cs typeface="Arial"/>
                <a:sym typeface="Arial"/>
              </a:rPr>
            </a:br>
            <a:r>
              <a:rPr lang="sv-SE" sz="1700">
                <a:latin typeface="Arial"/>
                <a:ea typeface="Arial"/>
                <a:cs typeface="Arial"/>
                <a:sym typeface="Arial"/>
              </a:rPr>
              <a:t>Antalet förväntade arbetstimmar/pass utgår från lagens/barnens ålder. </a:t>
            </a:r>
            <a:endParaRPr/>
          </a:p>
          <a:p>
            <a:pPr marL="0" lvl="0" indent="0" algn="l" rtl="0">
              <a:lnSpc>
                <a:spcPct val="120000"/>
              </a:lnSpc>
              <a:spcBef>
                <a:spcPts val="1000"/>
              </a:spcBef>
              <a:spcAft>
                <a:spcPts val="0"/>
              </a:spcAft>
              <a:buClr>
                <a:srgbClr val="BFBFBF"/>
              </a:buClr>
              <a:buSzPts val="1700"/>
              <a:buNone/>
            </a:pPr>
            <a:r>
              <a:rPr lang="sv-SE" sz="1700" b="1">
                <a:solidFill>
                  <a:srgbClr val="BFBFBF"/>
                </a:solidFill>
                <a:latin typeface="Arial"/>
                <a:ea typeface="Arial"/>
                <a:cs typeface="Arial"/>
                <a:sym typeface="Arial"/>
              </a:rPr>
              <a:t>Restaurangchansen 2024</a:t>
            </a:r>
            <a:br>
              <a:rPr lang="sv-SE" sz="1700" b="1">
                <a:solidFill>
                  <a:srgbClr val="BFBFBF"/>
                </a:solidFill>
                <a:latin typeface="Arial"/>
                <a:ea typeface="Arial"/>
                <a:cs typeface="Arial"/>
                <a:sym typeface="Arial"/>
              </a:rPr>
            </a:br>
            <a:r>
              <a:rPr lang="sv-SE" sz="1700">
                <a:solidFill>
                  <a:srgbClr val="BFBFBF"/>
                </a:solidFill>
                <a:latin typeface="Arial"/>
                <a:ea typeface="Arial"/>
                <a:cs typeface="Arial"/>
                <a:sym typeface="Arial"/>
              </a:rPr>
              <a:t>Föreningen har ett år kvar på avtalet med Restaurangchansen/RC-Appen, </a:t>
            </a:r>
            <a:br>
              <a:rPr lang="sv-SE" sz="1700">
                <a:solidFill>
                  <a:srgbClr val="BFBFBF"/>
                </a:solidFill>
                <a:latin typeface="Arial"/>
                <a:ea typeface="Arial"/>
                <a:cs typeface="Arial"/>
                <a:sym typeface="Arial"/>
              </a:rPr>
            </a:br>
            <a:r>
              <a:rPr lang="sv-SE" sz="1700">
                <a:solidFill>
                  <a:srgbClr val="BFBFBF"/>
                </a:solidFill>
                <a:latin typeface="Arial"/>
                <a:ea typeface="Arial"/>
                <a:cs typeface="Arial"/>
                <a:sym typeface="Arial"/>
              </a:rPr>
              <a:t>vilket gör att 2024 blir sista året som detta är ett föreningsjobb.</a:t>
            </a:r>
            <a:endParaRPr/>
          </a:p>
          <a:p>
            <a:pPr marL="0" lvl="0" indent="0" algn="l" rtl="0">
              <a:lnSpc>
                <a:spcPct val="120000"/>
              </a:lnSpc>
              <a:spcBef>
                <a:spcPts val="1000"/>
              </a:spcBef>
              <a:spcAft>
                <a:spcPts val="0"/>
              </a:spcAft>
              <a:buClr>
                <a:srgbClr val="BFBFBF"/>
              </a:buClr>
              <a:buSzPts val="1700"/>
              <a:buNone/>
            </a:pPr>
            <a:r>
              <a:rPr lang="sv-SE" sz="1700">
                <a:solidFill>
                  <a:srgbClr val="BFBFBF"/>
                </a:solidFill>
                <a:latin typeface="Arial"/>
                <a:ea typeface="Arial"/>
                <a:cs typeface="Arial"/>
                <a:sym typeface="Arial"/>
              </a:rPr>
              <a:t>1 barn = 2 RC-Appen för 300:-/st. + 1 RC-appen gratis (värde 300:-)</a:t>
            </a:r>
            <a:br>
              <a:rPr lang="sv-SE" sz="1700">
                <a:solidFill>
                  <a:srgbClr val="BFBFBF"/>
                </a:solidFill>
                <a:latin typeface="Arial"/>
                <a:ea typeface="Arial"/>
                <a:cs typeface="Arial"/>
                <a:sym typeface="Arial"/>
              </a:rPr>
            </a:br>
            <a:r>
              <a:rPr lang="sv-SE" sz="1700">
                <a:solidFill>
                  <a:srgbClr val="BFBFBF"/>
                </a:solidFill>
                <a:latin typeface="Arial"/>
                <a:ea typeface="Arial"/>
                <a:cs typeface="Arial"/>
                <a:sym typeface="Arial"/>
              </a:rPr>
              <a:t>2 barn eller fler = 4 RC-Appen för 300:-/st. + 1 RC-Appen Familj gratis (värde 450:-)</a:t>
            </a:r>
            <a:endParaRPr/>
          </a:p>
          <a:p>
            <a:pPr marL="0" lvl="0" indent="0" algn="l" rtl="0">
              <a:lnSpc>
                <a:spcPct val="120000"/>
              </a:lnSpc>
              <a:spcBef>
                <a:spcPts val="1000"/>
              </a:spcBef>
              <a:spcAft>
                <a:spcPts val="0"/>
              </a:spcAft>
              <a:buClr>
                <a:schemeClr val="dk1"/>
              </a:buClr>
              <a:buSzPts val="1700"/>
              <a:buNone/>
            </a:pPr>
            <a:r>
              <a:rPr lang="sv-SE" sz="1700" i="1">
                <a:latin typeface="Arial"/>
                <a:ea typeface="Arial"/>
                <a:cs typeface="Arial"/>
                <a:sym typeface="Arial"/>
              </a:rPr>
              <a:t>En översyn av föreningens arbeten sker löpande.</a:t>
            </a:r>
            <a:endParaRPr/>
          </a:p>
        </p:txBody>
      </p:sp>
      <p:pic>
        <p:nvPicPr>
          <p:cNvPr id="227" name="Google Shape;227;p29"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KASSAN vid uppstart</a:t>
            </a:r>
            <a:endParaRPr/>
          </a:p>
        </p:txBody>
      </p:sp>
      <p:sp>
        <p:nvSpPr>
          <p:cNvPr id="233" name="Google Shape;23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a:t>Ingående saldo 2024: 9530 kr</a:t>
            </a:r>
            <a:endParaRPr/>
          </a:p>
          <a:p>
            <a:pPr marL="228600" lvl="0" indent="-228600" algn="l" rtl="0">
              <a:lnSpc>
                <a:spcPct val="90000"/>
              </a:lnSpc>
              <a:spcBef>
                <a:spcPts val="1000"/>
              </a:spcBef>
              <a:spcAft>
                <a:spcPts val="0"/>
              </a:spcAft>
              <a:buClr>
                <a:schemeClr val="dk1"/>
              </a:buClr>
              <a:buSzPts val="2800"/>
              <a:buChar char="•"/>
            </a:pPr>
            <a:r>
              <a:rPr lang="sv-SE"/>
              <a:t>Målbild säsongens slut: </a:t>
            </a:r>
            <a:endParaRPr/>
          </a:p>
          <a:p>
            <a:pPr marL="228600" lvl="0" indent="-228600" algn="l" rtl="0">
              <a:lnSpc>
                <a:spcPct val="90000"/>
              </a:lnSpc>
              <a:spcBef>
                <a:spcPts val="1000"/>
              </a:spcBef>
              <a:spcAft>
                <a:spcPts val="0"/>
              </a:spcAft>
              <a:buClr>
                <a:schemeClr val="dk1"/>
              </a:buClr>
              <a:buSzPts val="2800"/>
              <a:buChar char="•"/>
            </a:pPr>
            <a:r>
              <a:rPr lang="sv-SE"/>
              <a:t>Planerade gemensamma inköp:</a:t>
            </a:r>
            <a:endParaRPr/>
          </a:p>
          <a:p>
            <a:pPr marL="685800" lvl="1" indent="-76200" algn="l" rtl="0">
              <a:lnSpc>
                <a:spcPct val="90000"/>
              </a:lnSpc>
              <a:spcBef>
                <a:spcPts val="500"/>
              </a:spcBef>
              <a:spcAft>
                <a:spcPts val="0"/>
              </a:spcAft>
              <a:buClr>
                <a:schemeClr val="dk1"/>
              </a:buClr>
              <a:buSzPts val="2400"/>
              <a:buNone/>
            </a:pPr>
            <a:endParaRPr/>
          </a:p>
          <a:p>
            <a:pPr marL="685800" lvl="1" indent="-76200" algn="l" rtl="0">
              <a:lnSpc>
                <a:spcPct val="90000"/>
              </a:lnSpc>
              <a:spcBef>
                <a:spcPts val="500"/>
              </a:spcBef>
              <a:spcAft>
                <a:spcPts val="0"/>
              </a:spcAft>
              <a:buClr>
                <a:schemeClr val="dk1"/>
              </a:buClr>
              <a:buSzPts val="24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Övriga frågor</a:t>
            </a:r>
            <a:endParaRPr/>
          </a:p>
        </p:txBody>
      </p:sp>
      <p:sp>
        <p:nvSpPr>
          <p:cNvPr id="239" name="Google Shape;239;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777</TotalTime>
  <Words>2742</Words>
  <Application>Microsoft Office PowerPoint</Application>
  <PresentationFormat>Bredbild</PresentationFormat>
  <Paragraphs>359</Paragraphs>
  <Slides>19</Slides>
  <Notes>19</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19</vt:i4>
      </vt:variant>
    </vt:vector>
  </HeadingPairs>
  <TitlesOfParts>
    <vt:vector size="22" baseType="lpstr">
      <vt:lpstr>Arial</vt:lpstr>
      <vt:lpstr>Calibri</vt:lpstr>
      <vt:lpstr>Office-tema</vt:lpstr>
      <vt:lpstr>Välkommen till föräldramöte</vt:lpstr>
      <vt:lpstr>Agenda</vt:lpstr>
      <vt:lpstr>Vision, verksamhetsidé och värdegrund</vt:lpstr>
      <vt:lpstr>Uppförandekod</vt:lpstr>
      <vt:lpstr>Organisation - lag</vt:lpstr>
      <vt:lpstr>Vilka är vi ledare</vt:lpstr>
      <vt:lpstr>Tävlingsmodell och serieindelning </vt:lpstr>
      <vt:lpstr>Inför träningen/match</vt:lpstr>
      <vt:lpstr>Under Träningen</vt:lpstr>
      <vt:lpstr>Träningsupplägg</vt:lpstr>
      <vt:lpstr>Lag &amp; Matcher</vt:lpstr>
      <vt:lpstr>Matcherna</vt:lpstr>
      <vt:lpstr>Träningstider</vt:lpstr>
      <vt:lpstr>Kommunikation</vt:lpstr>
      <vt:lpstr>Information - app</vt:lpstr>
      <vt:lpstr>Medlems- &amp; träningsavgifter 2024</vt:lpstr>
      <vt:lpstr>Gemensamma arbeten i föreningen</vt:lpstr>
      <vt:lpstr>KASSAN vid uppstart</vt:lpstr>
      <vt:lpstr>Övriga frågor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Oskar Johansson</cp:lastModifiedBy>
  <cp:revision>2</cp:revision>
  <dcterms:modified xsi:type="dcterms:W3CDTF">2024-10-03T05:47:14Z</dcterms:modified>
</cp:coreProperties>
</file>