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6"/>
  </p:notesMasterIdLst>
  <p:sldIdLst>
    <p:sldId id="256" r:id="rId2"/>
    <p:sldId id="257" r:id="rId3"/>
    <p:sldId id="265" r:id="rId4"/>
    <p:sldId id="294" r:id="rId5"/>
    <p:sldId id="259" r:id="rId6"/>
    <p:sldId id="260" r:id="rId7"/>
    <p:sldId id="279" r:id="rId8"/>
    <p:sldId id="307" r:id="rId9"/>
    <p:sldId id="273" r:id="rId10"/>
    <p:sldId id="304" r:id="rId11"/>
    <p:sldId id="266" r:id="rId12"/>
    <p:sldId id="264" r:id="rId13"/>
    <p:sldId id="280" r:id="rId14"/>
    <p:sldId id="281" r:id="rId15"/>
    <p:sldId id="283" r:id="rId16"/>
    <p:sldId id="284" r:id="rId17"/>
    <p:sldId id="282" r:id="rId18"/>
    <p:sldId id="285" r:id="rId19"/>
    <p:sldId id="271" r:id="rId20"/>
    <p:sldId id="272" r:id="rId21"/>
    <p:sldId id="306" r:id="rId22"/>
    <p:sldId id="274" r:id="rId23"/>
    <p:sldId id="303" r:id="rId24"/>
    <p:sldId id="275" r:id="rId25"/>
  </p:sldIdLst>
  <p:sldSz cx="18288000" cy="10287000"/>
  <p:notesSz cx="6858000" cy="9144000"/>
  <p:embeddedFontLst>
    <p:embeddedFont>
      <p:font typeface="Assistant" pitchFamily="2" charset="-79"/>
      <p:regular r:id="rId27"/>
      <p:bold r:id="rId28"/>
    </p:embeddedFont>
    <p:embeddedFont>
      <p:font typeface="Daytona" panose="020B0604030500040204" pitchFamily="34" charset="0"/>
      <p:regular r:id="rId29"/>
      <p:bold r:id="rId30"/>
      <p:italic r:id="rId31"/>
      <p:boldItalic r:id="rId32"/>
    </p:embeddedFont>
    <p:embeddedFont>
      <p:font typeface="Special Elite" panose="020B0604020202020204" charset="0"/>
      <p:regular r:id="rId33"/>
    </p:embeddedFont>
    <p:embeddedFont>
      <p:font typeface="True Typewriter" panose="020B0604020202020204" charset="0"/>
      <p:regular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740059-DE64-4507-BDF3-9F9092F05FC9}" v="23" dt="2026-09-14T15:56:49.427"/>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2941" autoAdjust="0"/>
  </p:normalViewPr>
  <p:slideViewPr>
    <p:cSldViewPr>
      <p:cViewPr varScale="1">
        <p:scale>
          <a:sx n="69" d="100"/>
          <a:sy n="69" d="100"/>
        </p:scale>
        <p:origin x="51"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414"/>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9" Type="http://schemas.microsoft.com/office/2016/11/relationships/changesInfo" Target="changesInfos/changesInfo1.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Persson" userId="baeccff1-5cd5-461e-96bc-6ebc386ea709" providerId="ADAL" clId="{6C1A753B-97D2-4524-ACA9-9815CF02F5A1}"/>
    <pc:docChg chg="undo custSel addSld delSld modSld">
      <pc:chgData name="David Persson" userId="baeccff1-5cd5-461e-96bc-6ebc386ea709" providerId="ADAL" clId="{6C1A753B-97D2-4524-ACA9-9815CF02F5A1}" dt="2026-09-14T16:07:46.610" v="1183" actId="20577"/>
      <pc:docMkLst>
        <pc:docMk/>
      </pc:docMkLst>
      <pc:sldChg chg="modSp mod">
        <pc:chgData name="David Persson" userId="baeccff1-5cd5-461e-96bc-6ebc386ea709" providerId="ADAL" clId="{6C1A753B-97D2-4524-ACA9-9815CF02F5A1}" dt="2026-09-14T06:02:13.470" v="3" actId="20577"/>
        <pc:sldMkLst>
          <pc:docMk/>
          <pc:sldMk cId="0" sldId="256"/>
        </pc:sldMkLst>
        <pc:spChg chg="mod">
          <ac:chgData name="David Persson" userId="baeccff1-5cd5-461e-96bc-6ebc386ea709" providerId="ADAL" clId="{6C1A753B-97D2-4524-ACA9-9815CF02F5A1}" dt="2026-09-14T06:02:13.470" v="3" actId="20577"/>
          <ac:spMkLst>
            <pc:docMk/>
            <pc:sldMk cId="0" sldId="256"/>
            <ac:spMk id="5" creationId="{00000000-0000-0000-0000-000000000000}"/>
          </ac:spMkLst>
        </pc:spChg>
      </pc:sldChg>
      <pc:sldChg chg="delSp modSp mod addAnim delAnim modAnim">
        <pc:chgData name="David Persson" userId="baeccff1-5cd5-461e-96bc-6ebc386ea709" providerId="ADAL" clId="{6C1A753B-97D2-4524-ACA9-9815CF02F5A1}" dt="2026-09-14T12:13:30.650" v="594"/>
        <pc:sldMkLst>
          <pc:docMk/>
          <pc:sldMk cId="2117526185" sldId="266"/>
        </pc:sldMkLst>
        <pc:spChg chg="del">
          <ac:chgData name="David Persson" userId="baeccff1-5cd5-461e-96bc-6ebc386ea709" providerId="ADAL" clId="{6C1A753B-97D2-4524-ACA9-9815CF02F5A1}" dt="2026-09-14T12:12:50.818" v="585" actId="478"/>
          <ac:spMkLst>
            <pc:docMk/>
            <pc:sldMk cId="2117526185" sldId="266"/>
            <ac:spMk id="5" creationId="{00000000-0000-0000-0000-000000000000}"/>
          </ac:spMkLst>
        </pc:spChg>
        <pc:grpChg chg="mod">
          <ac:chgData name="David Persson" userId="baeccff1-5cd5-461e-96bc-6ebc386ea709" providerId="ADAL" clId="{6C1A753B-97D2-4524-ACA9-9815CF02F5A1}" dt="2026-09-14T12:12:56.222" v="586" actId="1076"/>
          <ac:grpSpMkLst>
            <pc:docMk/>
            <pc:sldMk cId="2117526185" sldId="266"/>
            <ac:grpSpMk id="20" creationId="{D30E1078-599C-B9F8-4716-86F9662CF403}"/>
          </ac:grpSpMkLst>
        </pc:grpChg>
      </pc:sldChg>
      <pc:sldChg chg="del">
        <pc:chgData name="David Persson" userId="baeccff1-5cd5-461e-96bc-6ebc386ea709" providerId="ADAL" clId="{6C1A753B-97D2-4524-ACA9-9815CF02F5A1}" dt="2026-09-14T12:14:20.579" v="605" actId="47"/>
        <pc:sldMkLst>
          <pc:docMk/>
          <pc:sldMk cId="1506037656" sldId="267"/>
        </pc:sldMkLst>
      </pc:sldChg>
      <pc:sldChg chg="addSp delSp modSp del mod addAnim delAnim">
        <pc:chgData name="David Persson" userId="baeccff1-5cd5-461e-96bc-6ebc386ea709" providerId="ADAL" clId="{6C1A753B-97D2-4524-ACA9-9815CF02F5A1}" dt="2026-09-14T12:17:29.091" v="700" actId="47"/>
        <pc:sldMkLst>
          <pc:docMk/>
          <pc:sldMk cId="3564244923" sldId="270"/>
        </pc:sldMkLst>
        <pc:spChg chg="mod">
          <ac:chgData name="David Persson" userId="baeccff1-5cd5-461e-96bc-6ebc386ea709" providerId="ADAL" clId="{6C1A753B-97D2-4524-ACA9-9815CF02F5A1}" dt="2026-09-14T12:16:22.841" v="677"/>
          <ac:spMkLst>
            <pc:docMk/>
            <pc:sldMk cId="3564244923" sldId="270"/>
            <ac:spMk id="6" creationId="{FBBEAE8C-A450-B1AC-0C81-05C7D4255ED6}"/>
          </ac:spMkLst>
        </pc:spChg>
        <pc:spChg chg="del topLvl">
          <ac:chgData name="David Persson" userId="baeccff1-5cd5-461e-96bc-6ebc386ea709" providerId="ADAL" clId="{6C1A753B-97D2-4524-ACA9-9815CF02F5A1}" dt="2026-09-14T12:15:27.734" v="608" actId="478"/>
          <ac:spMkLst>
            <pc:docMk/>
            <pc:sldMk cId="3564244923" sldId="270"/>
            <ac:spMk id="8" creationId="{FE7C56D6-93AA-053C-C68B-00410941CEA2}"/>
          </ac:spMkLst>
        </pc:spChg>
        <pc:spChg chg="mod">
          <ac:chgData name="David Persson" userId="baeccff1-5cd5-461e-96bc-6ebc386ea709" providerId="ADAL" clId="{6C1A753B-97D2-4524-ACA9-9815CF02F5A1}" dt="2026-09-14T12:17:10.949" v="696" actId="20577"/>
          <ac:spMkLst>
            <pc:docMk/>
            <pc:sldMk cId="3564244923" sldId="270"/>
            <ac:spMk id="9" creationId="{78F89F55-3622-EA19-0087-B2EC3D7671EE}"/>
          </ac:spMkLst>
        </pc:spChg>
        <pc:spChg chg="del topLvl">
          <ac:chgData name="David Persson" userId="baeccff1-5cd5-461e-96bc-6ebc386ea709" providerId="ADAL" clId="{6C1A753B-97D2-4524-ACA9-9815CF02F5A1}" dt="2026-09-14T12:17:03.513" v="693" actId="478"/>
          <ac:spMkLst>
            <pc:docMk/>
            <pc:sldMk cId="3564244923" sldId="270"/>
            <ac:spMk id="11" creationId="{57596F66-F490-3EA3-593A-52D65D0D9E28}"/>
          </ac:spMkLst>
        </pc:spChg>
        <pc:spChg chg="del topLvl">
          <ac:chgData name="David Persson" userId="baeccff1-5cd5-461e-96bc-6ebc386ea709" providerId="ADAL" clId="{6C1A753B-97D2-4524-ACA9-9815CF02F5A1}" dt="2026-09-14T12:15:26.602" v="607" actId="478"/>
          <ac:spMkLst>
            <pc:docMk/>
            <pc:sldMk cId="3564244923" sldId="270"/>
            <ac:spMk id="12" creationId="{D5B8C7F6-3BA7-36CB-6C3E-B01099C32225}"/>
          </ac:spMkLst>
        </pc:spChg>
        <pc:spChg chg="del topLvl">
          <ac:chgData name="David Persson" userId="baeccff1-5cd5-461e-96bc-6ebc386ea709" providerId="ADAL" clId="{6C1A753B-97D2-4524-ACA9-9815CF02F5A1}" dt="2026-09-14T12:15:29.168" v="609" actId="478"/>
          <ac:spMkLst>
            <pc:docMk/>
            <pc:sldMk cId="3564244923" sldId="270"/>
            <ac:spMk id="13" creationId="{AD8E2C82-2FEC-1E35-9B0E-A24BD93EBCFB}"/>
          </ac:spMkLst>
        </pc:spChg>
        <pc:grpChg chg="mod">
          <ac:chgData name="David Persson" userId="baeccff1-5cd5-461e-96bc-6ebc386ea709" providerId="ADAL" clId="{6C1A753B-97D2-4524-ACA9-9815CF02F5A1}" dt="2026-09-14T12:16:57.819" v="691" actId="1076"/>
          <ac:grpSpMkLst>
            <pc:docMk/>
            <pc:sldMk cId="3564244923" sldId="270"/>
            <ac:grpSpMk id="2" creationId="{00000000-0000-0000-0000-000000000000}"/>
          </ac:grpSpMkLst>
        </pc:grpChg>
        <pc:grpChg chg="add del mod">
          <ac:chgData name="David Persson" userId="baeccff1-5cd5-461e-96bc-6ebc386ea709" providerId="ADAL" clId="{6C1A753B-97D2-4524-ACA9-9815CF02F5A1}" dt="2026-09-14T12:17:00.905" v="692" actId="14100"/>
          <ac:grpSpMkLst>
            <pc:docMk/>
            <pc:sldMk cId="3564244923" sldId="270"/>
            <ac:grpSpMk id="5" creationId="{44AE1957-3738-E4AE-93C1-7145836705E1}"/>
          </ac:grpSpMkLst>
        </pc:grpChg>
        <pc:grpChg chg="del">
          <ac:chgData name="David Persson" userId="baeccff1-5cd5-461e-96bc-6ebc386ea709" providerId="ADAL" clId="{6C1A753B-97D2-4524-ACA9-9815CF02F5A1}" dt="2026-09-14T12:15:26.602" v="607" actId="478"/>
          <ac:grpSpMkLst>
            <pc:docMk/>
            <pc:sldMk cId="3564244923" sldId="270"/>
            <ac:grpSpMk id="14" creationId="{81258E98-3DD9-2AE5-C186-EE2E5741CE85}"/>
          </ac:grpSpMkLst>
        </pc:grpChg>
        <pc:grpChg chg="del">
          <ac:chgData name="David Persson" userId="baeccff1-5cd5-461e-96bc-6ebc386ea709" providerId="ADAL" clId="{6C1A753B-97D2-4524-ACA9-9815CF02F5A1}" dt="2026-09-14T12:15:27.734" v="608" actId="478"/>
          <ac:grpSpMkLst>
            <pc:docMk/>
            <pc:sldMk cId="3564244923" sldId="270"/>
            <ac:grpSpMk id="15" creationId="{34C233C0-5057-2E61-EF75-448B87E8A11A}"/>
          </ac:grpSpMkLst>
        </pc:grpChg>
      </pc:sldChg>
      <pc:sldChg chg="addSp delSp modSp mod">
        <pc:chgData name="David Persson" userId="baeccff1-5cd5-461e-96bc-6ebc386ea709" providerId="ADAL" clId="{6C1A753B-97D2-4524-ACA9-9815CF02F5A1}" dt="2026-09-14T12:41:25.342" v="777" actId="1037"/>
        <pc:sldMkLst>
          <pc:docMk/>
          <pc:sldMk cId="2081075101" sldId="271"/>
        </pc:sldMkLst>
        <pc:spChg chg="mod ord">
          <ac:chgData name="David Persson" userId="baeccff1-5cd5-461e-96bc-6ebc386ea709" providerId="ADAL" clId="{6C1A753B-97D2-4524-ACA9-9815CF02F5A1}" dt="2026-09-14T12:41:25.342" v="777" actId="1037"/>
          <ac:spMkLst>
            <pc:docMk/>
            <pc:sldMk cId="2081075101" sldId="271"/>
            <ac:spMk id="6" creationId="{7F71B688-14B1-0FF9-3006-42B86E274BF2}"/>
          </ac:spMkLst>
        </pc:spChg>
        <pc:spChg chg="mod">
          <ac:chgData name="David Persson" userId="baeccff1-5cd5-461e-96bc-6ebc386ea709" providerId="ADAL" clId="{6C1A753B-97D2-4524-ACA9-9815CF02F5A1}" dt="2026-09-14T12:01:57.065" v="493" actId="207"/>
          <ac:spMkLst>
            <pc:docMk/>
            <pc:sldMk cId="2081075101" sldId="271"/>
            <ac:spMk id="7" creationId="{00000000-0000-0000-0000-000000000000}"/>
          </ac:spMkLst>
        </pc:spChg>
        <pc:spChg chg="add mod modCrop">
          <ac:chgData name="David Persson" userId="baeccff1-5cd5-461e-96bc-6ebc386ea709" providerId="ADAL" clId="{6C1A753B-97D2-4524-ACA9-9815CF02F5A1}" dt="2026-09-14T12:40:38.552" v="763" actId="732"/>
          <ac:spMkLst>
            <pc:docMk/>
            <pc:sldMk cId="2081075101" sldId="271"/>
            <ac:spMk id="8" creationId="{F7010827-5998-DE4E-1C9B-97AC8A10C948}"/>
          </ac:spMkLst>
        </pc:spChg>
        <pc:spChg chg="mod">
          <ac:chgData name="David Persson" userId="baeccff1-5cd5-461e-96bc-6ebc386ea709" providerId="ADAL" clId="{6C1A753B-97D2-4524-ACA9-9815CF02F5A1}" dt="2026-09-14T12:02:09.777" v="495" actId="207"/>
          <ac:spMkLst>
            <pc:docMk/>
            <pc:sldMk cId="2081075101" sldId="271"/>
            <ac:spMk id="10" creationId="{B0B9F15D-ADF6-F524-7C9D-20F25602240C}"/>
          </ac:spMkLst>
        </pc:spChg>
        <pc:spChg chg="mod ord">
          <ac:chgData name="David Persson" userId="baeccff1-5cd5-461e-96bc-6ebc386ea709" providerId="ADAL" clId="{6C1A753B-97D2-4524-ACA9-9815CF02F5A1}" dt="2026-09-14T12:40:58.470" v="766" actId="14100"/>
          <ac:spMkLst>
            <pc:docMk/>
            <pc:sldMk cId="2081075101" sldId="271"/>
            <ac:spMk id="11" creationId="{90514546-D1D0-40FF-56C9-DEFBC83508FD}"/>
          </ac:spMkLst>
        </pc:spChg>
        <pc:grpChg chg="del">
          <ac:chgData name="David Persson" userId="baeccff1-5cd5-461e-96bc-6ebc386ea709" providerId="ADAL" clId="{6C1A753B-97D2-4524-ACA9-9815CF02F5A1}" dt="2026-09-14T12:01:52.444" v="492" actId="478"/>
          <ac:grpSpMkLst>
            <pc:docMk/>
            <pc:sldMk cId="2081075101" sldId="271"/>
            <ac:grpSpMk id="2" creationId="{00000000-0000-0000-0000-000000000000}"/>
          </ac:grpSpMkLst>
        </pc:grpChg>
      </pc:sldChg>
      <pc:sldChg chg="addSp delSp modSp mod">
        <pc:chgData name="David Persson" userId="baeccff1-5cd5-461e-96bc-6ebc386ea709" providerId="ADAL" clId="{6C1A753B-97D2-4524-ACA9-9815CF02F5A1}" dt="2026-09-14T12:10:24.095" v="565"/>
        <pc:sldMkLst>
          <pc:docMk/>
          <pc:sldMk cId="3078653209" sldId="272"/>
        </pc:sldMkLst>
        <pc:spChg chg="mod">
          <ac:chgData name="David Persson" userId="baeccff1-5cd5-461e-96bc-6ebc386ea709" providerId="ADAL" clId="{6C1A753B-97D2-4524-ACA9-9815CF02F5A1}" dt="2026-09-14T12:01:01.475" v="463" actId="20577"/>
          <ac:spMkLst>
            <pc:docMk/>
            <pc:sldMk cId="3078653209" sldId="272"/>
            <ac:spMk id="5" creationId="{00000000-0000-0000-0000-000000000000}"/>
          </ac:spMkLst>
        </pc:spChg>
        <pc:spChg chg="mod">
          <ac:chgData name="David Persson" userId="baeccff1-5cd5-461e-96bc-6ebc386ea709" providerId="ADAL" clId="{6C1A753B-97D2-4524-ACA9-9815CF02F5A1}" dt="2026-09-14T10:22:57.693" v="280" actId="207"/>
          <ac:spMkLst>
            <pc:docMk/>
            <pc:sldMk cId="3078653209" sldId="272"/>
            <ac:spMk id="7" creationId="{00000000-0000-0000-0000-000000000000}"/>
          </ac:spMkLst>
        </pc:spChg>
        <pc:spChg chg="mod">
          <ac:chgData name="David Persson" userId="baeccff1-5cd5-461e-96bc-6ebc386ea709" providerId="ADAL" clId="{6C1A753B-97D2-4524-ACA9-9815CF02F5A1}" dt="2026-09-14T10:22:54.015" v="279" actId="207"/>
          <ac:spMkLst>
            <pc:docMk/>
            <pc:sldMk cId="3078653209" sldId="272"/>
            <ac:spMk id="10" creationId="{B0B9F15D-ADF6-F524-7C9D-20F25602240C}"/>
          </ac:spMkLst>
        </pc:spChg>
        <pc:grpChg chg="del">
          <ac:chgData name="David Persson" userId="baeccff1-5cd5-461e-96bc-6ebc386ea709" providerId="ADAL" clId="{6C1A753B-97D2-4524-ACA9-9815CF02F5A1}" dt="2026-09-14T10:23:03.362" v="282" actId="478"/>
          <ac:grpSpMkLst>
            <pc:docMk/>
            <pc:sldMk cId="3078653209" sldId="272"/>
            <ac:grpSpMk id="2" creationId="{00000000-0000-0000-0000-000000000000}"/>
          </ac:grpSpMkLst>
        </pc:grpChg>
        <pc:picChg chg="add mod modCrop">
          <ac:chgData name="David Persson" userId="baeccff1-5cd5-461e-96bc-6ebc386ea709" providerId="ADAL" clId="{6C1A753B-97D2-4524-ACA9-9815CF02F5A1}" dt="2026-09-14T12:10:24.095" v="565"/>
          <ac:picMkLst>
            <pc:docMk/>
            <pc:sldMk cId="3078653209" sldId="272"/>
            <ac:picMk id="3" creationId="{B7DE5D31-E92F-82C3-E4B6-EDED042C90FB}"/>
          </ac:picMkLst>
        </pc:picChg>
      </pc:sldChg>
      <pc:sldChg chg="addSp delSp modSp mod">
        <pc:chgData name="David Persson" userId="baeccff1-5cd5-461e-96bc-6ebc386ea709" providerId="ADAL" clId="{6C1A753B-97D2-4524-ACA9-9815CF02F5A1}" dt="2026-09-14T15:58:18.699" v="1058" actId="20577"/>
        <pc:sldMkLst>
          <pc:docMk/>
          <pc:sldMk cId="1350513895" sldId="273"/>
        </pc:sldMkLst>
        <pc:spChg chg="add mod">
          <ac:chgData name="David Persson" userId="baeccff1-5cd5-461e-96bc-6ebc386ea709" providerId="ADAL" clId="{6C1A753B-97D2-4524-ACA9-9815CF02F5A1}" dt="2026-09-14T15:57:41.867" v="980" actId="121"/>
          <ac:spMkLst>
            <pc:docMk/>
            <pc:sldMk cId="1350513895" sldId="273"/>
            <ac:spMk id="3" creationId="{F009928D-0095-D6C0-C682-06670CEF2E8E}"/>
          </ac:spMkLst>
        </pc:spChg>
        <pc:spChg chg="mod">
          <ac:chgData name="David Persson" userId="baeccff1-5cd5-461e-96bc-6ebc386ea709" providerId="ADAL" clId="{6C1A753B-97D2-4524-ACA9-9815CF02F5A1}" dt="2026-09-14T15:58:18.699" v="1058" actId="20577"/>
          <ac:spMkLst>
            <pc:docMk/>
            <pc:sldMk cId="1350513895" sldId="273"/>
            <ac:spMk id="5" creationId="{00000000-0000-0000-0000-000000000000}"/>
          </ac:spMkLst>
        </pc:spChg>
        <pc:spChg chg="mod">
          <ac:chgData name="David Persson" userId="baeccff1-5cd5-461e-96bc-6ebc386ea709" providerId="ADAL" clId="{6C1A753B-97D2-4524-ACA9-9815CF02F5A1}" dt="2026-09-14T12:39:11.903" v="742" actId="207"/>
          <ac:spMkLst>
            <pc:docMk/>
            <pc:sldMk cId="1350513895" sldId="273"/>
            <ac:spMk id="7" creationId="{00000000-0000-0000-0000-000000000000}"/>
          </ac:spMkLst>
        </pc:spChg>
        <pc:spChg chg="mod">
          <ac:chgData name="David Persson" userId="baeccff1-5cd5-461e-96bc-6ebc386ea709" providerId="ADAL" clId="{6C1A753B-97D2-4524-ACA9-9815CF02F5A1}" dt="2026-09-14T12:38:46.479" v="732" actId="207"/>
          <ac:spMkLst>
            <pc:docMk/>
            <pc:sldMk cId="1350513895" sldId="273"/>
            <ac:spMk id="10" creationId="{B0B9F15D-ADF6-F524-7C9D-20F25602240C}"/>
          </ac:spMkLst>
        </pc:spChg>
        <pc:spChg chg="del mod">
          <ac:chgData name="David Persson" userId="baeccff1-5cd5-461e-96bc-6ebc386ea709" providerId="ADAL" clId="{6C1A753B-97D2-4524-ACA9-9815CF02F5A1}" dt="2026-09-14T12:38:09.866" v="727" actId="478"/>
          <ac:spMkLst>
            <pc:docMk/>
            <pc:sldMk cId="1350513895" sldId="273"/>
            <ac:spMk id="11" creationId="{F87A73A4-69DD-9DE5-F2AB-A54C4CF04B38}"/>
          </ac:spMkLst>
        </pc:spChg>
        <pc:spChg chg="add mod ord">
          <ac:chgData name="David Persson" userId="baeccff1-5cd5-461e-96bc-6ebc386ea709" providerId="ADAL" clId="{6C1A753B-97D2-4524-ACA9-9815CF02F5A1}" dt="2026-09-14T15:56:41.438" v="937" actId="14100"/>
          <ac:spMkLst>
            <pc:docMk/>
            <pc:sldMk cId="1350513895" sldId="273"/>
            <ac:spMk id="12" creationId="{46A4EDE8-63DD-E684-7AA3-F71DDEB77D37}"/>
          </ac:spMkLst>
        </pc:spChg>
        <pc:grpChg chg="del">
          <ac:chgData name="David Persson" userId="baeccff1-5cd5-461e-96bc-6ebc386ea709" providerId="ADAL" clId="{6C1A753B-97D2-4524-ACA9-9815CF02F5A1}" dt="2026-09-14T12:38:32.780" v="729" actId="478"/>
          <ac:grpSpMkLst>
            <pc:docMk/>
            <pc:sldMk cId="1350513895" sldId="273"/>
            <ac:grpSpMk id="2" creationId="{00000000-0000-0000-0000-000000000000}"/>
          </ac:grpSpMkLst>
        </pc:grpChg>
        <pc:picChg chg="add del mod modCrop">
          <ac:chgData name="David Persson" userId="baeccff1-5cd5-461e-96bc-6ebc386ea709" providerId="ADAL" clId="{6C1A753B-97D2-4524-ACA9-9815CF02F5A1}" dt="2026-09-14T12:38:13.763" v="728" actId="478"/>
          <ac:picMkLst>
            <pc:docMk/>
            <pc:sldMk cId="1350513895" sldId="273"/>
            <ac:picMk id="8" creationId="{56B7EE3B-4D7D-05E0-CAB2-53B559F0B8B1}"/>
          </ac:picMkLst>
        </pc:picChg>
      </pc:sldChg>
      <pc:sldChg chg="addSp delSp modSp mod">
        <pc:chgData name="David Persson" userId="baeccff1-5cd5-461e-96bc-6ebc386ea709" providerId="ADAL" clId="{6C1A753B-97D2-4524-ACA9-9815CF02F5A1}" dt="2026-09-14T12:43:09.955" v="780"/>
        <pc:sldMkLst>
          <pc:docMk/>
          <pc:sldMk cId="4197831198" sldId="274"/>
        </pc:sldMkLst>
        <pc:spChg chg="del">
          <ac:chgData name="David Persson" userId="baeccff1-5cd5-461e-96bc-6ebc386ea709" providerId="ADAL" clId="{6C1A753B-97D2-4524-ACA9-9815CF02F5A1}" dt="2026-09-14T10:16:18.797" v="11" actId="478"/>
          <ac:spMkLst>
            <pc:docMk/>
            <pc:sldMk cId="4197831198" sldId="274"/>
            <ac:spMk id="3" creationId="{87CEDB25-45F9-6F62-BF45-6308E2D699A9}"/>
          </ac:spMkLst>
        </pc:spChg>
        <pc:spChg chg="mod">
          <ac:chgData name="David Persson" userId="baeccff1-5cd5-461e-96bc-6ebc386ea709" providerId="ADAL" clId="{6C1A753B-97D2-4524-ACA9-9815CF02F5A1}" dt="2026-09-14T10:16:40.923" v="17" actId="207"/>
          <ac:spMkLst>
            <pc:docMk/>
            <pc:sldMk cId="4197831198" sldId="274"/>
            <ac:spMk id="7" creationId="{00000000-0000-0000-0000-000000000000}"/>
          </ac:spMkLst>
        </pc:spChg>
        <pc:spChg chg="mod">
          <ac:chgData name="David Persson" userId="baeccff1-5cd5-461e-96bc-6ebc386ea709" providerId="ADAL" clId="{6C1A753B-97D2-4524-ACA9-9815CF02F5A1}" dt="2026-09-14T12:12:08.500" v="584" actId="207"/>
          <ac:spMkLst>
            <pc:docMk/>
            <pc:sldMk cId="4197831198" sldId="274"/>
            <ac:spMk id="10" creationId="{B0B9F15D-ADF6-F524-7C9D-20F25602240C}"/>
          </ac:spMkLst>
        </pc:spChg>
        <pc:grpChg chg="add del">
          <ac:chgData name="David Persson" userId="baeccff1-5cd5-461e-96bc-6ebc386ea709" providerId="ADAL" clId="{6C1A753B-97D2-4524-ACA9-9815CF02F5A1}" dt="2026-09-14T10:16:28.262" v="14" actId="478"/>
          <ac:grpSpMkLst>
            <pc:docMk/>
            <pc:sldMk cId="4197831198" sldId="274"/>
            <ac:grpSpMk id="14" creationId="{50E6FB51-4A59-4245-0F4C-CA861B1C0854}"/>
          </ac:grpSpMkLst>
        </pc:grpChg>
        <pc:graphicFrameChg chg="add mod modGraphic">
          <ac:chgData name="David Persson" userId="baeccff1-5cd5-461e-96bc-6ebc386ea709" providerId="ADAL" clId="{6C1A753B-97D2-4524-ACA9-9815CF02F5A1}" dt="2026-09-14T11:59:39.987" v="359" actId="2165"/>
          <ac:graphicFrameMkLst>
            <pc:docMk/>
            <pc:sldMk cId="4197831198" sldId="274"/>
            <ac:graphicFrameMk id="2" creationId="{640CB2DD-E37C-9DC7-B8B9-97AB4D897C84}"/>
          </ac:graphicFrameMkLst>
        </pc:graphicFrameChg>
        <pc:graphicFrameChg chg="del">
          <ac:chgData name="David Persson" userId="baeccff1-5cd5-461e-96bc-6ebc386ea709" providerId="ADAL" clId="{6C1A753B-97D2-4524-ACA9-9815CF02F5A1}" dt="2026-09-14T10:16:09.600" v="5" actId="478"/>
          <ac:graphicFrameMkLst>
            <pc:docMk/>
            <pc:sldMk cId="4197831198" sldId="274"/>
            <ac:graphicFrameMk id="2" creationId="{E74C2DFB-219A-D9F3-95B8-11B22DB1645A}"/>
          </ac:graphicFrameMkLst>
        </pc:graphicFrameChg>
        <pc:graphicFrameChg chg="add mod modGraphic">
          <ac:chgData name="David Persson" userId="baeccff1-5cd5-461e-96bc-6ebc386ea709" providerId="ADAL" clId="{6C1A753B-97D2-4524-ACA9-9815CF02F5A1}" dt="2026-09-14T12:43:09.955" v="780"/>
          <ac:graphicFrameMkLst>
            <pc:docMk/>
            <pc:sldMk cId="4197831198" sldId="274"/>
            <ac:graphicFrameMk id="3" creationId="{ACD44556-9A33-96F8-BEC4-91AA276BC342}"/>
          </ac:graphicFrameMkLst>
        </pc:graphicFrameChg>
        <pc:graphicFrameChg chg="del">
          <ac:chgData name="David Persson" userId="baeccff1-5cd5-461e-96bc-6ebc386ea709" providerId="ADAL" clId="{6C1A753B-97D2-4524-ACA9-9815CF02F5A1}" dt="2026-09-14T10:16:16.885" v="10" actId="478"/>
          <ac:graphicFrameMkLst>
            <pc:docMk/>
            <pc:sldMk cId="4197831198" sldId="274"/>
            <ac:graphicFrameMk id="4" creationId="{00A92C5B-8E91-A9CF-B2B6-810473613D58}"/>
          </ac:graphicFrameMkLst>
        </pc:graphicFrameChg>
        <pc:picChg chg="add mod ord modCrop">
          <ac:chgData name="David Persson" userId="baeccff1-5cd5-461e-96bc-6ebc386ea709" providerId="ADAL" clId="{6C1A753B-97D2-4524-ACA9-9815CF02F5A1}" dt="2026-09-14T12:12:01.147" v="583" actId="171"/>
          <ac:picMkLst>
            <pc:docMk/>
            <pc:sldMk cId="4197831198" sldId="274"/>
            <ac:picMk id="5" creationId="{4093C37D-4B68-CA4F-2EF4-2F5F47A905DE}"/>
          </ac:picMkLst>
        </pc:picChg>
      </pc:sldChg>
      <pc:sldChg chg="delSp modSp mod">
        <pc:chgData name="David Persson" userId="baeccff1-5cd5-461e-96bc-6ebc386ea709" providerId="ADAL" clId="{6C1A753B-97D2-4524-ACA9-9815CF02F5A1}" dt="2026-09-14T12:42:13.995" v="779" actId="1076"/>
        <pc:sldMkLst>
          <pc:docMk/>
          <pc:sldMk cId="4246375252" sldId="304"/>
        </pc:sldMkLst>
        <pc:spChg chg="del">
          <ac:chgData name="David Persson" userId="baeccff1-5cd5-461e-96bc-6ebc386ea709" providerId="ADAL" clId="{6C1A753B-97D2-4524-ACA9-9815CF02F5A1}" dt="2026-09-14T12:13:41.677" v="595" actId="478"/>
          <ac:spMkLst>
            <pc:docMk/>
            <pc:sldMk cId="4246375252" sldId="304"/>
            <ac:spMk id="5" creationId="{00000000-0000-0000-0000-000000000000}"/>
          </ac:spMkLst>
        </pc:spChg>
        <pc:spChg chg="mod">
          <ac:chgData name="David Persson" userId="baeccff1-5cd5-461e-96bc-6ebc386ea709" providerId="ADAL" clId="{6C1A753B-97D2-4524-ACA9-9815CF02F5A1}" dt="2026-09-14T12:39:27.534" v="756" actId="20577"/>
          <ac:spMkLst>
            <pc:docMk/>
            <pc:sldMk cId="4246375252" sldId="304"/>
            <ac:spMk id="7" creationId="{00000000-0000-0000-0000-000000000000}"/>
          </ac:spMkLst>
        </pc:spChg>
        <pc:picChg chg="mod">
          <ac:chgData name="David Persson" userId="baeccff1-5cd5-461e-96bc-6ebc386ea709" providerId="ADAL" clId="{6C1A753B-97D2-4524-ACA9-9815CF02F5A1}" dt="2026-09-14T12:42:13.995" v="779" actId="1076"/>
          <ac:picMkLst>
            <pc:docMk/>
            <pc:sldMk cId="4246375252" sldId="304"/>
            <ac:picMk id="6" creationId="{0D5ECC11-EE37-8F21-9F10-ACADADC0BEF7}"/>
          </ac:picMkLst>
        </pc:picChg>
        <pc:picChg chg="del mod">
          <ac:chgData name="David Persson" userId="baeccff1-5cd5-461e-96bc-6ebc386ea709" providerId="ADAL" clId="{6C1A753B-97D2-4524-ACA9-9815CF02F5A1}" dt="2026-09-14T12:13:57.543" v="599" actId="478"/>
          <ac:picMkLst>
            <pc:docMk/>
            <pc:sldMk cId="4246375252" sldId="304"/>
            <ac:picMk id="9" creationId="{76DB269F-8A42-DB07-AEDB-3DBA21FA409F}"/>
          </ac:picMkLst>
        </pc:picChg>
      </pc:sldChg>
      <pc:sldChg chg="del">
        <pc:chgData name="David Persson" userId="baeccff1-5cd5-461e-96bc-6ebc386ea709" providerId="ADAL" clId="{6C1A753B-97D2-4524-ACA9-9815CF02F5A1}" dt="2026-09-14T06:02:22.935" v="4" actId="2696"/>
        <pc:sldMkLst>
          <pc:docMk/>
          <pc:sldMk cId="1517977720" sldId="305"/>
        </pc:sldMkLst>
      </pc:sldChg>
      <pc:sldChg chg="addSp delSp modSp mod">
        <pc:chgData name="David Persson" userId="baeccff1-5cd5-461e-96bc-6ebc386ea709" providerId="ADAL" clId="{6C1A753B-97D2-4524-ACA9-9815CF02F5A1}" dt="2026-09-14T12:09:57.435" v="560" actId="1076"/>
        <pc:sldMkLst>
          <pc:docMk/>
          <pc:sldMk cId="2299794573" sldId="306"/>
        </pc:sldMkLst>
        <pc:spChg chg="mod">
          <ac:chgData name="David Persson" userId="baeccff1-5cd5-461e-96bc-6ebc386ea709" providerId="ADAL" clId="{6C1A753B-97D2-4524-ACA9-9815CF02F5A1}" dt="2026-09-14T12:08:25.250" v="551" actId="5793"/>
          <ac:spMkLst>
            <pc:docMk/>
            <pc:sldMk cId="2299794573" sldId="306"/>
            <ac:spMk id="5" creationId="{00000000-0000-0000-0000-000000000000}"/>
          </ac:spMkLst>
        </pc:spChg>
        <pc:spChg chg="mod">
          <ac:chgData name="David Persson" userId="baeccff1-5cd5-461e-96bc-6ebc386ea709" providerId="ADAL" clId="{6C1A753B-97D2-4524-ACA9-9815CF02F5A1}" dt="2026-09-14T10:22:37.204" v="278" actId="113"/>
          <ac:spMkLst>
            <pc:docMk/>
            <pc:sldMk cId="2299794573" sldId="306"/>
            <ac:spMk id="7" creationId="{00000000-0000-0000-0000-000000000000}"/>
          </ac:spMkLst>
        </pc:spChg>
        <pc:spChg chg="mod">
          <ac:chgData name="David Persson" userId="baeccff1-5cd5-461e-96bc-6ebc386ea709" providerId="ADAL" clId="{6C1A753B-97D2-4524-ACA9-9815CF02F5A1}" dt="2026-09-14T10:17:05.820" v="21" actId="207"/>
          <ac:spMkLst>
            <pc:docMk/>
            <pc:sldMk cId="2299794573" sldId="306"/>
            <ac:spMk id="10" creationId="{B0B9F15D-ADF6-F524-7C9D-20F25602240C}"/>
          </ac:spMkLst>
        </pc:spChg>
        <pc:grpChg chg="del">
          <ac:chgData name="David Persson" userId="baeccff1-5cd5-461e-96bc-6ebc386ea709" providerId="ADAL" clId="{6C1A753B-97D2-4524-ACA9-9815CF02F5A1}" dt="2026-09-14T10:16:50.289" v="18" actId="478"/>
          <ac:grpSpMkLst>
            <pc:docMk/>
            <pc:sldMk cId="2299794573" sldId="306"/>
            <ac:grpSpMk id="2" creationId="{00000000-0000-0000-0000-000000000000}"/>
          </ac:grpSpMkLst>
        </pc:grpChg>
        <pc:picChg chg="add mod modCrop">
          <ac:chgData name="David Persson" userId="baeccff1-5cd5-461e-96bc-6ebc386ea709" providerId="ADAL" clId="{6C1A753B-97D2-4524-ACA9-9815CF02F5A1}" dt="2026-09-14T12:09:57.435" v="560" actId="1076"/>
          <ac:picMkLst>
            <pc:docMk/>
            <pc:sldMk cId="2299794573" sldId="306"/>
            <ac:picMk id="3" creationId="{EF5057AB-05D3-2D63-DC12-4A8A7B8024C5}"/>
          </ac:picMkLst>
        </pc:picChg>
      </pc:sldChg>
      <pc:sldChg chg="addSp delSp modSp add mod modNotesTx">
        <pc:chgData name="David Persson" userId="baeccff1-5cd5-461e-96bc-6ebc386ea709" providerId="ADAL" clId="{6C1A753B-97D2-4524-ACA9-9815CF02F5A1}" dt="2026-09-14T16:07:46.610" v="1183" actId="20577"/>
        <pc:sldMkLst>
          <pc:docMk/>
          <pc:sldMk cId="1565106358" sldId="307"/>
        </pc:sldMkLst>
        <pc:spChg chg="add del mod">
          <ac:chgData name="David Persson" userId="baeccff1-5cd5-461e-96bc-6ebc386ea709" providerId="ADAL" clId="{6C1A753B-97D2-4524-ACA9-9815CF02F5A1}" dt="2026-09-14T12:17:27.206" v="699" actId="478"/>
          <ac:spMkLst>
            <pc:docMk/>
            <pc:sldMk cId="1565106358" sldId="307"/>
            <ac:spMk id="17" creationId="{EA2E7F8C-98A4-949C-B0CA-1B293F7D53E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14.09.2026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r>
              <a:rPr lang="sv-SE" dirty="0"/>
              <a:t>Lyft fram historien. Vi är en anrik förening med otroligt många fantastiska idrottsupplevelser.</a:t>
            </a:r>
          </a:p>
        </p:txBody>
      </p:sp>
      <p:sp>
        <p:nvSpPr>
          <p:cNvPr id="4" name="Platshållare för bildnumm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431929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a:xfrm>
            <a:off x="2290763" y="512763"/>
            <a:ext cx="4562475" cy="2566987"/>
          </a:xfrm>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4255535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721310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DC55D-4D26-2BF5-A50B-124877D6B3CE}"/>
            </a:ext>
          </a:extLst>
        </p:cNvPr>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87AB6C-5200-90CF-AD97-41213C47F3D7}"/>
              </a:ext>
            </a:extLst>
          </p:cNvPr>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a:extLst>
              <a:ext uri="{FF2B5EF4-FFF2-40B4-BE49-F238E27FC236}">
                <a16:creationId xmlns:a16="http://schemas.microsoft.com/office/drawing/2014/main" id="{040E1BF3-1BDC-C957-DABC-31D9369BF01D}"/>
              </a:ext>
            </a:extLst>
          </p:cNvPr>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a:extLst>
              <a:ext uri="{FF2B5EF4-FFF2-40B4-BE49-F238E27FC236}">
                <a16:creationId xmlns:a16="http://schemas.microsoft.com/office/drawing/2014/main" id="{884A24EF-2D1B-3052-78E9-84F4414D5302}"/>
              </a:ext>
            </a:extLst>
          </p:cNvPr>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a:extLst>
              <a:ext uri="{FF2B5EF4-FFF2-40B4-BE49-F238E27FC236}">
                <a16:creationId xmlns:a16="http://schemas.microsoft.com/office/drawing/2014/main" id="{9041C8F8-54F3-A09A-FB8A-5435121BE0DA}"/>
              </a:ext>
            </a:extLst>
          </p:cNvPr>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Årsmöte</a:t>
            </a:r>
            <a:endParaRPr lang="en-US" dirty="0"/>
          </a:p>
          <a:p>
            <a:r>
              <a:rPr lang="en-US" dirty="0" err="1"/>
              <a:t>Medlemmar</a:t>
            </a:r>
            <a:endParaRPr lang="en-US" dirty="0"/>
          </a:p>
          <a:p>
            <a:r>
              <a:rPr lang="en-US" dirty="0" err="1"/>
              <a:t>Styrelse</a:t>
            </a:r>
            <a:endParaRPr lang="en-US" dirty="0"/>
          </a:p>
          <a:p>
            <a:r>
              <a:rPr lang="en-US" dirty="0" err="1"/>
              <a:t>Sektioner</a:t>
            </a:r>
            <a:endParaRPr lang="en-US" dirty="0"/>
          </a:p>
          <a:p>
            <a:r>
              <a:rPr lang="en-US" dirty="0"/>
              <a:t>Kansli</a:t>
            </a:r>
          </a:p>
          <a:p>
            <a:endParaRPr lang="en-US" dirty="0"/>
          </a:p>
          <a:p>
            <a:r>
              <a:rPr lang="en-US"/>
              <a:t>VI BEHÖVER BLI FLER!!!</a:t>
            </a:r>
          </a:p>
        </p:txBody>
      </p:sp>
      <p:sp>
        <p:nvSpPr>
          <p:cNvPr id="6" name="Footer Placeholder 5">
            <a:extLst>
              <a:ext uri="{FF2B5EF4-FFF2-40B4-BE49-F238E27FC236}">
                <a16:creationId xmlns:a16="http://schemas.microsoft.com/office/drawing/2014/main" id="{6F84CD1A-38EC-BB5A-1F16-04608AB0D649}"/>
              </a:ext>
            </a:extLst>
          </p:cNvPr>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a:extLst>
              <a:ext uri="{FF2B5EF4-FFF2-40B4-BE49-F238E27FC236}">
                <a16:creationId xmlns:a16="http://schemas.microsoft.com/office/drawing/2014/main" id="{1B13D585-FE2B-EA2F-177D-DC862E999F33}"/>
              </a:ext>
            </a:extLst>
          </p:cNvPr>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073084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117079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322802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7429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6892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59186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458661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37970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316826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401841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Respektive</a:t>
            </a:r>
            <a:r>
              <a:rPr lang="en-US" dirty="0"/>
              <a:t> del </a:t>
            </a:r>
            <a:r>
              <a:rPr lang="en-US" dirty="0" err="1"/>
              <a:t>har</a:t>
            </a:r>
            <a:r>
              <a:rPr lang="en-US" dirty="0"/>
              <a:t> </a:t>
            </a:r>
            <a:r>
              <a:rPr lang="en-US" dirty="0" err="1"/>
              <a:t>egna</a:t>
            </a:r>
            <a:r>
              <a:rPr lang="en-US" dirty="0"/>
              <a:t> document med </a:t>
            </a:r>
            <a:r>
              <a:rPr lang="en-US" dirty="0" err="1"/>
              <a:t>fördjupning</a:t>
            </a:r>
            <a:r>
              <a:rPr lang="en-US" dirty="0"/>
              <a:t> </a:t>
            </a:r>
            <a:r>
              <a:rPr lang="en-US" dirty="0" err="1"/>
              <a:t>i</a:t>
            </a:r>
            <a:r>
              <a:rPr lang="en-US" dirty="0"/>
              <a:t> </a:t>
            </a:r>
            <a:r>
              <a:rPr lang="en-US" dirty="0" err="1"/>
              <a:t>ämnet</a:t>
            </a:r>
            <a:r>
              <a:rPr lang="en-US" dirty="0"/>
              <a:t>. </a:t>
            </a:r>
            <a:r>
              <a:rPr lang="en-US" dirty="0" err="1"/>
              <a:t>Lägg</a:t>
            </a:r>
            <a:r>
              <a:rPr lang="en-US" dirty="0"/>
              <a:t> </a:t>
            </a:r>
            <a:r>
              <a:rPr lang="en-US" dirty="0" err="1"/>
              <a:t>stor</a:t>
            </a:r>
            <a:r>
              <a:rPr lang="en-US" dirty="0"/>
              <a:t> </a:t>
            </a:r>
            <a:r>
              <a:rPr lang="en-US" dirty="0" err="1"/>
              <a:t>vikt</a:t>
            </a:r>
            <a:r>
              <a:rPr lang="en-US" dirty="0"/>
              <a:t> vid </a:t>
            </a:r>
            <a:r>
              <a:rPr lang="en-US" dirty="0" err="1"/>
              <a:t>denna</a:t>
            </a:r>
            <a:r>
              <a:rPr lang="en-US" dirty="0"/>
              <a:t> </a:t>
            </a:r>
            <a:r>
              <a:rPr lang="en-US" dirty="0" err="1"/>
              <a:t>sida</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030350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477999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946075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823634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err="1"/>
              <a:t>Glädje</a:t>
            </a:r>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i</a:t>
            </a:r>
            <a:r>
              <a:rPr lang="en-US" dirty="0"/>
              <a:t> </a:t>
            </a:r>
            <a:r>
              <a:rPr lang="en-US" dirty="0" err="1"/>
              <a:t>föreningen</a:t>
            </a:r>
            <a:r>
              <a:rPr lang="en-US" dirty="0"/>
              <a:t> ska ha </a:t>
            </a:r>
            <a:r>
              <a:rPr lang="en-US" dirty="0" err="1"/>
              <a:t>roligt</a:t>
            </a:r>
            <a:r>
              <a:rPr lang="en-US" dirty="0"/>
              <a:t> </a:t>
            </a:r>
            <a:r>
              <a:rPr lang="en-US" dirty="0" err="1"/>
              <a:t>i</a:t>
            </a:r>
            <a:r>
              <a:rPr lang="en-US" dirty="0"/>
              <a:t> det vi </a:t>
            </a:r>
            <a:r>
              <a:rPr lang="en-US" dirty="0" err="1"/>
              <a:t>gör</a:t>
            </a:r>
            <a:r>
              <a:rPr lang="en-US" dirty="0"/>
              <a:t>. </a:t>
            </a:r>
          </a:p>
          <a:p>
            <a:r>
              <a:rPr lang="en-US" dirty="0"/>
              <a:t>DET GÖR VI GENOM ATT </a:t>
            </a:r>
            <a:r>
              <a:rPr lang="en-US" dirty="0" err="1"/>
              <a:t>Erbjuda</a:t>
            </a:r>
            <a:r>
              <a:rPr lang="en-US" dirty="0"/>
              <a:t> en </a:t>
            </a:r>
            <a:r>
              <a:rPr lang="en-US" dirty="0" err="1"/>
              <a:t>tillåtande</a:t>
            </a:r>
            <a:r>
              <a:rPr lang="en-US" dirty="0"/>
              <a:t>, </a:t>
            </a:r>
            <a:r>
              <a:rPr lang="en-US" dirty="0" err="1"/>
              <a:t>lustfylld</a:t>
            </a:r>
            <a:r>
              <a:rPr lang="en-US" dirty="0"/>
              <a:t> och </a:t>
            </a:r>
            <a:r>
              <a:rPr lang="en-US" dirty="0" err="1"/>
              <a:t>utmanande</a:t>
            </a:r>
            <a:r>
              <a:rPr lang="en-US" dirty="0"/>
              <a:t> </a:t>
            </a:r>
            <a:r>
              <a:rPr lang="en-US" dirty="0" err="1"/>
              <a:t>miljö</a:t>
            </a:r>
            <a:r>
              <a:rPr lang="en-US" dirty="0"/>
              <a:t>.</a:t>
            </a:r>
          </a:p>
          <a:p>
            <a:endParaRPr lang="en-US" dirty="0"/>
          </a:p>
          <a:p>
            <a:r>
              <a:rPr lang="en-US" dirty="0"/>
              <a:t>Vi ska </a:t>
            </a:r>
            <a:r>
              <a:rPr lang="en-US" dirty="0" err="1"/>
              <a:t>verka</a:t>
            </a:r>
            <a:r>
              <a:rPr lang="en-US" dirty="0"/>
              <a:t> för </a:t>
            </a:r>
            <a:r>
              <a:rPr lang="en-US" dirty="0" err="1"/>
              <a:t>att</a:t>
            </a:r>
            <a:r>
              <a:rPr lang="en-US" dirty="0"/>
              <a:t> </a:t>
            </a:r>
            <a:r>
              <a:rPr lang="en-US" dirty="0" err="1"/>
              <a:t>alla</a:t>
            </a:r>
            <a:r>
              <a:rPr lang="en-US" dirty="0"/>
              <a:t> </a:t>
            </a:r>
            <a:r>
              <a:rPr lang="en-US" dirty="0" err="1"/>
              <a:t>får</a:t>
            </a:r>
            <a:r>
              <a:rPr lang="en-US" dirty="0"/>
              <a:t> </a:t>
            </a:r>
            <a:r>
              <a:rPr lang="en-US" dirty="0" err="1"/>
              <a:t>utvecklas</a:t>
            </a:r>
            <a:r>
              <a:rPr lang="en-US" dirty="0"/>
              <a:t> </a:t>
            </a:r>
            <a:r>
              <a:rPr lang="en-US" dirty="0" err="1"/>
              <a:t>såväl</a:t>
            </a:r>
            <a:r>
              <a:rPr lang="en-US" dirty="0"/>
              <a:t> </a:t>
            </a:r>
            <a:r>
              <a:rPr lang="en-US" dirty="0" err="1"/>
              <a:t>personligt</a:t>
            </a:r>
            <a:r>
              <a:rPr lang="en-US" dirty="0"/>
              <a:t> </a:t>
            </a:r>
            <a:r>
              <a:rPr lang="en-US" dirty="0" err="1"/>
              <a:t>som</a:t>
            </a:r>
            <a:r>
              <a:rPr lang="en-US" dirty="0"/>
              <a:t> </a:t>
            </a:r>
            <a:r>
              <a:rPr lang="en-US" dirty="0" err="1"/>
              <a:t>idrottsligt</a:t>
            </a:r>
            <a:r>
              <a:rPr lang="en-US" dirty="0"/>
              <a:t>.</a:t>
            </a:r>
          </a:p>
          <a:p>
            <a:r>
              <a:rPr lang="en-US" dirty="0"/>
              <a:t>DET GÖR VI GENOM ATT </a:t>
            </a:r>
            <a:r>
              <a:rPr lang="en-US" dirty="0" err="1"/>
              <a:t>Genomföra</a:t>
            </a:r>
            <a:r>
              <a:rPr lang="en-US" dirty="0"/>
              <a:t> </a:t>
            </a:r>
            <a:r>
              <a:rPr lang="en-US" dirty="0" err="1"/>
              <a:t>relevanta</a:t>
            </a:r>
            <a:r>
              <a:rPr lang="en-US" dirty="0"/>
              <a:t> </a:t>
            </a:r>
            <a:r>
              <a:rPr lang="en-US" dirty="0" err="1"/>
              <a:t>utbildningar</a:t>
            </a:r>
            <a:r>
              <a:rPr lang="en-US" dirty="0"/>
              <a:t>.</a:t>
            </a:r>
          </a:p>
          <a:p>
            <a:endParaRPr lang="en-US" dirty="0"/>
          </a:p>
          <a:p>
            <a:r>
              <a:rPr lang="en-US" dirty="0" err="1"/>
              <a:t>Engagemang</a:t>
            </a:r>
            <a:endParaRPr lang="en-US" dirty="0"/>
          </a:p>
          <a:p>
            <a:r>
              <a:rPr lang="en-US" dirty="0"/>
              <a:t>Vi tar </a:t>
            </a:r>
            <a:r>
              <a:rPr lang="en-US" dirty="0" err="1"/>
              <a:t>ansvar</a:t>
            </a:r>
            <a:r>
              <a:rPr lang="en-US" dirty="0"/>
              <a:t> för </a:t>
            </a:r>
            <a:r>
              <a:rPr lang="en-US" dirty="0" err="1"/>
              <a:t>föreningens</a:t>
            </a:r>
            <a:r>
              <a:rPr lang="en-US" dirty="0"/>
              <a:t> </a:t>
            </a:r>
            <a:r>
              <a:rPr lang="en-US" dirty="0" err="1"/>
              <a:t>uppgifter</a:t>
            </a:r>
            <a:r>
              <a:rPr lang="en-US" dirty="0"/>
              <a:t>.</a:t>
            </a:r>
          </a:p>
          <a:p>
            <a:r>
              <a:rPr lang="en-US" dirty="0"/>
              <a:t>DET GÖR VI GENOM ATT Vara </a:t>
            </a:r>
            <a:r>
              <a:rPr lang="en-US" dirty="0" err="1"/>
              <a:t>väl</a:t>
            </a:r>
            <a:r>
              <a:rPr lang="en-US" dirty="0"/>
              <a:t> </a:t>
            </a:r>
            <a:r>
              <a:rPr lang="en-US" dirty="0" err="1"/>
              <a:t>förberedd</a:t>
            </a:r>
            <a:r>
              <a:rPr lang="en-US" dirty="0"/>
              <a:t> och </a:t>
            </a:r>
            <a:r>
              <a:rPr lang="en-US" dirty="0" err="1"/>
              <a:t>passionerat</a:t>
            </a:r>
            <a:endParaRPr lang="en-US" dirty="0"/>
          </a:p>
          <a:p>
            <a:endParaRPr lang="en-US" dirty="0"/>
          </a:p>
          <a:p>
            <a:r>
              <a:rPr lang="en-US" dirty="0"/>
              <a:t>Vi </a:t>
            </a:r>
            <a:r>
              <a:rPr lang="en-US" dirty="0" err="1"/>
              <a:t>är</a:t>
            </a:r>
            <a:r>
              <a:rPr lang="en-US" dirty="0"/>
              <a:t> med </a:t>
            </a:r>
            <a:r>
              <a:rPr lang="en-US" dirty="0" err="1"/>
              <a:t>vår</a:t>
            </a:r>
            <a:r>
              <a:rPr lang="en-US" dirty="0"/>
              <a:t> </a:t>
            </a:r>
            <a:r>
              <a:rPr lang="en-US" dirty="0" err="1"/>
              <a:t>närvaro</a:t>
            </a:r>
            <a:r>
              <a:rPr lang="en-US" dirty="0"/>
              <a:t> en kraft </a:t>
            </a:r>
            <a:r>
              <a:rPr lang="en-US" dirty="0" err="1"/>
              <a:t>i</a:t>
            </a:r>
            <a:r>
              <a:rPr lang="en-US" dirty="0"/>
              <a:t> det </a:t>
            </a:r>
            <a:r>
              <a:rPr lang="en-US" dirty="0" err="1"/>
              <a:t>lokala</a:t>
            </a:r>
            <a:r>
              <a:rPr lang="en-US" dirty="0"/>
              <a:t> </a:t>
            </a:r>
            <a:r>
              <a:rPr lang="en-US" dirty="0" err="1"/>
              <a:t>samhällets</a:t>
            </a:r>
            <a:r>
              <a:rPr lang="en-US" dirty="0"/>
              <a:t> </a:t>
            </a:r>
            <a:r>
              <a:rPr lang="en-US" dirty="0" err="1"/>
              <a:t>utveckling</a:t>
            </a:r>
            <a:r>
              <a:rPr lang="en-US" dirty="0"/>
              <a:t>.</a:t>
            </a:r>
          </a:p>
          <a:p>
            <a:r>
              <a:rPr lang="en-US" dirty="0"/>
              <a:t>DET GÖR VI GENOM ATT Vara </a:t>
            </a:r>
            <a:r>
              <a:rPr lang="en-US" dirty="0" err="1"/>
              <a:t>öppen</a:t>
            </a:r>
            <a:r>
              <a:rPr lang="en-US" dirty="0"/>
              <a:t> för </a:t>
            </a:r>
            <a:r>
              <a:rPr lang="en-US" dirty="0" err="1"/>
              <a:t>samarbete</a:t>
            </a:r>
            <a:endParaRPr lang="en-US" dirty="0"/>
          </a:p>
          <a:p>
            <a:endParaRPr lang="en-US" dirty="0"/>
          </a:p>
          <a:p>
            <a:r>
              <a:rPr lang="en-US" dirty="0" err="1"/>
              <a:t>Tillsammans</a:t>
            </a:r>
            <a:endParaRPr lang="en-US" dirty="0"/>
          </a:p>
          <a:p>
            <a:r>
              <a:rPr lang="en-US" dirty="0"/>
              <a:t>Vi </a:t>
            </a:r>
            <a:r>
              <a:rPr lang="en-US" dirty="0" err="1"/>
              <a:t>välkomnar</a:t>
            </a:r>
            <a:r>
              <a:rPr lang="en-US" dirty="0"/>
              <a:t> </a:t>
            </a:r>
            <a:r>
              <a:rPr lang="en-US" dirty="0" err="1"/>
              <a:t>alla</a:t>
            </a:r>
            <a:r>
              <a:rPr lang="en-US" dirty="0"/>
              <a:t> och </a:t>
            </a:r>
            <a:r>
              <a:rPr lang="en-US" dirty="0" err="1"/>
              <a:t>verkar</a:t>
            </a:r>
            <a:r>
              <a:rPr lang="en-US" dirty="0"/>
              <a:t> för en </a:t>
            </a:r>
            <a:r>
              <a:rPr lang="en-US" dirty="0" err="1"/>
              <a:t>känsla</a:t>
            </a:r>
            <a:r>
              <a:rPr lang="en-US" dirty="0"/>
              <a:t> av </a:t>
            </a:r>
            <a:r>
              <a:rPr lang="en-US" dirty="0" err="1"/>
              <a:t>delaktighet</a:t>
            </a:r>
            <a:r>
              <a:rPr lang="en-US" dirty="0"/>
              <a:t> och </a:t>
            </a:r>
            <a:r>
              <a:rPr lang="en-US" dirty="0" err="1"/>
              <a:t>tillhörighet</a:t>
            </a:r>
            <a:r>
              <a:rPr lang="en-US" dirty="0"/>
              <a:t>. </a:t>
            </a:r>
          </a:p>
          <a:p>
            <a:r>
              <a:rPr lang="en-US" dirty="0"/>
              <a:t>DET GÖR VI GENOM ATT Vi </a:t>
            </a:r>
            <a:r>
              <a:rPr lang="en-US" dirty="0" err="1"/>
              <a:t>bär</a:t>
            </a:r>
            <a:r>
              <a:rPr lang="en-US" dirty="0"/>
              <a:t> </a:t>
            </a:r>
            <a:r>
              <a:rPr lang="en-US" dirty="0" err="1"/>
              <a:t>klubbens</a:t>
            </a:r>
            <a:r>
              <a:rPr lang="en-US" dirty="0"/>
              <a:t> </a:t>
            </a:r>
            <a:r>
              <a:rPr lang="en-US" dirty="0" err="1"/>
              <a:t>färger</a:t>
            </a:r>
            <a:r>
              <a:rPr lang="en-US" dirty="0"/>
              <a:t> med </a:t>
            </a:r>
            <a:r>
              <a:rPr lang="en-US" dirty="0" err="1"/>
              <a:t>stolthet</a:t>
            </a:r>
            <a:endParaRPr lang="en-US" dirty="0"/>
          </a:p>
          <a:p>
            <a:endParaRPr lang="en-US" dirty="0"/>
          </a:p>
          <a:p>
            <a:r>
              <a:rPr lang="en-US" dirty="0"/>
              <a:t>Vi ska visa </a:t>
            </a:r>
            <a:r>
              <a:rPr lang="en-US" dirty="0" err="1"/>
              <a:t>hänsyn</a:t>
            </a:r>
            <a:r>
              <a:rPr lang="en-US" dirty="0"/>
              <a:t> och </a:t>
            </a:r>
            <a:r>
              <a:rPr lang="en-US" dirty="0" err="1"/>
              <a:t>respekt</a:t>
            </a:r>
            <a:r>
              <a:rPr lang="en-US" dirty="0"/>
              <a:t> till </a:t>
            </a:r>
            <a:r>
              <a:rPr lang="en-US" dirty="0" err="1"/>
              <a:t>varandras</a:t>
            </a:r>
            <a:r>
              <a:rPr lang="en-US" dirty="0"/>
              <a:t> </a:t>
            </a:r>
            <a:r>
              <a:rPr lang="en-US" dirty="0" err="1"/>
              <a:t>olikheter</a:t>
            </a:r>
            <a:r>
              <a:rPr lang="en-US" dirty="0"/>
              <a:t>.</a:t>
            </a:r>
          </a:p>
          <a:p>
            <a:r>
              <a:rPr lang="en-US" dirty="0"/>
              <a:t>DET GÖR VI GENOM ATT I </a:t>
            </a:r>
            <a:r>
              <a:rPr lang="en-US" dirty="0" err="1"/>
              <a:t>alla</a:t>
            </a:r>
            <a:r>
              <a:rPr lang="en-US" dirty="0"/>
              <a:t> </a:t>
            </a:r>
            <a:r>
              <a:rPr lang="en-US" dirty="0" err="1"/>
              <a:t>lägen</a:t>
            </a:r>
            <a:r>
              <a:rPr lang="en-US" dirty="0"/>
              <a:t> var en </a:t>
            </a:r>
            <a:r>
              <a:rPr lang="en-US" dirty="0" err="1"/>
              <a:t>schysst</a:t>
            </a:r>
            <a:r>
              <a:rPr lang="en-US" dirty="0"/>
              <a:t> </a:t>
            </a:r>
            <a:r>
              <a:rPr lang="en-US" dirty="0" err="1"/>
              <a:t>kamrat</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574081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hyperlink" Target="https://www.sandakernssk.se/sida/?ID=422305" TargetMode="External"/><Relationship Id="rId3" Type="http://schemas.openxmlformats.org/officeDocument/2006/relationships/image" Target="../media/image1.png"/><Relationship Id="rId7" Type="http://schemas.openxmlformats.org/officeDocument/2006/relationships/hyperlink" Target="https://www.sandakernssk.se/sida/?ID=346931" TargetMode="External"/><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hyperlink" Target="https://www.sandakernssk.se/nyheter/?ID=88680" TargetMode="External"/><Relationship Id="rId5" Type="http://schemas.openxmlformats.org/officeDocument/2006/relationships/hyperlink" Target="https://www.innebandy.se/vasterbotten/utbildningar" TargetMode="Externa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chrome-extension://efaidnbmnnnibpcajpcglclefindmkaj/https:/cdn.sportadmin.se/232/3a4b59369e00679fdff149476d2ae2c364654f1d67d2de023eba8b4d02b7d3b2.pdf"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microsoft.com/office/2007/relationships/hdphoto" Target="../media/hdphoto1.wdp"/></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microsoft.com/office/2007/relationships/hdphoto" Target="../media/hdphoto5.wdp"/></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microsoft.com/office/2007/relationships/hdphoto" Target="../media/hdphoto6.wdp"/></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microsoft.com/office/2007/relationships/hdphoto" Target="../media/hdphoto7.wdp"/></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hyperlink" Target="https://stiftelsendunross.se/" TargetMode="Externa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a:extLst>
              <a:ext uri="{FF2B5EF4-FFF2-40B4-BE49-F238E27FC236}">
                <a16:creationId xmlns:a16="http://schemas.microsoft.com/office/drawing/2014/main" id="{A9735F9F-5678-0ECB-2F07-A65A101B46CB}"/>
              </a:ext>
            </a:extLst>
          </p:cNvPr>
          <p:cNvSpPr/>
          <p:nvPr/>
        </p:nvSpPr>
        <p:spPr>
          <a:xfrm>
            <a:off x="0" y="0"/>
            <a:ext cx="18303244"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Lst>
            </a:blip>
            <a:stretch>
              <a:fillRect t="1" b="-18544"/>
            </a:stretch>
          </a:blipFill>
        </p:spPr>
        <p:txBody>
          <a:bodyPr/>
          <a:lstStyle/>
          <a:p>
            <a:endParaRPr lang="sv-SE"/>
          </a:p>
        </p:txBody>
      </p:sp>
      <p:sp>
        <p:nvSpPr>
          <p:cNvPr id="3" name="Freeform 3"/>
          <p:cNvSpPr/>
          <p:nvPr/>
        </p:nvSpPr>
        <p:spPr>
          <a:xfrm>
            <a:off x="7170422" y="434415"/>
            <a:ext cx="3962400" cy="2231164"/>
          </a:xfrm>
          <a:custGeom>
            <a:avLst/>
            <a:gdLst/>
            <a:ahLst/>
            <a:cxnLst/>
            <a:rect l="l" t="t" r="r" b="b"/>
            <a:pathLst>
              <a:path w="1340340" h="754724">
                <a:moveTo>
                  <a:pt x="0" y="0"/>
                </a:moveTo>
                <a:lnTo>
                  <a:pt x="1340340" y="0"/>
                </a:lnTo>
                <a:lnTo>
                  <a:pt x="1340340" y="754724"/>
                </a:lnTo>
                <a:lnTo>
                  <a:pt x="0" y="754724"/>
                </a:lnTo>
                <a:lnTo>
                  <a:pt x="0" y="0"/>
                </a:lnTo>
                <a:close/>
              </a:path>
            </a:pathLst>
          </a:custGeom>
          <a:blipFill>
            <a:blip r:embed="rId4"/>
            <a:stretch>
              <a:fillRect/>
            </a:stretch>
          </a:blipFill>
        </p:spPr>
        <p:txBody>
          <a:bodyPr/>
          <a:lstStyle/>
          <a:p>
            <a:endParaRPr lang="sv-SE"/>
          </a:p>
        </p:txBody>
      </p:sp>
      <p:sp>
        <p:nvSpPr>
          <p:cNvPr id="4" name="TextBox 4"/>
          <p:cNvSpPr txBox="1"/>
          <p:nvPr/>
        </p:nvSpPr>
        <p:spPr>
          <a:xfrm>
            <a:off x="0" y="9390104"/>
            <a:ext cx="18288000" cy="550215"/>
          </a:xfrm>
          <a:prstGeom prst="rect">
            <a:avLst/>
          </a:prstGeom>
        </p:spPr>
        <p:txBody>
          <a:bodyPr lIns="0" tIns="0" rIns="0" bIns="0" rtlCol="0" anchor="t">
            <a:spAutoFit/>
          </a:bodyPr>
          <a:lstStyle/>
          <a:p>
            <a:pPr algn="ctr">
              <a:lnSpc>
                <a:spcPts val="4620"/>
              </a:lnSpc>
            </a:pPr>
            <a:r>
              <a:rPr lang="en-US" sz="3300" dirty="0">
                <a:solidFill>
                  <a:srgbClr val="FFFFFF"/>
                </a:solidFill>
                <a:latin typeface="True Typewriter"/>
                <a:ea typeface="True Typewriter"/>
                <a:cs typeface="True Typewriter"/>
                <a:sym typeface="True Typewriter"/>
              </a:rPr>
              <a:t>För ett </a:t>
            </a:r>
            <a:r>
              <a:rPr lang="en-US" sz="3300" dirty="0" err="1">
                <a:solidFill>
                  <a:srgbClr val="FFFFFF"/>
                </a:solidFill>
                <a:latin typeface="True Typewriter"/>
                <a:ea typeface="True Typewriter"/>
                <a:cs typeface="True Typewriter"/>
                <a:sym typeface="True Typewriter"/>
              </a:rPr>
              <a:t>livslångt</a:t>
            </a:r>
            <a:r>
              <a:rPr lang="en-US" sz="3300" dirty="0">
                <a:solidFill>
                  <a:srgbClr val="FFFFFF"/>
                </a:solidFill>
                <a:latin typeface="True Typewriter"/>
                <a:ea typeface="True Typewriter"/>
                <a:cs typeface="True Typewriter"/>
                <a:sym typeface="True Typewriter"/>
              </a:rPr>
              <a:t> </a:t>
            </a:r>
            <a:r>
              <a:rPr lang="en-US" sz="3300" dirty="0" err="1">
                <a:solidFill>
                  <a:srgbClr val="FFFFFF"/>
                </a:solidFill>
                <a:latin typeface="True Typewriter"/>
                <a:ea typeface="True Typewriter"/>
                <a:cs typeface="True Typewriter"/>
                <a:sym typeface="True Typewriter"/>
              </a:rPr>
              <a:t>idrottande</a:t>
            </a:r>
            <a:r>
              <a:rPr lang="en-US" sz="3300" dirty="0">
                <a:solidFill>
                  <a:srgbClr val="FFFFFF"/>
                </a:solidFill>
                <a:latin typeface="True Typewriter"/>
                <a:ea typeface="True Typewriter"/>
                <a:cs typeface="True Typewriter"/>
                <a:sym typeface="True Typewriter"/>
              </a:rPr>
              <a:t>  -  </a:t>
            </a:r>
            <a:r>
              <a:rPr lang="en-US" sz="3300" dirty="0" err="1">
                <a:solidFill>
                  <a:srgbClr val="FFFFFF"/>
                </a:solidFill>
                <a:latin typeface="True Typewriter"/>
                <a:ea typeface="True Typewriter"/>
                <a:cs typeface="True Typewriter"/>
                <a:sym typeface="True Typewriter"/>
              </a:rPr>
              <a:t>Sandåkerns</a:t>
            </a:r>
            <a:r>
              <a:rPr lang="en-US" sz="3300" dirty="0">
                <a:solidFill>
                  <a:srgbClr val="FFFFFF"/>
                </a:solidFill>
                <a:latin typeface="True Typewriter"/>
                <a:ea typeface="True Typewriter"/>
                <a:cs typeface="True Typewriter"/>
                <a:sym typeface="True Typewriter"/>
              </a:rPr>
              <a:t> </a:t>
            </a:r>
            <a:r>
              <a:rPr lang="en-US" sz="3300" dirty="0" err="1">
                <a:solidFill>
                  <a:srgbClr val="FFFFFF"/>
                </a:solidFill>
                <a:latin typeface="True Typewriter"/>
                <a:ea typeface="True Typewriter"/>
                <a:cs typeface="True Typewriter"/>
                <a:sym typeface="True Typewriter"/>
              </a:rPr>
              <a:t>Sportklubb</a:t>
            </a:r>
            <a:r>
              <a:rPr lang="en-US" sz="3300" dirty="0">
                <a:solidFill>
                  <a:srgbClr val="FFFFFF"/>
                </a:solidFill>
                <a:latin typeface="True Typewriter"/>
                <a:ea typeface="True Typewriter"/>
                <a:cs typeface="True Typewriter"/>
                <a:sym typeface="True Typewriter"/>
              </a:rPr>
              <a:t>  -  </a:t>
            </a:r>
            <a:r>
              <a:rPr lang="en-US" sz="3300" dirty="0" err="1">
                <a:solidFill>
                  <a:srgbClr val="FFFFFF"/>
                </a:solidFill>
                <a:latin typeface="True Typewriter"/>
                <a:ea typeface="True Typewriter"/>
                <a:cs typeface="True Typewriter"/>
                <a:sym typeface="True Typewriter"/>
              </a:rPr>
              <a:t>Idrott</a:t>
            </a:r>
            <a:r>
              <a:rPr lang="en-US" sz="3300" dirty="0">
                <a:solidFill>
                  <a:srgbClr val="FFFFFF"/>
                </a:solidFill>
                <a:latin typeface="True Typewriter"/>
                <a:ea typeface="True Typewriter"/>
                <a:cs typeface="True Typewriter"/>
                <a:sym typeface="True Typewriter"/>
              </a:rPr>
              <a:t> sedan 1932</a:t>
            </a:r>
          </a:p>
        </p:txBody>
      </p:sp>
      <p:sp>
        <p:nvSpPr>
          <p:cNvPr id="5" name="TextBox 5"/>
          <p:cNvSpPr txBox="1"/>
          <p:nvPr/>
        </p:nvSpPr>
        <p:spPr>
          <a:xfrm>
            <a:off x="4351022" y="3314700"/>
            <a:ext cx="9601200" cy="4873129"/>
          </a:xfrm>
          <a:prstGeom prst="rect">
            <a:avLst/>
          </a:prstGeom>
        </p:spPr>
        <p:txBody>
          <a:bodyPr wrap="square" lIns="0" tIns="0" rIns="0" bIns="0" rtlCol="0" anchor="t">
            <a:spAutoFit/>
          </a:bodyPr>
          <a:lstStyle/>
          <a:p>
            <a:pPr algn="ctr">
              <a:lnSpc>
                <a:spcPts val="10000"/>
              </a:lnSpc>
            </a:pPr>
            <a:r>
              <a:rPr lang="en-US" sz="9600" dirty="0" err="1">
                <a:solidFill>
                  <a:srgbClr val="FFFFFF"/>
                </a:solidFill>
                <a:latin typeface="Special Elite" panose="02000506000000020004" pitchFamily="2" charset="0"/>
                <a:ea typeface="True Typewriter"/>
                <a:cs typeface="True Typewriter"/>
                <a:sym typeface="True Typewriter"/>
              </a:rPr>
              <a:t>Välkommen</a:t>
            </a:r>
            <a:r>
              <a:rPr lang="en-US" sz="9600" dirty="0">
                <a:solidFill>
                  <a:srgbClr val="FFFFFF"/>
                </a:solidFill>
                <a:latin typeface="Special Elite" panose="02000506000000020004" pitchFamily="2" charset="0"/>
                <a:ea typeface="True Typewriter"/>
                <a:cs typeface="True Typewriter"/>
                <a:sym typeface="True Typewriter"/>
              </a:rPr>
              <a:t> </a:t>
            </a:r>
            <a:r>
              <a:rPr lang="en-US" sz="9600" dirty="0" err="1">
                <a:solidFill>
                  <a:srgbClr val="FFFFFF"/>
                </a:solidFill>
                <a:latin typeface="Special Elite" panose="02000506000000020004" pitchFamily="2" charset="0"/>
                <a:ea typeface="True Typewriter"/>
                <a:cs typeface="True Typewriter"/>
                <a:sym typeface="True Typewriter"/>
              </a:rPr>
              <a:t>på</a:t>
            </a:r>
            <a:r>
              <a:rPr lang="en-US" sz="9600" dirty="0">
                <a:solidFill>
                  <a:srgbClr val="FFFFFF"/>
                </a:solidFill>
                <a:latin typeface="Special Elite" panose="02000506000000020004" pitchFamily="2" charset="0"/>
                <a:ea typeface="True Typewriter"/>
                <a:cs typeface="True Typewriter"/>
                <a:sym typeface="True Typewriter"/>
              </a:rPr>
              <a:t> </a:t>
            </a:r>
          </a:p>
          <a:p>
            <a:pPr algn="ctr">
              <a:lnSpc>
                <a:spcPts val="10000"/>
              </a:lnSpc>
            </a:pPr>
            <a:r>
              <a:rPr lang="en-US" sz="9600" dirty="0" err="1">
                <a:solidFill>
                  <a:srgbClr val="FFFFFF"/>
                </a:solidFill>
                <a:latin typeface="Special Elite" panose="02000506000000020004" pitchFamily="2" charset="0"/>
                <a:ea typeface="True Typewriter"/>
                <a:cs typeface="True Typewriter"/>
                <a:sym typeface="True Typewriter"/>
              </a:rPr>
              <a:t>uppstartsmöte</a:t>
            </a:r>
            <a:endParaRPr lang="en-US" sz="9600" dirty="0">
              <a:solidFill>
                <a:srgbClr val="FFFFFF"/>
              </a:solidFill>
              <a:latin typeface="Special Elite" panose="02000506000000020004" pitchFamily="2" charset="0"/>
              <a:ea typeface="True Typewriter"/>
              <a:cs typeface="True Typewriter"/>
              <a:sym typeface="True Typewriter"/>
            </a:endParaRPr>
          </a:p>
          <a:p>
            <a:pPr algn="ctr"/>
            <a:endParaRPr lang="en-US" sz="4400" dirty="0">
              <a:solidFill>
                <a:srgbClr val="FFFFFF"/>
              </a:solidFill>
              <a:latin typeface="Special Elite" panose="02000506000000020004" pitchFamily="2" charset="0"/>
              <a:ea typeface="True Typewriter"/>
              <a:cs typeface="True Typewriter"/>
              <a:sym typeface="True Typewriter"/>
            </a:endParaRPr>
          </a:p>
          <a:p>
            <a:pPr algn="ctr"/>
            <a:r>
              <a:rPr lang="en-US" sz="4800" dirty="0">
                <a:solidFill>
                  <a:srgbClr val="FFFFFF"/>
                </a:solidFill>
                <a:latin typeface="Special Elite" panose="02000506000000020004" pitchFamily="2" charset="0"/>
                <a:ea typeface="True Typewriter"/>
                <a:cs typeface="True Typewriter"/>
                <a:sym typeface="True Typewriter"/>
              </a:rPr>
              <a:t>INNEBANDYSÄSONGEN </a:t>
            </a:r>
            <a:br>
              <a:rPr lang="en-US" sz="4800" dirty="0">
                <a:solidFill>
                  <a:srgbClr val="FFFFFF"/>
                </a:solidFill>
                <a:latin typeface="Special Elite" panose="02000506000000020004" pitchFamily="2" charset="0"/>
                <a:ea typeface="True Typewriter"/>
                <a:cs typeface="True Typewriter"/>
                <a:sym typeface="True Typewriter"/>
              </a:rPr>
            </a:br>
            <a:r>
              <a:rPr lang="en-US" sz="4800" dirty="0">
                <a:solidFill>
                  <a:srgbClr val="FFFFFF"/>
                </a:solidFill>
                <a:latin typeface="Special Elite" panose="02000506000000020004" pitchFamily="2" charset="0"/>
                <a:ea typeface="True Typewriter"/>
                <a:cs typeface="True Typewriter"/>
                <a:sym typeface="True Typewriter"/>
              </a:rPr>
              <a:t>2026/2027</a:t>
            </a:r>
            <a:endParaRPr lang="en-US" sz="7200" dirty="0">
              <a:solidFill>
                <a:srgbClr val="FFFFFF"/>
              </a:solidFill>
              <a:latin typeface="Special Elite" panose="02000506000000020004" pitchFamily="2" charset="0"/>
              <a:ea typeface="True Typewriter"/>
              <a:cs typeface="True Typewriter"/>
              <a:sym typeface="True Typewriter"/>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oogle Shape;114;p3">
            <a:extLst>
              <a:ext uri="{FF2B5EF4-FFF2-40B4-BE49-F238E27FC236}">
                <a16:creationId xmlns:a16="http://schemas.microsoft.com/office/drawing/2014/main" id="{5A72307C-9DE6-EFC3-100B-0E39AC41B93B}"/>
              </a:ext>
            </a:extLst>
          </p:cNvPr>
          <p:cNvPicPr preferRelativeResize="0"/>
          <p:nvPr/>
        </p:nvPicPr>
        <p:blipFill rotWithShape="1">
          <a:blip r:embed="rId3">
            <a:alphaModFix/>
            <a:extLst>
              <a:ext uri="{BEBA8EAE-BF5A-486C-A8C5-ECC9F3942E4B}">
                <a14:imgProps xmlns:a14="http://schemas.microsoft.com/office/drawing/2010/main">
                  <a14:imgLayer r:embed="rId4">
                    <a14:imgEffect>
                      <a14:brightnessContrast bright="-40000" contrast="40000"/>
                    </a14:imgEffect>
                  </a14:imgLayer>
                </a14:imgProps>
              </a:ext>
            </a:extLst>
          </a:blip>
          <a:srcRect l="19726" t="2202" r="2579" b="3996"/>
          <a:stretch/>
        </p:blipFill>
        <p:spPr>
          <a:xfrm>
            <a:off x="0" y="0"/>
            <a:ext cx="18303240" cy="10287000"/>
          </a:xfrm>
          <a:prstGeom prst="rect">
            <a:avLst/>
          </a:prstGeom>
          <a:noFill/>
          <a:ln>
            <a:noFill/>
          </a:ln>
        </p:spPr>
      </p:pic>
      <p:sp>
        <p:nvSpPr>
          <p:cNvPr id="6" name="TextBox 6"/>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Det </a:t>
            </a:r>
            <a:r>
              <a:rPr lang="en-US" sz="2400" dirty="0" err="1">
                <a:solidFill>
                  <a:srgbClr val="FFFFFF"/>
                </a:solidFill>
                <a:latin typeface="Special Elite" panose="02000506000000020004" pitchFamily="2" charset="0"/>
                <a:ea typeface="True Typewriter"/>
                <a:cs typeface="True Typewriter"/>
                <a:sym typeface="True Typewriter"/>
              </a:rPr>
              <a:t>började</a:t>
            </a:r>
            <a:r>
              <a:rPr lang="en-US" sz="2400" dirty="0">
                <a:solidFill>
                  <a:srgbClr val="FFFFFF"/>
                </a:solidFill>
                <a:latin typeface="Special Elite" panose="02000506000000020004" pitchFamily="2" charset="0"/>
                <a:ea typeface="True Typewriter"/>
                <a:cs typeface="True Typewriter"/>
                <a:sym typeface="True Typewriter"/>
              </a:rPr>
              <a:t> redan 1932…</a:t>
            </a:r>
          </a:p>
        </p:txBody>
      </p:sp>
      <p:sp>
        <p:nvSpPr>
          <p:cNvPr id="7" name="TextBox 7"/>
          <p:cNvSpPr txBox="1"/>
          <p:nvPr/>
        </p:nvSpPr>
        <p:spPr>
          <a:xfrm>
            <a:off x="2286000" y="4818749"/>
            <a:ext cx="13348992" cy="4154984"/>
          </a:xfrm>
          <a:prstGeom prst="rect">
            <a:avLst/>
          </a:prstGeom>
        </p:spPr>
        <p:txBody>
          <a:bodyPr wrap="square" lIns="0" tIns="0" rIns="0" bIns="0" rtlCol="0" anchor="t">
            <a:spAutoFit/>
          </a:bodyPr>
          <a:lstStyle/>
          <a:p>
            <a:pPr marL="0" marR="0" lvl="0" indent="0" algn="ctr" rtl="0">
              <a:spcBef>
                <a:spcPts val="0"/>
              </a:spcBef>
              <a:spcAft>
                <a:spcPts val="0"/>
              </a:spcAft>
              <a:buNone/>
            </a:pPr>
            <a:r>
              <a:rPr lang="sv-SE" sz="1800" b="0" i="0" u="none" strike="noStrike" cap="none" dirty="0">
                <a:solidFill>
                  <a:schemeClr val="lt1"/>
                </a:solidFill>
                <a:latin typeface="Special Elite" panose="02000506000000020004" pitchFamily="2" charset="0"/>
                <a:ea typeface="Arial"/>
                <a:cs typeface="Arial"/>
                <a:sym typeface="Arial"/>
              </a:rPr>
              <a:t>Den 8 november 1931 bildades "</a:t>
            </a:r>
            <a:r>
              <a:rPr lang="sv-SE" sz="1800" b="0" i="0" u="none" strike="noStrike" cap="none" dirty="0" err="1">
                <a:solidFill>
                  <a:schemeClr val="lt1"/>
                </a:solidFill>
                <a:latin typeface="Special Elite" panose="02000506000000020004" pitchFamily="2" charset="0"/>
                <a:ea typeface="Arial"/>
                <a:cs typeface="Arial"/>
                <a:sym typeface="Arial"/>
              </a:rPr>
              <a:t>America</a:t>
            </a:r>
            <a:r>
              <a:rPr lang="sv-SE" sz="1800" b="0" i="0" u="none" strike="noStrike" cap="none" dirty="0">
                <a:solidFill>
                  <a:schemeClr val="lt1"/>
                </a:solidFill>
                <a:latin typeface="Special Elite" panose="02000506000000020004" pitchFamily="2" charset="0"/>
                <a:ea typeface="Arial"/>
                <a:cs typeface="Arial"/>
                <a:sym typeface="Arial"/>
              </a:rPr>
              <a:t> Sportklubb" av ett gäng grabbar runt kvarteret med samma </a:t>
            </a: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namn i västra stadsdelen av Umeå. Namnet accepterades inte av Riksidrottsförbundet och </a:t>
            </a: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den 7 februari 1932 ändrades det till Sandåkerns Sportklubb.</a:t>
            </a:r>
            <a:br>
              <a:rPr lang="sv-SE" sz="1800" b="0" i="0" u="none" strike="noStrike" cap="none" dirty="0">
                <a:solidFill>
                  <a:schemeClr val="lt1"/>
                </a:solidFill>
                <a:latin typeface="Special Elite" panose="02000506000000020004" pitchFamily="2" charset="0"/>
                <a:ea typeface="Arial"/>
                <a:cs typeface="Arial"/>
                <a:sym typeface="Arial"/>
              </a:rPr>
            </a:b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Den legendariske idrottsledaren och korvförsäljaren "</a:t>
            </a:r>
            <a:r>
              <a:rPr lang="sv-SE" sz="1800" b="0" i="0" u="none" strike="noStrike" cap="none" dirty="0" err="1">
                <a:solidFill>
                  <a:schemeClr val="lt1"/>
                </a:solidFill>
                <a:latin typeface="Special Elite" panose="02000506000000020004" pitchFamily="2" charset="0"/>
                <a:ea typeface="Arial"/>
                <a:cs typeface="Arial"/>
                <a:sym typeface="Arial"/>
              </a:rPr>
              <a:t>Bigge</a:t>
            </a:r>
            <a:r>
              <a:rPr lang="sv-SE" sz="1800" b="0" i="0" u="none" strike="noStrike" cap="none" dirty="0">
                <a:solidFill>
                  <a:schemeClr val="lt1"/>
                </a:solidFill>
                <a:latin typeface="Special Elite" panose="02000506000000020004" pitchFamily="2" charset="0"/>
                <a:ea typeface="Arial"/>
                <a:cs typeface="Arial"/>
                <a:sym typeface="Arial"/>
              </a:rPr>
              <a:t>" Öhman har berättat att man träffades på kafé Vivan på Sveagatan. En kaffehalva och en bulle kostade 15 öre. De som ej hade pengar fick hjälp av sina kompisar. På vinden fick man hålla till med sina möten där politiska diskussioner var vanliga under denna tid med arbetslöshet och fattigdom.</a:t>
            </a:r>
            <a:br>
              <a:rPr lang="sv-SE" sz="1800" b="0" i="0" u="none" strike="noStrike" cap="none" dirty="0">
                <a:solidFill>
                  <a:schemeClr val="lt1"/>
                </a:solidFill>
                <a:latin typeface="Special Elite" panose="02000506000000020004" pitchFamily="2" charset="0"/>
                <a:ea typeface="Arial"/>
                <a:cs typeface="Arial"/>
                <a:sym typeface="Arial"/>
              </a:rPr>
            </a:b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Från början var det fotboll som gällde men även friidrott, cykel och simning stod på programmet </a:t>
            </a: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under 1930-talet. </a:t>
            </a:r>
            <a:br>
              <a:rPr lang="sv-SE" sz="1800" b="0" i="0" u="none" strike="noStrike" cap="none" dirty="0">
                <a:solidFill>
                  <a:schemeClr val="lt1"/>
                </a:solidFill>
                <a:latin typeface="Special Elite" panose="02000506000000020004" pitchFamily="2" charset="0"/>
                <a:ea typeface="Arial"/>
                <a:cs typeface="Arial"/>
                <a:sym typeface="Arial"/>
              </a:rPr>
            </a:br>
            <a:br>
              <a:rPr lang="sv-SE" sz="1800" b="0" i="0" u="none" strike="noStrike" cap="none" dirty="0">
                <a:solidFill>
                  <a:schemeClr val="lt1"/>
                </a:solidFill>
                <a:latin typeface="Special Elite" panose="02000506000000020004" pitchFamily="2" charset="0"/>
                <a:ea typeface="Arial"/>
                <a:cs typeface="Arial"/>
                <a:sym typeface="Arial"/>
              </a:rPr>
            </a:br>
            <a:r>
              <a:rPr lang="sv-SE" sz="1800" b="0" i="0" u="none" strike="noStrike" cap="none" dirty="0">
                <a:solidFill>
                  <a:schemeClr val="lt1"/>
                </a:solidFill>
                <a:latin typeface="Special Elite" panose="02000506000000020004" pitchFamily="2" charset="0"/>
                <a:ea typeface="Arial"/>
                <a:cs typeface="Arial"/>
                <a:sym typeface="Arial"/>
              </a:rPr>
              <a:t>Gamla militärskor inköpta på Calle Värmes skrotaffär användes som fotbollsskor. </a:t>
            </a:r>
            <a:endParaRPr lang="sv-SE" dirty="0">
              <a:latin typeface="Special Elite" panose="02000506000000020004" pitchFamily="2" charset="0"/>
            </a:endParaRPr>
          </a:p>
          <a:p>
            <a:pPr marL="0" marR="0" lvl="0" indent="0" algn="ctr" rtl="0">
              <a:spcBef>
                <a:spcPts val="0"/>
              </a:spcBef>
              <a:spcAft>
                <a:spcPts val="0"/>
              </a:spcAft>
              <a:buNone/>
            </a:pPr>
            <a:r>
              <a:rPr lang="sv-SE" sz="1800" b="0" i="0" u="none" strike="noStrike" cap="none" dirty="0">
                <a:solidFill>
                  <a:schemeClr val="lt1"/>
                </a:solidFill>
                <a:latin typeface="Special Elite" panose="02000506000000020004" pitchFamily="2" charset="0"/>
                <a:ea typeface="Arial"/>
                <a:cs typeface="Arial"/>
                <a:sym typeface="Arial"/>
              </a:rPr>
              <a:t>Spik från gamla gummidäck användes som dobbar under skorna. För att få in pengar plockade medlemmarna tomhylsor på K4:s och I20:s skjutbanor.</a:t>
            </a:r>
            <a:endParaRPr lang="sv-SE" dirty="0">
              <a:latin typeface="Special Elite" panose="02000506000000020004" pitchFamily="2" charset="0"/>
            </a:endParaRPr>
          </a:p>
        </p:txBody>
      </p:sp>
      <p:sp>
        <p:nvSpPr>
          <p:cNvPr id="8" name="TextBox 5">
            <a:extLst>
              <a:ext uri="{FF2B5EF4-FFF2-40B4-BE49-F238E27FC236}">
                <a16:creationId xmlns:a16="http://schemas.microsoft.com/office/drawing/2014/main" id="{B212EA79-0457-41AB-0C55-4FCA366326F6}"/>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Världsmålvakten stoppade Sandåkern">
            <a:extLst>
              <a:ext uri="{FF2B5EF4-FFF2-40B4-BE49-F238E27FC236}">
                <a16:creationId xmlns:a16="http://schemas.microsoft.com/office/drawing/2014/main" id="{1E046F5E-F791-9BB1-7177-8DBAE7DD5D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 y="-24848"/>
            <a:ext cx="18288000" cy="10287000"/>
          </a:xfrm>
          <a:prstGeom prst="rect">
            <a:avLst/>
          </a:prstGeom>
          <a:noFill/>
          <a:extLst>
            <a:ext uri="{909E8E84-426E-40DD-AFC4-6F175D3DCCD1}">
              <a14:hiddenFill xmlns:a14="http://schemas.microsoft.com/office/drawing/2010/main">
                <a:solidFill>
                  <a:srgbClr val="FFFFFF"/>
                </a:solidFill>
              </a14:hiddenFill>
            </a:ext>
          </a:extLst>
        </p:spPr>
      </p:pic>
      <p:sp>
        <p:nvSpPr>
          <p:cNvPr id="5" name="Rektangel 4">
            <a:extLst>
              <a:ext uri="{FF2B5EF4-FFF2-40B4-BE49-F238E27FC236}">
                <a16:creationId xmlns:a16="http://schemas.microsoft.com/office/drawing/2014/main" id="{D357A823-5889-3AFF-DEB5-BA41F6A2E378}"/>
              </a:ext>
            </a:extLst>
          </p:cNvPr>
          <p:cNvSpPr/>
          <p:nvPr/>
        </p:nvSpPr>
        <p:spPr>
          <a:xfrm>
            <a:off x="-36447" y="-24848"/>
            <a:ext cx="18324447" cy="10311848"/>
          </a:xfrm>
          <a:prstGeom prst="rect">
            <a:avLst/>
          </a:prstGeom>
          <a:gradFill flip="none" rotWithShape="1">
            <a:gsLst>
              <a:gs pos="50000">
                <a:schemeClr val="tx1">
                  <a:alpha val="88000"/>
                </a:schemeClr>
              </a:gs>
              <a:gs pos="100000">
                <a:schemeClr val="bg1"/>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TextBox 6"/>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latin typeface="Special Elite" panose="02000506000000020004" pitchFamily="2" charset="0"/>
                <a:ea typeface="True Typewriter"/>
                <a:cs typeface="True Typewriter"/>
                <a:sym typeface="True Typewriter"/>
              </a:rPr>
              <a:t>Idrotter</a:t>
            </a:r>
            <a:r>
              <a:rPr lang="en-US" sz="2400" dirty="0">
                <a:latin typeface="Special Elite" panose="02000506000000020004" pitchFamily="2" charset="0"/>
                <a:ea typeface="True Typewriter"/>
                <a:cs typeface="True Typewriter"/>
                <a:sym typeface="True Typewriter"/>
              </a:rPr>
              <a:t> </a:t>
            </a:r>
            <a:r>
              <a:rPr lang="en-US" sz="2400" dirty="0" err="1">
                <a:latin typeface="Special Elite" panose="02000506000000020004" pitchFamily="2" charset="0"/>
                <a:ea typeface="True Typewriter"/>
                <a:cs typeface="True Typewriter"/>
                <a:sym typeface="True Typewriter"/>
              </a:rPr>
              <a:t>genom</a:t>
            </a:r>
            <a:r>
              <a:rPr lang="en-US" sz="2400" dirty="0">
                <a:latin typeface="Special Elite" panose="02000506000000020004" pitchFamily="2" charset="0"/>
                <a:ea typeface="True Typewriter"/>
                <a:cs typeface="True Typewriter"/>
                <a:sym typeface="True Typewriter"/>
              </a:rPr>
              <a:t> </a:t>
            </a:r>
            <a:r>
              <a:rPr lang="en-US" sz="2400" dirty="0" err="1">
                <a:latin typeface="Special Elite" panose="02000506000000020004" pitchFamily="2" charset="0"/>
                <a:ea typeface="True Typewriter"/>
                <a:cs typeface="True Typewriter"/>
                <a:sym typeface="True Typewriter"/>
              </a:rPr>
              <a:t>historien</a:t>
            </a:r>
            <a:r>
              <a:rPr lang="en-US" sz="2400" dirty="0">
                <a:latin typeface="Special Elite" panose="02000506000000020004" pitchFamily="2" charset="0"/>
                <a:ea typeface="True Typewriter"/>
                <a:cs typeface="True Typewriter"/>
                <a:sym typeface="True Typewriter"/>
              </a:rPr>
              <a:t>...</a:t>
            </a:r>
          </a:p>
        </p:txBody>
      </p:sp>
      <p:sp>
        <p:nvSpPr>
          <p:cNvPr id="7" name="TextBox 7"/>
          <p:cNvSpPr txBox="1"/>
          <p:nvPr/>
        </p:nvSpPr>
        <p:spPr>
          <a:xfrm>
            <a:off x="-457200" y="2628900"/>
            <a:ext cx="18041892" cy="6613349"/>
          </a:xfrm>
          <a:prstGeom prst="rect">
            <a:avLst/>
          </a:prstGeom>
        </p:spPr>
        <p:txBody>
          <a:bodyPr wrap="square" lIns="0" tIns="0" rIns="0" bIns="0" rtlCol="0" anchor="t">
            <a:spAutoFit/>
          </a:bodyPr>
          <a:lstStyle/>
          <a:p>
            <a:pPr algn="r">
              <a:lnSpc>
                <a:spcPct val="150000"/>
              </a:lnSpc>
              <a:spcBef>
                <a:spcPct val="0"/>
              </a:spcBef>
            </a:pPr>
            <a:r>
              <a:rPr lang="en-US" b="1" dirty="0">
                <a:solidFill>
                  <a:srgbClr val="FFFFFF"/>
                </a:solidFill>
                <a:latin typeface="Special Elite" panose="02000506000000020004" pitchFamily="2" charset="0"/>
                <a:ea typeface="True Typewriter PolygloTT"/>
                <a:cs typeface="True Typewriter PolygloTT"/>
                <a:sym typeface="True Typewriter PolygloTT"/>
              </a:rPr>
              <a:t>CYKEL</a:t>
            </a:r>
            <a:r>
              <a:rPr lang="en-US" dirty="0">
                <a:solidFill>
                  <a:srgbClr val="FFFFFF"/>
                </a:solidFill>
                <a:latin typeface="Special Elite" panose="02000506000000020004" pitchFamily="2" charset="0"/>
                <a:ea typeface="True Typewriter PolygloTT"/>
                <a:cs typeface="True Typewriter PolygloTT"/>
                <a:sym typeface="True Typewriter PolygloTT"/>
              </a:rPr>
              <a:t> </a:t>
            </a:r>
            <a:r>
              <a:rPr lang="en-US" dirty="0" err="1">
                <a:solidFill>
                  <a:srgbClr val="FFFFFF"/>
                </a:solidFill>
                <a:latin typeface="Special Elite" panose="02000506000000020004" pitchFamily="2" charset="0"/>
                <a:ea typeface="True Typewriter PolygloTT"/>
                <a:cs typeface="True Typewriter PolygloTT"/>
                <a:sym typeface="True Typewriter PolygloTT"/>
              </a:rPr>
              <a:t>som</a:t>
            </a:r>
            <a:r>
              <a:rPr lang="en-US" dirty="0">
                <a:solidFill>
                  <a:srgbClr val="FFFFFF"/>
                </a:solidFill>
                <a:latin typeface="Special Elite" panose="02000506000000020004" pitchFamily="2" charset="0"/>
                <a:ea typeface="True Typewriter PolygloTT"/>
                <a:cs typeface="True Typewriter PolygloTT"/>
                <a:sym typeface="True Typewriter PolygloTT"/>
              </a:rPr>
              <a:t> </a:t>
            </a:r>
            <a:r>
              <a:rPr lang="en-US" dirty="0" err="1">
                <a:solidFill>
                  <a:srgbClr val="FFFFFF"/>
                </a:solidFill>
                <a:latin typeface="Special Elite" panose="02000506000000020004" pitchFamily="2" charset="0"/>
                <a:ea typeface="True Typewriter PolygloTT"/>
                <a:cs typeface="True Typewriter PolygloTT"/>
                <a:sym typeface="True Typewriter PolygloTT"/>
              </a:rPr>
              <a:t>startades</a:t>
            </a:r>
            <a:r>
              <a:rPr lang="en-US" dirty="0">
                <a:solidFill>
                  <a:srgbClr val="FFFFFF"/>
                </a:solidFill>
                <a:latin typeface="Special Elite" panose="02000506000000020004" pitchFamily="2" charset="0"/>
                <a:ea typeface="True Typewriter PolygloTT"/>
                <a:cs typeface="True Typewriter PolygloTT"/>
                <a:sym typeface="True Typewriter PolygloTT"/>
              </a:rPr>
              <a:t> redan 1933</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HANDBOLL</a:t>
            </a:r>
            <a:r>
              <a:rPr lang="en-US" dirty="0">
                <a:solidFill>
                  <a:srgbClr val="FFFFFF"/>
                </a:solidFill>
                <a:latin typeface="Special Elite" panose="02000506000000020004" pitchFamily="2" charset="0"/>
                <a:ea typeface="True Typewriter"/>
                <a:cs typeface="True Typewriter"/>
                <a:sym typeface="True Typewriter"/>
              </a:rPr>
              <a:t> med fem </a:t>
            </a:r>
            <a:r>
              <a:rPr lang="en-US" dirty="0" err="1">
                <a:solidFill>
                  <a:srgbClr val="FFFFFF"/>
                </a:solidFill>
                <a:latin typeface="Special Elite" panose="02000506000000020004" pitchFamily="2" charset="0"/>
                <a:ea typeface="True Typewriter"/>
                <a:cs typeface="True Typewriter"/>
                <a:sym typeface="True Typewriter"/>
              </a:rPr>
              <a:t>raka</a:t>
            </a:r>
            <a:r>
              <a:rPr lang="en-US" dirty="0">
                <a:solidFill>
                  <a:srgbClr val="FFFFFF"/>
                </a:solidFill>
                <a:latin typeface="Special Elite" panose="02000506000000020004" pitchFamily="2" charset="0"/>
                <a:ea typeface="True Typewriter"/>
                <a:cs typeface="True Typewriter"/>
                <a:sym typeface="True Typewriter"/>
              </a:rPr>
              <a:t> DM-</a:t>
            </a:r>
            <a:r>
              <a:rPr lang="en-US" dirty="0" err="1">
                <a:solidFill>
                  <a:srgbClr val="FFFFFF"/>
                </a:solidFill>
                <a:latin typeface="Special Elite" panose="02000506000000020004" pitchFamily="2" charset="0"/>
                <a:ea typeface="True Typewriter"/>
                <a:cs typeface="True Typewriter"/>
                <a:sym typeface="True Typewriter"/>
              </a:rPr>
              <a:t>titlar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från</a:t>
            </a:r>
            <a:r>
              <a:rPr lang="en-US" dirty="0">
                <a:solidFill>
                  <a:srgbClr val="FFFFFF"/>
                </a:solidFill>
                <a:latin typeface="Special Elite" panose="02000506000000020004" pitchFamily="2" charset="0"/>
                <a:ea typeface="True Typewriter"/>
                <a:cs typeface="True Typewriter"/>
                <a:sym typeface="True Typewriter"/>
              </a:rPr>
              <a:t> 1953 och </a:t>
            </a:r>
            <a:r>
              <a:rPr lang="en-US" dirty="0" err="1">
                <a:solidFill>
                  <a:srgbClr val="FFFFFF"/>
                </a:solidFill>
                <a:latin typeface="Special Elite" panose="02000506000000020004" pitchFamily="2" charset="0"/>
                <a:ea typeface="True Typewriter"/>
                <a:cs typeface="True Typewriter"/>
                <a:sym typeface="True Typewriter"/>
              </a:rPr>
              <a:t>framåt</a:t>
            </a:r>
            <a:br>
              <a:rPr lang="en-US" dirty="0">
                <a:solidFill>
                  <a:srgbClr val="FFFFFF"/>
                </a:solidFill>
                <a:latin typeface="Special Elite" panose="02000506000000020004" pitchFamily="2" charset="0"/>
                <a:ea typeface="True Typewriter"/>
                <a:cs typeface="True Typewriter"/>
                <a:sym typeface="True Typewriter"/>
              </a:rPr>
            </a:br>
            <a:r>
              <a:rPr lang="en-US" b="1" dirty="0">
                <a:solidFill>
                  <a:srgbClr val="FFFFFF"/>
                </a:solidFill>
                <a:latin typeface="Special Elite" panose="02000506000000020004" pitchFamily="2" charset="0"/>
                <a:ea typeface="True Typewriter"/>
                <a:cs typeface="True Typewriter"/>
                <a:sym typeface="True Typewriter"/>
              </a:rPr>
              <a:t>BANDY</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spelades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på</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Umeälvens</a:t>
            </a:r>
            <a:r>
              <a:rPr lang="en-US" dirty="0">
                <a:solidFill>
                  <a:srgbClr val="FFFFFF"/>
                </a:solidFill>
                <a:latin typeface="Special Elite" panose="02000506000000020004" pitchFamily="2" charset="0"/>
                <a:ea typeface="True Typewriter"/>
                <a:cs typeface="True Typewriter"/>
                <a:sym typeface="True Typewriter"/>
              </a:rPr>
              <a:t> is och </a:t>
            </a:r>
            <a:r>
              <a:rPr lang="en-US" dirty="0" err="1">
                <a:solidFill>
                  <a:srgbClr val="FFFFFF"/>
                </a:solidFill>
                <a:latin typeface="Special Elite" panose="02000506000000020004" pitchFamily="2" charset="0"/>
                <a:ea typeface="True Typewriter"/>
                <a:cs typeface="True Typewriter"/>
                <a:sym typeface="True Typewriter"/>
              </a:rPr>
              <a:t>där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klubben</a:t>
            </a:r>
            <a:r>
              <a:rPr lang="en-US" dirty="0">
                <a:solidFill>
                  <a:srgbClr val="FFFFFF"/>
                </a:solidFill>
                <a:latin typeface="Special Elite" panose="02000506000000020004" pitchFamily="2" charset="0"/>
                <a:ea typeface="True Typewriter"/>
                <a:cs typeface="True Typewriter"/>
                <a:sym typeface="True Typewriter"/>
              </a:rPr>
              <a:t> tog </a:t>
            </a:r>
            <a:r>
              <a:rPr lang="en-US" dirty="0" err="1">
                <a:solidFill>
                  <a:srgbClr val="FFFFFF"/>
                </a:solidFill>
                <a:latin typeface="Special Elite" panose="02000506000000020004" pitchFamily="2" charset="0"/>
                <a:ea typeface="True Typewriter"/>
                <a:cs typeface="True Typewriter"/>
                <a:sym typeface="True Typewriter"/>
              </a:rPr>
              <a:t>flera</a:t>
            </a:r>
            <a:r>
              <a:rPr lang="en-US" dirty="0">
                <a:solidFill>
                  <a:srgbClr val="FFFFFF"/>
                </a:solidFill>
                <a:latin typeface="Special Elite" panose="02000506000000020004" pitchFamily="2" charset="0"/>
                <a:ea typeface="True Typewriter"/>
                <a:cs typeface="True Typewriter"/>
                <a:sym typeface="True Typewriter"/>
              </a:rPr>
              <a:t> DM-</a:t>
            </a:r>
            <a:r>
              <a:rPr lang="en-US" dirty="0" err="1">
                <a:solidFill>
                  <a:srgbClr val="FFFFFF"/>
                </a:solidFill>
                <a:latin typeface="Special Elite" panose="02000506000000020004" pitchFamily="2" charset="0"/>
                <a:ea typeface="True Typewriter"/>
                <a:cs typeface="True Typewriter"/>
                <a:sym typeface="True Typewriter"/>
              </a:rPr>
              <a:t>segrar</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FRIIDROTT</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flera</a:t>
            </a:r>
            <a:r>
              <a:rPr lang="en-US" dirty="0">
                <a:solidFill>
                  <a:srgbClr val="FFFFFF"/>
                </a:solidFill>
                <a:latin typeface="Special Elite" panose="02000506000000020004" pitchFamily="2" charset="0"/>
                <a:ea typeface="True Typewriter"/>
                <a:cs typeface="True Typewriter"/>
                <a:sym typeface="True Typewriter"/>
              </a:rPr>
              <a:t> DM-</a:t>
            </a:r>
            <a:r>
              <a:rPr lang="en-US" dirty="0" err="1">
                <a:solidFill>
                  <a:srgbClr val="FFFFFF"/>
                </a:solidFill>
                <a:latin typeface="Special Elite" panose="02000506000000020004" pitchFamily="2" charset="0"/>
                <a:ea typeface="True Typewriter"/>
                <a:cs typeface="True Typewriter"/>
                <a:sym typeface="True Typewriter"/>
              </a:rPr>
              <a:t>titlar</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SIMNING</a:t>
            </a:r>
            <a:r>
              <a:rPr lang="en-US" dirty="0">
                <a:solidFill>
                  <a:srgbClr val="FFFFFF"/>
                </a:solidFill>
                <a:latin typeface="Special Elite" panose="02000506000000020004" pitchFamily="2" charset="0"/>
                <a:ea typeface="True Typewriter"/>
                <a:cs typeface="True Typewriter"/>
                <a:sym typeface="True Typewriter"/>
              </a:rPr>
              <a:t> under en </a:t>
            </a:r>
            <a:r>
              <a:rPr lang="en-US" dirty="0" err="1">
                <a:solidFill>
                  <a:srgbClr val="FFFFFF"/>
                </a:solidFill>
                <a:latin typeface="Special Elite" panose="02000506000000020004" pitchFamily="2" charset="0"/>
                <a:ea typeface="True Typewriter"/>
                <a:cs typeface="True Typewriter"/>
                <a:sym typeface="True Typewriter"/>
              </a:rPr>
              <a:t>kortare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tid</a:t>
            </a:r>
            <a:r>
              <a:rPr lang="en-US" dirty="0">
                <a:solidFill>
                  <a:srgbClr val="FFFFFF"/>
                </a:solidFill>
                <a:latin typeface="Special Elite" panose="02000506000000020004" pitchFamily="2" charset="0"/>
                <a:ea typeface="True Typewriter"/>
                <a:cs typeface="True Typewriter"/>
                <a:sym typeface="True Typewriter"/>
              </a:rPr>
              <a:t>, men med DM-</a:t>
            </a:r>
            <a:r>
              <a:rPr lang="en-US" dirty="0" err="1">
                <a:solidFill>
                  <a:srgbClr val="FFFFFF"/>
                </a:solidFill>
                <a:latin typeface="Special Elite" panose="02000506000000020004" pitchFamily="2" charset="0"/>
                <a:ea typeface="True Typewriter"/>
                <a:cs typeface="True Typewriter"/>
                <a:sym typeface="True Typewriter"/>
              </a:rPr>
              <a:t>titlar</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BASKET</a:t>
            </a:r>
            <a:r>
              <a:rPr lang="en-US" dirty="0">
                <a:solidFill>
                  <a:srgbClr val="FFFFFF"/>
                </a:solidFill>
                <a:latin typeface="Special Elite" panose="02000506000000020004" pitchFamily="2" charset="0"/>
                <a:ea typeface="True Typewriter"/>
                <a:cs typeface="True Typewriter"/>
                <a:sym typeface="True Typewriter"/>
              </a:rPr>
              <a:t> under en </a:t>
            </a:r>
            <a:r>
              <a:rPr lang="en-US" dirty="0" err="1">
                <a:solidFill>
                  <a:srgbClr val="FFFFFF"/>
                </a:solidFill>
                <a:latin typeface="Special Elite" panose="02000506000000020004" pitchFamily="2" charset="0"/>
                <a:ea typeface="True Typewriter"/>
                <a:cs typeface="True Typewriter"/>
                <a:sym typeface="True Typewriter"/>
              </a:rPr>
              <a:t>kortare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tid</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senare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blev</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Cometerna</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ISHOCKEY</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allsvenskt</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t>
            </a:r>
            <a:r>
              <a:rPr lang="en-US" dirty="0">
                <a:solidFill>
                  <a:srgbClr val="FFFFFF"/>
                </a:solidFill>
                <a:latin typeface="Special Elite" panose="02000506000000020004" pitchFamily="2" charset="0"/>
                <a:ea typeface="True Typewriter"/>
                <a:cs typeface="True Typewriter"/>
                <a:sym typeface="True Typewriter"/>
              </a:rPr>
              <a:t> 1969-1970 och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blev</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stommen</a:t>
            </a:r>
            <a:r>
              <a:rPr lang="en-US" dirty="0">
                <a:solidFill>
                  <a:srgbClr val="FFFFFF"/>
                </a:solidFill>
                <a:latin typeface="Special Elite" panose="02000506000000020004" pitchFamily="2" charset="0"/>
                <a:ea typeface="True Typewriter"/>
                <a:cs typeface="True Typewriter"/>
                <a:sym typeface="True Typewriter"/>
              </a:rPr>
              <a:t> till </a:t>
            </a:r>
            <a:r>
              <a:rPr lang="en-US" dirty="0" err="1">
                <a:solidFill>
                  <a:srgbClr val="FFFFFF"/>
                </a:solidFill>
                <a:latin typeface="Special Elite" panose="02000506000000020004" pitchFamily="2" charset="0"/>
                <a:ea typeface="True Typewriter"/>
                <a:cs typeface="True Typewriter"/>
                <a:sym typeface="True Typewriter"/>
              </a:rPr>
              <a:t>nuvarande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Björklöven</a:t>
            </a:r>
            <a:r>
              <a:rPr lang="en-US" dirty="0">
                <a:solidFill>
                  <a:srgbClr val="FFFFFF"/>
                </a:solidFill>
                <a:latin typeface="Special Elite" panose="02000506000000020004" pitchFamily="2" charset="0"/>
                <a:ea typeface="True Typewriter"/>
                <a:cs typeface="True Typewriter"/>
                <a:sym typeface="True Typewriter"/>
              </a:rPr>
              <a:t> </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BOWLING</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kom</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SSK-</a:t>
            </a:r>
            <a:r>
              <a:rPr lang="en-US" dirty="0" err="1">
                <a:solidFill>
                  <a:srgbClr val="FFFFFF"/>
                </a:solidFill>
                <a:latin typeface="Special Elite" panose="02000506000000020004" pitchFamily="2" charset="0"/>
                <a:ea typeface="True Typewriter"/>
                <a:cs typeface="True Typewriter"/>
                <a:sym typeface="True Typewriter"/>
              </a:rPr>
              <a:t>familjen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slutet</a:t>
            </a:r>
            <a:r>
              <a:rPr lang="en-US" dirty="0">
                <a:solidFill>
                  <a:srgbClr val="FFFFFF"/>
                </a:solidFill>
                <a:latin typeface="Special Elite" panose="02000506000000020004" pitchFamily="2" charset="0"/>
                <a:ea typeface="True Typewriter"/>
                <a:cs typeface="True Typewriter"/>
                <a:sym typeface="True Typewriter"/>
              </a:rPr>
              <a:t> av 1950-talet och </a:t>
            </a:r>
            <a:r>
              <a:rPr lang="en-US" dirty="0" err="1">
                <a:solidFill>
                  <a:srgbClr val="FFFFFF"/>
                </a:solidFill>
                <a:latin typeface="Special Elite" panose="02000506000000020004" pitchFamily="2" charset="0"/>
                <a:ea typeface="True Typewriter"/>
                <a:cs typeface="True Typewriter"/>
                <a:sym typeface="True Typewriter"/>
              </a:rPr>
              <a:t>fanns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föreningen</a:t>
            </a:r>
            <a:r>
              <a:rPr lang="en-US" dirty="0">
                <a:solidFill>
                  <a:srgbClr val="FFFFFF"/>
                </a:solidFill>
                <a:latin typeface="Special Elite" panose="02000506000000020004" pitchFamily="2" charset="0"/>
                <a:ea typeface="True Typewriter"/>
                <a:cs typeface="True Typewriter"/>
                <a:sym typeface="True Typewriter"/>
              </a:rPr>
              <a:t> </a:t>
            </a:r>
            <a:br>
              <a:rPr lang="en-US" dirty="0">
                <a:solidFill>
                  <a:srgbClr val="FFFFFF"/>
                </a:solidFill>
                <a:latin typeface="Special Elite" panose="02000506000000020004" pitchFamily="2" charset="0"/>
                <a:ea typeface="True Typewriter"/>
                <a:cs typeface="True Typewriter"/>
                <a:sym typeface="True Typewriter"/>
              </a:rPr>
            </a:br>
            <a:r>
              <a:rPr lang="en-US" dirty="0">
                <a:solidFill>
                  <a:srgbClr val="FFFFFF"/>
                </a:solidFill>
                <a:latin typeface="Special Elite" panose="02000506000000020004" pitchFamily="2" charset="0"/>
                <a:ea typeface="True Typewriter"/>
                <a:cs typeface="True Typewriter"/>
                <a:sym typeface="True Typewriter"/>
              </a:rPr>
              <a:t>med </a:t>
            </a:r>
            <a:r>
              <a:rPr lang="en-US" dirty="0" err="1">
                <a:solidFill>
                  <a:srgbClr val="FFFFFF"/>
                </a:solidFill>
                <a:latin typeface="Special Elite" panose="02000506000000020004" pitchFamily="2" charset="0"/>
                <a:ea typeface="True Typewriter"/>
                <a:cs typeface="True Typewriter"/>
                <a:sym typeface="True Typewriter"/>
              </a:rPr>
              <a:t>lokala</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framgångar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fram</a:t>
            </a:r>
            <a:r>
              <a:rPr lang="en-US" dirty="0">
                <a:solidFill>
                  <a:srgbClr val="FFFFFF"/>
                </a:solidFill>
                <a:latin typeface="Special Elite" panose="02000506000000020004" pitchFamily="2" charset="0"/>
                <a:ea typeface="True Typewriter"/>
                <a:cs typeface="True Typewriter"/>
                <a:sym typeface="True Typewriter"/>
              </a:rPr>
              <a:t> till </a:t>
            </a:r>
            <a:r>
              <a:rPr lang="en-US" dirty="0" err="1">
                <a:solidFill>
                  <a:srgbClr val="FFFFFF"/>
                </a:solidFill>
                <a:latin typeface="Special Elite" panose="02000506000000020004" pitchFamily="2" charset="0"/>
                <a:ea typeface="True Typewriter"/>
                <a:cs typeface="True Typewriter"/>
                <a:sym typeface="True Typewriter"/>
              </a:rPr>
              <a:t>slutet</a:t>
            </a:r>
            <a:r>
              <a:rPr lang="en-US" dirty="0">
                <a:solidFill>
                  <a:srgbClr val="FFFFFF"/>
                </a:solidFill>
                <a:latin typeface="Special Elite" panose="02000506000000020004" pitchFamily="2" charset="0"/>
                <a:ea typeface="True Typewriter"/>
                <a:cs typeface="True Typewriter"/>
                <a:sym typeface="True Typewriter"/>
              </a:rPr>
              <a:t> av 00-talet</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BORDTENNIS</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flera</a:t>
            </a:r>
            <a:r>
              <a:rPr lang="en-US" dirty="0">
                <a:solidFill>
                  <a:srgbClr val="FFFFFF"/>
                </a:solidFill>
                <a:latin typeface="Special Elite" panose="02000506000000020004" pitchFamily="2" charset="0"/>
                <a:ea typeface="True Typewriter"/>
                <a:cs typeface="True Typewriter"/>
                <a:sym typeface="True Typewriter"/>
              </a:rPr>
              <a:t> SM-</a:t>
            </a:r>
            <a:r>
              <a:rPr lang="en-US" dirty="0" err="1">
                <a:solidFill>
                  <a:srgbClr val="FFFFFF"/>
                </a:solidFill>
                <a:latin typeface="Special Elite" panose="02000506000000020004" pitchFamily="2" charset="0"/>
                <a:ea typeface="True Typewriter"/>
                <a:cs typeface="True Typewriter"/>
                <a:sym typeface="True Typewriter"/>
              </a:rPr>
              <a:t>tecken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fanns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föreningen</a:t>
            </a:r>
            <a:r>
              <a:rPr lang="en-US" dirty="0">
                <a:solidFill>
                  <a:srgbClr val="FFFFFF"/>
                </a:solidFill>
                <a:latin typeface="Special Elite" panose="02000506000000020004" pitchFamily="2" charset="0"/>
                <a:ea typeface="True Typewriter"/>
                <a:cs typeface="True Typewriter"/>
                <a:sym typeface="True Typewriter"/>
              </a:rPr>
              <a:t> tom 2011</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INNEBANDY</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numera</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är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föreningens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näst</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största</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sektion</a:t>
            </a:r>
            <a:endParaRPr lang="en-US" dirty="0">
              <a:solidFill>
                <a:srgbClr val="FFFFFF"/>
              </a:solidFill>
              <a:latin typeface="Special Elite" panose="02000506000000020004" pitchFamily="2" charset="0"/>
              <a:ea typeface="True Typewriter"/>
              <a:cs typeface="True Typewriter"/>
              <a:sym typeface="True Typewriter"/>
            </a:endParaRP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HERRFOTBOLL</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skiftande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framgångar</a:t>
            </a:r>
            <a:r>
              <a:rPr lang="en-US" dirty="0">
                <a:solidFill>
                  <a:srgbClr val="FFFFFF"/>
                </a:solidFill>
                <a:latin typeface="Special Elite" panose="02000506000000020004" pitchFamily="2" charset="0"/>
                <a:ea typeface="True Typewriter"/>
                <a:cs typeface="True Typewriter"/>
                <a:sym typeface="True Typewriter"/>
              </a:rPr>
              <a:t> med </a:t>
            </a:r>
            <a:r>
              <a:rPr lang="en-US" dirty="0" err="1">
                <a:solidFill>
                  <a:srgbClr val="FFFFFF"/>
                </a:solidFill>
                <a:latin typeface="Special Elite" panose="02000506000000020004" pitchFamily="2" charset="0"/>
                <a:ea typeface="True Typewriter"/>
                <a:cs typeface="True Typewriter"/>
                <a:sym typeface="True Typewriter"/>
              </a:rPr>
              <a:t>höjdpunkten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allsvenskt</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kval</a:t>
            </a:r>
            <a:r>
              <a:rPr lang="en-US" dirty="0">
                <a:solidFill>
                  <a:srgbClr val="FFFFFF"/>
                </a:solidFill>
                <a:latin typeface="Special Elite" panose="02000506000000020004" pitchFamily="2" charset="0"/>
                <a:ea typeface="True Typewriter"/>
                <a:cs typeface="True Typewriter"/>
                <a:sym typeface="True Typewriter"/>
              </a:rPr>
              <a:t> 1969.  </a:t>
            </a:r>
            <a:br>
              <a:rPr lang="en-US" dirty="0">
                <a:solidFill>
                  <a:srgbClr val="FFFFFF"/>
                </a:solidFill>
                <a:latin typeface="Special Elite" panose="02000506000000020004" pitchFamily="2" charset="0"/>
                <a:ea typeface="True Typewriter"/>
                <a:cs typeface="True Typewriter"/>
                <a:sym typeface="True Typewriter"/>
              </a:rPr>
            </a:br>
            <a:r>
              <a:rPr lang="en-US" dirty="0">
                <a:solidFill>
                  <a:srgbClr val="FFFFFF"/>
                </a:solidFill>
                <a:latin typeface="Special Elite" panose="02000506000000020004" pitchFamily="2" charset="0"/>
                <a:ea typeface="True Typewriter"/>
                <a:cs typeface="True Typewriter"/>
                <a:sym typeface="True Typewriter"/>
              </a:rPr>
              <a:t>1987 slogs </a:t>
            </a:r>
            <a:r>
              <a:rPr lang="en-US" dirty="0" err="1">
                <a:solidFill>
                  <a:srgbClr val="FFFFFF"/>
                </a:solidFill>
                <a:latin typeface="Special Elite" panose="02000506000000020004" pitchFamily="2" charset="0"/>
                <a:ea typeface="True Typewriter"/>
                <a:cs typeface="True Typewriter"/>
                <a:sym typeface="True Typewriter"/>
              </a:rPr>
              <a:t>herrarnas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fotbollslag</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då</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spelade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division II) </a:t>
            </a:r>
            <a:r>
              <a:rPr lang="en-US" dirty="0" err="1">
                <a:solidFill>
                  <a:srgbClr val="FFFFFF"/>
                </a:solidFill>
                <a:latin typeface="Special Elite" panose="02000506000000020004" pitchFamily="2" charset="0"/>
                <a:ea typeface="True Typewriter"/>
                <a:cs typeface="True Typewriter"/>
                <a:sym typeface="True Typewriter"/>
              </a:rPr>
              <a:t>samman</a:t>
            </a:r>
            <a:r>
              <a:rPr lang="en-US" dirty="0">
                <a:solidFill>
                  <a:srgbClr val="FFFFFF"/>
                </a:solidFill>
                <a:latin typeface="Special Elite" panose="02000506000000020004" pitchFamily="2" charset="0"/>
                <a:ea typeface="True Typewriter"/>
                <a:cs typeface="True Typewriter"/>
                <a:sym typeface="True Typewriter"/>
              </a:rPr>
              <a:t> med Tegs SK och </a:t>
            </a:r>
            <a:r>
              <a:rPr lang="en-US" dirty="0" err="1">
                <a:solidFill>
                  <a:srgbClr val="FFFFFF"/>
                </a:solidFill>
                <a:latin typeface="Special Elite" panose="02000506000000020004" pitchFamily="2" charset="0"/>
                <a:ea typeface="True Typewriter"/>
                <a:cs typeface="True Typewriter"/>
                <a:sym typeface="True Typewriter"/>
              </a:rPr>
              <a:t>Umeå</a:t>
            </a:r>
            <a:r>
              <a:rPr lang="en-US" dirty="0">
                <a:solidFill>
                  <a:srgbClr val="FFFFFF"/>
                </a:solidFill>
                <a:latin typeface="Special Elite" panose="02000506000000020004" pitchFamily="2" charset="0"/>
                <a:ea typeface="True Typewriter"/>
                <a:cs typeface="True Typewriter"/>
                <a:sym typeface="True Typewriter"/>
              </a:rPr>
              <a:t> FC </a:t>
            </a:r>
            <a:r>
              <a:rPr lang="en-US" dirty="0" err="1">
                <a:solidFill>
                  <a:srgbClr val="FFFFFF"/>
                </a:solidFill>
                <a:latin typeface="Special Elite" panose="02000506000000020004" pitchFamily="2" charset="0"/>
                <a:ea typeface="True Typewriter"/>
                <a:cs typeface="True Typewriter"/>
                <a:sym typeface="True Typewriter"/>
              </a:rPr>
              <a:t>bildades</a:t>
            </a:r>
            <a:br>
              <a:rPr lang="en-US" dirty="0">
                <a:solidFill>
                  <a:srgbClr val="FFFFFF"/>
                </a:solidFill>
                <a:latin typeface="Special Elite" panose="02000506000000020004" pitchFamily="2" charset="0"/>
                <a:ea typeface="True Typewriter"/>
                <a:cs typeface="True Typewriter"/>
                <a:sym typeface="True Typewriter"/>
              </a:rPr>
            </a:br>
            <a:r>
              <a:rPr lang="en-US" b="1" dirty="0">
                <a:solidFill>
                  <a:srgbClr val="FFFFFF"/>
                </a:solidFill>
                <a:latin typeface="Special Elite" panose="02000506000000020004" pitchFamily="2" charset="0"/>
                <a:ea typeface="True Typewriter"/>
                <a:cs typeface="True Typewriter"/>
                <a:sym typeface="True Typewriter"/>
              </a:rPr>
              <a:t>DAMFOTBOLL</a:t>
            </a:r>
            <a:r>
              <a:rPr lang="en-US" dirty="0">
                <a:solidFill>
                  <a:srgbClr val="FFFFFF"/>
                </a:solidFill>
                <a:latin typeface="Special Elite" panose="02000506000000020004" pitchFamily="2" charset="0"/>
                <a:ea typeface="True Typewriter"/>
                <a:cs typeface="True Typewriter"/>
                <a:sym typeface="True Typewriter"/>
              </a:rPr>
              <a:t> med en av </a:t>
            </a:r>
            <a:r>
              <a:rPr lang="en-US" dirty="0" err="1">
                <a:solidFill>
                  <a:srgbClr val="FFFFFF"/>
                </a:solidFill>
                <a:latin typeface="Special Elite" panose="02000506000000020004" pitchFamily="2" charset="0"/>
                <a:ea typeface="True Typewriter"/>
                <a:cs typeface="True Typewriter"/>
                <a:sym typeface="True Typewriter"/>
              </a:rPr>
              <a:t>Sveriges</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första</a:t>
            </a:r>
            <a:r>
              <a:rPr lang="en-US" dirty="0">
                <a:solidFill>
                  <a:srgbClr val="FFFFFF"/>
                </a:solidFill>
                <a:latin typeface="Special Elite" panose="02000506000000020004" pitchFamily="2" charset="0"/>
                <a:ea typeface="True Typewriter"/>
                <a:cs typeface="True Typewriter"/>
                <a:sym typeface="True Typewriter"/>
              </a:rPr>
              <a:t> lag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slutet</a:t>
            </a:r>
            <a:r>
              <a:rPr lang="en-US" dirty="0">
                <a:solidFill>
                  <a:srgbClr val="FFFFFF"/>
                </a:solidFill>
                <a:latin typeface="Special Elite" panose="02000506000000020004" pitchFamily="2" charset="0"/>
                <a:ea typeface="True Typewriter"/>
                <a:cs typeface="True Typewriter"/>
                <a:sym typeface="True Typewriter"/>
              </a:rPr>
              <a:t> av 60-talet, </a:t>
            </a:r>
            <a:r>
              <a:rPr lang="en-US" dirty="0" err="1">
                <a:solidFill>
                  <a:srgbClr val="FFFFFF"/>
                </a:solidFill>
                <a:latin typeface="Special Elite" panose="02000506000000020004" pitchFamily="2" charset="0"/>
                <a:ea typeface="True Typewriter"/>
                <a:cs typeface="True Typewriter"/>
                <a:sym typeface="True Typewriter"/>
              </a:rPr>
              <a:t>en</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landslagsspelare</a:t>
            </a:r>
            <a:r>
              <a:rPr lang="en-US" dirty="0">
                <a:solidFill>
                  <a:srgbClr val="FFFFFF"/>
                </a:solidFill>
                <a:latin typeface="Special Elite" panose="02000506000000020004" pitchFamily="2" charset="0"/>
                <a:ea typeface="True Typewriter"/>
                <a:cs typeface="True Typewriter"/>
                <a:sym typeface="True Typewriter"/>
              </a:rPr>
              <a:t> </a:t>
            </a:r>
            <a:br>
              <a:rPr lang="en-US" dirty="0">
                <a:solidFill>
                  <a:srgbClr val="FFFFFF"/>
                </a:solidFill>
                <a:latin typeface="Special Elite" panose="02000506000000020004" pitchFamily="2" charset="0"/>
                <a:ea typeface="True Typewriter"/>
                <a:cs typeface="True Typewriter"/>
                <a:sym typeface="True Typewriter"/>
              </a:rPr>
            </a:br>
            <a:r>
              <a:rPr lang="en-US" dirty="0">
                <a:solidFill>
                  <a:srgbClr val="FFFFFF"/>
                </a:solidFill>
                <a:latin typeface="Special Elite" panose="02000506000000020004" pitchFamily="2" charset="0"/>
                <a:ea typeface="True Typewriter"/>
                <a:cs typeface="True Typewriter"/>
                <a:sym typeface="True Typewriter"/>
              </a:rPr>
              <a:t>och </a:t>
            </a:r>
            <a:r>
              <a:rPr lang="en-US" dirty="0" err="1">
                <a:solidFill>
                  <a:srgbClr val="FFFFFF"/>
                </a:solidFill>
                <a:latin typeface="Special Elite" panose="02000506000000020004" pitchFamily="2" charset="0"/>
                <a:ea typeface="True Typewriter"/>
                <a:cs typeface="True Typewriter"/>
                <a:sym typeface="True Typewriter"/>
              </a:rPr>
              <a:t>på</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senare</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år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ett</a:t>
            </a:r>
            <a:r>
              <a:rPr lang="en-US" dirty="0">
                <a:solidFill>
                  <a:srgbClr val="FFFFFF"/>
                </a:solidFill>
                <a:latin typeface="Special Elite" panose="02000506000000020004" pitchFamily="2" charset="0"/>
                <a:ea typeface="True Typewriter"/>
                <a:cs typeface="True Typewriter"/>
                <a:sym typeface="True Typewriter"/>
              </a:rPr>
              <a:t> lag </a:t>
            </a:r>
            <a:r>
              <a:rPr lang="en-US" dirty="0" err="1">
                <a:solidFill>
                  <a:srgbClr val="FFFFFF"/>
                </a:solidFill>
                <a:latin typeface="Special Elite" panose="02000506000000020004" pitchFamily="2" charset="0"/>
                <a:ea typeface="True Typewriter"/>
                <a:cs typeface="True Typewriter"/>
                <a:sym typeface="True Typewriter"/>
              </a:rPr>
              <a:t>som</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spelar</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i</a:t>
            </a:r>
            <a:r>
              <a:rPr lang="en-US" dirty="0">
                <a:solidFill>
                  <a:srgbClr val="FFFFFF"/>
                </a:solidFill>
                <a:latin typeface="Special Elite" panose="02000506000000020004" pitchFamily="2" charset="0"/>
                <a:ea typeface="True Typewriter"/>
                <a:cs typeface="True Typewriter"/>
                <a:sym typeface="True Typewriter"/>
              </a:rPr>
              <a:t> </a:t>
            </a:r>
            <a:r>
              <a:rPr lang="en-US" dirty="0" err="1">
                <a:solidFill>
                  <a:srgbClr val="FFFFFF"/>
                </a:solidFill>
                <a:latin typeface="Special Elite" panose="02000506000000020004" pitchFamily="2" charset="0"/>
                <a:ea typeface="True Typewriter"/>
                <a:cs typeface="True Typewriter"/>
                <a:sym typeface="True Typewriter"/>
              </a:rPr>
              <a:t>divison</a:t>
            </a:r>
            <a:r>
              <a:rPr lang="en-US" dirty="0">
                <a:solidFill>
                  <a:srgbClr val="FFFFFF"/>
                </a:solidFill>
                <a:latin typeface="Special Elite" panose="02000506000000020004" pitchFamily="2" charset="0"/>
                <a:ea typeface="True Typewriter"/>
                <a:cs typeface="True Typewriter"/>
                <a:sym typeface="True Typewriter"/>
              </a:rPr>
              <a:t> 2 </a:t>
            </a:r>
          </a:p>
          <a:p>
            <a:pPr algn="r">
              <a:lnSpc>
                <a:spcPct val="150000"/>
              </a:lnSpc>
              <a:spcBef>
                <a:spcPct val="0"/>
              </a:spcBef>
            </a:pPr>
            <a:r>
              <a:rPr lang="en-US" b="1" dirty="0">
                <a:solidFill>
                  <a:srgbClr val="FFFFFF"/>
                </a:solidFill>
                <a:latin typeface="Special Elite" panose="02000506000000020004" pitchFamily="2" charset="0"/>
                <a:ea typeface="True Typewriter"/>
                <a:cs typeface="True Typewriter"/>
                <a:sym typeface="True Typewriter"/>
              </a:rPr>
              <a:t>FUTSAL</a:t>
            </a:r>
            <a:r>
              <a:rPr lang="en-US" dirty="0">
                <a:solidFill>
                  <a:srgbClr val="FFFFFF"/>
                </a:solidFill>
                <a:latin typeface="Special Elite" panose="02000506000000020004" pitchFamily="2" charset="0"/>
                <a:ea typeface="True Typewriter"/>
                <a:cs typeface="True Typewriter"/>
                <a:sym typeface="True Typewriter"/>
              </a:rPr>
              <a:t> med start </a:t>
            </a:r>
            <a:r>
              <a:rPr lang="en-US" dirty="0" err="1">
                <a:solidFill>
                  <a:srgbClr val="FFFFFF"/>
                </a:solidFill>
                <a:latin typeface="Special Elite" panose="02000506000000020004" pitchFamily="2" charset="0"/>
                <a:ea typeface="True Typewriter"/>
                <a:cs typeface="True Typewriter"/>
                <a:sym typeface="True Typewriter"/>
              </a:rPr>
              <a:t>från</a:t>
            </a:r>
            <a:r>
              <a:rPr lang="en-US" dirty="0">
                <a:solidFill>
                  <a:srgbClr val="FFFFFF"/>
                </a:solidFill>
                <a:latin typeface="Special Elite" panose="02000506000000020004" pitchFamily="2" charset="0"/>
                <a:ea typeface="True Typewriter"/>
                <a:cs typeface="True Typewriter"/>
                <a:sym typeface="True Typewriter"/>
              </a:rPr>
              <a:t> 2024</a:t>
            </a:r>
          </a:p>
        </p:txBody>
      </p:sp>
      <p:sp>
        <p:nvSpPr>
          <p:cNvPr id="8" name="TextBox 5">
            <a:extLst>
              <a:ext uri="{FF2B5EF4-FFF2-40B4-BE49-F238E27FC236}">
                <a16:creationId xmlns:a16="http://schemas.microsoft.com/office/drawing/2014/main" id="{B212EA79-0457-41AB-0C55-4FCA366326F6}"/>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extLst>
      <p:ext uri="{BB962C8B-B14F-4D97-AF65-F5344CB8AC3E}">
        <p14:creationId xmlns:p14="http://schemas.microsoft.com/office/powerpoint/2010/main" val="335578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2207240">
                <a:moveTo>
                  <a:pt x="0" y="0"/>
                </a:moveTo>
                <a:lnTo>
                  <a:pt x="18288000" y="0"/>
                </a:lnTo>
                <a:lnTo>
                  <a:pt x="18288000" y="12207240"/>
                </a:lnTo>
                <a:lnTo>
                  <a:pt x="0" y="12207240"/>
                </a:lnTo>
                <a:lnTo>
                  <a:pt x="0" y="0"/>
                </a:lnTo>
                <a:close/>
              </a:path>
            </a:pathLst>
          </a:custGeom>
          <a:blipFill>
            <a:blip r:embed="rId2"/>
            <a:stretch>
              <a:fillRect t="-18667"/>
            </a:stretch>
          </a:blipFill>
        </p:spPr>
        <p:txBody>
          <a:bodyPr/>
          <a:lstStyle/>
          <a:p>
            <a:endParaRPr lang="sv-SE"/>
          </a:p>
        </p:txBody>
      </p:sp>
      <p:sp>
        <p:nvSpPr>
          <p:cNvPr id="3" name="Freeform 3"/>
          <p:cNvSpPr/>
          <p:nvPr/>
        </p:nvSpPr>
        <p:spPr>
          <a:xfrm>
            <a:off x="10513601" y="1851181"/>
            <a:ext cx="5846939" cy="3292319"/>
          </a:xfrm>
          <a:custGeom>
            <a:avLst/>
            <a:gdLst/>
            <a:ahLst/>
            <a:cxnLst/>
            <a:rect l="l" t="t" r="r" b="b"/>
            <a:pathLst>
              <a:path w="5846939" h="3292319">
                <a:moveTo>
                  <a:pt x="0" y="0"/>
                </a:moveTo>
                <a:lnTo>
                  <a:pt x="5846939" y="0"/>
                </a:lnTo>
                <a:lnTo>
                  <a:pt x="5846939" y="3292319"/>
                </a:lnTo>
                <a:lnTo>
                  <a:pt x="0" y="3292319"/>
                </a:lnTo>
                <a:lnTo>
                  <a:pt x="0" y="0"/>
                </a:lnTo>
                <a:close/>
              </a:path>
            </a:pathLst>
          </a:custGeom>
          <a:blipFill>
            <a:blip r:embed="rId3"/>
            <a:stretch>
              <a:fillRect/>
            </a:stretch>
          </a:blipFill>
        </p:spPr>
        <p:txBody>
          <a:bodyPr/>
          <a:lstStyle/>
          <a:p>
            <a:endParaRPr lang="sv-SE"/>
          </a:p>
        </p:txBody>
      </p:sp>
      <p:sp>
        <p:nvSpPr>
          <p:cNvPr id="4" name="TextBox 4"/>
          <p:cNvSpPr txBox="1"/>
          <p:nvPr/>
        </p:nvSpPr>
        <p:spPr>
          <a:xfrm>
            <a:off x="152400" y="5295900"/>
            <a:ext cx="9187845" cy="3693319"/>
          </a:xfrm>
          <a:prstGeom prst="rect">
            <a:avLst/>
          </a:prstGeom>
        </p:spPr>
        <p:txBody>
          <a:bodyPr lIns="0" tIns="0" rIns="0" bIns="0" rtlCol="0" anchor="t">
            <a:spAutoFit/>
          </a:bodyPr>
          <a:lstStyle/>
          <a:p>
            <a:pPr algn="ctr"/>
            <a:r>
              <a:rPr lang="en-US" sz="8000" dirty="0" err="1">
                <a:solidFill>
                  <a:srgbClr val="FFFFFF"/>
                </a:solidFill>
                <a:latin typeface="Special Elite" panose="02000506000000020004" pitchFamily="2" charset="0"/>
                <a:ea typeface="True Typewriter"/>
                <a:cs typeface="True Typewriter"/>
                <a:sym typeface="True Typewriter"/>
              </a:rPr>
              <a:t>Glädje</a:t>
            </a:r>
            <a:endParaRPr lang="en-US" sz="8000" dirty="0">
              <a:solidFill>
                <a:srgbClr val="FFFFFF"/>
              </a:solidFill>
              <a:latin typeface="Special Elite" panose="02000506000000020004" pitchFamily="2" charset="0"/>
              <a:ea typeface="True Typewriter"/>
              <a:cs typeface="True Typewriter"/>
              <a:sym typeface="True Typewriter"/>
            </a:endParaRPr>
          </a:p>
          <a:p>
            <a:pPr algn="ctr"/>
            <a:r>
              <a:rPr lang="en-US" sz="8000" dirty="0" err="1">
                <a:solidFill>
                  <a:srgbClr val="FFFFFF"/>
                </a:solidFill>
                <a:latin typeface="Special Elite" panose="02000506000000020004" pitchFamily="2" charset="0"/>
                <a:ea typeface="True Typewriter"/>
                <a:cs typeface="True Typewriter"/>
                <a:sym typeface="True Typewriter"/>
              </a:rPr>
              <a:t>Engagemang</a:t>
            </a:r>
            <a:endParaRPr lang="en-US" sz="8000" dirty="0">
              <a:solidFill>
                <a:srgbClr val="FFFFFF"/>
              </a:solidFill>
              <a:latin typeface="Special Elite" panose="02000506000000020004" pitchFamily="2" charset="0"/>
              <a:ea typeface="True Typewriter"/>
              <a:cs typeface="True Typewriter"/>
              <a:sym typeface="True Typewriter"/>
            </a:endParaRPr>
          </a:p>
          <a:p>
            <a:pPr algn="ctr"/>
            <a:r>
              <a:rPr lang="en-US" sz="8000" dirty="0" err="1">
                <a:solidFill>
                  <a:srgbClr val="FFFFFF"/>
                </a:solidFill>
                <a:latin typeface="Special Elite" panose="02000506000000020004" pitchFamily="2" charset="0"/>
                <a:ea typeface="True Typewriter"/>
                <a:cs typeface="True Typewriter"/>
                <a:sym typeface="True Typewriter"/>
              </a:rPr>
              <a:t>Tillsammans</a:t>
            </a:r>
            <a:endParaRPr lang="en-US" sz="8000" dirty="0">
              <a:solidFill>
                <a:srgbClr val="FFFFFF"/>
              </a:solidFill>
              <a:latin typeface="Special Elite" panose="02000506000000020004" pitchFamily="2" charset="0"/>
              <a:ea typeface="True Typewriter"/>
              <a:cs typeface="True Typewriter"/>
              <a:sym typeface="True Typewriter"/>
            </a:endParaRPr>
          </a:p>
        </p:txBody>
      </p:sp>
      <p:sp>
        <p:nvSpPr>
          <p:cNvPr id="5" name="TextBox 7">
            <a:extLst>
              <a:ext uri="{FF2B5EF4-FFF2-40B4-BE49-F238E27FC236}">
                <a16:creationId xmlns:a16="http://schemas.microsoft.com/office/drawing/2014/main" id="{D710B4C0-2C74-3FBB-BF4C-105023AFAFCF}"/>
              </a:ext>
            </a:extLst>
          </p:cNvPr>
          <p:cNvSpPr txBox="1"/>
          <p:nvPr/>
        </p:nvSpPr>
        <p:spPr>
          <a:xfrm>
            <a:off x="246104" y="165940"/>
            <a:ext cx="6154696" cy="496290"/>
          </a:xfrm>
          <a:prstGeom prst="rect">
            <a:avLst/>
          </a:prstGeom>
        </p:spPr>
        <p:txBody>
          <a:bodyPr wrap="square"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Vår</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värdegrund</a:t>
            </a:r>
            <a:r>
              <a:rPr lang="en-US" sz="2400" dirty="0">
                <a:solidFill>
                  <a:srgbClr val="FFFFFF"/>
                </a:solidFill>
                <a:latin typeface="Special Elite" panose="02000506000000020004" pitchFamily="2" charset="0"/>
                <a:ea typeface="True Typewriter"/>
                <a:cs typeface="True Typewriter"/>
                <a:sym typeface="True Typewriter"/>
              </a:rPr>
              <a:t> – </a:t>
            </a:r>
            <a:r>
              <a:rPr lang="en-US" sz="2400" dirty="0" err="1">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rPr>
              <a:t>våra</a:t>
            </a:r>
            <a:r>
              <a:rPr lang="en-US" sz="2400" dirty="0">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rPr>
              <a:t> </a:t>
            </a:r>
            <a:r>
              <a:rPr lang="en-US" sz="2400" dirty="0" err="1">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rPr>
              <a:t>ledstjärnor</a:t>
            </a:r>
            <a:endParaRPr lang="en-US" sz="2400" dirty="0">
              <a:solidFill>
                <a:srgbClr val="FFFFFF"/>
              </a:solidFill>
              <a:effectLst>
                <a:outerShdw blurRad="38100" dist="38100" dir="2700000" algn="tl">
                  <a:srgbClr val="000000">
                    <a:alpha val="43137"/>
                  </a:srgbClr>
                </a:outerShdw>
              </a:effectLst>
              <a:latin typeface="Special Elite" panose="02000506000000020004" pitchFamily="2" charset="0"/>
              <a:ea typeface="True Typewriter"/>
              <a:cs typeface="True Typewriter"/>
              <a:sym typeface="True Typewriter"/>
            </a:endParaRPr>
          </a:p>
        </p:txBody>
      </p:sp>
    </p:spTree>
    <p:extLst>
      <p:ext uri="{BB962C8B-B14F-4D97-AF65-F5344CB8AC3E}">
        <p14:creationId xmlns:p14="http://schemas.microsoft.com/office/powerpoint/2010/main" val="1894102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2">
            <a:extLst>
              <a:ext uri="{FF2B5EF4-FFF2-40B4-BE49-F238E27FC236}">
                <a16:creationId xmlns:a16="http://schemas.microsoft.com/office/drawing/2014/main" id="{59E6F790-A5AE-93AD-D46A-EEE961FBCBB6}"/>
              </a:ext>
            </a:extLst>
          </p:cNvPr>
          <p:cNvSpPr/>
          <p:nvPr/>
        </p:nvSpPr>
        <p:spPr>
          <a:xfrm>
            <a:off x="0" y="0"/>
            <a:ext cx="18287996" cy="10287000"/>
          </a:xfrm>
          <a:custGeom>
            <a:avLst/>
            <a:gdLst/>
            <a:ahLst/>
            <a:cxnLst/>
            <a:rect l="l" t="t" r="r" b="b"/>
            <a:pathLst>
              <a:path w="13574598" h="8229600">
                <a:moveTo>
                  <a:pt x="0" y="0"/>
                </a:moveTo>
                <a:lnTo>
                  <a:pt x="13574598" y="0"/>
                </a:lnTo>
                <a:lnTo>
                  <a:pt x="13574598" y="8229600"/>
                </a:lnTo>
                <a:lnTo>
                  <a:pt x="0" y="8229600"/>
                </a:lnTo>
                <a:lnTo>
                  <a:pt x="0" y="0"/>
                </a:lnTo>
                <a:close/>
              </a:path>
            </a:pathLst>
          </a:custGeom>
          <a:blipFill>
            <a:blip r:embed="rId2">
              <a:extLst>
                <a:ext uri="{BEBA8EAE-BF5A-486C-A8C5-ECC9F3942E4B}">
                  <a14:imgProps xmlns:a14="http://schemas.microsoft.com/office/drawing/2010/main">
                    <a14:imgLayer r:embed="rId3">
                      <a14:imgEffect>
                        <a14:colorTemperature colorTemp="11200"/>
                      </a14:imgEffect>
                      <a14:imgEffect>
                        <a14:brightnessContrast bright="-40000" contrast="-40000"/>
                      </a14:imgEffect>
                    </a14:imgLayer>
                  </a14:imgProps>
                </a:ext>
              </a:extLst>
            </a:blip>
            <a:stretch>
              <a:fillRect b="-7778"/>
            </a:stretch>
          </a:blipFill>
        </p:spPr>
        <p:txBody>
          <a:bodyPr/>
          <a:lstStyle/>
          <a:p>
            <a:endParaRPr lang="sv-SE"/>
          </a:p>
        </p:txBody>
      </p:sp>
      <p:sp>
        <p:nvSpPr>
          <p:cNvPr id="5" name="TextBox 5"/>
          <p:cNvSpPr txBox="1"/>
          <p:nvPr/>
        </p:nvSpPr>
        <p:spPr>
          <a:xfrm>
            <a:off x="0" y="3313113"/>
            <a:ext cx="18288000" cy="3651250"/>
          </a:xfrm>
          <a:prstGeom prst="rect">
            <a:avLst/>
          </a:prstGeom>
        </p:spPr>
        <p:txBody>
          <a:bodyPr lIns="0" tIns="0" rIns="0" bIns="0" rtlCol="0" anchor="t">
            <a:spAutoFit/>
          </a:bodyPr>
          <a:lstStyle/>
          <a:p>
            <a:pPr algn="ctr">
              <a:lnSpc>
                <a:spcPts val="4399"/>
              </a:lnSpc>
              <a:spcBef>
                <a:spcPct val="0"/>
              </a:spcBef>
            </a:pPr>
            <a:r>
              <a:rPr lang="en-US" sz="3200" b="1" dirty="0" err="1">
                <a:solidFill>
                  <a:srgbClr val="FFFFFF"/>
                </a:solidFill>
                <a:latin typeface="Special Elite" panose="02000506000000020004" pitchFamily="2" charset="0"/>
                <a:ea typeface="True Typewriter"/>
                <a:cs typeface="True Typewriter"/>
                <a:sym typeface="True Typewriter"/>
              </a:rPr>
              <a:t>Sandåkerns</a:t>
            </a:r>
            <a:r>
              <a:rPr lang="en-US" sz="3200" b="1" dirty="0">
                <a:solidFill>
                  <a:srgbClr val="FFFFFF"/>
                </a:solidFill>
                <a:latin typeface="Special Elite" panose="02000506000000020004" pitchFamily="2" charset="0"/>
                <a:ea typeface="True Typewriter"/>
                <a:cs typeface="True Typewriter"/>
                <a:sym typeface="True Typewriter"/>
              </a:rPr>
              <a:t> SK - den </a:t>
            </a:r>
            <a:r>
              <a:rPr lang="en-US" sz="3200" b="1" dirty="0" err="1">
                <a:solidFill>
                  <a:srgbClr val="FFFFFF"/>
                </a:solidFill>
                <a:latin typeface="Special Elite" panose="02000506000000020004" pitchFamily="2" charset="0"/>
                <a:ea typeface="True Typewriter"/>
                <a:cs typeface="True Typewriter"/>
                <a:sym typeface="True Typewriter"/>
              </a:rPr>
              <a:t>levande</a:t>
            </a:r>
            <a:r>
              <a:rPr lang="en-US" sz="3200" b="1" dirty="0">
                <a:solidFill>
                  <a:srgbClr val="FFFFFF"/>
                </a:solidFill>
                <a:latin typeface="Special Elite" panose="02000506000000020004" pitchFamily="2" charset="0"/>
                <a:ea typeface="True Typewriter"/>
                <a:cs typeface="True Typewriter"/>
                <a:sym typeface="True Typewriter"/>
              </a:rPr>
              <a:t> </a:t>
            </a:r>
            <a:r>
              <a:rPr lang="en-US" sz="3200" b="1" dirty="0" err="1">
                <a:solidFill>
                  <a:srgbClr val="FFFFFF"/>
                </a:solidFill>
                <a:latin typeface="Special Elite" panose="02000506000000020004" pitchFamily="2" charset="0"/>
                <a:ea typeface="True Typewriter"/>
                <a:cs typeface="True Typewriter"/>
                <a:sym typeface="True Typewriter"/>
              </a:rPr>
              <a:t>idrottsföreningen</a:t>
            </a:r>
            <a:r>
              <a:rPr lang="en-US" sz="3200" b="1" dirty="0">
                <a:solidFill>
                  <a:srgbClr val="FFFFFF"/>
                </a:solidFill>
                <a:latin typeface="Special Elite" panose="02000506000000020004" pitchFamily="2" charset="0"/>
                <a:ea typeface="True Typewriter"/>
                <a:cs typeface="True Typewriter"/>
                <a:sym typeface="True Typewriter"/>
              </a:rPr>
              <a:t>!</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ger </a:t>
            </a:r>
            <a:r>
              <a:rPr lang="en-US" sz="3200" dirty="0" err="1">
                <a:solidFill>
                  <a:srgbClr val="FFFFFF"/>
                </a:solidFill>
                <a:latin typeface="Special Elite" panose="02000506000000020004" pitchFamily="2" charset="0"/>
                <a:ea typeface="True Typewriter"/>
                <a:cs typeface="True Typewriter"/>
                <a:sym typeface="True Typewriter"/>
              </a:rPr>
              <a:t>alla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som</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vill</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möjlighet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att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engagera</a:t>
            </a:r>
            <a:r>
              <a:rPr lang="en-US" sz="3200" dirty="0">
                <a:solidFill>
                  <a:srgbClr val="FFFFFF"/>
                </a:solidFill>
                <a:latin typeface="Special Elite" panose="02000506000000020004" pitchFamily="2" charset="0"/>
                <a:ea typeface="True Typewriter"/>
                <a:cs typeface="True Typewriter"/>
                <a:sym typeface="True Typewriter"/>
              </a:rPr>
              <a:t> sig och </a:t>
            </a:r>
            <a:r>
              <a:rPr lang="en-US" sz="3200" dirty="0" err="1">
                <a:solidFill>
                  <a:srgbClr val="FFFFFF"/>
                </a:solidFill>
                <a:latin typeface="Special Elite" panose="02000506000000020004" pitchFamily="2" charset="0"/>
                <a:ea typeface="True Typewriter"/>
                <a:cs typeface="True Typewriter"/>
                <a:sym typeface="True Typewriter"/>
              </a:rPr>
              <a:t>utvecklas</a:t>
            </a:r>
            <a:r>
              <a:rPr lang="en-US" sz="3200" dirty="0">
                <a:solidFill>
                  <a:srgbClr val="FFFFFF"/>
                </a:solidFill>
                <a:latin typeface="Special Elite" panose="02000506000000020004" pitchFamily="2" charset="0"/>
                <a:ea typeface="True Typewriter"/>
                <a:cs typeface="True Typewriter"/>
                <a:sym typeface="True Typewriter"/>
              </a:rPr>
              <a:t>.</a:t>
            </a:r>
          </a:p>
          <a:p>
            <a:pPr algn="ctr">
              <a:lnSpc>
                <a:spcPts val="2200"/>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a:t>
            </a:r>
            <a:r>
              <a:rPr lang="en-US" sz="3200" dirty="0" err="1">
                <a:solidFill>
                  <a:srgbClr val="FFFFFF"/>
                </a:solidFill>
                <a:latin typeface="Special Elite" panose="02000506000000020004" pitchFamily="2" charset="0"/>
                <a:ea typeface="True Typewriter"/>
                <a:cs typeface="True Typewriter"/>
                <a:sym typeface="True Typewriter"/>
              </a:rPr>
              <a:t>är</a:t>
            </a:r>
            <a:r>
              <a:rPr lang="en-US" sz="3200" dirty="0">
                <a:solidFill>
                  <a:srgbClr val="FFFFFF"/>
                </a:solidFill>
                <a:latin typeface="Special Elite" panose="02000506000000020004" pitchFamily="2" charset="0"/>
                <a:ea typeface="True Typewriter"/>
                <a:cs typeface="True Typewriter"/>
                <a:sym typeface="True Typewriter"/>
              </a:rPr>
              <a:t> en </a:t>
            </a:r>
            <a:r>
              <a:rPr lang="en-US" sz="3200" dirty="0" err="1">
                <a:solidFill>
                  <a:srgbClr val="FFFFFF"/>
                </a:solidFill>
                <a:latin typeface="Special Elite" panose="02000506000000020004" pitchFamily="2" charset="0"/>
                <a:ea typeface="True Typewriter"/>
                <a:cs typeface="True Typewriter"/>
                <a:sym typeface="True Typewriter"/>
              </a:rPr>
              <a:t>förening</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i</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ständig</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utveckling</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Vår </a:t>
            </a:r>
            <a:r>
              <a:rPr lang="en-US" sz="3200" dirty="0" err="1">
                <a:solidFill>
                  <a:srgbClr val="FFFFFF"/>
                </a:solidFill>
                <a:latin typeface="Special Elite" panose="02000506000000020004" pitchFamily="2" charset="0"/>
                <a:ea typeface="True Typewriter"/>
                <a:cs typeface="True Typewriter"/>
                <a:sym typeface="True Typewriter"/>
              </a:rPr>
              <a:t>gemenskap</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glädje</a:t>
            </a:r>
            <a:r>
              <a:rPr lang="en-US" sz="3200" dirty="0">
                <a:solidFill>
                  <a:srgbClr val="FFFFFF"/>
                </a:solidFill>
                <a:latin typeface="Special Elite" panose="02000506000000020004" pitchFamily="2" charset="0"/>
                <a:ea typeface="True Typewriter"/>
                <a:cs typeface="True Typewriter"/>
                <a:sym typeface="True Typewriter"/>
              </a:rPr>
              <a:t> och </a:t>
            </a:r>
            <a:r>
              <a:rPr lang="en-US" sz="3200" dirty="0" err="1">
                <a:solidFill>
                  <a:srgbClr val="FFFFFF"/>
                </a:solidFill>
                <a:latin typeface="Special Elite" panose="02000506000000020004" pitchFamily="2" charset="0"/>
                <a:ea typeface="True Typewriter"/>
                <a:cs typeface="True Typewriter"/>
                <a:sym typeface="True Typewriter"/>
              </a:rPr>
              <a:t>möjlighet</a:t>
            </a:r>
            <a:r>
              <a:rPr lang="en-US" sz="3200" dirty="0">
                <a:solidFill>
                  <a:srgbClr val="FFFFFF"/>
                </a:solidFill>
                <a:latin typeface="Special Elite" panose="02000506000000020004" pitchFamily="2" charset="0"/>
                <a:ea typeface="True Typewriter"/>
                <a:cs typeface="True Typewriter"/>
                <a:sym typeface="True Typewriter"/>
              </a:rPr>
              <a:t> till </a:t>
            </a:r>
            <a:r>
              <a:rPr lang="en-US" sz="3200" dirty="0" err="1">
                <a:solidFill>
                  <a:srgbClr val="FFFFFF"/>
                </a:solidFill>
                <a:latin typeface="Special Elite" panose="02000506000000020004" pitchFamily="2" charset="0"/>
                <a:ea typeface="True Typewriter"/>
                <a:cs typeface="True Typewriter"/>
                <a:sym typeface="True Typewriter"/>
              </a:rPr>
              <a:t>utveckling</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gör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att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både</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utövare</a:t>
            </a:r>
            <a:r>
              <a:rPr lang="en-US" sz="3200" dirty="0">
                <a:solidFill>
                  <a:srgbClr val="FFFFFF"/>
                </a:solidFill>
                <a:latin typeface="Special Elite" panose="02000506000000020004" pitchFamily="2" charset="0"/>
                <a:ea typeface="True Typewriter"/>
                <a:cs typeface="True Typewriter"/>
                <a:sym typeface="True Typewriter"/>
              </a:rPr>
              <a:t> och </a:t>
            </a:r>
            <a:r>
              <a:rPr lang="en-US" sz="3200" dirty="0" err="1">
                <a:solidFill>
                  <a:srgbClr val="FFFFFF"/>
                </a:solidFill>
                <a:latin typeface="Special Elite" panose="02000506000000020004" pitchFamily="2" charset="0"/>
                <a:ea typeface="True Typewriter"/>
                <a:cs typeface="True Typewriter"/>
                <a:sym typeface="True Typewriter"/>
              </a:rPr>
              <a:t>ledare</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väljer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att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stanna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länge</a:t>
            </a:r>
            <a:r>
              <a:rPr lang="en-US" sz="3200" dirty="0">
                <a:solidFill>
                  <a:srgbClr val="FFFFFF"/>
                </a:solidFill>
                <a:latin typeface="Special Elite" panose="02000506000000020004" pitchFamily="2" charset="0"/>
                <a:ea typeface="True Typewriter"/>
                <a:cs typeface="True Typewriter"/>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vision</a:t>
            </a:r>
          </a:p>
        </p:txBody>
      </p:sp>
      <p:sp>
        <p:nvSpPr>
          <p:cNvPr id="9" name="TextBox 5">
            <a:extLst>
              <a:ext uri="{FF2B5EF4-FFF2-40B4-BE49-F238E27FC236}">
                <a16:creationId xmlns:a16="http://schemas.microsoft.com/office/drawing/2014/main" id="{835B2802-47E0-3ECB-9F89-D724835D7206}"/>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6">
            <a:extLst>
              <a:ext uri="{FF2B5EF4-FFF2-40B4-BE49-F238E27FC236}">
                <a16:creationId xmlns:a16="http://schemas.microsoft.com/office/drawing/2014/main" id="{A60693DA-9EE6-D68E-D7E6-5077FEBA646A}"/>
              </a:ext>
            </a:extLst>
          </p:cNvPr>
          <p:cNvSpPr/>
          <p:nvPr/>
        </p:nvSpPr>
        <p:spPr>
          <a:xfrm>
            <a:off x="0" y="0"/>
            <a:ext cx="18303244"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2">
              <a:extLst>
                <a:ext uri="{BEBA8EAE-BF5A-486C-A8C5-ECC9F3942E4B}">
                  <a14:imgProps xmlns:a14="http://schemas.microsoft.com/office/drawing/2010/main">
                    <a14:imgLayer r:embed="rId3">
                      <a14:imgEffect>
                        <a14:sharpenSoften amount="50000"/>
                      </a14:imgEffect>
                      <a14:imgEffect>
                        <a14:brightnessContrast bright="-40000" contrast="-40000"/>
                      </a14:imgEffect>
                    </a14:imgLayer>
                  </a14:imgProps>
                </a:ext>
              </a:extLst>
            </a:blip>
            <a:stretch>
              <a:fillRect t="1" b="-18544"/>
            </a:stretch>
          </a:blipFill>
        </p:spPr>
        <p:txBody>
          <a:bodyPr/>
          <a:lstStyle/>
          <a:p>
            <a:endParaRPr lang="sv-SE"/>
          </a:p>
        </p:txBody>
      </p:sp>
      <p:sp>
        <p:nvSpPr>
          <p:cNvPr id="5" name="TextBox 5"/>
          <p:cNvSpPr txBox="1"/>
          <p:nvPr/>
        </p:nvSpPr>
        <p:spPr>
          <a:xfrm>
            <a:off x="3162895" y="2760663"/>
            <a:ext cx="11962209" cy="4796185"/>
          </a:xfrm>
          <a:prstGeom prst="rect">
            <a:avLst/>
          </a:prstGeom>
        </p:spPr>
        <p:txBody>
          <a:bodyPr lIns="0" tIns="0" rIns="0" bIns="0" rtlCol="0" anchor="t">
            <a:spAutoFit/>
          </a:bodyPr>
          <a:lstStyle/>
          <a:p>
            <a:pPr algn="ctr">
              <a:lnSpc>
                <a:spcPts val="4399"/>
              </a:lnSpc>
              <a:spcBef>
                <a:spcPct val="0"/>
              </a:spcBef>
            </a:pPr>
            <a:r>
              <a:rPr lang="en-US" sz="3200" b="1" dirty="0" err="1">
                <a:solidFill>
                  <a:srgbClr val="FFFFFF"/>
                </a:solidFill>
                <a:latin typeface="Special Elite" panose="02000506000000020004" pitchFamily="2" charset="0"/>
                <a:ea typeface="True Typewriter"/>
                <a:cs typeface="True Typewriter"/>
                <a:sym typeface="True Typewriter"/>
              </a:rPr>
              <a:t>Sandåkerns</a:t>
            </a:r>
            <a:r>
              <a:rPr lang="en-US" sz="3200" b="1" dirty="0">
                <a:solidFill>
                  <a:srgbClr val="FFFFFF"/>
                </a:solidFill>
                <a:latin typeface="Special Elite" panose="02000506000000020004" pitchFamily="2" charset="0"/>
                <a:ea typeface="True Typewriter"/>
                <a:cs typeface="True Typewriter"/>
                <a:sym typeface="True Typewriter"/>
              </a:rPr>
              <a:t> SK – </a:t>
            </a:r>
            <a:r>
              <a:rPr lang="en-US" sz="3200" b="1" dirty="0" err="1">
                <a:solidFill>
                  <a:srgbClr val="FFFFFF"/>
                </a:solidFill>
                <a:latin typeface="Special Elite" panose="02000506000000020004" pitchFamily="2" charset="0"/>
                <a:ea typeface="True Typewriter"/>
                <a:cs typeface="True Typewriter"/>
                <a:sym typeface="True Typewriter"/>
              </a:rPr>
              <a:t>idrottsföreningen</a:t>
            </a:r>
            <a:r>
              <a:rPr lang="en-US" sz="3200" b="1" dirty="0">
                <a:solidFill>
                  <a:srgbClr val="FFFFFF"/>
                </a:solidFill>
                <a:latin typeface="Special Elite" panose="02000506000000020004" pitchFamily="2" charset="0"/>
                <a:ea typeface="True Typewriter"/>
                <a:cs typeface="True Typewriter"/>
                <a:sym typeface="True Typewriter"/>
              </a:rPr>
              <a:t> för dig!</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Sandåkerns</a:t>
            </a:r>
            <a:r>
              <a:rPr lang="en-US" sz="3200" dirty="0">
                <a:solidFill>
                  <a:srgbClr val="FFFFFF"/>
                </a:solidFill>
                <a:latin typeface="Special Elite" panose="02000506000000020004" pitchFamily="2" charset="0"/>
                <a:ea typeface="True Typewriter"/>
                <a:cs typeface="True Typewriter"/>
                <a:sym typeface="True Typewriter"/>
              </a:rPr>
              <a:t> SK ska </a:t>
            </a:r>
            <a:r>
              <a:rPr lang="en-US" sz="3200" dirty="0" err="1">
                <a:solidFill>
                  <a:srgbClr val="FFFFFF"/>
                </a:solidFill>
                <a:latin typeface="Special Elite" panose="02000506000000020004" pitchFamily="2" charset="0"/>
                <a:ea typeface="True Typewriter"/>
                <a:cs typeface="True Typewriter"/>
                <a:sym typeface="True Typewriter"/>
              </a:rPr>
              <a:t>erbjuda</a:t>
            </a:r>
            <a:r>
              <a:rPr lang="en-US" sz="3200" dirty="0">
                <a:solidFill>
                  <a:srgbClr val="FFFFFF"/>
                </a:solidFill>
                <a:latin typeface="Special Elite" panose="02000506000000020004" pitchFamily="2" charset="0"/>
                <a:ea typeface="True Typewriter"/>
                <a:cs typeface="True Typewriter"/>
                <a:sym typeface="True Typewriter"/>
              </a:rPr>
              <a:t> en </a:t>
            </a:r>
            <a:r>
              <a:rPr lang="en-US" sz="3200" dirty="0" err="1">
                <a:solidFill>
                  <a:srgbClr val="FFFFFF"/>
                </a:solidFill>
                <a:latin typeface="Special Elite" panose="02000506000000020004" pitchFamily="2" charset="0"/>
                <a:ea typeface="True Typewriter"/>
                <a:cs typeface="True Typewriter"/>
                <a:sym typeface="True Typewriter"/>
              </a:rPr>
              <a:t>verksamhet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i</a:t>
            </a:r>
            <a:r>
              <a:rPr lang="en-US" sz="3200" dirty="0">
                <a:solidFill>
                  <a:srgbClr val="FFFFFF"/>
                </a:solidFill>
                <a:latin typeface="Special Elite" panose="02000506000000020004" pitchFamily="2" charset="0"/>
                <a:ea typeface="True Typewriter"/>
                <a:cs typeface="True Typewriter"/>
                <a:sym typeface="True Typewriter"/>
              </a:rPr>
              <a:t> din </a:t>
            </a:r>
            <a:r>
              <a:rPr lang="en-US" sz="3200" dirty="0" err="1">
                <a:solidFill>
                  <a:srgbClr val="FFFFFF"/>
                </a:solidFill>
                <a:latin typeface="Special Elite" panose="02000506000000020004" pitchFamily="2" charset="0"/>
                <a:ea typeface="True Typewriter"/>
                <a:cs typeface="True Typewriter"/>
                <a:sym typeface="True Typewriter"/>
              </a:rPr>
              <a:t>närhet</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som</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stimulerar</a:t>
            </a:r>
            <a:r>
              <a:rPr lang="en-US" sz="3200" dirty="0">
                <a:solidFill>
                  <a:srgbClr val="FFFFFF"/>
                </a:solidFill>
                <a:latin typeface="Special Elite" panose="02000506000000020004" pitchFamily="2" charset="0"/>
                <a:ea typeface="True Typewriter"/>
                <a:cs typeface="True Typewriter"/>
                <a:sym typeface="True Typewriter"/>
              </a:rPr>
              <a:t> till ett </a:t>
            </a:r>
            <a:r>
              <a:rPr lang="en-US" sz="3200" dirty="0" err="1">
                <a:solidFill>
                  <a:srgbClr val="FFFFFF"/>
                </a:solidFill>
                <a:latin typeface="Special Elite" panose="02000506000000020004" pitchFamily="2" charset="0"/>
                <a:ea typeface="True Typewriter"/>
                <a:cs typeface="True Typewriter"/>
                <a:sym typeface="True Typewriter"/>
              </a:rPr>
              <a:t>livslångt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idrottande</a:t>
            </a:r>
            <a:r>
              <a:rPr lang="en-US" sz="3200" dirty="0">
                <a:solidFill>
                  <a:srgbClr val="FFFFFF"/>
                </a:solidFill>
                <a:latin typeface="Special Elite" panose="02000506000000020004" pitchFamily="2" charset="0"/>
                <a:ea typeface="True Typewriter"/>
                <a:cs typeface="True Typewriter"/>
                <a:sym typeface="True Typewriter"/>
              </a:rPr>
              <a:t>.</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ska </a:t>
            </a:r>
            <a:r>
              <a:rPr lang="en-US" sz="3200" dirty="0" err="1">
                <a:solidFill>
                  <a:srgbClr val="FFFFFF"/>
                </a:solidFill>
                <a:latin typeface="Special Elite" panose="02000506000000020004" pitchFamily="2" charset="0"/>
                <a:ea typeface="True Typewriter"/>
                <a:cs typeface="True Typewriter"/>
                <a:sym typeface="True Typewriter"/>
              </a:rPr>
              <a:t>kännetecknas</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som</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föreningen</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där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alla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mår</a:t>
            </a:r>
            <a:r>
              <a:rPr lang="en-US" sz="3200" dirty="0">
                <a:solidFill>
                  <a:srgbClr val="FFFFFF"/>
                </a:solidFill>
                <a:latin typeface="Special Elite" panose="02000506000000020004" pitchFamily="2" charset="0"/>
                <a:ea typeface="True Typewriter"/>
                <a:cs typeface="True Typewriter"/>
                <a:sym typeface="True Typewriter"/>
              </a:rPr>
              <a:t> bra och </a:t>
            </a:r>
            <a:r>
              <a:rPr lang="en-US" sz="3200" dirty="0" err="1">
                <a:solidFill>
                  <a:srgbClr val="FFFFFF"/>
                </a:solidFill>
                <a:latin typeface="Special Elite" panose="02000506000000020004" pitchFamily="2" charset="0"/>
                <a:ea typeface="True Typewriter"/>
                <a:cs typeface="True Typewriter"/>
                <a:sym typeface="True Typewriter"/>
              </a:rPr>
              <a:t>har</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roligt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tillsammans</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2200"/>
              </a:lnSpc>
              <a:spcBef>
                <a:spcPct val="0"/>
              </a:spcBef>
            </a:pP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Föreningen</a:t>
            </a:r>
            <a:r>
              <a:rPr lang="en-US" sz="3200" dirty="0">
                <a:solidFill>
                  <a:srgbClr val="FFFFFF"/>
                </a:solidFill>
                <a:latin typeface="Special Elite" panose="02000506000000020004" pitchFamily="2" charset="0"/>
                <a:ea typeface="True Typewriter"/>
                <a:cs typeface="True Typewriter"/>
                <a:sym typeface="True Typewriter"/>
              </a:rPr>
              <a:t> ska </a:t>
            </a:r>
            <a:r>
              <a:rPr lang="en-US" sz="3200" dirty="0" err="1">
                <a:solidFill>
                  <a:srgbClr val="FFFFFF"/>
                </a:solidFill>
                <a:latin typeface="Special Elite" panose="02000506000000020004" pitchFamily="2" charset="0"/>
                <a:ea typeface="True Typewriter"/>
                <a:cs typeface="True Typewriter"/>
                <a:sym typeface="True Typewriter"/>
              </a:rPr>
              <a:t>bygga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på</a:t>
            </a:r>
            <a:r>
              <a:rPr lang="en-US" sz="3200" dirty="0">
                <a:solidFill>
                  <a:srgbClr val="FFFFFF"/>
                </a:solidFill>
                <a:latin typeface="Special Elite" panose="02000506000000020004" pitchFamily="2" charset="0"/>
                <a:ea typeface="True Typewriter"/>
                <a:cs typeface="True Typewriter"/>
                <a:sym typeface="True Typewriter"/>
              </a:rPr>
              <a:t> ett </a:t>
            </a:r>
            <a:r>
              <a:rPr lang="en-US" sz="3200" dirty="0" err="1">
                <a:solidFill>
                  <a:srgbClr val="FFFFFF"/>
                </a:solidFill>
                <a:latin typeface="Special Elite" panose="02000506000000020004" pitchFamily="2" charset="0"/>
                <a:ea typeface="True Typewriter"/>
                <a:cs typeface="True Typewriter"/>
                <a:sym typeface="True Typewriter"/>
              </a:rPr>
              <a:t>medlemskap</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präglat</a:t>
            </a:r>
            <a:r>
              <a:rPr lang="en-US" sz="3200" dirty="0">
                <a:solidFill>
                  <a:srgbClr val="FFFFFF"/>
                </a:solidFill>
                <a:latin typeface="Special Elite" panose="02000506000000020004" pitchFamily="2" charset="0"/>
                <a:ea typeface="True Typewriter"/>
                <a:cs typeface="True Typewriter"/>
                <a:sym typeface="True Typewriter"/>
              </a:rPr>
              <a:t> </a:t>
            </a:r>
          </a:p>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av </a:t>
            </a:r>
            <a:r>
              <a:rPr lang="en-US" sz="3200" dirty="0" err="1">
                <a:solidFill>
                  <a:srgbClr val="FFFFFF"/>
                </a:solidFill>
                <a:latin typeface="Special Elite" panose="02000506000000020004" pitchFamily="2" charset="0"/>
                <a:ea typeface="True Typewriter"/>
                <a:cs typeface="True Typewriter"/>
                <a:sym typeface="True Typewriter"/>
              </a:rPr>
              <a:t>delaktighet</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engagemang</a:t>
            </a:r>
            <a:r>
              <a:rPr lang="en-US" sz="3200" dirty="0">
                <a:solidFill>
                  <a:srgbClr val="FFFFFF"/>
                </a:solidFill>
                <a:latin typeface="Special Elite" panose="02000506000000020004" pitchFamily="2" charset="0"/>
                <a:ea typeface="True Typewriter"/>
                <a:cs typeface="True Typewriter"/>
                <a:sym typeface="True Typewriter"/>
              </a:rPr>
              <a:t> och </a:t>
            </a:r>
            <a:r>
              <a:rPr lang="en-US" sz="3200" dirty="0" err="1">
                <a:solidFill>
                  <a:srgbClr val="FFFFFF"/>
                </a:solidFill>
                <a:latin typeface="Special Elite" panose="02000506000000020004" pitchFamily="2" charset="0"/>
                <a:ea typeface="True Typewriter"/>
                <a:cs typeface="True Typewriter"/>
                <a:sym typeface="True Typewriter"/>
              </a:rPr>
              <a:t>personlig</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utveckling</a:t>
            </a:r>
            <a:r>
              <a:rPr lang="en-US" sz="3200" dirty="0">
                <a:solidFill>
                  <a:srgbClr val="FFFFFF"/>
                </a:solidFill>
                <a:latin typeface="Special Elite" panose="02000506000000020004" pitchFamily="2" charset="0"/>
                <a:ea typeface="True Typewriter"/>
                <a:cs typeface="True Typewriter"/>
                <a:sym typeface="True Typewriter"/>
              </a:rPr>
              <a:t>! </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verksamhetsidé</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9" name="TextBox 5">
            <a:extLst>
              <a:ext uri="{FF2B5EF4-FFF2-40B4-BE49-F238E27FC236}">
                <a16:creationId xmlns:a16="http://schemas.microsoft.com/office/drawing/2014/main" id="{E8597092-6D4D-210C-61CF-C7BDD923F921}"/>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uppförandekod</a:t>
            </a:r>
          </a:p>
        </p:txBody>
      </p:sp>
      <p:sp>
        <p:nvSpPr>
          <p:cNvPr id="8" name="TextBox 5">
            <a:extLst>
              <a:ext uri="{FF2B5EF4-FFF2-40B4-BE49-F238E27FC236}">
                <a16:creationId xmlns:a16="http://schemas.microsoft.com/office/drawing/2014/main" id="{D6F8F110-1620-9B79-ADF6-0E31CCEEA530}"/>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TextBox 5">
            <a:extLst>
              <a:ext uri="{FF2B5EF4-FFF2-40B4-BE49-F238E27FC236}">
                <a16:creationId xmlns:a16="http://schemas.microsoft.com/office/drawing/2014/main" id="{EFB215FD-B5FE-B02D-D171-E3280AD11152}"/>
              </a:ext>
            </a:extLst>
          </p:cNvPr>
          <p:cNvSpPr txBox="1"/>
          <p:nvPr/>
        </p:nvSpPr>
        <p:spPr>
          <a:xfrm>
            <a:off x="7924800" y="4838700"/>
            <a:ext cx="5715000" cy="564257"/>
          </a:xfrm>
          <a:prstGeom prst="rect">
            <a:avLst/>
          </a:prstGeom>
        </p:spPr>
        <p:txBody>
          <a:bodyPr wrap="square" lIns="0" tIns="0" rIns="0" bIns="0" rtlCol="0" anchor="t">
            <a:spAutoFit/>
          </a:bodyPr>
          <a:lstStyle/>
          <a:p>
            <a:pPr algn="ct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ett</a:t>
            </a:r>
            <a:r>
              <a:rPr lang="en-US" sz="3200" dirty="0">
                <a:solidFill>
                  <a:srgbClr val="FFFFFF"/>
                </a:solidFill>
                <a:latin typeface="Special Elite" panose="02000506000000020004" pitchFamily="2" charset="0"/>
                <a:ea typeface="True Typewriter"/>
                <a:cs typeface="True Typewriter"/>
                <a:sym typeface="True Typewriter"/>
              </a:rPr>
              <a:t> klubbmärke</a:t>
            </a:r>
          </a:p>
        </p:txBody>
      </p:sp>
      <p:sp>
        <p:nvSpPr>
          <p:cNvPr id="10" name="textruta 9">
            <a:extLst>
              <a:ext uri="{FF2B5EF4-FFF2-40B4-BE49-F238E27FC236}">
                <a16:creationId xmlns:a16="http://schemas.microsoft.com/office/drawing/2014/main" id="{FBE98E41-E377-965D-BE97-BE34E089FC02}"/>
              </a:ext>
            </a:extLst>
          </p:cNvPr>
          <p:cNvSpPr txBox="1"/>
          <p:nvPr/>
        </p:nvSpPr>
        <p:spPr>
          <a:xfrm>
            <a:off x="12420600" y="4851112"/>
            <a:ext cx="3886200" cy="584775"/>
          </a:xfrm>
          <a:prstGeom prst="rect">
            <a:avLst/>
          </a:prstGeom>
          <a:noFill/>
        </p:spPr>
        <p:txBody>
          <a:bodyPr wrap="square">
            <a:spAutoFit/>
          </a:bodyPr>
          <a:lstStyle/>
          <a:p>
            <a:r>
              <a:rPr lang="en-US" sz="3200" dirty="0">
                <a:solidFill>
                  <a:srgbClr val="FFFFFF"/>
                </a:solidFill>
                <a:latin typeface="Special Elite" panose="02000506000000020004" pitchFamily="2" charset="0"/>
                <a:ea typeface="True Typewriter"/>
                <a:cs typeface="True Typewriter"/>
                <a:sym typeface="True Typewriter"/>
              </a:rPr>
              <a:t>och </a:t>
            </a:r>
            <a:r>
              <a:rPr lang="en-US" sz="3200" dirty="0" err="1">
                <a:solidFill>
                  <a:srgbClr val="FFFFFF"/>
                </a:solidFill>
                <a:latin typeface="Special Elite" panose="02000506000000020004" pitchFamily="2" charset="0"/>
                <a:ea typeface="True Typewriter"/>
                <a:cs typeface="True Typewriter"/>
                <a:sym typeface="True Typewriter"/>
              </a:rPr>
              <a:t>en</a:t>
            </a:r>
            <a:r>
              <a:rPr lang="en-US" sz="3200" dirty="0">
                <a:solidFill>
                  <a:srgbClr val="FFFFFF"/>
                </a:solidFill>
                <a:latin typeface="Special Elite" panose="02000506000000020004" pitchFamily="2" charset="0"/>
                <a:ea typeface="True Typewriter"/>
                <a:cs typeface="True Typewriter"/>
                <a:sym typeface="True Typewriter"/>
              </a:rPr>
              <a:t> framtid! </a:t>
            </a:r>
            <a:endParaRPr lang="sv-SE" sz="3200" dirty="0"/>
          </a:p>
        </p:txBody>
      </p:sp>
      <p:sp>
        <p:nvSpPr>
          <p:cNvPr id="11" name="TextBox 5">
            <a:extLst>
              <a:ext uri="{FF2B5EF4-FFF2-40B4-BE49-F238E27FC236}">
                <a16:creationId xmlns:a16="http://schemas.microsoft.com/office/drawing/2014/main" id="{4406F390-1453-81C8-EA63-D8F6DAA44021}"/>
              </a:ext>
            </a:extLst>
          </p:cNvPr>
          <p:cNvSpPr txBox="1"/>
          <p:nvPr/>
        </p:nvSpPr>
        <p:spPr>
          <a:xfrm>
            <a:off x="1251944" y="4846353"/>
            <a:ext cx="9339856" cy="564257"/>
          </a:xfrm>
          <a:prstGeom prst="rect">
            <a:avLst/>
          </a:prstGeom>
        </p:spPr>
        <p:txBody>
          <a:bodyPr wrap="square" lIns="0" tIns="0" rIns="0" bIns="0" rtlCol="0" anchor="t">
            <a:spAutoFit/>
          </a:bodyPr>
          <a:lstStyle/>
          <a:p>
            <a:pPr algn="ctr">
              <a:lnSpc>
                <a:spcPts val="4399"/>
              </a:lnSpc>
              <a:spcBef>
                <a:spcPct val="0"/>
              </a:spcBef>
            </a:pPr>
            <a:r>
              <a:rPr lang="en-US" sz="3200" dirty="0">
                <a:solidFill>
                  <a:srgbClr val="FFFFFF"/>
                </a:solidFill>
                <a:latin typeface="Special Elite" panose="02000506000000020004" pitchFamily="2" charset="0"/>
                <a:ea typeface="True Typewriter"/>
                <a:cs typeface="True Typewriter"/>
                <a:sym typeface="True Typewriter"/>
              </a:rPr>
              <a:t>Vi representerar </a:t>
            </a:r>
            <a:r>
              <a:rPr lang="en-US" sz="3200" dirty="0" err="1">
                <a:solidFill>
                  <a:srgbClr val="FFFFFF"/>
                </a:solidFill>
                <a:latin typeface="Special Elite" panose="02000506000000020004" pitchFamily="2" charset="0"/>
                <a:ea typeface="True Typewriter"/>
                <a:cs typeface="True Typewriter"/>
                <a:sym typeface="True Typewriter"/>
              </a:rPr>
              <a:t>en</a:t>
            </a:r>
            <a:r>
              <a:rPr lang="en-US" sz="3200" dirty="0">
                <a:solidFill>
                  <a:srgbClr val="FFFFFF"/>
                </a:solidFill>
                <a:latin typeface="Special Elite" panose="02000506000000020004" pitchFamily="2" charset="0"/>
                <a:ea typeface="True Typewriter"/>
                <a:cs typeface="True Typewriter"/>
                <a:sym typeface="True Typewriter"/>
              </a:rPr>
              <a:t> </a:t>
            </a:r>
            <a:r>
              <a:rPr lang="sv-SE" sz="3200" dirty="0">
                <a:solidFill>
                  <a:srgbClr val="FFFFFF"/>
                </a:solidFill>
                <a:latin typeface="Special Elite" panose="02000506000000020004" pitchFamily="2" charset="0"/>
                <a:ea typeface="True Typewriter"/>
                <a:cs typeface="True Typewriter"/>
                <a:sym typeface="True Typewriter"/>
              </a:rPr>
              <a:t>historia</a:t>
            </a:r>
            <a:r>
              <a:rPr lang="en-US" sz="3200" dirty="0">
                <a:solidFill>
                  <a:srgbClr val="FFFFFF"/>
                </a:solidFill>
                <a:latin typeface="Special Elite" panose="02000506000000020004" pitchFamily="2" charset="0"/>
                <a:ea typeface="True Typewriter"/>
                <a:cs typeface="True Typewriter"/>
                <a:sym typeface="True Typewriter"/>
              </a:rPr>
              <a:t>,</a:t>
            </a:r>
          </a:p>
        </p:txBody>
      </p:sp>
    </p:spTree>
    <p:extLst>
      <p:ext uri="{BB962C8B-B14F-4D97-AF65-F5344CB8AC3E}">
        <p14:creationId xmlns:p14="http://schemas.microsoft.com/office/powerpoint/2010/main" val="29547529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3000"/>
                                        <p:tgtEl>
                                          <p:spTgt spid="11"/>
                                        </p:tgtEl>
                                      </p:cBhvr>
                                    </p:animEffect>
                                  </p:childTnLst>
                                </p:cTn>
                              </p:par>
                            </p:childTnLst>
                          </p:cTn>
                        </p:par>
                        <p:par>
                          <p:cTn id="8" fill="hold">
                            <p:stCondLst>
                              <p:cond delay="4000"/>
                            </p:stCondLst>
                            <p:childTnLst>
                              <p:par>
                                <p:cTn id="9" presetID="10" presetClass="entr" presetSubtype="0" fill="hold" grpId="0" nodeType="afterEffect">
                                  <p:stCondLst>
                                    <p:cond delay="1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7000"/>
                            </p:stCondLst>
                            <p:childTnLst>
                              <p:par>
                                <p:cTn id="13" presetID="10" presetClass="entr" presetSubtype="0" fill="hold" grpId="0" nodeType="afterEffect">
                                  <p:stCondLst>
                                    <p:cond delay="100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4C7FC-C1DE-D2F9-68B5-CAD49A3BC98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F05553F-B5AD-7474-A385-83B6F0F1C432}"/>
              </a:ext>
            </a:extLst>
          </p:cNvPr>
          <p:cNvGrpSpPr/>
          <p:nvPr/>
        </p:nvGrpSpPr>
        <p:grpSpPr>
          <a:xfrm>
            <a:off x="-4" y="0"/>
            <a:ext cx="18288000" cy="10325100"/>
            <a:chOff x="0" y="0"/>
            <a:chExt cx="4816593" cy="2709333"/>
          </a:xfrm>
        </p:grpSpPr>
        <p:sp>
          <p:nvSpPr>
            <p:cNvPr id="3" name="Freeform 3">
              <a:extLst>
                <a:ext uri="{FF2B5EF4-FFF2-40B4-BE49-F238E27FC236}">
                  <a16:creationId xmlns:a16="http://schemas.microsoft.com/office/drawing/2014/main" id="{4C998DD9-93EA-F8A8-BA2A-9C1E582EB442}"/>
                </a:ext>
              </a:extLst>
            </p:cNvPr>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a:ln>
              <a:noFill/>
            </a:ln>
          </p:spPr>
          <p:txBody>
            <a:bodyPr/>
            <a:lstStyle/>
            <a:p>
              <a:endParaRPr lang="sv-SE"/>
            </a:p>
          </p:txBody>
        </p:sp>
        <p:sp>
          <p:nvSpPr>
            <p:cNvPr id="4" name="TextBox 4">
              <a:extLst>
                <a:ext uri="{FF2B5EF4-FFF2-40B4-BE49-F238E27FC236}">
                  <a16:creationId xmlns:a16="http://schemas.microsoft.com/office/drawing/2014/main" id="{24719FD4-7952-A823-454A-5705402041C0}"/>
                </a:ext>
              </a:extLst>
            </p:cNvPr>
            <p:cNvSpPr txBox="1"/>
            <p:nvPr/>
          </p:nvSpPr>
          <p:spPr>
            <a:xfrm>
              <a:off x="0" y="-38100"/>
              <a:ext cx="4816593" cy="2747433"/>
            </a:xfrm>
            <a:prstGeom prst="rect">
              <a:avLst/>
            </a:prstGeom>
            <a:ln>
              <a:noFill/>
            </a:ln>
          </p:spPr>
          <p:txBody>
            <a:bodyPr lIns="50800" tIns="50800" rIns="50800" bIns="50800" rtlCol="0" anchor="ctr"/>
            <a:lstStyle/>
            <a:p>
              <a:pPr algn="ctr">
                <a:lnSpc>
                  <a:spcPts val="2659"/>
                </a:lnSpc>
                <a:spcBef>
                  <a:spcPct val="0"/>
                </a:spcBef>
              </a:pPr>
              <a:endParaRPr/>
            </a:p>
          </p:txBody>
        </p:sp>
      </p:grpSp>
      <p:sp>
        <p:nvSpPr>
          <p:cNvPr id="7" name="TextBox 7">
            <a:extLst>
              <a:ext uri="{FF2B5EF4-FFF2-40B4-BE49-F238E27FC236}">
                <a16:creationId xmlns:a16="http://schemas.microsoft.com/office/drawing/2014/main" id="{8000A427-97A7-AF52-A469-90D4C5AFACED}"/>
              </a:ext>
            </a:extLst>
          </p:cNvPr>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Organisation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38DCAE68-9636-DBB3-6715-CBB6F266654B}"/>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grpSp>
        <p:nvGrpSpPr>
          <p:cNvPr id="5" name="Grupp 4">
            <a:extLst>
              <a:ext uri="{FF2B5EF4-FFF2-40B4-BE49-F238E27FC236}">
                <a16:creationId xmlns:a16="http://schemas.microsoft.com/office/drawing/2014/main" id="{4DE9155E-055C-4FBF-6463-904E14A319DB}"/>
              </a:ext>
            </a:extLst>
          </p:cNvPr>
          <p:cNvGrpSpPr/>
          <p:nvPr/>
        </p:nvGrpSpPr>
        <p:grpSpPr>
          <a:xfrm>
            <a:off x="1842616" y="249496"/>
            <a:ext cx="9915339" cy="9915339"/>
            <a:chOff x="1842616" y="249496"/>
            <a:chExt cx="9915339" cy="9915339"/>
          </a:xfrm>
        </p:grpSpPr>
        <p:sp>
          <p:nvSpPr>
            <p:cNvPr id="6" name="Ellips 5">
              <a:extLst>
                <a:ext uri="{FF2B5EF4-FFF2-40B4-BE49-F238E27FC236}">
                  <a16:creationId xmlns:a16="http://schemas.microsoft.com/office/drawing/2014/main" id="{7649E87E-CBED-C11F-B2A5-8E7FF9E8480D}"/>
                </a:ext>
              </a:extLst>
            </p:cNvPr>
            <p:cNvSpPr/>
            <p:nvPr/>
          </p:nvSpPr>
          <p:spPr>
            <a:xfrm>
              <a:off x="1842616" y="249496"/>
              <a:ext cx="9915339" cy="9915339"/>
            </a:xfrm>
            <a:prstGeom prst="ellipse">
              <a:avLst/>
            </a:prstGeom>
            <a:solidFill>
              <a:srgbClr val="C00000"/>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textruta 8">
              <a:extLst>
                <a:ext uri="{FF2B5EF4-FFF2-40B4-BE49-F238E27FC236}">
                  <a16:creationId xmlns:a16="http://schemas.microsoft.com/office/drawing/2014/main" id="{B09385A1-12F4-35E6-72F2-2877F9BB852F}"/>
                </a:ext>
              </a:extLst>
            </p:cNvPr>
            <p:cNvSpPr txBox="1"/>
            <p:nvPr/>
          </p:nvSpPr>
          <p:spPr>
            <a:xfrm>
              <a:off x="3512440" y="2459162"/>
              <a:ext cx="6547598" cy="5732338"/>
            </a:xfrm>
            <a:prstGeom prst="rect">
              <a:avLst/>
            </a:prstGeom>
            <a:noFill/>
          </p:spPr>
          <p:txBody>
            <a:bodyPr wrap="square" rtlCol="0">
              <a:spAutoFit/>
            </a:bodyPr>
            <a:lstStyle/>
            <a:p>
              <a:pPr algn="ctr"/>
              <a:r>
                <a:rPr lang="sv-SE" sz="3200" b="1" dirty="0">
                  <a:solidFill>
                    <a:schemeClr val="bg1"/>
                  </a:solidFill>
                  <a:latin typeface="Special Elite" panose="02000506000000020004" pitchFamily="2" charset="0"/>
                </a:rPr>
                <a:t>Spelare</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Våra barn- och ungdomar.</a:t>
              </a:r>
            </a:p>
            <a:p>
              <a:pPr algn="ctr"/>
              <a:endParaRPr lang="sv-SE" sz="2000" dirty="0">
                <a:solidFill>
                  <a:schemeClr val="bg1"/>
                </a:solidFill>
                <a:latin typeface="Special Elite" panose="02000506000000020004" pitchFamily="2" charset="0"/>
              </a:endParaRPr>
            </a:p>
            <a:p>
              <a:pPr algn="ctr"/>
              <a:r>
                <a:rPr lang="sv-SE" sz="3200" b="1" dirty="0">
                  <a:solidFill>
                    <a:schemeClr val="bg1"/>
                  </a:solidFill>
                  <a:latin typeface="Special Elite" panose="02000506000000020004" pitchFamily="2" charset="0"/>
                </a:rPr>
                <a:t>Tränare/ledare</a:t>
              </a:r>
            </a:p>
            <a:p>
              <a:pPr algn="ctr"/>
              <a:r>
                <a:rPr lang="sv-SE" sz="2000" dirty="0">
                  <a:solidFill>
                    <a:schemeClr val="bg1"/>
                  </a:solidFill>
                  <a:latin typeface="Special Elite" panose="02000506000000020004" pitchFamily="2" charset="0"/>
                </a:rPr>
                <a:t>Ansvarar för lagets träningar och matcher. Jobbar efter föreningens värdegrund, vision och verksamhetsidé. Möjligheter att utbildas via föreningen och respektive förbund. </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Vara förebilder!</a:t>
              </a:r>
            </a:p>
            <a:p>
              <a:pPr algn="ctr"/>
              <a:endParaRPr lang="sv-SE" sz="2000" dirty="0">
                <a:solidFill>
                  <a:schemeClr val="bg1"/>
                </a:solidFill>
                <a:latin typeface="Special Elite" panose="02000506000000020004" pitchFamily="2" charset="0"/>
              </a:endParaRPr>
            </a:p>
            <a:p>
              <a:pPr algn="ctr"/>
              <a:r>
                <a:rPr lang="sv-SE" sz="3200" b="1" dirty="0">
                  <a:solidFill>
                    <a:schemeClr val="bg1"/>
                  </a:solidFill>
                  <a:latin typeface="Special Elite" panose="02000506000000020004" pitchFamily="2" charset="0"/>
                </a:rPr>
                <a:t>Lagledare</a:t>
              </a:r>
              <a:br>
                <a:rPr lang="sv-SE" sz="2000" dirty="0">
                  <a:solidFill>
                    <a:schemeClr val="bg1"/>
                  </a:solidFill>
                  <a:latin typeface="Special Elite" panose="02000506000000020004" pitchFamily="2" charset="0"/>
                </a:rPr>
              </a:br>
              <a:r>
                <a:rPr lang="sv-SE" sz="2000" dirty="0">
                  <a:solidFill>
                    <a:schemeClr val="bg1"/>
                  </a:solidFill>
                  <a:latin typeface="Special Elite" panose="02000506000000020004" pitchFamily="2" charset="0"/>
                </a:rPr>
                <a:t>Ansvarar för information till laget och föräldrar via SportAdmin och hemsida. Löpande dialog med ledare och kansli. Ser till att planera för matcher/sammandrag med tillhörande uppgifter.</a:t>
              </a:r>
            </a:p>
            <a:p>
              <a:pPr algn="ctr"/>
              <a:endParaRPr lang="sv-SE" sz="1050" dirty="0">
                <a:solidFill>
                  <a:schemeClr val="bg1"/>
                </a:solidFill>
                <a:latin typeface="Daytona" panose="020B0604030500040204" pitchFamily="34" charset="0"/>
              </a:endParaRPr>
            </a:p>
          </p:txBody>
        </p:sp>
      </p:grpSp>
      <p:grpSp>
        <p:nvGrpSpPr>
          <p:cNvPr id="15" name="Grupp 14">
            <a:extLst>
              <a:ext uri="{FF2B5EF4-FFF2-40B4-BE49-F238E27FC236}">
                <a16:creationId xmlns:a16="http://schemas.microsoft.com/office/drawing/2014/main" id="{C4837C6E-783D-D4D1-A803-D3932B56EDA7}"/>
              </a:ext>
            </a:extLst>
          </p:cNvPr>
          <p:cNvGrpSpPr/>
          <p:nvPr/>
        </p:nvGrpSpPr>
        <p:grpSpPr>
          <a:xfrm>
            <a:off x="9676926" y="3908292"/>
            <a:ext cx="6547597" cy="6547597"/>
            <a:chOff x="9676926" y="3908292"/>
            <a:chExt cx="6547597" cy="6547597"/>
          </a:xfrm>
        </p:grpSpPr>
        <p:sp>
          <p:nvSpPr>
            <p:cNvPr id="8" name="Ellips 7">
              <a:extLst>
                <a:ext uri="{FF2B5EF4-FFF2-40B4-BE49-F238E27FC236}">
                  <a16:creationId xmlns:a16="http://schemas.microsoft.com/office/drawing/2014/main" id="{3C76D1B2-B5D5-2055-5E26-D72E80C8C63C}"/>
                </a:ext>
              </a:extLst>
            </p:cNvPr>
            <p:cNvSpPr/>
            <p:nvPr/>
          </p:nvSpPr>
          <p:spPr>
            <a:xfrm>
              <a:off x="9676926" y="3908292"/>
              <a:ext cx="6547597" cy="6547597"/>
            </a:xfrm>
            <a:prstGeom prst="ellipse">
              <a:avLst/>
            </a:prstGeom>
            <a:solidFill>
              <a:schemeClr val="bg1"/>
            </a:solidFill>
            <a:ln w="76200">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77237BB3-9BAB-400B-49FC-081B7EA45A24}"/>
                </a:ext>
              </a:extLst>
            </p:cNvPr>
            <p:cNvSpPr txBox="1"/>
            <p:nvPr/>
          </p:nvSpPr>
          <p:spPr>
            <a:xfrm>
              <a:off x="10632345" y="5731375"/>
              <a:ext cx="4636760" cy="3046988"/>
            </a:xfrm>
            <a:prstGeom prst="rect">
              <a:avLst/>
            </a:prstGeom>
            <a:noFill/>
          </p:spPr>
          <p:txBody>
            <a:bodyPr wrap="square" rtlCol="0">
              <a:spAutoFit/>
            </a:bodyPr>
            <a:lstStyle/>
            <a:p>
              <a:pPr algn="ctr"/>
              <a:endParaRPr lang="sv-SE" sz="1600" dirty="0">
                <a:solidFill>
                  <a:schemeClr val="bg1"/>
                </a:solidFill>
                <a:latin typeface="Special Elite" panose="02000506000000020004" pitchFamily="2" charset="0"/>
              </a:endParaRPr>
            </a:p>
            <a:p>
              <a:pPr algn="ctr"/>
              <a:r>
                <a:rPr lang="sv-SE" sz="2400" b="1" dirty="0">
                  <a:latin typeface="Special Elite" panose="02000506000000020004" pitchFamily="2" charset="0"/>
                </a:rPr>
                <a:t>Föräldragrupp</a:t>
              </a:r>
            </a:p>
            <a:p>
              <a:pPr algn="ctr"/>
              <a:r>
                <a:rPr lang="sv-SE" sz="1600" dirty="0">
                  <a:latin typeface="Special Elite" panose="02000506000000020004" pitchFamily="2" charset="0"/>
                </a:rPr>
                <a:t>Stötta laget i förekommande uppgifter såsom planera för kioskförsäljning, skapa nya lagintäkter samt länk mellan föräldrar och lag.</a:t>
              </a:r>
            </a:p>
            <a:p>
              <a:pPr algn="ctr"/>
              <a:endParaRPr lang="sv-SE" sz="1600" dirty="0">
                <a:latin typeface="Special Elite" panose="02000506000000020004" pitchFamily="2" charset="0"/>
              </a:endParaRPr>
            </a:p>
            <a:p>
              <a:pPr algn="ctr"/>
              <a:r>
                <a:rPr lang="sv-SE" sz="2400" b="1" dirty="0">
                  <a:latin typeface="Special Elite" panose="02000506000000020004" pitchFamily="2" charset="0"/>
                </a:rPr>
                <a:t>Föräldrar</a:t>
              </a:r>
              <a:br>
                <a:rPr lang="sv-SE" sz="1600" dirty="0">
                  <a:latin typeface="Special Elite" panose="02000506000000020004" pitchFamily="2" charset="0"/>
                </a:rPr>
              </a:br>
              <a:r>
                <a:rPr lang="sv-SE" sz="1600" dirty="0">
                  <a:latin typeface="Special Elite" panose="02000506000000020004" pitchFamily="2" charset="0"/>
                </a:rPr>
                <a:t>Stötta, peppa och skapa de bästa förutsättningarna för våra barn och ungdomar. Vara förebilder!</a:t>
              </a:r>
            </a:p>
          </p:txBody>
        </p:sp>
      </p:grpSp>
      <p:grpSp>
        <p:nvGrpSpPr>
          <p:cNvPr id="14" name="Grupp 13">
            <a:extLst>
              <a:ext uri="{FF2B5EF4-FFF2-40B4-BE49-F238E27FC236}">
                <a16:creationId xmlns:a16="http://schemas.microsoft.com/office/drawing/2014/main" id="{FA350E84-C219-3AF8-B25D-FDC65D81B18F}"/>
              </a:ext>
            </a:extLst>
          </p:cNvPr>
          <p:cNvGrpSpPr/>
          <p:nvPr/>
        </p:nvGrpSpPr>
        <p:grpSpPr>
          <a:xfrm>
            <a:off x="9296400" y="161269"/>
            <a:ext cx="5846856" cy="5846856"/>
            <a:chOff x="9296400" y="161269"/>
            <a:chExt cx="5846856" cy="5846856"/>
          </a:xfrm>
        </p:grpSpPr>
        <p:sp>
          <p:nvSpPr>
            <p:cNvPr id="12" name="Ellips 11">
              <a:extLst>
                <a:ext uri="{FF2B5EF4-FFF2-40B4-BE49-F238E27FC236}">
                  <a16:creationId xmlns:a16="http://schemas.microsoft.com/office/drawing/2014/main" id="{6AFBA878-F451-D9D0-9BC5-474B6C85BA57}"/>
                </a:ext>
              </a:extLst>
            </p:cNvPr>
            <p:cNvSpPr/>
            <p:nvPr/>
          </p:nvSpPr>
          <p:spPr>
            <a:xfrm>
              <a:off x="9296400" y="161269"/>
              <a:ext cx="5846856" cy="5846856"/>
            </a:xfrm>
            <a:prstGeom prst="ellipse">
              <a:avLst/>
            </a:prstGeom>
            <a:solidFill>
              <a:srgbClr val="811111"/>
            </a:solidFill>
            <a:ln w="76200">
              <a:noFill/>
            </a:ln>
            <a:effectLst>
              <a:softEdge rad="317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dirty="0"/>
            </a:p>
          </p:txBody>
        </p:sp>
        <p:sp>
          <p:nvSpPr>
            <p:cNvPr id="13" name="textruta 12">
              <a:extLst>
                <a:ext uri="{FF2B5EF4-FFF2-40B4-BE49-F238E27FC236}">
                  <a16:creationId xmlns:a16="http://schemas.microsoft.com/office/drawing/2014/main" id="{9479F863-4937-642E-B2C4-4EDDF578FD47}"/>
                </a:ext>
              </a:extLst>
            </p:cNvPr>
            <p:cNvSpPr txBox="1"/>
            <p:nvPr/>
          </p:nvSpPr>
          <p:spPr>
            <a:xfrm>
              <a:off x="10241729" y="1669274"/>
              <a:ext cx="4122920" cy="2677656"/>
            </a:xfrm>
            <a:prstGeom prst="rect">
              <a:avLst/>
            </a:prstGeom>
            <a:noFill/>
          </p:spPr>
          <p:txBody>
            <a:bodyPr wrap="square">
              <a:spAutoFit/>
            </a:bodyPr>
            <a:lstStyle/>
            <a:p>
              <a:pPr algn="ctr"/>
              <a:r>
                <a:rPr lang="sv-SE" sz="2400" b="1" dirty="0">
                  <a:solidFill>
                    <a:schemeClr val="bg1"/>
                  </a:solidFill>
                  <a:latin typeface="Special Elite" panose="02000506000000020004" pitchFamily="2" charset="0"/>
                </a:rPr>
                <a:t>Kontaktförälder</a:t>
              </a:r>
              <a:br>
                <a:rPr lang="sv-SE" sz="1600" dirty="0">
                  <a:solidFill>
                    <a:schemeClr val="bg1"/>
                  </a:solidFill>
                  <a:latin typeface="Special Elite" panose="02000506000000020004" pitchFamily="2" charset="0"/>
                </a:rPr>
              </a:br>
              <a:r>
                <a:rPr lang="sv-SE" sz="1600" dirty="0">
                  <a:solidFill>
                    <a:schemeClr val="bg1"/>
                  </a:solidFill>
                  <a:latin typeface="Special Elite" panose="02000506000000020004" pitchFamily="2" charset="0"/>
                </a:rPr>
                <a:t>Fungera som en länk mellan laget och övriga i föreningen och därmed se till att lagets spelare och föräldrar blir delaktiga i de gemensamma aktiviteter och uppgifter som vi tillsammans planerar att genomföra, samt kunna framföra synpunkter eller förslag från laget till övriga delar av föreningen. </a:t>
              </a:r>
            </a:p>
          </p:txBody>
        </p:sp>
      </p:grpSp>
    </p:spTree>
    <p:extLst>
      <p:ext uri="{BB962C8B-B14F-4D97-AF65-F5344CB8AC3E}">
        <p14:creationId xmlns:p14="http://schemas.microsoft.com/office/powerpoint/2010/main" val="1565106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6">
            <a:extLst>
              <a:ext uri="{FF2B5EF4-FFF2-40B4-BE49-F238E27FC236}">
                <a16:creationId xmlns:a16="http://schemas.microsoft.com/office/drawing/2014/main" id="{46A4EDE8-63DD-E684-7AA3-F71DDEB77D37}"/>
              </a:ext>
            </a:extLst>
          </p:cNvPr>
          <p:cNvSpPr/>
          <p:nvPr/>
        </p:nvSpPr>
        <p:spPr>
          <a:xfrm>
            <a:off x="0" y="0"/>
            <a:ext cx="18303244"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t="1" b="-18544"/>
            </a:stretch>
          </a:blipFill>
        </p:spPr>
        <p:txBody>
          <a:bodyPr/>
          <a:lstStyle/>
          <a:p>
            <a:endParaRPr lang="sv-SE" dirty="0"/>
          </a:p>
        </p:txBody>
      </p:sp>
      <p:sp>
        <p:nvSpPr>
          <p:cNvPr id="5" name="TextBox 5"/>
          <p:cNvSpPr txBox="1"/>
          <p:nvPr/>
        </p:nvSpPr>
        <p:spPr>
          <a:xfrm>
            <a:off x="246104" y="1516743"/>
            <a:ext cx="8593096" cy="6974217"/>
          </a:xfrm>
          <a:prstGeom prst="rect">
            <a:avLst/>
          </a:prstGeom>
        </p:spPr>
        <p:txBody>
          <a:bodyPr wrap="square" lIns="0" tIns="0" rIns="0" bIns="0" rtlCol="0" anchor="t">
            <a:spAutoFit/>
          </a:bodyPr>
          <a:lstStyle/>
          <a:p>
            <a:pPr>
              <a:lnSpc>
                <a:spcPct val="120000"/>
              </a:lnSpc>
              <a:spcAft>
                <a:spcPts val="800"/>
              </a:spcAft>
            </a:pPr>
            <a:r>
              <a:rPr lang="sv-SE" sz="2400" dirty="0">
                <a:solidFill>
                  <a:schemeClr val="bg1"/>
                </a:solidFill>
                <a:latin typeface="Special Elite" panose="02000506000000020004" pitchFamily="2" charset="0"/>
                <a:hlinkClick r:id="rId5">
                  <a:extLst>
                    <a:ext uri="{A12FA001-AC4F-418D-AE19-62706E023703}">
                      <ahyp:hlinkClr xmlns:ahyp="http://schemas.microsoft.com/office/drawing/2018/hyperlinkcolor" val="tx"/>
                    </a:ext>
                  </a:extLst>
                </a:hlinkClick>
              </a:rPr>
              <a:t>Utbildningar</a:t>
            </a:r>
            <a:r>
              <a:rPr lang="sv-SE" sz="2400" dirty="0">
                <a:solidFill>
                  <a:schemeClr val="bg1"/>
                </a:solidFill>
                <a:latin typeface="Special Elite" panose="02000506000000020004" pitchFamily="2" charset="0"/>
              </a:rPr>
              <a:t> för ledare samt nytt krav</a:t>
            </a:r>
          </a:p>
          <a:p>
            <a:pPr>
              <a:lnSpc>
                <a:spcPct val="120000"/>
              </a:lnSpc>
              <a:spcBef>
                <a:spcPts val="0"/>
              </a:spcBef>
              <a:spcAft>
                <a:spcPts val="800"/>
              </a:spcAft>
            </a:pPr>
            <a:r>
              <a:rPr lang="sv-SE" sz="2400" dirty="0">
                <a:solidFill>
                  <a:schemeClr val="bg1"/>
                </a:solidFill>
                <a:latin typeface="Special Elite" panose="02000506000000020004" pitchFamily="2" charset="0"/>
              </a:rPr>
              <a:t>Material (bollar, västar, koner, mv-utrustning…)</a:t>
            </a:r>
          </a:p>
          <a:p>
            <a:pPr>
              <a:lnSpc>
                <a:spcPct val="120000"/>
              </a:lnSpc>
              <a:spcBef>
                <a:spcPts val="0"/>
              </a:spcBef>
              <a:spcAft>
                <a:spcPts val="800"/>
              </a:spcAft>
            </a:pPr>
            <a:r>
              <a:rPr lang="sv-SE" sz="2400" dirty="0">
                <a:solidFill>
                  <a:schemeClr val="bg1"/>
                </a:solidFill>
                <a:latin typeface="Special Elite" panose="02000506000000020004" pitchFamily="2" charset="0"/>
              </a:rPr>
              <a:t>Ledarkläder – det här ingår… (översyn policy)</a:t>
            </a:r>
          </a:p>
          <a:p>
            <a:pPr>
              <a:lnSpc>
                <a:spcPct val="120000"/>
              </a:lnSpc>
              <a:spcBef>
                <a:spcPts val="0"/>
              </a:spcBef>
              <a:spcAft>
                <a:spcPts val="800"/>
              </a:spcAft>
            </a:pPr>
            <a:r>
              <a:rPr lang="sv-SE" sz="2400" dirty="0" err="1">
                <a:solidFill>
                  <a:schemeClr val="bg1"/>
                </a:solidFill>
                <a:latin typeface="Special Elite" panose="02000506000000020004" pitchFamily="2" charset="0"/>
              </a:rPr>
              <a:t>Lärgrupp</a:t>
            </a:r>
            <a:r>
              <a:rPr lang="sv-SE" sz="2400" dirty="0">
                <a:solidFill>
                  <a:schemeClr val="bg1"/>
                </a:solidFill>
                <a:latin typeface="Special Elite" panose="02000506000000020004" pitchFamily="2" charset="0"/>
              </a:rPr>
              <a:t> – rapportera i </a:t>
            </a:r>
            <a:r>
              <a:rPr lang="sv-SE" sz="2400" dirty="0" err="1">
                <a:solidFill>
                  <a:schemeClr val="bg1"/>
                </a:solidFill>
                <a:latin typeface="Special Elite" panose="02000506000000020004" pitchFamily="2" charset="0"/>
              </a:rPr>
              <a:t>Sportadmin</a:t>
            </a:r>
            <a:endParaRPr lang="sv-SE" sz="2400" dirty="0">
              <a:solidFill>
                <a:schemeClr val="bg1"/>
              </a:solidFill>
              <a:latin typeface="Special Elite" panose="02000506000000020004" pitchFamily="2" charset="0"/>
            </a:endParaRPr>
          </a:p>
          <a:p>
            <a:pPr>
              <a:lnSpc>
                <a:spcPct val="120000"/>
              </a:lnSpc>
              <a:spcBef>
                <a:spcPts val="0"/>
              </a:spcBef>
              <a:spcAft>
                <a:spcPts val="800"/>
              </a:spcAft>
            </a:pPr>
            <a:r>
              <a:rPr lang="sv-SE" sz="2400" dirty="0">
                <a:solidFill>
                  <a:schemeClr val="bg1"/>
                </a:solidFill>
                <a:latin typeface="Special Elite" panose="02000506000000020004" pitchFamily="2" charset="0"/>
              </a:rPr>
              <a:t>Träningskläder via </a:t>
            </a:r>
            <a:r>
              <a:rPr lang="sv-SE" sz="2400" dirty="0">
                <a:solidFill>
                  <a:schemeClr val="bg1"/>
                </a:solidFill>
                <a:latin typeface="Special Elite" panose="02000506000000020004" pitchFamily="2" charset="0"/>
                <a:hlinkClick r:id="rId6">
                  <a:extLst>
                    <a:ext uri="{A12FA001-AC4F-418D-AE19-62706E023703}">
                      <ahyp:hlinkClr xmlns:ahyp="http://schemas.microsoft.com/office/drawing/2018/hyperlinkcolor" val="tx"/>
                    </a:ext>
                  </a:extLst>
                </a:hlinkClick>
              </a:rPr>
              <a:t>Intersport</a:t>
            </a:r>
            <a:r>
              <a:rPr lang="sv-SE" sz="2400" dirty="0">
                <a:solidFill>
                  <a:schemeClr val="bg1"/>
                </a:solidFill>
                <a:latin typeface="Special Elite" panose="02000506000000020004" pitchFamily="2" charset="0"/>
              </a:rPr>
              <a:t> – vad gäller?</a:t>
            </a:r>
          </a:p>
          <a:p>
            <a:pPr>
              <a:lnSpc>
                <a:spcPct val="120000"/>
              </a:lnSpc>
              <a:spcBef>
                <a:spcPts val="0"/>
              </a:spcBef>
              <a:spcAft>
                <a:spcPts val="800"/>
              </a:spcAft>
            </a:pPr>
            <a:r>
              <a:rPr lang="sv-SE" sz="2400" dirty="0">
                <a:solidFill>
                  <a:schemeClr val="bg1"/>
                </a:solidFill>
                <a:latin typeface="Special Elite" panose="02000506000000020004" pitchFamily="2" charset="0"/>
              </a:rPr>
              <a:t>Mitt Ibis</a:t>
            </a:r>
          </a:p>
          <a:p>
            <a:pPr>
              <a:lnSpc>
                <a:spcPct val="120000"/>
              </a:lnSpc>
              <a:spcBef>
                <a:spcPts val="0"/>
              </a:spcBef>
              <a:spcAft>
                <a:spcPts val="800"/>
              </a:spcAft>
            </a:pPr>
            <a:r>
              <a:rPr lang="sv-SE" sz="2400" dirty="0">
                <a:solidFill>
                  <a:schemeClr val="bg1"/>
                </a:solidFill>
                <a:latin typeface="Special Elite" panose="02000506000000020004" pitchFamily="2" charset="0"/>
              </a:rPr>
              <a:t>Serieträffar</a:t>
            </a:r>
          </a:p>
          <a:p>
            <a:pPr>
              <a:lnSpc>
                <a:spcPct val="120000"/>
              </a:lnSpc>
              <a:spcBef>
                <a:spcPts val="0"/>
              </a:spcBef>
              <a:spcAft>
                <a:spcPts val="800"/>
              </a:spcAft>
            </a:pPr>
            <a:r>
              <a:rPr lang="sv-SE" sz="2400" dirty="0">
                <a:solidFill>
                  <a:schemeClr val="bg1"/>
                </a:solidFill>
                <a:latin typeface="Special Elite" panose="02000506000000020004" pitchFamily="2" charset="0"/>
              </a:rPr>
              <a:t>Regler 2026</a:t>
            </a:r>
          </a:p>
          <a:p>
            <a:pPr>
              <a:lnSpc>
                <a:spcPct val="120000"/>
              </a:lnSpc>
              <a:spcBef>
                <a:spcPts val="0"/>
              </a:spcBef>
              <a:spcAft>
                <a:spcPts val="800"/>
              </a:spcAft>
            </a:pPr>
            <a:r>
              <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hlinkClick r:id="rId7">
                  <a:extLst>
                    <a:ext uri="{A12FA001-AC4F-418D-AE19-62706E023703}">
                      <ahyp:hlinkClr xmlns:ahyp="http://schemas.microsoft.com/office/drawing/2018/hyperlinkcolor" val="tx"/>
                    </a:ext>
                  </a:extLst>
                </a:hlinkClick>
              </a:rPr>
              <a:t>Registerutdrag</a:t>
            </a:r>
            <a:r>
              <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 för alla ledare inom föreningen!</a:t>
            </a:r>
          </a:p>
          <a:p>
            <a:pPr>
              <a:lnSpc>
                <a:spcPct val="120000"/>
              </a:lnSpc>
              <a:spcBef>
                <a:spcPts val="0"/>
              </a:spcBef>
              <a:spcAft>
                <a:spcPts val="800"/>
              </a:spcAft>
            </a:pPr>
            <a:r>
              <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hlinkClick r:id="rId8">
                  <a:extLst>
                    <a:ext uri="{A12FA001-AC4F-418D-AE19-62706E023703}">
                      <ahyp:hlinkClr xmlns:ahyp="http://schemas.microsoft.com/office/drawing/2018/hyperlinkcolor" val="tx"/>
                    </a:ext>
                  </a:extLst>
                </a:hlinkClick>
              </a:rPr>
              <a:t>Krishanteringsplan</a:t>
            </a:r>
            <a:endPar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endParaRPr>
          </a:p>
          <a:p>
            <a:pPr>
              <a:lnSpc>
                <a:spcPct val="120000"/>
              </a:lnSpc>
              <a:spcBef>
                <a:spcPts val="0"/>
              </a:spcBef>
              <a:spcAft>
                <a:spcPts val="800"/>
              </a:spcAft>
            </a:pPr>
            <a:r>
              <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Dunross-dagen 14-15 november i Göteborg</a:t>
            </a:r>
          </a:p>
          <a:p>
            <a:pPr>
              <a:lnSpc>
                <a:spcPct val="120000"/>
              </a:lnSpc>
              <a:spcBef>
                <a:spcPts val="0"/>
              </a:spcBef>
              <a:spcAft>
                <a:spcPts val="800"/>
              </a:spcAft>
            </a:pPr>
            <a:r>
              <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Årets ledarmiddag</a:t>
            </a:r>
          </a:p>
          <a:p>
            <a:pPr>
              <a:lnSpc>
                <a:spcPct val="120000"/>
              </a:lnSpc>
              <a:spcBef>
                <a:spcPts val="0"/>
              </a:spcBef>
              <a:spcAft>
                <a:spcPts val="800"/>
              </a:spcAft>
            </a:pPr>
            <a:r>
              <a:rPr lang="sv-SE" sz="2400" dirty="0">
                <a:solidFill>
                  <a:schemeClr val="bg1"/>
                </a:solidFill>
                <a:latin typeface="Special Elite" panose="02000506000000020004" pitchFamily="2" charset="0"/>
                <a:ea typeface="Calibri" panose="020F0502020204030204" pitchFamily="34" charset="0"/>
                <a:cs typeface="Times New Roman" panose="02020603050405020304" pitchFamily="18" charset="0"/>
              </a:rPr>
              <a:t>Framtidens klubblokal…</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chemeClr val="bg1"/>
                </a:solidFill>
                <a:latin typeface="Special Elite" panose="02000506000000020004" pitchFamily="2" charset="0"/>
                <a:ea typeface="True Typewriter"/>
                <a:cs typeface="True Typewriter"/>
                <a:sym typeface="True Typewriter"/>
              </a:rPr>
              <a:t>För er </a:t>
            </a:r>
            <a:r>
              <a:rPr lang="en-US" sz="2400" dirty="0" err="1">
                <a:solidFill>
                  <a:schemeClr val="bg1"/>
                </a:solidFill>
                <a:latin typeface="Special Elite" panose="02000506000000020004" pitchFamily="2" charset="0"/>
                <a:ea typeface="True Typewriter"/>
                <a:cs typeface="True Typewriter"/>
                <a:sym typeface="True Typewriter"/>
              </a:rPr>
              <a:t>som</a:t>
            </a:r>
            <a:r>
              <a:rPr lang="en-US" sz="2400" dirty="0">
                <a:solidFill>
                  <a:schemeClr val="bg1"/>
                </a:solidFill>
                <a:latin typeface="Special Elite" panose="02000506000000020004" pitchFamily="2" charset="0"/>
                <a:ea typeface="True Typewriter"/>
                <a:cs typeface="True Typewriter"/>
                <a:sym typeface="True Typewriter"/>
              </a:rPr>
              <a:t> </a:t>
            </a:r>
            <a:r>
              <a:rPr lang="en-US" sz="2400" dirty="0" err="1">
                <a:solidFill>
                  <a:schemeClr val="bg1"/>
                </a:solidFill>
                <a:latin typeface="Special Elite" panose="02000506000000020004" pitchFamily="2" charset="0"/>
                <a:ea typeface="True Typewriter"/>
                <a:cs typeface="True Typewriter"/>
                <a:sym typeface="True Typewriter"/>
              </a:rPr>
              <a:t>ledare</a:t>
            </a:r>
            <a:r>
              <a:rPr lang="en-US" sz="2400" dirty="0">
                <a:solidFill>
                  <a:schemeClr val="bg1"/>
                </a:solidFill>
                <a:latin typeface="Special Elite" panose="02000506000000020004" pitchFamily="2" charset="0"/>
                <a:ea typeface="True Typewriter"/>
                <a:cs typeface="True Typewriter"/>
                <a:sym typeface="True Typewriter"/>
              </a:rPr>
              <a:t> och lag…</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0000"/>
                </a:solidFill>
                <a:latin typeface="Special Elite" panose="02000506000000020004" pitchFamily="2" charset="0"/>
                <a:ea typeface="True Typewriter"/>
                <a:cs typeface="True Typewriter"/>
                <a:sym typeface="True Typewriter"/>
              </a:rPr>
              <a:t>För ett </a:t>
            </a:r>
            <a:r>
              <a:rPr lang="en-US" sz="1600" dirty="0" err="1">
                <a:solidFill>
                  <a:srgbClr val="FF0000"/>
                </a:solidFill>
                <a:latin typeface="Special Elite" panose="02000506000000020004" pitchFamily="2" charset="0"/>
                <a:ea typeface="True Typewriter"/>
                <a:cs typeface="True Typewriter"/>
                <a:sym typeface="True Typewriter"/>
              </a:rPr>
              <a:t>livslångt</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idrottande</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Sandåkerns</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Sportklubb</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Idrott</a:t>
            </a:r>
            <a:r>
              <a:rPr lang="en-US" sz="1600" dirty="0">
                <a:solidFill>
                  <a:srgbClr val="FF0000"/>
                </a:solidFill>
                <a:latin typeface="Special Elite" panose="02000506000000020004" pitchFamily="2" charset="0"/>
                <a:ea typeface="True Typewriter"/>
                <a:cs typeface="True Typewriter"/>
                <a:sym typeface="True Typewriter"/>
              </a:rPr>
              <a:t> sedan 1932</a:t>
            </a:r>
          </a:p>
        </p:txBody>
      </p:sp>
      <p:sp>
        <p:nvSpPr>
          <p:cNvPr id="3" name="textruta 2">
            <a:extLst>
              <a:ext uri="{FF2B5EF4-FFF2-40B4-BE49-F238E27FC236}">
                <a16:creationId xmlns:a16="http://schemas.microsoft.com/office/drawing/2014/main" id="{F009928D-0095-D6C0-C682-06670CEF2E8E}"/>
              </a:ext>
            </a:extLst>
          </p:cNvPr>
          <p:cNvSpPr txBox="1"/>
          <p:nvPr/>
        </p:nvSpPr>
        <p:spPr>
          <a:xfrm>
            <a:off x="12881275" y="438330"/>
            <a:ext cx="4959926" cy="5355312"/>
          </a:xfrm>
          <a:prstGeom prst="rect">
            <a:avLst/>
          </a:prstGeom>
          <a:noFill/>
        </p:spPr>
        <p:txBody>
          <a:bodyPr wrap="square">
            <a:spAutoFit/>
          </a:bodyPr>
          <a:lstStyle/>
          <a:p>
            <a:pPr indent="0" algn="r">
              <a:buNone/>
            </a:pPr>
            <a:r>
              <a:rPr lang="sv-SE" sz="1800" b="1" i="0" dirty="0">
                <a:solidFill>
                  <a:schemeClr val="bg1"/>
                </a:solidFill>
                <a:effectLst/>
                <a:latin typeface="+mn-lt"/>
                <a:cs typeface="Assistant" pitchFamily="2" charset="-79"/>
              </a:rPr>
              <a:t>Serieträff inför säsongen</a:t>
            </a:r>
          </a:p>
          <a:p>
            <a:pPr indent="0" algn="r">
              <a:buNone/>
            </a:pPr>
            <a:endParaRPr lang="sv-SE" sz="1800" b="1" i="0" dirty="0">
              <a:solidFill>
                <a:schemeClr val="bg1"/>
              </a:solidFill>
              <a:effectLst/>
              <a:latin typeface="+mn-lt"/>
              <a:cs typeface="Assistant" pitchFamily="2" charset="-79"/>
            </a:endParaRPr>
          </a:p>
          <a:p>
            <a:pPr indent="0" algn="r">
              <a:buNone/>
            </a:pPr>
            <a:r>
              <a:rPr lang="sv-SE" sz="1800" b="0" i="0" dirty="0">
                <a:solidFill>
                  <a:schemeClr val="bg1"/>
                </a:solidFill>
                <a:effectLst/>
                <a:latin typeface="+mn-lt"/>
                <a:cs typeface="Assistant" pitchFamily="2" charset="-79"/>
              </a:rPr>
              <a:t>Serieträffen för ledare på Röd och Blå nivå genomförs digitalt via Teams på </a:t>
            </a:r>
            <a:r>
              <a:rPr lang="sv-SE" sz="1800" b="1" i="0" dirty="0">
                <a:solidFill>
                  <a:schemeClr val="bg1"/>
                </a:solidFill>
                <a:effectLst/>
                <a:latin typeface="+mn-lt"/>
                <a:cs typeface="Assistant" pitchFamily="2" charset="-79"/>
              </a:rPr>
              <a:t>måndag 5 oktober kl. 19.00</a:t>
            </a:r>
            <a:r>
              <a:rPr lang="sv-SE" sz="1800" b="0" i="0" dirty="0">
                <a:solidFill>
                  <a:schemeClr val="bg1"/>
                </a:solidFill>
                <a:effectLst/>
                <a:latin typeface="+mn-lt"/>
                <a:cs typeface="Assistant" pitchFamily="2" charset="-79"/>
              </a:rPr>
              <a:t>. Obligatoriskt närvaro med minst en ledare från varje lag. Det är viktigt att alla lag har representation på mötet då mycket information ska delges lagen inför den kommande säsongen. Anmälningslänkar till mötet skickas till föreningarna och lagens kontaktpersoner.</a:t>
            </a:r>
          </a:p>
          <a:p>
            <a:pPr indent="0" algn="r">
              <a:buNone/>
            </a:pPr>
            <a:br>
              <a:rPr lang="sv-SE" sz="1800" b="1" i="0" dirty="0">
                <a:solidFill>
                  <a:schemeClr val="bg1"/>
                </a:solidFill>
                <a:effectLst/>
                <a:latin typeface="+mn-lt"/>
                <a:cs typeface="Assistant" pitchFamily="2" charset="-79"/>
              </a:rPr>
            </a:br>
            <a:r>
              <a:rPr lang="sv-SE" sz="1800" b="0" i="0" dirty="0">
                <a:solidFill>
                  <a:schemeClr val="bg1"/>
                </a:solidFill>
                <a:effectLst/>
                <a:latin typeface="+mn-lt"/>
                <a:cs typeface="Assistant" pitchFamily="2" charset="-79"/>
              </a:rPr>
              <a:t>För ledare på Grön nivå genomförs serieträffen digitalt via Teams på </a:t>
            </a:r>
            <a:r>
              <a:rPr lang="sv-SE" sz="1800" b="1" i="0" dirty="0">
                <a:solidFill>
                  <a:schemeClr val="bg1"/>
                </a:solidFill>
                <a:effectLst/>
                <a:latin typeface="+mn-lt"/>
                <a:cs typeface="Assistant" pitchFamily="2" charset="-79"/>
              </a:rPr>
              <a:t>onsdag 14 oktober kl. 19.00</a:t>
            </a:r>
            <a:r>
              <a:rPr lang="sv-SE" sz="1800" b="0" i="0" dirty="0">
                <a:solidFill>
                  <a:schemeClr val="bg1"/>
                </a:solidFill>
                <a:effectLst/>
                <a:latin typeface="+mn-lt"/>
                <a:cs typeface="Assistant" pitchFamily="2" charset="-79"/>
              </a:rPr>
              <a:t>. Obligatoriskt närvaro med minst en ledare från varje lag. Det är viktigt att alla lag har representation på mötet då mycket information ska delges lagen inför den kommande säsongen. Anmälningslänkar till mötet skickas till föreningarna och lagens kontaktpersoner.</a:t>
            </a:r>
            <a:endParaRPr lang="sv-SE" sz="1200" b="0" i="0" dirty="0">
              <a:solidFill>
                <a:schemeClr val="bg1"/>
              </a:solidFill>
              <a:effectLst/>
              <a:latin typeface="Assistant" pitchFamily="2" charset="-79"/>
              <a:cs typeface="Assistant" pitchFamily="2" charset="-79"/>
            </a:endParaRPr>
          </a:p>
        </p:txBody>
      </p:sp>
    </p:spTree>
    <p:extLst>
      <p:ext uri="{BB962C8B-B14F-4D97-AF65-F5344CB8AC3E}">
        <p14:creationId xmlns:p14="http://schemas.microsoft.com/office/powerpoint/2010/main" val="13505138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Information</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pic>
        <p:nvPicPr>
          <p:cNvPr id="6" name="Bildobjekt 5">
            <a:extLst>
              <a:ext uri="{FF2B5EF4-FFF2-40B4-BE49-F238E27FC236}">
                <a16:creationId xmlns:a16="http://schemas.microsoft.com/office/drawing/2014/main" id="{0D5ECC11-EE37-8F21-9F10-ACADADC0BEF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145" b="96785" l="1792" r="98208">
                        <a14:foregroundMark x1="17264" y1="9325" x2="10586" y2="17685"/>
                        <a14:foregroundMark x1="10586" y1="17685" x2="8143" y2="60129"/>
                        <a14:foregroundMark x1="8143" y1="60129" x2="15147" y2="93248"/>
                        <a14:foregroundMark x1="15147" y1="93248" x2="21173" y2="69775"/>
                        <a14:foregroundMark x1="21173" y1="69775" x2="23127" y2="13505"/>
                        <a14:foregroundMark x1="23127" y1="13505" x2="18730" y2="4180"/>
                        <a14:foregroundMark x1="18730" y1="4180" x2="16612" y2="9646"/>
                        <a14:foregroundMark x1="16612" y1="9646" x2="16450" y2="10289"/>
                        <a14:foregroundMark x1="39414" y1="12540" x2="32410" y2="31511"/>
                        <a14:foregroundMark x1="32410" y1="31511" x2="34528" y2="83923"/>
                        <a14:foregroundMark x1="34528" y1="83923" x2="43160" y2="79421"/>
                        <a14:foregroundMark x1="43160" y1="79421" x2="45440" y2="25723"/>
                        <a14:foregroundMark x1="45440" y1="25723" x2="41368" y2="15434"/>
                        <a14:foregroundMark x1="41368" y1="15434" x2="39414" y2="15113"/>
                        <a14:foregroundMark x1="87785" y1="10611" x2="80782" y2="38907"/>
                        <a14:foregroundMark x1="80782" y1="38907" x2="83225" y2="88424"/>
                        <a14:foregroundMark x1="83225" y1="88424" x2="93322" y2="80064"/>
                        <a14:foregroundMark x1="93322" y1="80064" x2="93648" y2="31190"/>
                        <a14:foregroundMark x1="93648" y1="31190" x2="86645" y2="10932"/>
                        <a14:foregroundMark x1="5049" y1="21222" x2="5049" y2="21222"/>
                        <a14:foregroundMark x1="5212" y1="11576" x2="5212" y2="11576"/>
                        <a14:foregroundMark x1="5212" y1="7717" x2="5212" y2="7717"/>
                        <a14:foregroundMark x1="10586" y1="7395" x2="10586" y2="7395"/>
                        <a14:foregroundMark x1="12866" y1="6431" x2="12866" y2="6431"/>
                        <a14:foregroundMark x1="4397" y1="22508" x2="4397" y2="22508"/>
                        <a14:foregroundMark x1="18893" y1="23473" x2="18893" y2="23473"/>
                        <a14:foregroundMark x1="3420" y1="86174" x2="3420" y2="86174"/>
                        <a14:foregroundMark x1="28502" y1="21543" x2="28502" y2="21543"/>
                        <a14:foregroundMark x1="32410" y1="14791" x2="32410" y2="14791"/>
                        <a14:foregroundMark x1="45114" y1="8682" x2="40717" y2="7395"/>
                        <a14:foregroundMark x1="40717" y1="7395" x2="30619" y2="12540"/>
                        <a14:foregroundMark x1="30619" y1="12540" x2="31107" y2="28617"/>
                        <a14:foregroundMark x1="31107" y1="28617" x2="44463" y2="23794"/>
                        <a14:foregroundMark x1="44463" y1="23794" x2="47720" y2="8682"/>
                        <a14:foregroundMark x1="47720" y1="8682" x2="44788" y2="6431"/>
                        <a14:foregroundMark x1="68404" y1="8039" x2="61889" y2="13183"/>
                        <a14:foregroundMark x1="61889" y1="13183" x2="55537" y2="46302"/>
                        <a14:foregroundMark x1="55537" y1="46302" x2="58469" y2="78135"/>
                        <a14:foregroundMark x1="58469" y1="78135" x2="66612" y2="91961"/>
                        <a14:foregroundMark x1="66612" y1="91961" x2="72964" y2="69453"/>
                        <a14:foregroundMark x1="72964" y1="69453" x2="71010" y2="12219"/>
                        <a14:foregroundMark x1="71010" y1="12219" x2="69870" y2="9003"/>
                        <a14:foregroundMark x1="71336" y1="6752" x2="66450" y2="5466"/>
                        <a14:foregroundMark x1="66450" y1="5466" x2="58469" y2="11576"/>
                        <a14:foregroundMark x1="58469" y1="11576" x2="58632" y2="35370"/>
                        <a14:foregroundMark x1="58632" y1="35370" x2="67427" y2="27331"/>
                        <a14:foregroundMark x1="67427" y1="27331" x2="59121" y2="12540"/>
                        <a14:foregroundMark x1="59121" y1="12540" x2="55700" y2="14148"/>
                        <a14:foregroundMark x1="93322" y1="9325" x2="84365" y2="7395"/>
                        <a14:foregroundMark x1="84365" y1="7395" x2="78827" y2="20257"/>
                        <a14:foregroundMark x1="78827" y1="20257" x2="93160" y2="21865"/>
                        <a14:foregroundMark x1="93160" y1="21865" x2="94137" y2="9325"/>
                        <a14:foregroundMark x1="94137" y1="9325" x2="91042" y2="6109"/>
                        <a14:foregroundMark x1="91042" y1="6109" x2="90879" y2="6109"/>
                        <a14:foregroundMark x1="58306" y1="6109" x2="53420" y2="15756"/>
                        <a14:foregroundMark x1="53420" y1="15756" x2="56189" y2="41479"/>
                        <a14:foregroundMark x1="56189" y1="41479" x2="59935" y2="38264"/>
                        <a14:foregroundMark x1="59935" y1="38264" x2="59935" y2="36977"/>
                        <a14:foregroundMark x1="9446" y1="6109" x2="4886" y2="28296"/>
                        <a14:foregroundMark x1="4886" y1="28296" x2="12378" y2="72026"/>
                        <a14:foregroundMark x1="12378" y1="72026" x2="17264" y2="68167"/>
                        <a14:foregroundMark x1="17264" y1="68167" x2="17264" y2="67846"/>
                        <a14:foregroundMark x1="17915" y1="13505" x2="12215" y2="56270"/>
                        <a14:foregroundMark x1="12215" y1="56270" x2="12215" y2="56592"/>
                        <a14:foregroundMark x1="4072" y1="10611" x2="5212" y2="87460"/>
                        <a14:foregroundMark x1="5212" y1="87460" x2="2117" y2="28296"/>
                        <a14:foregroundMark x1="2362" y1="24437" x2="2932" y2="15434"/>
                        <a14:foregroundMark x1="2117" y1="28296" x2="2362" y2="24437"/>
                        <a14:foregroundMark x1="2932" y1="15434" x2="5537" y2="6109"/>
                        <a14:foregroundMark x1="3257" y1="77170" x2="3257" y2="77170"/>
                        <a14:foregroundMark x1="3583" y1="90997" x2="3583" y2="90997"/>
                        <a14:foregroundMark x1="22638" y1="86174" x2="22638" y2="86174"/>
                        <a14:foregroundMark x1="23127" y1="75241" x2="23127" y2="75241"/>
                        <a14:foregroundMark x1="22313" y1="87781" x2="22313" y2="87781"/>
                        <a14:foregroundMark x1="22801" y1="92605" x2="22801" y2="92605"/>
                        <a14:foregroundMark x1="22638" y1="80707" x2="22638" y2="80707"/>
                        <a14:foregroundMark x1="28664" y1="74598" x2="28664" y2="74598"/>
                        <a14:foregroundMark x1="28339" y1="54019" x2="28339" y2="51125"/>
                        <a14:foregroundMark x1="28339" y1="34084" x2="28339" y2="31190"/>
                        <a14:foregroundMark x1="28013" y1="16077" x2="28013" y2="14791"/>
                        <a14:foregroundMark x1="28339" y1="7395" x2="28339" y2="7395"/>
                        <a14:foregroundMark x1="32736" y1="6109" x2="28664" y2="25402"/>
                        <a14:foregroundMark x1="28664" y1="25402" x2="28990" y2="31511"/>
                        <a14:foregroundMark x1="47394" y1="37942" x2="48534" y2="90354"/>
                        <a14:foregroundMark x1="48534" y1="90354" x2="47997" y2="93112"/>
                        <a14:foregroundMark x1="28013" y1="46624" x2="28990" y2="92926"/>
                        <a14:foregroundMark x1="28990" y1="92926" x2="28664" y2="94855"/>
                        <a14:foregroundMark x1="53257" y1="36977" x2="52932" y2="84887"/>
                        <a14:foregroundMark x1="72638" y1="81994" x2="71987" y2="89711"/>
                        <a14:foregroundMark x1="71987" y1="89711" x2="71824" y2="89711"/>
                        <a14:foregroundMark x1="52769" y1="91640" x2="54865" y2="92889"/>
                        <a14:foregroundMark x1="77362" y1="74598" x2="77362" y2="74598"/>
                        <a14:foregroundMark x1="78339" y1="43730" x2="78339" y2="16077"/>
                        <a14:foregroundMark x1="78339" y1="16077" x2="83225" y2="8039"/>
                        <a14:foregroundMark x1="83225" y1="8039" x2="91694" y2="16077"/>
                        <a14:foregroundMark x1="91694" y1="16077" x2="97394" y2="80386"/>
                        <a14:foregroundMark x1="97394" y1="80386" x2="90391" y2="90675"/>
                        <a14:foregroundMark x1="90391" y1="90675" x2="79805" y2="90675"/>
                        <a14:foregroundMark x1="79805" y1="90675" x2="77036" y2="60772"/>
                        <a14:foregroundMark x1="77036" y1="60772" x2="81270" y2="28939"/>
                        <a14:foregroundMark x1="81270" y1="28939" x2="84853" y2="25402"/>
                        <a14:foregroundMark x1="96417" y1="11254" x2="96417" y2="11254"/>
                        <a14:foregroundMark x1="96580" y1="33441" x2="96906" y2="35370"/>
                        <a14:foregroundMark x1="98208" y1="53055" x2="97068" y2="9968"/>
                        <a14:foregroundMark x1="98046" y1="89389" x2="98046" y2="89389"/>
                        <a14:foregroundMark x1="78339" y1="91640" x2="78339" y2="91640"/>
                        <a14:foregroundMark x1="78664" y1="6752" x2="78664" y2="6752"/>
                        <a14:foregroundMark x1="88111" y1="79100" x2="88111" y2="79100"/>
                        <a14:foregroundMark x1="92345" y1="77170" x2="86319" y2="79421"/>
                        <a14:foregroundMark x1="86319" y1="79421" x2="90228" y2="78778"/>
                        <a14:foregroundMark x1="90228" y1="78778" x2="94463" y2="72669"/>
                        <a14:foregroundMark x1="94463" y1="72669" x2="94463" y2="72669"/>
                        <a14:foregroundMark x1="68730" y1="89711" x2="63029" y2="90997"/>
                        <a14:foregroundMark x1="63029" y1="90997" x2="66938" y2="87138"/>
                        <a14:foregroundMark x1="66938" y1="87138" x2="66938" y2="87138"/>
                        <a14:foregroundMark x1="62866" y1="89068" x2="59609" y2="92605"/>
                        <a14:foregroundMark x1="59609" y1="92605" x2="59946" y2="92724"/>
                        <a14:foregroundMark x1="65713" y1="92536" x2="67427" y2="90675"/>
                        <a14:foregroundMark x1="67427" y1="90675" x2="66938" y2="89389"/>
                        <a14:foregroundMark x1="55049" y1="7717" x2="55049" y2="7717"/>
                        <a14:foregroundMark x1="32248" y1="94534" x2="37296" y2="95177"/>
                        <a14:foregroundMark x1="37296" y1="95177" x2="42508" y2="94534"/>
                        <a14:foregroundMark x1="57329" y1="95177" x2="70358" y2="94855"/>
                        <a14:foregroundMark x1="70358" y1="94855" x2="70358" y2="94855"/>
                        <a14:foregroundMark x1="56840" y1="93248" x2="56840" y2="93248"/>
                        <a14:foregroundMark x1="55700" y1="96141" x2="55700" y2="96141"/>
                        <a14:foregroundMark x1="67752" y1="96785" x2="67752" y2="96785"/>
                        <a14:backgroundMark x1="651" y1="24437" x2="651" y2="24437"/>
                        <a14:backgroundMark x1="17264" y1="99357" x2="17264" y2="99357"/>
                        <a14:backgroundMark x1="16124" y1="99678" x2="16124" y2="99678"/>
                        <a14:backgroundMark x1="20521" y1="98714" x2="4397" y2="99678"/>
                        <a14:backgroundMark x1="41118" y1="99016" x2="41857" y2="99035"/>
                        <a14:backgroundMark x1="36049" y1="98886" x2="36145" y2="98888"/>
                        <a14:backgroundMark x1="29316" y1="98714" x2="30829" y2="98753"/>
                        <a14:backgroundMark x1="69306" y1="98143" x2="81433" y2="97749"/>
                        <a14:backgroundMark x1="41857" y1="99035" x2="56244" y2="98567"/>
                        <a14:backgroundMark x1="81433" y1="97749" x2="97883" y2="99678"/>
                        <a14:backgroundMark x1="34202" y1="99678" x2="34202" y2="99678"/>
                        <a14:backgroundMark x1="33388" y1="98714" x2="33388" y2="98714"/>
                        <a14:backgroundMark x1="38274" y1="99035" x2="38274" y2="99035"/>
                        <a14:backgroundMark x1="59283" y1="99678" x2="59283" y2="99678"/>
                        <a14:backgroundMark x1="63192" y1="98714" x2="63192" y2="98714"/>
                        <a14:backgroundMark x1="68078" y1="98714" x2="68078" y2="98714"/>
                        <a14:backgroundMark x1="62052" y1="99357" x2="62052" y2="99357"/>
                        <a14:backgroundMark x1="59446" y1="99678" x2="59446" y2="99678"/>
                        <a14:backgroundMark x1="57818" y1="99357" x2="57818" y2="99357"/>
                        <a14:backgroundMark x1="65635" y1="98071" x2="65635" y2="98071"/>
                      </a14:backgroundRemoval>
                    </a14:imgEffect>
                  </a14:imgLayer>
                </a14:imgProps>
              </a:ext>
            </a:extLst>
          </a:blip>
          <a:stretch>
            <a:fillRect/>
          </a:stretch>
        </p:blipFill>
        <p:spPr>
          <a:xfrm>
            <a:off x="5100331" y="2956805"/>
            <a:ext cx="8348678" cy="4228728"/>
          </a:xfrm>
          <a:prstGeom prst="rect">
            <a:avLst/>
          </a:prstGeom>
        </p:spPr>
      </p:pic>
    </p:spTree>
    <p:extLst>
      <p:ext uri="{BB962C8B-B14F-4D97-AF65-F5344CB8AC3E}">
        <p14:creationId xmlns:p14="http://schemas.microsoft.com/office/powerpoint/2010/main" val="4246375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SSK </a:t>
            </a:r>
            <a:r>
              <a:rPr lang="en-US" sz="2400" dirty="0" err="1">
                <a:solidFill>
                  <a:srgbClr val="FFFFFF"/>
                </a:solidFill>
                <a:latin typeface="Special Elite" panose="02000506000000020004" pitchFamily="2" charset="0"/>
                <a:ea typeface="True Typewriter"/>
                <a:cs typeface="True Typewriter"/>
                <a:sym typeface="True Typewriter"/>
              </a:rPr>
              <a:t>Tillsammans</a:t>
            </a:r>
            <a:r>
              <a:rPr lang="en-US" sz="2400" dirty="0">
                <a:solidFill>
                  <a:srgbClr val="FFFFFF"/>
                </a:solidFill>
                <a:latin typeface="Special Elite" panose="02000506000000020004" pitchFamily="2" charset="0"/>
                <a:ea typeface="True Typewriter"/>
                <a:cs typeface="True Typewriter"/>
                <a:sym typeface="True Typewriter"/>
              </a:rPr>
              <a:t>-fond</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grpSp>
        <p:nvGrpSpPr>
          <p:cNvPr id="20" name="Grupp 19">
            <a:extLst>
              <a:ext uri="{FF2B5EF4-FFF2-40B4-BE49-F238E27FC236}">
                <a16:creationId xmlns:a16="http://schemas.microsoft.com/office/drawing/2014/main" id="{D30E1078-599C-B9F8-4716-86F9662CF403}"/>
              </a:ext>
            </a:extLst>
          </p:cNvPr>
          <p:cNvGrpSpPr/>
          <p:nvPr/>
        </p:nvGrpSpPr>
        <p:grpSpPr>
          <a:xfrm>
            <a:off x="3657600" y="2317194"/>
            <a:ext cx="9927726" cy="5507950"/>
            <a:chOff x="4414621" y="1886075"/>
            <a:chExt cx="9927726" cy="5507950"/>
          </a:xfrm>
        </p:grpSpPr>
        <p:grpSp>
          <p:nvGrpSpPr>
            <p:cNvPr id="8" name="Grupp 7">
              <a:extLst>
                <a:ext uri="{FF2B5EF4-FFF2-40B4-BE49-F238E27FC236}">
                  <a16:creationId xmlns:a16="http://schemas.microsoft.com/office/drawing/2014/main" id="{7AEFCE10-2B29-25A4-BD62-101143AAA464}"/>
                </a:ext>
              </a:extLst>
            </p:cNvPr>
            <p:cNvGrpSpPr/>
            <p:nvPr/>
          </p:nvGrpSpPr>
          <p:grpSpPr>
            <a:xfrm>
              <a:off x="4414621" y="1886075"/>
              <a:ext cx="9720098" cy="4650165"/>
              <a:chOff x="1559293" y="936662"/>
              <a:chExt cx="9720098" cy="4650165"/>
            </a:xfrm>
          </p:grpSpPr>
          <p:sp>
            <p:nvSpPr>
              <p:cNvPr id="9" name="object 4">
                <a:extLst>
                  <a:ext uri="{FF2B5EF4-FFF2-40B4-BE49-F238E27FC236}">
                    <a16:creationId xmlns:a16="http://schemas.microsoft.com/office/drawing/2014/main" id="{5476A62E-03E0-481D-7447-FE46C206560E}"/>
                  </a:ext>
                </a:extLst>
              </p:cNvPr>
              <p:cNvSpPr/>
              <p:nvPr/>
            </p:nvSpPr>
            <p:spPr>
              <a:xfrm>
                <a:off x="4911544" y="3557366"/>
                <a:ext cx="1268095" cy="2029460"/>
              </a:xfrm>
              <a:custGeom>
                <a:avLst/>
                <a:gdLst/>
                <a:ahLst/>
                <a:cxnLst/>
                <a:rect l="l" t="t" r="r" b="b"/>
                <a:pathLst>
                  <a:path w="1268095" h="2029460">
                    <a:moveTo>
                      <a:pt x="1005725" y="0"/>
                    </a:moveTo>
                    <a:lnTo>
                      <a:pt x="270484" y="0"/>
                    </a:lnTo>
                    <a:lnTo>
                      <a:pt x="8813" y="261708"/>
                    </a:lnTo>
                    <a:lnTo>
                      <a:pt x="8813" y="958748"/>
                    </a:lnTo>
                    <a:lnTo>
                      <a:pt x="232321" y="1179334"/>
                    </a:lnTo>
                    <a:lnTo>
                      <a:pt x="796988" y="1179334"/>
                    </a:lnTo>
                    <a:lnTo>
                      <a:pt x="861618" y="1246974"/>
                    </a:lnTo>
                    <a:lnTo>
                      <a:pt x="861618" y="1623428"/>
                    </a:lnTo>
                    <a:lnTo>
                      <a:pt x="776376" y="1708721"/>
                    </a:lnTo>
                    <a:lnTo>
                      <a:pt x="493991" y="1708721"/>
                    </a:lnTo>
                    <a:lnTo>
                      <a:pt x="408762" y="1623428"/>
                    </a:lnTo>
                    <a:lnTo>
                      <a:pt x="408762" y="1423403"/>
                    </a:lnTo>
                    <a:lnTo>
                      <a:pt x="0" y="1423403"/>
                    </a:lnTo>
                    <a:lnTo>
                      <a:pt x="0" y="1770468"/>
                    </a:lnTo>
                    <a:lnTo>
                      <a:pt x="258787" y="2029256"/>
                    </a:lnTo>
                    <a:lnTo>
                      <a:pt x="1005725" y="2029256"/>
                    </a:lnTo>
                    <a:lnTo>
                      <a:pt x="1267498" y="1767497"/>
                    </a:lnTo>
                    <a:lnTo>
                      <a:pt x="1267498" y="1055789"/>
                    </a:lnTo>
                    <a:lnTo>
                      <a:pt x="1046962" y="832269"/>
                    </a:lnTo>
                    <a:lnTo>
                      <a:pt x="482307" y="832269"/>
                    </a:lnTo>
                    <a:lnTo>
                      <a:pt x="417576" y="767600"/>
                    </a:lnTo>
                    <a:lnTo>
                      <a:pt x="417576" y="405828"/>
                    </a:lnTo>
                    <a:lnTo>
                      <a:pt x="502818" y="320535"/>
                    </a:lnTo>
                    <a:lnTo>
                      <a:pt x="770534" y="320535"/>
                    </a:lnTo>
                    <a:lnTo>
                      <a:pt x="855764" y="405828"/>
                    </a:lnTo>
                    <a:lnTo>
                      <a:pt x="855764" y="605840"/>
                    </a:lnTo>
                    <a:lnTo>
                      <a:pt x="1264526" y="605840"/>
                    </a:lnTo>
                    <a:lnTo>
                      <a:pt x="1264526" y="258787"/>
                    </a:lnTo>
                    <a:lnTo>
                      <a:pt x="1005725" y="0"/>
                    </a:lnTo>
                    <a:close/>
                  </a:path>
                </a:pathLst>
              </a:custGeom>
              <a:solidFill>
                <a:srgbClr val="D1112B"/>
              </a:solidFill>
            </p:spPr>
            <p:txBody>
              <a:bodyPr wrap="square" lIns="0" tIns="0" rIns="0" bIns="0" rtlCol="0"/>
              <a:lstStyle/>
              <a:p>
                <a:endParaRPr/>
              </a:p>
            </p:txBody>
          </p:sp>
          <p:sp>
            <p:nvSpPr>
              <p:cNvPr id="11" name="object 5">
                <a:extLst>
                  <a:ext uri="{FF2B5EF4-FFF2-40B4-BE49-F238E27FC236}">
                    <a16:creationId xmlns:a16="http://schemas.microsoft.com/office/drawing/2014/main" id="{19891CF3-0DAA-F78D-5B88-CFD2F6247BE2}"/>
                  </a:ext>
                </a:extLst>
              </p:cNvPr>
              <p:cNvSpPr/>
              <p:nvPr/>
            </p:nvSpPr>
            <p:spPr>
              <a:xfrm>
                <a:off x="6481947" y="3557367"/>
                <a:ext cx="1350010" cy="2029460"/>
              </a:xfrm>
              <a:custGeom>
                <a:avLst/>
                <a:gdLst/>
                <a:ahLst/>
                <a:cxnLst/>
                <a:rect l="l" t="t" r="r" b="b"/>
                <a:pathLst>
                  <a:path w="1350009" h="2029460">
                    <a:moveTo>
                      <a:pt x="1329347" y="0"/>
                    </a:moveTo>
                    <a:lnTo>
                      <a:pt x="899972" y="0"/>
                    </a:lnTo>
                    <a:lnTo>
                      <a:pt x="408851" y="1061669"/>
                    </a:lnTo>
                    <a:lnTo>
                      <a:pt x="408851" y="0"/>
                    </a:lnTo>
                    <a:lnTo>
                      <a:pt x="0" y="0"/>
                    </a:lnTo>
                    <a:lnTo>
                      <a:pt x="0" y="2029256"/>
                    </a:lnTo>
                    <a:lnTo>
                      <a:pt x="408851" y="2029256"/>
                    </a:lnTo>
                    <a:lnTo>
                      <a:pt x="408851" y="1629270"/>
                    </a:lnTo>
                    <a:lnTo>
                      <a:pt x="638213" y="1179334"/>
                    </a:lnTo>
                    <a:lnTo>
                      <a:pt x="917625" y="2029256"/>
                    </a:lnTo>
                    <a:lnTo>
                      <a:pt x="1349971" y="2029256"/>
                    </a:lnTo>
                    <a:lnTo>
                      <a:pt x="914653" y="841095"/>
                    </a:lnTo>
                    <a:lnTo>
                      <a:pt x="1329347" y="0"/>
                    </a:lnTo>
                    <a:close/>
                  </a:path>
                </a:pathLst>
              </a:custGeom>
              <a:solidFill>
                <a:srgbClr val="D1112B"/>
              </a:solidFill>
            </p:spPr>
            <p:txBody>
              <a:bodyPr wrap="square" lIns="0" tIns="0" rIns="0" bIns="0" rtlCol="0"/>
              <a:lstStyle/>
              <a:p>
                <a:endParaRPr/>
              </a:p>
            </p:txBody>
          </p:sp>
          <p:sp>
            <p:nvSpPr>
              <p:cNvPr id="12" name="object 6">
                <a:extLst>
                  <a:ext uri="{FF2B5EF4-FFF2-40B4-BE49-F238E27FC236}">
                    <a16:creationId xmlns:a16="http://schemas.microsoft.com/office/drawing/2014/main" id="{954D4F50-6EA4-FD8D-3C47-A17879DDEA92}"/>
                  </a:ext>
                </a:extLst>
              </p:cNvPr>
              <p:cNvSpPr/>
              <p:nvPr/>
            </p:nvSpPr>
            <p:spPr>
              <a:xfrm>
                <a:off x="1559293" y="1429752"/>
                <a:ext cx="3905250" cy="2797175"/>
              </a:xfrm>
              <a:custGeom>
                <a:avLst/>
                <a:gdLst/>
                <a:ahLst/>
                <a:cxnLst/>
                <a:rect l="l" t="t" r="r" b="b"/>
                <a:pathLst>
                  <a:path w="3905250" h="2797175">
                    <a:moveTo>
                      <a:pt x="1332103" y="2303716"/>
                    </a:moveTo>
                    <a:lnTo>
                      <a:pt x="998093" y="1843646"/>
                    </a:lnTo>
                    <a:lnTo>
                      <a:pt x="771080" y="1807616"/>
                    </a:lnTo>
                    <a:lnTo>
                      <a:pt x="533539" y="1980069"/>
                    </a:lnTo>
                    <a:lnTo>
                      <a:pt x="461810" y="1968690"/>
                    </a:lnTo>
                    <a:lnTo>
                      <a:pt x="259676" y="1690281"/>
                    </a:lnTo>
                    <a:lnTo>
                      <a:pt x="273405" y="1594472"/>
                    </a:lnTo>
                    <a:lnTo>
                      <a:pt x="365683" y="1527479"/>
                    </a:lnTo>
                    <a:lnTo>
                      <a:pt x="462838" y="1542923"/>
                    </a:lnTo>
                    <a:lnTo>
                      <a:pt x="571690" y="1692846"/>
                    </a:lnTo>
                    <a:lnTo>
                      <a:pt x="775538" y="1544853"/>
                    </a:lnTo>
                    <a:lnTo>
                      <a:pt x="610743" y="1317866"/>
                    </a:lnTo>
                    <a:lnTo>
                      <a:pt x="348767" y="1276273"/>
                    </a:lnTo>
                    <a:lnTo>
                      <a:pt x="39662" y="1500695"/>
                    </a:lnTo>
                    <a:lnTo>
                      <a:pt x="0" y="1761312"/>
                    </a:lnTo>
                    <a:lnTo>
                      <a:pt x="325945" y="2210320"/>
                    </a:lnTo>
                    <a:lnTo>
                      <a:pt x="549770" y="2245842"/>
                    </a:lnTo>
                    <a:lnTo>
                      <a:pt x="789152" y="2072043"/>
                    </a:lnTo>
                    <a:lnTo>
                      <a:pt x="860882" y="2083435"/>
                    </a:lnTo>
                    <a:lnTo>
                      <a:pt x="1072311" y="2374633"/>
                    </a:lnTo>
                    <a:lnTo>
                      <a:pt x="1056881" y="2471813"/>
                    </a:lnTo>
                    <a:lnTo>
                      <a:pt x="955433" y="2545473"/>
                    </a:lnTo>
                    <a:lnTo>
                      <a:pt x="860082" y="2528862"/>
                    </a:lnTo>
                    <a:lnTo>
                      <a:pt x="751154" y="2378849"/>
                    </a:lnTo>
                    <a:lnTo>
                      <a:pt x="547319" y="2526842"/>
                    </a:lnTo>
                    <a:lnTo>
                      <a:pt x="712076" y="2753804"/>
                    </a:lnTo>
                    <a:lnTo>
                      <a:pt x="972197" y="2796768"/>
                    </a:lnTo>
                    <a:lnTo>
                      <a:pt x="1290510" y="2565666"/>
                    </a:lnTo>
                    <a:lnTo>
                      <a:pt x="1332103" y="2303716"/>
                    </a:lnTo>
                    <a:close/>
                  </a:path>
                  <a:path w="3905250" h="2797175">
                    <a:moveTo>
                      <a:pt x="2225116" y="2026513"/>
                    </a:moveTo>
                    <a:lnTo>
                      <a:pt x="2061070" y="1814271"/>
                    </a:lnTo>
                    <a:lnTo>
                      <a:pt x="1999322" y="1734388"/>
                    </a:lnTo>
                    <a:lnTo>
                      <a:pt x="1630311" y="1256982"/>
                    </a:lnTo>
                    <a:lnTo>
                      <a:pt x="1630311" y="1637499"/>
                    </a:lnTo>
                    <a:lnTo>
                      <a:pt x="1451114" y="1734388"/>
                    </a:lnTo>
                    <a:lnTo>
                      <a:pt x="1200124" y="1053960"/>
                    </a:lnTo>
                    <a:lnTo>
                      <a:pt x="1630311" y="1637499"/>
                    </a:lnTo>
                    <a:lnTo>
                      <a:pt x="1630311" y="1256982"/>
                    </a:lnTo>
                    <a:lnTo>
                      <a:pt x="1473390" y="1053960"/>
                    </a:lnTo>
                    <a:lnTo>
                      <a:pt x="1235608" y="746315"/>
                    </a:lnTo>
                    <a:lnTo>
                      <a:pt x="931468" y="910755"/>
                    </a:lnTo>
                    <a:lnTo>
                      <a:pt x="1460944" y="2439708"/>
                    </a:lnTo>
                    <a:lnTo>
                      <a:pt x="1671053" y="2326094"/>
                    </a:lnTo>
                    <a:lnTo>
                      <a:pt x="1527365" y="1940737"/>
                    </a:lnTo>
                    <a:lnTo>
                      <a:pt x="1761248" y="1814271"/>
                    </a:lnTo>
                    <a:lnTo>
                      <a:pt x="2007031" y="2144420"/>
                    </a:lnTo>
                    <a:lnTo>
                      <a:pt x="2225116" y="2026513"/>
                    </a:lnTo>
                    <a:close/>
                  </a:path>
                  <a:path w="3905250" h="2797175">
                    <a:moveTo>
                      <a:pt x="3030829" y="1726780"/>
                    </a:moveTo>
                    <a:lnTo>
                      <a:pt x="2478176" y="228727"/>
                    </a:lnTo>
                    <a:lnTo>
                      <a:pt x="2265324" y="307251"/>
                    </a:lnTo>
                    <a:lnTo>
                      <a:pt x="2605417" y="1229131"/>
                    </a:lnTo>
                    <a:lnTo>
                      <a:pt x="1938655" y="427761"/>
                    </a:lnTo>
                    <a:lnTo>
                      <a:pt x="1740128" y="500989"/>
                    </a:lnTo>
                    <a:lnTo>
                      <a:pt x="2292781" y="1999056"/>
                    </a:lnTo>
                    <a:lnTo>
                      <a:pt x="2505646" y="1920519"/>
                    </a:lnTo>
                    <a:lnTo>
                      <a:pt x="2161883" y="988707"/>
                    </a:lnTo>
                    <a:lnTo>
                      <a:pt x="2832277" y="1800034"/>
                    </a:lnTo>
                    <a:lnTo>
                      <a:pt x="3030829" y="1726780"/>
                    </a:lnTo>
                    <a:close/>
                  </a:path>
                  <a:path w="3905250" h="2797175">
                    <a:moveTo>
                      <a:pt x="3905021" y="1341907"/>
                    </a:moveTo>
                    <a:lnTo>
                      <a:pt x="3674973" y="236067"/>
                    </a:lnTo>
                    <a:lnTo>
                      <a:pt x="3656228" y="145973"/>
                    </a:lnTo>
                    <a:lnTo>
                      <a:pt x="3639032" y="134543"/>
                    </a:lnTo>
                    <a:lnTo>
                      <a:pt x="3639032" y="1300137"/>
                    </a:lnTo>
                    <a:lnTo>
                      <a:pt x="3587178" y="1381874"/>
                    </a:lnTo>
                    <a:lnTo>
                      <a:pt x="3391852" y="1422488"/>
                    </a:lnTo>
                    <a:lnTo>
                      <a:pt x="3153499" y="276707"/>
                    </a:lnTo>
                    <a:lnTo>
                      <a:pt x="3348812" y="236067"/>
                    </a:lnTo>
                    <a:lnTo>
                      <a:pt x="3428962" y="290334"/>
                    </a:lnTo>
                    <a:lnTo>
                      <a:pt x="3639032" y="1300137"/>
                    </a:lnTo>
                    <a:lnTo>
                      <a:pt x="3639032" y="134543"/>
                    </a:lnTo>
                    <a:lnTo>
                      <a:pt x="3436658" y="0"/>
                    </a:lnTo>
                    <a:lnTo>
                      <a:pt x="2863431" y="119265"/>
                    </a:lnTo>
                    <a:lnTo>
                      <a:pt x="3188665" y="1682572"/>
                    </a:lnTo>
                    <a:lnTo>
                      <a:pt x="3761879" y="1563319"/>
                    </a:lnTo>
                    <a:lnTo>
                      <a:pt x="3852926" y="1422488"/>
                    </a:lnTo>
                    <a:lnTo>
                      <a:pt x="3905021" y="1341907"/>
                    </a:lnTo>
                    <a:close/>
                  </a:path>
                </a:pathLst>
              </a:custGeom>
              <a:solidFill>
                <a:srgbClr val="D1112B"/>
              </a:solidFill>
            </p:spPr>
            <p:txBody>
              <a:bodyPr wrap="square" lIns="0" tIns="0" rIns="0" bIns="0" rtlCol="0"/>
              <a:lstStyle/>
              <a:p>
                <a:endParaRPr/>
              </a:p>
            </p:txBody>
          </p:sp>
          <p:sp>
            <p:nvSpPr>
              <p:cNvPr id="13" name="object 7">
                <a:extLst>
                  <a:ext uri="{FF2B5EF4-FFF2-40B4-BE49-F238E27FC236}">
                    <a16:creationId xmlns:a16="http://schemas.microsoft.com/office/drawing/2014/main" id="{8E8FACF1-2459-F62C-2D99-ACE6B606BA55}"/>
                  </a:ext>
                </a:extLst>
              </p:cNvPr>
              <p:cNvSpPr/>
              <p:nvPr/>
            </p:nvSpPr>
            <p:spPr>
              <a:xfrm>
                <a:off x="5553354" y="936662"/>
                <a:ext cx="866775" cy="2009139"/>
              </a:xfrm>
              <a:custGeom>
                <a:avLst/>
                <a:gdLst/>
                <a:ahLst/>
                <a:cxnLst/>
                <a:rect l="l" t="t" r="r" b="b"/>
                <a:pathLst>
                  <a:path w="866775" h="2009139">
                    <a:moveTo>
                      <a:pt x="513080" y="247053"/>
                    </a:moveTo>
                    <a:lnTo>
                      <a:pt x="512737" y="241909"/>
                    </a:lnTo>
                    <a:lnTo>
                      <a:pt x="503910" y="110134"/>
                    </a:lnTo>
                    <a:lnTo>
                      <a:pt x="501840" y="79260"/>
                    </a:lnTo>
                    <a:lnTo>
                      <a:pt x="411175" y="0"/>
                    </a:lnTo>
                    <a:lnTo>
                      <a:pt x="381635" y="1981"/>
                    </a:lnTo>
                    <a:lnTo>
                      <a:pt x="381635" y="215379"/>
                    </a:lnTo>
                    <a:lnTo>
                      <a:pt x="365391" y="235661"/>
                    </a:lnTo>
                    <a:lnTo>
                      <a:pt x="272300" y="241909"/>
                    </a:lnTo>
                    <a:lnTo>
                      <a:pt x="251536" y="223735"/>
                    </a:lnTo>
                    <a:lnTo>
                      <a:pt x="245732" y="137134"/>
                    </a:lnTo>
                    <a:lnTo>
                      <a:pt x="263893" y="116357"/>
                    </a:lnTo>
                    <a:lnTo>
                      <a:pt x="356971" y="110134"/>
                    </a:lnTo>
                    <a:lnTo>
                      <a:pt x="375793" y="128092"/>
                    </a:lnTo>
                    <a:lnTo>
                      <a:pt x="381635" y="215379"/>
                    </a:lnTo>
                    <a:lnTo>
                      <a:pt x="381635" y="1981"/>
                    </a:lnTo>
                    <a:lnTo>
                      <a:pt x="195834" y="14427"/>
                    </a:lnTo>
                    <a:lnTo>
                      <a:pt x="116547" y="105092"/>
                    </a:lnTo>
                    <a:lnTo>
                      <a:pt x="127800" y="272872"/>
                    </a:lnTo>
                    <a:lnTo>
                      <a:pt x="218414" y="349732"/>
                    </a:lnTo>
                    <a:lnTo>
                      <a:pt x="433514" y="335318"/>
                    </a:lnTo>
                    <a:lnTo>
                      <a:pt x="513080" y="247053"/>
                    </a:lnTo>
                    <a:close/>
                  </a:path>
                  <a:path w="866775" h="2009139">
                    <a:moveTo>
                      <a:pt x="866762" y="1950605"/>
                    </a:moveTo>
                    <a:lnTo>
                      <a:pt x="776732" y="1564741"/>
                    </a:lnTo>
                    <a:lnTo>
                      <a:pt x="729691" y="1363141"/>
                    </a:lnTo>
                    <a:lnTo>
                      <a:pt x="560971" y="639991"/>
                    </a:lnTo>
                    <a:lnTo>
                      <a:pt x="499135" y="374954"/>
                    </a:lnTo>
                    <a:lnTo>
                      <a:pt x="487565" y="375742"/>
                    </a:lnTo>
                    <a:lnTo>
                      <a:pt x="487565" y="1349514"/>
                    </a:lnTo>
                    <a:lnTo>
                      <a:pt x="284314" y="1363141"/>
                    </a:lnTo>
                    <a:lnTo>
                      <a:pt x="338937" y="639991"/>
                    </a:lnTo>
                    <a:lnTo>
                      <a:pt x="487565" y="1349514"/>
                    </a:lnTo>
                    <a:lnTo>
                      <a:pt x="487565" y="375742"/>
                    </a:lnTo>
                    <a:lnTo>
                      <a:pt x="154165" y="398056"/>
                    </a:lnTo>
                    <a:lnTo>
                      <a:pt x="0" y="2008657"/>
                    </a:lnTo>
                    <a:lnTo>
                      <a:pt x="238340" y="1992706"/>
                    </a:lnTo>
                    <a:lnTo>
                      <a:pt x="267868" y="1582508"/>
                    </a:lnTo>
                    <a:lnTo>
                      <a:pt x="533158" y="1564741"/>
                    </a:lnTo>
                    <a:lnTo>
                      <a:pt x="619417" y="1967153"/>
                    </a:lnTo>
                    <a:lnTo>
                      <a:pt x="866762" y="1950605"/>
                    </a:lnTo>
                    <a:close/>
                  </a:path>
                </a:pathLst>
              </a:custGeom>
              <a:solidFill>
                <a:srgbClr val="D1112B"/>
              </a:solidFill>
            </p:spPr>
            <p:txBody>
              <a:bodyPr wrap="square" lIns="0" tIns="0" rIns="0" bIns="0" rtlCol="0"/>
              <a:lstStyle/>
              <a:p>
                <a:endParaRPr/>
              </a:p>
            </p:txBody>
          </p:sp>
          <p:sp>
            <p:nvSpPr>
              <p:cNvPr id="14" name="object 8">
                <a:extLst>
                  <a:ext uri="{FF2B5EF4-FFF2-40B4-BE49-F238E27FC236}">
                    <a16:creationId xmlns:a16="http://schemas.microsoft.com/office/drawing/2014/main" id="{648C8454-DFEC-9E09-AC1C-25DCDAFA974A}"/>
                  </a:ext>
                </a:extLst>
              </p:cNvPr>
              <p:cNvSpPr/>
              <p:nvPr/>
            </p:nvSpPr>
            <p:spPr>
              <a:xfrm>
                <a:off x="6499111" y="1298701"/>
                <a:ext cx="4780280" cy="2924175"/>
              </a:xfrm>
              <a:custGeom>
                <a:avLst/>
                <a:gdLst/>
                <a:ahLst/>
                <a:cxnLst/>
                <a:rect l="l" t="t" r="r" b="b"/>
                <a:pathLst>
                  <a:path w="4780280" h="2924175">
                    <a:moveTo>
                      <a:pt x="927836" y="57353"/>
                    </a:moveTo>
                    <a:lnTo>
                      <a:pt x="674458" y="39547"/>
                    </a:lnTo>
                    <a:lnTo>
                      <a:pt x="305790" y="834898"/>
                    </a:lnTo>
                    <a:lnTo>
                      <a:pt x="363220" y="17665"/>
                    </a:lnTo>
                    <a:lnTo>
                      <a:pt x="111950" y="0"/>
                    </a:lnTo>
                    <a:lnTo>
                      <a:pt x="0" y="1592719"/>
                    </a:lnTo>
                    <a:lnTo>
                      <a:pt x="251269" y="1610372"/>
                    </a:lnTo>
                    <a:lnTo>
                      <a:pt x="274662" y="1277467"/>
                    </a:lnTo>
                    <a:lnTo>
                      <a:pt x="438785" y="953135"/>
                    </a:lnTo>
                    <a:lnTo>
                      <a:pt x="572846" y="1632978"/>
                    </a:lnTo>
                    <a:lnTo>
                      <a:pt x="830033" y="1651076"/>
                    </a:lnTo>
                    <a:lnTo>
                      <a:pt x="619252" y="702005"/>
                    </a:lnTo>
                    <a:lnTo>
                      <a:pt x="927836" y="57353"/>
                    </a:lnTo>
                    <a:close/>
                  </a:path>
                  <a:path w="4780280" h="2924175">
                    <a:moveTo>
                      <a:pt x="1877352" y="241211"/>
                    </a:moveTo>
                    <a:lnTo>
                      <a:pt x="1236179" y="108940"/>
                    </a:lnTo>
                    <a:lnTo>
                      <a:pt x="913536" y="1672780"/>
                    </a:lnTo>
                    <a:lnTo>
                      <a:pt x="1559191" y="1805978"/>
                    </a:lnTo>
                    <a:lnTo>
                      <a:pt x="1604111" y="1588236"/>
                    </a:lnTo>
                    <a:lnTo>
                      <a:pt x="1205179" y="1505927"/>
                    </a:lnTo>
                    <a:lnTo>
                      <a:pt x="1300937" y="1041717"/>
                    </a:lnTo>
                    <a:lnTo>
                      <a:pt x="1661998" y="1116190"/>
                    </a:lnTo>
                    <a:lnTo>
                      <a:pt x="1707375" y="896226"/>
                    </a:lnTo>
                    <a:lnTo>
                      <a:pt x="1346327" y="821740"/>
                    </a:lnTo>
                    <a:lnTo>
                      <a:pt x="1437944" y="377596"/>
                    </a:lnTo>
                    <a:lnTo>
                      <a:pt x="1832419" y="458952"/>
                    </a:lnTo>
                    <a:lnTo>
                      <a:pt x="1877352" y="241211"/>
                    </a:lnTo>
                    <a:close/>
                  </a:path>
                  <a:path w="4780280" h="2924175">
                    <a:moveTo>
                      <a:pt x="2880906" y="766711"/>
                    </a:moveTo>
                    <a:lnTo>
                      <a:pt x="2804718" y="608025"/>
                    </a:lnTo>
                    <a:lnTo>
                      <a:pt x="2766098" y="527583"/>
                    </a:lnTo>
                    <a:lnTo>
                      <a:pt x="2613914" y="474141"/>
                    </a:lnTo>
                    <a:lnTo>
                      <a:pt x="2613914" y="766711"/>
                    </a:lnTo>
                    <a:lnTo>
                      <a:pt x="2488679" y="1123340"/>
                    </a:lnTo>
                    <a:lnTo>
                      <a:pt x="2399969" y="1165923"/>
                    </a:lnTo>
                    <a:lnTo>
                      <a:pt x="2200922" y="1096010"/>
                    </a:lnTo>
                    <a:lnTo>
                      <a:pt x="2372296" y="608025"/>
                    </a:lnTo>
                    <a:lnTo>
                      <a:pt x="2571356" y="677951"/>
                    </a:lnTo>
                    <a:lnTo>
                      <a:pt x="2613914" y="766711"/>
                    </a:lnTo>
                    <a:lnTo>
                      <a:pt x="2613914" y="474141"/>
                    </a:lnTo>
                    <a:lnTo>
                      <a:pt x="2203031" y="329819"/>
                    </a:lnTo>
                    <a:lnTo>
                      <a:pt x="1673948" y="1836331"/>
                    </a:lnTo>
                    <a:lnTo>
                      <a:pt x="1911604" y="1919770"/>
                    </a:lnTo>
                    <a:lnTo>
                      <a:pt x="2132533" y="1290751"/>
                    </a:lnTo>
                    <a:lnTo>
                      <a:pt x="2264537" y="1337106"/>
                    </a:lnTo>
                    <a:lnTo>
                      <a:pt x="2187460" y="2016658"/>
                    </a:lnTo>
                    <a:lnTo>
                      <a:pt x="2428011" y="2101151"/>
                    </a:lnTo>
                    <a:lnTo>
                      <a:pt x="2504414" y="1382725"/>
                    </a:lnTo>
                    <a:lnTo>
                      <a:pt x="2695968" y="1290751"/>
                    </a:lnTo>
                    <a:lnTo>
                      <a:pt x="2697073" y="1290218"/>
                    </a:lnTo>
                    <a:lnTo>
                      <a:pt x="2740723" y="1165923"/>
                    </a:lnTo>
                    <a:lnTo>
                      <a:pt x="2880906" y="766711"/>
                    </a:lnTo>
                    <a:close/>
                  </a:path>
                  <a:path w="4780280" h="2924175">
                    <a:moveTo>
                      <a:pt x="3973487" y="1103934"/>
                    </a:moveTo>
                    <a:lnTo>
                      <a:pt x="3772814" y="998131"/>
                    </a:lnTo>
                    <a:lnTo>
                      <a:pt x="3314547" y="1867293"/>
                    </a:lnTo>
                    <a:lnTo>
                      <a:pt x="3464801" y="835748"/>
                    </a:lnTo>
                    <a:lnTo>
                      <a:pt x="3277654" y="737044"/>
                    </a:lnTo>
                    <a:lnTo>
                      <a:pt x="2532964" y="2149475"/>
                    </a:lnTo>
                    <a:lnTo>
                      <a:pt x="2733637" y="2255278"/>
                    </a:lnTo>
                    <a:lnTo>
                      <a:pt x="3196856" y="1376743"/>
                    </a:lnTo>
                    <a:lnTo>
                      <a:pt x="3041599" y="2417661"/>
                    </a:lnTo>
                    <a:lnTo>
                      <a:pt x="3228797" y="2516340"/>
                    </a:lnTo>
                    <a:lnTo>
                      <a:pt x="3973487" y="1103934"/>
                    </a:lnTo>
                    <a:close/>
                  </a:path>
                  <a:path w="4780280" h="2924175">
                    <a:moveTo>
                      <a:pt x="4780178" y="1890318"/>
                    </a:moveTo>
                    <a:lnTo>
                      <a:pt x="4738357" y="1628406"/>
                    </a:lnTo>
                    <a:lnTo>
                      <a:pt x="4429049" y="1404277"/>
                    </a:lnTo>
                    <a:lnTo>
                      <a:pt x="4168978" y="1447482"/>
                    </a:lnTo>
                    <a:lnTo>
                      <a:pt x="3843426" y="1896745"/>
                    </a:lnTo>
                    <a:lnTo>
                      <a:pt x="3879177" y="2120519"/>
                    </a:lnTo>
                    <a:lnTo>
                      <a:pt x="4118686" y="2294102"/>
                    </a:lnTo>
                    <a:lnTo>
                      <a:pt x="4130141" y="2365832"/>
                    </a:lnTo>
                    <a:lnTo>
                      <a:pt x="3918966" y="2657221"/>
                    </a:lnTo>
                    <a:lnTo>
                      <a:pt x="3821823" y="2672715"/>
                    </a:lnTo>
                    <a:lnTo>
                      <a:pt x="3720325" y="2599156"/>
                    </a:lnTo>
                    <a:lnTo>
                      <a:pt x="3706495" y="2503373"/>
                    </a:lnTo>
                    <a:lnTo>
                      <a:pt x="3815270" y="2353246"/>
                    </a:lnTo>
                    <a:lnTo>
                      <a:pt x="3611295" y="2205444"/>
                    </a:lnTo>
                    <a:lnTo>
                      <a:pt x="3446729" y="2432545"/>
                    </a:lnTo>
                    <a:lnTo>
                      <a:pt x="3486645" y="2693136"/>
                    </a:lnTo>
                    <a:lnTo>
                      <a:pt x="3805161" y="2923946"/>
                    </a:lnTo>
                    <a:lnTo>
                      <a:pt x="4067073" y="2882125"/>
                    </a:lnTo>
                    <a:lnTo>
                      <a:pt x="4400651" y="2421788"/>
                    </a:lnTo>
                    <a:lnTo>
                      <a:pt x="4364431" y="2194826"/>
                    </a:lnTo>
                    <a:lnTo>
                      <a:pt x="4126738" y="2022563"/>
                    </a:lnTo>
                    <a:lnTo>
                      <a:pt x="4115282" y="1950847"/>
                    </a:lnTo>
                    <a:lnTo>
                      <a:pt x="4317187" y="1672247"/>
                    </a:lnTo>
                    <a:lnTo>
                      <a:pt x="4412500" y="1655572"/>
                    </a:lnTo>
                    <a:lnTo>
                      <a:pt x="4504817" y="1722475"/>
                    </a:lnTo>
                    <a:lnTo>
                      <a:pt x="4520323" y="1819630"/>
                    </a:lnTo>
                    <a:lnTo>
                      <a:pt x="4411599" y="1969630"/>
                    </a:lnTo>
                    <a:lnTo>
                      <a:pt x="4615573" y="2117458"/>
                    </a:lnTo>
                    <a:lnTo>
                      <a:pt x="4780178" y="1890318"/>
                    </a:lnTo>
                    <a:close/>
                  </a:path>
                </a:pathLst>
              </a:custGeom>
              <a:solidFill>
                <a:srgbClr val="D1112B"/>
              </a:solidFill>
            </p:spPr>
            <p:txBody>
              <a:bodyPr wrap="square" lIns="0" tIns="0" rIns="0" bIns="0" rtlCol="0"/>
              <a:lstStyle/>
              <a:p>
                <a:endParaRPr/>
              </a:p>
            </p:txBody>
          </p:sp>
          <p:sp>
            <p:nvSpPr>
              <p:cNvPr id="15" name="object 9">
                <a:extLst>
                  <a:ext uri="{FF2B5EF4-FFF2-40B4-BE49-F238E27FC236}">
                    <a16:creationId xmlns:a16="http://schemas.microsoft.com/office/drawing/2014/main" id="{26E7F2A3-3DF3-F8CF-AFEF-CA70C080C9F5}"/>
                  </a:ext>
                </a:extLst>
              </p:cNvPr>
              <p:cNvSpPr/>
              <p:nvPr/>
            </p:nvSpPr>
            <p:spPr>
              <a:xfrm>
                <a:off x="3411842" y="4144136"/>
                <a:ext cx="406400" cy="951230"/>
              </a:xfrm>
              <a:custGeom>
                <a:avLst/>
                <a:gdLst/>
                <a:ahLst/>
                <a:cxnLst/>
                <a:rect l="l" t="t" r="r" b="b"/>
                <a:pathLst>
                  <a:path w="406400" h="951229">
                    <a:moveTo>
                      <a:pt x="406158" y="839470"/>
                    </a:moveTo>
                    <a:lnTo>
                      <a:pt x="277596" y="839470"/>
                    </a:lnTo>
                    <a:lnTo>
                      <a:pt x="277596" y="111760"/>
                    </a:lnTo>
                    <a:lnTo>
                      <a:pt x="277596" y="0"/>
                    </a:lnTo>
                    <a:lnTo>
                      <a:pt x="0" y="0"/>
                    </a:lnTo>
                    <a:lnTo>
                      <a:pt x="0" y="111760"/>
                    </a:lnTo>
                    <a:lnTo>
                      <a:pt x="132956" y="111760"/>
                    </a:lnTo>
                    <a:lnTo>
                      <a:pt x="132956" y="839470"/>
                    </a:lnTo>
                    <a:lnTo>
                      <a:pt x="0" y="839470"/>
                    </a:lnTo>
                    <a:lnTo>
                      <a:pt x="0" y="951230"/>
                    </a:lnTo>
                    <a:lnTo>
                      <a:pt x="406158" y="951230"/>
                    </a:lnTo>
                    <a:lnTo>
                      <a:pt x="406158" y="839470"/>
                    </a:lnTo>
                    <a:close/>
                  </a:path>
                </a:pathLst>
              </a:custGeom>
              <a:solidFill>
                <a:srgbClr val="D1112B"/>
              </a:solidFill>
            </p:spPr>
            <p:txBody>
              <a:bodyPr wrap="square" lIns="0" tIns="0" rIns="0" bIns="0" rtlCol="0"/>
              <a:lstStyle/>
              <a:p>
                <a:endParaRPr/>
              </a:p>
            </p:txBody>
          </p:sp>
          <p:sp>
            <p:nvSpPr>
              <p:cNvPr id="16" name="object 10">
                <a:extLst>
                  <a:ext uri="{FF2B5EF4-FFF2-40B4-BE49-F238E27FC236}">
                    <a16:creationId xmlns:a16="http://schemas.microsoft.com/office/drawing/2014/main" id="{7448CD4A-0729-C5D5-3A1E-8B07008C2F53}"/>
                  </a:ext>
                </a:extLst>
              </p:cNvPr>
              <p:cNvSpPr/>
              <p:nvPr/>
            </p:nvSpPr>
            <p:spPr>
              <a:xfrm>
                <a:off x="3902712" y="4144442"/>
                <a:ext cx="483870" cy="951230"/>
              </a:xfrm>
              <a:custGeom>
                <a:avLst/>
                <a:gdLst/>
                <a:ahLst/>
                <a:cxnLst/>
                <a:rect l="l" t="t" r="r" b="b"/>
                <a:pathLst>
                  <a:path w="483870" h="951229">
                    <a:moveTo>
                      <a:pt x="143192" y="677926"/>
                    </a:moveTo>
                    <a:lnTo>
                      <a:pt x="0" y="677926"/>
                    </a:lnTo>
                    <a:lnTo>
                      <a:pt x="0" y="841895"/>
                    </a:lnTo>
                    <a:lnTo>
                      <a:pt x="113957" y="950760"/>
                    </a:lnTo>
                    <a:lnTo>
                      <a:pt x="368173" y="950760"/>
                    </a:lnTo>
                    <a:lnTo>
                      <a:pt x="483603" y="841895"/>
                    </a:lnTo>
                    <a:lnTo>
                      <a:pt x="483603" y="837780"/>
                    </a:lnTo>
                    <a:lnTo>
                      <a:pt x="192862" y="837780"/>
                    </a:lnTo>
                    <a:lnTo>
                      <a:pt x="143192" y="790917"/>
                    </a:lnTo>
                    <a:lnTo>
                      <a:pt x="143192" y="677926"/>
                    </a:lnTo>
                    <a:close/>
                  </a:path>
                  <a:path w="483870" h="951229">
                    <a:moveTo>
                      <a:pt x="483603" y="505688"/>
                    </a:moveTo>
                    <a:lnTo>
                      <a:pt x="338963" y="505688"/>
                    </a:lnTo>
                    <a:lnTo>
                      <a:pt x="338963" y="790917"/>
                    </a:lnTo>
                    <a:lnTo>
                      <a:pt x="289280" y="837780"/>
                    </a:lnTo>
                    <a:lnTo>
                      <a:pt x="483603" y="837780"/>
                    </a:lnTo>
                    <a:lnTo>
                      <a:pt x="483603" y="505688"/>
                    </a:lnTo>
                    <a:close/>
                  </a:path>
                  <a:path w="483870" h="951229">
                    <a:moveTo>
                      <a:pt x="368173" y="0"/>
                    </a:moveTo>
                    <a:lnTo>
                      <a:pt x="113957" y="0"/>
                    </a:lnTo>
                    <a:lnTo>
                      <a:pt x="0" y="108851"/>
                    </a:lnTo>
                    <a:lnTo>
                      <a:pt x="0" y="462978"/>
                    </a:lnTo>
                    <a:lnTo>
                      <a:pt x="112496" y="569074"/>
                    </a:lnTo>
                    <a:lnTo>
                      <a:pt x="270294" y="569074"/>
                    </a:lnTo>
                    <a:lnTo>
                      <a:pt x="338963" y="505688"/>
                    </a:lnTo>
                    <a:lnTo>
                      <a:pt x="483603" y="505688"/>
                    </a:lnTo>
                    <a:lnTo>
                      <a:pt x="483603" y="456082"/>
                    </a:lnTo>
                    <a:lnTo>
                      <a:pt x="189941" y="456082"/>
                    </a:lnTo>
                    <a:lnTo>
                      <a:pt x="143192" y="411988"/>
                    </a:lnTo>
                    <a:lnTo>
                      <a:pt x="143192" y="159842"/>
                    </a:lnTo>
                    <a:lnTo>
                      <a:pt x="192862" y="112979"/>
                    </a:lnTo>
                    <a:lnTo>
                      <a:pt x="483603" y="112979"/>
                    </a:lnTo>
                    <a:lnTo>
                      <a:pt x="483603" y="108851"/>
                    </a:lnTo>
                    <a:lnTo>
                      <a:pt x="368173" y="0"/>
                    </a:lnTo>
                    <a:close/>
                  </a:path>
                  <a:path w="483870" h="951229">
                    <a:moveTo>
                      <a:pt x="483603" y="112979"/>
                    </a:moveTo>
                    <a:lnTo>
                      <a:pt x="289280" y="112979"/>
                    </a:lnTo>
                    <a:lnTo>
                      <a:pt x="338963" y="159842"/>
                    </a:lnTo>
                    <a:lnTo>
                      <a:pt x="338963" y="398221"/>
                    </a:lnTo>
                    <a:lnTo>
                      <a:pt x="277596" y="456082"/>
                    </a:lnTo>
                    <a:lnTo>
                      <a:pt x="483603" y="456082"/>
                    </a:lnTo>
                    <a:lnTo>
                      <a:pt x="483603" y="112979"/>
                    </a:lnTo>
                    <a:close/>
                  </a:path>
                </a:pathLst>
              </a:custGeom>
              <a:solidFill>
                <a:srgbClr val="D1112B"/>
              </a:solidFill>
            </p:spPr>
            <p:txBody>
              <a:bodyPr wrap="square" lIns="0" tIns="0" rIns="0" bIns="0" rtlCol="0"/>
              <a:lstStyle/>
              <a:p>
                <a:endParaRPr/>
              </a:p>
            </p:txBody>
          </p:sp>
          <p:sp>
            <p:nvSpPr>
              <p:cNvPr id="17" name="object 11">
                <a:extLst>
                  <a:ext uri="{FF2B5EF4-FFF2-40B4-BE49-F238E27FC236}">
                    <a16:creationId xmlns:a16="http://schemas.microsoft.com/office/drawing/2014/main" id="{21907CAD-1125-41A1-C7FA-F62591756717}"/>
                  </a:ext>
                </a:extLst>
              </p:cNvPr>
              <p:cNvSpPr/>
              <p:nvPr/>
            </p:nvSpPr>
            <p:spPr>
              <a:xfrm>
                <a:off x="8235317" y="4144440"/>
                <a:ext cx="476884" cy="951230"/>
              </a:xfrm>
              <a:custGeom>
                <a:avLst/>
                <a:gdLst/>
                <a:ahLst/>
                <a:cxnLst/>
                <a:rect l="l" t="t" r="r" b="b"/>
                <a:pathLst>
                  <a:path w="476884" h="951229">
                    <a:moveTo>
                      <a:pt x="360870" y="0"/>
                    </a:moveTo>
                    <a:lnTo>
                      <a:pt x="113957" y="0"/>
                    </a:lnTo>
                    <a:lnTo>
                      <a:pt x="0" y="108851"/>
                    </a:lnTo>
                    <a:lnTo>
                      <a:pt x="0" y="275577"/>
                    </a:lnTo>
                    <a:lnTo>
                      <a:pt x="143167" y="275577"/>
                    </a:lnTo>
                    <a:lnTo>
                      <a:pt x="143167" y="159842"/>
                    </a:lnTo>
                    <a:lnTo>
                      <a:pt x="192849" y="112979"/>
                    </a:lnTo>
                    <a:lnTo>
                      <a:pt x="281965" y="112979"/>
                    </a:lnTo>
                    <a:lnTo>
                      <a:pt x="331647" y="159842"/>
                    </a:lnTo>
                    <a:lnTo>
                      <a:pt x="331647" y="345846"/>
                    </a:lnTo>
                    <a:lnTo>
                      <a:pt x="270294" y="403720"/>
                    </a:lnTo>
                    <a:lnTo>
                      <a:pt x="87668" y="403720"/>
                    </a:lnTo>
                    <a:lnTo>
                      <a:pt x="87668" y="519468"/>
                    </a:lnTo>
                    <a:lnTo>
                      <a:pt x="270294" y="519468"/>
                    </a:lnTo>
                    <a:lnTo>
                      <a:pt x="331647" y="577341"/>
                    </a:lnTo>
                    <a:lnTo>
                      <a:pt x="331647" y="793673"/>
                    </a:lnTo>
                    <a:lnTo>
                      <a:pt x="281965" y="839152"/>
                    </a:lnTo>
                    <a:lnTo>
                      <a:pt x="192849" y="839152"/>
                    </a:lnTo>
                    <a:lnTo>
                      <a:pt x="143167" y="793673"/>
                    </a:lnTo>
                    <a:lnTo>
                      <a:pt x="143167" y="675170"/>
                    </a:lnTo>
                    <a:lnTo>
                      <a:pt x="0" y="675170"/>
                    </a:lnTo>
                    <a:lnTo>
                      <a:pt x="0" y="841895"/>
                    </a:lnTo>
                    <a:lnTo>
                      <a:pt x="113957" y="950760"/>
                    </a:lnTo>
                    <a:lnTo>
                      <a:pt x="360870" y="950760"/>
                    </a:lnTo>
                    <a:lnTo>
                      <a:pt x="476288" y="841895"/>
                    </a:lnTo>
                    <a:lnTo>
                      <a:pt x="476288" y="552538"/>
                    </a:lnTo>
                    <a:lnTo>
                      <a:pt x="379857" y="460209"/>
                    </a:lnTo>
                    <a:lnTo>
                      <a:pt x="476288" y="369277"/>
                    </a:lnTo>
                    <a:lnTo>
                      <a:pt x="476288" y="108851"/>
                    </a:lnTo>
                    <a:lnTo>
                      <a:pt x="360870" y="0"/>
                    </a:lnTo>
                    <a:close/>
                  </a:path>
                </a:pathLst>
              </a:custGeom>
              <a:solidFill>
                <a:srgbClr val="D1112B"/>
              </a:solidFill>
            </p:spPr>
            <p:txBody>
              <a:bodyPr wrap="square" lIns="0" tIns="0" rIns="0" bIns="0" rtlCol="0"/>
              <a:lstStyle/>
              <a:p>
                <a:endParaRPr/>
              </a:p>
            </p:txBody>
          </p:sp>
          <p:sp>
            <p:nvSpPr>
              <p:cNvPr id="18" name="object 12">
                <a:extLst>
                  <a:ext uri="{FF2B5EF4-FFF2-40B4-BE49-F238E27FC236}">
                    <a16:creationId xmlns:a16="http://schemas.microsoft.com/office/drawing/2014/main" id="{A67D82C2-4179-4335-2232-ED236F027CCD}"/>
                  </a:ext>
                </a:extLst>
              </p:cNvPr>
              <p:cNvSpPr/>
              <p:nvPr/>
            </p:nvSpPr>
            <p:spPr>
              <a:xfrm>
                <a:off x="8815312" y="4144436"/>
                <a:ext cx="451484" cy="951230"/>
              </a:xfrm>
              <a:custGeom>
                <a:avLst/>
                <a:gdLst/>
                <a:ahLst/>
                <a:cxnLst/>
                <a:rect l="l" t="t" r="r" b="b"/>
                <a:pathLst>
                  <a:path w="451484" h="951229">
                    <a:moveTo>
                      <a:pt x="336042" y="0"/>
                    </a:moveTo>
                    <a:lnTo>
                      <a:pt x="115417" y="0"/>
                    </a:lnTo>
                    <a:lnTo>
                      <a:pt x="1460" y="108864"/>
                    </a:lnTo>
                    <a:lnTo>
                      <a:pt x="1460" y="267322"/>
                    </a:lnTo>
                    <a:lnTo>
                      <a:pt x="144653" y="267322"/>
                    </a:lnTo>
                    <a:lnTo>
                      <a:pt x="144653" y="155701"/>
                    </a:lnTo>
                    <a:lnTo>
                      <a:pt x="189941" y="112991"/>
                    </a:lnTo>
                    <a:lnTo>
                      <a:pt x="262991" y="112991"/>
                    </a:lnTo>
                    <a:lnTo>
                      <a:pt x="306819" y="155701"/>
                    </a:lnTo>
                    <a:lnTo>
                      <a:pt x="306819" y="405104"/>
                    </a:lnTo>
                    <a:lnTo>
                      <a:pt x="267373" y="440943"/>
                    </a:lnTo>
                    <a:lnTo>
                      <a:pt x="99352" y="440943"/>
                    </a:lnTo>
                    <a:lnTo>
                      <a:pt x="0" y="534631"/>
                    </a:lnTo>
                    <a:lnTo>
                      <a:pt x="0" y="950772"/>
                    </a:lnTo>
                    <a:lnTo>
                      <a:pt x="448525" y="950772"/>
                    </a:lnTo>
                    <a:lnTo>
                      <a:pt x="448525" y="832269"/>
                    </a:lnTo>
                    <a:lnTo>
                      <a:pt x="144653" y="832269"/>
                    </a:lnTo>
                    <a:lnTo>
                      <a:pt x="144653" y="598017"/>
                    </a:lnTo>
                    <a:lnTo>
                      <a:pt x="182626" y="560819"/>
                    </a:lnTo>
                    <a:lnTo>
                      <a:pt x="352120" y="560819"/>
                    </a:lnTo>
                    <a:lnTo>
                      <a:pt x="451459" y="468490"/>
                    </a:lnTo>
                    <a:lnTo>
                      <a:pt x="451459" y="108864"/>
                    </a:lnTo>
                    <a:lnTo>
                      <a:pt x="336042" y="0"/>
                    </a:lnTo>
                    <a:close/>
                  </a:path>
                </a:pathLst>
              </a:custGeom>
              <a:solidFill>
                <a:srgbClr val="D1112B"/>
              </a:solidFill>
            </p:spPr>
            <p:txBody>
              <a:bodyPr wrap="square" lIns="0" tIns="0" rIns="0" bIns="0" rtlCol="0"/>
              <a:lstStyle/>
              <a:p>
                <a:endParaRPr/>
              </a:p>
            </p:txBody>
          </p:sp>
        </p:grpSp>
        <p:sp>
          <p:nvSpPr>
            <p:cNvPr id="19" name="TextBox 5">
              <a:extLst>
                <a:ext uri="{FF2B5EF4-FFF2-40B4-BE49-F238E27FC236}">
                  <a16:creationId xmlns:a16="http://schemas.microsoft.com/office/drawing/2014/main" id="{6E9898FB-F8FB-E220-0391-B737EB1B5086}"/>
                </a:ext>
              </a:extLst>
            </p:cNvPr>
            <p:cNvSpPr txBox="1"/>
            <p:nvPr/>
          </p:nvSpPr>
          <p:spPr>
            <a:xfrm>
              <a:off x="4453851" y="6901582"/>
              <a:ext cx="9888496" cy="492443"/>
            </a:xfrm>
            <a:prstGeom prst="rect">
              <a:avLst/>
            </a:prstGeom>
          </p:spPr>
          <p:txBody>
            <a:bodyPr wrap="square" lIns="0" tIns="0" rIns="0" bIns="0" rtlCol="0" anchor="t">
              <a:spAutoFit/>
            </a:bodyPr>
            <a:lstStyle/>
            <a:p>
              <a:pPr algn="ctr">
                <a:spcBef>
                  <a:spcPct val="0"/>
                </a:spcBef>
              </a:pPr>
              <a:r>
                <a:rPr lang="en-US" sz="3200" spc="2600" dirty="0">
                  <a:solidFill>
                    <a:srgbClr val="FFFFFF"/>
                  </a:solidFill>
                  <a:latin typeface="Special Elite" panose="02000506000000020004" pitchFamily="2" charset="0"/>
                  <a:ea typeface="True Typewriter"/>
                  <a:cs typeface="True Typewriter"/>
                  <a:sym typeface="True Typewriter"/>
                </a:rPr>
                <a:t>TILLSAMMANS-FOND</a:t>
              </a:r>
            </a:p>
          </p:txBody>
        </p:sp>
      </p:grpSp>
    </p:spTree>
    <p:extLst>
      <p:ext uri="{BB962C8B-B14F-4D97-AF65-F5344CB8AC3E}">
        <p14:creationId xmlns:p14="http://schemas.microsoft.com/office/powerpoint/2010/main" val="2117526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2000" tmFilter="0, 0; .2, .5; .8, .5; 1, 0"/>
                                        <p:tgtEl>
                                          <p:spTgt spid="20"/>
                                        </p:tgtEl>
                                      </p:cBhvr>
                                    </p:animEffect>
                                    <p:animScale>
                                      <p:cBhvr>
                                        <p:cTn id="7" dur="100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2">
            <a:extLst>
              <a:ext uri="{FF2B5EF4-FFF2-40B4-BE49-F238E27FC236}">
                <a16:creationId xmlns:a16="http://schemas.microsoft.com/office/drawing/2014/main" id="{D0879251-5571-3494-855C-45E961DD8D37}"/>
              </a:ext>
            </a:extLst>
          </p:cNvPr>
          <p:cNvGrpSpPr/>
          <p:nvPr/>
        </p:nvGrpSpPr>
        <p:grpSpPr>
          <a:xfrm>
            <a:off x="0" y="0"/>
            <a:ext cx="18288000" cy="10287000"/>
            <a:chOff x="0" y="0"/>
            <a:chExt cx="4816593" cy="2709333"/>
          </a:xfrm>
        </p:grpSpPr>
        <p:sp>
          <p:nvSpPr>
            <p:cNvPr id="14" name="Freeform 3">
              <a:extLst>
                <a:ext uri="{FF2B5EF4-FFF2-40B4-BE49-F238E27FC236}">
                  <a16:creationId xmlns:a16="http://schemas.microsoft.com/office/drawing/2014/main" id="{CA5A72C8-5E0C-277F-0B7B-1CD51A59FF33}"/>
                </a:ext>
              </a:extLst>
            </p:cNvPr>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15" name="TextBox 4">
              <a:extLst>
                <a:ext uri="{FF2B5EF4-FFF2-40B4-BE49-F238E27FC236}">
                  <a16:creationId xmlns:a16="http://schemas.microsoft.com/office/drawing/2014/main" id="{83475D52-5928-D0F2-FB3A-27BBC9C82850}"/>
                </a:ext>
              </a:extLst>
            </p:cNvPr>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anvisningar</a:t>
            </a:r>
            <a:r>
              <a:rPr lang="en-US" sz="3200" dirty="0">
                <a:solidFill>
                  <a:srgbClr val="FFFFFF"/>
                </a:solidFill>
                <a:latin typeface="Special Elite" panose="02000506000000020004" pitchFamily="2" charset="0"/>
                <a:ea typeface="True Typewriter"/>
                <a:cs typeface="True Typewriter"/>
                <a:sym typeface="True Typewriter"/>
              </a:rPr>
              <a:t> för barn- och </a:t>
            </a:r>
            <a:r>
              <a:rPr lang="en-US" sz="3200" dirty="0" err="1">
                <a:solidFill>
                  <a:srgbClr val="FFFFFF"/>
                </a:solidFill>
                <a:latin typeface="Special Elite" panose="02000506000000020004" pitchFamily="2" charset="0"/>
                <a:ea typeface="True Typewriter"/>
                <a:cs typeface="True Typewriter"/>
                <a:sym typeface="True Typewriter"/>
              </a:rPr>
              <a:t>ungdomsidrott</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spelregler</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solidFill>
                  <a:schemeClr val="bg1"/>
                </a:solidFill>
                <a:latin typeface="Special Elite" panose="02000506000000020004" pitchFamily="2" charset="0"/>
                <a:cs typeface="Arial"/>
                <a:sym typeface="True Typewriter"/>
              </a:rPr>
              <a:t>Allsidighet</a:t>
            </a:r>
            <a:r>
              <a:rPr lang="en-US" sz="1600" dirty="0">
                <a:solidFill>
                  <a:schemeClr val="bg1"/>
                </a:solidFill>
                <a:latin typeface="Special Elite" panose="02000506000000020004" pitchFamily="2" charset="0"/>
                <a:cs typeface="Arial"/>
                <a:sym typeface="True Typewriter"/>
              </a:rPr>
              <a:t>, positioner, </a:t>
            </a:r>
            <a:r>
              <a:rPr lang="en-US" sz="1600" dirty="0" err="1">
                <a:solidFill>
                  <a:schemeClr val="bg1"/>
                </a:solidFill>
                <a:latin typeface="Special Elite" panose="02000506000000020004" pitchFamily="2" charset="0"/>
                <a:cs typeface="Arial"/>
                <a:sym typeface="True Typewriter"/>
              </a:rPr>
              <a:t>speltid</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cuper</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samarbeten</a:t>
            </a:r>
            <a:endParaRPr lang="en-US" sz="1600" dirty="0">
              <a:solidFill>
                <a:schemeClr val="bg1"/>
              </a:solidFill>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Samarbeten</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mellan</a:t>
            </a:r>
            <a:r>
              <a:rPr lang="en-US" sz="3200" dirty="0">
                <a:solidFill>
                  <a:srgbClr val="FFFFFF"/>
                </a:solidFill>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Övergångspolicy</a:t>
            </a:r>
            <a:endParaRPr lang="en-US" sz="3200" dirty="0">
              <a:solidFill>
                <a:srgbClr val="FFFFFF"/>
              </a:solidFill>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Övergångsansvarig och kontaktperson i föreningen är David Persson, 070-2050580.</a:t>
            </a:r>
            <a:endParaRPr lang="sv-SE" sz="1600" dirty="0">
              <a:solidFill>
                <a:schemeClr val="bg1"/>
              </a:solidFill>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solidFill>
                  <a:srgbClr val="FFFFFF"/>
                </a:solidFill>
                <a:latin typeface="Special Elite" panose="02000506000000020004" pitchFamily="2" charset="0"/>
                <a:ea typeface="True Typewriter"/>
                <a:cs typeface="True Typewriter"/>
                <a:sym typeface="Arial"/>
              </a:rPr>
              <a:t>Säsongs- och </a:t>
            </a:r>
            <a:r>
              <a:rPr lang="sv-SE" sz="3200" dirty="0" err="1">
                <a:solidFill>
                  <a:srgbClr val="FFFFFF"/>
                </a:solidFill>
                <a:latin typeface="Special Elite" panose="02000506000000020004" pitchFamily="2" charset="0"/>
                <a:ea typeface="True Typewriter"/>
                <a:cs typeface="True Typewriter"/>
                <a:sym typeface="Arial"/>
              </a:rPr>
              <a:t>tidsfördelning</a:t>
            </a:r>
            <a:endParaRPr lang="sv-SE" sz="3200" dirty="0">
              <a:solidFill>
                <a:srgbClr val="FFFFFF"/>
              </a:solidFill>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solidFill>
                  <a:srgbClr val="FFFFFF"/>
                </a:solidFill>
                <a:latin typeface="Special Elite" panose="02000506000000020004" pitchFamily="2" charset="0"/>
                <a:ea typeface="True Typewriter"/>
                <a:cs typeface="True Typewriter"/>
                <a:sym typeface="Arial"/>
              </a:rPr>
              <a:t>Ekonomi</a:t>
            </a:r>
            <a:br>
              <a:rPr lang="sv-SE" sz="3200" dirty="0">
                <a:solidFill>
                  <a:srgbClr val="FFFFFF"/>
                </a:solidFill>
                <a:latin typeface="Special Elite" panose="02000506000000020004" pitchFamily="2" charset="0"/>
                <a:ea typeface="True Typewriter"/>
                <a:cs typeface="True Typewriter"/>
                <a:sym typeface="Arial"/>
              </a:rPr>
            </a:br>
            <a:r>
              <a:rPr lang="en-US" sz="1600" dirty="0">
                <a:solidFill>
                  <a:schemeClr val="bg1"/>
                </a:solidFill>
                <a:latin typeface="Special Elite" panose="02000506000000020004" pitchFamily="2" charset="0"/>
                <a:cs typeface="Arial"/>
                <a:sym typeface="True Typewriter"/>
              </a:rPr>
              <a:t>En </a:t>
            </a:r>
            <a:r>
              <a:rPr lang="en-US" sz="1600" dirty="0" err="1">
                <a:solidFill>
                  <a:schemeClr val="bg1"/>
                </a:solidFill>
                <a:latin typeface="Special Elite" panose="02000506000000020004" pitchFamily="2" charset="0"/>
                <a:cs typeface="Arial"/>
                <a:sym typeface="True Typewriter"/>
              </a:rPr>
              <a:t>föreningen</a:t>
            </a:r>
            <a:r>
              <a:rPr lang="en-US" sz="1600" dirty="0">
                <a:solidFill>
                  <a:schemeClr val="bg1"/>
                </a:solidFill>
                <a:latin typeface="Special Elite" panose="02000506000000020004" pitchFamily="2" charset="0"/>
                <a:cs typeface="Arial"/>
                <a:sym typeface="True Typewriter"/>
              </a:rPr>
              <a:t>, en </a:t>
            </a:r>
            <a:r>
              <a:rPr lang="en-US" sz="1600" dirty="0" err="1">
                <a:solidFill>
                  <a:schemeClr val="bg1"/>
                </a:solidFill>
                <a:latin typeface="Special Elite" panose="02000506000000020004" pitchFamily="2" charset="0"/>
                <a:cs typeface="Arial"/>
                <a:sym typeface="True Typewriter"/>
              </a:rPr>
              <a:t>ekonomi</a:t>
            </a:r>
            <a:r>
              <a:rPr lang="en-US" sz="1600" dirty="0">
                <a:solidFill>
                  <a:schemeClr val="bg1"/>
                </a:solidFill>
                <a:latin typeface="Special Elite" panose="02000506000000020004" pitchFamily="2" charset="0"/>
                <a:cs typeface="Arial"/>
                <a:sym typeface="True Typewriter"/>
              </a:rPr>
              <a:t>, transparent och </a:t>
            </a:r>
            <a:r>
              <a:rPr lang="en-US" sz="1600" dirty="0" err="1">
                <a:solidFill>
                  <a:schemeClr val="bg1"/>
                </a:solidFill>
                <a:latin typeface="Special Elite" panose="02000506000000020004" pitchFamily="2" charset="0"/>
                <a:cs typeface="Arial"/>
                <a:sym typeface="True Typewriter"/>
              </a:rPr>
              <a:t>enkelt</a:t>
            </a:r>
            <a:r>
              <a:rPr lang="en-US" sz="1600" dirty="0">
                <a:solidFill>
                  <a:schemeClr val="bg1"/>
                </a:solidFill>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solidFill>
                  <a:srgbClr val="FFFFFF"/>
                </a:solidFill>
                <a:latin typeface="Special Elite" panose="02000506000000020004" pitchFamily="2" charset="0"/>
                <a:ea typeface="True Typewriter"/>
                <a:cs typeface="True Typewriter"/>
                <a:sym typeface="True Typewriter"/>
              </a:rPr>
              <a:t>Vår</a:t>
            </a:r>
            <a:r>
              <a:rPr lang="en-US" sz="2400" dirty="0">
                <a:solidFill>
                  <a:srgbClr val="FFFFFF"/>
                </a:solidFill>
                <a:latin typeface="Special Elite" panose="02000506000000020004" pitchFamily="2" charset="0"/>
                <a:ea typeface="True Typewriter"/>
                <a:cs typeface="True Typewriter"/>
                <a:sym typeface="True Typewriter"/>
              </a:rPr>
              <a:t> </a:t>
            </a:r>
            <a:r>
              <a:rPr lang="en-US" sz="2400" dirty="0" err="1">
                <a:solidFill>
                  <a:srgbClr val="FFFFFF"/>
                </a:solidFill>
                <a:latin typeface="Special Elite" panose="02000506000000020004" pitchFamily="2" charset="0"/>
                <a:ea typeface="True Typewriter"/>
                <a:cs typeface="True Typewriter"/>
                <a:sym typeface="True Typewriter"/>
              </a:rPr>
              <a:t>taktik</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pic>
        <p:nvPicPr>
          <p:cNvPr id="12" name="Bildobjekt 11">
            <a:hlinkClick r:id="rId3"/>
            <a:extLst>
              <a:ext uri="{FF2B5EF4-FFF2-40B4-BE49-F238E27FC236}">
                <a16:creationId xmlns:a16="http://schemas.microsoft.com/office/drawing/2014/main" id="{30029914-606D-1D6F-6675-AB40715AE740}"/>
              </a:ext>
            </a:extLst>
          </p:cNvPr>
          <p:cNvPicPr>
            <a:picLocks noChangeAspect="1"/>
          </p:cNvPicPr>
          <p:nvPr/>
        </p:nvPicPr>
        <p:blipFill>
          <a:blip r:embed="rId4"/>
          <a:stretch>
            <a:fillRect/>
          </a:stretch>
        </p:blipFill>
        <p:spPr>
          <a:xfrm>
            <a:off x="11506200" y="784321"/>
            <a:ext cx="6049219" cy="8573696"/>
          </a:xfrm>
          <a:prstGeom prst="rect">
            <a:avLst/>
          </a:prstGeom>
        </p:spPr>
      </p:pic>
    </p:spTree>
    <p:extLst>
      <p:ext uri="{BB962C8B-B14F-4D97-AF65-F5344CB8AC3E}">
        <p14:creationId xmlns:p14="http://schemas.microsoft.com/office/powerpoint/2010/main" val="30145540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anvisningar</a:t>
            </a:r>
            <a:r>
              <a:rPr lang="en-US" sz="3200" dirty="0">
                <a:solidFill>
                  <a:srgbClr val="FFFFFF"/>
                </a:solidFill>
                <a:latin typeface="Special Elite" panose="02000506000000020004" pitchFamily="2" charset="0"/>
                <a:ea typeface="True Typewriter"/>
                <a:cs typeface="True Typewriter"/>
                <a:sym typeface="True Typewriter"/>
              </a:rPr>
              <a:t> för barn- och </a:t>
            </a:r>
            <a:r>
              <a:rPr lang="en-US" sz="3200" dirty="0" err="1">
                <a:solidFill>
                  <a:srgbClr val="FFFFFF"/>
                </a:solidFill>
                <a:latin typeface="Special Elite" panose="02000506000000020004" pitchFamily="2" charset="0"/>
                <a:ea typeface="True Typewriter"/>
                <a:cs typeface="True Typewriter"/>
                <a:sym typeface="True Typewriter"/>
              </a:rPr>
              <a:t>ungdomsidrott</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TextBox 7">
            <a:extLst>
              <a:ext uri="{FF2B5EF4-FFF2-40B4-BE49-F238E27FC236}">
                <a16:creationId xmlns:a16="http://schemas.microsoft.com/office/drawing/2014/main" id="{1E011D1C-A62B-E402-398C-72D71CC6A014}"/>
              </a:ext>
            </a:extLst>
          </p:cNvPr>
          <p:cNvSpPr txBox="1"/>
          <p:nvPr/>
        </p:nvSpPr>
        <p:spPr>
          <a:xfrm>
            <a:off x="217797" y="2050222"/>
            <a:ext cx="9873256" cy="2446824"/>
          </a:xfrm>
          <a:prstGeom prst="rect">
            <a:avLst/>
          </a:prstGeom>
        </p:spPr>
        <p:txBody>
          <a:bodyPr wrap="square" lIns="0" tIns="0" rIns="0" bIns="0" rtlCol="0" anchor="t">
            <a:spAutoFit/>
          </a:bodyPr>
          <a:lstStyle/>
          <a:p>
            <a:pPr marR="5080">
              <a:spcAft>
                <a:spcPts val="600"/>
              </a:spcAft>
            </a:pPr>
            <a:r>
              <a:rPr lang="sv-SE" sz="1600" dirty="0">
                <a:solidFill>
                  <a:schemeClr val="bg1"/>
                </a:solidFill>
                <a:latin typeface="Special Elite" panose="02000506000000020004" pitchFamily="2" charset="0"/>
                <a:cs typeface="Calibri"/>
              </a:rPr>
              <a:t>Barn</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ungdomar</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har</a:t>
            </a:r>
            <a:r>
              <a:rPr lang="sv-SE" sz="1600" spc="-30"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olika </a:t>
            </a:r>
            <a:r>
              <a:rPr lang="sv-SE" sz="1600" spc="-10" dirty="0">
                <a:solidFill>
                  <a:schemeClr val="bg1"/>
                </a:solidFill>
                <a:latin typeface="Special Elite" panose="02000506000000020004" pitchFamily="2" charset="0"/>
                <a:cs typeface="Calibri"/>
              </a:rPr>
              <a:t>utvecklingstakt, </a:t>
            </a:r>
            <a:r>
              <a:rPr lang="sv-SE" sz="1600" dirty="0">
                <a:solidFill>
                  <a:schemeClr val="bg1"/>
                </a:solidFill>
                <a:latin typeface="Special Elite" panose="02000506000000020004" pitchFamily="2" charset="0"/>
                <a:cs typeface="Calibri"/>
              </a:rPr>
              <a:t>vi</a:t>
            </a:r>
            <a:r>
              <a:rPr lang="sv-SE" sz="1600" spc="-1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1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ge</a:t>
            </a:r>
            <a:r>
              <a:rPr lang="sv-SE" sz="1600" spc="-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dem </a:t>
            </a:r>
            <a:r>
              <a:rPr lang="sv-SE" sz="1600" dirty="0">
                <a:solidFill>
                  <a:schemeClr val="bg1"/>
                </a:solidFill>
                <a:latin typeface="Special Elite" panose="02000506000000020004" pitchFamily="2" charset="0"/>
                <a:cs typeface="Calibri"/>
              </a:rPr>
              <a:t>möjlighet</a:t>
            </a:r>
            <a:r>
              <a:rPr lang="sv-SE" sz="1600" spc="-6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att</a:t>
            </a:r>
            <a:r>
              <a:rPr lang="sv-SE" sz="1600" spc="-5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utvecklas</a:t>
            </a:r>
            <a:r>
              <a:rPr lang="sv-SE" sz="1600" spc="-5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utifrån </a:t>
            </a:r>
            <a:r>
              <a:rPr lang="sv-SE" sz="1600" dirty="0">
                <a:solidFill>
                  <a:schemeClr val="bg1"/>
                </a:solidFill>
                <a:latin typeface="Special Elite" panose="02000506000000020004" pitchFamily="2" charset="0"/>
                <a:cs typeface="Calibri"/>
              </a:rPr>
              <a:t>deras</a:t>
            </a:r>
            <a:r>
              <a:rPr lang="sv-SE" sz="1600" spc="-10" dirty="0">
                <a:solidFill>
                  <a:schemeClr val="bg1"/>
                </a:solidFill>
                <a:latin typeface="Special Elite" panose="02000506000000020004" pitchFamily="2" charset="0"/>
                <a:cs typeface="Calibri"/>
              </a:rPr>
              <a:t> ambitionsnivåer</a:t>
            </a:r>
            <a:r>
              <a:rPr lang="sv-SE" sz="1600" spc="-1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och </a:t>
            </a:r>
            <a:r>
              <a:rPr lang="sv-SE" sz="1600" spc="-10" dirty="0">
                <a:solidFill>
                  <a:schemeClr val="bg1"/>
                </a:solidFill>
                <a:latin typeface="Special Elite" panose="02000506000000020004" pitchFamily="2" charset="0"/>
                <a:cs typeface="Calibri"/>
              </a:rPr>
              <a:t>förutsättningar.</a:t>
            </a:r>
          </a:p>
          <a:p>
            <a:pPr marR="5080">
              <a:spcAft>
                <a:spcPts val="600"/>
              </a:spcAft>
            </a:pPr>
            <a:r>
              <a:rPr lang="sv-SE" sz="1600" dirty="0">
                <a:solidFill>
                  <a:schemeClr val="bg1"/>
                </a:solidFill>
                <a:latin typeface="Special Elite" panose="02000506000000020004" pitchFamily="2" charset="0"/>
                <a:cs typeface="Calibri"/>
              </a:rPr>
              <a:t>Barn</a:t>
            </a:r>
            <a:r>
              <a:rPr lang="sv-SE" sz="1600" spc="229"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&amp;</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ungdomar</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1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få </a:t>
            </a:r>
            <a:r>
              <a:rPr lang="sv-SE" sz="1600" spc="-10" dirty="0">
                <a:solidFill>
                  <a:schemeClr val="bg1"/>
                </a:solidFill>
                <a:latin typeface="Special Elite" panose="02000506000000020004" pitchFamily="2" charset="0"/>
                <a:cs typeface="Calibri"/>
              </a:rPr>
              <a:t>förutsättning</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att</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hålla</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på</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med</a:t>
            </a:r>
            <a:r>
              <a:rPr lang="sv-SE" sz="1600" spc="-20" dirty="0">
                <a:solidFill>
                  <a:schemeClr val="bg1"/>
                </a:solidFill>
                <a:latin typeface="Special Elite" panose="02000506000000020004" pitchFamily="2" charset="0"/>
                <a:cs typeface="Calibri"/>
              </a:rPr>
              <a:t> flera </a:t>
            </a:r>
            <a:r>
              <a:rPr lang="sv-SE" sz="1600" spc="-10" dirty="0">
                <a:solidFill>
                  <a:schemeClr val="bg1"/>
                </a:solidFill>
                <a:latin typeface="Special Elite" panose="02000506000000020004" pitchFamily="2" charset="0"/>
                <a:cs typeface="Calibri"/>
              </a:rPr>
              <a:t>idrotter</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2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fritidsaktiviteter,</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vi</a:t>
            </a:r>
            <a:r>
              <a:rPr lang="sv-SE" sz="1600" spc="-10"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tror </a:t>
            </a:r>
            <a:r>
              <a:rPr lang="sv-SE" sz="1600" dirty="0">
                <a:solidFill>
                  <a:schemeClr val="bg1"/>
                </a:solidFill>
                <a:latin typeface="Special Elite" panose="02000506000000020004" pitchFamily="2" charset="0"/>
                <a:cs typeface="Calibri"/>
              </a:rPr>
              <a:t>på</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tidig</a:t>
            </a:r>
            <a:r>
              <a:rPr lang="sv-SE" sz="1600" spc="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idrottsgeneralisering</a:t>
            </a:r>
            <a:r>
              <a:rPr lang="sv-SE" sz="1600" spc="10"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och </a:t>
            </a:r>
            <a:r>
              <a:rPr lang="sv-SE" sz="1600" dirty="0">
                <a:solidFill>
                  <a:schemeClr val="bg1"/>
                </a:solidFill>
                <a:latin typeface="Special Elite" panose="02000506000000020004" pitchFamily="2" charset="0"/>
                <a:cs typeface="Calibri"/>
              </a:rPr>
              <a:t>sen</a:t>
            </a:r>
            <a:r>
              <a:rPr lang="sv-SE" sz="1600" spc="-1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specialisering.</a:t>
            </a:r>
            <a:endParaRPr lang="sv-SE" sz="1600" dirty="0">
              <a:solidFill>
                <a:schemeClr val="bg1"/>
              </a:solidFill>
              <a:latin typeface="Special Elite" panose="02000506000000020004" pitchFamily="2" charset="0"/>
              <a:cs typeface="Calibri"/>
            </a:endParaRPr>
          </a:p>
          <a:p>
            <a:pPr marR="5080">
              <a:spcAft>
                <a:spcPts val="600"/>
              </a:spcAft>
            </a:pPr>
            <a:r>
              <a:rPr lang="sv-SE" sz="1600" dirty="0">
                <a:solidFill>
                  <a:schemeClr val="bg1"/>
                </a:solidFill>
                <a:latin typeface="Special Elite" panose="02000506000000020004" pitchFamily="2" charset="0"/>
                <a:cs typeface="Calibri"/>
              </a:rPr>
              <a:t>Glädje</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är</a:t>
            </a:r>
            <a:r>
              <a:rPr lang="sv-SE" sz="1600" spc="-15"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centralt </a:t>
            </a:r>
            <a:r>
              <a:rPr lang="sv-SE" sz="1600" dirty="0">
                <a:solidFill>
                  <a:schemeClr val="bg1"/>
                </a:solidFill>
                <a:latin typeface="Special Elite" panose="02000506000000020004" pitchFamily="2" charset="0"/>
                <a:cs typeface="Calibri"/>
              </a:rPr>
              <a:t>i</a:t>
            </a:r>
            <a:r>
              <a:rPr lang="sv-SE" sz="1600" spc="-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vår </a:t>
            </a:r>
            <a:r>
              <a:rPr lang="sv-SE" sz="1600" spc="-10" dirty="0">
                <a:solidFill>
                  <a:schemeClr val="bg1"/>
                </a:solidFill>
                <a:latin typeface="Special Elite" panose="02000506000000020004" pitchFamily="2" charset="0"/>
                <a:cs typeface="Calibri"/>
              </a:rPr>
              <a:t>verksamhet,</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alla</a:t>
            </a:r>
            <a:r>
              <a:rPr lang="sv-SE" sz="1600" spc="-1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15"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känna </a:t>
            </a:r>
            <a:r>
              <a:rPr lang="sv-SE" sz="1600" spc="-10" dirty="0">
                <a:solidFill>
                  <a:schemeClr val="bg1"/>
                </a:solidFill>
                <a:latin typeface="Special Elite" panose="02000506000000020004" pitchFamily="2" charset="0"/>
                <a:cs typeface="Calibri"/>
              </a:rPr>
              <a:t>tillhörighet,</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duktig,</a:t>
            </a:r>
            <a:r>
              <a:rPr lang="sv-SE" sz="1600" spc="1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kompetent </a:t>
            </a:r>
            <a:r>
              <a:rPr lang="sv-SE" sz="1600" dirty="0">
                <a:solidFill>
                  <a:schemeClr val="bg1"/>
                </a:solidFill>
                <a:latin typeface="Special Elite" panose="02000506000000020004" pitchFamily="2" charset="0"/>
                <a:cs typeface="Calibri"/>
              </a:rPr>
              <a:t>och</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delaktig</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i</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träning</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&amp;</a:t>
            </a:r>
            <a:r>
              <a:rPr lang="sv-SE" sz="1600" spc="-3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tävling.</a:t>
            </a:r>
          </a:p>
          <a:p>
            <a:pPr marR="5080">
              <a:spcAft>
                <a:spcPts val="600"/>
              </a:spcAft>
            </a:pPr>
            <a:r>
              <a:rPr lang="sv-SE" sz="1600" spc="-20" dirty="0">
                <a:solidFill>
                  <a:schemeClr val="bg1"/>
                </a:solidFill>
                <a:latin typeface="Special Elite" panose="02000506000000020004" pitchFamily="2" charset="0"/>
                <a:cs typeface="Calibri"/>
              </a:rPr>
              <a:t>Tävling</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är</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ett</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viktigt</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moment</a:t>
            </a:r>
            <a:r>
              <a:rPr lang="sv-SE" sz="1600" spc="-30"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för </a:t>
            </a:r>
            <a:r>
              <a:rPr lang="sv-SE" sz="1600" dirty="0">
                <a:solidFill>
                  <a:schemeClr val="bg1"/>
                </a:solidFill>
                <a:latin typeface="Special Elite" panose="02000506000000020004" pitchFamily="2" charset="0"/>
                <a:cs typeface="Calibri"/>
              </a:rPr>
              <a:t>barn</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ungdom,</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alla</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30"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få</a:t>
            </a:r>
            <a:r>
              <a:rPr lang="sv-SE" sz="1600" spc="50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tävla</a:t>
            </a:r>
            <a:r>
              <a:rPr lang="sv-SE" sz="1600" spc="-2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på</a:t>
            </a:r>
            <a:r>
              <a:rPr lang="sv-SE" sz="1600" spc="-20" dirty="0">
                <a:solidFill>
                  <a:schemeClr val="bg1"/>
                </a:solidFill>
                <a:latin typeface="Special Elite" panose="02000506000000020004" pitchFamily="2" charset="0"/>
                <a:cs typeface="Calibri"/>
              </a:rPr>
              <a:t> </a:t>
            </a:r>
            <a:r>
              <a:rPr lang="sv-SE" sz="1600" spc="-10" dirty="0">
                <a:solidFill>
                  <a:schemeClr val="bg1"/>
                </a:solidFill>
                <a:latin typeface="Special Elite" panose="02000506000000020004" pitchFamily="2" charset="0"/>
                <a:cs typeface="Calibri"/>
              </a:rPr>
              <a:t>tävlingar</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och</a:t>
            </a:r>
            <a:r>
              <a:rPr lang="sv-SE" sz="1600" spc="-25"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träningar, </a:t>
            </a:r>
            <a:r>
              <a:rPr lang="sv-SE" sz="1600" spc="-25" dirty="0">
                <a:solidFill>
                  <a:schemeClr val="bg1"/>
                </a:solidFill>
                <a:latin typeface="Special Elite" panose="02000506000000020004" pitchFamily="2" charset="0"/>
                <a:cs typeface="Calibri"/>
              </a:rPr>
              <a:t>vi </a:t>
            </a:r>
            <a:r>
              <a:rPr lang="sv-SE" sz="1600" dirty="0">
                <a:solidFill>
                  <a:schemeClr val="bg1"/>
                </a:solidFill>
                <a:latin typeface="Special Elite" panose="02000506000000020004" pitchFamily="2" charset="0"/>
                <a:cs typeface="Calibri"/>
              </a:rPr>
              <a:t>ska</a:t>
            </a:r>
            <a:r>
              <a:rPr lang="sv-SE" sz="1600" spc="-1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se</a:t>
            </a:r>
            <a:r>
              <a:rPr lang="sv-SE" sz="1600" spc="-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till</a:t>
            </a:r>
            <a:r>
              <a:rPr lang="sv-SE" sz="1600" spc="-10" dirty="0">
                <a:solidFill>
                  <a:schemeClr val="bg1"/>
                </a:solidFill>
                <a:latin typeface="Special Elite" panose="02000506000000020004" pitchFamily="2" charset="0"/>
                <a:cs typeface="Calibri"/>
              </a:rPr>
              <a:t> långsiktiga resultat</a:t>
            </a:r>
            <a:r>
              <a:rPr lang="sv-SE" sz="1600" spc="-5" dirty="0">
                <a:solidFill>
                  <a:schemeClr val="bg1"/>
                </a:solidFill>
                <a:latin typeface="Special Elite" panose="02000506000000020004" pitchFamily="2" charset="0"/>
                <a:cs typeface="Calibri"/>
              </a:rPr>
              <a:t> </a:t>
            </a:r>
            <a:r>
              <a:rPr lang="sv-SE" sz="1600" spc="-25" dirty="0">
                <a:solidFill>
                  <a:schemeClr val="bg1"/>
                </a:solidFill>
                <a:latin typeface="Special Elite" panose="02000506000000020004" pitchFamily="2" charset="0"/>
                <a:cs typeface="Calibri"/>
              </a:rPr>
              <a:t>och </a:t>
            </a:r>
            <a:r>
              <a:rPr lang="sv-SE" sz="1600" spc="-10" dirty="0">
                <a:solidFill>
                  <a:schemeClr val="bg1"/>
                </a:solidFill>
                <a:latin typeface="Special Elite" panose="02000506000000020004" pitchFamily="2" charset="0"/>
                <a:cs typeface="Calibri"/>
              </a:rPr>
              <a:t>tävlingen</a:t>
            </a:r>
            <a:r>
              <a:rPr lang="sv-SE" sz="1600" spc="-3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ska</a:t>
            </a:r>
            <a:r>
              <a:rPr lang="sv-SE" sz="1600" spc="-30"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inte</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ske</a:t>
            </a:r>
            <a:r>
              <a:rPr lang="sv-SE" sz="1600" spc="-25" dirty="0">
                <a:solidFill>
                  <a:schemeClr val="bg1"/>
                </a:solidFill>
                <a:latin typeface="Special Elite" panose="02000506000000020004" pitchFamily="2" charset="0"/>
                <a:cs typeface="Calibri"/>
              </a:rPr>
              <a:t> </a:t>
            </a:r>
            <a:r>
              <a:rPr lang="sv-SE" sz="1600" dirty="0">
                <a:solidFill>
                  <a:schemeClr val="bg1"/>
                </a:solidFill>
                <a:latin typeface="Special Elite" panose="02000506000000020004" pitchFamily="2" charset="0"/>
                <a:cs typeface="Calibri"/>
              </a:rPr>
              <a:t>med</a:t>
            </a:r>
            <a:r>
              <a:rPr lang="sv-SE" sz="1600" spc="-35" dirty="0">
                <a:solidFill>
                  <a:schemeClr val="bg1"/>
                </a:solidFill>
                <a:latin typeface="Special Elite" panose="02000506000000020004" pitchFamily="2" charset="0"/>
                <a:cs typeface="Calibri"/>
              </a:rPr>
              <a:t> </a:t>
            </a:r>
            <a:r>
              <a:rPr lang="sv-SE" sz="1600" spc="-20" dirty="0">
                <a:solidFill>
                  <a:schemeClr val="bg1"/>
                </a:solidFill>
                <a:latin typeface="Special Elite" panose="02000506000000020004" pitchFamily="2" charset="0"/>
                <a:cs typeface="Calibri"/>
              </a:rPr>
              <a:t>fokus </a:t>
            </a:r>
            <a:r>
              <a:rPr lang="sv-SE" sz="1600" dirty="0">
                <a:solidFill>
                  <a:schemeClr val="bg1"/>
                </a:solidFill>
                <a:latin typeface="Special Elite" panose="02000506000000020004" pitchFamily="2" charset="0"/>
                <a:cs typeface="Calibri"/>
              </a:rPr>
              <a:t>på </a:t>
            </a:r>
            <a:r>
              <a:rPr lang="sv-SE" sz="1600" spc="-10" dirty="0">
                <a:solidFill>
                  <a:schemeClr val="bg1"/>
                </a:solidFill>
                <a:latin typeface="Special Elite" panose="02000506000000020004" pitchFamily="2" charset="0"/>
                <a:cs typeface="Calibri"/>
              </a:rPr>
              <a:t>kortsiktiga resultat.</a:t>
            </a:r>
            <a:endParaRPr lang="sv-SE" sz="1600" dirty="0">
              <a:solidFill>
                <a:schemeClr val="bg1"/>
              </a:solidFill>
              <a:latin typeface="Special Elite" panose="02000506000000020004" pitchFamily="2" charset="0"/>
              <a:cs typeface="Calibri"/>
            </a:endParaRPr>
          </a:p>
        </p:txBody>
      </p:sp>
      <p:sp>
        <p:nvSpPr>
          <p:cNvPr id="8" name="Freeform 6">
            <a:extLst>
              <a:ext uri="{FF2B5EF4-FFF2-40B4-BE49-F238E27FC236}">
                <a16:creationId xmlns:a16="http://schemas.microsoft.com/office/drawing/2014/main" id="{4B46BAC7-1A4A-C437-6CC7-356AAF556112}"/>
              </a:ext>
            </a:extLst>
          </p:cNvPr>
          <p:cNvSpPr/>
          <p:nvPr/>
        </p:nvSpPr>
        <p:spPr>
          <a:xfrm>
            <a:off x="12725400" y="0"/>
            <a:ext cx="5562600"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115070" t="1" r="-113971" b="-18544"/>
            </a:stretch>
          </a:blipFill>
        </p:spPr>
        <p:txBody>
          <a:bodyPr/>
          <a:lstStyle/>
          <a:p>
            <a:endParaRPr lang="sv-SE"/>
          </a:p>
        </p:txBody>
      </p:sp>
    </p:spTree>
    <p:extLst>
      <p:ext uri="{BB962C8B-B14F-4D97-AF65-F5344CB8AC3E}">
        <p14:creationId xmlns:p14="http://schemas.microsoft.com/office/powerpoint/2010/main" val="1792092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Våra</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spelregler</a:t>
            </a:r>
            <a:endParaRPr lang="en-US" sz="3200" dirty="0">
              <a:solidFill>
                <a:srgbClr val="FFFFFF"/>
              </a:solidFill>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solidFill>
                  <a:schemeClr val="bg1"/>
                </a:solidFill>
                <a:latin typeface="Special Elite" panose="02000506000000020004" pitchFamily="2" charset="0"/>
                <a:cs typeface="Arial"/>
                <a:sym typeface="True Typewriter"/>
              </a:rPr>
              <a:t>Allsidighet</a:t>
            </a:r>
            <a:r>
              <a:rPr lang="en-US" sz="1600" dirty="0">
                <a:solidFill>
                  <a:schemeClr val="bg1"/>
                </a:solidFill>
                <a:latin typeface="Special Elite" panose="02000506000000020004" pitchFamily="2" charset="0"/>
                <a:cs typeface="Arial"/>
                <a:sym typeface="True Typewriter"/>
              </a:rPr>
              <a:t>, positioner, </a:t>
            </a:r>
            <a:r>
              <a:rPr lang="en-US" sz="1600" dirty="0" err="1">
                <a:solidFill>
                  <a:schemeClr val="bg1"/>
                </a:solidFill>
                <a:latin typeface="Special Elite" panose="02000506000000020004" pitchFamily="2" charset="0"/>
                <a:cs typeface="Arial"/>
                <a:sym typeface="True Typewriter"/>
              </a:rPr>
              <a:t>speltid</a:t>
            </a:r>
            <a:r>
              <a:rPr lang="en-US" sz="1600" dirty="0">
                <a:solidFill>
                  <a:schemeClr val="bg1"/>
                </a:solidFill>
                <a:latin typeface="Special Elite" panose="02000506000000020004" pitchFamily="2" charset="0"/>
                <a:cs typeface="Arial"/>
                <a:sym typeface="True Typewriter"/>
              </a:rPr>
              <a:t>, </a:t>
            </a:r>
            <a:r>
              <a:rPr lang="en-US" sz="1600" dirty="0" err="1">
                <a:solidFill>
                  <a:schemeClr val="bg1"/>
                </a:solidFill>
                <a:latin typeface="Special Elite" panose="02000506000000020004" pitchFamily="2" charset="0"/>
                <a:cs typeface="Arial"/>
                <a:sym typeface="True Typewriter"/>
              </a:rPr>
              <a:t>cuper</a:t>
            </a:r>
            <a:r>
              <a:rPr lang="en-US" sz="1600" dirty="0">
                <a:solidFill>
                  <a:schemeClr val="bg1"/>
                </a:solidFill>
                <a:latin typeface="Special Elite" panose="02000506000000020004" pitchFamily="2" charset="0"/>
                <a:cs typeface="Arial"/>
                <a:sym typeface="True Typewriter"/>
              </a:rPr>
              <a:t> och </a:t>
            </a:r>
            <a:r>
              <a:rPr lang="en-US" sz="1600" dirty="0" err="1">
                <a:solidFill>
                  <a:schemeClr val="bg1"/>
                </a:solidFill>
                <a:latin typeface="Special Elite" panose="02000506000000020004" pitchFamily="2" charset="0"/>
                <a:cs typeface="Arial"/>
                <a:sym typeface="True Typewriter"/>
              </a:rPr>
              <a:t>samarbeten</a:t>
            </a:r>
            <a:endParaRPr lang="en-US" sz="1600" dirty="0">
              <a:solidFill>
                <a:schemeClr val="bg1"/>
              </a:solidFill>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en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12" name="textruta 11">
            <a:extLst>
              <a:ext uri="{FF2B5EF4-FFF2-40B4-BE49-F238E27FC236}">
                <a16:creationId xmlns:a16="http://schemas.microsoft.com/office/drawing/2014/main" id="{0F44508A-2222-5F63-19E2-76E27FB78509}"/>
              </a:ext>
            </a:extLst>
          </p:cNvPr>
          <p:cNvSpPr txBox="1"/>
          <p:nvPr/>
        </p:nvSpPr>
        <p:spPr>
          <a:xfrm>
            <a:off x="156731" y="3235580"/>
            <a:ext cx="4934989" cy="5847755"/>
          </a:xfrm>
          <a:prstGeom prst="rect">
            <a:avLst/>
          </a:prstGeom>
          <a:noFill/>
        </p:spPr>
        <p:txBody>
          <a:bodyPr wrap="square">
            <a:spAutoFit/>
          </a:bodyPr>
          <a:lstStyle/>
          <a:p>
            <a:pPr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Allsidighet</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6-12 år: 	Moment och rörelser från andra idrotter blandat med huvudsaklig idrottsverksamhet.</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13-14 år: 	Uppmuntrar alla ungdomar till multiidrottande. Bredd av rörelser tränas i laget.</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15-19 år: </a:t>
            </a:r>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Följer föreningens spelarutbildningsplan för åldern. Uppmuntra andra fritidsaktiviteter, även om man ibland missar någon träning.</a:t>
            </a:r>
          </a:p>
          <a:p>
            <a:pPr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Positioner</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6-9 år: 	</a:t>
            </a:r>
            <a:r>
              <a:rPr lang="sv-SE" sz="1200" kern="100" dirty="0">
                <a:solidFill>
                  <a:schemeClr val="bg1"/>
                </a:solidFill>
                <a:latin typeface="Special Elite" panose="02000506000000020004" pitchFamily="2" charset="0"/>
                <a:cs typeface="Times New Roman" panose="02020603050405020304" pitchFamily="18" charset="0"/>
              </a:rPr>
              <a:t>Inga fasta positioner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10-12 år:	Variera </a:t>
            </a:r>
            <a:r>
              <a:rPr lang="sv-SE" sz="1200" kern="100" dirty="0" err="1">
                <a:solidFill>
                  <a:schemeClr val="bg1"/>
                </a:solidFill>
                <a:latin typeface="Special Elite" panose="02000506000000020004" pitchFamily="2" charset="0"/>
                <a:cs typeface="Times New Roman" panose="02020603050405020304" pitchFamily="18" charset="0"/>
              </a:rPr>
              <a:t>positiioner</a:t>
            </a:r>
            <a:r>
              <a:rPr lang="sv-SE" sz="1200" kern="100" dirty="0">
                <a:solidFill>
                  <a:schemeClr val="bg1"/>
                </a:solidFill>
                <a:latin typeface="Special Elite" panose="02000506000000020004" pitchFamily="2" charset="0"/>
                <a:cs typeface="Times New Roman" panose="02020603050405020304" pitchFamily="18" charset="0"/>
              </a:rPr>
              <a:t> under säsongen</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13-15 år: 	Kan finnas de som hellre står i mål, helt ok. Uppmuntra att testa olika positioner som utespelare. Inga fasta situationer.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16-19 år: 	Positionsanpassad </a:t>
            </a: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träning</a:t>
            </a:r>
          </a:p>
          <a:p>
            <a:pPr marL="1071563" indent="-1071563"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Seriespel:</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6-7 år:	Inget seriespel. Tillåtet med egna sammandrag/tävlingar.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8-14 år: 	Seriespel. Vid stora grupper kan man ha flera lag anmälda, dock ingen cementerad </a:t>
            </a:r>
            <a:r>
              <a:rPr lang="sv-SE" sz="1200" kern="100" dirty="0" err="1">
                <a:solidFill>
                  <a:schemeClr val="bg1"/>
                </a:solidFill>
                <a:latin typeface="Special Elite" panose="02000506000000020004" pitchFamily="2" charset="0"/>
                <a:cs typeface="Times New Roman" panose="02020603050405020304" pitchFamily="18" charset="0"/>
              </a:rPr>
              <a:t>nivåindening</a:t>
            </a:r>
            <a:r>
              <a:rPr lang="sv-SE" sz="1200" kern="100" dirty="0">
                <a:solidFill>
                  <a:schemeClr val="bg1"/>
                </a:solidFill>
                <a:latin typeface="Special Elite" panose="02000506000000020004" pitchFamily="2" charset="0"/>
                <a:cs typeface="Times New Roman" panose="02020603050405020304" pitchFamily="18" charset="0"/>
              </a:rPr>
              <a:t>.</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15-19 år: 	Vid stora grupper kan man ha flera lag anmälda, spelare matchas i lämplig serie.</a:t>
            </a:r>
          </a:p>
          <a:p>
            <a:pPr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p:txBody>
      </p:sp>
      <p:sp>
        <p:nvSpPr>
          <p:cNvPr id="14" name="textruta 13">
            <a:extLst>
              <a:ext uri="{FF2B5EF4-FFF2-40B4-BE49-F238E27FC236}">
                <a16:creationId xmlns:a16="http://schemas.microsoft.com/office/drawing/2014/main" id="{3DA086E2-93DB-6E9A-3BC1-B515E65F505A}"/>
              </a:ext>
            </a:extLst>
          </p:cNvPr>
          <p:cNvSpPr txBox="1"/>
          <p:nvPr/>
        </p:nvSpPr>
        <p:spPr>
          <a:xfrm>
            <a:off x="6629400" y="3245822"/>
            <a:ext cx="5903422" cy="5170646"/>
          </a:xfrm>
          <a:prstGeom prst="rect">
            <a:avLst/>
          </a:prstGeom>
          <a:noFill/>
        </p:spPr>
        <p:txBody>
          <a:bodyPr wrap="square">
            <a:spAutoFit/>
          </a:bodyPr>
          <a:lstStyle/>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Speltid:</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6-15 år: 	</a:t>
            </a:r>
            <a:r>
              <a:rPr lang="sv-SE" sz="1200" kern="100" dirty="0">
                <a:solidFill>
                  <a:schemeClr val="bg1"/>
                </a:solidFill>
                <a:latin typeface="Special Elite" panose="02000506000000020004" pitchFamily="2" charset="0"/>
                <a:cs typeface="Times New Roman" panose="02020603050405020304" pitchFamily="18" charset="0"/>
              </a:rPr>
              <a:t>Alla spelar lika mycket! Barn och ungdomar som </a:t>
            </a:r>
            <a:r>
              <a:rPr lang="sv-SE" sz="1200" kern="100" dirty="0" err="1">
                <a:solidFill>
                  <a:schemeClr val="bg1"/>
                </a:solidFill>
                <a:latin typeface="Special Elite" panose="02000506000000020004" pitchFamily="2" charset="0"/>
                <a:cs typeface="Times New Roman" panose="02020603050405020304" pitchFamily="18" charset="0"/>
              </a:rPr>
              <a:t>multiidrottar</a:t>
            </a:r>
            <a:r>
              <a:rPr lang="sv-SE" sz="1200" kern="100" dirty="0">
                <a:solidFill>
                  <a:schemeClr val="bg1"/>
                </a:solidFill>
                <a:latin typeface="Special Elite" panose="02000506000000020004" pitchFamily="2" charset="0"/>
                <a:cs typeface="Times New Roman" panose="02020603050405020304" pitchFamily="18" charset="0"/>
              </a:rPr>
              <a:t> spelar lika mycket även om de missar träningar.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16-19 år: 	Laget tas ut baserat på färdighet och träningsnärvaro. Det är tillåtet att endast träna om man vill, alla vill inte spela match. Ingen spelare är avbytare en hel match, minst 20 minuters spel för alla. Dialog är nyckelordet.</a:t>
            </a:r>
          </a:p>
          <a:p>
            <a:pPr marL="1071563" indent="-1071563" algn="l"/>
            <a:endParaRPr lang="sv-SE" sz="1200" b="1" kern="100" dirty="0">
              <a:solidFill>
                <a:schemeClr val="bg1"/>
              </a:solidFill>
              <a:latin typeface="Special Elite" panose="02000506000000020004" pitchFamily="2" charset="0"/>
              <a:cs typeface="Times New Roman" panose="02020603050405020304" pitchFamily="18" charset="0"/>
            </a:endParaRPr>
          </a:p>
          <a:p>
            <a:pPr marL="1071563" indent="-1071563" algn="l"/>
            <a:r>
              <a:rPr lang="sv-SE" sz="1200" b="1" kern="100" dirty="0">
                <a:solidFill>
                  <a:schemeClr val="bg1"/>
                </a:solidFill>
                <a:latin typeface="Special Elite" panose="02000506000000020004" pitchFamily="2" charset="0"/>
                <a:cs typeface="Times New Roman" panose="02020603050405020304" pitchFamily="18" charset="0"/>
              </a:rPr>
              <a:t>Cuper: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6-15 år: 	Alla spelar lika mycket!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Barn och ungdomar som </a:t>
            </a:r>
            <a:r>
              <a:rPr lang="sv-SE" sz="1200" kern="100" dirty="0" err="1">
                <a:solidFill>
                  <a:schemeClr val="bg1"/>
                </a:solidFill>
                <a:latin typeface="Special Elite" panose="02000506000000020004" pitchFamily="2" charset="0"/>
                <a:cs typeface="Times New Roman" panose="02020603050405020304" pitchFamily="18" charset="0"/>
              </a:rPr>
              <a:t>multiidrottar</a:t>
            </a:r>
            <a:r>
              <a:rPr lang="sv-SE" sz="1200" kern="100" dirty="0">
                <a:solidFill>
                  <a:schemeClr val="bg1"/>
                </a:solidFill>
                <a:latin typeface="Special Elite" panose="02000506000000020004" pitchFamily="2" charset="0"/>
                <a:cs typeface="Times New Roman" panose="02020603050405020304" pitchFamily="18" charset="0"/>
              </a:rPr>
              <a:t> spelar lika mycket även om de missar träningar/matcher.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Vi deltar ej i cuper som exkluderar spelare,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ex. om bara 16 spelare får anmälas men 24 vill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delta och det inte finns plats för fler.</a:t>
            </a:r>
          </a:p>
          <a:p>
            <a:pPr marL="1071563" indent="-1071563" algn="l">
              <a:spcAft>
                <a:spcPts val="600"/>
              </a:spcAft>
            </a:pPr>
            <a:r>
              <a:rPr lang="sv-SE" sz="1200" kern="100" dirty="0">
                <a:solidFill>
                  <a:schemeClr val="bg1"/>
                </a:solidFill>
                <a:latin typeface="Special Elite" panose="02000506000000020004" pitchFamily="2" charset="0"/>
                <a:cs typeface="Times New Roman" panose="02020603050405020304" pitchFamily="18" charset="0"/>
              </a:rPr>
              <a:t>16-19 år: 	Samma som ovan gällande speltid på match.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Undantag JAS/SM-spel där tränaren tar ut laget </a:t>
            </a:r>
            <a:br>
              <a:rPr lang="sv-SE" sz="1200" kern="100" dirty="0">
                <a:solidFill>
                  <a:schemeClr val="bg1"/>
                </a:solidFill>
                <a:latin typeface="Special Elite" panose="02000506000000020004" pitchFamily="2" charset="0"/>
                <a:cs typeface="Times New Roman" panose="02020603050405020304" pitchFamily="18" charset="0"/>
              </a:rPr>
            </a:br>
            <a:r>
              <a:rPr lang="sv-SE" sz="1200" kern="100" dirty="0">
                <a:solidFill>
                  <a:schemeClr val="bg1"/>
                </a:solidFill>
                <a:latin typeface="Special Elite" panose="02000506000000020004" pitchFamily="2" charset="0"/>
                <a:cs typeface="Times New Roman" panose="02020603050405020304" pitchFamily="18" charset="0"/>
              </a:rPr>
              <a:t>efter färdighet.</a:t>
            </a:r>
          </a:p>
          <a:p>
            <a:pPr marL="1071563" indent="-1071563" algn="l"/>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 </a:t>
            </a:r>
          </a:p>
          <a:p>
            <a:pPr marL="1071563" indent="-1071563" algn="l"/>
            <a:r>
              <a:rPr lang="sv-SE" sz="1200" b="1"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Samarbete mellan lag:</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6-9 år: 	Spelar i sina egna lag.</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10-15 år: 	Enligt framtagen policy kring samarbeten.</a:t>
            </a:r>
          </a:p>
          <a:p>
            <a:pPr marL="1071563" indent="-1071563" algn="l">
              <a:spcAft>
                <a:spcPts val="600"/>
              </a:spcAft>
            </a:pP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16-19 år: 	Spelare kan tillhöra äldre/yngre lag. </a:t>
            </a:r>
            <a:b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br>
            <a:r>
              <a:rPr lang="sv-SE" sz="12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rPr>
              <a:t>Dialog med föreningen.</a:t>
            </a:r>
            <a:endParaRPr lang="sv-SE" sz="1800" kern="100" dirty="0">
              <a:solidFill>
                <a:schemeClr val="bg1"/>
              </a:solidFill>
              <a:effectLst/>
              <a:latin typeface="Special Elite" panose="02000506000000020004" pitchFamily="2" charset="0"/>
              <a:ea typeface="Aptos" panose="020B0004020202020204" pitchFamily="34" charset="0"/>
              <a:cs typeface="Times New Roman" panose="02020603050405020304" pitchFamily="18" charset="0"/>
            </a:endParaRPr>
          </a:p>
        </p:txBody>
      </p:sp>
      <p:sp>
        <p:nvSpPr>
          <p:cNvPr id="6" name="Freeform 6">
            <a:extLst>
              <a:ext uri="{FF2B5EF4-FFF2-40B4-BE49-F238E27FC236}">
                <a16:creationId xmlns:a16="http://schemas.microsoft.com/office/drawing/2014/main" id="{072A0F6C-C59C-C232-13F2-3DFC49BE488D}"/>
              </a:ext>
            </a:extLst>
          </p:cNvPr>
          <p:cNvSpPr/>
          <p:nvPr/>
        </p:nvSpPr>
        <p:spPr>
          <a:xfrm>
            <a:off x="12725400" y="0"/>
            <a:ext cx="5562600"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115070" t="1" r="-113971" b="-18544"/>
            </a:stretch>
          </a:blipFill>
        </p:spPr>
        <p:txBody>
          <a:bodyPr/>
          <a:lstStyle/>
          <a:p>
            <a:endParaRPr lang="sv-SE"/>
          </a:p>
        </p:txBody>
      </p:sp>
    </p:spTree>
    <p:extLst>
      <p:ext uri="{BB962C8B-B14F-4D97-AF65-F5344CB8AC3E}">
        <p14:creationId xmlns:p14="http://schemas.microsoft.com/office/powerpoint/2010/main" val="26403410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solidFill>
                  <a:srgbClr val="FFFFFF"/>
                </a:solidFill>
                <a:latin typeface="Special Elite" panose="02000506000000020004" pitchFamily="2" charset="0"/>
                <a:ea typeface="True Typewriter"/>
                <a:cs typeface="True Typewriter"/>
                <a:sym typeface="True Typewriter"/>
              </a:rPr>
              <a:t>Samarbeten</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mellan</a:t>
            </a:r>
            <a:r>
              <a:rPr lang="en-US" sz="3200" dirty="0">
                <a:solidFill>
                  <a:srgbClr val="FFFFFF"/>
                </a:solidFill>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en</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8" name="textruta 7">
            <a:extLst>
              <a:ext uri="{FF2B5EF4-FFF2-40B4-BE49-F238E27FC236}">
                <a16:creationId xmlns:a16="http://schemas.microsoft.com/office/drawing/2014/main" id="{F0F1F5D4-D235-C9E5-B3C9-4BBA6695CF75}"/>
              </a:ext>
            </a:extLst>
          </p:cNvPr>
          <p:cNvSpPr txBox="1"/>
          <p:nvPr/>
        </p:nvSpPr>
        <p:spPr>
          <a:xfrm>
            <a:off x="152400" y="3820061"/>
            <a:ext cx="9944100" cy="1323439"/>
          </a:xfrm>
          <a:prstGeom prst="rect">
            <a:avLst/>
          </a:prstGeom>
          <a:noFill/>
        </p:spPr>
        <p:txBody>
          <a:bodyPr wrap="square">
            <a:spAutoFit/>
          </a:bodyPr>
          <a:lstStyle/>
          <a:p>
            <a:r>
              <a:rPr lang="sv-SE" sz="1600" dirty="0">
                <a:solidFill>
                  <a:schemeClr val="bg1"/>
                </a:solidFill>
                <a:latin typeface="Special Elite" panose="02000506000000020004" pitchFamily="2" charset="0"/>
                <a:cs typeface="Calibri"/>
              </a:rPr>
              <a:t>Vi vill uppmuntra våra barn och ungdomar att inom föreningen få möjligheten till träning och match med både äldre och yngre. Samarbetet ska grunda sig i en egen vilja och ambition och erbjudas samtliga medlemmar i föreningen. Vår ambition att stärka samarbetet mellan lagen grundar sig i att skapa en möjlighet för ett livslångt idrottande, erbjuda mer idrott för de som vill samt stärka samarbetet mellan lagen och dess ledare. </a:t>
            </a:r>
          </a:p>
        </p:txBody>
      </p:sp>
      <p:sp>
        <p:nvSpPr>
          <p:cNvPr id="6" name="Freeform 6">
            <a:extLst>
              <a:ext uri="{FF2B5EF4-FFF2-40B4-BE49-F238E27FC236}">
                <a16:creationId xmlns:a16="http://schemas.microsoft.com/office/drawing/2014/main" id="{6FF826E4-1172-1BD9-37E2-5D373C789E84}"/>
              </a:ext>
            </a:extLst>
          </p:cNvPr>
          <p:cNvSpPr/>
          <p:nvPr/>
        </p:nvSpPr>
        <p:spPr>
          <a:xfrm>
            <a:off x="12725400" y="0"/>
            <a:ext cx="5562600"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115070" t="1" r="-113971" b="-18544"/>
            </a:stretch>
          </a:blipFill>
        </p:spPr>
        <p:txBody>
          <a:bodyPr/>
          <a:lstStyle/>
          <a:p>
            <a:endParaRPr lang="sv-SE"/>
          </a:p>
        </p:txBody>
      </p:sp>
    </p:spTree>
    <p:extLst>
      <p:ext uri="{BB962C8B-B14F-4D97-AF65-F5344CB8AC3E}">
        <p14:creationId xmlns:p14="http://schemas.microsoft.com/office/powerpoint/2010/main" val="4213070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solidFill>
                  <a:srgbClr val="FFFFFF"/>
                </a:solidFill>
                <a:latin typeface="Special Elite" panose="02000506000000020004" pitchFamily="2" charset="0"/>
                <a:ea typeface="True Typewriter"/>
                <a:cs typeface="True Typewriter"/>
                <a:sym typeface="True Typewriter"/>
              </a:rPr>
              <a:t>Övergångspolicy</a:t>
            </a:r>
            <a:endParaRPr lang="en-US" sz="3200" dirty="0">
              <a:solidFill>
                <a:srgbClr val="FFFFFF"/>
              </a:solidFill>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solidFill>
                  <a:schemeClr val="bg1"/>
                </a:solidFill>
                <a:latin typeface="Special Elite" panose="02000506000000020004" pitchFamily="2" charset="0"/>
                <a:ea typeface="Arial"/>
                <a:cs typeface="Arial"/>
                <a:sym typeface="Arial"/>
              </a:rPr>
              <a:t>Övergångsansvarig och kontaktperson i föreningen är David Persson, 070-2050580.</a:t>
            </a:r>
            <a:endParaRPr lang="sv-SE" sz="1600" dirty="0">
              <a:solidFill>
                <a:schemeClr val="bg1"/>
              </a:solidFill>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en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Freeform 6">
            <a:extLst>
              <a:ext uri="{FF2B5EF4-FFF2-40B4-BE49-F238E27FC236}">
                <a16:creationId xmlns:a16="http://schemas.microsoft.com/office/drawing/2014/main" id="{DCC72582-ECFD-C88A-1BDB-80CBE90B0475}"/>
              </a:ext>
            </a:extLst>
          </p:cNvPr>
          <p:cNvSpPr/>
          <p:nvPr/>
        </p:nvSpPr>
        <p:spPr>
          <a:xfrm>
            <a:off x="12725400" y="0"/>
            <a:ext cx="5562600"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115070" t="1" r="-113971" b="-18544"/>
            </a:stretch>
          </a:blipFill>
        </p:spPr>
        <p:txBody>
          <a:bodyPr/>
          <a:lstStyle/>
          <a:p>
            <a:endParaRPr lang="sv-SE"/>
          </a:p>
        </p:txBody>
      </p:sp>
    </p:spTree>
    <p:extLst>
      <p:ext uri="{BB962C8B-B14F-4D97-AF65-F5344CB8AC3E}">
        <p14:creationId xmlns:p14="http://schemas.microsoft.com/office/powerpoint/2010/main" val="33282854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solidFill>
                  <a:srgbClr val="FFFFFF"/>
                </a:solidFill>
                <a:latin typeface="Special Elite" panose="02000506000000020004" pitchFamily="2" charset="0"/>
                <a:ea typeface="True Typewriter"/>
                <a:cs typeface="True Typewriter"/>
                <a:sym typeface="Arial"/>
              </a:rPr>
              <a:t>Säsongs- och </a:t>
            </a:r>
            <a:r>
              <a:rPr lang="sv-SE" sz="3200" dirty="0" err="1">
                <a:solidFill>
                  <a:srgbClr val="FFFFFF"/>
                </a:solidFill>
                <a:latin typeface="Special Elite" panose="02000506000000020004" pitchFamily="2" charset="0"/>
                <a:ea typeface="True Typewriter"/>
                <a:cs typeface="True Typewriter"/>
                <a:sym typeface="Arial"/>
              </a:rPr>
              <a:t>tidsfördelning</a:t>
            </a:r>
            <a:endParaRPr lang="sv-SE" sz="3200" dirty="0">
              <a:solidFill>
                <a:srgbClr val="FFFFFF"/>
              </a:solidFill>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latin typeface="Special Elite" panose="02000506000000020004" pitchFamily="2" charset="0"/>
                <a:ea typeface="True Typewriter"/>
                <a:cs typeface="True Typewriter"/>
                <a:sym typeface="Arial"/>
              </a:rPr>
              <a:t>Ekonomi</a:t>
            </a:r>
            <a:br>
              <a:rPr lang="sv-SE" sz="3200" dirty="0">
                <a:latin typeface="Special Elite" panose="02000506000000020004" pitchFamily="2" charset="0"/>
                <a:ea typeface="True Typewriter"/>
                <a:cs typeface="True Typewriter"/>
                <a:sym typeface="Arial"/>
              </a:rPr>
            </a:br>
            <a:r>
              <a:rPr lang="en-US" sz="1600" dirty="0">
                <a:latin typeface="Special Elite" panose="02000506000000020004" pitchFamily="2" charset="0"/>
                <a:cs typeface="Arial"/>
                <a:sym typeface="True Typewriter"/>
              </a:rPr>
              <a:t>En </a:t>
            </a:r>
            <a:r>
              <a:rPr lang="en-US" sz="1600" dirty="0" err="1">
                <a:latin typeface="Special Elite" panose="02000506000000020004" pitchFamily="2" charset="0"/>
                <a:cs typeface="Arial"/>
                <a:sym typeface="True Typewriter"/>
              </a:rPr>
              <a:t>föreningen</a:t>
            </a:r>
            <a:r>
              <a:rPr lang="en-US" sz="1600" dirty="0">
                <a:latin typeface="Special Elite" panose="02000506000000020004" pitchFamily="2" charset="0"/>
                <a:cs typeface="Arial"/>
                <a:sym typeface="True Typewriter"/>
              </a:rPr>
              <a:t>, en </a:t>
            </a:r>
            <a:r>
              <a:rPr lang="en-US" sz="1600" dirty="0" err="1">
                <a:latin typeface="Special Elite" panose="02000506000000020004" pitchFamily="2" charset="0"/>
                <a:cs typeface="Arial"/>
                <a:sym typeface="True Typewriter"/>
              </a:rPr>
              <a:t>ekonomi</a:t>
            </a:r>
            <a:r>
              <a:rPr lang="en-US" sz="1600" dirty="0">
                <a:latin typeface="Special Elite" panose="02000506000000020004" pitchFamily="2" charset="0"/>
                <a:cs typeface="Arial"/>
                <a:sym typeface="True Typewriter"/>
              </a:rPr>
              <a:t>, transparent och </a:t>
            </a:r>
            <a:r>
              <a:rPr lang="en-US" sz="1600" dirty="0" err="1">
                <a:latin typeface="Special Elite" panose="02000506000000020004" pitchFamily="2" charset="0"/>
                <a:cs typeface="Arial"/>
                <a:sym typeface="True Typewriter"/>
              </a:rPr>
              <a:t>enkelt</a:t>
            </a:r>
            <a:r>
              <a:rPr lang="en-US" sz="1600" dirty="0">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8" name="textruta 7">
            <a:extLst>
              <a:ext uri="{FF2B5EF4-FFF2-40B4-BE49-F238E27FC236}">
                <a16:creationId xmlns:a16="http://schemas.microsoft.com/office/drawing/2014/main" id="{450080DC-F26B-A3D6-CA43-107074F09662}"/>
              </a:ext>
            </a:extLst>
          </p:cNvPr>
          <p:cNvSpPr txBox="1"/>
          <p:nvPr/>
        </p:nvSpPr>
        <p:spPr>
          <a:xfrm>
            <a:off x="152400" y="6528018"/>
            <a:ext cx="9944100" cy="1815882"/>
          </a:xfrm>
          <a:prstGeom prst="rect">
            <a:avLst/>
          </a:prstGeom>
          <a:noFill/>
        </p:spPr>
        <p:txBody>
          <a:bodyPr wrap="square">
            <a:spAutoFit/>
          </a:bodyPr>
          <a:lstStyle/>
          <a:p>
            <a:r>
              <a:rPr lang="sv-SE" sz="1600" dirty="0">
                <a:solidFill>
                  <a:schemeClr val="bg1"/>
                </a:solidFill>
                <a:latin typeface="Special Elite" panose="02000506000000020004" pitchFamily="2" charset="0"/>
                <a:cs typeface="Arial"/>
              </a:rPr>
              <a:t>Ambitionen med denna säsongs- och tidfördelning är att:</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Möjliggöra barn och ungdomars idrottande samt uppmuntra till att testa och utöva f lera idrotter samtidigt.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skapa möjligheter för ett livslångt idrottande.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jämställda villkor mellan tjejer och killar, oavsett idrott.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en jämn fördelning mellan olika idrotters säsongslängd och träningstider. </a:t>
            </a:r>
          </a:p>
          <a:p>
            <a:pPr marL="285750" indent="-285750">
              <a:buFont typeface="Arial" panose="020B0604020202020204" pitchFamily="34" charset="0"/>
              <a:buChar char="•"/>
            </a:pPr>
            <a:r>
              <a:rPr lang="sv-SE" sz="1600" dirty="0">
                <a:solidFill>
                  <a:schemeClr val="bg1"/>
                </a:solidFill>
                <a:latin typeface="Special Elite" panose="02000506000000020004" pitchFamily="2" charset="0"/>
                <a:cs typeface="Arial"/>
              </a:rPr>
              <a:t>hänsyn till deltagarnas olika behov av utveckling och en fungerande fritid. </a:t>
            </a:r>
          </a:p>
        </p:txBody>
      </p:sp>
      <p:sp>
        <p:nvSpPr>
          <p:cNvPr id="6" name="Freeform 6">
            <a:extLst>
              <a:ext uri="{FF2B5EF4-FFF2-40B4-BE49-F238E27FC236}">
                <a16:creationId xmlns:a16="http://schemas.microsoft.com/office/drawing/2014/main" id="{B3AFEE58-6823-6A22-BB33-567D9AA8D419}"/>
              </a:ext>
            </a:extLst>
          </p:cNvPr>
          <p:cNvSpPr/>
          <p:nvPr/>
        </p:nvSpPr>
        <p:spPr>
          <a:xfrm>
            <a:off x="12725400" y="0"/>
            <a:ext cx="5562600"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115070" t="1" r="-113971" b="-18544"/>
            </a:stretch>
          </a:blipFill>
        </p:spPr>
        <p:txBody>
          <a:bodyPr/>
          <a:lstStyle/>
          <a:p>
            <a:endParaRPr lang="sv-SE"/>
          </a:p>
        </p:txBody>
      </p:sp>
    </p:spTree>
    <p:extLst>
      <p:ext uri="{BB962C8B-B14F-4D97-AF65-F5344CB8AC3E}">
        <p14:creationId xmlns:p14="http://schemas.microsoft.com/office/powerpoint/2010/main" val="36016047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246104" y="1516743"/>
            <a:ext cx="10193296" cy="5960606"/>
          </a:xfrm>
          <a:prstGeom prst="rect">
            <a:avLst/>
          </a:prstGeom>
        </p:spPr>
        <p:txBody>
          <a:bodyPr wrap="square" lIns="0" tIns="0" rIns="0" bIns="0" rtlCol="0" anchor="t">
            <a:spAutoFit/>
          </a:bodyPr>
          <a:lstStyle/>
          <a:p>
            <a:pPr>
              <a:spcBef>
                <a:spcPct val="0"/>
              </a:spcBef>
              <a:spcAft>
                <a:spcPts val="1800"/>
              </a:spcAft>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anvisningar</a:t>
            </a:r>
            <a:r>
              <a:rPr lang="en-US" sz="3200" dirty="0">
                <a:latin typeface="Special Elite" panose="02000506000000020004" pitchFamily="2" charset="0"/>
                <a:ea typeface="True Typewriter"/>
                <a:cs typeface="True Typewriter"/>
                <a:sym typeface="True Typewriter"/>
              </a:rPr>
              <a:t> för barn- och </a:t>
            </a:r>
            <a:r>
              <a:rPr lang="en-US" sz="3200" dirty="0" err="1">
                <a:latin typeface="Special Elite" panose="02000506000000020004" pitchFamily="2" charset="0"/>
                <a:ea typeface="True Typewriter"/>
                <a:cs typeface="True Typewriter"/>
                <a:sym typeface="True Typewriter"/>
              </a:rPr>
              <a:t>ungdomsidrott</a:t>
            </a:r>
            <a:endParaRPr lang="en-US" sz="3200" dirty="0">
              <a:latin typeface="Special Elite" panose="02000506000000020004" pitchFamily="2" charset="0"/>
              <a:ea typeface="True Typewriter"/>
              <a:cs typeface="True Typewriter"/>
              <a:sym typeface="True Typewriter"/>
            </a:endParaRPr>
          </a:p>
          <a:p>
            <a:pPr>
              <a:spcBef>
                <a:spcPct val="0"/>
              </a:spcBef>
            </a:pPr>
            <a:r>
              <a:rPr lang="en-US" sz="3200" dirty="0" err="1">
                <a:latin typeface="Special Elite" panose="02000506000000020004" pitchFamily="2" charset="0"/>
                <a:ea typeface="True Typewriter"/>
                <a:cs typeface="True Typewriter"/>
                <a:sym typeface="True Typewriter"/>
              </a:rPr>
              <a:t>Våra</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spelregler</a:t>
            </a:r>
            <a:endParaRPr lang="en-US" sz="3200" dirty="0">
              <a:latin typeface="Special Elite" panose="02000506000000020004" pitchFamily="2" charset="0"/>
              <a:ea typeface="True Typewriter"/>
              <a:cs typeface="True Typewriter"/>
              <a:sym typeface="True Typewriter"/>
            </a:endParaRPr>
          </a:p>
          <a:p>
            <a:pPr>
              <a:spcBef>
                <a:spcPct val="0"/>
              </a:spcBef>
              <a:spcAft>
                <a:spcPts val="1800"/>
              </a:spcAft>
            </a:pPr>
            <a:r>
              <a:rPr lang="en-US" sz="1600" dirty="0" err="1">
                <a:latin typeface="Special Elite" panose="02000506000000020004" pitchFamily="2" charset="0"/>
                <a:cs typeface="Arial"/>
                <a:sym typeface="True Typewriter"/>
              </a:rPr>
              <a:t>Allsidighet</a:t>
            </a:r>
            <a:r>
              <a:rPr lang="en-US" sz="1600" dirty="0">
                <a:latin typeface="Special Elite" panose="02000506000000020004" pitchFamily="2" charset="0"/>
                <a:cs typeface="Arial"/>
                <a:sym typeface="True Typewriter"/>
              </a:rPr>
              <a:t>, positioner, </a:t>
            </a:r>
            <a:r>
              <a:rPr lang="en-US" sz="1600" dirty="0" err="1">
                <a:latin typeface="Special Elite" panose="02000506000000020004" pitchFamily="2" charset="0"/>
                <a:cs typeface="Arial"/>
                <a:sym typeface="True Typewriter"/>
              </a:rPr>
              <a:t>speltid</a:t>
            </a:r>
            <a:r>
              <a:rPr lang="en-US" sz="1600" dirty="0">
                <a:latin typeface="Special Elite" panose="02000506000000020004" pitchFamily="2" charset="0"/>
                <a:cs typeface="Arial"/>
                <a:sym typeface="True Typewriter"/>
              </a:rPr>
              <a:t>, </a:t>
            </a:r>
            <a:r>
              <a:rPr lang="en-US" sz="1600" dirty="0" err="1">
                <a:latin typeface="Special Elite" panose="02000506000000020004" pitchFamily="2" charset="0"/>
                <a:cs typeface="Arial"/>
                <a:sym typeface="True Typewriter"/>
              </a:rPr>
              <a:t>cuper</a:t>
            </a:r>
            <a:r>
              <a:rPr lang="en-US" sz="1600" dirty="0">
                <a:latin typeface="Special Elite" panose="02000506000000020004" pitchFamily="2" charset="0"/>
                <a:cs typeface="Arial"/>
                <a:sym typeface="True Typewriter"/>
              </a:rPr>
              <a:t> och </a:t>
            </a:r>
            <a:r>
              <a:rPr lang="en-US" sz="1600" dirty="0" err="1">
                <a:latin typeface="Special Elite" panose="02000506000000020004" pitchFamily="2" charset="0"/>
                <a:cs typeface="Arial"/>
                <a:sym typeface="True Typewriter"/>
              </a:rPr>
              <a:t>samarbeten</a:t>
            </a:r>
            <a:endParaRPr lang="en-US" sz="1600" dirty="0">
              <a:latin typeface="Special Elite" panose="02000506000000020004" pitchFamily="2" charset="0"/>
              <a:cs typeface="Arial"/>
              <a:sym typeface="True Typewriter"/>
            </a:endParaRPr>
          </a:p>
          <a:p>
            <a:pPr>
              <a:lnSpc>
                <a:spcPts val="4399"/>
              </a:lnSpc>
              <a:spcBef>
                <a:spcPct val="0"/>
              </a:spcBef>
              <a:spcAft>
                <a:spcPts val="1800"/>
              </a:spcAft>
            </a:pPr>
            <a:r>
              <a:rPr lang="en-US" sz="3200" dirty="0" err="1">
                <a:latin typeface="Special Elite" panose="02000506000000020004" pitchFamily="2" charset="0"/>
                <a:ea typeface="True Typewriter"/>
                <a:cs typeface="True Typewriter"/>
                <a:sym typeface="True Typewriter"/>
              </a:rPr>
              <a:t>Samarbeten</a:t>
            </a:r>
            <a:r>
              <a:rPr lang="en-US" sz="3200" dirty="0">
                <a:latin typeface="Special Elite" panose="02000506000000020004" pitchFamily="2" charset="0"/>
                <a:ea typeface="True Typewriter"/>
                <a:cs typeface="True Typewriter"/>
                <a:sym typeface="True Typewriter"/>
              </a:rPr>
              <a:t> </a:t>
            </a:r>
            <a:r>
              <a:rPr lang="en-US" sz="3200" dirty="0" err="1">
                <a:latin typeface="Special Elite" panose="02000506000000020004" pitchFamily="2" charset="0"/>
                <a:ea typeface="True Typewriter"/>
                <a:cs typeface="True Typewriter"/>
                <a:sym typeface="True Typewriter"/>
              </a:rPr>
              <a:t>mellan</a:t>
            </a:r>
            <a:r>
              <a:rPr lang="en-US" sz="3200" dirty="0">
                <a:latin typeface="Special Elite" panose="02000506000000020004" pitchFamily="2" charset="0"/>
                <a:ea typeface="True Typewriter"/>
                <a:cs typeface="True Typewriter"/>
                <a:sym typeface="True Typewriter"/>
              </a:rPr>
              <a:t> lag</a:t>
            </a:r>
          </a:p>
          <a:p>
            <a:pPr>
              <a:lnSpc>
                <a:spcPts val="4399"/>
              </a:lnSpc>
              <a:spcBef>
                <a:spcPct val="0"/>
              </a:spcBef>
            </a:pPr>
            <a:r>
              <a:rPr lang="en-US" sz="3200" dirty="0" err="1">
                <a:latin typeface="Special Elite" panose="02000506000000020004" pitchFamily="2" charset="0"/>
                <a:ea typeface="True Typewriter"/>
                <a:cs typeface="True Typewriter"/>
                <a:sym typeface="True Typewriter"/>
              </a:rPr>
              <a:t>Övergångspolicy</a:t>
            </a:r>
            <a:endParaRPr lang="en-US" sz="3200" dirty="0">
              <a:latin typeface="Special Elite" panose="02000506000000020004" pitchFamily="2" charset="0"/>
              <a:ea typeface="True Typewriter"/>
              <a:cs typeface="True Typewriter"/>
              <a:sym typeface="True Typewriter"/>
            </a:endParaRP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Syftet med Sandåkerns SK:s övergångspolicy är att vid behov ge riktlinjer, stöd och hjälp till alla i vår förening. Andemeningen i policyn är att vi vill att övergångar inom föreningen och mellan föreningar ska vara så få som möjligt så länge man går i grundskolan.</a:t>
            </a:r>
          </a:p>
          <a:p>
            <a:pPr marL="0" lvl="0" indent="0" rtl="0">
              <a:spcBef>
                <a:spcPts val="0"/>
              </a:spcBef>
              <a:spcAft>
                <a:spcPts val="1800"/>
              </a:spcAft>
              <a:buClr>
                <a:schemeClr val="dk1"/>
              </a:buClr>
              <a:buSzPct val="100000"/>
              <a:buNone/>
            </a:pPr>
            <a:r>
              <a:rPr lang="sv-SE" sz="1600" dirty="0">
                <a:latin typeface="Special Elite" panose="02000506000000020004" pitchFamily="2" charset="0"/>
                <a:ea typeface="Arial"/>
                <a:cs typeface="Arial"/>
                <a:sym typeface="Arial"/>
              </a:rPr>
              <a:t>Övergångsansvarig och kontaktperson i föreningen är David Persson, 070-2050580.</a:t>
            </a:r>
            <a:endParaRPr lang="sv-SE" sz="1600" dirty="0">
              <a:latin typeface="Special Elite" panose="02000506000000020004" pitchFamily="2" charset="0"/>
              <a:cs typeface="Arial"/>
              <a:sym typeface="Arial"/>
            </a:endParaRPr>
          </a:p>
          <a:p>
            <a:pPr marL="0" lvl="0" indent="0" rtl="0">
              <a:spcBef>
                <a:spcPts val="0"/>
              </a:spcBef>
              <a:spcAft>
                <a:spcPts val="1800"/>
              </a:spcAft>
              <a:buClr>
                <a:schemeClr val="dk1"/>
              </a:buClr>
              <a:buSzPct val="100000"/>
              <a:buNone/>
            </a:pPr>
            <a:r>
              <a:rPr lang="sv-SE" sz="3200" dirty="0">
                <a:latin typeface="Special Elite" panose="02000506000000020004" pitchFamily="2" charset="0"/>
                <a:ea typeface="True Typewriter"/>
                <a:cs typeface="True Typewriter"/>
                <a:sym typeface="Arial"/>
              </a:rPr>
              <a:t>Säsongs- och </a:t>
            </a:r>
            <a:r>
              <a:rPr lang="sv-SE" sz="3200" dirty="0" err="1">
                <a:latin typeface="Special Elite" panose="02000506000000020004" pitchFamily="2" charset="0"/>
                <a:ea typeface="True Typewriter"/>
                <a:cs typeface="True Typewriter"/>
                <a:sym typeface="Arial"/>
              </a:rPr>
              <a:t>tidsfördelning</a:t>
            </a:r>
            <a:endParaRPr lang="sv-SE" sz="3200" dirty="0">
              <a:latin typeface="Special Elite" panose="02000506000000020004" pitchFamily="2" charset="0"/>
              <a:ea typeface="True Typewriter"/>
              <a:cs typeface="True Typewriter"/>
              <a:sym typeface="Arial"/>
            </a:endParaRPr>
          </a:p>
          <a:p>
            <a:pPr>
              <a:spcAft>
                <a:spcPts val="1800"/>
              </a:spcAft>
              <a:buClr>
                <a:schemeClr val="dk1"/>
              </a:buClr>
              <a:buSzPct val="100000"/>
            </a:pPr>
            <a:r>
              <a:rPr lang="sv-SE" sz="3200" dirty="0">
                <a:solidFill>
                  <a:srgbClr val="FFFFFF"/>
                </a:solidFill>
                <a:latin typeface="Special Elite" panose="02000506000000020004" pitchFamily="2" charset="0"/>
                <a:ea typeface="True Typewriter"/>
                <a:cs typeface="True Typewriter"/>
                <a:sym typeface="Arial"/>
              </a:rPr>
              <a:t>Ekonomi</a:t>
            </a:r>
            <a:br>
              <a:rPr lang="sv-SE" sz="3200" dirty="0">
                <a:solidFill>
                  <a:srgbClr val="FFFFFF"/>
                </a:solidFill>
                <a:latin typeface="Special Elite" panose="02000506000000020004" pitchFamily="2" charset="0"/>
                <a:ea typeface="True Typewriter"/>
                <a:cs typeface="True Typewriter"/>
                <a:sym typeface="Arial"/>
              </a:rPr>
            </a:br>
            <a:r>
              <a:rPr lang="en-US" sz="1600" dirty="0">
                <a:solidFill>
                  <a:schemeClr val="bg1"/>
                </a:solidFill>
                <a:latin typeface="Special Elite" panose="02000506000000020004" pitchFamily="2" charset="0"/>
                <a:cs typeface="Arial"/>
                <a:sym typeface="True Typewriter"/>
              </a:rPr>
              <a:t>En </a:t>
            </a:r>
            <a:r>
              <a:rPr lang="en-US" sz="1600" dirty="0" err="1">
                <a:solidFill>
                  <a:schemeClr val="bg1"/>
                </a:solidFill>
                <a:latin typeface="Special Elite" panose="02000506000000020004" pitchFamily="2" charset="0"/>
                <a:cs typeface="Arial"/>
                <a:sym typeface="True Typewriter"/>
              </a:rPr>
              <a:t>föreningen</a:t>
            </a:r>
            <a:r>
              <a:rPr lang="en-US" sz="1600" dirty="0">
                <a:solidFill>
                  <a:schemeClr val="bg1"/>
                </a:solidFill>
                <a:latin typeface="Special Elite" panose="02000506000000020004" pitchFamily="2" charset="0"/>
                <a:cs typeface="Arial"/>
                <a:sym typeface="True Typewriter"/>
              </a:rPr>
              <a:t>, en </a:t>
            </a:r>
            <a:r>
              <a:rPr lang="en-US" sz="1600" dirty="0" err="1">
                <a:solidFill>
                  <a:schemeClr val="bg1"/>
                </a:solidFill>
                <a:latin typeface="Special Elite" panose="02000506000000020004" pitchFamily="2" charset="0"/>
                <a:cs typeface="Arial"/>
                <a:sym typeface="True Typewriter"/>
              </a:rPr>
              <a:t>ekonomi</a:t>
            </a:r>
            <a:r>
              <a:rPr lang="en-US" sz="1600" dirty="0">
                <a:solidFill>
                  <a:schemeClr val="bg1"/>
                </a:solidFill>
                <a:latin typeface="Special Elite" panose="02000506000000020004" pitchFamily="2" charset="0"/>
                <a:cs typeface="Arial"/>
                <a:sym typeface="True Typewriter"/>
              </a:rPr>
              <a:t>, transparent och </a:t>
            </a:r>
            <a:r>
              <a:rPr lang="en-US" sz="1600" dirty="0" err="1">
                <a:solidFill>
                  <a:schemeClr val="bg1"/>
                </a:solidFill>
                <a:latin typeface="Special Elite" panose="02000506000000020004" pitchFamily="2" charset="0"/>
                <a:cs typeface="Arial"/>
                <a:sym typeface="True Typewriter"/>
              </a:rPr>
              <a:t>enkelt</a:t>
            </a:r>
            <a:r>
              <a:rPr lang="en-US" sz="1600" dirty="0">
                <a:solidFill>
                  <a:schemeClr val="bg1"/>
                </a:solidFill>
                <a:latin typeface="Special Elite" panose="02000506000000020004" pitchFamily="2" charset="0"/>
                <a:cs typeface="Arial"/>
                <a:sym typeface="True Typewriter"/>
              </a:rPr>
              <a:t>.</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a:solidFill>
                  <a:srgbClr val="FFFFFF"/>
                </a:solidFill>
                <a:latin typeface="Special Elite" panose="02000506000000020004" pitchFamily="2" charset="0"/>
                <a:ea typeface="True Typewriter"/>
                <a:cs typeface="True Typewriter"/>
                <a:sym typeface="True Typewriter"/>
              </a:rPr>
              <a:t>Vår </a:t>
            </a:r>
            <a:r>
              <a:rPr lang="en-US" sz="2400" dirty="0" err="1">
                <a:solidFill>
                  <a:srgbClr val="FFFFFF"/>
                </a:solidFill>
                <a:latin typeface="Special Elite" panose="02000506000000020004" pitchFamily="2" charset="0"/>
                <a:ea typeface="True Typewriter"/>
                <a:cs typeface="True Typewriter"/>
                <a:sym typeface="True Typewriter"/>
              </a:rPr>
              <a:t>spelplan</a:t>
            </a:r>
            <a:endParaRPr lang="en-US" sz="2400" dirty="0">
              <a:solidFill>
                <a:srgbClr val="FFFFFF"/>
              </a:solidFill>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6" name="Freeform 6">
            <a:extLst>
              <a:ext uri="{FF2B5EF4-FFF2-40B4-BE49-F238E27FC236}">
                <a16:creationId xmlns:a16="http://schemas.microsoft.com/office/drawing/2014/main" id="{7A7EC310-E6F0-C3A4-70C8-21EFB9148EBC}"/>
              </a:ext>
            </a:extLst>
          </p:cNvPr>
          <p:cNvSpPr/>
          <p:nvPr/>
        </p:nvSpPr>
        <p:spPr>
          <a:xfrm>
            <a:off x="12725400" y="0"/>
            <a:ext cx="5562600"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115070" t="1" r="-113971" b="-18544"/>
            </a:stretch>
          </a:blipFill>
        </p:spPr>
        <p:txBody>
          <a:bodyPr/>
          <a:lstStyle/>
          <a:p>
            <a:endParaRPr lang="sv-SE"/>
          </a:p>
        </p:txBody>
      </p:sp>
    </p:spTree>
    <p:extLst>
      <p:ext uri="{BB962C8B-B14F-4D97-AF65-F5344CB8AC3E}">
        <p14:creationId xmlns:p14="http://schemas.microsoft.com/office/powerpoint/2010/main" val="24476127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ktangel 10">
            <a:extLst>
              <a:ext uri="{FF2B5EF4-FFF2-40B4-BE49-F238E27FC236}">
                <a16:creationId xmlns:a16="http://schemas.microsoft.com/office/drawing/2014/main" id="{90514546-D1D0-40FF-56C9-DEFBC83508FD}"/>
              </a:ext>
            </a:extLst>
          </p:cNvPr>
          <p:cNvSpPr/>
          <p:nvPr/>
        </p:nvSpPr>
        <p:spPr>
          <a:xfrm>
            <a:off x="26030" y="7429500"/>
            <a:ext cx="12363410" cy="2042360"/>
          </a:xfrm>
          <a:prstGeom prst="rect">
            <a:avLst/>
          </a:prstGeom>
          <a:solidFill>
            <a:schemeClr val="tx1"/>
          </a:solidFill>
          <a:ln>
            <a:noFill/>
          </a:ln>
          <a:effectLst>
            <a:softEdge rad="127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dirty="0">
              <a:solidFill>
                <a:srgbClr val="FF0000"/>
              </a:solidFill>
            </a:endParaRPr>
          </a:p>
        </p:txBody>
      </p:sp>
      <p:sp>
        <p:nvSpPr>
          <p:cNvPr id="6" name="Platshållare för innehåll 2">
            <a:extLst>
              <a:ext uri="{FF2B5EF4-FFF2-40B4-BE49-F238E27FC236}">
                <a16:creationId xmlns:a16="http://schemas.microsoft.com/office/drawing/2014/main" id="{7F71B688-14B1-0FF9-3006-42B86E274BF2}"/>
              </a:ext>
            </a:extLst>
          </p:cNvPr>
          <p:cNvSpPr txBox="1">
            <a:spLocks/>
          </p:cNvSpPr>
          <p:nvPr/>
        </p:nvSpPr>
        <p:spPr>
          <a:xfrm>
            <a:off x="228600" y="1409700"/>
            <a:ext cx="17118403" cy="826831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defRPr/>
            </a:pPr>
            <a:r>
              <a:rPr lang="sv-SE" sz="2000" b="1" dirty="0">
                <a:latin typeface="Special Elite" panose="02000506000000020004" pitchFamily="2" charset="0"/>
              </a:rPr>
              <a:t>Medlemsavgift till föreningen:</a:t>
            </a:r>
          </a:p>
          <a:p>
            <a:pPr>
              <a:defRPr/>
            </a:pPr>
            <a:r>
              <a:rPr lang="sv-SE" sz="2000" dirty="0">
                <a:latin typeface="Special Elite" panose="02000506000000020004" pitchFamily="2" charset="0"/>
              </a:rPr>
              <a:t>Medlemsavgift för hela familjen är 400 kronor per år.</a:t>
            </a:r>
          </a:p>
          <a:p>
            <a:pPr>
              <a:defRPr/>
            </a:pPr>
            <a:r>
              <a:rPr lang="sv-SE" sz="2000" dirty="0">
                <a:latin typeface="Special Elite" panose="02000506000000020004" pitchFamily="2" charset="0"/>
              </a:rPr>
              <a:t>Medlemsavgift enskild är 250 kronor per år.</a:t>
            </a:r>
          </a:p>
          <a:p>
            <a:pPr>
              <a:defRPr/>
            </a:pPr>
            <a:endParaRPr lang="sv-SE" sz="2000" dirty="0">
              <a:latin typeface="Special Elite" panose="02000506000000020004" pitchFamily="2" charset="0"/>
            </a:endParaRPr>
          </a:p>
          <a:p>
            <a:pPr marL="0" indent="0">
              <a:lnSpc>
                <a:spcPct val="120000"/>
              </a:lnSpc>
              <a:buFont typeface="Arial" pitchFamily="34" charset="0"/>
              <a:buNone/>
              <a:tabLst>
                <a:tab pos="2873375" algn="r"/>
                <a:tab pos="4397375" algn="l"/>
                <a:tab pos="7532688" algn="r"/>
              </a:tabLst>
              <a:defRPr/>
            </a:pPr>
            <a:r>
              <a:rPr lang="sv-SE" sz="2000" b="1" dirty="0">
                <a:latin typeface="Special Elite" panose="02000506000000020004" pitchFamily="2" charset="0"/>
              </a:rPr>
              <a:t>Träningsavgifter för fotboll och innebandy, som tillfaller sektionerna:</a:t>
            </a:r>
            <a:br>
              <a:rPr lang="sv-SE" sz="2000" b="1" dirty="0">
                <a:latin typeface="Special Elite" panose="02000506000000020004" pitchFamily="2" charset="0"/>
              </a:rPr>
            </a:br>
            <a:r>
              <a:rPr lang="sv-SE" sz="2000" dirty="0">
                <a:latin typeface="Special Elite" panose="02000506000000020004" pitchFamily="2" charset="0"/>
              </a:rPr>
              <a:t>F/P19 (7 år)	450:-	F/P13 (13 år) 	1 300:-</a:t>
            </a:r>
            <a:br>
              <a:rPr lang="sv-SE" sz="2000" b="1" dirty="0">
                <a:latin typeface="Special Elite" panose="02000506000000020004" pitchFamily="2" charset="0"/>
              </a:rPr>
            </a:br>
            <a:r>
              <a:rPr lang="sv-SE" sz="2000" dirty="0">
                <a:latin typeface="Special Elite" panose="02000506000000020004" pitchFamily="2" charset="0"/>
              </a:rPr>
              <a:t>F/P18 (8 år)	600:-	F/P12 (14 år)	1 400:-</a:t>
            </a:r>
            <a:br>
              <a:rPr lang="sv-SE" sz="2000" dirty="0">
                <a:latin typeface="Special Elite" panose="02000506000000020004" pitchFamily="2" charset="0"/>
              </a:rPr>
            </a:br>
            <a:r>
              <a:rPr lang="sv-SE" sz="2000" dirty="0">
                <a:latin typeface="Special Elite" panose="02000506000000020004" pitchFamily="2" charset="0"/>
              </a:rPr>
              <a:t>F/P17 (9 år) 	900:-	F/P11 (15 år) 	1 500:-</a:t>
            </a:r>
            <a:br>
              <a:rPr lang="sv-SE" sz="2000" dirty="0">
                <a:latin typeface="Special Elite" panose="02000506000000020004" pitchFamily="2" charset="0"/>
              </a:rPr>
            </a:br>
            <a:r>
              <a:rPr lang="sv-SE" sz="2000" dirty="0">
                <a:latin typeface="Special Elite" panose="02000506000000020004" pitchFamily="2" charset="0"/>
              </a:rPr>
              <a:t>F/P16 (10 år) 	1 000:-	</a:t>
            </a:r>
            <a:br>
              <a:rPr lang="sv-SE" sz="2000" dirty="0">
                <a:latin typeface="Special Elite" panose="02000506000000020004" pitchFamily="2" charset="0"/>
              </a:rPr>
            </a:br>
            <a:r>
              <a:rPr lang="sv-SE" sz="2000" dirty="0">
                <a:latin typeface="Special Elite" panose="02000506000000020004" pitchFamily="2" charset="0"/>
              </a:rPr>
              <a:t>F/P15 (11 år) 	1 100:-	 Våra äldre lag betalar träningsavgift</a:t>
            </a:r>
            <a:br>
              <a:rPr lang="sv-SE" sz="2000" dirty="0">
                <a:latin typeface="Special Elite" panose="02000506000000020004" pitchFamily="2" charset="0"/>
              </a:rPr>
            </a:br>
            <a:r>
              <a:rPr lang="sv-SE" sz="2000" dirty="0">
                <a:latin typeface="Special Elite" panose="02000506000000020004" pitchFamily="2" charset="0"/>
              </a:rPr>
              <a:t>F/P14 (12 år) 	1 200:-	 utifrån lagets direkta kostnader.</a:t>
            </a:r>
          </a:p>
          <a:p>
            <a:pPr marL="0" indent="0">
              <a:lnSpc>
                <a:spcPct val="120000"/>
              </a:lnSpc>
              <a:buFont typeface="Arial" pitchFamily="34" charset="0"/>
              <a:buNone/>
              <a:tabLst>
                <a:tab pos="2873375" algn="r"/>
                <a:tab pos="4397375" algn="l"/>
                <a:tab pos="7532688" algn="r"/>
              </a:tabLst>
              <a:defRPr/>
            </a:pPr>
            <a:br>
              <a:rPr lang="sv-SE" sz="1600" i="1" dirty="0">
                <a:latin typeface="Special Elite" panose="02000506000000020004" pitchFamily="2" charset="0"/>
              </a:rPr>
            </a:br>
            <a:r>
              <a:rPr lang="sv-SE" sz="1600" dirty="0">
                <a:latin typeface="Special Elite" panose="02000506000000020004" pitchFamily="2" charset="0"/>
              </a:rPr>
              <a:t>Ingen syskonrabatt på träningsavgiften.</a:t>
            </a:r>
            <a:r>
              <a:rPr lang="sv-SE" sz="2000" dirty="0">
                <a:latin typeface="Special Elite" panose="02000506000000020004" pitchFamily="2" charset="0"/>
              </a:rPr>
              <a:t> </a:t>
            </a:r>
            <a:r>
              <a:rPr lang="sv-SE" sz="1600" dirty="0">
                <a:latin typeface="Special Elite" panose="02000506000000020004" pitchFamily="2" charset="0"/>
              </a:rPr>
              <a:t>Medlemsavgiften skickas ut i samband med träningsavgifterna för fotboll.</a:t>
            </a:r>
          </a:p>
          <a:p>
            <a:pPr marL="0" indent="0">
              <a:buNone/>
            </a:pPr>
            <a:endParaRPr lang="sv-SE" altLang="sv-SE" sz="1600" b="1" dirty="0">
              <a:latin typeface="Special Elite" panose="02000506000000020004" pitchFamily="2" charset="0"/>
            </a:endParaRPr>
          </a:p>
          <a:p>
            <a:pPr marL="0" indent="0">
              <a:buNone/>
            </a:pPr>
            <a:endParaRPr lang="sv-SE" altLang="sv-SE" sz="1600" b="1" dirty="0">
              <a:latin typeface="Special Elite" panose="02000506000000020004" pitchFamily="2" charset="0"/>
            </a:endParaRPr>
          </a:p>
          <a:p>
            <a:pPr marL="0" indent="0">
              <a:buNone/>
            </a:pPr>
            <a:endParaRPr lang="sv-SE" altLang="sv-SE" sz="1600" b="1" dirty="0">
              <a:latin typeface="Special Elite" panose="02000506000000020004" pitchFamily="2" charset="0"/>
            </a:endParaRPr>
          </a:p>
          <a:p>
            <a:pPr marL="0" indent="0">
              <a:buNone/>
            </a:pPr>
            <a:endParaRPr lang="sv-SE" altLang="sv-SE" sz="1600" b="1" dirty="0">
              <a:solidFill>
                <a:schemeClr val="bg1"/>
              </a:solidFill>
              <a:latin typeface="Special Elite" panose="02000506000000020004" pitchFamily="2" charset="0"/>
            </a:endParaRPr>
          </a:p>
          <a:p>
            <a:pPr marL="0" indent="0">
              <a:buNone/>
            </a:pPr>
            <a:endParaRPr lang="sv-SE" altLang="sv-SE" sz="1600" b="1" dirty="0">
              <a:solidFill>
                <a:schemeClr val="bg1"/>
              </a:solidFill>
              <a:latin typeface="Special Elite" panose="02000506000000020004" pitchFamily="2" charset="0"/>
            </a:endParaRPr>
          </a:p>
          <a:p>
            <a:pPr marL="0" indent="0">
              <a:buNone/>
            </a:pPr>
            <a:r>
              <a:rPr lang="sv-SE" altLang="sv-SE" sz="2000" b="1" dirty="0">
                <a:solidFill>
                  <a:schemeClr val="bg1"/>
                </a:solidFill>
                <a:latin typeface="Special Elite" panose="02000506000000020004" pitchFamily="2" charset="0"/>
              </a:rPr>
              <a:t>Förklaring avgifter:</a:t>
            </a:r>
          </a:p>
          <a:p>
            <a:pPr marL="0" indent="0">
              <a:buNone/>
            </a:pPr>
            <a:r>
              <a:rPr lang="sv-SE" altLang="sv-SE" sz="2000" b="1" dirty="0">
                <a:solidFill>
                  <a:schemeClr val="bg1"/>
                </a:solidFill>
                <a:latin typeface="Special Elite" panose="02000506000000020004" pitchFamily="2" charset="0"/>
              </a:rPr>
              <a:t>Medlemsavgift </a:t>
            </a:r>
            <a:r>
              <a:rPr lang="sv-SE" altLang="sv-SE" sz="2000" dirty="0">
                <a:solidFill>
                  <a:schemeClr val="bg1"/>
                </a:solidFill>
                <a:latin typeface="Special Elite" panose="02000506000000020004" pitchFamily="2" charset="0"/>
              </a:rPr>
              <a:t>- betalas av medlem till föreningen</a:t>
            </a:r>
          </a:p>
          <a:p>
            <a:pPr marL="0" indent="0">
              <a:buNone/>
            </a:pPr>
            <a:r>
              <a:rPr lang="sv-SE" altLang="sv-SE" sz="2000" b="1" dirty="0">
                <a:solidFill>
                  <a:schemeClr val="bg1"/>
                </a:solidFill>
                <a:latin typeface="Special Elite" panose="02000506000000020004" pitchFamily="2" charset="0"/>
              </a:rPr>
              <a:t>Träningsavgift</a:t>
            </a:r>
            <a:r>
              <a:rPr lang="sv-SE" altLang="sv-SE" sz="2000" dirty="0">
                <a:solidFill>
                  <a:schemeClr val="bg1"/>
                </a:solidFill>
                <a:latin typeface="Special Elite" panose="02000506000000020004" pitchFamily="2" charset="0"/>
              </a:rPr>
              <a:t> – betalas av medlem till sektionen</a:t>
            </a:r>
          </a:p>
          <a:p>
            <a:pPr marL="0" indent="0">
              <a:buNone/>
            </a:pPr>
            <a:r>
              <a:rPr lang="sv-SE" altLang="sv-SE" sz="2000" b="1" dirty="0">
                <a:solidFill>
                  <a:schemeClr val="bg1"/>
                </a:solidFill>
                <a:latin typeface="Special Elite" panose="02000506000000020004" pitchFamily="2" charset="0"/>
              </a:rPr>
              <a:t>Föreningsavgift </a:t>
            </a:r>
            <a:r>
              <a:rPr lang="sv-SE" altLang="sv-SE" sz="2000" dirty="0">
                <a:solidFill>
                  <a:schemeClr val="bg1"/>
                </a:solidFill>
                <a:latin typeface="Special Elite" panose="02000506000000020004" pitchFamily="2" charset="0"/>
              </a:rPr>
              <a:t>– betalas av respektive sektion till föreningen (internt)</a:t>
            </a:r>
            <a:endParaRPr lang="sv-SE" sz="2000" dirty="0">
              <a:solidFill>
                <a:schemeClr val="bg1"/>
              </a:solidFill>
              <a:latin typeface="Special Elite" panose="02000506000000020004" pitchFamily="2" charset="0"/>
            </a:endParaRPr>
          </a:p>
          <a:p>
            <a:pPr marL="0" indent="0">
              <a:lnSpc>
                <a:spcPct val="120000"/>
              </a:lnSpc>
              <a:buFont typeface="Arial" pitchFamily="34" charset="0"/>
              <a:buNone/>
              <a:tabLst>
                <a:tab pos="2873375" algn="r"/>
                <a:tab pos="4397375" algn="l"/>
                <a:tab pos="7532688" algn="r"/>
              </a:tabLst>
              <a:defRPr/>
            </a:pPr>
            <a:endParaRPr lang="sv-SE" sz="1600" dirty="0">
              <a:latin typeface="Special Elite" panose="02000506000000020004" pitchFamily="2" charset="0"/>
            </a:endParaRPr>
          </a:p>
          <a:p>
            <a:pPr marL="0" indent="0">
              <a:lnSpc>
                <a:spcPct val="120000"/>
              </a:lnSpc>
              <a:buFont typeface="Arial" pitchFamily="34" charset="0"/>
              <a:buNone/>
              <a:tabLst>
                <a:tab pos="2873375" algn="r"/>
                <a:tab pos="4397375" algn="l"/>
                <a:tab pos="7532688" algn="r"/>
              </a:tabLst>
              <a:defRPr/>
            </a:pPr>
            <a:endParaRPr lang="sv-SE" sz="1600" dirty="0">
              <a:solidFill>
                <a:schemeClr val="bg1"/>
              </a:solidFill>
              <a:latin typeface="Special Elite" panose="02000506000000020004" pitchFamily="2" charset="0"/>
            </a:endParaRP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latin typeface="Special Elite" panose="02000506000000020004" pitchFamily="2" charset="0"/>
                <a:ea typeface="True Typewriter"/>
                <a:cs typeface="True Typewriter"/>
                <a:sym typeface="True Typewriter"/>
              </a:rPr>
              <a:t>Föreningens</a:t>
            </a:r>
            <a:r>
              <a:rPr lang="en-US" sz="2400" dirty="0">
                <a:latin typeface="Special Elite" panose="02000506000000020004" pitchFamily="2" charset="0"/>
                <a:ea typeface="True Typewriter"/>
                <a:cs typeface="True Typewriter"/>
                <a:sym typeface="True Typewriter"/>
              </a:rPr>
              <a:t> </a:t>
            </a:r>
            <a:r>
              <a:rPr lang="en-US" sz="2400" dirty="0" err="1">
                <a:latin typeface="Special Elite" panose="02000506000000020004" pitchFamily="2" charset="0"/>
                <a:ea typeface="True Typewriter"/>
                <a:cs typeface="True Typewriter"/>
                <a:sym typeface="True Typewriter"/>
              </a:rPr>
              <a:t>avgifter</a:t>
            </a:r>
            <a:endParaRPr lang="en-US" sz="2400" dirty="0">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0000"/>
                </a:solidFill>
                <a:latin typeface="Special Elite" panose="02000506000000020004" pitchFamily="2" charset="0"/>
                <a:ea typeface="True Typewriter"/>
                <a:cs typeface="True Typewriter"/>
                <a:sym typeface="True Typewriter"/>
              </a:rPr>
              <a:t>För ett </a:t>
            </a:r>
            <a:r>
              <a:rPr lang="en-US" sz="1600" dirty="0" err="1">
                <a:solidFill>
                  <a:srgbClr val="FF0000"/>
                </a:solidFill>
                <a:latin typeface="Special Elite" panose="02000506000000020004" pitchFamily="2" charset="0"/>
                <a:ea typeface="True Typewriter"/>
                <a:cs typeface="True Typewriter"/>
                <a:sym typeface="True Typewriter"/>
              </a:rPr>
              <a:t>livslångt</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idrottande</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Sandåkerns</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Sportklubb</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Idrott</a:t>
            </a:r>
            <a:r>
              <a:rPr lang="en-US" sz="1600" dirty="0">
                <a:solidFill>
                  <a:srgbClr val="FF0000"/>
                </a:solidFill>
                <a:latin typeface="Special Elite" panose="02000506000000020004" pitchFamily="2" charset="0"/>
                <a:ea typeface="True Typewriter"/>
                <a:cs typeface="True Typewriter"/>
                <a:sym typeface="True Typewriter"/>
              </a:rPr>
              <a:t> sedan 1932</a:t>
            </a:r>
          </a:p>
        </p:txBody>
      </p:sp>
      <p:sp>
        <p:nvSpPr>
          <p:cNvPr id="9" name="Platshållare för innehåll 2">
            <a:extLst>
              <a:ext uri="{FF2B5EF4-FFF2-40B4-BE49-F238E27FC236}">
                <a16:creationId xmlns:a16="http://schemas.microsoft.com/office/drawing/2014/main" id="{7B1D95AE-E15B-3338-6EEF-2C245F4F9F66}"/>
              </a:ext>
            </a:extLst>
          </p:cNvPr>
          <p:cNvSpPr txBox="1">
            <a:spLocks/>
          </p:cNvSpPr>
          <p:nvPr/>
        </p:nvSpPr>
        <p:spPr>
          <a:xfrm>
            <a:off x="7239000" y="2596436"/>
            <a:ext cx="10515600" cy="4351338"/>
          </a:xfrm>
          <a:prstGeom prst="rect">
            <a:avLst/>
          </a:prstGeom>
        </p:spPr>
        <p:txBody>
          <a:bodyPr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sv-SE" altLang="sv-SE" sz="2000" dirty="0">
              <a:latin typeface="Daytona" panose="020B0604030500040204" pitchFamily="34" charset="0"/>
            </a:endParaRPr>
          </a:p>
        </p:txBody>
      </p:sp>
      <p:sp>
        <p:nvSpPr>
          <p:cNvPr id="8" name="Freeform 6">
            <a:extLst>
              <a:ext uri="{FF2B5EF4-FFF2-40B4-BE49-F238E27FC236}">
                <a16:creationId xmlns:a16="http://schemas.microsoft.com/office/drawing/2014/main" id="{F7010827-5998-DE4E-1C9B-97AC8A10C948}"/>
              </a:ext>
            </a:extLst>
          </p:cNvPr>
          <p:cNvSpPr/>
          <p:nvPr/>
        </p:nvSpPr>
        <p:spPr>
          <a:xfrm>
            <a:off x="12846639" y="0"/>
            <a:ext cx="5441357" cy="1028700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a:extLst>
                <a:ext uri="{BEBA8EAE-BF5A-486C-A8C5-ECC9F3942E4B}">
                  <a14:imgProps xmlns:a14="http://schemas.microsoft.com/office/drawing/2010/main">
                    <a14:imgLayer r:embed="rId4">
                      <a14:imgEffect>
                        <a14:sharpenSoften amount="50000"/>
                      </a14:imgEffect>
                      <a14:imgEffect>
                        <a14:brightnessContrast bright="-40000" contrast="-40000"/>
                      </a14:imgEffect>
                    </a14:imgLayer>
                  </a14:imgProps>
                </a:ext>
              </a:extLst>
            </a:blip>
            <a:stretch>
              <a:fillRect l="-87649" t="1" r="-148723" b="-18544"/>
            </a:stretch>
          </a:blipFill>
        </p:spPr>
        <p:txBody>
          <a:bodyPr/>
          <a:lstStyle/>
          <a:p>
            <a:endParaRPr lang="sv-SE"/>
          </a:p>
        </p:txBody>
      </p:sp>
    </p:spTree>
    <p:extLst>
      <p:ext uri="{BB962C8B-B14F-4D97-AF65-F5344CB8AC3E}">
        <p14:creationId xmlns:p14="http://schemas.microsoft.com/office/powerpoint/2010/main" val="20810751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46104" y="1516743"/>
            <a:ext cx="11488696" cy="7825732"/>
          </a:xfrm>
          <a:prstGeom prst="rect">
            <a:avLst/>
          </a:prstGeom>
        </p:spPr>
        <p:txBody>
          <a:bodyPr wrap="square" lIns="0" tIns="0" rIns="0" bIns="0" rtlCol="0" anchor="t">
            <a:spAutoFit/>
          </a:bodyPr>
          <a:lstStyle/>
          <a:p>
            <a:pPr>
              <a:spcBef>
                <a:spcPct val="0"/>
              </a:spcBef>
              <a:spcAft>
                <a:spcPts val="1200"/>
              </a:spcAft>
            </a:pPr>
            <a:r>
              <a:rPr lang="sv-SE" sz="3200" b="1" dirty="0">
                <a:latin typeface="Special Elite" panose="02000506000000020004" pitchFamily="2" charset="0"/>
                <a:cs typeface="Arial"/>
              </a:rPr>
              <a:t>Arbete under Svenska Rallyt (Rally Sweden)</a:t>
            </a:r>
            <a:br>
              <a:rPr lang="sv-SE" sz="1600" dirty="0">
                <a:latin typeface="Special Elite" panose="02000506000000020004" pitchFamily="2" charset="0"/>
                <a:cs typeface="Arial"/>
              </a:rPr>
            </a:br>
            <a:r>
              <a:rPr lang="sv-SE" sz="1600" dirty="0">
                <a:latin typeface="Special Elite" panose="02000506000000020004" pitchFamily="2" charset="0"/>
                <a:cs typeface="Arial"/>
              </a:rPr>
              <a:t>Under detta arrangemang har föreningen tillsammans med Umedalens IF samt IBK Dalen ansvaret att </a:t>
            </a:r>
            <a:br>
              <a:rPr lang="sv-SE" sz="1600" dirty="0">
                <a:latin typeface="Special Elite" panose="02000506000000020004" pitchFamily="2" charset="0"/>
                <a:cs typeface="Arial"/>
              </a:rPr>
            </a:br>
            <a:r>
              <a:rPr lang="sv-SE" sz="1600" dirty="0">
                <a:latin typeface="Special Elite" panose="02000506000000020004" pitchFamily="2" charset="0"/>
                <a:cs typeface="Arial"/>
              </a:rPr>
              <a:t>tillsätta funktionärer på serviceplatsen vid Noliaområdet samt besöksparkeringen på Gamla Bangården. </a:t>
            </a:r>
          </a:p>
          <a:p>
            <a:pPr>
              <a:spcBef>
                <a:spcPct val="0"/>
              </a:spcBef>
              <a:spcAft>
                <a:spcPts val="1200"/>
              </a:spcAft>
            </a:pPr>
            <a:r>
              <a:rPr lang="sv-SE" sz="1600" dirty="0">
                <a:latin typeface="Special Elite" panose="02000506000000020004" pitchFamily="2" charset="0"/>
                <a:cs typeface="Arial"/>
              </a:rPr>
              <a:t>Lag som vill arbeta fler timmar än den grundtilldelade har möjlighet till detta och på de timmarna är förtjänsten 100%.</a:t>
            </a:r>
          </a:p>
          <a:p>
            <a:pPr marL="0" indent="0">
              <a:lnSpc>
                <a:spcPct val="120000"/>
              </a:lnSpc>
              <a:spcAft>
                <a:spcPts val="1200"/>
              </a:spcAft>
              <a:buNone/>
              <a:defRPr/>
            </a:pPr>
            <a:r>
              <a:rPr lang="sv-SE" sz="3200" b="1" dirty="0">
                <a:latin typeface="Special Elite" panose="02000506000000020004" pitchFamily="2" charset="0"/>
                <a:cs typeface="Arial"/>
              </a:rPr>
              <a:t>Försäljning Bingolotter till TV4s Uppesittarkväll</a:t>
            </a:r>
            <a:br>
              <a:rPr lang="sv-SE" sz="1600" dirty="0">
                <a:latin typeface="Special Elite" panose="02000506000000020004" pitchFamily="2" charset="0"/>
                <a:cs typeface="Arial"/>
              </a:rPr>
            </a:br>
            <a:r>
              <a:rPr lang="sv-SE" sz="1600" dirty="0">
                <a:latin typeface="Special Elite" panose="02000506000000020004" pitchFamily="2" charset="0"/>
              </a:rPr>
              <a:t>Samtliga medlemmar säljer 8 Bingolotter till Uppesittarkvällen den 23/12. Familjer (2 aktiva barn </a:t>
            </a:r>
            <a:br>
              <a:rPr lang="sv-SE" sz="1600" dirty="0">
                <a:latin typeface="Special Elite" panose="02000506000000020004" pitchFamily="2" charset="0"/>
              </a:rPr>
            </a:br>
            <a:r>
              <a:rPr lang="sv-SE" sz="1600" dirty="0">
                <a:latin typeface="Special Elite" panose="02000506000000020004" pitchFamily="2" charset="0"/>
              </a:rPr>
              <a:t>eller fler) säljer 14 Bingolotter. Det är också möjligt att sälja ytterligare bingolotter, dubbellotter, trippellotter och julkalendrar, där hela förtjänsten går till önskad lagkassa. Friköp är möjligt från 2026.</a:t>
            </a:r>
          </a:p>
          <a:p>
            <a:pPr algn="l">
              <a:spcAft>
                <a:spcPts val="1200"/>
              </a:spcAft>
            </a:pPr>
            <a:r>
              <a:rPr lang="sv-SE" sz="3200" b="1" dirty="0">
                <a:latin typeface="Special Elite" panose="02000506000000020004" pitchFamily="2" charset="0"/>
                <a:cs typeface="Arial"/>
              </a:rPr>
              <a:t>Parkeringsarbete Stora Nolia</a:t>
            </a:r>
            <a:br>
              <a:rPr lang="sv-SE" sz="1600" dirty="0">
                <a:latin typeface="Special Elite" panose="02000506000000020004" pitchFamily="2" charset="0"/>
                <a:cs typeface="Arial"/>
              </a:rPr>
            </a:br>
            <a:r>
              <a:rPr lang="sv-SE" sz="1600" dirty="0">
                <a:latin typeface="Special Elite" panose="02000506000000020004" pitchFamily="2" charset="0"/>
                <a:cs typeface="Arial"/>
              </a:rPr>
              <a:t>Ett återkommande föreningsarbete inom Sandåkerns SK är parkeringsarbete under Stora Noliamässan </a:t>
            </a:r>
            <a:br>
              <a:rPr lang="sv-SE" sz="1600" dirty="0">
                <a:latin typeface="Special Elite" panose="02000506000000020004" pitchFamily="2" charset="0"/>
                <a:cs typeface="Arial"/>
              </a:rPr>
            </a:br>
            <a:r>
              <a:rPr lang="sv-SE" sz="1600" dirty="0">
                <a:latin typeface="Special Elite" panose="02000506000000020004" pitchFamily="2" charset="0"/>
                <a:cs typeface="Arial"/>
              </a:rPr>
              <a:t>vilken anordnas vartannat år i Umeå. Under mässan ansvarar föreningen för ett antal parkeringsytor.</a:t>
            </a:r>
          </a:p>
          <a:p>
            <a:pPr algn="l">
              <a:spcAft>
                <a:spcPts val="1200"/>
              </a:spcAft>
            </a:pPr>
            <a:br>
              <a:rPr lang="sv-SE" sz="1600" dirty="0">
                <a:latin typeface="Special Elite" panose="02000506000000020004" pitchFamily="2" charset="0"/>
                <a:cs typeface="Arial"/>
              </a:rPr>
            </a:br>
            <a:endParaRPr lang="sv-SE" sz="1600" dirty="0">
              <a:latin typeface="Special Elite" panose="02000506000000020004" pitchFamily="2" charset="0"/>
              <a:cs typeface="Arial"/>
            </a:endParaRPr>
          </a:p>
          <a:p>
            <a:pPr>
              <a:lnSpc>
                <a:spcPct val="115000"/>
              </a:lnSpc>
              <a:spcAft>
                <a:spcPts val="800"/>
              </a:spcAft>
            </a:pPr>
            <a:r>
              <a:rPr lang="sv-SE" sz="2400" b="1" dirty="0">
                <a:latin typeface="Special Elite" panose="02000506000000020004" pitchFamily="2" charset="0"/>
                <a:cs typeface="Arial"/>
              </a:rPr>
              <a:t>Övriga förslag på försäljningsinsatser</a:t>
            </a:r>
          </a:p>
          <a:p>
            <a:pPr>
              <a:lnSpc>
                <a:spcPct val="115000"/>
              </a:lnSpc>
              <a:spcAft>
                <a:spcPts val="800"/>
              </a:spcAft>
            </a:pPr>
            <a:r>
              <a:rPr lang="sv-SE" sz="1600" b="1" dirty="0">
                <a:latin typeface="Special Elite" panose="02000506000000020004" pitchFamily="2" charset="0"/>
                <a:cs typeface="Arial"/>
              </a:rPr>
              <a:t>Förbrukningsartiklar via </a:t>
            </a:r>
            <a:r>
              <a:rPr lang="sv-SE" sz="1600" b="1" dirty="0" err="1">
                <a:latin typeface="Special Elite" panose="02000506000000020004" pitchFamily="2" charset="0"/>
                <a:cs typeface="Arial"/>
              </a:rPr>
              <a:t>Alloffice</a:t>
            </a:r>
            <a:br>
              <a:rPr lang="sv-SE" sz="1600" dirty="0">
                <a:latin typeface="Special Elite" panose="02000506000000020004" pitchFamily="2" charset="0"/>
                <a:cs typeface="Arial"/>
              </a:rPr>
            </a:br>
            <a:r>
              <a:rPr lang="sv-SE" sz="1600" dirty="0">
                <a:latin typeface="Special Elite" panose="02000506000000020004" pitchFamily="2" charset="0"/>
                <a:cs typeface="Arial"/>
              </a:rPr>
              <a:t>Sälj toalett- och hushållspapper eller andra förbrukningsartiklar till extra bra förtjänst. </a:t>
            </a:r>
            <a:br>
              <a:rPr lang="sv-SE" sz="1600" dirty="0">
                <a:latin typeface="Special Elite" panose="02000506000000020004" pitchFamily="2" charset="0"/>
                <a:cs typeface="Arial"/>
              </a:rPr>
            </a:br>
            <a:r>
              <a:rPr lang="sv-SE" sz="1600" dirty="0">
                <a:latin typeface="Special Elite" panose="02000506000000020004" pitchFamily="2" charset="0"/>
                <a:cs typeface="Arial"/>
              </a:rPr>
              <a:t>Leverans löpande under hela året via </a:t>
            </a:r>
            <a:r>
              <a:rPr lang="sv-SE" sz="1600" dirty="0" err="1">
                <a:latin typeface="Special Elite" panose="02000506000000020004" pitchFamily="2" charset="0"/>
                <a:cs typeface="Arial"/>
              </a:rPr>
              <a:t>Alloffice</a:t>
            </a:r>
            <a:r>
              <a:rPr lang="sv-SE" sz="1600" dirty="0">
                <a:latin typeface="Special Elite" panose="02000506000000020004" pitchFamily="2" charset="0"/>
                <a:cs typeface="Arial"/>
              </a:rPr>
              <a:t> Umeå. </a:t>
            </a:r>
          </a:p>
          <a:p>
            <a:pPr>
              <a:lnSpc>
                <a:spcPct val="115000"/>
              </a:lnSpc>
              <a:spcAft>
                <a:spcPts val="800"/>
              </a:spcAft>
            </a:pPr>
            <a:r>
              <a:rPr lang="sv-SE" sz="1600" b="1" dirty="0" err="1">
                <a:latin typeface="Special Elite" panose="02000506000000020004" pitchFamily="2" charset="0"/>
                <a:cs typeface="Arial"/>
              </a:rPr>
              <a:t>Newbody</a:t>
            </a:r>
            <a:r>
              <a:rPr lang="sv-SE" sz="1600" b="1" dirty="0">
                <a:latin typeface="Special Elite" panose="02000506000000020004" pitchFamily="2" charset="0"/>
                <a:cs typeface="Arial"/>
              </a:rPr>
              <a:t> </a:t>
            </a:r>
            <a:r>
              <a:rPr lang="sv-SE" sz="1600" b="1" dirty="0" err="1">
                <a:latin typeface="Special Elite" panose="02000506000000020004" pitchFamily="2" charset="0"/>
                <a:cs typeface="Arial"/>
              </a:rPr>
              <a:t>Family</a:t>
            </a:r>
            <a:r>
              <a:rPr lang="sv-SE" sz="1600" b="1" dirty="0">
                <a:latin typeface="Special Elite" panose="02000506000000020004" pitchFamily="2" charset="0"/>
                <a:cs typeface="Arial"/>
              </a:rPr>
              <a:t>, Sockgrossisten, Ravelli etc.</a:t>
            </a:r>
            <a:br>
              <a:rPr lang="sv-SE" sz="1600" dirty="0">
                <a:latin typeface="Special Elite" panose="02000506000000020004" pitchFamily="2" charset="0"/>
                <a:cs typeface="Arial"/>
              </a:rPr>
            </a:br>
            <a:r>
              <a:rPr lang="sv-SE" sz="1600" dirty="0">
                <a:latin typeface="Special Elite" panose="02000506000000020004" pitchFamily="2" charset="0"/>
                <a:cs typeface="Arial"/>
              </a:rPr>
              <a:t>Idag finns flertalet olika företag som erbjuder provisionsförsäljningar till föreningar. </a:t>
            </a:r>
            <a:br>
              <a:rPr lang="sv-SE" sz="1600" dirty="0">
                <a:latin typeface="Special Elite" panose="02000506000000020004" pitchFamily="2" charset="0"/>
                <a:cs typeface="Arial"/>
              </a:rPr>
            </a:br>
            <a:r>
              <a:rPr lang="sv-SE" sz="1600" dirty="0">
                <a:latin typeface="Special Elite" panose="02000506000000020004" pitchFamily="2" charset="0"/>
                <a:cs typeface="Arial"/>
              </a:rPr>
              <a:t>Ovan hittar ni några möjliga förslag, där det finns ännu mer att välja på.</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latin typeface="Special Elite" panose="02000506000000020004" pitchFamily="2" charset="0"/>
                <a:ea typeface="True Typewriter"/>
                <a:cs typeface="True Typewriter"/>
                <a:sym typeface="True Typewriter"/>
              </a:rPr>
              <a:t>Gemensamma</a:t>
            </a:r>
            <a:r>
              <a:rPr lang="en-US" sz="2400" dirty="0">
                <a:latin typeface="Special Elite" panose="02000506000000020004" pitchFamily="2" charset="0"/>
                <a:ea typeface="True Typewriter"/>
                <a:cs typeface="True Typewriter"/>
                <a:sym typeface="True Typewriter"/>
              </a:rPr>
              <a:t> </a:t>
            </a:r>
            <a:r>
              <a:rPr lang="en-US" sz="2400" dirty="0" err="1">
                <a:latin typeface="Special Elite" panose="02000506000000020004" pitchFamily="2" charset="0"/>
                <a:ea typeface="True Typewriter"/>
                <a:cs typeface="True Typewriter"/>
                <a:sym typeface="True Typewriter"/>
              </a:rPr>
              <a:t>föreningsarbeten</a:t>
            </a:r>
            <a:endParaRPr lang="en-US" sz="2400" dirty="0">
              <a:latin typeface="Special Elite" panose="02000506000000020004" pitchFamily="2" charset="0"/>
              <a:ea typeface="True Typewriter"/>
              <a:cs typeface="True Typewriter"/>
              <a:sym typeface="True Typewriter"/>
            </a:endParaRP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0000"/>
                </a:solidFill>
                <a:latin typeface="Special Elite" panose="02000506000000020004" pitchFamily="2" charset="0"/>
                <a:ea typeface="True Typewriter"/>
                <a:cs typeface="True Typewriter"/>
                <a:sym typeface="True Typewriter"/>
              </a:rPr>
              <a:t>För ett </a:t>
            </a:r>
            <a:r>
              <a:rPr lang="en-US" sz="1600" dirty="0" err="1">
                <a:solidFill>
                  <a:srgbClr val="FF0000"/>
                </a:solidFill>
                <a:latin typeface="Special Elite" panose="02000506000000020004" pitchFamily="2" charset="0"/>
                <a:ea typeface="True Typewriter"/>
                <a:cs typeface="True Typewriter"/>
                <a:sym typeface="True Typewriter"/>
              </a:rPr>
              <a:t>livslångt</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idrottande</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Sandåkerns</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Sportklubb</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Idrott</a:t>
            </a:r>
            <a:r>
              <a:rPr lang="en-US" sz="1600" dirty="0">
                <a:solidFill>
                  <a:srgbClr val="FF0000"/>
                </a:solidFill>
                <a:latin typeface="Special Elite" panose="02000506000000020004" pitchFamily="2" charset="0"/>
                <a:ea typeface="True Typewriter"/>
                <a:cs typeface="True Typewriter"/>
                <a:sym typeface="True Typewriter"/>
              </a:rPr>
              <a:t> sedan 1932</a:t>
            </a:r>
          </a:p>
        </p:txBody>
      </p:sp>
      <p:pic>
        <p:nvPicPr>
          <p:cNvPr id="3" name="Bildobjekt 2">
            <a:extLst>
              <a:ext uri="{FF2B5EF4-FFF2-40B4-BE49-F238E27FC236}">
                <a16:creationId xmlns:a16="http://schemas.microsoft.com/office/drawing/2014/main" id="{B7DE5D31-E92F-82C3-E4B6-EDED042C90FB}"/>
              </a:ext>
            </a:extLst>
          </p:cNvPr>
          <p:cNvPicPr>
            <a:picLocks noChangeAspect="1"/>
          </p:cNvPicPr>
          <p:nvPr/>
        </p:nvPicPr>
        <p:blipFill>
          <a:blip r:embed="rId3">
            <a:extLst>
              <a:ext uri="{BEBA8EAE-BF5A-486C-A8C5-ECC9F3942E4B}">
                <a14:imgProps xmlns:a14="http://schemas.microsoft.com/office/drawing/2010/main">
                  <a14:imgLayer r:embed="rId4">
                    <a14:imgEffect>
                      <a14:artisticCutout/>
                    </a14:imgEffect>
                  </a14:imgLayer>
                </a14:imgProps>
              </a:ext>
            </a:extLst>
          </a:blip>
          <a:srcRect l="12364" r="29734"/>
          <a:stretch>
            <a:fillRect/>
          </a:stretch>
        </p:blipFill>
        <p:spPr>
          <a:xfrm>
            <a:off x="12192000" y="0"/>
            <a:ext cx="6096000" cy="10287000"/>
          </a:xfrm>
          <a:prstGeom prst="rect">
            <a:avLst/>
          </a:prstGeom>
        </p:spPr>
      </p:pic>
    </p:spTree>
    <p:extLst>
      <p:ext uri="{BB962C8B-B14F-4D97-AF65-F5344CB8AC3E}">
        <p14:creationId xmlns:p14="http://schemas.microsoft.com/office/powerpoint/2010/main" val="30786532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5"/>
          <p:cNvSpPr txBox="1"/>
          <p:nvPr/>
        </p:nvSpPr>
        <p:spPr>
          <a:xfrm>
            <a:off x="246104" y="1516743"/>
            <a:ext cx="10345696" cy="6504345"/>
          </a:xfrm>
          <a:prstGeom prst="rect">
            <a:avLst/>
          </a:prstGeom>
        </p:spPr>
        <p:txBody>
          <a:bodyPr wrap="square" lIns="0" tIns="0" rIns="0" bIns="0" rtlCol="0" anchor="t">
            <a:spAutoFit/>
          </a:bodyPr>
          <a:lstStyle/>
          <a:p>
            <a:pPr>
              <a:spcAft>
                <a:spcPts val="800"/>
              </a:spcAft>
              <a:tabLst>
                <a:tab pos="2508250" algn="l"/>
              </a:tabLst>
            </a:pPr>
            <a:r>
              <a:rPr lang="sv-SE" sz="2400" u="sng" dirty="0">
                <a:latin typeface="Special Elite" panose="02000506000000020004" pitchFamily="2" charset="0"/>
              </a:rPr>
              <a:t>Flickor</a:t>
            </a:r>
            <a:r>
              <a:rPr lang="sv-SE" sz="2400" dirty="0">
                <a:latin typeface="Special Elite" panose="02000506000000020004" pitchFamily="2" charset="0"/>
              </a:rPr>
              <a:t>	</a:t>
            </a:r>
            <a:r>
              <a:rPr lang="sv-SE" sz="2400" u="sng" dirty="0">
                <a:latin typeface="Special Elite" panose="02000506000000020004" pitchFamily="2" charset="0"/>
              </a:rPr>
              <a:t>Pojkar</a:t>
            </a:r>
          </a:p>
          <a:p>
            <a:pPr>
              <a:spcAft>
                <a:spcPts val="800"/>
              </a:spcAft>
              <a:tabLst>
                <a:tab pos="2508250" algn="l"/>
              </a:tabLst>
            </a:pPr>
            <a:r>
              <a:rPr lang="sv-SE" sz="2400" dirty="0">
                <a:latin typeface="Special Elite" panose="02000506000000020004" pitchFamily="2" charset="0"/>
              </a:rPr>
              <a:t>Dam (15/2)	</a:t>
            </a:r>
            <a:r>
              <a:rPr lang="sv-SE" sz="2400" dirty="0" err="1">
                <a:latin typeface="Special Elite" panose="02000506000000020004" pitchFamily="2" charset="0"/>
              </a:rPr>
              <a:t>Div</a:t>
            </a:r>
            <a:r>
              <a:rPr lang="sv-SE" sz="2400" dirty="0">
                <a:latin typeface="Special Elite" panose="02000506000000020004" pitchFamily="2" charset="0"/>
              </a:rPr>
              <a:t> 2 (19/3) </a:t>
            </a:r>
            <a:r>
              <a:rPr lang="sv-SE" sz="1600" dirty="0">
                <a:latin typeface="Special Elite" panose="02000506000000020004" pitchFamily="2" charset="0"/>
              </a:rPr>
              <a:t>(</a:t>
            </a:r>
            <a:r>
              <a:rPr lang="sv-SE" sz="1600" dirty="0" err="1">
                <a:latin typeface="Special Elite" panose="02000506000000020004" pitchFamily="2" charset="0"/>
              </a:rPr>
              <a:t>Sandåkernkamraterna</a:t>
            </a:r>
            <a:r>
              <a:rPr lang="sv-SE" sz="1600" dirty="0">
                <a:latin typeface="Special Elite" panose="02000506000000020004" pitchFamily="2" charset="0"/>
              </a:rPr>
              <a:t>) </a:t>
            </a:r>
            <a:endParaRPr lang="sv-SE" sz="2400" dirty="0">
              <a:latin typeface="Special Elite" panose="02000506000000020004" pitchFamily="2" charset="0"/>
            </a:endParaRPr>
          </a:p>
          <a:p>
            <a:pPr>
              <a:spcAft>
                <a:spcPts val="800"/>
              </a:spcAft>
              <a:tabLst>
                <a:tab pos="2508250" algn="l"/>
              </a:tabLst>
            </a:pPr>
            <a:r>
              <a:rPr lang="sv-SE" sz="2400" dirty="0">
                <a:latin typeface="Special Elite" panose="02000506000000020004" pitchFamily="2" charset="0"/>
              </a:rPr>
              <a:t>	Herrjuniorerna (25/8)</a:t>
            </a:r>
            <a:endParaRPr lang="sv-SE" dirty="0">
              <a:latin typeface="Special Elite" panose="02000506000000020004" pitchFamily="2" charset="0"/>
            </a:endParaRPr>
          </a:p>
          <a:p>
            <a:pPr>
              <a:spcAft>
                <a:spcPts val="800"/>
              </a:spcAft>
              <a:tabLst>
                <a:tab pos="2508250" algn="l"/>
              </a:tabLst>
            </a:pPr>
            <a:r>
              <a:rPr lang="sv-SE" sz="2400" dirty="0">
                <a:latin typeface="Special Elite" panose="02000506000000020004" pitchFamily="2" charset="0"/>
              </a:rPr>
              <a:t>F2011 (17/5)	</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F2012 </a:t>
            </a:r>
            <a:r>
              <a:rPr lang="sv-SE" sz="2400" dirty="0">
                <a:latin typeface="Special Elite" panose="02000506000000020004" pitchFamily="2" charset="0"/>
              </a:rPr>
              <a:t>(21/6)</a:t>
            </a:r>
            <a:r>
              <a:rPr lang="sv-SE" sz="2400" dirty="0">
                <a:latin typeface="Special Elite" panose="02000506000000020004" pitchFamily="2" charset="0"/>
                <a:ea typeface="Calibri" panose="020F0502020204030204" pitchFamily="34" charset="0"/>
                <a:cs typeface="Times New Roman" panose="02020603050405020304" pitchFamily="18" charset="0"/>
              </a:rPr>
              <a:t>	</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F2013 </a:t>
            </a:r>
            <a:r>
              <a:rPr lang="sv-SE" sz="2400" dirty="0">
                <a:latin typeface="Special Elite" panose="02000506000000020004" pitchFamily="2" charset="0"/>
              </a:rPr>
              <a:t>(21/6)</a:t>
            </a:r>
            <a:r>
              <a:rPr lang="sv-SE" sz="2400" dirty="0">
                <a:latin typeface="Special Elite" panose="02000506000000020004" pitchFamily="2" charset="0"/>
                <a:ea typeface="Calibri" panose="020F0502020204030204" pitchFamily="34" charset="0"/>
                <a:cs typeface="Times New Roman" panose="02020603050405020304" pitchFamily="18" charset="0"/>
              </a:rPr>
              <a:t>	P2013 </a:t>
            </a:r>
            <a:r>
              <a:rPr lang="sv-SE" sz="2400" dirty="0">
                <a:latin typeface="Special Elite" panose="02000506000000020004" pitchFamily="2" charset="0"/>
              </a:rPr>
              <a:t>(16/4)</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F2014 </a:t>
            </a:r>
            <a:r>
              <a:rPr lang="sv-SE" sz="2400" dirty="0">
                <a:latin typeface="Special Elite" panose="02000506000000020004" pitchFamily="2" charset="0"/>
              </a:rPr>
              <a:t>(26/7)</a:t>
            </a:r>
            <a:r>
              <a:rPr lang="sv-SE" sz="2400" dirty="0">
                <a:latin typeface="Special Elite" panose="02000506000000020004" pitchFamily="2" charset="0"/>
                <a:ea typeface="Calibri" panose="020F0502020204030204" pitchFamily="34" charset="0"/>
                <a:cs typeface="Times New Roman" panose="02020603050405020304" pitchFamily="18" charset="0"/>
              </a:rPr>
              <a:t>	P2014 </a:t>
            </a:r>
            <a:r>
              <a:rPr lang="sv-SE" sz="2400" dirty="0">
                <a:latin typeface="Special Elite" panose="02000506000000020004" pitchFamily="2" charset="0"/>
              </a:rPr>
              <a:t>(21/6)</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F2015 </a:t>
            </a:r>
            <a:r>
              <a:rPr lang="sv-SE" sz="2400" dirty="0">
                <a:latin typeface="Special Elite" panose="02000506000000020004" pitchFamily="2" charset="0"/>
              </a:rPr>
              <a:t>(26/12)</a:t>
            </a:r>
            <a:r>
              <a:rPr lang="sv-SE" sz="2400" dirty="0">
                <a:latin typeface="Special Elite" panose="02000506000000020004" pitchFamily="2" charset="0"/>
                <a:ea typeface="Calibri" panose="020F0502020204030204" pitchFamily="34" charset="0"/>
                <a:cs typeface="Times New Roman" panose="02020603050405020304" pitchFamily="18" charset="0"/>
              </a:rPr>
              <a:t>	P2015 </a:t>
            </a:r>
            <a:r>
              <a:rPr lang="sv-SE" sz="2400" dirty="0">
                <a:latin typeface="Special Elite" panose="02000506000000020004" pitchFamily="2" charset="0"/>
              </a:rPr>
              <a:t>(34/9)</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F2016 </a:t>
            </a:r>
            <a:r>
              <a:rPr lang="sv-SE" sz="2400" dirty="0">
                <a:latin typeface="Special Elite" panose="02000506000000020004" pitchFamily="2" charset="0"/>
              </a:rPr>
              <a:t>(20/8)</a:t>
            </a:r>
            <a:r>
              <a:rPr lang="sv-SE" sz="2400" dirty="0">
                <a:latin typeface="Special Elite" panose="02000506000000020004" pitchFamily="2" charset="0"/>
                <a:ea typeface="Calibri" panose="020F0502020204030204" pitchFamily="34" charset="0"/>
                <a:cs typeface="Times New Roman" panose="02020603050405020304" pitchFamily="18" charset="0"/>
              </a:rPr>
              <a:t>	P2016</a:t>
            </a:r>
            <a:r>
              <a:rPr lang="sv-SE" sz="2400" dirty="0">
                <a:latin typeface="Special Elite" panose="02000506000000020004" pitchFamily="2" charset="0"/>
              </a:rPr>
              <a:t> (26/11)</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F2017 </a:t>
            </a:r>
            <a:r>
              <a:rPr lang="sv-SE" sz="2400" dirty="0">
                <a:latin typeface="Special Elite" panose="02000506000000020004" pitchFamily="2" charset="0"/>
              </a:rPr>
              <a:t>(29/12)</a:t>
            </a:r>
            <a:r>
              <a:rPr lang="sv-SE" sz="2400" dirty="0">
                <a:latin typeface="Special Elite" panose="02000506000000020004" pitchFamily="2" charset="0"/>
                <a:ea typeface="Calibri" panose="020F0502020204030204" pitchFamily="34" charset="0"/>
                <a:cs typeface="Times New Roman" panose="02020603050405020304" pitchFamily="18" charset="0"/>
              </a:rPr>
              <a:t>	P2017 </a:t>
            </a:r>
            <a:r>
              <a:rPr lang="sv-SE" sz="2400" dirty="0">
                <a:latin typeface="Special Elite" panose="02000506000000020004" pitchFamily="2" charset="0"/>
              </a:rPr>
              <a:t>(32/15)</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F2018 </a:t>
            </a:r>
            <a:r>
              <a:rPr lang="sv-SE" sz="2400" dirty="0">
                <a:latin typeface="Special Elite" panose="02000506000000020004" pitchFamily="2" charset="0"/>
              </a:rPr>
              <a:t>(22/13)	P2018 (31/9</a:t>
            </a:r>
          </a:p>
          <a:p>
            <a:pPr>
              <a:spcAft>
                <a:spcPts val="800"/>
              </a:spcAft>
              <a:tabLst>
                <a:tab pos="2508250" algn="l"/>
              </a:tabLst>
            </a:pPr>
            <a:r>
              <a:rPr lang="sv-SE" sz="2400" dirty="0">
                <a:latin typeface="Special Elite" panose="02000506000000020004" pitchFamily="2" charset="0"/>
                <a:ea typeface="Calibri" panose="020F0502020204030204" pitchFamily="34" charset="0"/>
                <a:cs typeface="Times New Roman" panose="02020603050405020304" pitchFamily="18" charset="0"/>
              </a:rPr>
              <a:t>F2019 (37/0)	P2019 (52/2</a:t>
            </a:r>
            <a:r>
              <a:rPr lang="sv-SE" sz="2400" dirty="0">
                <a:latin typeface="Special Elite" panose="02000506000000020004" pitchFamily="2" charset="0"/>
              </a:rPr>
              <a:t>)</a:t>
            </a:r>
          </a:p>
          <a:p>
            <a:pPr>
              <a:spcAft>
                <a:spcPts val="800"/>
              </a:spcAft>
              <a:tabLst>
                <a:tab pos="2508250" algn="l"/>
              </a:tabLst>
            </a:pPr>
            <a:endParaRPr lang="sv-SE" sz="2400" dirty="0">
              <a:latin typeface="Special Elite" panose="02000506000000020004" pitchFamily="2" charset="0"/>
            </a:endParaRPr>
          </a:p>
          <a:p>
            <a:pPr>
              <a:spcAft>
                <a:spcPts val="800"/>
              </a:spcAft>
              <a:tabLst>
                <a:tab pos="2508250" algn="l"/>
              </a:tabLst>
            </a:pPr>
            <a:r>
              <a:rPr lang="sv-SE" sz="2400" dirty="0">
                <a:latin typeface="Special Elite" panose="02000506000000020004" pitchFamily="2" charset="0"/>
              </a:rPr>
              <a:t>Bollek har uppstart under oktober…</a:t>
            </a:r>
          </a:p>
        </p:txBody>
      </p:sp>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latin typeface="Special Elite" panose="02000506000000020004" pitchFamily="2" charset="0"/>
                <a:ea typeface="True Typewriter"/>
                <a:cs typeface="True Typewriter"/>
                <a:sym typeface="True Typewriter"/>
              </a:rPr>
              <a:t>Våra</a:t>
            </a:r>
            <a:r>
              <a:rPr lang="en-US" sz="2400" dirty="0">
                <a:latin typeface="Special Elite" panose="02000506000000020004" pitchFamily="2" charset="0"/>
                <a:ea typeface="True Typewriter"/>
                <a:cs typeface="True Typewriter"/>
                <a:sym typeface="True Typewriter"/>
              </a:rPr>
              <a:t> lag 2026/2027</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rgbClr val="FF0000"/>
                </a:solidFill>
                <a:latin typeface="Special Elite" panose="02000506000000020004" pitchFamily="2" charset="0"/>
                <a:ea typeface="True Typewriter"/>
                <a:cs typeface="True Typewriter"/>
                <a:sym typeface="True Typewriter"/>
              </a:rPr>
              <a:t>För ett </a:t>
            </a:r>
            <a:r>
              <a:rPr lang="en-US" sz="1600" dirty="0" err="1">
                <a:solidFill>
                  <a:srgbClr val="FF0000"/>
                </a:solidFill>
                <a:latin typeface="Special Elite" panose="02000506000000020004" pitchFamily="2" charset="0"/>
                <a:ea typeface="True Typewriter"/>
                <a:cs typeface="True Typewriter"/>
                <a:sym typeface="True Typewriter"/>
              </a:rPr>
              <a:t>livslångt</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idrottande</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Sandåkerns</a:t>
            </a:r>
            <a:r>
              <a:rPr lang="en-US" sz="1600" dirty="0">
                <a:solidFill>
                  <a:srgbClr val="FF0000"/>
                </a:solidFill>
                <a:latin typeface="Special Elite" panose="02000506000000020004" pitchFamily="2" charset="0"/>
                <a:ea typeface="True Typewriter"/>
                <a:cs typeface="True Typewriter"/>
                <a:sym typeface="True Typewriter"/>
              </a:rPr>
              <a:t> </a:t>
            </a:r>
            <a:r>
              <a:rPr lang="en-US" sz="1600" dirty="0" err="1">
                <a:solidFill>
                  <a:srgbClr val="FF0000"/>
                </a:solidFill>
                <a:latin typeface="Special Elite" panose="02000506000000020004" pitchFamily="2" charset="0"/>
                <a:ea typeface="True Typewriter"/>
                <a:cs typeface="True Typewriter"/>
                <a:sym typeface="True Typewriter"/>
              </a:rPr>
              <a:t>Sportklubb</a:t>
            </a:r>
            <a:r>
              <a:rPr lang="en-US" sz="1600" dirty="0">
                <a:solidFill>
                  <a:srgbClr val="FF0000"/>
                </a:solidFill>
                <a:latin typeface="Special Elite" panose="02000506000000020004" pitchFamily="2" charset="0"/>
                <a:ea typeface="True Typewriter"/>
                <a:cs typeface="True Typewriter"/>
                <a:sym typeface="True Typewriter"/>
              </a:rPr>
              <a:t>  -  </a:t>
            </a:r>
            <a:r>
              <a:rPr lang="en-US" sz="1600" dirty="0" err="1">
                <a:solidFill>
                  <a:srgbClr val="FF0000"/>
                </a:solidFill>
                <a:latin typeface="Special Elite" panose="02000506000000020004" pitchFamily="2" charset="0"/>
                <a:ea typeface="True Typewriter"/>
                <a:cs typeface="True Typewriter"/>
                <a:sym typeface="True Typewriter"/>
              </a:rPr>
              <a:t>Idrott</a:t>
            </a:r>
            <a:r>
              <a:rPr lang="en-US" sz="1600" dirty="0">
                <a:solidFill>
                  <a:srgbClr val="FF0000"/>
                </a:solidFill>
                <a:latin typeface="Special Elite" panose="02000506000000020004" pitchFamily="2" charset="0"/>
                <a:ea typeface="True Typewriter"/>
                <a:cs typeface="True Typewriter"/>
                <a:sym typeface="True Typewriter"/>
              </a:rPr>
              <a:t> sedan 1932</a:t>
            </a:r>
          </a:p>
        </p:txBody>
      </p:sp>
      <p:pic>
        <p:nvPicPr>
          <p:cNvPr id="3" name="Bildobjekt 2">
            <a:extLst>
              <a:ext uri="{FF2B5EF4-FFF2-40B4-BE49-F238E27FC236}">
                <a16:creationId xmlns:a16="http://schemas.microsoft.com/office/drawing/2014/main" id="{EF5057AB-05D3-2D63-DC12-4A8A7B8024C5}"/>
              </a:ext>
            </a:extLst>
          </p:cNvPr>
          <p:cNvPicPr>
            <a:picLocks noChangeAspect="1"/>
          </p:cNvPicPr>
          <p:nvPr/>
        </p:nvPicPr>
        <p:blipFill>
          <a:blip r:embed="rId3">
            <a:extLst>
              <a:ext uri="{BEBA8EAE-BF5A-486C-A8C5-ECC9F3942E4B}">
                <a14:imgProps xmlns:a14="http://schemas.microsoft.com/office/drawing/2010/main">
                  <a14:imgLayer r:embed="rId4">
                    <a14:imgEffect>
                      <a14:artisticWatercolorSponge/>
                    </a14:imgEffect>
                  </a14:imgLayer>
                </a14:imgProps>
              </a:ext>
            </a:extLst>
          </a:blip>
          <a:srcRect l="29204" r="19570"/>
          <a:stretch>
            <a:fillRect/>
          </a:stretch>
        </p:blipFill>
        <p:spPr>
          <a:xfrm>
            <a:off x="10154653" y="14037"/>
            <a:ext cx="8153400" cy="10287000"/>
          </a:xfrm>
          <a:prstGeom prst="rect">
            <a:avLst/>
          </a:prstGeom>
        </p:spPr>
      </p:pic>
    </p:spTree>
    <p:extLst>
      <p:ext uri="{BB962C8B-B14F-4D97-AF65-F5344CB8AC3E}">
        <p14:creationId xmlns:p14="http://schemas.microsoft.com/office/powerpoint/2010/main" val="22997945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4093C37D-4B68-CA4F-2EF4-2F5F47A905DE}"/>
              </a:ext>
            </a:extLst>
          </p:cNvPr>
          <p:cNvPicPr>
            <a:picLocks noChangeAspect="1"/>
          </p:cNvPicPr>
          <p:nvPr/>
        </p:nvPicPr>
        <p:blipFill>
          <a:blip r:embed="rId3">
            <a:extLst>
              <a:ext uri="{BEBA8EAE-BF5A-486C-A8C5-ECC9F3942E4B}">
                <a14:imgProps xmlns:a14="http://schemas.microsoft.com/office/drawing/2010/main">
                  <a14:imgLayer r:embed="rId4">
                    <a14:imgEffect>
                      <a14:artisticPaintStrokes/>
                    </a14:imgEffect>
                  </a14:imgLayer>
                </a14:imgProps>
              </a:ext>
            </a:extLst>
          </a:blip>
          <a:srcRect t="41583" b="26930"/>
          <a:stretch>
            <a:fillRect/>
          </a:stretch>
        </p:blipFill>
        <p:spPr>
          <a:xfrm>
            <a:off x="0" y="7776598"/>
            <a:ext cx="18287996" cy="2510402"/>
          </a:xfrm>
          <a:prstGeom prst="rect">
            <a:avLst/>
          </a:prstGeom>
        </p:spPr>
      </p:pic>
      <p:sp>
        <p:nvSpPr>
          <p:cNvPr id="7" name="TextBox 7"/>
          <p:cNvSpPr txBox="1"/>
          <p:nvPr/>
        </p:nvSpPr>
        <p:spPr>
          <a:xfrm>
            <a:off x="246104" y="165940"/>
            <a:ext cx="5195259" cy="496290"/>
          </a:xfrm>
          <a:prstGeom prst="rect">
            <a:avLst/>
          </a:prstGeom>
        </p:spPr>
        <p:txBody>
          <a:bodyPr lIns="0" tIns="0" rIns="0" bIns="0" rtlCol="0" anchor="t">
            <a:spAutoFit/>
          </a:bodyPr>
          <a:lstStyle/>
          <a:p>
            <a:pPr algn="l">
              <a:lnSpc>
                <a:spcPts val="4200"/>
              </a:lnSpc>
            </a:pPr>
            <a:r>
              <a:rPr lang="en-US" sz="2400" dirty="0" err="1">
                <a:latin typeface="Special Elite" panose="02000506000000020004" pitchFamily="2" charset="0"/>
                <a:ea typeface="True Typewriter"/>
                <a:cs typeface="True Typewriter"/>
                <a:sym typeface="True Typewriter"/>
              </a:rPr>
              <a:t>Träningstider</a:t>
            </a:r>
            <a:r>
              <a:rPr lang="en-US" sz="2400" dirty="0">
                <a:latin typeface="Special Elite" panose="02000506000000020004" pitchFamily="2" charset="0"/>
                <a:ea typeface="True Typewriter"/>
                <a:cs typeface="True Typewriter"/>
                <a:sym typeface="True Typewriter"/>
              </a:rPr>
              <a:t> 2026/2027</a:t>
            </a:r>
          </a:p>
        </p:txBody>
      </p:sp>
      <p:sp>
        <p:nvSpPr>
          <p:cNvPr id="10" name="TextBox 5">
            <a:extLst>
              <a:ext uri="{FF2B5EF4-FFF2-40B4-BE49-F238E27FC236}">
                <a16:creationId xmlns:a16="http://schemas.microsoft.com/office/drawing/2014/main" id="{B0B9F15D-ADF6-F524-7C9D-20F25602240C}"/>
              </a:ext>
            </a:extLst>
          </p:cNvPr>
          <p:cNvSpPr txBox="1"/>
          <p:nvPr/>
        </p:nvSpPr>
        <p:spPr>
          <a:xfrm>
            <a:off x="261344" y="9752100"/>
            <a:ext cx="18026652" cy="330860"/>
          </a:xfrm>
          <a:prstGeom prst="rect">
            <a:avLst/>
          </a:prstGeom>
        </p:spPr>
        <p:txBody>
          <a:bodyPr wrap="square" lIns="0" tIns="0" rIns="0" bIns="0" rtlCol="0" anchor="t">
            <a:spAutoFit/>
          </a:bodyPr>
          <a:lstStyle/>
          <a:p>
            <a:pPr>
              <a:lnSpc>
                <a:spcPts val="2800"/>
              </a:lnSpc>
            </a:pPr>
            <a:r>
              <a:rPr lang="en-US" sz="1600" dirty="0">
                <a:solidFill>
                  <a:schemeClr val="bg1"/>
                </a:solidFill>
                <a:latin typeface="Special Elite" panose="02000506000000020004" pitchFamily="2" charset="0"/>
                <a:ea typeface="True Typewriter"/>
                <a:cs typeface="True Typewriter"/>
                <a:sym typeface="True Typewriter"/>
              </a:rPr>
              <a:t>För ett </a:t>
            </a:r>
            <a:r>
              <a:rPr lang="en-US" sz="1600" dirty="0" err="1">
                <a:solidFill>
                  <a:schemeClr val="bg1"/>
                </a:solidFill>
                <a:latin typeface="Special Elite" panose="02000506000000020004" pitchFamily="2" charset="0"/>
                <a:ea typeface="True Typewriter"/>
                <a:cs typeface="True Typewriter"/>
                <a:sym typeface="True Typewriter"/>
              </a:rPr>
              <a:t>livslångt</a:t>
            </a:r>
            <a:r>
              <a:rPr lang="en-US" sz="1600" dirty="0">
                <a:solidFill>
                  <a:schemeClr val="bg1"/>
                </a:solidFill>
                <a:latin typeface="Special Elite" panose="02000506000000020004" pitchFamily="2" charset="0"/>
                <a:ea typeface="True Typewriter"/>
                <a:cs typeface="True Typewriter"/>
                <a:sym typeface="True Typewriter"/>
              </a:rPr>
              <a:t> </a:t>
            </a:r>
            <a:r>
              <a:rPr lang="en-US" sz="1600" dirty="0" err="1">
                <a:solidFill>
                  <a:schemeClr val="bg1"/>
                </a:solidFill>
                <a:latin typeface="Special Elite" panose="02000506000000020004" pitchFamily="2" charset="0"/>
                <a:ea typeface="True Typewriter"/>
                <a:cs typeface="True Typewriter"/>
                <a:sym typeface="True Typewriter"/>
              </a:rPr>
              <a:t>idrottande</a:t>
            </a:r>
            <a:r>
              <a:rPr lang="en-US" sz="1600" dirty="0">
                <a:solidFill>
                  <a:schemeClr val="bg1"/>
                </a:solidFill>
                <a:latin typeface="Special Elite" panose="02000506000000020004" pitchFamily="2" charset="0"/>
                <a:ea typeface="True Typewriter"/>
                <a:cs typeface="True Typewriter"/>
                <a:sym typeface="True Typewriter"/>
              </a:rPr>
              <a:t>  -  </a:t>
            </a:r>
            <a:r>
              <a:rPr lang="en-US" sz="1600" dirty="0" err="1">
                <a:solidFill>
                  <a:schemeClr val="bg1"/>
                </a:solidFill>
                <a:latin typeface="Special Elite" panose="02000506000000020004" pitchFamily="2" charset="0"/>
                <a:ea typeface="True Typewriter"/>
                <a:cs typeface="True Typewriter"/>
                <a:sym typeface="True Typewriter"/>
              </a:rPr>
              <a:t>Sandåkerns</a:t>
            </a:r>
            <a:r>
              <a:rPr lang="en-US" sz="1600" dirty="0">
                <a:solidFill>
                  <a:schemeClr val="bg1"/>
                </a:solidFill>
                <a:latin typeface="Special Elite" panose="02000506000000020004" pitchFamily="2" charset="0"/>
                <a:ea typeface="True Typewriter"/>
                <a:cs typeface="True Typewriter"/>
                <a:sym typeface="True Typewriter"/>
              </a:rPr>
              <a:t> </a:t>
            </a:r>
            <a:r>
              <a:rPr lang="en-US" sz="1600" dirty="0" err="1">
                <a:solidFill>
                  <a:schemeClr val="bg1"/>
                </a:solidFill>
                <a:latin typeface="Special Elite" panose="02000506000000020004" pitchFamily="2" charset="0"/>
                <a:ea typeface="True Typewriter"/>
                <a:cs typeface="True Typewriter"/>
                <a:sym typeface="True Typewriter"/>
              </a:rPr>
              <a:t>Sportklubb</a:t>
            </a:r>
            <a:r>
              <a:rPr lang="en-US" sz="1600" dirty="0">
                <a:solidFill>
                  <a:schemeClr val="bg1"/>
                </a:solidFill>
                <a:latin typeface="Special Elite" panose="02000506000000020004" pitchFamily="2" charset="0"/>
                <a:ea typeface="True Typewriter"/>
                <a:cs typeface="True Typewriter"/>
                <a:sym typeface="True Typewriter"/>
              </a:rPr>
              <a:t>  -  </a:t>
            </a:r>
            <a:r>
              <a:rPr lang="en-US" sz="1600" dirty="0" err="1">
                <a:solidFill>
                  <a:schemeClr val="bg1"/>
                </a:solidFill>
                <a:latin typeface="Special Elite" panose="02000506000000020004" pitchFamily="2" charset="0"/>
                <a:ea typeface="True Typewriter"/>
                <a:cs typeface="True Typewriter"/>
                <a:sym typeface="True Typewriter"/>
              </a:rPr>
              <a:t>Idrott</a:t>
            </a:r>
            <a:r>
              <a:rPr lang="en-US" sz="1600" dirty="0">
                <a:solidFill>
                  <a:schemeClr val="bg1"/>
                </a:solidFill>
                <a:latin typeface="Special Elite" panose="02000506000000020004" pitchFamily="2" charset="0"/>
                <a:ea typeface="True Typewriter"/>
                <a:cs typeface="True Typewriter"/>
                <a:sym typeface="True Typewriter"/>
              </a:rPr>
              <a:t> sedan 1932</a:t>
            </a:r>
          </a:p>
        </p:txBody>
      </p:sp>
      <p:graphicFrame>
        <p:nvGraphicFramePr>
          <p:cNvPr id="2" name="Tabell 1">
            <a:extLst>
              <a:ext uri="{FF2B5EF4-FFF2-40B4-BE49-F238E27FC236}">
                <a16:creationId xmlns:a16="http://schemas.microsoft.com/office/drawing/2014/main" id="{640CB2DD-E37C-9DC7-B8B9-97AB4D897C84}"/>
              </a:ext>
            </a:extLst>
          </p:cNvPr>
          <p:cNvGraphicFramePr>
            <a:graphicFrameLocks noGrp="1"/>
          </p:cNvGraphicFramePr>
          <p:nvPr>
            <p:extLst>
              <p:ext uri="{D42A27DB-BD31-4B8C-83A1-F6EECF244321}">
                <p14:modId xmlns:p14="http://schemas.microsoft.com/office/powerpoint/2010/main" val="4110550639"/>
              </p:ext>
            </p:extLst>
          </p:nvPr>
        </p:nvGraphicFramePr>
        <p:xfrm>
          <a:off x="269365" y="1129348"/>
          <a:ext cx="7307688" cy="6481310"/>
        </p:xfrm>
        <a:graphic>
          <a:graphicData uri="http://schemas.openxmlformats.org/drawingml/2006/table">
            <a:tbl>
              <a:tblPr>
                <a:tableStyleId>{5C22544A-7EE6-4342-B048-85BDC9FD1C3A}</a:tableStyleId>
              </a:tblPr>
              <a:tblGrid>
                <a:gridCol w="1029220">
                  <a:extLst>
                    <a:ext uri="{9D8B030D-6E8A-4147-A177-3AD203B41FA5}">
                      <a16:colId xmlns:a16="http://schemas.microsoft.com/office/drawing/2014/main" val="3833850899"/>
                    </a:ext>
                  </a:extLst>
                </a:gridCol>
                <a:gridCol w="1395215">
                  <a:extLst>
                    <a:ext uri="{9D8B030D-6E8A-4147-A177-3AD203B41FA5}">
                      <a16:colId xmlns:a16="http://schemas.microsoft.com/office/drawing/2014/main" val="4096397876"/>
                    </a:ext>
                  </a:extLst>
                </a:gridCol>
                <a:gridCol w="1395215">
                  <a:extLst>
                    <a:ext uri="{9D8B030D-6E8A-4147-A177-3AD203B41FA5}">
                      <a16:colId xmlns:a16="http://schemas.microsoft.com/office/drawing/2014/main" val="2723366278"/>
                    </a:ext>
                  </a:extLst>
                </a:gridCol>
                <a:gridCol w="1831220">
                  <a:extLst>
                    <a:ext uri="{9D8B030D-6E8A-4147-A177-3AD203B41FA5}">
                      <a16:colId xmlns:a16="http://schemas.microsoft.com/office/drawing/2014/main" val="3478324579"/>
                    </a:ext>
                  </a:extLst>
                </a:gridCol>
                <a:gridCol w="1656818">
                  <a:extLst>
                    <a:ext uri="{9D8B030D-6E8A-4147-A177-3AD203B41FA5}">
                      <a16:colId xmlns:a16="http://schemas.microsoft.com/office/drawing/2014/main" val="2142964076"/>
                    </a:ext>
                  </a:extLst>
                </a:gridCol>
              </a:tblGrid>
              <a:tr h="294605">
                <a:tc>
                  <a:txBody>
                    <a:bodyPr/>
                    <a:lstStyle/>
                    <a:p>
                      <a:pPr algn="l" fontAlgn="b">
                        <a:buNone/>
                      </a:pPr>
                      <a:r>
                        <a:rPr lang="sv-SE" sz="1400" u="none" strike="noStrike" dirty="0">
                          <a:effectLst/>
                          <a:latin typeface="Special Elite" panose="020B0604020202020204" charset="0"/>
                        </a:rPr>
                        <a:t>Måndag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16.00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Grubbe</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F17</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14323264"/>
                  </a:ext>
                </a:extLst>
              </a:tr>
              <a:tr h="294605">
                <a:tc>
                  <a:txBody>
                    <a:bodyPr/>
                    <a:lstStyle/>
                    <a:p>
                      <a:pPr algn="l" fontAlgn="b">
                        <a:buNone/>
                      </a:pPr>
                      <a:r>
                        <a:rPr lang="sv-SE" sz="1400" u="none" strike="noStrike" dirty="0">
                          <a:effectLst/>
                          <a:latin typeface="Special Elite" panose="020B0604020202020204" charset="0"/>
                        </a:rPr>
                        <a:t>Måndag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16.00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P13</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7711899"/>
                  </a:ext>
                </a:extLst>
              </a:tr>
              <a:tr h="294605">
                <a:tc>
                  <a:txBody>
                    <a:bodyPr/>
                    <a:lstStyle/>
                    <a:p>
                      <a:pPr algn="l" fontAlgn="b">
                        <a:buNone/>
                      </a:pPr>
                      <a:r>
                        <a:rPr lang="sv-SE" sz="1400" u="none" strike="noStrike" dirty="0">
                          <a:effectLst/>
                          <a:latin typeface="Special Elite" panose="020B0604020202020204" charset="0"/>
                        </a:rPr>
                        <a:t>Måndag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17.00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F13</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44747141"/>
                  </a:ext>
                </a:extLst>
              </a:tr>
              <a:tr h="294605">
                <a:tc>
                  <a:txBody>
                    <a:bodyPr/>
                    <a:lstStyle/>
                    <a:p>
                      <a:pPr algn="l" fontAlgn="b">
                        <a:buNone/>
                      </a:pPr>
                      <a:r>
                        <a:rPr lang="sv-SE" sz="1400" u="none" strike="noStrike">
                          <a:effectLst/>
                          <a:latin typeface="Special Elite" panose="020B0604020202020204" charset="0"/>
                        </a:rPr>
                        <a:t>Måndag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F12</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797250038"/>
                  </a:ext>
                </a:extLst>
              </a:tr>
              <a:tr h="294605">
                <a:tc>
                  <a:txBody>
                    <a:bodyPr/>
                    <a:lstStyle/>
                    <a:p>
                      <a:pPr algn="l" fontAlgn="b">
                        <a:buNone/>
                      </a:pPr>
                      <a:r>
                        <a:rPr lang="sv-SE" sz="1400" u="none" strike="noStrike">
                          <a:effectLst/>
                          <a:latin typeface="Special Elite" panose="020B0604020202020204" charset="0"/>
                        </a:rPr>
                        <a:t>Måndag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19.00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Grubbe</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P16</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26436727"/>
                  </a:ext>
                </a:extLst>
              </a:tr>
              <a:tr h="294605">
                <a:tc>
                  <a:txBody>
                    <a:bodyPr/>
                    <a:lstStyle/>
                    <a:p>
                      <a:pPr algn="l" fontAlgn="b">
                        <a:buNone/>
                      </a:pPr>
                      <a:r>
                        <a:rPr lang="sv-SE" sz="1400" u="none" strike="noStrike">
                          <a:effectLst/>
                          <a:latin typeface="Special Elite" panose="020B0604020202020204" charset="0"/>
                        </a:rPr>
                        <a:t>Måndag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F11</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30372632"/>
                  </a:ext>
                </a:extLst>
              </a:tr>
              <a:tr h="294605">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41967440"/>
                  </a:ext>
                </a:extLst>
              </a:tr>
              <a:tr h="294605">
                <a:tc>
                  <a:txBody>
                    <a:bodyPr/>
                    <a:lstStyle/>
                    <a:p>
                      <a:pPr algn="l" fontAlgn="b">
                        <a:buNone/>
                      </a:pPr>
                      <a:r>
                        <a:rPr lang="sv-SE" sz="1400" u="none" strike="noStrike" dirty="0">
                          <a:effectLst/>
                          <a:latin typeface="Special Elite" panose="020B0604020202020204" charset="0"/>
                        </a:rPr>
                        <a:t>Tisdag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16.00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17.00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Grubbe</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F16</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056730425"/>
                  </a:ext>
                </a:extLst>
              </a:tr>
              <a:tr h="294605">
                <a:tc>
                  <a:txBody>
                    <a:bodyPr/>
                    <a:lstStyle/>
                    <a:p>
                      <a:pPr algn="l" fontAlgn="b">
                        <a:buNone/>
                      </a:pPr>
                      <a:r>
                        <a:rPr lang="sv-SE" sz="1400" u="none" strike="noStrike" dirty="0">
                          <a:effectLst/>
                          <a:latin typeface="Special Elite" panose="020B0604020202020204" charset="0"/>
                        </a:rPr>
                        <a:t>Tisdag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Grubbe</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P18</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087739534"/>
                  </a:ext>
                </a:extLst>
              </a:tr>
              <a:tr h="294605">
                <a:tc>
                  <a:txBody>
                    <a:bodyPr/>
                    <a:lstStyle/>
                    <a:p>
                      <a:pPr algn="l" fontAlgn="b">
                        <a:buNone/>
                      </a:pPr>
                      <a:r>
                        <a:rPr lang="sv-SE" sz="1400" u="none" strike="noStrike">
                          <a:effectLst/>
                          <a:latin typeface="Special Elite" panose="020B0604020202020204" charset="0"/>
                        </a:rPr>
                        <a:t>Tisdag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17.00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Nolia väst</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P17</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297699040"/>
                  </a:ext>
                </a:extLst>
              </a:tr>
              <a:tr h="294605">
                <a:tc>
                  <a:txBody>
                    <a:bodyPr/>
                    <a:lstStyle/>
                    <a:p>
                      <a:pPr algn="l" fontAlgn="b">
                        <a:buNone/>
                      </a:pPr>
                      <a:r>
                        <a:rPr lang="sv-SE" sz="1400" u="none" strike="noStrike">
                          <a:effectLst/>
                          <a:latin typeface="Special Elite" panose="020B0604020202020204" charset="0"/>
                        </a:rPr>
                        <a:t>Tisdag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17.00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F15</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212808390"/>
                  </a:ext>
                </a:extLst>
              </a:tr>
              <a:tr h="294605">
                <a:tc>
                  <a:txBody>
                    <a:bodyPr/>
                    <a:lstStyle/>
                    <a:p>
                      <a:pPr algn="l" fontAlgn="b">
                        <a:buNone/>
                      </a:pPr>
                      <a:r>
                        <a:rPr lang="sv-SE" sz="1400" u="none" strike="noStrike">
                          <a:effectLst/>
                          <a:latin typeface="Special Elite" panose="020B0604020202020204" charset="0"/>
                        </a:rPr>
                        <a:t>Tisdag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19.00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Midgård</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P14</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604627460"/>
                  </a:ext>
                </a:extLst>
              </a:tr>
              <a:tr h="294605">
                <a:tc>
                  <a:txBody>
                    <a:bodyPr/>
                    <a:lstStyle/>
                    <a:p>
                      <a:pPr algn="l" fontAlgn="b">
                        <a:buNone/>
                      </a:pPr>
                      <a:r>
                        <a:rPr lang="sv-SE" sz="1400" u="none" strike="noStrike">
                          <a:effectLst/>
                          <a:latin typeface="Special Elite" panose="020B0604020202020204" charset="0"/>
                        </a:rPr>
                        <a:t>Tisdag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20.00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Musköten 2</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P13</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805128236"/>
                  </a:ext>
                </a:extLst>
              </a:tr>
              <a:tr h="294605">
                <a:tc>
                  <a:txBody>
                    <a:bodyPr/>
                    <a:lstStyle/>
                    <a:p>
                      <a:pPr algn="l" fontAlgn="b">
                        <a:buNone/>
                      </a:pPr>
                      <a:r>
                        <a:rPr lang="sv-SE" sz="1400" u="none" strike="noStrike">
                          <a:effectLst/>
                          <a:latin typeface="Special Elite" panose="020B0604020202020204" charset="0"/>
                        </a:rPr>
                        <a:t>Tisdag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21.00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Musköten 2</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F14</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152691576"/>
                  </a:ext>
                </a:extLst>
              </a:tr>
              <a:tr h="294605">
                <a:tc>
                  <a:txBody>
                    <a:bodyPr/>
                    <a:lstStyle/>
                    <a:p>
                      <a:pPr algn="l" fontAlgn="b">
                        <a:buNone/>
                      </a:pPr>
                      <a:r>
                        <a:rPr lang="sv-SE" sz="1400" u="none" strike="noStrike">
                          <a:effectLst/>
                          <a:latin typeface="Special Elite" panose="020B0604020202020204" charset="0"/>
                        </a:rPr>
                        <a:t>Tisdag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21.00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22.00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Musköten 2</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F12</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58788712"/>
                  </a:ext>
                </a:extLst>
              </a:tr>
              <a:tr h="294605">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8437154"/>
                  </a:ext>
                </a:extLst>
              </a:tr>
              <a:tr h="294605">
                <a:tc>
                  <a:txBody>
                    <a:bodyPr/>
                    <a:lstStyle/>
                    <a:p>
                      <a:pPr algn="l" fontAlgn="b">
                        <a:buNone/>
                      </a:pPr>
                      <a:r>
                        <a:rPr lang="sv-SE" sz="1400" u="none" strike="noStrike">
                          <a:effectLst/>
                          <a:latin typeface="Special Elite" panose="020B0604020202020204" charset="0"/>
                        </a:rPr>
                        <a:t>Onsdag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err="1">
                          <a:effectLst/>
                          <a:latin typeface="Special Elite" panose="020B0604020202020204" charset="0"/>
                        </a:rPr>
                        <a:t>Grubbe</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F18</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8289738"/>
                  </a:ext>
                </a:extLst>
              </a:tr>
              <a:tr h="294605">
                <a:tc>
                  <a:txBody>
                    <a:bodyPr/>
                    <a:lstStyle/>
                    <a:p>
                      <a:pPr algn="l" fontAlgn="b">
                        <a:buNone/>
                      </a:pPr>
                      <a:r>
                        <a:rPr lang="sv-SE" sz="1400" u="none" strike="noStrike">
                          <a:effectLst/>
                          <a:latin typeface="Special Elite" panose="020B0604020202020204" charset="0"/>
                        </a:rPr>
                        <a:t>Onsdag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Musköten 2</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F14</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20062643"/>
                  </a:ext>
                </a:extLst>
              </a:tr>
              <a:tr h="294605">
                <a:tc>
                  <a:txBody>
                    <a:bodyPr/>
                    <a:lstStyle/>
                    <a:p>
                      <a:pPr algn="l" fontAlgn="b">
                        <a:buNone/>
                      </a:pPr>
                      <a:r>
                        <a:rPr lang="sv-SE" sz="1400" u="none" strike="noStrike">
                          <a:effectLst/>
                          <a:latin typeface="Special Elite" panose="020B0604020202020204" charset="0"/>
                        </a:rPr>
                        <a:t>Onsdag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Midgård</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F13</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5731436"/>
                  </a:ext>
                </a:extLst>
              </a:tr>
              <a:tr h="294605">
                <a:tc>
                  <a:txBody>
                    <a:bodyPr/>
                    <a:lstStyle/>
                    <a:p>
                      <a:pPr algn="l" fontAlgn="b">
                        <a:buNone/>
                      </a:pPr>
                      <a:r>
                        <a:rPr lang="sv-SE" sz="1400" u="none" strike="noStrike">
                          <a:effectLst/>
                          <a:latin typeface="Special Elite" panose="020B0604020202020204" charset="0"/>
                        </a:rPr>
                        <a:t>Onsdag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err="1">
                          <a:effectLst/>
                          <a:latin typeface="Special Elite" panose="020B0604020202020204" charset="0"/>
                        </a:rPr>
                        <a:t>Grubbe</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F17</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818834476"/>
                  </a:ext>
                </a:extLst>
              </a:tr>
              <a:tr h="294605">
                <a:tc>
                  <a:txBody>
                    <a:bodyPr/>
                    <a:lstStyle/>
                    <a:p>
                      <a:pPr algn="l" fontAlgn="b">
                        <a:buNone/>
                      </a:pPr>
                      <a:r>
                        <a:rPr lang="sv-SE" sz="1400" u="none" strike="noStrike">
                          <a:effectLst/>
                          <a:latin typeface="Special Elite" panose="020B0604020202020204" charset="0"/>
                        </a:rPr>
                        <a:t>Onsdag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P15</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493809483"/>
                  </a:ext>
                </a:extLst>
              </a:tr>
              <a:tr h="294605">
                <a:tc>
                  <a:txBody>
                    <a:bodyPr/>
                    <a:lstStyle/>
                    <a:p>
                      <a:pPr algn="l" fontAlgn="b">
                        <a:buNone/>
                      </a:pPr>
                      <a:r>
                        <a:rPr lang="sv-SE" sz="1400" u="none" strike="noStrike">
                          <a:effectLst/>
                          <a:latin typeface="Special Elite" panose="020B0604020202020204" charset="0"/>
                        </a:rPr>
                        <a:t>Onsdag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1</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F11</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63397587"/>
                  </a:ext>
                </a:extLst>
              </a:tr>
            </a:tbl>
          </a:graphicData>
        </a:graphic>
      </p:graphicFrame>
      <p:graphicFrame>
        <p:nvGraphicFramePr>
          <p:cNvPr id="3" name="Tabell 2">
            <a:extLst>
              <a:ext uri="{FF2B5EF4-FFF2-40B4-BE49-F238E27FC236}">
                <a16:creationId xmlns:a16="http://schemas.microsoft.com/office/drawing/2014/main" id="{ACD44556-9A33-96F8-BEC4-91AA276BC342}"/>
              </a:ext>
            </a:extLst>
          </p:cNvPr>
          <p:cNvGraphicFramePr>
            <a:graphicFrameLocks noGrp="1"/>
          </p:cNvGraphicFramePr>
          <p:nvPr>
            <p:extLst>
              <p:ext uri="{D42A27DB-BD31-4B8C-83A1-F6EECF244321}">
                <p14:modId xmlns:p14="http://schemas.microsoft.com/office/powerpoint/2010/main" val="4171414649"/>
              </p:ext>
            </p:extLst>
          </p:nvPr>
        </p:nvGraphicFramePr>
        <p:xfrm>
          <a:off x="8458200" y="1129348"/>
          <a:ext cx="7307686" cy="5510847"/>
        </p:xfrm>
        <a:graphic>
          <a:graphicData uri="http://schemas.openxmlformats.org/drawingml/2006/table">
            <a:tbl>
              <a:tblPr>
                <a:tableStyleId>{5C22544A-7EE6-4342-B048-85BDC9FD1C3A}</a:tableStyleId>
              </a:tblPr>
              <a:tblGrid>
                <a:gridCol w="1029220">
                  <a:extLst>
                    <a:ext uri="{9D8B030D-6E8A-4147-A177-3AD203B41FA5}">
                      <a16:colId xmlns:a16="http://schemas.microsoft.com/office/drawing/2014/main" val="3761549961"/>
                    </a:ext>
                  </a:extLst>
                </a:gridCol>
                <a:gridCol w="1420635">
                  <a:extLst>
                    <a:ext uri="{9D8B030D-6E8A-4147-A177-3AD203B41FA5}">
                      <a16:colId xmlns:a16="http://schemas.microsoft.com/office/drawing/2014/main" val="1593931878"/>
                    </a:ext>
                  </a:extLst>
                </a:gridCol>
                <a:gridCol w="1381969">
                  <a:extLst>
                    <a:ext uri="{9D8B030D-6E8A-4147-A177-3AD203B41FA5}">
                      <a16:colId xmlns:a16="http://schemas.microsoft.com/office/drawing/2014/main" val="2284241462"/>
                    </a:ext>
                  </a:extLst>
                </a:gridCol>
                <a:gridCol w="1819046">
                  <a:extLst>
                    <a:ext uri="{9D8B030D-6E8A-4147-A177-3AD203B41FA5}">
                      <a16:colId xmlns:a16="http://schemas.microsoft.com/office/drawing/2014/main" val="920737096"/>
                    </a:ext>
                  </a:extLst>
                </a:gridCol>
                <a:gridCol w="1656816">
                  <a:extLst>
                    <a:ext uri="{9D8B030D-6E8A-4147-A177-3AD203B41FA5}">
                      <a16:colId xmlns:a16="http://schemas.microsoft.com/office/drawing/2014/main" val="303198679"/>
                    </a:ext>
                  </a:extLst>
                </a:gridCol>
              </a:tblGrid>
              <a:tr h="294605">
                <a:tc>
                  <a:txBody>
                    <a:bodyPr/>
                    <a:lstStyle/>
                    <a:p>
                      <a:pPr algn="l" fontAlgn="b">
                        <a:buNone/>
                      </a:pPr>
                      <a:r>
                        <a:rPr lang="sv-SE" sz="1400" u="none" strike="noStrike" dirty="0">
                          <a:effectLst/>
                          <a:latin typeface="Special Elite" panose="020B0604020202020204" charset="0"/>
                        </a:rPr>
                        <a:t>Torsdag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Grubbe</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F16</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1297828824"/>
                  </a:ext>
                </a:extLst>
              </a:tr>
              <a:tr h="294605">
                <a:tc>
                  <a:txBody>
                    <a:bodyPr/>
                    <a:lstStyle/>
                    <a:p>
                      <a:pPr algn="l" fontAlgn="b">
                        <a:buNone/>
                      </a:pPr>
                      <a:r>
                        <a:rPr lang="sv-SE" sz="1400" u="none" strike="noStrike" dirty="0">
                          <a:effectLst/>
                          <a:latin typeface="Special Elite" panose="020B0604020202020204" charset="0"/>
                        </a:rPr>
                        <a:t>Torsdag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P15</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77718673"/>
                  </a:ext>
                </a:extLst>
              </a:tr>
              <a:tr h="294605">
                <a:tc>
                  <a:txBody>
                    <a:bodyPr/>
                    <a:lstStyle/>
                    <a:p>
                      <a:pPr algn="l" fontAlgn="b">
                        <a:buNone/>
                      </a:pPr>
                      <a:r>
                        <a:rPr lang="sv-SE" sz="1400" u="none" strike="noStrike">
                          <a:effectLst/>
                          <a:latin typeface="Special Elite" panose="020B0604020202020204" charset="0"/>
                        </a:rPr>
                        <a:t>Torsdag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19.00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Nolia väst</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F15</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931958868"/>
                  </a:ext>
                </a:extLst>
              </a:tr>
              <a:tr h="294605">
                <a:tc>
                  <a:txBody>
                    <a:bodyPr/>
                    <a:lstStyle/>
                    <a:p>
                      <a:pPr algn="l" fontAlgn="b">
                        <a:buNone/>
                      </a:pPr>
                      <a:r>
                        <a:rPr lang="sv-SE" sz="1400" u="none" strike="noStrike">
                          <a:effectLst/>
                          <a:latin typeface="Special Elite" panose="020B0604020202020204" charset="0"/>
                        </a:rPr>
                        <a:t>Torsdag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19.00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P14</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3801093488"/>
                  </a:ext>
                </a:extLst>
              </a:tr>
              <a:tr h="294605">
                <a:tc>
                  <a:txBody>
                    <a:bodyPr/>
                    <a:lstStyle/>
                    <a:p>
                      <a:pPr algn="l" fontAlgn="b">
                        <a:buNone/>
                      </a:pPr>
                      <a:r>
                        <a:rPr lang="sv-SE" sz="1400" u="none" strike="noStrike">
                          <a:effectLst/>
                          <a:latin typeface="Special Elite" panose="020B0604020202020204" charset="0"/>
                        </a:rPr>
                        <a:t>Torsdag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20.00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21.00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P13</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091370778"/>
                  </a:ext>
                </a:extLst>
              </a:tr>
              <a:tr h="294605">
                <a:tc>
                  <a:txBody>
                    <a:bodyPr/>
                    <a:lstStyle/>
                    <a:p>
                      <a:pPr algn="l" fontAlgn="b">
                        <a:buNone/>
                      </a:pPr>
                      <a:r>
                        <a:rPr lang="sv-SE" sz="1400" u="none" strike="noStrike">
                          <a:effectLst/>
                          <a:latin typeface="Special Elite" panose="020B0604020202020204" charset="0"/>
                        </a:rPr>
                        <a:t>Torsdag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20.00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21.30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err="1">
                          <a:effectLst/>
                          <a:latin typeface="Special Elite" panose="020B0604020202020204" charset="0"/>
                        </a:rPr>
                        <a:t>Grubbe</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F12</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2517241220"/>
                  </a:ext>
                </a:extLst>
              </a:tr>
              <a:tr h="363924">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07097080"/>
                  </a:ext>
                </a:extLst>
              </a:tr>
              <a:tr h="294605">
                <a:tc>
                  <a:txBody>
                    <a:bodyPr/>
                    <a:lstStyle/>
                    <a:p>
                      <a:pPr algn="l" fontAlgn="b">
                        <a:buNone/>
                      </a:pPr>
                      <a:r>
                        <a:rPr lang="sv-SE" sz="1400" u="none" strike="noStrike">
                          <a:effectLst/>
                          <a:latin typeface="Special Elite" panose="020B0604020202020204" charset="0"/>
                        </a:rPr>
                        <a:t>Fredag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16.00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17.00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Grubbe</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P16</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83309995"/>
                  </a:ext>
                </a:extLst>
              </a:tr>
              <a:tr h="294605">
                <a:tc>
                  <a:txBody>
                    <a:bodyPr/>
                    <a:lstStyle/>
                    <a:p>
                      <a:pPr algn="l" fontAlgn="b">
                        <a:buNone/>
                      </a:pPr>
                      <a:r>
                        <a:rPr lang="sv-SE" sz="1400" u="none" strike="noStrike">
                          <a:effectLst/>
                          <a:latin typeface="Special Elite" panose="020B0604020202020204" charset="0"/>
                        </a:rPr>
                        <a:t>Fredag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Midgård</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F11</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044827697"/>
                  </a:ext>
                </a:extLst>
              </a:tr>
              <a:tr h="294605">
                <a:tc>
                  <a:txBody>
                    <a:bodyPr/>
                    <a:lstStyle/>
                    <a:p>
                      <a:pPr algn="l" fontAlgn="b">
                        <a:buNone/>
                      </a:pPr>
                      <a:r>
                        <a:rPr lang="sv-SE" sz="1400" u="none" strike="noStrike">
                          <a:effectLst/>
                          <a:latin typeface="Special Elite" panose="020B0604020202020204" charset="0"/>
                        </a:rPr>
                        <a:t>Fredag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17.00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F13/F14</a:t>
                      </a:r>
                      <a:endParaRPr lang="sv-SE" sz="1400" b="1"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01394046"/>
                  </a:ext>
                </a:extLst>
              </a:tr>
              <a:tr h="294605">
                <a:tc>
                  <a:txBody>
                    <a:bodyPr/>
                    <a:lstStyle/>
                    <a:p>
                      <a:pPr algn="l" fontAlgn="b">
                        <a:buNone/>
                      </a:pPr>
                      <a:r>
                        <a:rPr lang="sv-SE" sz="1400" u="none" strike="noStrike">
                          <a:effectLst/>
                          <a:latin typeface="Special Elite" panose="020B0604020202020204" charset="0"/>
                        </a:rPr>
                        <a:t>Fredag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18.00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Musköten 2</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P14</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18040007"/>
                  </a:ext>
                </a:extLst>
              </a:tr>
              <a:tr h="363924">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1127147"/>
                  </a:ext>
                </a:extLst>
              </a:tr>
              <a:tr h="294605">
                <a:tc>
                  <a:txBody>
                    <a:bodyPr/>
                    <a:lstStyle/>
                    <a:p>
                      <a:pPr algn="l" fontAlgn="b">
                        <a:buNone/>
                      </a:pPr>
                      <a:r>
                        <a:rPr lang="sv-SE" sz="1400" u="none" strike="noStrike" dirty="0">
                          <a:effectLst/>
                          <a:latin typeface="Special Elite" panose="020B0604020202020204" charset="0"/>
                        </a:rPr>
                        <a:t>Lördag</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a:effectLst/>
                          <a:latin typeface="Special Elite" panose="020B0604020202020204" charset="0"/>
                        </a:rPr>
                        <a:t>11.00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12.00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err="1">
                          <a:effectLst/>
                          <a:latin typeface="Special Elite" panose="020B0604020202020204" charset="0"/>
                        </a:rPr>
                        <a:t>Grubbe</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F18</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92136302"/>
                  </a:ext>
                </a:extLst>
              </a:tr>
              <a:tr h="294605">
                <a:tc>
                  <a:txBody>
                    <a:bodyPr/>
                    <a:lstStyle/>
                    <a:p>
                      <a:pPr algn="l" fontAlgn="b">
                        <a:buNone/>
                      </a:pPr>
                      <a:r>
                        <a:rPr lang="sv-SE" sz="1400" u="none" strike="noStrike">
                          <a:effectLst/>
                          <a:latin typeface="Special Elite" panose="020B0604020202020204" charset="0"/>
                        </a:rPr>
                        <a:t>Lördag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12.00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13.00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err="1">
                          <a:effectLst/>
                          <a:latin typeface="Special Elite" panose="020B0604020202020204" charset="0"/>
                        </a:rPr>
                        <a:t>Grubbe</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tc>
                  <a:txBody>
                    <a:bodyPr/>
                    <a:lstStyle/>
                    <a:p>
                      <a:pPr algn="ctr" fontAlgn="b">
                        <a:buNone/>
                      </a:pPr>
                      <a:r>
                        <a:rPr lang="sv-SE" sz="1400" u="none" strike="noStrike" dirty="0">
                          <a:effectLst/>
                          <a:latin typeface="Special Elite" panose="020B0604020202020204" charset="0"/>
                        </a:rPr>
                        <a:t>P18</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val="438128605"/>
                  </a:ext>
                </a:extLst>
              </a:tr>
              <a:tr h="363924">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buNone/>
                      </a:pP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50967485"/>
                  </a:ext>
                </a:extLst>
              </a:tr>
              <a:tr h="294605">
                <a:tc>
                  <a:txBody>
                    <a:bodyPr/>
                    <a:lstStyle/>
                    <a:p>
                      <a:pPr algn="l" fontAlgn="b">
                        <a:buNone/>
                      </a:pPr>
                      <a:r>
                        <a:rPr lang="sv-SE" sz="1400" u="none" strike="noStrike">
                          <a:effectLst/>
                          <a:latin typeface="Special Elite" panose="020B0604020202020204" charset="0"/>
                        </a:rPr>
                        <a:t>Söndag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09.00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10.00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Musköten 2</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F19</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97592386"/>
                  </a:ext>
                </a:extLst>
              </a:tr>
              <a:tr h="294605">
                <a:tc>
                  <a:txBody>
                    <a:bodyPr/>
                    <a:lstStyle/>
                    <a:p>
                      <a:pPr algn="l" fontAlgn="b">
                        <a:buNone/>
                      </a:pPr>
                      <a:r>
                        <a:rPr lang="sv-SE" sz="1400" u="none" strike="noStrike">
                          <a:effectLst/>
                          <a:latin typeface="Special Elite" panose="020B0604020202020204" charset="0"/>
                        </a:rPr>
                        <a:t>Söndag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10.00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11.00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Musköten 2</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P19</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11806671"/>
                  </a:ext>
                </a:extLst>
              </a:tr>
              <a:tr h="294605">
                <a:tc>
                  <a:txBody>
                    <a:bodyPr/>
                    <a:lstStyle/>
                    <a:p>
                      <a:pPr algn="l" fontAlgn="b">
                        <a:buNone/>
                      </a:pPr>
                      <a:r>
                        <a:rPr lang="sv-SE" sz="1400" u="none" strike="noStrike">
                          <a:effectLst/>
                          <a:latin typeface="Special Elite" panose="020B0604020202020204" charset="0"/>
                        </a:rPr>
                        <a:t>Söndag</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18.00</a:t>
                      </a:r>
                      <a:endParaRPr lang="sv-SE" sz="1400" b="0"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19.00</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a:effectLst/>
                          <a:latin typeface="Special Elite" panose="020B0604020202020204" charset="0"/>
                        </a:rPr>
                        <a:t>Nolia arena</a:t>
                      </a:r>
                      <a:endParaRPr lang="sv-SE" sz="1400" b="0" i="0" u="none" strike="noStrike">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buNone/>
                      </a:pPr>
                      <a:r>
                        <a:rPr lang="sv-SE" sz="1400" u="none" strike="noStrike" dirty="0">
                          <a:effectLst/>
                          <a:latin typeface="Special Elite" panose="020B0604020202020204" charset="0"/>
                        </a:rPr>
                        <a:t>P17</a:t>
                      </a:r>
                      <a:endParaRPr lang="sv-SE" sz="1400" b="1" i="0" u="none" strike="noStrike" dirty="0">
                        <a:solidFill>
                          <a:srgbClr val="000000"/>
                        </a:solidFill>
                        <a:effectLst/>
                        <a:latin typeface="Special Elite" panose="020B0604020202020204" charset="0"/>
                      </a:endParaRPr>
                    </a:p>
                  </a:txBody>
                  <a:tcPr marL="9525" marR="9525" marT="9525"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394329731"/>
                  </a:ext>
                </a:extLst>
              </a:tr>
            </a:tbl>
          </a:graphicData>
        </a:graphic>
      </p:graphicFrame>
    </p:spTree>
    <p:extLst>
      <p:ext uri="{BB962C8B-B14F-4D97-AF65-F5344CB8AC3E}">
        <p14:creationId xmlns:p14="http://schemas.microsoft.com/office/powerpoint/2010/main" val="4197831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000000"/>
            </a:solidFill>
          </p:spPr>
          <p:txBody>
            <a:bodyPr/>
            <a:lstStyle/>
            <a:p>
              <a:endParaRPr lang="sv-SE"/>
            </a:p>
          </p:txBody>
        </p:sp>
        <p:sp>
          <p:nvSpPr>
            <p:cNvPr id="4" name="TextBox 4"/>
            <p:cNvSpPr txBox="1"/>
            <p:nvPr/>
          </p:nvSpPr>
          <p:spPr>
            <a:xfrm>
              <a:off x="0" y="-38100"/>
              <a:ext cx="4816593" cy="2747433"/>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3275764" y="6819900"/>
            <a:ext cx="11736467" cy="1128514"/>
          </a:xfrm>
          <a:prstGeom prst="rect">
            <a:avLst/>
          </a:prstGeom>
        </p:spPr>
        <p:txBody>
          <a:bodyPr lIns="0" tIns="0" rIns="0" bIns="0" rtlCol="0" anchor="t">
            <a:spAutoFit/>
          </a:bodyPr>
          <a:lstStyle/>
          <a:p>
            <a:pPr algn="ctr">
              <a:lnSpc>
                <a:spcPts val="4399"/>
              </a:lnSpc>
            </a:pPr>
            <a:r>
              <a:rPr lang="en-US" sz="3200" dirty="0" err="1">
                <a:solidFill>
                  <a:srgbClr val="FFFFFF"/>
                </a:solidFill>
                <a:latin typeface="Special Elite" panose="02000506000000020004" pitchFamily="2" charset="0"/>
                <a:ea typeface="True Typewriter"/>
                <a:cs typeface="True Typewriter"/>
                <a:sym typeface="True Typewriter"/>
              </a:rPr>
              <a:t>Sandåkerns</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Sportklubb</a:t>
            </a:r>
            <a:r>
              <a:rPr lang="en-US" sz="3200" dirty="0">
                <a:solidFill>
                  <a:srgbClr val="FFFFFF"/>
                </a:solidFill>
                <a:latin typeface="Special Elite" panose="02000506000000020004" pitchFamily="2" charset="0"/>
                <a:ea typeface="True Typewriter"/>
                <a:cs typeface="True Typewriter"/>
                <a:sym typeface="True Typewriter"/>
              </a:rPr>
              <a:t>, </a:t>
            </a:r>
            <a:r>
              <a:rPr lang="en-US" sz="3200" dirty="0" err="1">
                <a:solidFill>
                  <a:srgbClr val="FFFFFF"/>
                </a:solidFill>
                <a:latin typeface="Special Elite" panose="02000506000000020004" pitchFamily="2" charset="0"/>
                <a:ea typeface="True Typewriter"/>
                <a:cs typeface="True Typewriter"/>
                <a:sym typeface="True Typewriter"/>
              </a:rPr>
              <a:t>Lagmansgatan</a:t>
            </a:r>
            <a:r>
              <a:rPr lang="en-US" sz="3200" dirty="0">
                <a:solidFill>
                  <a:srgbClr val="FFFFFF"/>
                </a:solidFill>
                <a:latin typeface="Special Elite" panose="02000506000000020004" pitchFamily="2" charset="0"/>
                <a:ea typeface="True Typewriter"/>
                <a:cs typeface="True Typewriter"/>
                <a:sym typeface="True Typewriter"/>
              </a:rPr>
              <a:t> 37B, 903 55 </a:t>
            </a:r>
            <a:r>
              <a:rPr lang="en-US" sz="3200" dirty="0" err="1">
                <a:solidFill>
                  <a:srgbClr val="FFFFFF"/>
                </a:solidFill>
                <a:latin typeface="Special Elite" panose="02000506000000020004" pitchFamily="2" charset="0"/>
                <a:ea typeface="True Typewriter"/>
                <a:cs typeface="True Typewriter"/>
                <a:sym typeface="True Typewriter"/>
              </a:rPr>
              <a:t>Umeå</a:t>
            </a:r>
            <a:endParaRPr lang="en-US" sz="3200" dirty="0">
              <a:solidFill>
                <a:srgbClr val="FFFFFF"/>
              </a:solidFill>
              <a:latin typeface="Special Elite" panose="02000506000000020004" pitchFamily="2" charset="0"/>
              <a:ea typeface="True Typewriter"/>
              <a:cs typeface="True Typewriter"/>
              <a:sym typeface="True Typewriter"/>
            </a:endParaRPr>
          </a:p>
          <a:p>
            <a:pPr algn="ctr">
              <a:lnSpc>
                <a:spcPts val="4399"/>
              </a:lnSpc>
            </a:pPr>
            <a:r>
              <a:rPr lang="en-US" sz="3200" dirty="0">
                <a:solidFill>
                  <a:srgbClr val="FFFFFF"/>
                </a:solidFill>
                <a:latin typeface="Special Elite" panose="02000506000000020004" pitchFamily="2" charset="0"/>
                <a:ea typeface="True Typewriter"/>
                <a:cs typeface="True Typewriter"/>
                <a:sym typeface="True Typewriter"/>
              </a:rPr>
              <a:t>090-77 41 48 </a:t>
            </a:r>
            <a:r>
              <a:rPr lang="en-US" sz="3200" dirty="0" err="1">
                <a:solidFill>
                  <a:srgbClr val="FFFFFF"/>
                </a:solidFill>
                <a:latin typeface="Special Elite" panose="02000506000000020004" pitchFamily="2" charset="0"/>
                <a:ea typeface="True Typewriter"/>
                <a:cs typeface="True Typewriter"/>
                <a:sym typeface="True Typewriter"/>
              </a:rPr>
              <a:t>eller</a:t>
            </a:r>
            <a:r>
              <a:rPr lang="en-US" sz="3200" dirty="0">
                <a:solidFill>
                  <a:srgbClr val="FFFFFF"/>
                </a:solidFill>
                <a:latin typeface="Special Elite" panose="02000506000000020004" pitchFamily="2" charset="0"/>
                <a:ea typeface="True Typewriter"/>
                <a:cs typeface="True Typewriter"/>
                <a:sym typeface="True Typewriter"/>
              </a:rPr>
              <a:t> kansli@sandakernssk.se</a:t>
            </a:r>
          </a:p>
        </p:txBody>
      </p:sp>
      <p:sp>
        <p:nvSpPr>
          <p:cNvPr id="7" name="TextBox 7"/>
          <p:cNvSpPr txBox="1"/>
          <p:nvPr/>
        </p:nvSpPr>
        <p:spPr>
          <a:xfrm>
            <a:off x="246104" y="165940"/>
            <a:ext cx="5195259" cy="538609"/>
          </a:xfrm>
          <a:prstGeom prst="rect">
            <a:avLst/>
          </a:prstGeom>
        </p:spPr>
        <p:txBody>
          <a:bodyPr lIns="0" tIns="0" rIns="0" bIns="0" rtlCol="0" anchor="t">
            <a:spAutoFit/>
          </a:bodyPr>
          <a:lstStyle/>
          <a:p>
            <a:pPr algn="l">
              <a:lnSpc>
                <a:spcPts val="4200"/>
              </a:lnSpc>
            </a:pPr>
            <a:r>
              <a:rPr lang="en-US" sz="3000" dirty="0" err="1">
                <a:solidFill>
                  <a:srgbClr val="FFFFFF"/>
                </a:solidFill>
                <a:latin typeface="Special Elite" panose="02000506000000020004" pitchFamily="2" charset="0"/>
                <a:ea typeface="True Typewriter"/>
                <a:cs typeface="True Typewriter"/>
                <a:sym typeface="True Typewriter"/>
              </a:rPr>
              <a:t>Kontakt</a:t>
            </a:r>
            <a:endParaRPr lang="en-US" sz="3000" dirty="0">
              <a:solidFill>
                <a:srgbClr val="FFFFFF"/>
              </a:solidFill>
              <a:latin typeface="Special Elite" panose="02000506000000020004" pitchFamily="2" charset="0"/>
              <a:ea typeface="True Typewriter"/>
              <a:cs typeface="True Typewriter"/>
              <a:sym typeface="True Typewriter"/>
            </a:endParaRPr>
          </a:p>
        </p:txBody>
      </p:sp>
      <p:sp>
        <p:nvSpPr>
          <p:cNvPr id="8" name="TextBox 5">
            <a:extLst>
              <a:ext uri="{FF2B5EF4-FFF2-40B4-BE49-F238E27FC236}">
                <a16:creationId xmlns:a16="http://schemas.microsoft.com/office/drawing/2014/main" id="{AE6757D5-0FDA-3BEC-A169-AE30384CB7F0}"/>
              </a:ext>
            </a:extLst>
          </p:cNvPr>
          <p:cNvSpPr txBox="1"/>
          <p:nvPr/>
        </p:nvSpPr>
        <p:spPr>
          <a:xfrm>
            <a:off x="0" y="9723529"/>
            <a:ext cx="18288000" cy="330860"/>
          </a:xfrm>
          <a:prstGeom prst="rect">
            <a:avLst/>
          </a:prstGeom>
        </p:spPr>
        <p:txBody>
          <a:bodyPr lIns="0" tIns="0" rIns="0" bIns="0" rtlCol="0" anchor="t">
            <a:spAutoFit/>
          </a:bodyPr>
          <a:lstStyle/>
          <a:p>
            <a:pPr algn="ctr">
              <a:lnSpc>
                <a:spcPts val="2800"/>
              </a:lnSpc>
            </a:pPr>
            <a:r>
              <a:rPr lang="en-US" sz="1600" dirty="0">
                <a:solidFill>
                  <a:srgbClr val="FFFFFF"/>
                </a:solidFill>
                <a:latin typeface="Special Elite" panose="02000506000000020004" pitchFamily="2" charset="0"/>
                <a:ea typeface="True Typewriter"/>
                <a:cs typeface="True Typewriter"/>
                <a:sym typeface="True Typewriter"/>
              </a:rPr>
              <a:t>För ett </a:t>
            </a:r>
            <a:r>
              <a:rPr lang="en-US" sz="1600" dirty="0" err="1">
                <a:solidFill>
                  <a:srgbClr val="FFFFFF"/>
                </a:solidFill>
                <a:latin typeface="Special Elite" panose="02000506000000020004" pitchFamily="2" charset="0"/>
                <a:ea typeface="True Typewriter"/>
                <a:cs typeface="True Typewriter"/>
                <a:sym typeface="True Typewriter"/>
              </a:rPr>
              <a:t>livslångt</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idrottande</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Sandåkerns</a:t>
            </a:r>
            <a:r>
              <a:rPr lang="en-US" sz="1600" dirty="0">
                <a:solidFill>
                  <a:srgbClr val="FFFFFF"/>
                </a:solidFill>
                <a:latin typeface="Special Elite" panose="02000506000000020004" pitchFamily="2" charset="0"/>
                <a:ea typeface="True Typewriter"/>
                <a:cs typeface="True Typewriter"/>
                <a:sym typeface="True Typewriter"/>
              </a:rPr>
              <a:t> </a:t>
            </a:r>
            <a:r>
              <a:rPr lang="en-US" sz="1600" dirty="0" err="1">
                <a:solidFill>
                  <a:srgbClr val="FFFFFF"/>
                </a:solidFill>
                <a:latin typeface="Special Elite" panose="02000506000000020004" pitchFamily="2" charset="0"/>
                <a:ea typeface="True Typewriter"/>
                <a:cs typeface="True Typewriter"/>
                <a:sym typeface="True Typewriter"/>
              </a:rPr>
              <a:t>Sportklubb</a:t>
            </a:r>
            <a:r>
              <a:rPr lang="en-US" sz="1600" dirty="0">
                <a:solidFill>
                  <a:srgbClr val="FFFFFF"/>
                </a:solidFill>
                <a:latin typeface="Special Elite" panose="02000506000000020004" pitchFamily="2" charset="0"/>
                <a:ea typeface="True Typewriter"/>
                <a:cs typeface="True Typewriter"/>
                <a:sym typeface="True Typewriter"/>
              </a:rPr>
              <a:t>  -  </a:t>
            </a:r>
            <a:r>
              <a:rPr lang="en-US" sz="1600" dirty="0" err="1">
                <a:solidFill>
                  <a:srgbClr val="FFFFFF"/>
                </a:solidFill>
                <a:latin typeface="Special Elite" panose="02000506000000020004" pitchFamily="2" charset="0"/>
                <a:ea typeface="True Typewriter"/>
                <a:cs typeface="True Typewriter"/>
                <a:sym typeface="True Typewriter"/>
              </a:rPr>
              <a:t>Idrott</a:t>
            </a:r>
            <a:r>
              <a:rPr lang="en-US" sz="1600" dirty="0">
                <a:solidFill>
                  <a:srgbClr val="FFFFFF"/>
                </a:solidFill>
                <a:latin typeface="Special Elite" panose="02000506000000020004" pitchFamily="2" charset="0"/>
                <a:ea typeface="True Typewriter"/>
                <a:cs typeface="True Typewriter"/>
                <a:sym typeface="True Typewriter"/>
              </a:rPr>
              <a:t> sedan 1932</a:t>
            </a:r>
          </a:p>
        </p:txBody>
      </p:sp>
      <p:sp>
        <p:nvSpPr>
          <p:cNvPr id="9" name="Freeform 3">
            <a:extLst>
              <a:ext uri="{FF2B5EF4-FFF2-40B4-BE49-F238E27FC236}">
                <a16:creationId xmlns:a16="http://schemas.microsoft.com/office/drawing/2014/main" id="{B260A2AB-4BB0-A865-F6A9-4A1E00BB1837}"/>
              </a:ext>
            </a:extLst>
          </p:cNvPr>
          <p:cNvSpPr/>
          <p:nvPr/>
        </p:nvSpPr>
        <p:spPr>
          <a:xfrm>
            <a:off x="6220527" y="3126241"/>
            <a:ext cx="5846939" cy="3292319"/>
          </a:xfrm>
          <a:custGeom>
            <a:avLst/>
            <a:gdLst/>
            <a:ahLst/>
            <a:cxnLst/>
            <a:rect l="l" t="t" r="r" b="b"/>
            <a:pathLst>
              <a:path w="5846939" h="3292319">
                <a:moveTo>
                  <a:pt x="0" y="0"/>
                </a:moveTo>
                <a:lnTo>
                  <a:pt x="5846939" y="0"/>
                </a:lnTo>
                <a:lnTo>
                  <a:pt x="5846939" y="3292319"/>
                </a:lnTo>
                <a:lnTo>
                  <a:pt x="0" y="3292319"/>
                </a:lnTo>
                <a:lnTo>
                  <a:pt x="0" y="0"/>
                </a:lnTo>
                <a:close/>
              </a:path>
            </a:pathLst>
          </a:custGeom>
          <a:blipFill>
            <a:blip r:embed="rId2"/>
            <a:stretch>
              <a:fillRect/>
            </a:stretch>
          </a:blipFill>
        </p:spPr>
        <p:txBody>
          <a:bodyPr/>
          <a:lstStyle/>
          <a:p>
            <a:endParaRPr lang="sv-SE"/>
          </a:p>
        </p:txBody>
      </p:sp>
    </p:spTree>
    <p:extLst>
      <p:ext uri="{BB962C8B-B14F-4D97-AF65-F5344CB8AC3E}">
        <p14:creationId xmlns:p14="http://schemas.microsoft.com/office/powerpoint/2010/main" val="29471220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7"/>
          <p:cNvSpPr txBox="1"/>
          <p:nvPr/>
        </p:nvSpPr>
        <p:spPr>
          <a:xfrm>
            <a:off x="0" y="452232"/>
            <a:ext cx="18288000" cy="461665"/>
          </a:xfrm>
          <a:prstGeom prst="rect">
            <a:avLst/>
          </a:prstGeom>
        </p:spPr>
        <p:txBody>
          <a:bodyPr wrap="square" lIns="0" tIns="0" rIns="0" bIns="0" rtlCol="0" anchor="t">
            <a:spAutoFit/>
          </a:bodyPr>
          <a:lstStyle/>
          <a:p>
            <a:pPr marL="0" indent="0" algn="ctr">
              <a:buFont typeface="Arial" pitchFamily="34" charset="0"/>
              <a:buNone/>
            </a:pPr>
            <a:r>
              <a:rPr lang="sv-SE" altLang="sv-SE" sz="3000" dirty="0">
                <a:latin typeface="Special Elite" panose="02000506000000020004" pitchFamily="2" charset="0"/>
              </a:rPr>
              <a:t>Vi stöttar barn- och ungdomsidrotten i Sandåkerns SK…</a:t>
            </a:r>
            <a:endParaRPr lang="sv-SE" sz="3000" dirty="0">
              <a:latin typeface="Special Elite" panose="02000506000000020004" pitchFamily="2" charset="0"/>
            </a:endParaRPr>
          </a:p>
        </p:txBody>
      </p:sp>
      <p:sp>
        <p:nvSpPr>
          <p:cNvPr id="8" name="TextBox 5">
            <a:extLst>
              <a:ext uri="{FF2B5EF4-FFF2-40B4-BE49-F238E27FC236}">
                <a16:creationId xmlns:a16="http://schemas.microsoft.com/office/drawing/2014/main" id="{AE6757D5-0FDA-3BEC-A169-AE30384CB7F0}"/>
              </a:ext>
            </a:extLst>
          </p:cNvPr>
          <p:cNvSpPr txBox="1"/>
          <p:nvPr/>
        </p:nvSpPr>
        <p:spPr>
          <a:xfrm>
            <a:off x="0" y="9723529"/>
            <a:ext cx="18288000" cy="330860"/>
          </a:xfrm>
          <a:prstGeom prst="rect">
            <a:avLst/>
          </a:prstGeom>
        </p:spPr>
        <p:txBody>
          <a:bodyPr lIns="0" tIns="0" rIns="0" bIns="0" rtlCol="0" anchor="t">
            <a:spAutoFit/>
          </a:bodyPr>
          <a:lstStyle/>
          <a:p>
            <a:pPr algn="ctr">
              <a:lnSpc>
                <a:spcPts val="2800"/>
              </a:lnSpc>
            </a:pPr>
            <a:r>
              <a:rPr lang="en-US" sz="1600" dirty="0">
                <a:latin typeface="Special Elite" panose="02000506000000020004" pitchFamily="2" charset="0"/>
                <a:ea typeface="True Typewriter"/>
                <a:cs typeface="True Typewriter"/>
                <a:sym typeface="True Typewriter"/>
              </a:rPr>
              <a:t>För ett </a:t>
            </a:r>
            <a:r>
              <a:rPr lang="en-US" sz="1600" dirty="0" err="1">
                <a:latin typeface="Special Elite" panose="02000506000000020004" pitchFamily="2" charset="0"/>
                <a:ea typeface="True Typewriter"/>
                <a:cs typeface="True Typewriter"/>
                <a:sym typeface="True Typewriter"/>
              </a:rPr>
              <a:t>livslångt</a:t>
            </a:r>
            <a:r>
              <a:rPr lang="en-US" sz="1600" dirty="0">
                <a:latin typeface="Special Elite" panose="02000506000000020004" pitchFamily="2" charset="0"/>
                <a:ea typeface="True Typewriter"/>
                <a:cs typeface="True Typewriter"/>
                <a:sym typeface="True Typewriter"/>
              </a:rPr>
              <a:t> </a:t>
            </a:r>
            <a:r>
              <a:rPr lang="en-US" sz="1600" dirty="0" err="1">
                <a:latin typeface="Special Elite" panose="02000506000000020004" pitchFamily="2" charset="0"/>
                <a:ea typeface="True Typewriter"/>
                <a:cs typeface="True Typewriter"/>
                <a:sym typeface="True Typewriter"/>
              </a:rPr>
              <a:t>idrottande</a:t>
            </a:r>
            <a:r>
              <a:rPr lang="en-US" sz="1600" dirty="0">
                <a:latin typeface="Special Elite" panose="02000506000000020004" pitchFamily="2" charset="0"/>
                <a:ea typeface="True Typewriter"/>
                <a:cs typeface="True Typewriter"/>
                <a:sym typeface="True Typewriter"/>
              </a:rPr>
              <a:t>  -  </a:t>
            </a:r>
            <a:r>
              <a:rPr lang="en-US" sz="1600" dirty="0" err="1">
                <a:latin typeface="Special Elite" panose="02000506000000020004" pitchFamily="2" charset="0"/>
                <a:ea typeface="True Typewriter"/>
                <a:cs typeface="True Typewriter"/>
                <a:sym typeface="True Typewriter"/>
              </a:rPr>
              <a:t>Sandåkerns</a:t>
            </a:r>
            <a:r>
              <a:rPr lang="en-US" sz="1600" dirty="0">
                <a:latin typeface="Special Elite" panose="02000506000000020004" pitchFamily="2" charset="0"/>
                <a:ea typeface="True Typewriter"/>
                <a:cs typeface="True Typewriter"/>
                <a:sym typeface="True Typewriter"/>
              </a:rPr>
              <a:t> </a:t>
            </a:r>
            <a:r>
              <a:rPr lang="en-US" sz="1600" dirty="0" err="1">
                <a:latin typeface="Special Elite" panose="02000506000000020004" pitchFamily="2" charset="0"/>
                <a:ea typeface="True Typewriter"/>
                <a:cs typeface="True Typewriter"/>
                <a:sym typeface="True Typewriter"/>
              </a:rPr>
              <a:t>Sportklubb</a:t>
            </a:r>
            <a:r>
              <a:rPr lang="en-US" sz="1600" dirty="0">
                <a:latin typeface="Special Elite" panose="02000506000000020004" pitchFamily="2" charset="0"/>
                <a:ea typeface="True Typewriter"/>
                <a:cs typeface="True Typewriter"/>
                <a:sym typeface="True Typewriter"/>
              </a:rPr>
              <a:t>  -  </a:t>
            </a:r>
            <a:r>
              <a:rPr lang="en-US" sz="1600" dirty="0" err="1">
                <a:latin typeface="Special Elite" panose="02000506000000020004" pitchFamily="2" charset="0"/>
                <a:ea typeface="True Typewriter"/>
                <a:cs typeface="True Typewriter"/>
                <a:sym typeface="True Typewriter"/>
              </a:rPr>
              <a:t>Idrott</a:t>
            </a:r>
            <a:r>
              <a:rPr lang="en-US" sz="1600" dirty="0">
                <a:latin typeface="Special Elite" panose="02000506000000020004" pitchFamily="2" charset="0"/>
                <a:ea typeface="True Typewriter"/>
                <a:cs typeface="True Typewriter"/>
                <a:sym typeface="True Typewriter"/>
              </a:rPr>
              <a:t> sedan 1932</a:t>
            </a:r>
          </a:p>
        </p:txBody>
      </p:sp>
      <p:pic>
        <p:nvPicPr>
          <p:cNvPr id="10" name="Picture 2" descr="Recept favoriter, Vegetariskt: Ica kvantum umea">
            <a:extLst>
              <a:ext uri="{FF2B5EF4-FFF2-40B4-BE49-F238E27FC236}">
                <a16:creationId xmlns:a16="http://schemas.microsoft.com/office/drawing/2014/main" id="{2E3AA7F8-CF66-A01C-AECC-841A288322F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04912" y="4268053"/>
            <a:ext cx="7078165" cy="18045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INTERSPORT | Nyhetsarkiv">
            <a:extLst>
              <a:ext uri="{FF2B5EF4-FFF2-40B4-BE49-F238E27FC236}">
                <a16:creationId xmlns:a16="http://schemas.microsoft.com/office/drawing/2014/main" id="{B71846D6-EB40-06BA-1D96-74007B1C469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7150" b="37151"/>
          <a:stretch/>
        </p:blipFill>
        <p:spPr bwMode="auto">
          <a:xfrm>
            <a:off x="6094066" y="8065205"/>
            <a:ext cx="6345401" cy="85613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Återförsäljare - Svenska">
            <a:extLst>
              <a:ext uri="{FF2B5EF4-FFF2-40B4-BE49-F238E27FC236}">
                <a16:creationId xmlns:a16="http://schemas.microsoft.com/office/drawing/2014/main" id="{FC3BF714-9585-3425-ADB5-FBEBD93F01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3354" y="6525551"/>
            <a:ext cx="5101282" cy="111320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hlinkClick r:id="rId5"/>
            <a:extLst>
              <a:ext uri="{FF2B5EF4-FFF2-40B4-BE49-F238E27FC236}">
                <a16:creationId xmlns:a16="http://schemas.microsoft.com/office/drawing/2014/main" id="{C8DD45AA-373B-5EEB-9F18-409B24B13A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8598" y="1478239"/>
            <a:ext cx="2836335" cy="25603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0534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832</TotalTime>
  <Words>3448</Words>
  <Application>Microsoft Office PowerPoint</Application>
  <PresentationFormat>Anpassad</PresentationFormat>
  <Paragraphs>502</Paragraphs>
  <Slides>24</Slides>
  <Notes>18</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24</vt:i4>
      </vt:variant>
    </vt:vector>
  </HeadingPairs>
  <TitlesOfParts>
    <vt:vector size="31" baseType="lpstr">
      <vt:lpstr>Assistant</vt:lpstr>
      <vt:lpstr>True Typewriter</vt:lpstr>
      <vt:lpstr>Calibri</vt:lpstr>
      <vt:lpstr>Special Elite</vt:lpstr>
      <vt:lpstr>Daytona</vt:lpstr>
      <vt:lpstr>Arial</vt:lpstr>
      <vt:lpstr>Office Theme</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SANDÅKERNS SPORTKLUBB</dc:title>
  <dc:creator>Fyran</dc:creator>
  <cp:lastModifiedBy>David Persson</cp:lastModifiedBy>
  <cp:revision>8</cp:revision>
  <dcterms:created xsi:type="dcterms:W3CDTF">2006-08-16T00:00:00Z</dcterms:created>
  <dcterms:modified xsi:type="dcterms:W3CDTF">2026-09-14T16:07:47Z</dcterms:modified>
  <dc:identifier>DAGf23DOuhY</dc:identifier>
</cp:coreProperties>
</file>