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61" r:id="rId2"/>
    <p:sldId id="260" r:id="rId3"/>
    <p:sldId id="257" r:id="rId4"/>
    <p:sldId id="262" r:id="rId5"/>
    <p:sldId id="258" r:id="rId6"/>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0"/>
  </p:normalViewPr>
  <p:slideViewPr>
    <p:cSldViewPr snapToGrid="0" snapToObjects="1">
      <p:cViewPr varScale="1">
        <p:scale>
          <a:sx n="82" d="100"/>
          <a:sy n="82" d="100"/>
        </p:scale>
        <p:origin x="16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85C4877F-BBED-4E4E-A993-D5A8A9C117B9}" type="datetimeFigureOut">
              <a:rPr lang="sv-SE" smtClean="0"/>
              <a:t>2018-09-18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216863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85C4877F-BBED-4E4E-A993-D5A8A9C117B9}" type="datetimeFigureOut">
              <a:rPr lang="sv-SE" smtClean="0"/>
              <a:t>2018-09-18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33454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85C4877F-BBED-4E4E-A993-D5A8A9C117B9}" type="datetimeFigureOut">
              <a:rPr lang="sv-SE" smtClean="0"/>
              <a:t>2018-09-18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372706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85C4877F-BBED-4E4E-A993-D5A8A9C117B9}" type="datetimeFigureOut">
              <a:rPr lang="sv-SE" smtClean="0"/>
              <a:t>2018-09-18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66090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85C4877F-BBED-4E4E-A993-D5A8A9C117B9}" type="datetimeFigureOut">
              <a:rPr lang="sv-SE" smtClean="0"/>
              <a:t>2018-09-18</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055064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85C4877F-BBED-4E4E-A993-D5A8A9C117B9}" type="datetimeFigureOut">
              <a:rPr lang="sv-SE" smtClean="0"/>
              <a:t>2018-09-18</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69059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C4877F-BBED-4E4E-A993-D5A8A9C117B9}" type="datetimeFigureOut">
              <a:rPr lang="sv-SE" smtClean="0"/>
              <a:t>2018-09-18</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827343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85C4877F-BBED-4E4E-A993-D5A8A9C117B9}" type="datetimeFigureOut">
              <a:rPr lang="sv-SE" smtClean="0"/>
              <a:t>2018-09-18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995459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85C4877F-BBED-4E4E-A993-D5A8A9C117B9}" type="datetimeFigureOut">
              <a:rPr lang="sv-SE" smtClean="0"/>
              <a:t>2018-09-18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78950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85C4877F-BBED-4E4E-A993-D5A8A9C117B9}" type="datetimeFigureOut">
              <a:rPr lang="sv-SE" smtClean="0"/>
              <a:t>2018-09-18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626023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85C4877F-BBED-4E4E-A993-D5A8A9C117B9}" type="datetimeFigureOut">
              <a:rPr lang="sv-SE" smtClean="0"/>
              <a:t>2018-09-18</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7AB17D7-8FDA-E647-A5AB-4BC22D8081D2}" type="slidenum">
              <a:rPr lang="sv-SE" smtClean="0"/>
              <a:t>‹#›</a:t>
            </a:fld>
            <a:endParaRPr lang="sv-SE"/>
          </a:p>
        </p:txBody>
      </p:sp>
    </p:spTree>
    <p:extLst>
      <p:ext uri="{BB962C8B-B14F-4D97-AF65-F5344CB8AC3E}">
        <p14:creationId xmlns:p14="http://schemas.microsoft.com/office/powerpoint/2010/main" val="1061250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4877F-BBED-4E4E-A993-D5A8A9C117B9}" type="datetimeFigureOut">
              <a:rPr lang="sv-SE" smtClean="0"/>
              <a:t>2018-09-18</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B17D7-8FDA-E647-A5AB-4BC22D8081D2}" type="slidenum">
              <a:rPr lang="sv-SE" smtClean="0"/>
              <a:t>‹#›</a:t>
            </a:fld>
            <a:endParaRPr lang="sv-SE"/>
          </a:p>
        </p:txBody>
      </p:sp>
    </p:spTree>
    <p:extLst>
      <p:ext uri="{BB962C8B-B14F-4D97-AF65-F5344CB8AC3E}">
        <p14:creationId xmlns:p14="http://schemas.microsoft.com/office/powerpoint/2010/main" val="4724498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1324592" y="2178660"/>
            <a:ext cx="7586194" cy="1754326"/>
          </a:xfrm>
          <a:prstGeom prst="rect">
            <a:avLst/>
          </a:prstGeom>
          <a:noFill/>
        </p:spPr>
        <p:txBody>
          <a:bodyPr wrap="square" rtlCol="0">
            <a:spAutoFit/>
          </a:bodyPr>
          <a:lstStyle/>
          <a:p>
            <a:pPr algn="ctr"/>
            <a:r>
              <a:rPr lang="sv-SE" sz="5400" b="1" dirty="0"/>
              <a:t>Värdegrundsövningar: </a:t>
            </a:r>
          </a:p>
          <a:p>
            <a:pPr algn="ctr"/>
            <a:r>
              <a:rPr lang="sv-SE" sz="5400" b="1" dirty="0">
                <a:solidFill>
                  <a:srgbClr val="00B050"/>
                </a:solidFill>
              </a:rPr>
              <a:t>Grön</a:t>
            </a:r>
            <a:r>
              <a:rPr lang="sv-SE" sz="5400" b="1" dirty="0">
                <a:solidFill>
                  <a:srgbClr val="FF0000"/>
                </a:solidFill>
              </a:rPr>
              <a:t> </a:t>
            </a:r>
            <a:r>
              <a:rPr lang="sv-SE" sz="5400" b="1" dirty="0"/>
              <a:t>&amp; Blå </a:t>
            </a:r>
            <a:r>
              <a:rPr lang="sv-SE" sz="5400" b="1">
                <a:solidFill>
                  <a:srgbClr val="00B0F0"/>
                </a:solidFill>
              </a:rPr>
              <a:t>Nivå</a:t>
            </a:r>
            <a:r>
              <a:rPr lang="sv-SE" sz="5400" b="1"/>
              <a:t> 6-12 </a:t>
            </a:r>
            <a:r>
              <a:rPr lang="sv-SE" sz="5400" b="1" dirty="0"/>
              <a:t>år</a:t>
            </a:r>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
        <p:nvSpPr>
          <p:cNvPr id="9" name="Rektangel 8"/>
          <p:cNvSpPr/>
          <p:nvPr/>
        </p:nvSpPr>
        <p:spPr>
          <a:xfrm>
            <a:off x="0" y="6310860"/>
            <a:ext cx="5117689"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p:cNvSpPr/>
          <p:nvPr/>
        </p:nvSpPr>
        <p:spPr>
          <a:xfrm>
            <a:off x="5117689" y="6310860"/>
            <a:ext cx="4788312"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spTree>
    <p:extLst>
      <p:ext uri="{BB962C8B-B14F-4D97-AF65-F5344CB8AC3E}">
        <p14:creationId xmlns:p14="http://schemas.microsoft.com/office/powerpoint/2010/main" val="170054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966604" y="299721"/>
            <a:ext cx="6177396" cy="461665"/>
          </a:xfrm>
          <a:prstGeom prst="rect">
            <a:avLst/>
          </a:prstGeom>
          <a:noFill/>
        </p:spPr>
        <p:txBody>
          <a:bodyPr wrap="square" rtlCol="0">
            <a:spAutoFit/>
          </a:bodyPr>
          <a:lstStyle/>
          <a:p>
            <a:r>
              <a:rPr lang="sv-SE" sz="2400" b="1" dirty="0"/>
              <a:t>Värdegrundsövningar: </a:t>
            </a:r>
            <a:r>
              <a:rPr lang="sv-SE" sz="2400" b="1" dirty="0">
                <a:solidFill>
                  <a:srgbClr val="00B050"/>
                </a:solidFill>
              </a:rPr>
              <a:t>Grön </a:t>
            </a:r>
            <a:r>
              <a:rPr lang="sv-SE" sz="2400" b="1" dirty="0"/>
              <a:t>&amp;</a:t>
            </a:r>
            <a:r>
              <a:rPr lang="sv-SE" sz="2400" b="1" dirty="0">
                <a:solidFill>
                  <a:srgbClr val="00B050"/>
                </a:solidFill>
              </a:rPr>
              <a:t> </a:t>
            </a:r>
            <a:r>
              <a:rPr lang="sv-SE" sz="2400" b="1">
                <a:solidFill>
                  <a:srgbClr val="00B0F0"/>
                </a:solidFill>
              </a:rPr>
              <a:t>Blå</a:t>
            </a:r>
            <a:r>
              <a:rPr lang="sv-SE" sz="2400" b="1">
                <a:solidFill>
                  <a:srgbClr val="00B050"/>
                </a:solidFill>
              </a:rPr>
              <a:t> </a:t>
            </a:r>
            <a:r>
              <a:rPr lang="sv-SE" sz="2400" b="1"/>
              <a:t>Nivå 6-12 år</a:t>
            </a:r>
            <a:endParaRPr lang="sv-SE" sz="2400" b="1" dirty="0"/>
          </a:p>
        </p:txBody>
      </p:sp>
      <p:sp>
        <p:nvSpPr>
          <p:cNvPr id="10" name="Rektangel med rundade hörn 9"/>
          <p:cNvSpPr/>
          <p:nvPr/>
        </p:nvSpPr>
        <p:spPr>
          <a:xfrm>
            <a:off x="305457" y="2233294"/>
            <a:ext cx="4028698" cy="233870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a:solidFill>
                  <a:schemeClr val="tx1"/>
                </a:solidFill>
              </a:rPr>
              <a:t>Att välkomna nya</a:t>
            </a:r>
          </a:p>
          <a:p>
            <a:pPr>
              <a:lnSpc>
                <a:spcPct val="150000"/>
              </a:lnSpc>
            </a:pPr>
            <a:r>
              <a:rPr lang="sv-SE" sz="1400" dirty="0">
                <a:solidFill>
                  <a:schemeClr val="tx1"/>
                </a:solidFill>
              </a:rPr>
              <a:t>Diskutera. Vad tror du är viktigt för att alla ska känna sig välkomna? Om en ny kille eller tjej kommer till laget, vad bör ni göra för att er nya kompis ska känna sig välkommen? </a:t>
            </a:r>
          </a:p>
          <a:p>
            <a:pPr>
              <a:lnSpc>
                <a:spcPct val="150000"/>
              </a:lnSpc>
            </a:pPr>
            <a:r>
              <a:rPr lang="sv-SE" sz="1400" dirty="0">
                <a:solidFill>
                  <a:schemeClr val="tx1"/>
                </a:solidFill>
              </a:rPr>
              <a:t>Ge två-tre förslag.</a:t>
            </a:r>
          </a:p>
        </p:txBody>
      </p:sp>
      <p:sp>
        <p:nvSpPr>
          <p:cNvPr id="8" name="Rektangel 7"/>
          <p:cNvSpPr/>
          <p:nvPr/>
        </p:nvSpPr>
        <p:spPr>
          <a:xfrm>
            <a:off x="0" y="6310860"/>
            <a:ext cx="5117689"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5117689" y="6310860"/>
            <a:ext cx="4788312"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9689" y="2050440"/>
            <a:ext cx="5571845" cy="2785923"/>
          </a:xfrm>
          <a:prstGeom prst="rect">
            <a:avLst/>
          </a:prstGeom>
        </p:spPr>
      </p:pic>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774834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305457" y="2233294"/>
            <a:ext cx="4028698" cy="233870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a:solidFill>
                  <a:schemeClr val="tx1"/>
                </a:solidFill>
              </a:rPr>
              <a:t>Kompisteater</a:t>
            </a:r>
          </a:p>
          <a:p>
            <a:pPr>
              <a:lnSpc>
                <a:spcPct val="150000"/>
              </a:lnSpc>
            </a:pPr>
            <a:r>
              <a:rPr lang="sv-SE" sz="1400" dirty="0">
                <a:solidFill>
                  <a:schemeClr val="tx1"/>
                </a:solidFill>
              </a:rPr>
              <a:t>Spela teater tillsammans och försök visa varandra:</a:t>
            </a:r>
          </a:p>
          <a:p>
            <a:pPr>
              <a:lnSpc>
                <a:spcPct val="150000"/>
              </a:lnSpc>
            </a:pPr>
            <a:r>
              <a:rPr lang="sv-SE" sz="2400" dirty="0">
                <a:solidFill>
                  <a:schemeClr val="tx1"/>
                </a:solidFill>
              </a:rPr>
              <a:t>😃</a:t>
            </a:r>
            <a:r>
              <a:rPr lang="sv-SE" sz="1400" dirty="0">
                <a:solidFill>
                  <a:schemeClr val="tx1"/>
                </a:solidFill>
              </a:rPr>
              <a:t> Hur en bra kompis ska vara.</a:t>
            </a:r>
          </a:p>
          <a:p>
            <a:pPr>
              <a:lnSpc>
                <a:spcPct val="150000"/>
              </a:lnSpc>
            </a:pPr>
            <a:r>
              <a:rPr lang="sv-SE" sz="2400" dirty="0">
                <a:solidFill>
                  <a:schemeClr val="tx1"/>
                </a:solidFill>
              </a:rPr>
              <a:t>😞</a:t>
            </a:r>
            <a:r>
              <a:rPr lang="sv-SE" sz="1400" dirty="0">
                <a:solidFill>
                  <a:schemeClr val="tx1"/>
                </a:solidFill>
              </a:rPr>
              <a:t> En situation när man inte är en bra kompis.</a:t>
            </a:r>
          </a:p>
        </p:txBody>
      </p:sp>
      <p:sp>
        <p:nvSpPr>
          <p:cNvPr id="8" name="Rektangel 7"/>
          <p:cNvSpPr/>
          <p:nvPr/>
        </p:nvSpPr>
        <p:spPr>
          <a:xfrm>
            <a:off x="0" y="6310860"/>
            <a:ext cx="5117689"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5117689" y="6310860"/>
            <a:ext cx="4788312"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pic>
        <p:nvPicPr>
          <p:cNvPr id="3" name="Bildobjekt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27678" y="2269811"/>
            <a:ext cx="5509379" cy="2302190"/>
          </a:xfrm>
          <a:prstGeom prst="rect">
            <a:avLst/>
          </a:prstGeom>
        </p:spPr>
      </p:pic>
      <p:sp>
        <p:nvSpPr>
          <p:cNvPr id="12" name="textruta 11"/>
          <p:cNvSpPr txBox="1"/>
          <p:nvPr/>
        </p:nvSpPr>
        <p:spPr>
          <a:xfrm>
            <a:off x="2966604" y="299721"/>
            <a:ext cx="6177396" cy="461665"/>
          </a:xfrm>
          <a:prstGeom prst="rect">
            <a:avLst/>
          </a:prstGeom>
          <a:noFill/>
        </p:spPr>
        <p:txBody>
          <a:bodyPr wrap="square" rtlCol="0">
            <a:spAutoFit/>
          </a:bodyPr>
          <a:lstStyle/>
          <a:p>
            <a:r>
              <a:rPr lang="sv-SE" sz="2400" b="1" dirty="0"/>
              <a:t>Värdegrundsövningar: </a:t>
            </a:r>
            <a:r>
              <a:rPr lang="sv-SE" sz="2400" b="1" dirty="0">
                <a:solidFill>
                  <a:srgbClr val="00B050"/>
                </a:solidFill>
              </a:rPr>
              <a:t>Grön </a:t>
            </a:r>
            <a:r>
              <a:rPr lang="sv-SE" sz="2400" b="1" dirty="0"/>
              <a:t>&amp;</a:t>
            </a:r>
            <a:r>
              <a:rPr lang="sv-SE" sz="2400" b="1" dirty="0">
                <a:solidFill>
                  <a:srgbClr val="00B050"/>
                </a:solidFill>
              </a:rPr>
              <a:t> </a:t>
            </a:r>
            <a:r>
              <a:rPr lang="sv-SE" sz="2400" b="1">
                <a:solidFill>
                  <a:srgbClr val="00B0F0"/>
                </a:solidFill>
              </a:rPr>
              <a:t>Blå</a:t>
            </a:r>
            <a:r>
              <a:rPr lang="sv-SE" sz="2400" b="1">
                <a:solidFill>
                  <a:srgbClr val="00B050"/>
                </a:solidFill>
              </a:rPr>
              <a:t> </a:t>
            </a:r>
            <a:r>
              <a:rPr lang="sv-SE" sz="2400" b="1"/>
              <a:t>Nivå 6-12 år</a:t>
            </a:r>
            <a:endParaRPr lang="sv-SE" sz="2400" b="1" dirty="0"/>
          </a:p>
        </p:txBody>
      </p:sp>
      <p:sp>
        <p:nvSpPr>
          <p:cNvPr id="13" name="textruta 12"/>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461907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46484" y="1497340"/>
            <a:ext cx="4028698" cy="43108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a:solidFill>
                  <a:schemeClr val="tx1"/>
                </a:solidFill>
              </a:rPr>
              <a:t>Bolldiskussion</a:t>
            </a:r>
          </a:p>
          <a:p>
            <a:pPr>
              <a:lnSpc>
                <a:spcPct val="150000"/>
              </a:lnSpc>
            </a:pPr>
            <a:r>
              <a:rPr lang="sv-SE" sz="1400" dirty="0">
                <a:solidFill>
                  <a:schemeClr val="tx1"/>
                </a:solidFill>
              </a:rPr>
              <a:t>Sitt i en ring och låt barnen reflektera kring frågorna, skicka runt en boll och barnet med bollen får prata.</a:t>
            </a:r>
          </a:p>
          <a:p>
            <a:pPr marL="285750" indent="-285750">
              <a:lnSpc>
                <a:spcPct val="150000"/>
              </a:lnSpc>
              <a:buFontTx/>
              <a:buChar char="-"/>
            </a:pPr>
            <a:r>
              <a:rPr lang="sv-SE" sz="1400" dirty="0">
                <a:solidFill>
                  <a:schemeClr val="tx1"/>
                </a:solidFill>
              </a:rPr>
              <a:t>Vad är det som gör att det är skoj att idrotta?</a:t>
            </a:r>
          </a:p>
          <a:p>
            <a:pPr marL="285750" indent="-285750">
              <a:lnSpc>
                <a:spcPct val="150000"/>
              </a:lnSpc>
              <a:buFontTx/>
              <a:buChar char="-"/>
            </a:pPr>
            <a:r>
              <a:rPr lang="sv-SE" sz="1400" dirty="0">
                <a:solidFill>
                  <a:schemeClr val="tx1"/>
                </a:solidFill>
              </a:rPr>
              <a:t>Vad är det som gör att ni vill komma hit?</a:t>
            </a:r>
          </a:p>
          <a:p>
            <a:pPr marL="285750" indent="-285750">
              <a:lnSpc>
                <a:spcPct val="150000"/>
              </a:lnSpc>
              <a:buFontTx/>
              <a:buChar char="-"/>
            </a:pPr>
            <a:r>
              <a:rPr lang="sv-SE" sz="1400" dirty="0">
                <a:solidFill>
                  <a:schemeClr val="tx1"/>
                </a:solidFill>
              </a:rPr>
              <a:t>För att det ska bli ännu roligare här, vad skulle ni vilja göra då?</a:t>
            </a:r>
          </a:p>
          <a:p>
            <a:pPr marL="285750" indent="-285750">
              <a:lnSpc>
                <a:spcPct val="150000"/>
              </a:lnSpc>
              <a:buFontTx/>
              <a:buChar char="-"/>
            </a:pPr>
            <a:r>
              <a:rPr lang="sv-SE" sz="1400" dirty="0">
                <a:solidFill>
                  <a:schemeClr val="tx1"/>
                </a:solidFill>
              </a:rPr>
              <a:t>Vad är det roligaste du gjort på en träning/tävling?</a:t>
            </a:r>
          </a:p>
          <a:p>
            <a:pPr marL="285750" indent="-285750">
              <a:lnSpc>
                <a:spcPct val="150000"/>
              </a:lnSpc>
              <a:buFontTx/>
              <a:buChar char="-"/>
            </a:pPr>
            <a:r>
              <a:rPr lang="sv-SE" sz="1400" dirty="0">
                <a:solidFill>
                  <a:schemeClr val="tx1"/>
                </a:solidFill>
              </a:rPr>
              <a:t>Vad gör oss till en bra grupp?</a:t>
            </a:r>
          </a:p>
          <a:p>
            <a:pPr marL="285750" indent="-285750">
              <a:lnSpc>
                <a:spcPct val="150000"/>
              </a:lnSpc>
              <a:buFontTx/>
              <a:buChar char="-"/>
            </a:pPr>
            <a:r>
              <a:rPr lang="sv-SE" sz="1400" dirty="0">
                <a:solidFill>
                  <a:schemeClr val="tx1"/>
                </a:solidFill>
              </a:rPr>
              <a:t>Vad skulle kunna bli ännu bättre för att stärka vår grupp?</a:t>
            </a:r>
          </a:p>
        </p:txBody>
      </p:sp>
      <p:sp>
        <p:nvSpPr>
          <p:cNvPr id="8" name="Rektangel 7"/>
          <p:cNvSpPr/>
          <p:nvPr/>
        </p:nvSpPr>
        <p:spPr>
          <a:xfrm>
            <a:off x="0" y="6310860"/>
            <a:ext cx="5117689"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5117689" y="6310860"/>
            <a:ext cx="4788312"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sp>
        <p:nvSpPr>
          <p:cNvPr id="12" name="textruta 11"/>
          <p:cNvSpPr txBox="1"/>
          <p:nvPr/>
        </p:nvSpPr>
        <p:spPr>
          <a:xfrm>
            <a:off x="2966604" y="299721"/>
            <a:ext cx="6177396" cy="461665"/>
          </a:xfrm>
          <a:prstGeom prst="rect">
            <a:avLst/>
          </a:prstGeom>
          <a:noFill/>
        </p:spPr>
        <p:txBody>
          <a:bodyPr wrap="square" rtlCol="0">
            <a:spAutoFit/>
          </a:bodyPr>
          <a:lstStyle/>
          <a:p>
            <a:r>
              <a:rPr lang="sv-SE" sz="2400" b="1" dirty="0"/>
              <a:t>Värdegrundsövningar: </a:t>
            </a:r>
            <a:r>
              <a:rPr lang="sv-SE" sz="2400" b="1" dirty="0">
                <a:solidFill>
                  <a:srgbClr val="00B050"/>
                </a:solidFill>
              </a:rPr>
              <a:t>Grön </a:t>
            </a:r>
            <a:r>
              <a:rPr lang="sv-SE" sz="2400" b="1" dirty="0"/>
              <a:t>&amp;</a:t>
            </a:r>
            <a:r>
              <a:rPr lang="sv-SE" sz="2400" b="1" dirty="0">
                <a:solidFill>
                  <a:srgbClr val="00B050"/>
                </a:solidFill>
              </a:rPr>
              <a:t> </a:t>
            </a:r>
            <a:r>
              <a:rPr lang="sv-SE" sz="2400" b="1">
                <a:solidFill>
                  <a:srgbClr val="00B0F0"/>
                </a:solidFill>
              </a:rPr>
              <a:t>Blå</a:t>
            </a:r>
            <a:r>
              <a:rPr lang="sv-SE" sz="2400" b="1">
                <a:solidFill>
                  <a:srgbClr val="00B050"/>
                </a:solidFill>
              </a:rPr>
              <a:t> </a:t>
            </a:r>
            <a:r>
              <a:rPr lang="sv-SE" sz="2400" b="1"/>
              <a:t>Nivå 6-12 år</a:t>
            </a:r>
            <a:endParaRPr lang="sv-SE" sz="2400" b="1" dirty="0"/>
          </a:p>
        </p:txBody>
      </p:sp>
      <p:sp>
        <p:nvSpPr>
          <p:cNvPr id="13" name="textruta 12"/>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pic>
        <p:nvPicPr>
          <p:cNvPr id="7" name="Bildobjekt 6">
            <a:extLst>
              <a:ext uri="{FF2B5EF4-FFF2-40B4-BE49-F238E27FC236}">
                <a16:creationId xmlns:a16="http://schemas.microsoft.com/office/drawing/2014/main" id="{19918F87-0B22-5A49-9630-31AA2A4DB5C4}"/>
              </a:ext>
            </a:extLst>
          </p:cNvPr>
          <p:cNvPicPr>
            <a:picLocks noChangeAspect="1"/>
          </p:cNvPicPr>
          <p:nvPr/>
        </p:nvPicPr>
        <p:blipFill>
          <a:blip r:embed="rId5"/>
          <a:stretch>
            <a:fillRect/>
          </a:stretch>
        </p:blipFill>
        <p:spPr>
          <a:xfrm>
            <a:off x="5690220" y="1981347"/>
            <a:ext cx="2806700" cy="2895600"/>
          </a:xfrm>
          <a:prstGeom prst="rect">
            <a:avLst/>
          </a:prstGeom>
        </p:spPr>
      </p:pic>
    </p:spTree>
    <p:extLst>
      <p:ext uri="{BB962C8B-B14F-4D97-AF65-F5344CB8AC3E}">
        <p14:creationId xmlns:p14="http://schemas.microsoft.com/office/powerpoint/2010/main" val="116976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305457" y="2233294"/>
            <a:ext cx="3352143" cy="199949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a:solidFill>
                  <a:schemeClr val="tx1"/>
                </a:solidFill>
              </a:rPr>
              <a:t>Fundera och skriv</a:t>
            </a:r>
          </a:p>
          <a:p>
            <a:pPr>
              <a:lnSpc>
                <a:spcPct val="150000"/>
              </a:lnSpc>
            </a:pPr>
            <a:r>
              <a:rPr lang="sv-SE" sz="1400" dirty="0">
                <a:solidFill>
                  <a:schemeClr val="tx1"/>
                </a:solidFill>
              </a:rPr>
              <a:t>Vad gör dig till en bra kompis?</a:t>
            </a:r>
          </a:p>
          <a:p>
            <a:pPr>
              <a:lnSpc>
                <a:spcPct val="150000"/>
              </a:lnSpc>
            </a:pPr>
            <a:r>
              <a:rPr lang="sv-SE" sz="1400" dirty="0">
                <a:solidFill>
                  <a:schemeClr val="tx1"/>
                </a:solidFill>
              </a:rPr>
              <a:t>Är det något du behöver tänka på för att bli en bättre kompis?</a:t>
            </a:r>
          </a:p>
        </p:txBody>
      </p:sp>
      <p:sp>
        <p:nvSpPr>
          <p:cNvPr id="8" name="Rektangel 7"/>
          <p:cNvSpPr/>
          <p:nvPr/>
        </p:nvSpPr>
        <p:spPr>
          <a:xfrm>
            <a:off x="0" y="6310860"/>
            <a:ext cx="5117689"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5117689" y="6310860"/>
            <a:ext cx="4788312"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sp>
        <p:nvSpPr>
          <p:cNvPr id="9" name="Rektangel med rundade hörn 8"/>
          <p:cNvSpPr/>
          <p:nvPr/>
        </p:nvSpPr>
        <p:spPr>
          <a:xfrm>
            <a:off x="4808632" y="1353306"/>
            <a:ext cx="4512349" cy="463453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sv-SE" sz="1400" dirty="0">
                <a:solidFill>
                  <a:schemeClr val="tx1"/>
                </a:solidFill>
              </a:rPr>
              <a:t>________________________________________________________________________________________________________________________________________________________________________________________</a:t>
            </a:r>
          </a:p>
          <a:p>
            <a:pPr>
              <a:lnSpc>
                <a:spcPct val="150000"/>
              </a:lnSpc>
            </a:pPr>
            <a:r>
              <a:rPr lang="sv-SE" sz="1400" dirty="0">
                <a:solidFill>
                  <a:schemeClr val="tx1"/>
                </a:solidFill>
              </a:rPr>
              <a:t>____________________________________________________________________________________________</a:t>
            </a:r>
          </a:p>
          <a:p>
            <a:pPr>
              <a:lnSpc>
                <a:spcPct val="150000"/>
              </a:lnSpc>
            </a:pPr>
            <a:r>
              <a:rPr lang="sv-SE" sz="1400" dirty="0">
                <a:solidFill>
                  <a:schemeClr val="tx1"/>
                </a:solidFill>
              </a:rPr>
              <a:t>____________________________________________________________________________________________</a:t>
            </a:r>
          </a:p>
          <a:p>
            <a:pPr>
              <a:lnSpc>
                <a:spcPct val="150000"/>
              </a:lnSpc>
            </a:pPr>
            <a:r>
              <a:rPr lang="sv-SE" sz="1400" dirty="0">
                <a:solidFill>
                  <a:schemeClr val="tx1"/>
                </a:solidFill>
              </a:rPr>
              <a:t>____________________________________________________________________________________________</a:t>
            </a:r>
          </a:p>
          <a:p>
            <a:pPr>
              <a:lnSpc>
                <a:spcPct val="150000"/>
              </a:lnSpc>
            </a:pPr>
            <a:r>
              <a:rPr lang="sv-SE" sz="1400" dirty="0">
                <a:solidFill>
                  <a:schemeClr val="tx1"/>
                </a:solidFill>
              </a:rPr>
              <a:t>____________________________________________________________________________________________</a:t>
            </a:r>
          </a:p>
          <a:p>
            <a:pPr>
              <a:lnSpc>
                <a:spcPct val="150000"/>
              </a:lnSpc>
            </a:pPr>
            <a:r>
              <a:rPr lang="sv-SE" sz="1400" dirty="0">
                <a:solidFill>
                  <a:schemeClr val="tx1"/>
                </a:solidFill>
              </a:rPr>
              <a:t>____________________________________________________________________________________________</a:t>
            </a:r>
          </a:p>
        </p:txBody>
      </p:sp>
      <p:sp>
        <p:nvSpPr>
          <p:cNvPr id="12" name="textruta 11"/>
          <p:cNvSpPr txBox="1"/>
          <p:nvPr/>
        </p:nvSpPr>
        <p:spPr>
          <a:xfrm>
            <a:off x="2966604" y="299721"/>
            <a:ext cx="6177396" cy="461665"/>
          </a:xfrm>
          <a:prstGeom prst="rect">
            <a:avLst/>
          </a:prstGeom>
          <a:noFill/>
        </p:spPr>
        <p:txBody>
          <a:bodyPr wrap="square" rtlCol="0">
            <a:spAutoFit/>
          </a:bodyPr>
          <a:lstStyle/>
          <a:p>
            <a:r>
              <a:rPr lang="sv-SE" sz="2400" b="1" dirty="0"/>
              <a:t>Värdegrundsövningar: </a:t>
            </a:r>
            <a:r>
              <a:rPr lang="sv-SE" sz="2400" b="1" dirty="0">
                <a:solidFill>
                  <a:srgbClr val="00B050"/>
                </a:solidFill>
              </a:rPr>
              <a:t>Grön </a:t>
            </a:r>
            <a:r>
              <a:rPr lang="sv-SE" sz="2400" b="1" dirty="0"/>
              <a:t>&amp;</a:t>
            </a:r>
            <a:r>
              <a:rPr lang="sv-SE" sz="2400" b="1" dirty="0">
                <a:solidFill>
                  <a:srgbClr val="00B050"/>
                </a:solidFill>
              </a:rPr>
              <a:t> </a:t>
            </a:r>
            <a:r>
              <a:rPr lang="sv-SE" sz="2400" b="1">
                <a:solidFill>
                  <a:srgbClr val="00B0F0"/>
                </a:solidFill>
              </a:rPr>
              <a:t>Blå</a:t>
            </a:r>
            <a:r>
              <a:rPr lang="sv-SE" sz="2400" b="1">
                <a:solidFill>
                  <a:srgbClr val="00B050"/>
                </a:solidFill>
              </a:rPr>
              <a:t> </a:t>
            </a:r>
            <a:r>
              <a:rPr lang="sv-SE" sz="2400" b="1"/>
              <a:t>Nivå 6-12 år</a:t>
            </a:r>
            <a:endParaRPr lang="sv-SE" sz="2400" b="1" dirty="0"/>
          </a:p>
        </p:txBody>
      </p:sp>
      <p:sp>
        <p:nvSpPr>
          <p:cNvPr id="13" name="textruta 12"/>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95730116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TotalTime>
  <Words>249</Words>
  <Application>Microsoft Macintosh PowerPoint</Application>
  <PresentationFormat>A4 (210 x 297 mm)</PresentationFormat>
  <Paragraphs>35</Paragraphs>
  <Slides>5</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5</vt:i4>
      </vt:variant>
    </vt:vector>
  </HeadingPairs>
  <TitlesOfParts>
    <vt:vector size="9"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11</cp:revision>
  <dcterms:created xsi:type="dcterms:W3CDTF">2016-10-03T10:32:17Z</dcterms:created>
  <dcterms:modified xsi:type="dcterms:W3CDTF">2018-09-18T06:42:24Z</dcterms:modified>
</cp:coreProperties>
</file>