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6"/>
  </p:notesMasterIdLst>
  <p:sldIdLst>
    <p:sldId id="256" r:id="rId2"/>
    <p:sldId id="308" r:id="rId3"/>
    <p:sldId id="309" r:id="rId4"/>
    <p:sldId id="306" r:id="rId5"/>
    <p:sldId id="305" r:id="rId6"/>
    <p:sldId id="257" r:id="rId7"/>
    <p:sldId id="265" r:id="rId8"/>
    <p:sldId id="294" r:id="rId9"/>
    <p:sldId id="259" r:id="rId10"/>
    <p:sldId id="260" r:id="rId11"/>
    <p:sldId id="279" r:id="rId12"/>
    <p:sldId id="310" r:id="rId13"/>
    <p:sldId id="304" r:id="rId14"/>
    <p:sldId id="273" r:id="rId15"/>
    <p:sldId id="266" r:id="rId16"/>
    <p:sldId id="288" r:id="rId17"/>
    <p:sldId id="292" r:id="rId18"/>
    <p:sldId id="264" r:id="rId19"/>
    <p:sldId id="280" r:id="rId20"/>
    <p:sldId id="281" r:id="rId21"/>
    <p:sldId id="283" r:id="rId22"/>
    <p:sldId id="284" r:id="rId23"/>
    <p:sldId id="282" r:id="rId24"/>
    <p:sldId id="285" r:id="rId25"/>
    <p:sldId id="271" r:id="rId26"/>
    <p:sldId id="272" r:id="rId27"/>
    <p:sldId id="274" r:id="rId28"/>
    <p:sldId id="301" r:id="rId29"/>
    <p:sldId id="300" r:id="rId30"/>
    <p:sldId id="299" r:id="rId31"/>
    <p:sldId id="293" r:id="rId32"/>
    <p:sldId id="262" r:id="rId33"/>
    <p:sldId id="303" r:id="rId34"/>
    <p:sldId id="275" r:id="rId35"/>
  </p:sldIdLst>
  <p:sldSz cx="18288000" cy="10287000"/>
  <p:notesSz cx="6858000" cy="9144000"/>
  <p:embeddedFontLst>
    <p:embeddedFont>
      <p:font typeface="Daytona" panose="020B0604030500040204" pitchFamily="34" charset="0"/>
      <p:regular r:id="rId37"/>
      <p:bold r:id="rId38"/>
      <p:italic r:id="rId39"/>
      <p:boldItalic r:id="rId40"/>
    </p:embeddedFont>
    <p:embeddedFont>
      <p:font typeface="Special Elite" panose="02000506000000020004" pitchFamily="2" charset="0"/>
      <p:regular r:id="rId41"/>
    </p:embeddedFont>
    <p:embeddedFont>
      <p:font typeface="True Typewriter" panose="020B0604020202020204" charset="0"/>
      <p:regular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33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6" autoAdjust="0"/>
    <p:restoredTop sz="92941" autoAdjust="0"/>
  </p:normalViewPr>
  <p:slideViewPr>
    <p:cSldViewPr>
      <p:cViewPr varScale="1">
        <p:scale>
          <a:sx n="67" d="100"/>
          <a:sy n="67" d="100"/>
        </p:scale>
        <p:origin x="87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14.04.2026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dirty="0"/>
              <a:t>Lyft fram historien. Vi är en anrik förening med otroligt många fantastiska idrottsupplevelser.</a:t>
            </a:r>
          </a:p>
        </p:txBody>
      </p:sp>
      <p:sp>
        <p:nvSpPr>
          <p:cNvPr id="4" name="Platshållare för bildnumm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1431929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4255535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72131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39229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416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170796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7429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088809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21161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68924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59186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58661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37970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1682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184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03035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477999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94607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Glädje</a:t>
            </a:r>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i</a:t>
            </a:r>
            <a:r>
              <a:rPr lang="en-US" dirty="0"/>
              <a:t> </a:t>
            </a:r>
            <a:r>
              <a:rPr lang="en-US" dirty="0" err="1"/>
              <a:t>föreningen</a:t>
            </a:r>
            <a:r>
              <a:rPr lang="en-US" dirty="0"/>
              <a:t> ska ha </a:t>
            </a:r>
            <a:r>
              <a:rPr lang="en-US" dirty="0" err="1"/>
              <a:t>roligt</a:t>
            </a:r>
            <a:r>
              <a:rPr lang="en-US" dirty="0"/>
              <a:t> </a:t>
            </a:r>
            <a:r>
              <a:rPr lang="en-US" dirty="0" err="1"/>
              <a:t>i</a:t>
            </a:r>
            <a:r>
              <a:rPr lang="en-US" dirty="0"/>
              <a:t> det vi </a:t>
            </a:r>
            <a:r>
              <a:rPr lang="en-US" dirty="0" err="1"/>
              <a:t>gör</a:t>
            </a:r>
            <a:r>
              <a:rPr lang="en-US" dirty="0"/>
              <a:t>. </a:t>
            </a:r>
          </a:p>
          <a:p>
            <a:r>
              <a:rPr lang="en-US" dirty="0"/>
              <a:t>DET GÖR VI GENOM ATT </a:t>
            </a:r>
            <a:r>
              <a:rPr lang="en-US" dirty="0" err="1"/>
              <a:t>Erbjuda</a:t>
            </a:r>
            <a:r>
              <a:rPr lang="en-US" dirty="0"/>
              <a:t> en </a:t>
            </a:r>
            <a:r>
              <a:rPr lang="en-US" dirty="0" err="1"/>
              <a:t>tillåtande</a:t>
            </a:r>
            <a:r>
              <a:rPr lang="en-US" dirty="0"/>
              <a:t>, </a:t>
            </a:r>
            <a:r>
              <a:rPr lang="en-US" dirty="0" err="1"/>
              <a:t>lustfylld</a:t>
            </a:r>
            <a:r>
              <a:rPr lang="en-US" dirty="0"/>
              <a:t> och </a:t>
            </a:r>
            <a:r>
              <a:rPr lang="en-US" dirty="0" err="1"/>
              <a:t>utmanande</a:t>
            </a:r>
            <a:r>
              <a:rPr lang="en-US" dirty="0"/>
              <a:t> </a:t>
            </a:r>
            <a:r>
              <a:rPr lang="en-US" dirty="0" err="1"/>
              <a:t>miljö</a:t>
            </a:r>
            <a:r>
              <a:rPr lang="en-US" dirty="0"/>
              <a:t>.</a:t>
            </a:r>
          </a:p>
          <a:p>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får</a:t>
            </a:r>
            <a:r>
              <a:rPr lang="en-US" dirty="0"/>
              <a:t> </a:t>
            </a:r>
            <a:r>
              <a:rPr lang="en-US" dirty="0" err="1"/>
              <a:t>utvecklas</a:t>
            </a:r>
            <a:r>
              <a:rPr lang="en-US" dirty="0"/>
              <a:t> </a:t>
            </a:r>
            <a:r>
              <a:rPr lang="en-US" dirty="0" err="1"/>
              <a:t>såväl</a:t>
            </a:r>
            <a:r>
              <a:rPr lang="en-US" dirty="0"/>
              <a:t> </a:t>
            </a:r>
            <a:r>
              <a:rPr lang="en-US" dirty="0" err="1"/>
              <a:t>personligt</a:t>
            </a:r>
            <a:r>
              <a:rPr lang="en-US" dirty="0"/>
              <a:t> </a:t>
            </a:r>
            <a:r>
              <a:rPr lang="en-US" dirty="0" err="1"/>
              <a:t>som</a:t>
            </a:r>
            <a:r>
              <a:rPr lang="en-US" dirty="0"/>
              <a:t> </a:t>
            </a:r>
            <a:r>
              <a:rPr lang="en-US" dirty="0" err="1"/>
              <a:t>idrottsligt</a:t>
            </a:r>
            <a:r>
              <a:rPr lang="en-US" dirty="0"/>
              <a:t>.</a:t>
            </a:r>
          </a:p>
          <a:p>
            <a:r>
              <a:rPr lang="en-US" dirty="0"/>
              <a:t>DET GÖR VI GENOM ATT </a:t>
            </a:r>
            <a:r>
              <a:rPr lang="en-US" dirty="0" err="1"/>
              <a:t>Genomföra</a:t>
            </a:r>
            <a:r>
              <a:rPr lang="en-US" dirty="0"/>
              <a:t> </a:t>
            </a:r>
            <a:r>
              <a:rPr lang="en-US" dirty="0" err="1"/>
              <a:t>relevanta</a:t>
            </a:r>
            <a:r>
              <a:rPr lang="en-US" dirty="0"/>
              <a:t> </a:t>
            </a:r>
            <a:r>
              <a:rPr lang="en-US" dirty="0" err="1"/>
              <a:t>utbildningar</a:t>
            </a:r>
            <a:r>
              <a:rPr lang="en-US" dirty="0"/>
              <a:t>.</a:t>
            </a:r>
          </a:p>
          <a:p>
            <a:endParaRPr lang="en-US" dirty="0"/>
          </a:p>
          <a:p>
            <a:r>
              <a:rPr lang="en-US" dirty="0" err="1"/>
              <a:t>Engagemang</a:t>
            </a:r>
            <a:endParaRPr lang="en-US" dirty="0"/>
          </a:p>
          <a:p>
            <a:r>
              <a:rPr lang="en-US" dirty="0"/>
              <a:t>Vi tar </a:t>
            </a:r>
            <a:r>
              <a:rPr lang="en-US" dirty="0" err="1"/>
              <a:t>ansvar</a:t>
            </a:r>
            <a:r>
              <a:rPr lang="en-US" dirty="0"/>
              <a:t> för </a:t>
            </a:r>
            <a:r>
              <a:rPr lang="en-US" dirty="0" err="1"/>
              <a:t>föreningens</a:t>
            </a:r>
            <a:r>
              <a:rPr lang="en-US" dirty="0"/>
              <a:t> </a:t>
            </a:r>
            <a:r>
              <a:rPr lang="en-US" dirty="0" err="1"/>
              <a:t>uppgifter</a:t>
            </a:r>
            <a:r>
              <a:rPr lang="en-US" dirty="0"/>
              <a:t>.</a:t>
            </a:r>
          </a:p>
          <a:p>
            <a:r>
              <a:rPr lang="en-US" dirty="0"/>
              <a:t>DET GÖR VI GENOM ATT Vara </a:t>
            </a:r>
            <a:r>
              <a:rPr lang="en-US" dirty="0" err="1"/>
              <a:t>väl</a:t>
            </a:r>
            <a:r>
              <a:rPr lang="en-US" dirty="0"/>
              <a:t> </a:t>
            </a:r>
            <a:r>
              <a:rPr lang="en-US" dirty="0" err="1"/>
              <a:t>förberedd</a:t>
            </a:r>
            <a:r>
              <a:rPr lang="en-US" dirty="0"/>
              <a:t> och </a:t>
            </a:r>
            <a:r>
              <a:rPr lang="en-US" dirty="0" err="1"/>
              <a:t>passionerat</a:t>
            </a:r>
            <a:endParaRPr lang="en-US" dirty="0"/>
          </a:p>
          <a:p>
            <a:endParaRPr lang="en-US" dirty="0"/>
          </a:p>
          <a:p>
            <a:r>
              <a:rPr lang="en-US" dirty="0"/>
              <a:t>Vi </a:t>
            </a:r>
            <a:r>
              <a:rPr lang="en-US" dirty="0" err="1"/>
              <a:t>är</a:t>
            </a:r>
            <a:r>
              <a:rPr lang="en-US" dirty="0"/>
              <a:t> med </a:t>
            </a:r>
            <a:r>
              <a:rPr lang="en-US" dirty="0" err="1"/>
              <a:t>vår</a:t>
            </a:r>
            <a:r>
              <a:rPr lang="en-US" dirty="0"/>
              <a:t> </a:t>
            </a:r>
            <a:r>
              <a:rPr lang="en-US" dirty="0" err="1"/>
              <a:t>närvaro</a:t>
            </a:r>
            <a:r>
              <a:rPr lang="en-US" dirty="0"/>
              <a:t> en kraft </a:t>
            </a:r>
            <a:r>
              <a:rPr lang="en-US" dirty="0" err="1"/>
              <a:t>i</a:t>
            </a:r>
            <a:r>
              <a:rPr lang="en-US" dirty="0"/>
              <a:t> det </a:t>
            </a:r>
            <a:r>
              <a:rPr lang="en-US" dirty="0" err="1"/>
              <a:t>lokala</a:t>
            </a:r>
            <a:r>
              <a:rPr lang="en-US" dirty="0"/>
              <a:t> </a:t>
            </a:r>
            <a:r>
              <a:rPr lang="en-US" dirty="0" err="1"/>
              <a:t>samhällets</a:t>
            </a:r>
            <a:r>
              <a:rPr lang="en-US" dirty="0"/>
              <a:t> </a:t>
            </a:r>
            <a:r>
              <a:rPr lang="en-US" dirty="0" err="1"/>
              <a:t>utveckling</a:t>
            </a:r>
            <a:r>
              <a:rPr lang="en-US" dirty="0"/>
              <a:t>.</a:t>
            </a:r>
          </a:p>
          <a:p>
            <a:r>
              <a:rPr lang="en-US" dirty="0"/>
              <a:t>DET GÖR VI GENOM ATT Vara </a:t>
            </a:r>
            <a:r>
              <a:rPr lang="en-US" dirty="0" err="1"/>
              <a:t>öppen</a:t>
            </a:r>
            <a:r>
              <a:rPr lang="en-US" dirty="0"/>
              <a:t> för </a:t>
            </a:r>
            <a:r>
              <a:rPr lang="en-US" dirty="0" err="1"/>
              <a:t>samarbete</a:t>
            </a:r>
            <a:endParaRPr lang="en-US" dirty="0"/>
          </a:p>
          <a:p>
            <a:endParaRPr lang="en-US" dirty="0"/>
          </a:p>
          <a:p>
            <a:r>
              <a:rPr lang="en-US" dirty="0" err="1"/>
              <a:t>Tillsammans</a:t>
            </a:r>
            <a:endParaRPr lang="en-US" dirty="0"/>
          </a:p>
          <a:p>
            <a:r>
              <a:rPr lang="en-US" dirty="0"/>
              <a:t>Vi </a:t>
            </a:r>
            <a:r>
              <a:rPr lang="en-US" dirty="0" err="1"/>
              <a:t>välkomnar</a:t>
            </a:r>
            <a:r>
              <a:rPr lang="en-US" dirty="0"/>
              <a:t> </a:t>
            </a:r>
            <a:r>
              <a:rPr lang="en-US" dirty="0" err="1"/>
              <a:t>alla</a:t>
            </a:r>
            <a:r>
              <a:rPr lang="en-US" dirty="0"/>
              <a:t> och </a:t>
            </a:r>
            <a:r>
              <a:rPr lang="en-US" dirty="0" err="1"/>
              <a:t>verkar</a:t>
            </a:r>
            <a:r>
              <a:rPr lang="en-US" dirty="0"/>
              <a:t> för en </a:t>
            </a:r>
            <a:r>
              <a:rPr lang="en-US" dirty="0" err="1"/>
              <a:t>känsla</a:t>
            </a:r>
            <a:r>
              <a:rPr lang="en-US" dirty="0"/>
              <a:t> av </a:t>
            </a:r>
            <a:r>
              <a:rPr lang="en-US" dirty="0" err="1"/>
              <a:t>delaktighet</a:t>
            </a:r>
            <a:r>
              <a:rPr lang="en-US" dirty="0"/>
              <a:t> och </a:t>
            </a:r>
            <a:r>
              <a:rPr lang="en-US" dirty="0" err="1"/>
              <a:t>tillhörighet</a:t>
            </a:r>
            <a:r>
              <a:rPr lang="en-US" dirty="0"/>
              <a:t>. </a:t>
            </a:r>
          </a:p>
          <a:p>
            <a:r>
              <a:rPr lang="en-US" dirty="0"/>
              <a:t>DET GÖR VI GENOM ATT Vi </a:t>
            </a:r>
            <a:r>
              <a:rPr lang="en-US" dirty="0" err="1"/>
              <a:t>bär</a:t>
            </a:r>
            <a:r>
              <a:rPr lang="en-US" dirty="0"/>
              <a:t> </a:t>
            </a:r>
            <a:r>
              <a:rPr lang="en-US" dirty="0" err="1"/>
              <a:t>klubbens</a:t>
            </a:r>
            <a:r>
              <a:rPr lang="en-US" dirty="0"/>
              <a:t> </a:t>
            </a:r>
            <a:r>
              <a:rPr lang="en-US" dirty="0" err="1"/>
              <a:t>färger</a:t>
            </a:r>
            <a:r>
              <a:rPr lang="en-US" dirty="0"/>
              <a:t> med </a:t>
            </a:r>
            <a:r>
              <a:rPr lang="en-US" dirty="0" err="1"/>
              <a:t>stolthet</a:t>
            </a:r>
            <a:endParaRPr lang="en-US" dirty="0"/>
          </a:p>
          <a:p>
            <a:endParaRPr lang="en-US" dirty="0"/>
          </a:p>
          <a:p>
            <a:r>
              <a:rPr lang="en-US" dirty="0"/>
              <a:t>Vi ska visa </a:t>
            </a:r>
            <a:r>
              <a:rPr lang="en-US" dirty="0" err="1"/>
              <a:t>hänsyn</a:t>
            </a:r>
            <a:r>
              <a:rPr lang="en-US" dirty="0"/>
              <a:t> och </a:t>
            </a:r>
            <a:r>
              <a:rPr lang="en-US" dirty="0" err="1"/>
              <a:t>respekt</a:t>
            </a:r>
            <a:r>
              <a:rPr lang="en-US" dirty="0"/>
              <a:t> till </a:t>
            </a:r>
            <a:r>
              <a:rPr lang="en-US" dirty="0" err="1"/>
              <a:t>varandras</a:t>
            </a:r>
            <a:r>
              <a:rPr lang="en-US" dirty="0"/>
              <a:t> </a:t>
            </a:r>
            <a:r>
              <a:rPr lang="en-US" dirty="0" err="1"/>
              <a:t>olikheter</a:t>
            </a:r>
            <a:r>
              <a:rPr lang="en-US" dirty="0"/>
              <a:t>.</a:t>
            </a:r>
          </a:p>
          <a:p>
            <a:r>
              <a:rPr lang="en-US" dirty="0"/>
              <a:t>DET GÖR VI GENOM ATT I </a:t>
            </a:r>
            <a:r>
              <a:rPr lang="en-US" dirty="0" err="1"/>
              <a:t>alla</a:t>
            </a:r>
            <a:r>
              <a:rPr lang="en-US" dirty="0"/>
              <a:t> </a:t>
            </a:r>
            <a:r>
              <a:rPr lang="en-US" dirty="0" err="1"/>
              <a:t>lägen</a:t>
            </a:r>
            <a:r>
              <a:rPr lang="en-US" dirty="0"/>
              <a:t> var en </a:t>
            </a:r>
            <a:r>
              <a:rPr lang="en-US" dirty="0" err="1"/>
              <a:t>schysst</a:t>
            </a:r>
            <a:r>
              <a:rPr lang="en-US" dirty="0"/>
              <a:t> </a:t>
            </a:r>
            <a:r>
              <a:rPr lang="en-US" dirty="0" err="1"/>
              <a:t>kamrat</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57408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Glädje</a:t>
            </a:r>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i</a:t>
            </a:r>
            <a:r>
              <a:rPr lang="en-US" dirty="0"/>
              <a:t> </a:t>
            </a:r>
            <a:r>
              <a:rPr lang="en-US" dirty="0" err="1"/>
              <a:t>föreningen</a:t>
            </a:r>
            <a:r>
              <a:rPr lang="en-US" dirty="0"/>
              <a:t> ska ha </a:t>
            </a:r>
            <a:r>
              <a:rPr lang="en-US" dirty="0" err="1"/>
              <a:t>roligt</a:t>
            </a:r>
            <a:r>
              <a:rPr lang="en-US" dirty="0"/>
              <a:t> </a:t>
            </a:r>
            <a:r>
              <a:rPr lang="en-US" dirty="0" err="1"/>
              <a:t>i</a:t>
            </a:r>
            <a:r>
              <a:rPr lang="en-US" dirty="0"/>
              <a:t> det vi </a:t>
            </a:r>
            <a:r>
              <a:rPr lang="en-US" dirty="0" err="1"/>
              <a:t>gör</a:t>
            </a:r>
            <a:r>
              <a:rPr lang="en-US" dirty="0"/>
              <a:t>. </a:t>
            </a:r>
          </a:p>
          <a:p>
            <a:r>
              <a:rPr lang="en-US" dirty="0"/>
              <a:t>DET GÖR VI GENOM ATT </a:t>
            </a:r>
            <a:r>
              <a:rPr lang="en-US" dirty="0" err="1"/>
              <a:t>Erbjuda</a:t>
            </a:r>
            <a:r>
              <a:rPr lang="en-US" dirty="0"/>
              <a:t> en </a:t>
            </a:r>
            <a:r>
              <a:rPr lang="en-US" dirty="0" err="1"/>
              <a:t>tillåtande</a:t>
            </a:r>
            <a:r>
              <a:rPr lang="en-US" dirty="0"/>
              <a:t>, </a:t>
            </a:r>
            <a:r>
              <a:rPr lang="en-US" dirty="0" err="1"/>
              <a:t>lustfylld</a:t>
            </a:r>
            <a:r>
              <a:rPr lang="en-US" dirty="0"/>
              <a:t> och </a:t>
            </a:r>
            <a:r>
              <a:rPr lang="en-US" dirty="0" err="1"/>
              <a:t>utmanande</a:t>
            </a:r>
            <a:r>
              <a:rPr lang="en-US" dirty="0"/>
              <a:t> </a:t>
            </a:r>
            <a:r>
              <a:rPr lang="en-US" dirty="0" err="1"/>
              <a:t>miljö</a:t>
            </a:r>
            <a:r>
              <a:rPr lang="en-US" dirty="0"/>
              <a:t>.</a:t>
            </a:r>
          </a:p>
          <a:p>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får</a:t>
            </a:r>
            <a:r>
              <a:rPr lang="en-US" dirty="0"/>
              <a:t> </a:t>
            </a:r>
            <a:r>
              <a:rPr lang="en-US" dirty="0" err="1"/>
              <a:t>utvecklas</a:t>
            </a:r>
            <a:r>
              <a:rPr lang="en-US" dirty="0"/>
              <a:t> </a:t>
            </a:r>
            <a:r>
              <a:rPr lang="en-US" dirty="0" err="1"/>
              <a:t>såväl</a:t>
            </a:r>
            <a:r>
              <a:rPr lang="en-US" dirty="0"/>
              <a:t> </a:t>
            </a:r>
            <a:r>
              <a:rPr lang="en-US" dirty="0" err="1"/>
              <a:t>personligt</a:t>
            </a:r>
            <a:r>
              <a:rPr lang="en-US" dirty="0"/>
              <a:t> </a:t>
            </a:r>
            <a:r>
              <a:rPr lang="en-US" dirty="0" err="1"/>
              <a:t>som</a:t>
            </a:r>
            <a:r>
              <a:rPr lang="en-US" dirty="0"/>
              <a:t> </a:t>
            </a:r>
            <a:r>
              <a:rPr lang="en-US" dirty="0" err="1"/>
              <a:t>idrottsligt</a:t>
            </a:r>
            <a:r>
              <a:rPr lang="en-US" dirty="0"/>
              <a:t>.</a:t>
            </a:r>
          </a:p>
          <a:p>
            <a:r>
              <a:rPr lang="en-US" dirty="0"/>
              <a:t>DET GÖR VI GENOM ATT </a:t>
            </a:r>
            <a:r>
              <a:rPr lang="en-US" dirty="0" err="1"/>
              <a:t>Genomföra</a:t>
            </a:r>
            <a:r>
              <a:rPr lang="en-US" dirty="0"/>
              <a:t> </a:t>
            </a:r>
            <a:r>
              <a:rPr lang="en-US" dirty="0" err="1"/>
              <a:t>relevanta</a:t>
            </a:r>
            <a:r>
              <a:rPr lang="en-US" dirty="0"/>
              <a:t> </a:t>
            </a:r>
            <a:r>
              <a:rPr lang="en-US" dirty="0" err="1"/>
              <a:t>utbildningar</a:t>
            </a:r>
            <a:r>
              <a:rPr lang="en-US" dirty="0"/>
              <a:t>.</a:t>
            </a:r>
          </a:p>
          <a:p>
            <a:endParaRPr lang="en-US" dirty="0"/>
          </a:p>
          <a:p>
            <a:r>
              <a:rPr lang="en-US" dirty="0" err="1"/>
              <a:t>Engagemang</a:t>
            </a:r>
            <a:endParaRPr lang="en-US" dirty="0"/>
          </a:p>
          <a:p>
            <a:r>
              <a:rPr lang="en-US" dirty="0"/>
              <a:t>Vi tar </a:t>
            </a:r>
            <a:r>
              <a:rPr lang="en-US" dirty="0" err="1"/>
              <a:t>ansvar</a:t>
            </a:r>
            <a:r>
              <a:rPr lang="en-US" dirty="0"/>
              <a:t> för </a:t>
            </a:r>
            <a:r>
              <a:rPr lang="en-US" dirty="0" err="1"/>
              <a:t>föreningens</a:t>
            </a:r>
            <a:r>
              <a:rPr lang="en-US" dirty="0"/>
              <a:t> </a:t>
            </a:r>
            <a:r>
              <a:rPr lang="en-US" dirty="0" err="1"/>
              <a:t>uppgifter</a:t>
            </a:r>
            <a:r>
              <a:rPr lang="en-US" dirty="0"/>
              <a:t>.</a:t>
            </a:r>
          </a:p>
          <a:p>
            <a:r>
              <a:rPr lang="en-US" dirty="0"/>
              <a:t>DET GÖR VI GENOM ATT Vara </a:t>
            </a:r>
            <a:r>
              <a:rPr lang="en-US" dirty="0" err="1"/>
              <a:t>väl</a:t>
            </a:r>
            <a:r>
              <a:rPr lang="en-US" dirty="0"/>
              <a:t> </a:t>
            </a:r>
            <a:r>
              <a:rPr lang="en-US" dirty="0" err="1"/>
              <a:t>förberedd</a:t>
            </a:r>
            <a:r>
              <a:rPr lang="en-US" dirty="0"/>
              <a:t> och </a:t>
            </a:r>
            <a:r>
              <a:rPr lang="en-US" dirty="0" err="1"/>
              <a:t>passionerat</a:t>
            </a:r>
            <a:endParaRPr lang="en-US" dirty="0"/>
          </a:p>
          <a:p>
            <a:endParaRPr lang="en-US" dirty="0"/>
          </a:p>
          <a:p>
            <a:r>
              <a:rPr lang="en-US" dirty="0"/>
              <a:t>Vi </a:t>
            </a:r>
            <a:r>
              <a:rPr lang="en-US" dirty="0" err="1"/>
              <a:t>är</a:t>
            </a:r>
            <a:r>
              <a:rPr lang="en-US" dirty="0"/>
              <a:t> med </a:t>
            </a:r>
            <a:r>
              <a:rPr lang="en-US" dirty="0" err="1"/>
              <a:t>vår</a:t>
            </a:r>
            <a:r>
              <a:rPr lang="en-US" dirty="0"/>
              <a:t> </a:t>
            </a:r>
            <a:r>
              <a:rPr lang="en-US" dirty="0" err="1"/>
              <a:t>närvaro</a:t>
            </a:r>
            <a:r>
              <a:rPr lang="en-US" dirty="0"/>
              <a:t> en kraft </a:t>
            </a:r>
            <a:r>
              <a:rPr lang="en-US" dirty="0" err="1"/>
              <a:t>i</a:t>
            </a:r>
            <a:r>
              <a:rPr lang="en-US" dirty="0"/>
              <a:t> det </a:t>
            </a:r>
            <a:r>
              <a:rPr lang="en-US" dirty="0" err="1"/>
              <a:t>lokala</a:t>
            </a:r>
            <a:r>
              <a:rPr lang="en-US" dirty="0"/>
              <a:t> </a:t>
            </a:r>
            <a:r>
              <a:rPr lang="en-US" dirty="0" err="1"/>
              <a:t>samhällets</a:t>
            </a:r>
            <a:r>
              <a:rPr lang="en-US" dirty="0"/>
              <a:t> </a:t>
            </a:r>
            <a:r>
              <a:rPr lang="en-US" dirty="0" err="1"/>
              <a:t>utveckling</a:t>
            </a:r>
            <a:r>
              <a:rPr lang="en-US" dirty="0"/>
              <a:t>.</a:t>
            </a:r>
          </a:p>
          <a:p>
            <a:r>
              <a:rPr lang="en-US" dirty="0"/>
              <a:t>DET GÖR VI GENOM ATT Vara </a:t>
            </a:r>
            <a:r>
              <a:rPr lang="en-US" dirty="0" err="1"/>
              <a:t>öppen</a:t>
            </a:r>
            <a:r>
              <a:rPr lang="en-US" dirty="0"/>
              <a:t> för </a:t>
            </a:r>
            <a:r>
              <a:rPr lang="en-US" dirty="0" err="1"/>
              <a:t>samarbete</a:t>
            </a:r>
            <a:endParaRPr lang="en-US" dirty="0"/>
          </a:p>
          <a:p>
            <a:endParaRPr lang="en-US" dirty="0"/>
          </a:p>
          <a:p>
            <a:r>
              <a:rPr lang="en-US" dirty="0" err="1"/>
              <a:t>Tillsammans</a:t>
            </a:r>
            <a:endParaRPr lang="en-US" dirty="0"/>
          </a:p>
          <a:p>
            <a:r>
              <a:rPr lang="en-US" dirty="0"/>
              <a:t>Vi </a:t>
            </a:r>
            <a:r>
              <a:rPr lang="en-US" dirty="0" err="1"/>
              <a:t>välkomnar</a:t>
            </a:r>
            <a:r>
              <a:rPr lang="en-US" dirty="0"/>
              <a:t> </a:t>
            </a:r>
            <a:r>
              <a:rPr lang="en-US" dirty="0" err="1"/>
              <a:t>alla</a:t>
            </a:r>
            <a:r>
              <a:rPr lang="en-US" dirty="0"/>
              <a:t> och </a:t>
            </a:r>
            <a:r>
              <a:rPr lang="en-US" dirty="0" err="1"/>
              <a:t>verkar</a:t>
            </a:r>
            <a:r>
              <a:rPr lang="en-US" dirty="0"/>
              <a:t> för en </a:t>
            </a:r>
            <a:r>
              <a:rPr lang="en-US" dirty="0" err="1"/>
              <a:t>känsla</a:t>
            </a:r>
            <a:r>
              <a:rPr lang="en-US" dirty="0"/>
              <a:t> av </a:t>
            </a:r>
            <a:r>
              <a:rPr lang="en-US" dirty="0" err="1"/>
              <a:t>delaktighet</a:t>
            </a:r>
            <a:r>
              <a:rPr lang="en-US" dirty="0"/>
              <a:t> och </a:t>
            </a:r>
            <a:r>
              <a:rPr lang="en-US" dirty="0" err="1"/>
              <a:t>tillhörighet</a:t>
            </a:r>
            <a:r>
              <a:rPr lang="en-US" dirty="0"/>
              <a:t>. </a:t>
            </a:r>
          </a:p>
          <a:p>
            <a:r>
              <a:rPr lang="en-US" dirty="0"/>
              <a:t>DET GÖR VI GENOM ATT Vi </a:t>
            </a:r>
            <a:r>
              <a:rPr lang="en-US" dirty="0" err="1"/>
              <a:t>bär</a:t>
            </a:r>
            <a:r>
              <a:rPr lang="en-US" dirty="0"/>
              <a:t> </a:t>
            </a:r>
            <a:r>
              <a:rPr lang="en-US" dirty="0" err="1"/>
              <a:t>klubbens</a:t>
            </a:r>
            <a:r>
              <a:rPr lang="en-US" dirty="0"/>
              <a:t> </a:t>
            </a:r>
            <a:r>
              <a:rPr lang="en-US" dirty="0" err="1"/>
              <a:t>färger</a:t>
            </a:r>
            <a:r>
              <a:rPr lang="en-US" dirty="0"/>
              <a:t> med </a:t>
            </a:r>
            <a:r>
              <a:rPr lang="en-US" dirty="0" err="1"/>
              <a:t>stolthet</a:t>
            </a:r>
            <a:endParaRPr lang="en-US" dirty="0"/>
          </a:p>
          <a:p>
            <a:endParaRPr lang="en-US" dirty="0"/>
          </a:p>
          <a:p>
            <a:r>
              <a:rPr lang="en-US" dirty="0"/>
              <a:t>Vi ska visa </a:t>
            </a:r>
            <a:r>
              <a:rPr lang="en-US" dirty="0" err="1"/>
              <a:t>hänsyn</a:t>
            </a:r>
            <a:r>
              <a:rPr lang="en-US" dirty="0"/>
              <a:t> och </a:t>
            </a:r>
            <a:r>
              <a:rPr lang="en-US" dirty="0" err="1"/>
              <a:t>respekt</a:t>
            </a:r>
            <a:r>
              <a:rPr lang="en-US" dirty="0"/>
              <a:t> till </a:t>
            </a:r>
            <a:r>
              <a:rPr lang="en-US" dirty="0" err="1"/>
              <a:t>varandras</a:t>
            </a:r>
            <a:r>
              <a:rPr lang="en-US" dirty="0"/>
              <a:t> </a:t>
            </a:r>
            <a:r>
              <a:rPr lang="en-US" dirty="0" err="1"/>
              <a:t>olikheter</a:t>
            </a:r>
            <a:r>
              <a:rPr lang="en-US" dirty="0"/>
              <a:t>.</a:t>
            </a:r>
          </a:p>
          <a:p>
            <a:r>
              <a:rPr lang="en-US" dirty="0"/>
              <a:t>DET GÖR VI GENOM ATT I </a:t>
            </a:r>
            <a:r>
              <a:rPr lang="en-US" dirty="0" err="1"/>
              <a:t>alla</a:t>
            </a:r>
            <a:r>
              <a:rPr lang="en-US" dirty="0"/>
              <a:t> </a:t>
            </a:r>
            <a:r>
              <a:rPr lang="en-US" dirty="0" err="1"/>
              <a:t>lägen</a:t>
            </a:r>
            <a:r>
              <a:rPr lang="en-US" dirty="0"/>
              <a:t> var en </a:t>
            </a:r>
            <a:r>
              <a:rPr lang="en-US" dirty="0" err="1"/>
              <a:t>schysst</a:t>
            </a:r>
            <a:r>
              <a:rPr lang="en-US" dirty="0"/>
              <a:t> </a:t>
            </a:r>
            <a:r>
              <a:rPr lang="en-US" dirty="0" err="1"/>
              <a:t>kamrat</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725380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Glädje</a:t>
            </a:r>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i</a:t>
            </a:r>
            <a:r>
              <a:rPr lang="en-US" dirty="0"/>
              <a:t> </a:t>
            </a:r>
            <a:r>
              <a:rPr lang="en-US" dirty="0" err="1"/>
              <a:t>föreningen</a:t>
            </a:r>
            <a:r>
              <a:rPr lang="en-US" dirty="0"/>
              <a:t> ska ha </a:t>
            </a:r>
            <a:r>
              <a:rPr lang="en-US" dirty="0" err="1"/>
              <a:t>roligt</a:t>
            </a:r>
            <a:r>
              <a:rPr lang="en-US" dirty="0"/>
              <a:t> </a:t>
            </a:r>
            <a:r>
              <a:rPr lang="en-US" dirty="0" err="1"/>
              <a:t>i</a:t>
            </a:r>
            <a:r>
              <a:rPr lang="en-US" dirty="0"/>
              <a:t> det vi </a:t>
            </a:r>
            <a:r>
              <a:rPr lang="en-US" dirty="0" err="1"/>
              <a:t>gör</a:t>
            </a:r>
            <a:r>
              <a:rPr lang="en-US" dirty="0"/>
              <a:t>. </a:t>
            </a:r>
          </a:p>
          <a:p>
            <a:r>
              <a:rPr lang="en-US" dirty="0"/>
              <a:t>DET GÖR VI GENOM ATT </a:t>
            </a:r>
            <a:r>
              <a:rPr lang="en-US" dirty="0" err="1"/>
              <a:t>Erbjuda</a:t>
            </a:r>
            <a:r>
              <a:rPr lang="en-US" dirty="0"/>
              <a:t> en </a:t>
            </a:r>
            <a:r>
              <a:rPr lang="en-US" dirty="0" err="1"/>
              <a:t>tillåtande</a:t>
            </a:r>
            <a:r>
              <a:rPr lang="en-US" dirty="0"/>
              <a:t>, </a:t>
            </a:r>
            <a:r>
              <a:rPr lang="en-US" dirty="0" err="1"/>
              <a:t>lustfylld</a:t>
            </a:r>
            <a:r>
              <a:rPr lang="en-US" dirty="0"/>
              <a:t> och </a:t>
            </a:r>
            <a:r>
              <a:rPr lang="en-US" dirty="0" err="1"/>
              <a:t>utmanande</a:t>
            </a:r>
            <a:r>
              <a:rPr lang="en-US" dirty="0"/>
              <a:t> </a:t>
            </a:r>
            <a:r>
              <a:rPr lang="en-US" dirty="0" err="1"/>
              <a:t>miljö</a:t>
            </a:r>
            <a:r>
              <a:rPr lang="en-US" dirty="0"/>
              <a:t>.</a:t>
            </a:r>
          </a:p>
          <a:p>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får</a:t>
            </a:r>
            <a:r>
              <a:rPr lang="en-US" dirty="0"/>
              <a:t> </a:t>
            </a:r>
            <a:r>
              <a:rPr lang="en-US" dirty="0" err="1"/>
              <a:t>utvecklas</a:t>
            </a:r>
            <a:r>
              <a:rPr lang="en-US" dirty="0"/>
              <a:t> </a:t>
            </a:r>
            <a:r>
              <a:rPr lang="en-US" dirty="0" err="1"/>
              <a:t>såväl</a:t>
            </a:r>
            <a:r>
              <a:rPr lang="en-US" dirty="0"/>
              <a:t> </a:t>
            </a:r>
            <a:r>
              <a:rPr lang="en-US" dirty="0" err="1"/>
              <a:t>personligt</a:t>
            </a:r>
            <a:r>
              <a:rPr lang="en-US" dirty="0"/>
              <a:t> </a:t>
            </a:r>
            <a:r>
              <a:rPr lang="en-US" dirty="0" err="1"/>
              <a:t>som</a:t>
            </a:r>
            <a:r>
              <a:rPr lang="en-US" dirty="0"/>
              <a:t> </a:t>
            </a:r>
            <a:r>
              <a:rPr lang="en-US" dirty="0" err="1"/>
              <a:t>idrottsligt</a:t>
            </a:r>
            <a:r>
              <a:rPr lang="en-US" dirty="0"/>
              <a:t>.</a:t>
            </a:r>
          </a:p>
          <a:p>
            <a:r>
              <a:rPr lang="en-US" dirty="0"/>
              <a:t>DET GÖR VI GENOM ATT </a:t>
            </a:r>
            <a:r>
              <a:rPr lang="en-US" dirty="0" err="1"/>
              <a:t>Genomföra</a:t>
            </a:r>
            <a:r>
              <a:rPr lang="en-US" dirty="0"/>
              <a:t> </a:t>
            </a:r>
            <a:r>
              <a:rPr lang="en-US" dirty="0" err="1"/>
              <a:t>relevanta</a:t>
            </a:r>
            <a:r>
              <a:rPr lang="en-US" dirty="0"/>
              <a:t> </a:t>
            </a:r>
            <a:r>
              <a:rPr lang="en-US" dirty="0" err="1"/>
              <a:t>utbildningar</a:t>
            </a:r>
            <a:r>
              <a:rPr lang="en-US" dirty="0"/>
              <a:t>.</a:t>
            </a:r>
          </a:p>
          <a:p>
            <a:endParaRPr lang="en-US" dirty="0"/>
          </a:p>
          <a:p>
            <a:r>
              <a:rPr lang="en-US" dirty="0" err="1"/>
              <a:t>Engagemang</a:t>
            </a:r>
            <a:endParaRPr lang="en-US" dirty="0"/>
          </a:p>
          <a:p>
            <a:r>
              <a:rPr lang="en-US" dirty="0"/>
              <a:t>Vi tar </a:t>
            </a:r>
            <a:r>
              <a:rPr lang="en-US" dirty="0" err="1"/>
              <a:t>ansvar</a:t>
            </a:r>
            <a:r>
              <a:rPr lang="en-US" dirty="0"/>
              <a:t> för </a:t>
            </a:r>
            <a:r>
              <a:rPr lang="en-US" dirty="0" err="1"/>
              <a:t>föreningens</a:t>
            </a:r>
            <a:r>
              <a:rPr lang="en-US" dirty="0"/>
              <a:t> </a:t>
            </a:r>
            <a:r>
              <a:rPr lang="en-US" dirty="0" err="1"/>
              <a:t>uppgifter</a:t>
            </a:r>
            <a:r>
              <a:rPr lang="en-US" dirty="0"/>
              <a:t>.</a:t>
            </a:r>
          </a:p>
          <a:p>
            <a:r>
              <a:rPr lang="en-US" dirty="0"/>
              <a:t>DET GÖR VI GENOM ATT Vara </a:t>
            </a:r>
            <a:r>
              <a:rPr lang="en-US" dirty="0" err="1"/>
              <a:t>väl</a:t>
            </a:r>
            <a:r>
              <a:rPr lang="en-US" dirty="0"/>
              <a:t> </a:t>
            </a:r>
            <a:r>
              <a:rPr lang="en-US" dirty="0" err="1"/>
              <a:t>förberedd</a:t>
            </a:r>
            <a:r>
              <a:rPr lang="en-US" dirty="0"/>
              <a:t> och </a:t>
            </a:r>
            <a:r>
              <a:rPr lang="en-US" dirty="0" err="1"/>
              <a:t>passionerat</a:t>
            </a:r>
            <a:endParaRPr lang="en-US" dirty="0"/>
          </a:p>
          <a:p>
            <a:endParaRPr lang="en-US" dirty="0"/>
          </a:p>
          <a:p>
            <a:r>
              <a:rPr lang="en-US" dirty="0"/>
              <a:t>Vi </a:t>
            </a:r>
            <a:r>
              <a:rPr lang="en-US" dirty="0" err="1"/>
              <a:t>är</a:t>
            </a:r>
            <a:r>
              <a:rPr lang="en-US" dirty="0"/>
              <a:t> med </a:t>
            </a:r>
            <a:r>
              <a:rPr lang="en-US" dirty="0" err="1"/>
              <a:t>vår</a:t>
            </a:r>
            <a:r>
              <a:rPr lang="en-US" dirty="0"/>
              <a:t> </a:t>
            </a:r>
            <a:r>
              <a:rPr lang="en-US" dirty="0" err="1"/>
              <a:t>närvaro</a:t>
            </a:r>
            <a:r>
              <a:rPr lang="en-US" dirty="0"/>
              <a:t> en kraft </a:t>
            </a:r>
            <a:r>
              <a:rPr lang="en-US" dirty="0" err="1"/>
              <a:t>i</a:t>
            </a:r>
            <a:r>
              <a:rPr lang="en-US" dirty="0"/>
              <a:t> det </a:t>
            </a:r>
            <a:r>
              <a:rPr lang="en-US" dirty="0" err="1"/>
              <a:t>lokala</a:t>
            </a:r>
            <a:r>
              <a:rPr lang="en-US" dirty="0"/>
              <a:t> </a:t>
            </a:r>
            <a:r>
              <a:rPr lang="en-US" dirty="0" err="1"/>
              <a:t>samhällets</a:t>
            </a:r>
            <a:r>
              <a:rPr lang="en-US" dirty="0"/>
              <a:t> </a:t>
            </a:r>
            <a:r>
              <a:rPr lang="en-US" dirty="0" err="1"/>
              <a:t>utveckling</a:t>
            </a:r>
            <a:r>
              <a:rPr lang="en-US" dirty="0"/>
              <a:t>.</a:t>
            </a:r>
          </a:p>
          <a:p>
            <a:r>
              <a:rPr lang="en-US" dirty="0"/>
              <a:t>DET GÖR VI GENOM ATT Vara </a:t>
            </a:r>
            <a:r>
              <a:rPr lang="en-US" dirty="0" err="1"/>
              <a:t>öppen</a:t>
            </a:r>
            <a:r>
              <a:rPr lang="en-US" dirty="0"/>
              <a:t> för </a:t>
            </a:r>
            <a:r>
              <a:rPr lang="en-US" dirty="0" err="1"/>
              <a:t>samarbete</a:t>
            </a:r>
            <a:endParaRPr lang="en-US" dirty="0"/>
          </a:p>
          <a:p>
            <a:endParaRPr lang="en-US" dirty="0"/>
          </a:p>
          <a:p>
            <a:r>
              <a:rPr lang="en-US" dirty="0" err="1"/>
              <a:t>Tillsammans</a:t>
            </a:r>
            <a:endParaRPr lang="en-US" dirty="0"/>
          </a:p>
          <a:p>
            <a:r>
              <a:rPr lang="en-US" dirty="0"/>
              <a:t>Vi </a:t>
            </a:r>
            <a:r>
              <a:rPr lang="en-US" dirty="0" err="1"/>
              <a:t>välkomnar</a:t>
            </a:r>
            <a:r>
              <a:rPr lang="en-US" dirty="0"/>
              <a:t> </a:t>
            </a:r>
            <a:r>
              <a:rPr lang="en-US" dirty="0" err="1"/>
              <a:t>alla</a:t>
            </a:r>
            <a:r>
              <a:rPr lang="en-US" dirty="0"/>
              <a:t> och </a:t>
            </a:r>
            <a:r>
              <a:rPr lang="en-US" dirty="0" err="1"/>
              <a:t>verkar</a:t>
            </a:r>
            <a:r>
              <a:rPr lang="en-US" dirty="0"/>
              <a:t> för en </a:t>
            </a:r>
            <a:r>
              <a:rPr lang="en-US" dirty="0" err="1"/>
              <a:t>känsla</a:t>
            </a:r>
            <a:r>
              <a:rPr lang="en-US" dirty="0"/>
              <a:t> av </a:t>
            </a:r>
            <a:r>
              <a:rPr lang="en-US" dirty="0" err="1"/>
              <a:t>delaktighet</a:t>
            </a:r>
            <a:r>
              <a:rPr lang="en-US" dirty="0"/>
              <a:t> och </a:t>
            </a:r>
            <a:r>
              <a:rPr lang="en-US" dirty="0" err="1"/>
              <a:t>tillhörighet</a:t>
            </a:r>
            <a:r>
              <a:rPr lang="en-US" dirty="0"/>
              <a:t>. </a:t>
            </a:r>
          </a:p>
          <a:p>
            <a:r>
              <a:rPr lang="en-US" dirty="0"/>
              <a:t>DET GÖR VI GENOM ATT Vi </a:t>
            </a:r>
            <a:r>
              <a:rPr lang="en-US" dirty="0" err="1"/>
              <a:t>bär</a:t>
            </a:r>
            <a:r>
              <a:rPr lang="en-US" dirty="0"/>
              <a:t> </a:t>
            </a:r>
            <a:r>
              <a:rPr lang="en-US" dirty="0" err="1"/>
              <a:t>klubbens</a:t>
            </a:r>
            <a:r>
              <a:rPr lang="en-US" dirty="0"/>
              <a:t> </a:t>
            </a:r>
            <a:r>
              <a:rPr lang="en-US" dirty="0" err="1"/>
              <a:t>färger</a:t>
            </a:r>
            <a:r>
              <a:rPr lang="en-US" dirty="0"/>
              <a:t> med </a:t>
            </a:r>
            <a:r>
              <a:rPr lang="en-US" dirty="0" err="1"/>
              <a:t>stolthet</a:t>
            </a:r>
            <a:endParaRPr lang="en-US" dirty="0"/>
          </a:p>
          <a:p>
            <a:endParaRPr lang="en-US" dirty="0"/>
          </a:p>
          <a:p>
            <a:r>
              <a:rPr lang="en-US" dirty="0"/>
              <a:t>Vi ska visa </a:t>
            </a:r>
            <a:r>
              <a:rPr lang="en-US" dirty="0" err="1"/>
              <a:t>hänsyn</a:t>
            </a:r>
            <a:r>
              <a:rPr lang="en-US" dirty="0"/>
              <a:t> och </a:t>
            </a:r>
            <a:r>
              <a:rPr lang="en-US" dirty="0" err="1"/>
              <a:t>respekt</a:t>
            </a:r>
            <a:r>
              <a:rPr lang="en-US" dirty="0"/>
              <a:t> till </a:t>
            </a:r>
            <a:r>
              <a:rPr lang="en-US" dirty="0" err="1"/>
              <a:t>varandras</a:t>
            </a:r>
            <a:r>
              <a:rPr lang="en-US" dirty="0"/>
              <a:t> </a:t>
            </a:r>
            <a:r>
              <a:rPr lang="en-US" dirty="0" err="1"/>
              <a:t>olikheter</a:t>
            </a:r>
            <a:r>
              <a:rPr lang="en-US" dirty="0"/>
              <a:t>.</a:t>
            </a:r>
          </a:p>
          <a:p>
            <a:r>
              <a:rPr lang="en-US" dirty="0"/>
              <a:t>DET GÖR VI GENOM ATT I </a:t>
            </a:r>
            <a:r>
              <a:rPr lang="en-US" dirty="0" err="1"/>
              <a:t>alla</a:t>
            </a:r>
            <a:r>
              <a:rPr lang="en-US" dirty="0"/>
              <a:t> </a:t>
            </a:r>
            <a:r>
              <a:rPr lang="en-US" dirty="0" err="1"/>
              <a:t>lägen</a:t>
            </a:r>
            <a:r>
              <a:rPr lang="en-US" dirty="0"/>
              <a:t> var en </a:t>
            </a:r>
            <a:r>
              <a:rPr lang="en-US" dirty="0" err="1"/>
              <a:t>schysst</a:t>
            </a:r>
            <a:r>
              <a:rPr lang="en-US" dirty="0"/>
              <a:t> </a:t>
            </a:r>
            <a:r>
              <a:rPr lang="en-US" dirty="0" err="1"/>
              <a:t>kamrat</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19248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6.png"/><Relationship Id="rId4" Type="http://schemas.microsoft.com/office/2007/relationships/hdphoto" Target="../media/hdphoto5.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sandakernssk.se/sida/?ID=422305" TargetMode="External"/><Relationship Id="rId3" Type="http://schemas.openxmlformats.org/officeDocument/2006/relationships/image" Target="../media/image20.png"/><Relationship Id="rId7" Type="http://schemas.openxmlformats.org/officeDocument/2006/relationships/hyperlink" Target="https://www.sandakernssk.se/sida/?ID=346931" TargetMode="External"/><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s://www.sandakernssk.se/nyheter/?ID=88680" TargetMode="External"/><Relationship Id="rId5" Type="http://schemas.openxmlformats.org/officeDocument/2006/relationships/hyperlink" Target="https://aktiva.svenskfotboll.se/tranare/tranarutbildning/" TargetMode="External"/><Relationship Id="rId4" Type="http://schemas.microsoft.com/office/2007/relationships/hdphoto" Target="../media/hdphoto6.wdp"/></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descr="En bild som visar utomhus, gräs, sport, idrott&#10;&#10;AI-genererat innehåll kan vara felaktigt.">
            <a:extLst>
              <a:ext uri="{FF2B5EF4-FFF2-40B4-BE49-F238E27FC236}">
                <a16:creationId xmlns:a16="http://schemas.microsoft.com/office/drawing/2014/main" id="{E43E8137-2D99-4647-DFB2-DB1DAB42B8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3" y="-4763"/>
            <a:ext cx="18289343" cy="10367506"/>
          </a:xfrm>
          <a:prstGeom prst="rect">
            <a:avLst/>
          </a:prstGeom>
        </p:spPr>
      </p:pic>
      <p:sp>
        <p:nvSpPr>
          <p:cNvPr id="3" name="Freeform 3"/>
          <p:cNvSpPr/>
          <p:nvPr/>
        </p:nvSpPr>
        <p:spPr>
          <a:xfrm>
            <a:off x="358530" y="288382"/>
            <a:ext cx="1340340" cy="754724"/>
          </a:xfrm>
          <a:custGeom>
            <a:avLst/>
            <a:gdLst/>
            <a:ahLst/>
            <a:cxnLst/>
            <a:rect l="l" t="t" r="r" b="b"/>
            <a:pathLst>
              <a:path w="1340340" h="754724">
                <a:moveTo>
                  <a:pt x="0" y="0"/>
                </a:moveTo>
                <a:lnTo>
                  <a:pt x="1340340" y="0"/>
                </a:lnTo>
                <a:lnTo>
                  <a:pt x="1340340" y="754724"/>
                </a:lnTo>
                <a:lnTo>
                  <a:pt x="0" y="754724"/>
                </a:lnTo>
                <a:lnTo>
                  <a:pt x="0" y="0"/>
                </a:lnTo>
                <a:close/>
              </a:path>
            </a:pathLst>
          </a:custGeom>
          <a:blipFill>
            <a:blip r:embed="rId3"/>
            <a:stretch>
              <a:fillRect/>
            </a:stretch>
          </a:blipFill>
        </p:spPr>
      </p:sp>
      <p:sp>
        <p:nvSpPr>
          <p:cNvPr id="4" name="TextBox 4"/>
          <p:cNvSpPr txBox="1"/>
          <p:nvPr/>
        </p:nvSpPr>
        <p:spPr>
          <a:xfrm>
            <a:off x="0" y="9390104"/>
            <a:ext cx="18288000" cy="611504"/>
          </a:xfrm>
          <a:prstGeom prst="rect">
            <a:avLst/>
          </a:prstGeom>
        </p:spPr>
        <p:txBody>
          <a:bodyPr lIns="0" tIns="0" rIns="0" bIns="0" rtlCol="0" anchor="t">
            <a:spAutoFit/>
          </a:bodyPr>
          <a:lstStyle/>
          <a:p>
            <a:pPr algn="ctr">
              <a:lnSpc>
                <a:spcPts val="4620"/>
              </a:lnSpc>
            </a:pPr>
            <a:r>
              <a:rPr lang="en-US" sz="3300" dirty="0">
                <a:solidFill>
                  <a:srgbClr val="FFFFFF"/>
                </a:solidFill>
                <a:latin typeface="True Typewriter"/>
                <a:ea typeface="True Typewriter"/>
                <a:cs typeface="True Typewriter"/>
                <a:sym typeface="True Typewriter"/>
              </a:rPr>
              <a:t>För ett </a:t>
            </a:r>
            <a:r>
              <a:rPr lang="en-US" sz="3300" dirty="0" err="1">
                <a:solidFill>
                  <a:srgbClr val="FFFFFF"/>
                </a:solidFill>
                <a:latin typeface="True Typewriter"/>
                <a:ea typeface="True Typewriter"/>
                <a:cs typeface="True Typewriter"/>
                <a:sym typeface="True Typewriter"/>
              </a:rPr>
              <a:t>livslångt</a:t>
            </a:r>
            <a:r>
              <a:rPr lang="en-US" sz="3300" dirty="0">
                <a:solidFill>
                  <a:srgbClr val="FFFFFF"/>
                </a:solidFill>
                <a:latin typeface="True Typewriter"/>
                <a:ea typeface="True Typewriter"/>
                <a:cs typeface="True Typewriter"/>
                <a:sym typeface="True Typewriter"/>
              </a:rPr>
              <a:t> </a:t>
            </a:r>
            <a:r>
              <a:rPr lang="en-US" sz="3300" dirty="0" err="1">
                <a:solidFill>
                  <a:srgbClr val="FFFFFF"/>
                </a:solidFill>
                <a:latin typeface="True Typewriter"/>
                <a:ea typeface="True Typewriter"/>
                <a:cs typeface="True Typewriter"/>
                <a:sym typeface="True Typewriter"/>
              </a:rPr>
              <a:t>idrottande</a:t>
            </a:r>
            <a:r>
              <a:rPr lang="en-US" sz="3300" dirty="0">
                <a:solidFill>
                  <a:srgbClr val="FFFFFF"/>
                </a:solidFill>
                <a:latin typeface="True Typewriter"/>
                <a:ea typeface="True Typewriter"/>
                <a:cs typeface="True Typewriter"/>
                <a:sym typeface="True Typewriter"/>
              </a:rPr>
              <a:t>  -  </a:t>
            </a:r>
            <a:r>
              <a:rPr lang="en-US" sz="3300" dirty="0" err="1">
                <a:solidFill>
                  <a:srgbClr val="FFFFFF"/>
                </a:solidFill>
                <a:latin typeface="True Typewriter"/>
                <a:ea typeface="True Typewriter"/>
                <a:cs typeface="True Typewriter"/>
                <a:sym typeface="True Typewriter"/>
              </a:rPr>
              <a:t>Sandåkerns</a:t>
            </a:r>
            <a:r>
              <a:rPr lang="en-US" sz="3300" dirty="0">
                <a:solidFill>
                  <a:srgbClr val="FFFFFF"/>
                </a:solidFill>
                <a:latin typeface="True Typewriter"/>
                <a:ea typeface="True Typewriter"/>
                <a:cs typeface="True Typewriter"/>
                <a:sym typeface="True Typewriter"/>
              </a:rPr>
              <a:t> </a:t>
            </a:r>
            <a:r>
              <a:rPr lang="en-US" sz="3300" dirty="0" err="1">
                <a:solidFill>
                  <a:srgbClr val="FFFFFF"/>
                </a:solidFill>
                <a:latin typeface="True Typewriter"/>
                <a:ea typeface="True Typewriter"/>
                <a:cs typeface="True Typewriter"/>
                <a:sym typeface="True Typewriter"/>
              </a:rPr>
              <a:t>Sportklubb</a:t>
            </a:r>
            <a:r>
              <a:rPr lang="en-US" sz="3300" dirty="0">
                <a:solidFill>
                  <a:srgbClr val="FFFFFF"/>
                </a:solidFill>
                <a:latin typeface="True Typewriter"/>
                <a:ea typeface="True Typewriter"/>
                <a:cs typeface="True Typewriter"/>
                <a:sym typeface="True Typewriter"/>
              </a:rPr>
              <a:t>  -  </a:t>
            </a:r>
            <a:r>
              <a:rPr lang="en-US" sz="3300" dirty="0" err="1">
                <a:solidFill>
                  <a:srgbClr val="FFFFFF"/>
                </a:solidFill>
                <a:latin typeface="True Typewriter"/>
                <a:ea typeface="True Typewriter"/>
                <a:cs typeface="True Typewriter"/>
                <a:sym typeface="True Typewriter"/>
              </a:rPr>
              <a:t>Idrott</a:t>
            </a:r>
            <a:r>
              <a:rPr lang="en-US" sz="3300" dirty="0">
                <a:solidFill>
                  <a:srgbClr val="FFFFFF"/>
                </a:solidFill>
                <a:latin typeface="True Typewriter"/>
                <a:ea typeface="True Typewriter"/>
                <a:cs typeface="True Typewriter"/>
                <a:sym typeface="True Typewriter"/>
              </a:rPr>
              <a:t> sedan 1932</a:t>
            </a:r>
          </a:p>
        </p:txBody>
      </p:sp>
      <p:sp>
        <p:nvSpPr>
          <p:cNvPr id="5" name="TextBox 5"/>
          <p:cNvSpPr txBox="1"/>
          <p:nvPr/>
        </p:nvSpPr>
        <p:spPr>
          <a:xfrm>
            <a:off x="2818728" y="2002185"/>
            <a:ext cx="12649200" cy="5447645"/>
          </a:xfrm>
          <a:prstGeom prst="rect">
            <a:avLst/>
          </a:prstGeom>
        </p:spPr>
        <p:txBody>
          <a:bodyPr wrap="square" lIns="0" tIns="0" rIns="0" bIns="0" rtlCol="0" anchor="t">
            <a:spAutoFit/>
          </a:bodyPr>
          <a:lstStyle/>
          <a:p>
            <a:pPr algn="ctr"/>
            <a:r>
              <a:rPr lang="en-US" sz="9600" dirty="0" err="1">
                <a:solidFill>
                  <a:srgbClr val="FFFFFF"/>
                </a:solidFill>
                <a:latin typeface="Special Elite" panose="02000506000000020004" pitchFamily="2" charset="0"/>
                <a:ea typeface="True Typewriter"/>
                <a:cs typeface="True Typewriter"/>
                <a:sym typeface="True Typewriter"/>
              </a:rPr>
              <a:t>Välkommen</a:t>
            </a:r>
            <a:r>
              <a:rPr lang="en-US" sz="9600" dirty="0">
                <a:solidFill>
                  <a:srgbClr val="FFFFFF"/>
                </a:solidFill>
                <a:latin typeface="Special Elite" panose="02000506000000020004" pitchFamily="2" charset="0"/>
                <a:ea typeface="True Typewriter"/>
                <a:cs typeface="True Typewriter"/>
                <a:sym typeface="True Typewriter"/>
              </a:rPr>
              <a:t> </a:t>
            </a:r>
            <a:r>
              <a:rPr lang="en-US" sz="9600" dirty="0" err="1">
                <a:solidFill>
                  <a:srgbClr val="FFFFFF"/>
                </a:solidFill>
                <a:latin typeface="Special Elite" panose="02000506000000020004" pitchFamily="2" charset="0"/>
                <a:ea typeface="True Typewriter"/>
                <a:cs typeface="True Typewriter"/>
                <a:sym typeface="True Typewriter"/>
              </a:rPr>
              <a:t>på</a:t>
            </a:r>
            <a:r>
              <a:rPr lang="en-US" sz="9600" dirty="0">
                <a:solidFill>
                  <a:srgbClr val="FFFFFF"/>
                </a:solidFill>
                <a:latin typeface="Special Elite" panose="02000506000000020004" pitchFamily="2" charset="0"/>
                <a:ea typeface="True Typewriter"/>
                <a:cs typeface="True Typewriter"/>
                <a:sym typeface="True Typewriter"/>
              </a:rPr>
              <a:t> </a:t>
            </a:r>
          </a:p>
          <a:p>
            <a:pPr algn="ctr"/>
            <a:r>
              <a:rPr lang="en-US" sz="9600" dirty="0" err="1">
                <a:solidFill>
                  <a:srgbClr val="FFFFFF"/>
                </a:solidFill>
                <a:latin typeface="Special Elite" panose="02000506000000020004" pitchFamily="2" charset="0"/>
                <a:ea typeface="True Typewriter"/>
                <a:cs typeface="True Typewriter"/>
                <a:sym typeface="True Typewriter"/>
              </a:rPr>
              <a:t>uppstartsmöte</a:t>
            </a:r>
            <a:endParaRPr lang="en-US" sz="9600" dirty="0">
              <a:solidFill>
                <a:srgbClr val="FFFFFF"/>
              </a:solidFill>
              <a:latin typeface="Special Elite" panose="02000506000000020004" pitchFamily="2" charset="0"/>
              <a:ea typeface="True Typewriter"/>
              <a:cs typeface="True Typewriter"/>
              <a:sym typeface="True Typewriter"/>
            </a:endParaRPr>
          </a:p>
          <a:p>
            <a:pPr algn="ctr"/>
            <a:endParaRPr lang="en-US" sz="9600" dirty="0">
              <a:solidFill>
                <a:srgbClr val="FFFFFF"/>
              </a:solidFill>
              <a:latin typeface="Special Elite" panose="02000506000000020004" pitchFamily="2" charset="0"/>
              <a:ea typeface="True Typewriter"/>
              <a:cs typeface="True Typewriter"/>
              <a:sym typeface="True Typewriter"/>
            </a:endParaRPr>
          </a:p>
          <a:p>
            <a:pPr algn="ctr"/>
            <a:r>
              <a:rPr lang="en-US" sz="6600" dirty="0">
                <a:solidFill>
                  <a:srgbClr val="FFFFFF"/>
                </a:solidFill>
                <a:latin typeface="Special Elite" panose="02000506000000020004" pitchFamily="2" charset="0"/>
                <a:ea typeface="True Typewriter"/>
                <a:cs typeface="True Typewriter"/>
                <a:sym typeface="True Typewriter"/>
              </a:rPr>
              <a:t>FOTBOLLSSÄSONGEN 2026</a:t>
            </a:r>
            <a:endParaRPr lang="en-US" sz="6000" dirty="0">
              <a:solidFill>
                <a:srgbClr val="FFFFFF"/>
              </a:solidFill>
              <a:latin typeface="Special Elite" panose="02000506000000020004" pitchFamily="2" charset="0"/>
              <a:ea typeface="True Typewriter"/>
              <a:cs typeface="True Typewriter"/>
              <a:sym typeface="True Typewrite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98A1C81B-4376-545E-00DD-635E7121F00A}"/>
              </a:ext>
            </a:extLst>
          </p:cNvPr>
          <p:cNvSpPr/>
          <p:nvPr/>
        </p:nvSpPr>
        <p:spPr>
          <a:xfrm>
            <a:off x="0" y="0"/>
            <a:ext cx="18288000" cy="10287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descr="En bild som visar text, tecknad serie, Reklamblad, affisch&#10;&#10;AI-genererat innehåll kan vara felaktigt.">
            <a:extLst>
              <a:ext uri="{FF2B5EF4-FFF2-40B4-BE49-F238E27FC236}">
                <a16:creationId xmlns:a16="http://schemas.microsoft.com/office/drawing/2014/main" id="{CD0E0FED-CC45-DBE2-424E-1B73C930B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07831" y="0"/>
            <a:ext cx="7272338" cy="10287000"/>
          </a:xfrm>
          <a:prstGeom prst="rect">
            <a:avLst/>
          </a:prstGeom>
        </p:spPr>
      </p:pic>
    </p:spTree>
    <p:extLst>
      <p:ext uri="{BB962C8B-B14F-4D97-AF65-F5344CB8AC3E}">
        <p14:creationId xmlns:p14="http://schemas.microsoft.com/office/powerpoint/2010/main" val="3762438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37FBF8B2-F9BC-9B51-6F5A-40FD717CFB49}"/>
              </a:ext>
            </a:extLst>
          </p:cNvPr>
          <p:cNvSpPr/>
          <p:nvPr/>
        </p:nvSpPr>
        <p:spPr>
          <a:xfrm>
            <a:off x="0" y="0"/>
            <a:ext cx="182880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3" name="Bildobjekt 2">
            <a:extLst>
              <a:ext uri="{FF2B5EF4-FFF2-40B4-BE49-F238E27FC236}">
                <a16:creationId xmlns:a16="http://schemas.microsoft.com/office/drawing/2014/main" id="{9AE1974A-4467-AA9D-5787-FB0E26458CB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t="22592" b="32963"/>
          <a:stretch/>
        </p:blipFill>
        <p:spPr>
          <a:xfrm>
            <a:off x="4229100" y="407854"/>
            <a:ext cx="9829800" cy="9471291"/>
          </a:xfrm>
          <a:prstGeom prst="rect">
            <a:avLst/>
          </a:prstGeom>
        </p:spPr>
      </p:pic>
    </p:spTree>
    <p:extLst>
      <p:ext uri="{BB962C8B-B14F-4D97-AF65-F5344CB8AC3E}">
        <p14:creationId xmlns:p14="http://schemas.microsoft.com/office/powerpoint/2010/main" val="240551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43BADD18-4714-C742-17CC-22871A3A638C}"/>
              </a:ext>
            </a:extLst>
          </p:cNvPr>
          <p:cNvPicPr>
            <a:picLocks noChangeAspect="1"/>
          </p:cNvPicPr>
          <p:nvPr/>
        </p:nvPicPr>
        <p:blipFill>
          <a:blip r:embed="rId2"/>
          <a:stretch>
            <a:fillRect/>
          </a:stretch>
        </p:blipFill>
        <p:spPr>
          <a:xfrm>
            <a:off x="557213" y="3255704"/>
            <a:ext cx="9352443" cy="6428823"/>
          </a:xfrm>
          <a:prstGeom prst="rect">
            <a:avLst/>
          </a:prstGeom>
        </p:spPr>
      </p:pic>
      <p:pic>
        <p:nvPicPr>
          <p:cNvPr id="6" name="Bildobjekt 5" descr="En bild som visar karta, diagram, Plan, text&#10;&#10;AI-genererat innehåll kan vara felaktigt.">
            <a:extLst>
              <a:ext uri="{FF2B5EF4-FFF2-40B4-BE49-F238E27FC236}">
                <a16:creationId xmlns:a16="http://schemas.microsoft.com/office/drawing/2014/main" id="{288E05BE-5D41-1243-EF80-CE315F624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3577" y="4451074"/>
            <a:ext cx="7614566" cy="2673626"/>
          </a:xfrm>
          <a:prstGeom prst="rect">
            <a:avLst/>
          </a:prstGeom>
        </p:spPr>
      </p:pic>
      <p:pic>
        <p:nvPicPr>
          <p:cNvPr id="8" name="Bildobjekt 7" descr="En bild som visar diagram, skärmbild, Plan, text&#10;&#10;AI-genererat innehåll kan vara felaktigt.">
            <a:extLst>
              <a:ext uri="{FF2B5EF4-FFF2-40B4-BE49-F238E27FC236}">
                <a16:creationId xmlns:a16="http://schemas.microsoft.com/office/drawing/2014/main" id="{3E0E4588-9480-A63A-BDC1-1AB571A1DED9}"/>
              </a:ext>
            </a:extLst>
          </p:cNvPr>
          <p:cNvPicPr>
            <a:picLocks noChangeAspect="1"/>
          </p:cNvPicPr>
          <p:nvPr/>
        </p:nvPicPr>
        <p:blipFill>
          <a:blip r:embed="rId4">
            <a:extLst>
              <a:ext uri="{28A0092B-C50C-407E-A947-70E740481C1C}">
                <a14:useLocalDpi xmlns:a14="http://schemas.microsoft.com/office/drawing/2010/main" val="0"/>
              </a:ext>
            </a:extLst>
          </a:blip>
          <a:srcRect b="9307"/>
          <a:stretch/>
        </p:blipFill>
        <p:spPr>
          <a:xfrm>
            <a:off x="10113820" y="1409700"/>
            <a:ext cx="8155130" cy="2673626"/>
          </a:xfrm>
          <a:prstGeom prst="rect">
            <a:avLst/>
          </a:prstGeom>
        </p:spPr>
      </p:pic>
      <p:pic>
        <p:nvPicPr>
          <p:cNvPr id="10" name="Bildobjekt 9" descr="En bild som visar diagram, Plan, karta, Rektangel&#10;&#10;AI-genererat innehåll kan vara felaktigt.">
            <a:extLst>
              <a:ext uri="{FF2B5EF4-FFF2-40B4-BE49-F238E27FC236}">
                <a16:creationId xmlns:a16="http://schemas.microsoft.com/office/drawing/2014/main" id="{9C00139D-2E6C-92FC-164D-21D1A975BF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8825" y="7218104"/>
            <a:ext cx="7311962" cy="2673626"/>
          </a:xfrm>
          <a:prstGeom prst="rect">
            <a:avLst/>
          </a:prstGeom>
        </p:spPr>
      </p:pic>
      <p:sp>
        <p:nvSpPr>
          <p:cNvPr id="11" name="TextBox 6">
            <a:extLst>
              <a:ext uri="{FF2B5EF4-FFF2-40B4-BE49-F238E27FC236}">
                <a16:creationId xmlns:a16="http://schemas.microsoft.com/office/drawing/2014/main" id="{F6919C12-3262-FFAC-68CF-6FABAB905DAA}"/>
              </a:ext>
            </a:extLst>
          </p:cNvPr>
          <p:cNvSpPr txBox="1"/>
          <p:nvPr/>
        </p:nvSpPr>
        <p:spPr>
          <a:xfrm>
            <a:off x="0" y="800100"/>
            <a:ext cx="10113820" cy="557845"/>
          </a:xfrm>
          <a:prstGeom prst="rect">
            <a:avLst/>
          </a:prstGeom>
        </p:spPr>
        <p:txBody>
          <a:bodyPr wrap="square" lIns="0" tIns="0" rIns="0" bIns="0" rtlCol="0" anchor="t">
            <a:spAutoFit/>
          </a:bodyPr>
          <a:lstStyle/>
          <a:p>
            <a:pPr algn="ctr">
              <a:lnSpc>
                <a:spcPts val="4200"/>
              </a:lnSpc>
            </a:pPr>
            <a:r>
              <a:rPr lang="en-US" sz="3200" b="1" dirty="0">
                <a:latin typeface="Special Elite" panose="02000506000000020004" pitchFamily="2" charset="0"/>
                <a:ea typeface="True Typewriter"/>
                <a:cs typeface="True Typewriter"/>
                <a:sym typeface="True Typewriter"/>
              </a:rPr>
              <a:t>Status </a:t>
            </a:r>
            <a:r>
              <a:rPr lang="en-US" sz="3200" b="1" dirty="0" err="1">
                <a:latin typeface="Special Elite" panose="02000506000000020004" pitchFamily="2" charset="0"/>
                <a:ea typeface="True Typewriter"/>
                <a:cs typeface="True Typewriter"/>
                <a:sym typeface="True Typewriter"/>
              </a:rPr>
              <a:t>ny</a:t>
            </a:r>
            <a:r>
              <a:rPr lang="en-US" sz="3200" b="1" dirty="0">
                <a:latin typeface="Special Elite" panose="02000506000000020004" pitchFamily="2" charset="0"/>
                <a:ea typeface="True Typewriter"/>
                <a:cs typeface="True Typewriter"/>
                <a:sym typeface="True Typewriter"/>
              </a:rPr>
              <a:t> </a:t>
            </a:r>
            <a:r>
              <a:rPr lang="en-US" sz="3200" b="1" dirty="0" err="1">
                <a:latin typeface="Special Elite" panose="02000506000000020004" pitchFamily="2" charset="0"/>
                <a:ea typeface="True Typewriter"/>
                <a:cs typeface="True Typewriter"/>
                <a:sym typeface="True Typewriter"/>
              </a:rPr>
              <a:t>klubb</a:t>
            </a:r>
            <a:r>
              <a:rPr lang="en-US" sz="3200" b="1" dirty="0">
                <a:latin typeface="Special Elite" panose="02000506000000020004" pitchFamily="2" charset="0"/>
                <a:ea typeface="True Typewriter"/>
                <a:cs typeface="True Typewriter"/>
                <a:sym typeface="True Typewriter"/>
              </a:rPr>
              <a:t>- och </a:t>
            </a:r>
            <a:r>
              <a:rPr lang="en-US" sz="3200" b="1" dirty="0" err="1">
                <a:latin typeface="Special Elite" panose="02000506000000020004" pitchFamily="2" charset="0"/>
                <a:ea typeface="True Typewriter"/>
                <a:cs typeface="True Typewriter"/>
                <a:sym typeface="True Typewriter"/>
              </a:rPr>
              <a:t>kanslilokal</a:t>
            </a:r>
            <a:endParaRPr lang="en-US" sz="3200" b="1" dirty="0">
              <a:latin typeface="Special Elite" panose="02000506000000020004" pitchFamily="2" charset="0"/>
              <a:ea typeface="True Typewriter"/>
              <a:cs typeface="True Typewriter"/>
              <a:sym typeface="True Typewriter"/>
            </a:endParaRPr>
          </a:p>
        </p:txBody>
      </p:sp>
      <p:sp>
        <p:nvSpPr>
          <p:cNvPr id="12" name="TextBox 5">
            <a:extLst>
              <a:ext uri="{FF2B5EF4-FFF2-40B4-BE49-F238E27FC236}">
                <a16:creationId xmlns:a16="http://schemas.microsoft.com/office/drawing/2014/main" id="{64F1696E-BD18-B9E2-3EEB-514AA31BCDEC}"/>
              </a:ext>
            </a:extLst>
          </p:cNvPr>
          <p:cNvSpPr txBox="1"/>
          <p:nvPr/>
        </p:nvSpPr>
        <p:spPr>
          <a:xfrm>
            <a:off x="557213" y="1958995"/>
            <a:ext cx="9352443" cy="1015663"/>
          </a:xfrm>
          <a:prstGeom prst="rect">
            <a:avLst/>
          </a:prstGeom>
        </p:spPr>
        <p:txBody>
          <a:bodyPr wrap="square" lIns="0" tIns="0" rIns="0" bIns="0" rtlCol="0" anchor="t">
            <a:spAutoFit/>
          </a:bodyPr>
          <a:lstStyle/>
          <a:p>
            <a:pPr algn="ctr">
              <a:spcBef>
                <a:spcPct val="0"/>
              </a:spcBef>
              <a:spcAft>
                <a:spcPts val="1200"/>
              </a:spcAft>
            </a:pPr>
            <a:r>
              <a:rPr lang="sv-SE" sz="2000" dirty="0">
                <a:latin typeface="Special Elite" panose="02000506000000020004" pitchFamily="2" charset="0"/>
                <a:ea typeface="True Typewriter"/>
                <a:cs typeface="True Typewriter"/>
                <a:sym typeface="True Typewriter"/>
              </a:rPr>
              <a:t>Dialog pågår med Total Entreprenad, </a:t>
            </a:r>
            <a:r>
              <a:rPr lang="sv-SE" sz="2000" dirty="0" err="1">
                <a:latin typeface="Special Elite" panose="02000506000000020004" pitchFamily="2" charset="0"/>
                <a:ea typeface="True Typewriter"/>
                <a:cs typeface="True Typewriter"/>
                <a:sym typeface="True Typewriter"/>
              </a:rPr>
              <a:t>Algeco</a:t>
            </a:r>
            <a:r>
              <a:rPr lang="sv-SE" sz="2000" dirty="0">
                <a:latin typeface="Special Elite" panose="02000506000000020004" pitchFamily="2" charset="0"/>
                <a:ea typeface="True Typewriter"/>
                <a:cs typeface="True Typewriter"/>
                <a:sym typeface="True Typewriter"/>
              </a:rPr>
              <a:t>, RF-SISU, </a:t>
            </a:r>
            <a:br>
              <a:rPr lang="sv-SE" sz="2000" dirty="0">
                <a:latin typeface="Special Elite" panose="02000506000000020004" pitchFamily="2" charset="0"/>
                <a:ea typeface="True Typewriter"/>
                <a:cs typeface="True Typewriter"/>
                <a:sym typeface="True Typewriter"/>
              </a:rPr>
            </a:br>
            <a:r>
              <a:rPr lang="sv-SE" sz="2000" dirty="0">
                <a:latin typeface="Special Elite" panose="02000506000000020004" pitchFamily="2" charset="0"/>
                <a:ea typeface="True Typewriter"/>
                <a:cs typeface="True Typewriter"/>
                <a:sym typeface="True Typewriter"/>
              </a:rPr>
              <a:t>Umeå Kommun samt Kågedalens IF kopplat till Arvsfonden</a:t>
            </a:r>
            <a:r>
              <a:rPr lang="sv-SE" sz="1400" dirty="0">
                <a:latin typeface="Special Elite" panose="02000506000000020004" pitchFamily="2" charset="0"/>
                <a:ea typeface="True Typewriter"/>
                <a:cs typeface="True Typewriter"/>
                <a:sym typeface="True Typewriter"/>
              </a:rPr>
              <a:t>.</a:t>
            </a:r>
            <a:endParaRPr lang="en-US" sz="900" dirty="0">
              <a:latin typeface="Special Elite" panose="02000506000000020004" pitchFamily="2" charset="0"/>
              <a:cs typeface="Arial"/>
              <a:sym typeface="True Typewriter"/>
            </a:endParaRPr>
          </a:p>
          <a:p>
            <a:pPr>
              <a:spcBef>
                <a:spcPct val="0"/>
              </a:spcBef>
              <a:spcAft>
                <a:spcPts val="1200"/>
              </a:spcAft>
            </a:pPr>
            <a:endParaRPr lang="en-US" sz="1600" dirty="0">
              <a:solidFill>
                <a:schemeClr val="bg1"/>
              </a:solidFill>
              <a:latin typeface="Special Elite" panose="02000506000000020004" pitchFamily="2" charset="0"/>
              <a:cs typeface="Arial"/>
              <a:sym typeface="True Typewriter"/>
            </a:endParaRPr>
          </a:p>
        </p:txBody>
      </p:sp>
      <p:sp>
        <p:nvSpPr>
          <p:cNvPr id="13" name="Freeform 3">
            <a:extLst>
              <a:ext uri="{FF2B5EF4-FFF2-40B4-BE49-F238E27FC236}">
                <a16:creationId xmlns:a16="http://schemas.microsoft.com/office/drawing/2014/main" id="{A94D226C-37DF-A2E1-96CB-74EC7EE4BE4E}"/>
              </a:ext>
            </a:extLst>
          </p:cNvPr>
          <p:cNvSpPr/>
          <p:nvPr/>
        </p:nvSpPr>
        <p:spPr>
          <a:xfrm>
            <a:off x="16611600" y="313704"/>
            <a:ext cx="1516503" cy="8539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6"/>
            <a:stretch>
              <a:fillRect/>
            </a:stretch>
          </a:blipFill>
        </p:spPr>
      </p:sp>
    </p:spTree>
    <p:extLst>
      <p:ext uri="{BB962C8B-B14F-4D97-AF65-F5344CB8AC3E}">
        <p14:creationId xmlns:p14="http://schemas.microsoft.com/office/powerpoint/2010/main" val="3647281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64C0E9CE-4361-F933-5B06-ADAEF62F1A23}"/>
              </a:ext>
            </a:extLst>
          </p:cNvPr>
          <p:cNvSpPr/>
          <p:nvPr/>
        </p:nvSpPr>
        <p:spPr>
          <a:xfrm>
            <a:off x="0" y="0"/>
            <a:ext cx="18288000" cy="10287000"/>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textruta 2">
            <a:extLst>
              <a:ext uri="{FF2B5EF4-FFF2-40B4-BE49-F238E27FC236}">
                <a16:creationId xmlns:a16="http://schemas.microsoft.com/office/drawing/2014/main" id="{5C7E6C19-5E5F-0F41-8581-1FB7940A8C31}"/>
              </a:ext>
            </a:extLst>
          </p:cNvPr>
          <p:cNvSpPr txBox="1"/>
          <p:nvPr/>
        </p:nvSpPr>
        <p:spPr>
          <a:xfrm>
            <a:off x="495299" y="1915330"/>
            <a:ext cx="17297400" cy="7786747"/>
          </a:xfrm>
          <a:prstGeom prst="rect">
            <a:avLst/>
          </a:prstGeom>
          <a:noFill/>
        </p:spPr>
        <p:txBody>
          <a:bodyPr wrap="square">
            <a:spAutoFit/>
          </a:bodyPr>
          <a:lstStyle/>
          <a:p>
            <a:pPr algn="ctr"/>
            <a:r>
              <a:rPr lang="sv-SE" sz="4000" b="1" u="none" strike="noStrike" dirty="0">
                <a:solidFill>
                  <a:schemeClr val="bg1"/>
                </a:solidFill>
                <a:effectLst/>
                <a:latin typeface="Special Elite" panose="02000506000000020004" pitchFamily="2" charset="0"/>
              </a:rPr>
              <a:t>Vi behöver bli fler för att </a:t>
            </a:r>
            <a:br>
              <a:rPr lang="sv-SE" sz="4000" b="1" u="none" strike="noStrike" dirty="0">
                <a:solidFill>
                  <a:schemeClr val="bg1"/>
                </a:solidFill>
                <a:effectLst/>
                <a:latin typeface="Special Elite" panose="02000506000000020004" pitchFamily="2" charset="0"/>
              </a:rPr>
            </a:br>
            <a:r>
              <a:rPr lang="sv-SE" sz="4000" b="1" u="none" strike="noStrike" dirty="0">
                <a:solidFill>
                  <a:schemeClr val="bg1"/>
                </a:solidFill>
                <a:effectLst/>
                <a:latin typeface="Special Elite" panose="02000506000000020004" pitchFamily="2" charset="0"/>
              </a:rPr>
              <a:t>fortsätta utveckla föreningen!</a:t>
            </a:r>
          </a:p>
          <a:p>
            <a:pPr algn="ctr"/>
            <a:endParaRPr lang="sv-SE" b="0" i="0" dirty="0">
              <a:solidFill>
                <a:schemeClr val="bg1"/>
              </a:solidFill>
              <a:effectLst/>
              <a:latin typeface="Daytona" panose="020B0604030500040204" pitchFamily="34" charset="0"/>
            </a:endParaRPr>
          </a:p>
          <a:p>
            <a:pPr algn="ctr"/>
            <a:r>
              <a:rPr lang="sv-SE" sz="1600" b="0" i="0" dirty="0">
                <a:solidFill>
                  <a:schemeClr val="bg1"/>
                </a:solidFill>
                <a:effectLst/>
                <a:latin typeface="Special Elite" panose="02000506000000020004" pitchFamily="2" charset="0"/>
              </a:rPr>
              <a:t>Sandåkerns Sportklubb växer och vi blir fler och fler varje år - vilket är fantastiskt roligt! </a:t>
            </a:r>
            <a:br>
              <a:rPr lang="sv-SE" sz="1600" b="0" i="0" dirty="0">
                <a:solidFill>
                  <a:schemeClr val="bg1"/>
                </a:solidFill>
                <a:effectLst/>
                <a:latin typeface="Special Elite" panose="02000506000000020004" pitchFamily="2" charset="0"/>
              </a:rPr>
            </a:br>
            <a:r>
              <a:rPr lang="sv-SE" sz="1600" b="0" i="0" dirty="0">
                <a:solidFill>
                  <a:schemeClr val="bg1"/>
                </a:solidFill>
                <a:effectLst/>
                <a:latin typeface="Special Elite" panose="02000506000000020004" pitchFamily="2" charset="0"/>
              </a:rPr>
              <a:t>Men det betyder också att vi behöver bli fler som engagerar sig i föreningen och dess utveckling.</a:t>
            </a:r>
          </a:p>
          <a:p>
            <a:pPr algn="ctr"/>
            <a:r>
              <a:rPr lang="sv-SE" sz="1600" b="0" i="0" dirty="0">
                <a:solidFill>
                  <a:schemeClr val="bg1"/>
                </a:solidFill>
                <a:effectLst/>
                <a:latin typeface="Special Elite" panose="02000506000000020004" pitchFamily="2" charset="0"/>
              </a:rPr>
              <a:t> </a:t>
            </a:r>
          </a:p>
          <a:p>
            <a:pPr algn="ctr"/>
            <a:r>
              <a:rPr lang="sv-SE" sz="1600" b="0" i="0" dirty="0">
                <a:solidFill>
                  <a:schemeClr val="bg1"/>
                </a:solidFill>
                <a:effectLst/>
                <a:latin typeface="Special Elite" panose="02000506000000020004" pitchFamily="2" charset="0"/>
              </a:rPr>
              <a:t>Vi söker personer till främst innebandysektionen men även till vår styrelse och valberedning. Vi söker dig som vill vara med </a:t>
            </a:r>
            <a:br>
              <a:rPr lang="sv-SE" sz="1600" b="0" i="0" dirty="0">
                <a:solidFill>
                  <a:schemeClr val="bg1"/>
                </a:solidFill>
                <a:effectLst/>
                <a:latin typeface="Special Elite" panose="02000506000000020004" pitchFamily="2" charset="0"/>
              </a:rPr>
            </a:br>
            <a:r>
              <a:rPr lang="sv-SE" sz="1600" b="0" i="0" dirty="0">
                <a:solidFill>
                  <a:schemeClr val="bg1"/>
                </a:solidFill>
                <a:effectLst/>
                <a:latin typeface="Special Elite" panose="02000506000000020004" pitchFamily="2" charset="0"/>
              </a:rPr>
              <a:t>att påverka, utveckla och har drivet för att skapa ett livslångt idrottande. Inga förkunskaper krävs och fika ingår varje gång.</a:t>
            </a:r>
          </a:p>
          <a:p>
            <a:pPr algn="ctr"/>
            <a:r>
              <a:rPr lang="sv-SE" sz="1600" b="0" i="0" dirty="0">
                <a:solidFill>
                  <a:schemeClr val="bg1"/>
                </a:solidFill>
                <a:effectLst/>
                <a:latin typeface="Special Elite" panose="02000506000000020004" pitchFamily="2" charset="0"/>
              </a:rPr>
              <a:t> </a:t>
            </a:r>
          </a:p>
          <a:p>
            <a:pPr algn="ctr"/>
            <a:r>
              <a:rPr lang="sv-SE" sz="2000" b="1" i="0" dirty="0">
                <a:solidFill>
                  <a:srgbClr val="FF0000"/>
                </a:solidFill>
                <a:effectLst/>
                <a:latin typeface="Special Elite" panose="02000506000000020004" pitchFamily="2" charset="0"/>
              </a:rPr>
              <a:t>JUST NU BEHÖVER VI LITE EXTRA:</a:t>
            </a:r>
            <a:br>
              <a:rPr lang="sv-SE" sz="2000" b="1" i="0" dirty="0">
                <a:solidFill>
                  <a:srgbClr val="FF0000"/>
                </a:solidFill>
                <a:effectLst/>
                <a:latin typeface="Special Elite" panose="02000506000000020004" pitchFamily="2" charset="0"/>
              </a:rPr>
            </a:br>
            <a:r>
              <a:rPr lang="sv-SE" sz="2000" b="1" i="0" dirty="0">
                <a:solidFill>
                  <a:srgbClr val="FF0000"/>
                </a:solidFill>
                <a:effectLst/>
                <a:latin typeface="Special Elite" panose="02000506000000020004" pitchFamily="2" charset="0"/>
              </a:rPr>
              <a:t>Ledamot i styrelsen, revisorer samt ledamöter i innebandysektionen. </a:t>
            </a:r>
            <a:br>
              <a:rPr lang="sv-SE" sz="2000" b="1" i="0" dirty="0">
                <a:solidFill>
                  <a:srgbClr val="FF0000"/>
                </a:solidFill>
                <a:effectLst/>
                <a:latin typeface="Special Elite" panose="02000506000000020004" pitchFamily="2" charset="0"/>
              </a:rPr>
            </a:br>
            <a:r>
              <a:rPr lang="sv-SE" sz="2000" b="1" i="0" dirty="0">
                <a:solidFill>
                  <a:srgbClr val="FF0000"/>
                </a:solidFill>
                <a:effectLst/>
                <a:latin typeface="Special Elite" panose="02000506000000020004" pitchFamily="2" charset="0"/>
              </a:rPr>
              <a:t>Vi saknar även helt valberedning som vi behöver säkerställa till kommande årsmöte.</a:t>
            </a:r>
            <a:endParaRPr lang="sv-SE" sz="2000" b="0" i="0" dirty="0">
              <a:solidFill>
                <a:srgbClr val="FF0000"/>
              </a:solidFill>
              <a:effectLst/>
              <a:latin typeface="Special Elite" panose="02000506000000020004" pitchFamily="2" charset="0"/>
            </a:endParaRPr>
          </a:p>
          <a:p>
            <a:pPr algn="ctr"/>
            <a:r>
              <a:rPr lang="sv-SE" sz="1600" b="0" i="0" dirty="0">
                <a:solidFill>
                  <a:schemeClr val="bg1"/>
                </a:solidFill>
                <a:effectLst/>
                <a:latin typeface="Special Elite" panose="02000506000000020004" pitchFamily="2" charset="0"/>
              </a:rPr>
              <a:t> </a:t>
            </a:r>
          </a:p>
          <a:p>
            <a:pPr algn="ctr"/>
            <a:r>
              <a:rPr lang="sv-SE" sz="1600" b="1" i="0" dirty="0">
                <a:solidFill>
                  <a:schemeClr val="bg1"/>
                </a:solidFill>
                <a:effectLst/>
                <a:latin typeface="Special Elite" panose="02000506000000020004" pitchFamily="2" charset="0"/>
              </a:rPr>
              <a:t>Vad gör vi?</a:t>
            </a:r>
            <a:endParaRPr lang="sv-SE" sz="1600" b="0" i="0" dirty="0">
              <a:solidFill>
                <a:schemeClr val="bg1"/>
              </a:solidFill>
              <a:effectLst/>
              <a:latin typeface="Special Elite" panose="02000506000000020004" pitchFamily="2" charset="0"/>
            </a:endParaRPr>
          </a:p>
          <a:p>
            <a:pPr algn="ctr"/>
            <a:r>
              <a:rPr lang="sv-SE" sz="1600" b="0" i="0" dirty="0">
                <a:solidFill>
                  <a:schemeClr val="bg1"/>
                </a:solidFill>
                <a:effectLst/>
                <a:latin typeface="Special Elite" panose="02000506000000020004" pitchFamily="2" charset="0"/>
              </a:rPr>
              <a:t>Våra </a:t>
            </a:r>
            <a:r>
              <a:rPr lang="sv-SE" sz="1600" b="1" i="0" dirty="0">
                <a:solidFill>
                  <a:schemeClr val="bg1"/>
                </a:solidFill>
                <a:effectLst/>
                <a:latin typeface="Special Elite" panose="02000506000000020004" pitchFamily="2" charset="0"/>
              </a:rPr>
              <a:t>sektioner</a:t>
            </a:r>
            <a:r>
              <a:rPr lang="sv-SE" sz="1600" b="0" i="0" dirty="0">
                <a:solidFill>
                  <a:schemeClr val="bg1"/>
                </a:solidFill>
                <a:effectLst/>
                <a:latin typeface="Special Elite" panose="02000506000000020004" pitchFamily="2" charset="0"/>
              </a:rPr>
              <a:t> ansvarar för idrottens löpande verksamhet utifrån övergripande instruktioner från föreningsstyrelsen och träffas cirka 4 - 6 gånger per år.</a:t>
            </a:r>
          </a:p>
          <a:p>
            <a:pPr algn="ctr"/>
            <a:r>
              <a:rPr lang="sv-SE" sz="1600" b="0" i="0" dirty="0">
                <a:solidFill>
                  <a:schemeClr val="bg1"/>
                </a:solidFill>
                <a:effectLst/>
                <a:latin typeface="Special Elite" panose="02000506000000020004" pitchFamily="2" charset="0"/>
              </a:rPr>
              <a:t> </a:t>
            </a:r>
          </a:p>
          <a:p>
            <a:pPr algn="ctr"/>
            <a:r>
              <a:rPr lang="sv-SE" sz="1600" b="0" i="0" dirty="0">
                <a:solidFill>
                  <a:schemeClr val="bg1"/>
                </a:solidFill>
                <a:effectLst/>
                <a:latin typeface="Special Elite" panose="02000506000000020004" pitchFamily="2" charset="0"/>
              </a:rPr>
              <a:t>Vår </a:t>
            </a:r>
            <a:r>
              <a:rPr lang="sv-SE" sz="1600" b="1" i="0" dirty="0">
                <a:solidFill>
                  <a:schemeClr val="bg1"/>
                </a:solidFill>
                <a:effectLst/>
                <a:latin typeface="Special Elite" panose="02000506000000020004" pitchFamily="2" charset="0"/>
              </a:rPr>
              <a:t>styrelse</a:t>
            </a:r>
            <a:r>
              <a:rPr lang="sv-SE" sz="1600" b="0" i="0" dirty="0">
                <a:solidFill>
                  <a:schemeClr val="bg1"/>
                </a:solidFill>
                <a:effectLst/>
                <a:latin typeface="Special Elite" panose="02000506000000020004" pitchFamily="2" charset="0"/>
              </a:rPr>
              <a:t> är ansvarig för föreningens verksamhet, inklusive personal, egendom och förvaltning av föreningens medel samt upprättar varje år instruktioner för de aktiva verksamheterna och är sammankallande till det övergripande föreningsarbetet. </a:t>
            </a:r>
            <a:r>
              <a:rPr lang="sv-SE" sz="1600" b="0" i="0" dirty="0" err="1">
                <a:solidFill>
                  <a:schemeClr val="bg1"/>
                </a:solidFill>
                <a:effectLst/>
                <a:latin typeface="Special Elite" panose="02000506000000020004" pitchFamily="2" charset="0"/>
              </a:rPr>
              <a:t>Föreningstyrelsen</a:t>
            </a:r>
            <a:r>
              <a:rPr lang="sv-SE" sz="1600" b="0" i="0" dirty="0">
                <a:solidFill>
                  <a:schemeClr val="bg1"/>
                </a:solidFill>
                <a:effectLst/>
                <a:latin typeface="Special Elite" panose="02000506000000020004" pitchFamily="2" charset="0"/>
              </a:rPr>
              <a:t> träffas 6 - 10 gånger per år.</a:t>
            </a:r>
          </a:p>
          <a:p>
            <a:pPr algn="ctr"/>
            <a:r>
              <a:rPr lang="sv-SE" sz="1600" b="0" i="0" dirty="0">
                <a:solidFill>
                  <a:schemeClr val="bg1"/>
                </a:solidFill>
                <a:effectLst/>
                <a:latin typeface="Special Elite" panose="02000506000000020004" pitchFamily="2" charset="0"/>
              </a:rPr>
              <a:t> </a:t>
            </a:r>
          </a:p>
          <a:p>
            <a:pPr algn="ctr"/>
            <a:r>
              <a:rPr lang="sv-SE" sz="1600" b="1" i="0" dirty="0">
                <a:solidFill>
                  <a:schemeClr val="bg1"/>
                </a:solidFill>
                <a:effectLst/>
                <a:latin typeface="Special Elite" panose="02000506000000020004" pitchFamily="2" charset="0"/>
              </a:rPr>
              <a:t>Valberedningen</a:t>
            </a:r>
            <a:r>
              <a:rPr lang="sv-SE" sz="1600" b="0" i="0" dirty="0">
                <a:solidFill>
                  <a:schemeClr val="bg1"/>
                </a:solidFill>
                <a:effectLst/>
                <a:latin typeface="Special Elite" panose="02000506000000020004" pitchFamily="2" charset="0"/>
              </a:rPr>
              <a:t> följer styrelsens arbete samt tar främst fram förslag till årsmötet på personer som föreslås bli ledamöter.</a:t>
            </a:r>
          </a:p>
          <a:p>
            <a:pPr algn="ctr"/>
            <a:r>
              <a:rPr lang="sv-SE" sz="1600" b="0" i="0" dirty="0">
                <a:solidFill>
                  <a:schemeClr val="bg1"/>
                </a:solidFill>
                <a:effectLst/>
                <a:latin typeface="Special Elite" panose="02000506000000020004" pitchFamily="2" charset="0"/>
              </a:rPr>
              <a:t> </a:t>
            </a:r>
          </a:p>
          <a:p>
            <a:pPr algn="ctr"/>
            <a:r>
              <a:rPr lang="sv-SE" sz="1600" b="1" i="0" dirty="0">
                <a:solidFill>
                  <a:schemeClr val="bg1"/>
                </a:solidFill>
                <a:effectLst/>
                <a:latin typeface="Special Elite" panose="02000506000000020004" pitchFamily="2" charset="0"/>
              </a:rPr>
              <a:t>Intresserad?</a:t>
            </a:r>
            <a:endParaRPr lang="sv-SE" sz="1600" b="0" i="0" dirty="0">
              <a:solidFill>
                <a:schemeClr val="bg1"/>
              </a:solidFill>
              <a:effectLst/>
              <a:latin typeface="Special Elite" panose="02000506000000020004" pitchFamily="2" charset="0"/>
            </a:endParaRPr>
          </a:p>
          <a:p>
            <a:pPr algn="ctr"/>
            <a:r>
              <a:rPr lang="sv-SE" sz="1600" b="0" i="0" dirty="0">
                <a:solidFill>
                  <a:schemeClr val="bg1"/>
                </a:solidFill>
                <a:effectLst/>
                <a:latin typeface="Special Elite" panose="02000506000000020004" pitchFamily="2" charset="0"/>
              </a:rPr>
              <a:t>Är du intresserad av att engagera dig, veta mer eller kanske till och med vet vem vi ska kontakta. </a:t>
            </a:r>
            <a:br>
              <a:rPr lang="sv-SE" sz="1600" b="0" i="0" dirty="0">
                <a:solidFill>
                  <a:schemeClr val="bg1"/>
                </a:solidFill>
                <a:effectLst/>
                <a:latin typeface="Special Elite" panose="02000506000000020004" pitchFamily="2" charset="0"/>
              </a:rPr>
            </a:br>
            <a:r>
              <a:rPr lang="sv-SE" sz="1600" b="0" i="0" dirty="0">
                <a:solidFill>
                  <a:schemeClr val="bg1"/>
                </a:solidFill>
                <a:effectLst/>
                <a:latin typeface="Special Elite" panose="02000506000000020004" pitchFamily="2" charset="0"/>
              </a:rPr>
              <a:t>Hör av dig till någon av oss nedanstående:</a:t>
            </a:r>
          </a:p>
          <a:p>
            <a:pPr algn="ctr"/>
            <a:r>
              <a:rPr lang="sv-SE" sz="1600" b="0" i="0" dirty="0">
                <a:solidFill>
                  <a:schemeClr val="bg1"/>
                </a:solidFill>
                <a:effectLst/>
                <a:latin typeface="Special Elite" panose="02000506000000020004" pitchFamily="2" charset="0"/>
              </a:rPr>
              <a:t> </a:t>
            </a:r>
          </a:p>
          <a:p>
            <a:pPr algn="ctr"/>
            <a:r>
              <a:rPr lang="sv-SE" sz="1600" b="0" i="0" dirty="0">
                <a:solidFill>
                  <a:schemeClr val="bg1"/>
                </a:solidFill>
                <a:effectLst/>
                <a:latin typeface="Special Elite" panose="02000506000000020004" pitchFamily="2" charset="0"/>
              </a:rPr>
              <a:t>David Persson, ordförande, 070-2050580, </a:t>
            </a:r>
            <a:r>
              <a:rPr lang="sv-SE" sz="1600" b="0" i="0" u="none" strike="noStrike" dirty="0">
                <a:solidFill>
                  <a:schemeClr val="bg1"/>
                </a:solidFill>
                <a:effectLst/>
                <a:latin typeface="Special Elite" panose="02000506000000020004" pitchFamily="2" charset="0"/>
              </a:rPr>
              <a:t>david@anfield.se</a:t>
            </a:r>
            <a:br>
              <a:rPr lang="sv-SE" sz="1600" b="0" i="0" dirty="0">
                <a:solidFill>
                  <a:schemeClr val="bg1"/>
                </a:solidFill>
                <a:effectLst/>
                <a:latin typeface="Special Elite" panose="02000506000000020004" pitchFamily="2" charset="0"/>
              </a:rPr>
            </a:br>
            <a:r>
              <a:rPr lang="sv-SE" sz="1600" b="0" i="0" dirty="0">
                <a:solidFill>
                  <a:schemeClr val="bg1"/>
                </a:solidFill>
                <a:effectLst/>
                <a:latin typeface="Special Elite" panose="02000506000000020004" pitchFamily="2" charset="0"/>
              </a:rPr>
              <a:t>Petter Widmark, kanslichef, 090-774148, </a:t>
            </a:r>
            <a:r>
              <a:rPr lang="sv-SE" sz="1600" b="0" i="0" u="none" strike="noStrike" dirty="0">
                <a:solidFill>
                  <a:schemeClr val="bg1"/>
                </a:solidFill>
                <a:effectLst/>
                <a:latin typeface="Special Elite" panose="02000506000000020004" pitchFamily="2" charset="0"/>
              </a:rPr>
              <a:t>kansli@sandakernssk.se</a:t>
            </a:r>
            <a:endParaRPr lang="sv-SE" sz="1600" b="0" i="0" dirty="0">
              <a:solidFill>
                <a:schemeClr val="bg1"/>
              </a:solidFill>
              <a:effectLst/>
              <a:latin typeface="Special Elite" panose="02000506000000020004" pitchFamily="2" charset="0"/>
            </a:endParaRPr>
          </a:p>
        </p:txBody>
      </p:sp>
      <p:sp>
        <p:nvSpPr>
          <p:cNvPr id="5" name="Freeform 3">
            <a:extLst>
              <a:ext uri="{FF2B5EF4-FFF2-40B4-BE49-F238E27FC236}">
                <a16:creationId xmlns:a16="http://schemas.microsoft.com/office/drawing/2014/main" id="{5C4FF66C-CCD0-9077-BCF9-1F006C6D9285}"/>
              </a:ext>
            </a:extLst>
          </p:cNvPr>
          <p:cNvSpPr/>
          <p:nvPr/>
        </p:nvSpPr>
        <p:spPr>
          <a:xfrm>
            <a:off x="8385748" y="476488"/>
            <a:ext cx="1516503" cy="8539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2"/>
            <a:stretch>
              <a:fillRect/>
            </a:stretch>
          </a:blipFill>
        </p:spPr>
      </p:sp>
    </p:spTree>
    <p:extLst>
      <p:ext uri="{BB962C8B-B14F-4D97-AF65-F5344CB8AC3E}">
        <p14:creationId xmlns:p14="http://schemas.microsoft.com/office/powerpoint/2010/main" val="3138907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14;p3">
            <a:extLst>
              <a:ext uri="{FF2B5EF4-FFF2-40B4-BE49-F238E27FC236}">
                <a16:creationId xmlns:a16="http://schemas.microsoft.com/office/drawing/2014/main" id="{5A72307C-9DE6-EFC3-100B-0E39AC41B93B}"/>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40000" contrast="40000"/>
                    </a14:imgEffect>
                  </a14:imgLayer>
                </a14:imgProps>
              </a:ext>
            </a:extLst>
          </a:blip>
          <a:srcRect l="19726" t="2202" r="2579" b="3996"/>
          <a:stretch/>
        </p:blipFill>
        <p:spPr>
          <a:xfrm>
            <a:off x="0" y="0"/>
            <a:ext cx="18303240" cy="10287000"/>
          </a:xfrm>
          <a:prstGeom prst="rect">
            <a:avLst/>
          </a:prstGeom>
          <a:noFill/>
          <a:ln>
            <a:noFill/>
          </a:ln>
        </p:spPr>
      </p:pic>
      <p:sp>
        <p:nvSpPr>
          <p:cNvPr id="6" name="TextBox 6"/>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Det </a:t>
            </a:r>
            <a:r>
              <a:rPr lang="en-US" sz="2400" dirty="0" err="1">
                <a:solidFill>
                  <a:srgbClr val="FFFFFF"/>
                </a:solidFill>
                <a:latin typeface="Special Elite" panose="02000506000000020004" pitchFamily="2" charset="0"/>
                <a:ea typeface="True Typewriter"/>
                <a:cs typeface="True Typewriter"/>
                <a:sym typeface="True Typewriter"/>
              </a:rPr>
              <a:t>började</a:t>
            </a:r>
            <a:r>
              <a:rPr lang="en-US" sz="2400" dirty="0">
                <a:solidFill>
                  <a:srgbClr val="FFFFFF"/>
                </a:solidFill>
                <a:latin typeface="Special Elite" panose="02000506000000020004" pitchFamily="2" charset="0"/>
                <a:ea typeface="True Typewriter"/>
                <a:cs typeface="True Typewriter"/>
                <a:sym typeface="True Typewriter"/>
              </a:rPr>
              <a:t> redan 1932…</a:t>
            </a:r>
          </a:p>
        </p:txBody>
      </p:sp>
      <p:sp>
        <p:nvSpPr>
          <p:cNvPr id="7" name="TextBox 7"/>
          <p:cNvSpPr txBox="1"/>
          <p:nvPr/>
        </p:nvSpPr>
        <p:spPr>
          <a:xfrm>
            <a:off x="2286000" y="4818749"/>
            <a:ext cx="13348992" cy="4154984"/>
          </a:xfrm>
          <a:prstGeom prst="rect">
            <a:avLst/>
          </a:prstGeom>
        </p:spPr>
        <p:txBody>
          <a:bodyPr wrap="square" lIns="0" tIns="0" rIns="0" bIns="0" rtlCol="0" anchor="t">
            <a:spAutoFit/>
          </a:bodyPr>
          <a:lstStyle/>
          <a:p>
            <a:pPr marL="0" marR="0" lvl="0" indent="0" algn="ctr" rtl="0">
              <a:spcBef>
                <a:spcPts val="0"/>
              </a:spcBef>
              <a:spcAft>
                <a:spcPts val="0"/>
              </a:spcAft>
              <a:buNone/>
            </a:pPr>
            <a:r>
              <a:rPr lang="sv-SE" sz="1800" b="0" i="0" u="none" strike="noStrike" cap="none" dirty="0">
                <a:solidFill>
                  <a:schemeClr val="lt1"/>
                </a:solidFill>
                <a:latin typeface="Special Elite" panose="02000506000000020004" pitchFamily="2" charset="0"/>
                <a:ea typeface="Arial"/>
                <a:cs typeface="Arial"/>
                <a:sym typeface="Arial"/>
              </a:rPr>
              <a:t>Den 8 november 1931 bildades "</a:t>
            </a:r>
            <a:r>
              <a:rPr lang="sv-SE" sz="1800" b="0" i="0" u="none" strike="noStrike" cap="none" dirty="0" err="1">
                <a:solidFill>
                  <a:schemeClr val="lt1"/>
                </a:solidFill>
                <a:latin typeface="Special Elite" panose="02000506000000020004" pitchFamily="2" charset="0"/>
                <a:ea typeface="Arial"/>
                <a:cs typeface="Arial"/>
                <a:sym typeface="Arial"/>
              </a:rPr>
              <a:t>America</a:t>
            </a:r>
            <a:r>
              <a:rPr lang="sv-SE" sz="1800" b="0" i="0" u="none" strike="noStrike" cap="none" dirty="0">
                <a:solidFill>
                  <a:schemeClr val="lt1"/>
                </a:solidFill>
                <a:latin typeface="Special Elite" panose="02000506000000020004" pitchFamily="2" charset="0"/>
                <a:ea typeface="Arial"/>
                <a:cs typeface="Arial"/>
                <a:sym typeface="Arial"/>
              </a:rPr>
              <a:t> Sportklubb" av ett gäng grabbar runt kvarteret med samma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namn i västra stadsdelen av Umeå. Namnet accepterades inte av Riksidrottsförbundet och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den 7 februari 1932 ändrades det till Sandåkerns Sportklubb.</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Den legendariske idrottsledaren och korvförsäljaren "</a:t>
            </a:r>
            <a:r>
              <a:rPr lang="sv-SE" sz="1800" b="0" i="0" u="none" strike="noStrike" cap="none" dirty="0" err="1">
                <a:solidFill>
                  <a:schemeClr val="lt1"/>
                </a:solidFill>
                <a:latin typeface="Special Elite" panose="02000506000000020004" pitchFamily="2" charset="0"/>
                <a:ea typeface="Arial"/>
                <a:cs typeface="Arial"/>
                <a:sym typeface="Arial"/>
              </a:rPr>
              <a:t>Bigge</a:t>
            </a:r>
            <a:r>
              <a:rPr lang="sv-SE" sz="1800" b="0" i="0" u="none" strike="noStrike" cap="none" dirty="0">
                <a:solidFill>
                  <a:schemeClr val="lt1"/>
                </a:solidFill>
                <a:latin typeface="Special Elite" panose="02000506000000020004" pitchFamily="2" charset="0"/>
                <a:ea typeface="Arial"/>
                <a:cs typeface="Arial"/>
                <a:sym typeface="Arial"/>
              </a:rPr>
              <a:t>" Öhman har berättat att man träffades på kafé Vivan på Sveagatan. En kaffehalva och en bulle kostade 15 öre. De som ej hade pengar fick hjälp av sina kompisar. På vinden fick man hålla till med sina möten där politiska diskussioner var vanliga under denna tid med arbetslöshet och fattigdom.</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Från början var det fotboll som gällde men även friidrott, cykel och simning stod på programmet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under 1930-talet. </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Gamla militärskor inköpta på Calle Värmes skrotaffär användes som fotbollsskor. </a:t>
            </a:r>
            <a:endParaRPr lang="sv-SE" dirty="0">
              <a:latin typeface="Special Elite" panose="02000506000000020004" pitchFamily="2" charset="0"/>
            </a:endParaRPr>
          </a:p>
          <a:p>
            <a:pPr marL="0" marR="0" lvl="0" indent="0" algn="ctr" rtl="0">
              <a:spcBef>
                <a:spcPts val="0"/>
              </a:spcBef>
              <a:spcAft>
                <a:spcPts val="0"/>
              </a:spcAft>
              <a:buNone/>
            </a:pPr>
            <a:r>
              <a:rPr lang="sv-SE" sz="1800" b="0" i="0" u="none" strike="noStrike" cap="none" dirty="0">
                <a:solidFill>
                  <a:schemeClr val="lt1"/>
                </a:solidFill>
                <a:latin typeface="Special Elite" panose="02000506000000020004" pitchFamily="2" charset="0"/>
                <a:ea typeface="Arial"/>
                <a:cs typeface="Arial"/>
                <a:sym typeface="Arial"/>
              </a:rPr>
              <a:t>Spik från gamla gummidäck användes som dobbar under skorna. För att få in pengar plockade medlemmarna tomhylsor på K4:s och I20:s skjutbanor.</a:t>
            </a:r>
            <a:endParaRPr lang="sv-SE" dirty="0">
              <a:latin typeface="Special Elite" panose="02000506000000020004" pitchFamily="2" charset="0"/>
            </a:endParaRPr>
          </a:p>
        </p:txBody>
      </p:sp>
      <p:sp>
        <p:nvSpPr>
          <p:cNvPr id="8" name="TextBox 5">
            <a:extLst>
              <a:ext uri="{FF2B5EF4-FFF2-40B4-BE49-F238E27FC236}">
                <a16:creationId xmlns:a16="http://schemas.microsoft.com/office/drawing/2014/main" id="{B212EA79-0457-41AB-0C55-4FCA366326F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ärldsmålvakten stoppade Sandåkern">
            <a:extLst>
              <a:ext uri="{FF2B5EF4-FFF2-40B4-BE49-F238E27FC236}">
                <a16:creationId xmlns:a16="http://schemas.microsoft.com/office/drawing/2014/main" id="{1E046F5E-F791-9BB1-7177-8DBAE7DD5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24848"/>
            <a:ext cx="1828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a:extLst>
              <a:ext uri="{FF2B5EF4-FFF2-40B4-BE49-F238E27FC236}">
                <a16:creationId xmlns:a16="http://schemas.microsoft.com/office/drawing/2014/main" id="{D357A823-5889-3AFF-DEB5-BA41F6A2E378}"/>
              </a:ext>
            </a:extLst>
          </p:cNvPr>
          <p:cNvSpPr/>
          <p:nvPr/>
        </p:nvSpPr>
        <p:spPr>
          <a:xfrm>
            <a:off x="-36447" y="-24848"/>
            <a:ext cx="18324447" cy="10311848"/>
          </a:xfrm>
          <a:prstGeom prst="rect">
            <a:avLst/>
          </a:prstGeom>
          <a:gradFill flip="none" rotWithShape="1">
            <a:gsLst>
              <a:gs pos="50000">
                <a:schemeClr val="tx1">
                  <a:alpha val="88000"/>
                </a:schemeClr>
              </a:gs>
              <a:gs pos="100000">
                <a:schemeClr val="bg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Box 6"/>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Idrotter</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genom</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historien</a:t>
            </a:r>
            <a:r>
              <a:rPr lang="en-US" sz="2400" dirty="0">
                <a:latin typeface="Special Elite" panose="02000506000000020004" pitchFamily="2" charset="0"/>
                <a:ea typeface="True Typewriter"/>
                <a:cs typeface="True Typewriter"/>
                <a:sym typeface="True Typewriter"/>
              </a:rPr>
              <a:t>...</a:t>
            </a:r>
          </a:p>
        </p:txBody>
      </p:sp>
      <p:sp>
        <p:nvSpPr>
          <p:cNvPr id="7" name="TextBox 7"/>
          <p:cNvSpPr txBox="1"/>
          <p:nvPr/>
        </p:nvSpPr>
        <p:spPr>
          <a:xfrm>
            <a:off x="-457200" y="2628900"/>
            <a:ext cx="18041892" cy="6613349"/>
          </a:xfrm>
          <a:prstGeom prst="rect">
            <a:avLst/>
          </a:prstGeom>
        </p:spPr>
        <p:txBody>
          <a:bodyPr wrap="square" lIns="0" tIns="0" rIns="0" bIns="0" rtlCol="0" anchor="t">
            <a:spAutoFit/>
          </a:bodyPr>
          <a:lstStyle/>
          <a:p>
            <a:pPr algn="r">
              <a:lnSpc>
                <a:spcPct val="150000"/>
              </a:lnSpc>
              <a:spcBef>
                <a:spcPct val="0"/>
              </a:spcBef>
            </a:pPr>
            <a:r>
              <a:rPr lang="en-US" b="1" dirty="0">
                <a:solidFill>
                  <a:srgbClr val="FFFFFF"/>
                </a:solidFill>
                <a:latin typeface="Special Elite" panose="02000506000000020004" pitchFamily="2" charset="0"/>
                <a:ea typeface="True Typewriter PolygloTT"/>
                <a:cs typeface="True Typewriter PolygloTT"/>
                <a:sym typeface="True Typewriter PolygloTT"/>
              </a:rPr>
              <a:t>CYKEL</a:t>
            </a:r>
            <a:r>
              <a:rPr lang="en-US" dirty="0">
                <a:solidFill>
                  <a:srgbClr val="FFFFFF"/>
                </a:solidFill>
                <a:latin typeface="Special Elite" panose="02000506000000020004" pitchFamily="2" charset="0"/>
                <a:ea typeface="True Typewriter PolygloTT"/>
                <a:cs typeface="True Typewriter PolygloTT"/>
                <a:sym typeface="True Typewriter PolygloTT"/>
              </a:rPr>
              <a:t> </a:t>
            </a:r>
            <a:r>
              <a:rPr lang="en-US" dirty="0" err="1">
                <a:solidFill>
                  <a:srgbClr val="FFFFFF"/>
                </a:solidFill>
                <a:latin typeface="Special Elite" panose="02000506000000020004" pitchFamily="2" charset="0"/>
                <a:ea typeface="True Typewriter PolygloTT"/>
                <a:cs typeface="True Typewriter PolygloTT"/>
                <a:sym typeface="True Typewriter PolygloTT"/>
              </a:rPr>
              <a:t>som</a:t>
            </a:r>
            <a:r>
              <a:rPr lang="en-US" dirty="0">
                <a:solidFill>
                  <a:srgbClr val="FFFFFF"/>
                </a:solidFill>
                <a:latin typeface="Special Elite" panose="02000506000000020004" pitchFamily="2" charset="0"/>
                <a:ea typeface="True Typewriter PolygloTT"/>
                <a:cs typeface="True Typewriter PolygloTT"/>
                <a:sym typeface="True Typewriter PolygloTT"/>
              </a:rPr>
              <a:t> </a:t>
            </a:r>
            <a:r>
              <a:rPr lang="en-US" dirty="0" err="1">
                <a:solidFill>
                  <a:srgbClr val="FFFFFF"/>
                </a:solidFill>
                <a:latin typeface="Special Elite" panose="02000506000000020004" pitchFamily="2" charset="0"/>
                <a:ea typeface="True Typewriter PolygloTT"/>
                <a:cs typeface="True Typewriter PolygloTT"/>
                <a:sym typeface="True Typewriter PolygloTT"/>
              </a:rPr>
              <a:t>startades</a:t>
            </a:r>
            <a:r>
              <a:rPr lang="en-US" dirty="0">
                <a:solidFill>
                  <a:srgbClr val="FFFFFF"/>
                </a:solidFill>
                <a:latin typeface="Special Elite" panose="02000506000000020004" pitchFamily="2" charset="0"/>
                <a:ea typeface="True Typewriter PolygloTT"/>
                <a:cs typeface="True Typewriter PolygloTT"/>
                <a:sym typeface="True Typewriter PolygloTT"/>
              </a:rPr>
              <a:t> redan 1933</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HANDBOLL</a:t>
            </a:r>
            <a:r>
              <a:rPr lang="en-US" dirty="0">
                <a:solidFill>
                  <a:srgbClr val="FFFFFF"/>
                </a:solidFill>
                <a:latin typeface="Special Elite" panose="02000506000000020004" pitchFamily="2" charset="0"/>
                <a:ea typeface="True Typewriter"/>
                <a:cs typeface="True Typewriter"/>
                <a:sym typeface="True Typewriter"/>
              </a:rPr>
              <a:t> med fem </a:t>
            </a:r>
            <a:r>
              <a:rPr lang="en-US" dirty="0" err="1">
                <a:solidFill>
                  <a:srgbClr val="FFFFFF"/>
                </a:solidFill>
                <a:latin typeface="Special Elite" panose="02000506000000020004" pitchFamily="2" charset="0"/>
                <a:ea typeface="True Typewriter"/>
                <a:cs typeface="True Typewriter"/>
                <a:sym typeface="True Typewriter"/>
              </a:rPr>
              <a:t>raka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titlar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från</a:t>
            </a:r>
            <a:r>
              <a:rPr lang="en-US" dirty="0">
                <a:solidFill>
                  <a:srgbClr val="FFFFFF"/>
                </a:solidFill>
                <a:latin typeface="Special Elite" panose="02000506000000020004" pitchFamily="2" charset="0"/>
                <a:ea typeface="True Typewriter"/>
                <a:cs typeface="True Typewriter"/>
                <a:sym typeface="True Typewriter"/>
              </a:rPr>
              <a:t> 1953 och </a:t>
            </a:r>
            <a:r>
              <a:rPr lang="en-US" dirty="0" err="1">
                <a:solidFill>
                  <a:srgbClr val="FFFFFF"/>
                </a:solidFill>
                <a:latin typeface="Special Elite" panose="02000506000000020004" pitchFamily="2" charset="0"/>
                <a:ea typeface="True Typewriter"/>
                <a:cs typeface="True Typewriter"/>
                <a:sym typeface="True Typewriter"/>
              </a:rPr>
              <a:t>framåt</a:t>
            </a:r>
            <a:br>
              <a:rPr lang="en-US" dirty="0">
                <a:solidFill>
                  <a:srgbClr val="FFFFFF"/>
                </a:solidFill>
                <a:latin typeface="Special Elite" panose="02000506000000020004" pitchFamily="2" charset="0"/>
                <a:ea typeface="True Typewriter"/>
                <a:cs typeface="True Typewriter"/>
                <a:sym typeface="True Typewriter"/>
              </a:rPr>
            </a:br>
            <a:r>
              <a:rPr lang="en-US" b="1" dirty="0">
                <a:solidFill>
                  <a:srgbClr val="FFFFFF"/>
                </a:solidFill>
                <a:latin typeface="Special Elite" panose="02000506000000020004" pitchFamily="2" charset="0"/>
                <a:ea typeface="True Typewriter"/>
                <a:cs typeface="True Typewriter"/>
                <a:sym typeface="True Typewriter"/>
              </a:rPr>
              <a:t>BANDY</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spelades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på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Umeälvens</a:t>
            </a:r>
            <a:r>
              <a:rPr lang="en-US" dirty="0">
                <a:solidFill>
                  <a:srgbClr val="FFFFFF"/>
                </a:solidFill>
                <a:latin typeface="Special Elite" panose="02000506000000020004" pitchFamily="2" charset="0"/>
                <a:ea typeface="True Typewriter"/>
                <a:cs typeface="True Typewriter"/>
                <a:sym typeface="True Typewriter"/>
              </a:rPr>
              <a:t> is och </a:t>
            </a:r>
            <a:r>
              <a:rPr lang="en-US" dirty="0" err="1">
                <a:solidFill>
                  <a:srgbClr val="FFFFFF"/>
                </a:solidFill>
                <a:latin typeface="Special Elite" panose="02000506000000020004" pitchFamily="2" charset="0"/>
                <a:ea typeface="True Typewriter"/>
                <a:cs typeface="True Typewriter"/>
                <a:sym typeface="True Typewriter"/>
              </a:rPr>
              <a:t>där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klubben</a:t>
            </a:r>
            <a:r>
              <a:rPr lang="en-US" dirty="0">
                <a:solidFill>
                  <a:srgbClr val="FFFFFF"/>
                </a:solidFill>
                <a:latin typeface="Special Elite" panose="02000506000000020004" pitchFamily="2" charset="0"/>
                <a:ea typeface="True Typewriter"/>
                <a:cs typeface="True Typewriter"/>
                <a:sym typeface="True Typewriter"/>
              </a:rPr>
              <a:t> tog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segrar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FRIIDROTT</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titlar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SIMNING</a:t>
            </a:r>
            <a:r>
              <a:rPr lang="en-US" dirty="0">
                <a:solidFill>
                  <a:srgbClr val="FFFFFF"/>
                </a:solidFill>
                <a:latin typeface="Special Elite" panose="02000506000000020004" pitchFamily="2" charset="0"/>
                <a:ea typeface="True Typewriter"/>
                <a:cs typeface="True Typewriter"/>
                <a:sym typeface="True Typewriter"/>
              </a:rPr>
              <a:t> under en </a:t>
            </a:r>
            <a:r>
              <a:rPr lang="en-US" dirty="0" err="1">
                <a:solidFill>
                  <a:srgbClr val="FFFFFF"/>
                </a:solidFill>
                <a:latin typeface="Special Elite" panose="02000506000000020004" pitchFamily="2" charset="0"/>
                <a:ea typeface="True Typewriter"/>
                <a:cs typeface="True Typewriter"/>
                <a:sym typeface="True Typewriter"/>
              </a:rPr>
              <a:t>kortare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tid</a:t>
            </a:r>
            <a:r>
              <a:rPr lang="en-US" dirty="0">
                <a:solidFill>
                  <a:srgbClr val="FFFFFF"/>
                </a:solidFill>
                <a:latin typeface="Special Elite" panose="02000506000000020004" pitchFamily="2" charset="0"/>
                <a:ea typeface="True Typewriter"/>
                <a:cs typeface="True Typewriter"/>
                <a:sym typeface="True Typewriter"/>
              </a:rPr>
              <a:t>, men med DM-</a:t>
            </a:r>
            <a:r>
              <a:rPr lang="en-US" dirty="0" err="1">
                <a:solidFill>
                  <a:srgbClr val="FFFFFF"/>
                </a:solidFill>
                <a:latin typeface="Special Elite" panose="02000506000000020004" pitchFamily="2" charset="0"/>
                <a:ea typeface="True Typewriter"/>
                <a:cs typeface="True Typewriter"/>
                <a:sym typeface="True Typewriter"/>
              </a:rPr>
              <a:t>titlar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BASKET</a:t>
            </a:r>
            <a:r>
              <a:rPr lang="en-US" dirty="0">
                <a:solidFill>
                  <a:srgbClr val="FFFFFF"/>
                </a:solidFill>
                <a:latin typeface="Special Elite" panose="02000506000000020004" pitchFamily="2" charset="0"/>
                <a:ea typeface="True Typewriter"/>
                <a:cs typeface="True Typewriter"/>
                <a:sym typeface="True Typewriter"/>
              </a:rPr>
              <a:t> under en </a:t>
            </a:r>
            <a:r>
              <a:rPr lang="en-US" dirty="0" err="1">
                <a:solidFill>
                  <a:srgbClr val="FFFFFF"/>
                </a:solidFill>
                <a:latin typeface="Special Elite" panose="02000506000000020004" pitchFamily="2" charset="0"/>
                <a:ea typeface="True Typewriter"/>
                <a:cs typeface="True Typewriter"/>
                <a:sym typeface="True Typewriter"/>
              </a:rPr>
              <a:t>kortare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tid</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senare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blev</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Cometerna</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ISHOCKEY</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allsvenskt</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t>
            </a:r>
            <a:r>
              <a:rPr lang="en-US" dirty="0">
                <a:solidFill>
                  <a:srgbClr val="FFFFFF"/>
                </a:solidFill>
                <a:latin typeface="Special Elite" panose="02000506000000020004" pitchFamily="2" charset="0"/>
                <a:ea typeface="True Typewriter"/>
                <a:cs typeface="True Typewriter"/>
                <a:sym typeface="True Typewriter"/>
              </a:rPr>
              <a:t> 1969-1970 och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blev</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stommen</a:t>
            </a:r>
            <a:r>
              <a:rPr lang="en-US" dirty="0">
                <a:solidFill>
                  <a:srgbClr val="FFFFFF"/>
                </a:solidFill>
                <a:latin typeface="Special Elite" panose="02000506000000020004" pitchFamily="2" charset="0"/>
                <a:ea typeface="True Typewriter"/>
                <a:cs typeface="True Typewriter"/>
                <a:sym typeface="True Typewriter"/>
              </a:rPr>
              <a:t> till </a:t>
            </a:r>
            <a:r>
              <a:rPr lang="en-US" dirty="0" err="1">
                <a:solidFill>
                  <a:srgbClr val="FFFFFF"/>
                </a:solidFill>
                <a:latin typeface="Special Elite" panose="02000506000000020004" pitchFamily="2" charset="0"/>
                <a:ea typeface="True Typewriter"/>
                <a:cs typeface="True Typewriter"/>
                <a:sym typeface="True Typewriter"/>
              </a:rPr>
              <a:t>nuvarande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Björklöven</a:t>
            </a:r>
            <a:r>
              <a:rPr lang="en-US" dirty="0">
                <a:solidFill>
                  <a:srgbClr val="FFFFFF"/>
                </a:solidFill>
                <a:latin typeface="Special Elite" panose="02000506000000020004" pitchFamily="2" charset="0"/>
                <a:ea typeface="True Typewriter"/>
                <a:cs typeface="True Typewriter"/>
                <a:sym typeface="True Typewriter"/>
              </a:rPr>
              <a:t> </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BOWLING</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kom</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SSK-</a:t>
            </a:r>
            <a:r>
              <a:rPr lang="en-US" dirty="0" err="1">
                <a:solidFill>
                  <a:srgbClr val="FFFFFF"/>
                </a:solidFill>
                <a:latin typeface="Special Elite" panose="02000506000000020004" pitchFamily="2" charset="0"/>
                <a:ea typeface="True Typewriter"/>
                <a:cs typeface="True Typewriter"/>
                <a:sym typeface="True Typewriter"/>
              </a:rPr>
              <a:t>familjen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1950-talet och </a:t>
            </a:r>
            <a:r>
              <a:rPr lang="en-US" dirty="0" err="1">
                <a:solidFill>
                  <a:srgbClr val="FFFFFF"/>
                </a:solidFill>
                <a:latin typeface="Special Elite" panose="02000506000000020004" pitchFamily="2" charset="0"/>
                <a:ea typeface="True Typewriter"/>
                <a:cs typeface="True Typewriter"/>
                <a:sym typeface="True Typewriter"/>
              </a:rPr>
              <a:t>fanns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föreningen</a:t>
            </a:r>
            <a:r>
              <a:rPr lang="en-US" dirty="0">
                <a:solidFill>
                  <a:srgbClr val="FFFFFF"/>
                </a:solidFill>
                <a:latin typeface="Special Elite" panose="02000506000000020004" pitchFamily="2" charset="0"/>
                <a:ea typeface="True Typewriter"/>
                <a:cs typeface="True Typewriter"/>
                <a:sym typeface="True Typewriter"/>
              </a:rPr>
              <a:t>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med </a:t>
            </a:r>
            <a:r>
              <a:rPr lang="en-US" dirty="0" err="1">
                <a:solidFill>
                  <a:srgbClr val="FFFFFF"/>
                </a:solidFill>
                <a:latin typeface="Special Elite" panose="02000506000000020004" pitchFamily="2" charset="0"/>
                <a:ea typeface="True Typewriter"/>
                <a:cs typeface="True Typewriter"/>
                <a:sym typeface="True Typewriter"/>
              </a:rPr>
              <a:t>lokala</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framgångar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a:t>
            </a:r>
            <a:r>
              <a:rPr lang="en-US" dirty="0">
                <a:solidFill>
                  <a:srgbClr val="FFFFFF"/>
                </a:solidFill>
                <a:latin typeface="Special Elite" panose="02000506000000020004" pitchFamily="2" charset="0"/>
                <a:ea typeface="True Typewriter"/>
                <a:cs typeface="True Typewriter"/>
                <a:sym typeface="True Typewriter"/>
              </a:rPr>
              <a:t> till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00-talet</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BORDTENNIS</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SM-</a:t>
            </a:r>
            <a:r>
              <a:rPr lang="en-US" dirty="0" err="1">
                <a:solidFill>
                  <a:srgbClr val="FFFFFF"/>
                </a:solidFill>
                <a:latin typeface="Special Elite" panose="02000506000000020004" pitchFamily="2" charset="0"/>
                <a:ea typeface="True Typewriter"/>
                <a:cs typeface="True Typewriter"/>
                <a:sym typeface="True Typewriter"/>
              </a:rPr>
              <a:t>tecken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fanns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föreningen</a:t>
            </a:r>
            <a:r>
              <a:rPr lang="en-US" dirty="0">
                <a:solidFill>
                  <a:srgbClr val="FFFFFF"/>
                </a:solidFill>
                <a:latin typeface="Special Elite" panose="02000506000000020004" pitchFamily="2" charset="0"/>
                <a:ea typeface="True Typewriter"/>
                <a:cs typeface="True Typewriter"/>
                <a:sym typeface="True Typewriter"/>
              </a:rPr>
              <a:t> tom 2011</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INNEBANDY</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är</a:t>
            </a:r>
            <a:r>
              <a:rPr lang="en-US" dirty="0">
                <a:solidFill>
                  <a:srgbClr val="FFFFFF"/>
                </a:solidFill>
                <a:latin typeface="Special Elite" panose="02000506000000020004" pitchFamily="2" charset="0"/>
                <a:ea typeface="True Typewriter"/>
                <a:cs typeface="True Typewriter"/>
                <a:sym typeface="True Typewriter"/>
              </a:rPr>
              <a:t> den </a:t>
            </a:r>
            <a:r>
              <a:rPr lang="en-US" dirty="0" err="1">
                <a:solidFill>
                  <a:srgbClr val="FFFFFF"/>
                </a:solidFill>
                <a:latin typeface="Special Elite" panose="02000506000000020004" pitchFamily="2" charset="0"/>
                <a:ea typeface="True Typewriter"/>
                <a:cs typeface="True Typewriter"/>
                <a:sym typeface="True Typewriter"/>
              </a:rPr>
              <a:t>senaste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sektionen</a:t>
            </a:r>
            <a:r>
              <a:rPr lang="en-US" dirty="0">
                <a:solidFill>
                  <a:srgbClr val="FFFFFF"/>
                </a:solidFill>
                <a:latin typeface="Special Elite" panose="02000506000000020004" pitchFamily="2" charset="0"/>
                <a:ea typeface="True Typewriter"/>
                <a:cs typeface="True Typewriter"/>
                <a:sym typeface="True Typewriter"/>
              </a:rPr>
              <a:t>, men </a:t>
            </a:r>
            <a:r>
              <a:rPr lang="en-US" dirty="0" err="1">
                <a:solidFill>
                  <a:srgbClr val="FFFFFF"/>
                </a:solidFill>
                <a:latin typeface="Special Elite" panose="02000506000000020004" pitchFamily="2" charset="0"/>
                <a:ea typeface="True Typewriter"/>
                <a:cs typeface="True Typewriter"/>
                <a:sym typeface="True Typewriter"/>
              </a:rPr>
              <a:t>knappast</a:t>
            </a:r>
            <a:r>
              <a:rPr lang="en-US" dirty="0">
                <a:solidFill>
                  <a:srgbClr val="FFFFFF"/>
                </a:solidFill>
                <a:latin typeface="Special Elite" panose="02000506000000020004" pitchFamily="2" charset="0"/>
                <a:ea typeface="True Typewriter"/>
                <a:cs typeface="True Typewriter"/>
                <a:sym typeface="True Typewriter"/>
              </a:rPr>
              <a:t> den </a:t>
            </a:r>
            <a:r>
              <a:rPr lang="en-US" dirty="0" err="1">
                <a:solidFill>
                  <a:srgbClr val="FFFFFF"/>
                </a:solidFill>
                <a:latin typeface="Special Elite" panose="02000506000000020004" pitchFamily="2" charset="0"/>
                <a:ea typeface="True Typewriter"/>
                <a:cs typeface="True Typewriter"/>
                <a:sym typeface="True Typewriter"/>
              </a:rPr>
              <a:t>sista</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HERRFOTBOLL</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skiftande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framgångar</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höjdpunkten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allsvenskt</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kval</a:t>
            </a:r>
            <a:r>
              <a:rPr lang="en-US" dirty="0">
                <a:solidFill>
                  <a:srgbClr val="FFFFFF"/>
                </a:solidFill>
                <a:latin typeface="Special Elite" panose="02000506000000020004" pitchFamily="2" charset="0"/>
                <a:ea typeface="True Typewriter"/>
                <a:cs typeface="True Typewriter"/>
                <a:sym typeface="True Typewriter"/>
              </a:rPr>
              <a:t> 1969.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1987 slogs </a:t>
            </a:r>
            <a:r>
              <a:rPr lang="en-US" dirty="0" err="1">
                <a:solidFill>
                  <a:srgbClr val="FFFFFF"/>
                </a:solidFill>
                <a:latin typeface="Special Elite" panose="02000506000000020004" pitchFamily="2" charset="0"/>
                <a:ea typeface="True Typewriter"/>
                <a:cs typeface="True Typewriter"/>
                <a:sym typeface="True Typewriter"/>
              </a:rPr>
              <a:t>herrarnas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fotbollslag</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då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division II) </a:t>
            </a:r>
            <a:r>
              <a:rPr lang="en-US" dirty="0" err="1">
                <a:solidFill>
                  <a:srgbClr val="FFFFFF"/>
                </a:solidFill>
                <a:latin typeface="Special Elite" panose="02000506000000020004" pitchFamily="2" charset="0"/>
                <a:ea typeface="True Typewriter"/>
                <a:cs typeface="True Typewriter"/>
                <a:sym typeface="True Typewriter"/>
              </a:rPr>
              <a:t>samman</a:t>
            </a:r>
            <a:r>
              <a:rPr lang="en-US" dirty="0">
                <a:solidFill>
                  <a:srgbClr val="FFFFFF"/>
                </a:solidFill>
                <a:latin typeface="Special Elite" panose="02000506000000020004" pitchFamily="2" charset="0"/>
                <a:ea typeface="True Typewriter"/>
                <a:cs typeface="True Typewriter"/>
                <a:sym typeface="True Typewriter"/>
              </a:rPr>
              <a:t> med Tegs SK och </a:t>
            </a:r>
            <a:r>
              <a:rPr lang="en-US" dirty="0" err="1">
                <a:solidFill>
                  <a:srgbClr val="FFFFFF"/>
                </a:solidFill>
                <a:latin typeface="Special Elite" panose="02000506000000020004" pitchFamily="2" charset="0"/>
                <a:ea typeface="True Typewriter"/>
                <a:cs typeface="True Typewriter"/>
                <a:sym typeface="True Typewriter"/>
              </a:rPr>
              <a:t>Umeå</a:t>
            </a:r>
            <a:r>
              <a:rPr lang="en-US" dirty="0">
                <a:solidFill>
                  <a:srgbClr val="FFFFFF"/>
                </a:solidFill>
                <a:latin typeface="Special Elite" panose="02000506000000020004" pitchFamily="2" charset="0"/>
                <a:ea typeface="True Typewriter"/>
                <a:cs typeface="True Typewriter"/>
                <a:sym typeface="True Typewriter"/>
              </a:rPr>
              <a:t> FC </a:t>
            </a:r>
            <a:r>
              <a:rPr lang="en-US" dirty="0" err="1">
                <a:solidFill>
                  <a:srgbClr val="FFFFFF"/>
                </a:solidFill>
                <a:latin typeface="Special Elite" panose="02000506000000020004" pitchFamily="2" charset="0"/>
                <a:ea typeface="True Typewriter"/>
                <a:cs typeface="True Typewriter"/>
                <a:sym typeface="True Typewriter"/>
              </a:rPr>
              <a:t>bildades</a:t>
            </a:r>
            <a:br>
              <a:rPr lang="en-US" dirty="0">
                <a:solidFill>
                  <a:srgbClr val="FFFFFF"/>
                </a:solidFill>
                <a:latin typeface="Special Elite" panose="02000506000000020004" pitchFamily="2" charset="0"/>
                <a:ea typeface="True Typewriter"/>
                <a:cs typeface="True Typewriter"/>
                <a:sym typeface="True Typewriter"/>
              </a:rPr>
            </a:br>
            <a:r>
              <a:rPr lang="en-US" b="1" dirty="0">
                <a:solidFill>
                  <a:srgbClr val="FFFFFF"/>
                </a:solidFill>
                <a:latin typeface="Special Elite" panose="02000506000000020004" pitchFamily="2" charset="0"/>
                <a:ea typeface="True Typewriter"/>
                <a:cs typeface="True Typewriter"/>
                <a:sym typeface="True Typewriter"/>
              </a:rPr>
              <a:t>DAMFOTBOLL</a:t>
            </a:r>
            <a:r>
              <a:rPr lang="en-US" dirty="0">
                <a:solidFill>
                  <a:srgbClr val="FFFFFF"/>
                </a:solidFill>
                <a:latin typeface="Special Elite" panose="02000506000000020004" pitchFamily="2" charset="0"/>
                <a:ea typeface="True Typewriter"/>
                <a:cs typeface="True Typewriter"/>
                <a:sym typeface="True Typewriter"/>
              </a:rPr>
              <a:t> med en av </a:t>
            </a:r>
            <a:r>
              <a:rPr lang="en-US" dirty="0" err="1">
                <a:solidFill>
                  <a:srgbClr val="FFFFFF"/>
                </a:solidFill>
                <a:latin typeface="Special Elite" panose="02000506000000020004" pitchFamily="2" charset="0"/>
                <a:ea typeface="True Typewriter"/>
                <a:cs typeface="True Typewriter"/>
                <a:sym typeface="True Typewriter"/>
              </a:rPr>
              <a:t>Sveriges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första</a:t>
            </a:r>
            <a:r>
              <a:rPr lang="en-US" dirty="0">
                <a:solidFill>
                  <a:srgbClr val="FFFFFF"/>
                </a:solidFill>
                <a:latin typeface="Special Elite" panose="02000506000000020004" pitchFamily="2" charset="0"/>
                <a:ea typeface="True Typewriter"/>
                <a:cs typeface="True Typewriter"/>
                <a:sym typeface="True Typewriter"/>
              </a:rPr>
              <a:t> lag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60-talet, </a:t>
            </a:r>
            <a:r>
              <a:rPr lang="en-US" dirty="0" err="1">
                <a:solidFill>
                  <a:srgbClr val="FFFFFF"/>
                </a:solidFill>
                <a:latin typeface="Special Elite" panose="02000506000000020004" pitchFamily="2" charset="0"/>
                <a:ea typeface="True Typewriter"/>
                <a:cs typeface="True Typewriter"/>
                <a:sym typeface="True Typewriter"/>
              </a:rPr>
              <a:t>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landslagsspelare</a:t>
            </a:r>
            <a:r>
              <a:rPr lang="en-US" dirty="0">
                <a:solidFill>
                  <a:srgbClr val="FFFFFF"/>
                </a:solidFill>
                <a:latin typeface="Special Elite" panose="02000506000000020004" pitchFamily="2" charset="0"/>
                <a:ea typeface="True Typewriter"/>
                <a:cs typeface="True Typewriter"/>
                <a:sym typeface="True Typewriter"/>
              </a:rPr>
              <a:t>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och </a:t>
            </a:r>
            <a:r>
              <a:rPr lang="en-US" dirty="0" err="1">
                <a:solidFill>
                  <a:srgbClr val="FFFFFF"/>
                </a:solidFill>
                <a:latin typeface="Special Elite" panose="02000506000000020004" pitchFamily="2" charset="0"/>
                <a:ea typeface="True Typewriter"/>
                <a:cs typeface="True Typewriter"/>
                <a:sym typeface="True Typewriter"/>
              </a:rPr>
              <a:t>på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senare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år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ett</a:t>
            </a:r>
            <a:r>
              <a:rPr lang="en-US" dirty="0">
                <a:solidFill>
                  <a:srgbClr val="FFFFFF"/>
                </a:solidFill>
                <a:latin typeface="Special Elite" panose="02000506000000020004" pitchFamily="2" charset="0"/>
                <a:ea typeface="True Typewriter"/>
                <a:cs typeface="True Typewriter"/>
                <a:sym typeface="True Typewriter"/>
              </a:rPr>
              <a:t> lag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divison</a:t>
            </a:r>
            <a:r>
              <a:rPr lang="en-US" dirty="0">
                <a:solidFill>
                  <a:srgbClr val="FFFFFF"/>
                </a:solidFill>
                <a:latin typeface="Special Elite" panose="02000506000000020004" pitchFamily="2" charset="0"/>
                <a:ea typeface="True Typewriter"/>
                <a:cs typeface="True Typewriter"/>
                <a:sym typeface="True Typewriter"/>
              </a:rPr>
              <a:t> 2 </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FUTSAL</a:t>
            </a:r>
            <a:r>
              <a:rPr lang="en-US" dirty="0">
                <a:solidFill>
                  <a:srgbClr val="FFFFFF"/>
                </a:solidFill>
                <a:latin typeface="Special Elite" panose="02000506000000020004" pitchFamily="2" charset="0"/>
                <a:ea typeface="True Typewriter"/>
                <a:cs typeface="True Typewriter"/>
                <a:sym typeface="True Typewriter"/>
              </a:rPr>
              <a:t> med start </a:t>
            </a:r>
            <a:r>
              <a:rPr lang="en-US" dirty="0" err="1">
                <a:solidFill>
                  <a:srgbClr val="FFFFFF"/>
                </a:solidFill>
                <a:latin typeface="Special Elite" panose="02000506000000020004" pitchFamily="2" charset="0"/>
                <a:ea typeface="True Typewriter"/>
                <a:cs typeface="True Typewriter"/>
                <a:sym typeface="True Typewriter"/>
              </a:rPr>
              <a:t>från</a:t>
            </a:r>
            <a:r>
              <a:rPr lang="en-US" dirty="0">
                <a:solidFill>
                  <a:srgbClr val="FFFFFF"/>
                </a:solidFill>
                <a:latin typeface="Special Elite" panose="02000506000000020004" pitchFamily="2" charset="0"/>
                <a:ea typeface="True Typewriter"/>
                <a:cs typeface="True Typewriter"/>
                <a:sym typeface="True Typewriter"/>
              </a:rPr>
              <a:t> 2024</a:t>
            </a:r>
          </a:p>
        </p:txBody>
      </p:sp>
      <p:sp>
        <p:nvSpPr>
          <p:cNvPr id="8" name="TextBox 5">
            <a:extLst>
              <a:ext uri="{FF2B5EF4-FFF2-40B4-BE49-F238E27FC236}">
                <a16:creationId xmlns:a16="http://schemas.microsoft.com/office/drawing/2014/main" id="{B212EA79-0457-41AB-0C55-4FCA366326F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3355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2"/>
            <a:stretch>
              <a:fillRect t="-18667"/>
            </a:stretch>
          </a:blipFill>
        </p:spPr>
      </p:sp>
      <p:sp>
        <p:nvSpPr>
          <p:cNvPr id="3" name="Freeform 3"/>
          <p:cNvSpPr/>
          <p:nvPr/>
        </p:nvSpPr>
        <p:spPr>
          <a:xfrm>
            <a:off x="10513601" y="1851181"/>
            <a:ext cx="5846939" cy="32923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3"/>
            <a:stretch>
              <a:fillRect/>
            </a:stretch>
          </a:blipFill>
        </p:spPr>
      </p:sp>
      <p:sp>
        <p:nvSpPr>
          <p:cNvPr id="4" name="TextBox 4"/>
          <p:cNvSpPr txBox="1"/>
          <p:nvPr/>
        </p:nvSpPr>
        <p:spPr>
          <a:xfrm>
            <a:off x="152400" y="5295900"/>
            <a:ext cx="9187845" cy="3693319"/>
          </a:xfrm>
          <a:prstGeom prst="rect">
            <a:avLst/>
          </a:prstGeom>
        </p:spPr>
        <p:txBody>
          <a:bodyPr lIns="0" tIns="0" rIns="0" bIns="0" rtlCol="0" anchor="t">
            <a:spAutoFit/>
          </a:bodyPr>
          <a:lstStyle/>
          <a:p>
            <a:pPr algn="ctr"/>
            <a:r>
              <a:rPr lang="en-US" sz="8000" dirty="0" err="1">
                <a:solidFill>
                  <a:srgbClr val="FFFFFF"/>
                </a:solidFill>
                <a:latin typeface="Special Elite" panose="02000506000000020004" pitchFamily="2" charset="0"/>
                <a:ea typeface="True Typewriter"/>
                <a:cs typeface="True Typewriter"/>
                <a:sym typeface="True Typewriter"/>
              </a:rPr>
              <a:t>Glädje</a:t>
            </a:r>
            <a:endParaRPr lang="en-US" sz="8000" dirty="0">
              <a:solidFill>
                <a:srgbClr val="FFFFFF"/>
              </a:solidFill>
              <a:latin typeface="Special Elite" panose="02000506000000020004" pitchFamily="2" charset="0"/>
              <a:ea typeface="True Typewriter"/>
              <a:cs typeface="True Typewriter"/>
              <a:sym typeface="True Typewriter"/>
            </a:endParaRPr>
          </a:p>
          <a:p>
            <a:pPr algn="ctr"/>
            <a:r>
              <a:rPr lang="en-US" sz="8000" dirty="0" err="1">
                <a:solidFill>
                  <a:srgbClr val="FFFFFF"/>
                </a:solidFill>
                <a:latin typeface="Special Elite" panose="02000506000000020004" pitchFamily="2" charset="0"/>
                <a:ea typeface="True Typewriter"/>
                <a:cs typeface="True Typewriter"/>
                <a:sym typeface="True Typewriter"/>
              </a:rPr>
              <a:t>Engagemang</a:t>
            </a:r>
            <a:endParaRPr lang="en-US" sz="8000" dirty="0">
              <a:solidFill>
                <a:srgbClr val="FFFFFF"/>
              </a:solidFill>
              <a:latin typeface="Special Elite" panose="02000506000000020004" pitchFamily="2" charset="0"/>
              <a:ea typeface="True Typewriter"/>
              <a:cs typeface="True Typewriter"/>
              <a:sym typeface="True Typewriter"/>
            </a:endParaRPr>
          </a:p>
          <a:p>
            <a:pPr algn="ctr"/>
            <a:r>
              <a:rPr lang="en-US" sz="8000" dirty="0" err="1">
                <a:solidFill>
                  <a:srgbClr val="FFFFFF"/>
                </a:solidFill>
                <a:latin typeface="Special Elite" panose="02000506000000020004" pitchFamily="2" charset="0"/>
                <a:ea typeface="True Typewriter"/>
                <a:cs typeface="True Typewriter"/>
                <a:sym typeface="True Typewriter"/>
              </a:rPr>
              <a:t>Tillsammans</a:t>
            </a:r>
            <a:endParaRPr lang="en-US" sz="8000" dirty="0">
              <a:solidFill>
                <a:srgbClr val="FFFFFF"/>
              </a:solidFill>
              <a:latin typeface="Special Elite" panose="02000506000000020004" pitchFamily="2" charset="0"/>
              <a:ea typeface="True Typewriter"/>
              <a:cs typeface="True Typewriter"/>
              <a:sym typeface="True Typewriter"/>
            </a:endParaRPr>
          </a:p>
        </p:txBody>
      </p:sp>
      <p:sp>
        <p:nvSpPr>
          <p:cNvPr id="5" name="TextBox 7">
            <a:extLst>
              <a:ext uri="{FF2B5EF4-FFF2-40B4-BE49-F238E27FC236}">
                <a16:creationId xmlns:a16="http://schemas.microsoft.com/office/drawing/2014/main" id="{D710B4C0-2C74-3FBB-BF4C-105023AFAFCF}"/>
              </a:ext>
            </a:extLst>
          </p:cNvPr>
          <p:cNvSpPr txBox="1"/>
          <p:nvPr/>
        </p:nvSpPr>
        <p:spPr>
          <a:xfrm>
            <a:off x="246104" y="165940"/>
            <a:ext cx="6154696" cy="496290"/>
          </a:xfrm>
          <a:prstGeom prst="rect">
            <a:avLst/>
          </a:prstGeom>
        </p:spPr>
        <p:txBody>
          <a:bodyPr wrap="square"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Vår</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värdegrund</a:t>
            </a:r>
            <a:r>
              <a:rPr lang="en-US" sz="2400" dirty="0">
                <a:solidFill>
                  <a:srgbClr val="FFFFFF"/>
                </a:solidFill>
                <a:latin typeface="Special Elite" panose="02000506000000020004" pitchFamily="2" charset="0"/>
                <a:ea typeface="True Typewriter"/>
                <a:cs typeface="True Typewriter"/>
                <a:sym typeface="True Typewriter"/>
              </a:rPr>
              <a:t> – </a:t>
            </a:r>
            <a:r>
              <a:rPr lang="en-US" sz="2400" dirty="0" err="1">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våra</a:t>
            </a:r>
            <a:r>
              <a:rPr lang="en-US" sz="2400" dirty="0">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 </a:t>
            </a:r>
            <a:r>
              <a:rPr lang="en-US" sz="2400" dirty="0" err="1">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ledstjärnor</a:t>
            </a:r>
            <a:endParaRPr lang="en-US" sz="2400" dirty="0">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endParaRPr>
          </a:p>
        </p:txBody>
      </p:sp>
    </p:spTree>
    <p:extLst>
      <p:ext uri="{BB962C8B-B14F-4D97-AF65-F5344CB8AC3E}">
        <p14:creationId xmlns:p14="http://schemas.microsoft.com/office/powerpoint/2010/main" val="1894102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59E6F790-A5AE-93AD-D46A-EEE961FBCBB6}"/>
              </a:ext>
            </a:extLst>
          </p:cNvPr>
          <p:cNvSpPr/>
          <p:nvPr/>
        </p:nvSpPr>
        <p:spPr>
          <a:xfrm>
            <a:off x="0" y="0"/>
            <a:ext cx="18287996" cy="10287000"/>
          </a:xfrm>
          <a:custGeom>
            <a:avLst/>
            <a:gdLst/>
            <a:ahLst/>
            <a:cxnLst/>
            <a:rect l="l" t="t" r="r" b="b"/>
            <a:pathLst>
              <a:path w="13574598" h="8229600">
                <a:moveTo>
                  <a:pt x="0" y="0"/>
                </a:moveTo>
                <a:lnTo>
                  <a:pt x="13574598" y="0"/>
                </a:lnTo>
                <a:lnTo>
                  <a:pt x="13574598" y="8229600"/>
                </a:lnTo>
                <a:lnTo>
                  <a:pt x="0" y="8229600"/>
                </a:lnTo>
                <a:lnTo>
                  <a:pt x="0" y="0"/>
                </a:lnTo>
                <a:close/>
              </a:path>
            </a:pathLst>
          </a:custGeom>
          <a:blipFill>
            <a:blip r:embed="rId2">
              <a:extLst>
                <a:ext uri="{BEBA8EAE-BF5A-486C-A8C5-ECC9F3942E4B}">
                  <a14:imgProps xmlns:a14="http://schemas.microsoft.com/office/drawing/2010/main">
                    <a14:imgLayer r:embed="rId3">
                      <a14:imgEffect>
                        <a14:colorTemperature colorTemp="11200"/>
                      </a14:imgEffect>
                      <a14:imgEffect>
                        <a14:brightnessContrast bright="-40000" contrast="-40000"/>
                      </a14:imgEffect>
                    </a14:imgLayer>
                  </a14:imgProps>
                </a:ext>
              </a:extLst>
            </a:blip>
            <a:stretch>
              <a:fillRect b="-7778"/>
            </a:stretch>
          </a:blipFill>
        </p:spPr>
      </p:sp>
      <p:sp>
        <p:nvSpPr>
          <p:cNvPr id="5" name="TextBox 5"/>
          <p:cNvSpPr txBox="1"/>
          <p:nvPr/>
        </p:nvSpPr>
        <p:spPr>
          <a:xfrm>
            <a:off x="0" y="3313113"/>
            <a:ext cx="18288000" cy="3651250"/>
          </a:xfrm>
          <a:prstGeom prst="rect">
            <a:avLst/>
          </a:prstGeom>
        </p:spPr>
        <p:txBody>
          <a:bodyPr lIns="0" tIns="0" rIns="0" bIns="0" rtlCol="0" anchor="t">
            <a:spAutoFit/>
          </a:bodyPr>
          <a:lstStyle/>
          <a:p>
            <a:pPr algn="ctr">
              <a:lnSpc>
                <a:spcPts val="4399"/>
              </a:lnSpc>
              <a:spcBef>
                <a:spcPct val="0"/>
              </a:spcBef>
            </a:pPr>
            <a:r>
              <a:rPr lang="en-US" sz="3200" b="1" dirty="0" err="1">
                <a:solidFill>
                  <a:srgbClr val="FFFFFF"/>
                </a:solidFill>
                <a:latin typeface="Special Elite" panose="02000506000000020004" pitchFamily="2" charset="0"/>
                <a:ea typeface="True Typewriter"/>
                <a:cs typeface="True Typewriter"/>
                <a:sym typeface="True Typewriter"/>
              </a:rPr>
              <a:t>Sandåkerns</a:t>
            </a:r>
            <a:r>
              <a:rPr lang="en-US" sz="3200" b="1" dirty="0">
                <a:solidFill>
                  <a:srgbClr val="FFFFFF"/>
                </a:solidFill>
                <a:latin typeface="Special Elite" panose="02000506000000020004" pitchFamily="2" charset="0"/>
                <a:ea typeface="True Typewriter"/>
                <a:cs typeface="True Typewriter"/>
                <a:sym typeface="True Typewriter"/>
              </a:rPr>
              <a:t> SK - den </a:t>
            </a:r>
            <a:r>
              <a:rPr lang="en-US" sz="3200" b="1" dirty="0" err="1">
                <a:solidFill>
                  <a:srgbClr val="FFFFFF"/>
                </a:solidFill>
                <a:latin typeface="Special Elite" panose="02000506000000020004" pitchFamily="2" charset="0"/>
                <a:ea typeface="True Typewriter"/>
                <a:cs typeface="True Typewriter"/>
                <a:sym typeface="True Typewriter"/>
              </a:rPr>
              <a:t>levande</a:t>
            </a:r>
            <a:r>
              <a:rPr lang="en-US" sz="3200" b="1" dirty="0">
                <a:solidFill>
                  <a:srgbClr val="FFFFFF"/>
                </a:solidFill>
                <a:latin typeface="Special Elite" panose="02000506000000020004" pitchFamily="2" charset="0"/>
                <a:ea typeface="True Typewriter"/>
                <a:cs typeface="True Typewriter"/>
                <a:sym typeface="True Typewriter"/>
              </a:rPr>
              <a:t> </a:t>
            </a:r>
            <a:r>
              <a:rPr lang="en-US" sz="3200" b="1" dirty="0" err="1">
                <a:solidFill>
                  <a:srgbClr val="FFFFFF"/>
                </a:solidFill>
                <a:latin typeface="Special Elite" panose="02000506000000020004" pitchFamily="2" charset="0"/>
                <a:ea typeface="True Typewriter"/>
                <a:cs typeface="True Typewriter"/>
                <a:sym typeface="True Typewriter"/>
              </a:rPr>
              <a:t>idrottsföreningen</a:t>
            </a:r>
            <a:r>
              <a:rPr lang="en-US" sz="3200" b="1"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ger </a:t>
            </a:r>
            <a:r>
              <a:rPr lang="en-US" sz="3200" dirty="0" err="1">
                <a:solidFill>
                  <a:srgbClr val="FFFFFF"/>
                </a:solidFill>
                <a:latin typeface="Special Elite" panose="02000506000000020004" pitchFamily="2" charset="0"/>
                <a:ea typeface="True Typewriter"/>
                <a:cs typeface="True Typewriter"/>
                <a:sym typeface="True Typewriter"/>
              </a:rPr>
              <a:t>alla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vill</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möjlighet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engagera</a:t>
            </a:r>
            <a:r>
              <a:rPr lang="en-US" sz="3200" dirty="0">
                <a:solidFill>
                  <a:srgbClr val="FFFFFF"/>
                </a:solidFill>
                <a:latin typeface="Special Elite" panose="02000506000000020004" pitchFamily="2" charset="0"/>
                <a:ea typeface="True Typewriter"/>
                <a:cs typeface="True Typewriter"/>
                <a:sym typeface="True Typewriter"/>
              </a:rPr>
              <a:t> sig och </a:t>
            </a:r>
            <a:r>
              <a:rPr lang="en-US" sz="3200" dirty="0" err="1">
                <a:solidFill>
                  <a:srgbClr val="FFFFFF"/>
                </a:solidFill>
                <a:latin typeface="Special Elite" panose="02000506000000020004" pitchFamily="2" charset="0"/>
                <a:ea typeface="True Typewriter"/>
                <a:cs typeface="True Typewriter"/>
                <a:sym typeface="True Typewriter"/>
              </a:rPr>
              <a:t>utvecklas</a:t>
            </a:r>
            <a:r>
              <a:rPr lang="en-US" sz="3200"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a:t>
            </a:r>
            <a:r>
              <a:rPr lang="en-US" sz="3200" dirty="0" err="1">
                <a:solidFill>
                  <a:srgbClr val="FFFFFF"/>
                </a:solidFill>
                <a:latin typeface="Special Elite" panose="02000506000000020004" pitchFamily="2" charset="0"/>
                <a:ea typeface="True Typewriter"/>
                <a:cs typeface="True Typewriter"/>
                <a:sym typeface="True Typewriter"/>
              </a:rPr>
              <a:t>är</a:t>
            </a:r>
            <a:r>
              <a:rPr lang="en-US" sz="3200" dirty="0">
                <a:solidFill>
                  <a:srgbClr val="FFFFFF"/>
                </a:solidFill>
                <a:latin typeface="Special Elite" panose="02000506000000020004" pitchFamily="2" charset="0"/>
                <a:ea typeface="True Typewriter"/>
                <a:cs typeface="True Typewriter"/>
                <a:sym typeface="True Typewriter"/>
              </a:rPr>
              <a:t> en </a:t>
            </a:r>
            <a:r>
              <a:rPr lang="en-US" sz="3200" dirty="0" err="1">
                <a:solidFill>
                  <a:srgbClr val="FFFFFF"/>
                </a:solidFill>
                <a:latin typeface="Special Elite" panose="02000506000000020004" pitchFamily="2" charset="0"/>
                <a:ea typeface="True Typewriter"/>
                <a:cs typeface="True Typewriter"/>
                <a:sym typeface="True Typewriter"/>
              </a:rPr>
              <a:t>förening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ständig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Vår </a:t>
            </a:r>
            <a:r>
              <a:rPr lang="en-US" sz="3200" dirty="0" err="1">
                <a:solidFill>
                  <a:srgbClr val="FFFFFF"/>
                </a:solidFill>
                <a:latin typeface="Special Elite" panose="02000506000000020004" pitchFamily="2" charset="0"/>
                <a:ea typeface="True Typewriter"/>
                <a:cs typeface="True Typewriter"/>
                <a:sym typeface="True Typewriter"/>
              </a:rPr>
              <a:t>gemenskap</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glädje</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möjlighet</a:t>
            </a:r>
            <a:r>
              <a:rPr lang="en-US" sz="3200" dirty="0">
                <a:solidFill>
                  <a:srgbClr val="FFFFFF"/>
                </a:solidFill>
                <a:latin typeface="Special Elite" panose="02000506000000020004" pitchFamily="2" charset="0"/>
                <a:ea typeface="True Typewriter"/>
                <a:cs typeface="True Typewriter"/>
                <a:sym typeface="True Typewriter"/>
              </a:rPr>
              <a:t> till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gör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både</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utövare</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ledare</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väljer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stanna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länge</a:t>
            </a:r>
            <a:r>
              <a:rPr lang="en-US" sz="3200" dirty="0">
                <a:solidFill>
                  <a:srgbClr val="FFFFFF"/>
                </a:solidFill>
                <a:latin typeface="Special Elite" panose="02000506000000020004" pitchFamily="2" charset="0"/>
                <a:ea typeface="True Typewriter"/>
                <a:cs typeface="True Typewriter"/>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vision</a:t>
            </a:r>
          </a:p>
        </p:txBody>
      </p:sp>
      <p:sp>
        <p:nvSpPr>
          <p:cNvPr id="9" name="TextBox 5">
            <a:extLst>
              <a:ext uri="{FF2B5EF4-FFF2-40B4-BE49-F238E27FC236}">
                <a16:creationId xmlns:a16="http://schemas.microsoft.com/office/drawing/2014/main" id="{835B2802-47E0-3ECB-9F89-D724835D720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A60693DA-9EE6-D68E-D7E6-5077FEBA646A}"/>
              </a:ext>
            </a:extLst>
          </p:cNvPr>
          <p:cNvSpPr/>
          <p:nvPr/>
        </p:nvSpPr>
        <p:spPr>
          <a:xfrm>
            <a:off x="0" y="0"/>
            <a:ext cx="18303244"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t="1" b="-18544"/>
            </a:stretch>
          </a:blipFill>
        </p:spPr>
        <p:txBody>
          <a:bodyPr/>
          <a:lstStyle/>
          <a:p>
            <a:endParaRPr lang="sv-SE"/>
          </a:p>
        </p:txBody>
      </p:sp>
      <p:sp>
        <p:nvSpPr>
          <p:cNvPr id="5" name="TextBox 5"/>
          <p:cNvSpPr txBox="1"/>
          <p:nvPr/>
        </p:nvSpPr>
        <p:spPr>
          <a:xfrm>
            <a:off x="3162895" y="2760663"/>
            <a:ext cx="11962209" cy="4796185"/>
          </a:xfrm>
          <a:prstGeom prst="rect">
            <a:avLst/>
          </a:prstGeom>
        </p:spPr>
        <p:txBody>
          <a:bodyPr lIns="0" tIns="0" rIns="0" bIns="0" rtlCol="0" anchor="t">
            <a:spAutoFit/>
          </a:bodyPr>
          <a:lstStyle/>
          <a:p>
            <a:pPr algn="ctr">
              <a:lnSpc>
                <a:spcPts val="4399"/>
              </a:lnSpc>
              <a:spcBef>
                <a:spcPct val="0"/>
              </a:spcBef>
            </a:pPr>
            <a:r>
              <a:rPr lang="en-US" sz="3200" b="1" dirty="0" err="1">
                <a:solidFill>
                  <a:srgbClr val="FFFFFF"/>
                </a:solidFill>
                <a:latin typeface="Special Elite" panose="02000506000000020004" pitchFamily="2" charset="0"/>
                <a:ea typeface="True Typewriter"/>
                <a:cs typeface="True Typewriter"/>
                <a:sym typeface="True Typewriter"/>
              </a:rPr>
              <a:t>Sandåkerns</a:t>
            </a:r>
            <a:r>
              <a:rPr lang="en-US" sz="3200" b="1" dirty="0">
                <a:solidFill>
                  <a:srgbClr val="FFFFFF"/>
                </a:solidFill>
                <a:latin typeface="Special Elite" panose="02000506000000020004" pitchFamily="2" charset="0"/>
                <a:ea typeface="True Typewriter"/>
                <a:cs typeface="True Typewriter"/>
                <a:sym typeface="True Typewriter"/>
              </a:rPr>
              <a:t> SK – </a:t>
            </a:r>
            <a:r>
              <a:rPr lang="en-US" sz="3200" b="1" dirty="0" err="1">
                <a:solidFill>
                  <a:srgbClr val="FFFFFF"/>
                </a:solidFill>
                <a:latin typeface="Special Elite" panose="02000506000000020004" pitchFamily="2" charset="0"/>
                <a:ea typeface="True Typewriter"/>
                <a:cs typeface="True Typewriter"/>
                <a:sym typeface="True Typewriter"/>
              </a:rPr>
              <a:t>idrottsföreningen</a:t>
            </a:r>
            <a:r>
              <a:rPr lang="en-US" sz="3200" b="1" dirty="0">
                <a:solidFill>
                  <a:srgbClr val="FFFFFF"/>
                </a:solidFill>
                <a:latin typeface="Special Elite" panose="02000506000000020004" pitchFamily="2" charset="0"/>
                <a:ea typeface="True Typewriter"/>
                <a:cs typeface="True Typewriter"/>
                <a:sym typeface="True Typewriter"/>
              </a:rPr>
              <a:t> för dig!</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Sandåkerns</a:t>
            </a:r>
            <a:r>
              <a:rPr lang="en-US" sz="3200" dirty="0">
                <a:solidFill>
                  <a:srgbClr val="FFFFFF"/>
                </a:solidFill>
                <a:latin typeface="Special Elite" panose="02000506000000020004" pitchFamily="2" charset="0"/>
                <a:ea typeface="True Typewriter"/>
                <a:cs typeface="True Typewriter"/>
                <a:sym typeface="True Typewriter"/>
              </a:rPr>
              <a:t> SK ska </a:t>
            </a:r>
            <a:r>
              <a:rPr lang="en-US" sz="3200" dirty="0" err="1">
                <a:solidFill>
                  <a:srgbClr val="FFFFFF"/>
                </a:solidFill>
                <a:latin typeface="Special Elite" panose="02000506000000020004" pitchFamily="2" charset="0"/>
                <a:ea typeface="True Typewriter"/>
                <a:cs typeface="True Typewriter"/>
                <a:sym typeface="True Typewriter"/>
              </a:rPr>
              <a:t>erbjuda</a:t>
            </a:r>
            <a:r>
              <a:rPr lang="en-US" sz="3200" dirty="0">
                <a:solidFill>
                  <a:srgbClr val="FFFFFF"/>
                </a:solidFill>
                <a:latin typeface="Special Elite" panose="02000506000000020004" pitchFamily="2" charset="0"/>
                <a:ea typeface="True Typewriter"/>
                <a:cs typeface="True Typewriter"/>
                <a:sym typeface="True Typewriter"/>
              </a:rPr>
              <a:t> en </a:t>
            </a:r>
            <a:r>
              <a:rPr lang="en-US" sz="3200" dirty="0" err="1">
                <a:solidFill>
                  <a:srgbClr val="FFFFFF"/>
                </a:solidFill>
                <a:latin typeface="Special Elite" panose="02000506000000020004" pitchFamily="2" charset="0"/>
                <a:ea typeface="True Typewriter"/>
                <a:cs typeface="True Typewriter"/>
                <a:sym typeface="True Typewriter"/>
              </a:rPr>
              <a:t>verksamhet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a:t>
            </a:r>
            <a:r>
              <a:rPr lang="en-US" sz="3200" dirty="0">
                <a:solidFill>
                  <a:srgbClr val="FFFFFF"/>
                </a:solidFill>
                <a:latin typeface="Special Elite" panose="02000506000000020004" pitchFamily="2" charset="0"/>
                <a:ea typeface="True Typewriter"/>
                <a:cs typeface="True Typewriter"/>
                <a:sym typeface="True Typewriter"/>
              </a:rPr>
              <a:t> din </a:t>
            </a:r>
            <a:r>
              <a:rPr lang="en-US" sz="3200" dirty="0" err="1">
                <a:solidFill>
                  <a:srgbClr val="FFFFFF"/>
                </a:solidFill>
                <a:latin typeface="Special Elite" panose="02000506000000020004" pitchFamily="2" charset="0"/>
                <a:ea typeface="True Typewriter"/>
                <a:cs typeface="True Typewriter"/>
                <a:sym typeface="True Typewriter"/>
              </a:rPr>
              <a:t>närhet</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stimulerar</a:t>
            </a:r>
            <a:r>
              <a:rPr lang="en-US" sz="3200" dirty="0">
                <a:solidFill>
                  <a:srgbClr val="FFFFFF"/>
                </a:solidFill>
                <a:latin typeface="Special Elite" panose="02000506000000020004" pitchFamily="2" charset="0"/>
                <a:ea typeface="True Typewriter"/>
                <a:cs typeface="True Typewriter"/>
                <a:sym typeface="True Typewriter"/>
              </a:rPr>
              <a:t> till ett </a:t>
            </a:r>
            <a:r>
              <a:rPr lang="en-US" sz="3200" dirty="0" err="1">
                <a:solidFill>
                  <a:srgbClr val="FFFFFF"/>
                </a:solidFill>
                <a:latin typeface="Special Elite" panose="02000506000000020004" pitchFamily="2" charset="0"/>
                <a:ea typeface="True Typewriter"/>
                <a:cs typeface="True Typewriter"/>
                <a:sym typeface="True Typewriter"/>
              </a:rPr>
              <a:t>livslångt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idrottande</a:t>
            </a:r>
            <a:r>
              <a:rPr lang="en-US" sz="3200"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ska </a:t>
            </a:r>
            <a:r>
              <a:rPr lang="en-US" sz="3200" dirty="0" err="1">
                <a:solidFill>
                  <a:srgbClr val="FFFFFF"/>
                </a:solidFill>
                <a:latin typeface="Special Elite" panose="02000506000000020004" pitchFamily="2" charset="0"/>
                <a:ea typeface="True Typewriter"/>
                <a:cs typeface="True Typewriter"/>
                <a:sym typeface="True Typewriter"/>
              </a:rPr>
              <a:t>kännetecknas</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föreningen</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där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alla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mår</a:t>
            </a:r>
            <a:r>
              <a:rPr lang="en-US" sz="3200" dirty="0">
                <a:solidFill>
                  <a:srgbClr val="FFFFFF"/>
                </a:solidFill>
                <a:latin typeface="Special Elite" panose="02000506000000020004" pitchFamily="2" charset="0"/>
                <a:ea typeface="True Typewriter"/>
                <a:cs typeface="True Typewriter"/>
                <a:sym typeface="True Typewriter"/>
              </a:rPr>
              <a:t> bra och </a:t>
            </a:r>
            <a:r>
              <a:rPr lang="en-US" sz="3200" dirty="0" err="1">
                <a:solidFill>
                  <a:srgbClr val="FFFFFF"/>
                </a:solidFill>
                <a:latin typeface="Special Elite" panose="02000506000000020004" pitchFamily="2" charset="0"/>
                <a:ea typeface="True Typewriter"/>
                <a:cs typeface="True Typewriter"/>
                <a:sym typeface="True Typewriter"/>
              </a:rPr>
              <a:t>har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roligt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tillsammans</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Föreningen</a:t>
            </a:r>
            <a:r>
              <a:rPr lang="en-US" sz="3200" dirty="0">
                <a:solidFill>
                  <a:srgbClr val="FFFFFF"/>
                </a:solidFill>
                <a:latin typeface="Special Elite" panose="02000506000000020004" pitchFamily="2" charset="0"/>
                <a:ea typeface="True Typewriter"/>
                <a:cs typeface="True Typewriter"/>
                <a:sym typeface="True Typewriter"/>
              </a:rPr>
              <a:t> ska </a:t>
            </a:r>
            <a:r>
              <a:rPr lang="en-US" sz="3200" dirty="0" err="1">
                <a:solidFill>
                  <a:srgbClr val="FFFFFF"/>
                </a:solidFill>
                <a:latin typeface="Special Elite" panose="02000506000000020004" pitchFamily="2" charset="0"/>
                <a:ea typeface="True Typewriter"/>
                <a:cs typeface="True Typewriter"/>
                <a:sym typeface="True Typewriter"/>
              </a:rPr>
              <a:t>bygga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på</a:t>
            </a:r>
            <a:r>
              <a:rPr lang="en-US" sz="3200" dirty="0">
                <a:solidFill>
                  <a:srgbClr val="FFFFFF"/>
                </a:solidFill>
                <a:latin typeface="Special Elite" panose="02000506000000020004" pitchFamily="2" charset="0"/>
                <a:ea typeface="True Typewriter"/>
                <a:cs typeface="True Typewriter"/>
                <a:sym typeface="True Typewriter"/>
              </a:rPr>
              <a:t> ett </a:t>
            </a:r>
            <a:r>
              <a:rPr lang="en-US" sz="3200" dirty="0" err="1">
                <a:solidFill>
                  <a:srgbClr val="FFFFFF"/>
                </a:solidFill>
                <a:latin typeface="Special Elite" panose="02000506000000020004" pitchFamily="2" charset="0"/>
                <a:ea typeface="True Typewriter"/>
                <a:cs typeface="True Typewriter"/>
                <a:sym typeface="True Typewriter"/>
              </a:rPr>
              <a:t>medlemskap</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präglat</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av </a:t>
            </a:r>
            <a:r>
              <a:rPr lang="en-US" sz="3200" dirty="0" err="1">
                <a:solidFill>
                  <a:srgbClr val="FFFFFF"/>
                </a:solidFill>
                <a:latin typeface="Special Elite" panose="02000506000000020004" pitchFamily="2" charset="0"/>
                <a:ea typeface="True Typewriter"/>
                <a:cs typeface="True Typewriter"/>
                <a:sym typeface="True Typewriter"/>
              </a:rPr>
              <a:t>delaktighet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engagemang</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personlig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verksamhetsidé</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TextBox 5">
            <a:extLst>
              <a:ext uri="{FF2B5EF4-FFF2-40B4-BE49-F238E27FC236}">
                <a16:creationId xmlns:a16="http://schemas.microsoft.com/office/drawing/2014/main" id="{E8597092-6D4D-210C-61CF-C7BDD923F921}"/>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uppförandekod</a:t>
            </a:r>
          </a:p>
        </p:txBody>
      </p:sp>
      <p:sp>
        <p:nvSpPr>
          <p:cNvPr id="8" name="TextBox 5">
            <a:extLst>
              <a:ext uri="{FF2B5EF4-FFF2-40B4-BE49-F238E27FC236}">
                <a16:creationId xmlns:a16="http://schemas.microsoft.com/office/drawing/2014/main" id="{D6F8F110-1620-9B79-ADF6-0E31CCEEA530}"/>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TextBox 5">
            <a:extLst>
              <a:ext uri="{FF2B5EF4-FFF2-40B4-BE49-F238E27FC236}">
                <a16:creationId xmlns:a16="http://schemas.microsoft.com/office/drawing/2014/main" id="{EFB215FD-B5FE-B02D-D171-E3280AD11152}"/>
              </a:ext>
            </a:extLst>
          </p:cNvPr>
          <p:cNvSpPr txBox="1"/>
          <p:nvPr/>
        </p:nvSpPr>
        <p:spPr>
          <a:xfrm>
            <a:off x="7924800" y="4838700"/>
            <a:ext cx="5715000" cy="564257"/>
          </a:xfrm>
          <a:prstGeom prst="rect">
            <a:avLst/>
          </a:prstGeom>
        </p:spPr>
        <p:txBody>
          <a:bodyPr wrap="square" lIns="0" tIns="0" rIns="0" bIns="0" rtlCol="0" anchor="t">
            <a:spAutoFit/>
          </a:bodyPr>
          <a:lstStyle/>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ett</a:t>
            </a:r>
            <a:r>
              <a:rPr lang="en-US" sz="3200" dirty="0">
                <a:solidFill>
                  <a:srgbClr val="FFFFFF"/>
                </a:solidFill>
                <a:latin typeface="Special Elite" panose="02000506000000020004" pitchFamily="2" charset="0"/>
                <a:ea typeface="True Typewriter"/>
                <a:cs typeface="True Typewriter"/>
                <a:sym typeface="True Typewriter"/>
              </a:rPr>
              <a:t> klubbmärke</a:t>
            </a:r>
          </a:p>
        </p:txBody>
      </p:sp>
      <p:sp>
        <p:nvSpPr>
          <p:cNvPr id="10" name="textruta 9">
            <a:extLst>
              <a:ext uri="{FF2B5EF4-FFF2-40B4-BE49-F238E27FC236}">
                <a16:creationId xmlns:a16="http://schemas.microsoft.com/office/drawing/2014/main" id="{FBE98E41-E377-965D-BE97-BE34E089FC02}"/>
              </a:ext>
            </a:extLst>
          </p:cNvPr>
          <p:cNvSpPr txBox="1"/>
          <p:nvPr/>
        </p:nvSpPr>
        <p:spPr>
          <a:xfrm>
            <a:off x="12420600" y="4851112"/>
            <a:ext cx="3886200" cy="584775"/>
          </a:xfrm>
          <a:prstGeom prst="rect">
            <a:avLst/>
          </a:prstGeom>
          <a:noFill/>
        </p:spPr>
        <p:txBody>
          <a:bodyPr wrap="square">
            <a:spAutoFit/>
          </a:bodyPr>
          <a:lstStyle/>
          <a:p>
            <a:r>
              <a:rPr lang="en-US" sz="3200" dirty="0">
                <a:solidFill>
                  <a:srgbClr val="FFFFFF"/>
                </a:solidFill>
                <a:latin typeface="Special Elite" panose="02000506000000020004" pitchFamily="2" charset="0"/>
                <a:ea typeface="True Typewriter"/>
                <a:cs typeface="True Typewriter"/>
                <a:sym typeface="True Typewriter"/>
              </a:rPr>
              <a:t>och </a:t>
            </a:r>
            <a:r>
              <a:rPr lang="en-US" sz="3200" dirty="0" err="1">
                <a:solidFill>
                  <a:srgbClr val="FFFFFF"/>
                </a:solidFill>
                <a:latin typeface="Special Elite" panose="02000506000000020004" pitchFamily="2" charset="0"/>
                <a:ea typeface="True Typewriter"/>
                <a:cs typeface="True Typewriter"/>
                <a:sym typeface="True Typewriter"/>
              </a:rPr>
              <a:t>en</a:t>
            </a:r>
            <a:r>
              <a:rPr lang="en-US" sz="3200" dirty="0">
                <a:solidFill>
                  <a:srgbClr val="FFFFFF"/>
                </a:solidFill>
                <a:latin typeface="Special Elite" panose="02000506000000020004" pitchFamily="2" charset="0"/>
                <a:ea typeface="True Typewriter"/>
                <a:cs typeface="True Typewriter"/>
                <a:sym typeface="True Typewriter"/>
              </a:rPr>
              <a:t> framtid! </a:t>
            </a:r>
            <a:endParaRPr lang="sv-SE" sz="3200" dirty="0"/>
          </a:p>
        </p:txBody>
      </p:sp>
      <p:sp>
        <p:nvSpPr>
          <p:cNvPr id="11" name="TextBox 5">
            <a:extLst>
              <a:ext uri="{FF2B5EF4-FFF2-40B4-BE49-F238E27FC236}">
                <a16:creationId xmlns:a16="http://schemas.microsoft.com/office/drawing/2014/main" id="{4406F390-1453-81C8-EA63-D8F6DAA44021}"/>
              </a:ext>
            </a:extLst>
          </p:cNvPr>
          <p:cNvSpPr txBox="1"/>
          <p:nvPr/>
        </p:nvSpPr>
        <p:spPr>
          <a:xfrm>
            <a:off x="1251944" y="4846353"/>
            <a:ext cx="9339856" cy="564257"/>
          </a:xfrm>
          <a:prstGeom prst="rect">
            <a:avLst/>
          </a:prstGeom>
        </p:spPr>
        <p:txBody>
          <a:bodyPr wrap="square" lIns="0" tIns="0" rIns="0" bIns="0" rtlCol="0" anchor="t">
            <a:spAutoFit/>
          </a:bodyPr>
          <a:lstStyle/>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representerar </a:t>
            </a:r>
            <a:r>
              <a:rPr lang="en-US" sz="3200" dirty="0" err="1">
                <a:solidFill>
                  <a:srgbClr val="FFFFFF"/>
                </a:solidFill>
                <a:latin typeface="Special Elite" panose="02000506000000020004" pitchFamily="2" charset="0"/>
                <a:ea typeface="True Typewriter"/>
                <a:cs typeface="True Typewriter"/>
                <a:sym typeface="True Typewriter"/>
              </a:rPr>
              <a:t>en</a:t>
            </a:r>
            <a:r>
              <a:rPr lang="en-US" sz="3200" dirty="0">
                <a:solidFill>
                  <a:srgbClr val="FFFFFF"/>
                </a:solidFill>
                <a:latin typeface="Special Elite" panose="02000506000000020004" pitchFamily="2" charset="0"/>
                <a:ea typeface="True Typewriter"/>
                <a:cs typeface="True Typewriter"/>
                <a:sym typeface="True Typewriter"/>
              </a:rPr>
              <a:t> </a:t>
            </a:r>
            <a:r>
              <a:rPr lang="sv-SE" sz="3200" dirty="0">
                <a:solidFill>
                  <a:srgbClr val="FFFFFF"/>
                </a:solidFill>
                <a:latin typeface="Special Elite" panose="02000506000000020004" pitchFamily="2" charset="0"/>
                <a:ea typeface="True Typewriter"/>
                <a:cs typeface="True Typewriter"/>
                <a:sym typeface="True Typewriter"/>
              </a:rPr>
              <a:t>historia</a:t>
            </a:r>
            <a:r>
              <a:rPr lang="en-US" sz="3200" dirty="0">
                <a:solidFill>
                  <a:srgbClr val="FFFFFF"/>
                </a:solidFill>
                <a:latin typeface="Special Elite" panose="02000506000000020004" pitchFamily="2" charset="0"/>
                <a:ea typeface="True Typewriter"/>
                <a:cs typeface="True Typewriter"/>
                <a:sym typeface="True Typewriter"/>
              </a:rPr>
              <a:t>,</a:t>
            </a:r>
          </a:p>
        </p:txBody>
      </p:sp>
    </p:spTree>
    <p:extLst>
      <p:ext uri="{BB962C8B-B14F-4D97-AF65-F5344CB8AC3E}">
        <p14:creationId xmlns:p14="http://schemas.microsoft.com/office/powerpoint/2010/main" val="2954752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childTnLst>
                                </p:cTn>
                              </p:par>
                            </p:childTnLst>
                          </p:cTn>
                        </p:par>
                        <p:par>
                          <p:cTn id="8" fill="hold">
                            <p:stCondLst>
                              <p:cond delay="4000"/>
                            </p:stCondLst>
                            <p:childTnLst>
                              <p:par>
                                <p:cTn id="9" presetID="10" presetClass="entr" presetSubtype="0"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7000"/>
                            </p:stCondLst>
                            <p:childTnLst>
                              <p:par>
                                <p:cTn id="13" presetID="10" presetClass="entr" presetSubtype="0" fill="hold" grpId="0" nodeType="afterEffect">
                                  <p:stCondLst>
                                    <p:cond delay="10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5">
            <a:extLst>
              <a:ext uri="{FF2B5EF4-FFF2-40B4-BE49-F238E27FC236}">
                <a16:creationId xmlns:a16="http://schemas.microsoft.com/office/drawing/2014/main" id="{D6F8F110-1620-9B79-ADF6-0E31CCEEA530}"/>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5" name="Bildobjekt 4" descr="En bild som visar text, skärmbild, Teckensnitt, design&#10;&#10;AI-genererat innehåll kan vara felaktigt.">
            <a:extLst>
              <a:ext uri="{FF2B5EF4-FFF2-40B4-BE49-F238E27FC236}">
                <a16:creationId xmlns:a16="http://schemas.microsoft.com/office/drawing/2014/main" id="{66E04D17-6370-C9EB-7A47-C02B42D372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20577" y="982812"/>
            <a:ext cx="7646845" cy="8321376"/>
          </a:xfrm>
          <a:prstGeom prst="rect">
            <a:avLst/>
          </a:prstGeom>
        </p:spPr>
      </p:pic>
    </p:spTree>
    <p:extLst>
      <p:ext uri="{BB962C8B-B14F-4D97-AF65-F5344CB8AC3E}">
        <p14:creationId xmlns:p14="http://schemas.microsoft.com/office/powerpoint/2010/main" val="8334783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 y="0"/>
            <a:ext cx="18288000" cy="103251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a:ln>
              <a:noFill/>
            </a:ln>
          </p:spPr>
        </p:sp>
        <p:sp>
          <p:nvSpPr>
            <p:cNvPr id="4" name="TextBox 4"/>
            <p:cNvSpPr txBox="1"/>
            <p:nvPr/>
          </p:nvSpPr>
          <p:spPr>
            <a:xfrm>
              <a:off x="0" y="-38100"/>
              <a:ext cx="4816593" cy="2747433"/>
            </a:xfrm>
            <a:prstGeom prst="rect">
              <a:avLst/>
            </a:prstGeom>
            <a:ln>
              <a:noFill/>
            </a:ln>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Organisation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grpSp>
        <p:nvGrpSpPr>
          <p:cNvPr id="5" name="Grupp 4">
            <a:extLst>
              <a:ext uri="{FF2B5EF4-FFF2-40B4-BE49-F238E27FC236}">
                <a16:creationId xmlns:a16="http://schemas.microsoft.com/office/drawing/2014/main" id="{44AE1957-3738-E4AE-93C1-7145836705E1}"/>
              </a:ext>
            </a:extLst>
          </p:cNvPr>
          <p:cNvGrpSpPr/>
          <p:nvPr/>
        </p:nvGrpSpPr>
        <p:grpSpPr>
          <a:xfrm>
            <a:off x="3810000" y="0"/>
            <a:ext cx="9915339" cy="9915339"/>
            <a:chOff x="1842616" y="249496"/>
            <a:chExt cx="9915339" cy="9915339"/>
          </a:xfrm>
        </p:grpSpPr>
        <p:sp>
          <p:nvSpPr>
            <p:cNvPr id="6" name="Ellips 5">
              <a:extLst>
                <a:ext uri="{FF2B5EF4-FFF2-40B4-BE49-F238E27FC236}">
                  <a16:creationId xmlns:a16="http://schemas.microsoft.com/office/drawing/2014/main" id="{FBBEAE8C-A450-B1AC-0C81-05C7D4255ED6}"/>
                </a:ext>
              </a:extLst>
            </p:cNvPr>
            <p:cNvSpPr/>
            <p:nvPr/>
          </p:nvSpPr>
          <p:spPr>
            <a:xfrm>
              <a:off x="1842616" y="249496"/>
              <a:ext cx="9915339" cy="9915339"/>
            </a:xfrm>
            <a:prstGeom prst="ellipse">
              <a:avLst/>
            </a:prstGeom>
            <a:solidFill>
              <a:srgbClr val="C00000"/>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78F89F55-3622-EA19-0087-B2EC3D7671EE}"/>
                </a:ext>
              </a:extLst>
            </p:cNvPr>
            <p:cNvSpPr txBox="1"/>
            <p:nvPr/>
          </p:nvSpPr>
          <p:spPr>
            <a:xfrm>
              <a:off x="3512440" y="2459162"/>
              <a:ext cx="6547598" cy="5732338"/>
            </a:xfrm>
            <a:prstGeom prst="rect">
              <a:avLst/>
            </a:prstGeom>
            <a:noFill/>
          </p:spPr>
          <p:txBody>
            <a:bodyPr wrap="square" rtlCol="0">
              <a:spAutoFit/>
            </a:bodyPr>
            <a:lstStyle/>
            <a:p>
              <a:pPr algn="ctr"/>
              <a:r>
                <a:rPr lang="sv-SE" sz="3200" b="1" dirty="0">
                  <a:solidFill>
                    <a:schemeClr val="bg1"/>
                  </a:solidFill>
                  <a:latin typeface="Special Elite" panose="02000506000000020004" pitchFamily="2" charset="0"/>
                </a:rPr>
                <a:t>Spelare</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Våra barn- och ungdomar.</a:t>
              </a:r>
            </a:p>
            <a:p>
              <a:pPr algn="ctr"/>
              <a:endParaRPr lang="sv-SE" sz="2000" dirty="0">
                <a:solidFill>
                  <a:schemeClr val="bg1"/>
                </a:solidFill>
                <a:latin typeface="Special Elite" panose="02000506000000020004" pitchFamily="2" charset="0"/>
              </a:endParaRPr>
            </a:p>
            <a:p>
              <a:pPr algn="ctr"/>
              <a:r>
                <a:rPr lang="sv-SE" sz="3200" b="1" dirty="0">
                  <a:solidFill>
                    <a:schemeClr val="bg1"/>
                  </a:solidFill>
                  <a:latin typeface="Special Elite" panose="02000506000000020004" pitchFamily="2" charset="0"/>
                </a:rPr>
                <a:t>Tränare/ledare</a:t>
              </a:r>
            </a:p>
            <a:p>
              <a:pPr algn="ctr"/>
              <a:r>
                <a:rPr lang="sv-SE" sz="2000" dirty="0">
                  <a:solidFill>
                    <a:schemeClr val="bg1"/>
                  </a:solidFill>
                  <a:latin typeface="Special Elite" panose="02000506000000020004" pitchFamily="2" charset="0"/>
                </a:rPr>
                <a:t>Ansvarar för lagets träningar och matcher. Jobbar efter föreningens värdegrund, vision och verksamhetsidé. Möjligheter att utbildas via föreningen och respektive förbund. </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Vara förebilder!</a:t>
              </a:r>
            </a:p>
            <a:p>
              <a:pPr algn="ctr"/>
              <a:endParaRPr lang="sv-SE" sz="2000" dirty="0">
                <a:solidFill>
                  <a:schemeClr val="bg1"/>
                </a:solidFill>
                <a:latin typeface="Special Elite" panose="02000506000000020004" pitchFamily="2" charset="0"/>
              </a:endParaRPr>
            </a:p>
            <a:p>
              <a:pPr algn="ctr"/>
              <a:r>
                <a:rPr lang="sv-SE" sz="3200" b="1" dirty="0">
                  <a:solidFill>
                    <a:schemeClr val="bg1"/>
                  </a:solidFill>
                  <a:latin typeface="Special Elite" panose="02000506000000020004" pitchFamily="2" charset="0"/>
                </a:rPr>
                <a:t>Lagledare</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Ansvarar för information till laget och föräldrar via SportAdmin och hemsida. Löpande dialog med ledare och kansli. Ser till att planera för matcher/sammandrag med tillhörande uppgifter.</a:t>
              </a:r>
            </a:p>
            <a:p>
              <a:pPr algn="ctr"/>
              <a:endParaRPr lang="sv-SE" sz="1050" dirty="0">
                <a:solidFill>
                  <a:schemeClr val="bg1"/>
                </a:solidFill>
                <a:latin typeface="Daytona" panose="020B0604030500040204" pitchFamily="34" charset="0"/>
              </a:endParaRPr>
            </a:p>
          </p:txBody>
        </p:sp>
      </p:grpSp>
      <p:grpSp>
        <p:nvGrpSpPr>
          <p:cNvPr id="15" name="Grupp 14">
            <a:extLst>
              <a:ext uri="{FF2B5EF4-FFF2-40B4-BE49-F238E27FC236}">
                <a16:creationId xmlns:a16="http://schemas.microsoft.com/office/drawing/2014/main" id="{34C233C0-5057-2E61-EF75-448B87E8A11A}"/>
              </a:ext>
            </a:extLst>
          </p:cNvPr>
          <p:cNvGrpSpPr/>
          <p:nvPr/>
        </p:nvGrpSpPr>
        <p:grpSpPr>
          <a:xfrm>
            <a:off x="11644310" y="3658796"/>
            <a:ext cx="6547597" cy="6547597"/>
            <a:chOff x="9676926" y="3908292"/>
            <a:chExt cx="6547597" cy="6547597"/>
          </a:xfrm>
        </p:grpSpPr>
        <p:sp>
          <p:nvSpPr>
            <p:cNvPr id="8" name="Ellips 7">
              <a:extLst>
                <a:ext uri="{FF2B5EF4-FFF2-40B4-BE49-F238E27FC236}">
                  <a16:creationId xmlns:a16="http://schemas.microsoft.com/office/drawing/2014/main" id="{FE7C56D6-93AA-053C-C68B-00410941CEA2}"/>
                </a:ext>
              </a:extLst>
            </p:cNvPr>
            <p:cNvSpPr/>
            <p:nvPr/>
          </p:nvSpPr>
          <p:spPr>
            <a:xfrm>
              <a:off x="9676926" y="3908292"/>
              <a:ext cx="6547597" cy="6547597"/>
            </a:xfrm>
            <a:prstGeom prst="ellipse">
              <a:avLst/>
            </a:prstGeom>
            <a:solidFill>
              <a:schemeClr val="bg1"/>
            </a:solidFill>
            <a:ln w="76200">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57596F66-F490-3EA3-593A-52D65D0D9E28}"/>
                </a:ext>
              </a:extLst>
            </p:cNvPr>
            <p:cNvSpPr txBox="1"/>
            <p:nvPr/>
          </p:nvSpPr>
          <p:spPr>
            <a:xfrm>
              <a:off x="10632345" y="5731375"/>
              <a:ext cx="4636760" cy="3046988"/>
            </a:xfrm>
            <a:prstGeom prst="rect">
              <a:avLst/>
            </a:prstGeom>
            <a:noFill/>
          </p:spPr>
          <p:txBody>
            <a:bodyPr wrap="square" rtlCol="0">
              <a:spAutoFit/>
            </a:bodyPr>
            <a:lstStyle/>
            <a:p>
              <a:pPr algn="ctr"/>
              <a:endParaRPr lang="sv-SE" sz="1600" dirty="0">
                <a:solidFill>
                  <a:schemeClr val="bg1"/>
                </a:solidFill>
                <a:latin typeface="Special Elite" panose="02000506000000020004" pitchFamily="2" charset="0"/>
              </a:endParaRPr>
            </a:p>
            <a:p>
              <a:pPr algn="ctr"/>
              <a:r>
                <a:rPr lang="sv-SE" sz="2400" b="1" dirty="0">
                  <a:latin typeface="Special Elite" panose="02000506000000020004" pitchFamily="2" charset="0"/>
                </a:rPr>
                <a:t>Föräldragrupp</a:t>
              </a:r>
            </a:p>
            <a:p>
              <a:pPr algn="ctr"/>
              <a:r>
                <a:rPr lang="sv-SE" sz="1600" dirty="0">
                  <a:latin typeface="Special Elite" panose="02000506000000020004" pitchFamily="2" charset="0"/>
                </a:rPr>
                <a:t>Stötta laget i förekommande uppgifter såsom planera för kioskförsäljning, skapa nya lagintäkter samt länk mellan föräldrar och lag.</a:t>
              </a:r>
            </a:p>
            <a:p>
              <a:pPr algn="ctr"/>
              <a:endParaRPr lang="sv-SE" sz="1600" dirty="0">
                <a:latin typeface="Special Elite" panose="02000506000000020004" pitchFamily="2" charset="0"/>
              </a:endParaRPr>
            </a:p>
            <a:p>
              <a:pPr algn="ctr"/>
              <a:r>
                <a:rPr lang="sv-SE" sz="2400" b="1" dirty="0">
                  <a:latin typeface="Special Elite" panose="02000506000000020004" pitchFamily="2" charset="0"/>
                </a:rPr>
                <a:t>Föräldrar</a:t>
              </a:r>
              <a:br>
                <a:rPr lang="sv-SE" sz="1600" dirty="0">
                  <a:latin typeface="Special Elite" panose="02000506000000020004" pitchFamily="2" charset="0"/>
                </a:rPr>
              </a:br>
              <a:r>
                <a:rPr lang="sv-SE" sz="1600" dirty="0">
                  <a:latin typeface="Special Elite" panose="02000506000000020004" pitchFamily="2" charset="0"/>
                </a:rPr>
                <a:t>Stötta, peppa och skapa de bästa förutsättningarna för våra barn och ungdomar. Vara förebilder!</a:t>
              </a:r>
            </a:p>
          </p:txBody>
        </p:sp>
      </p:grpSp>
      <p:grpSp>
        <p:nvGrpSpPr>
          <p:cNvPr id="14" name="Grupp 13">
            <a:extLst>
              <a:ext uri="{FF2B5EF4-FFF2-40B4-BE49-F238E27FC236}">
                <a16:creationId xmlns:a16="http://schemas.microsoft.com/office/drawing/2014/main" id="{81258E98-3DD9-2AE5-C186-EE2E5741CE85}"/>
              </a:ext>
            </a:extLst>
          </p:cNvPr>
          <p:cNvGrpSpPr/>
          <p:nvPr/>
        </p:nvGrpSpPr>
        <p:grpSpPr>
          <a:xfrm>
            <a:off x="11263784" y="-88227"/>
            <a:ext cx="5846856" cy="5846856"/>
            <a:chOff x="9296400" y="161269"/>
            <a:chExt cx="5846856" cy="5846856"/>
          </a:xfrm>
        </p:grpSpPr>
        <p:sp>
          <p:nvSpPr>
            <p:cNvPr id="12" name="Ellips 11">
              <a:extLst>
                <a:ext uri="{FF2B5EF4-FFF2-40B4-BE49-F238E27FC236}">
                  <a16:creationId xmlns:a16="http://schemas.microsoft.com/office/drawing/2014/main" id="{D5B8C7F6-3BA7-36CB-6C3E-B01099C32225}"/>
                </a:ext>
              </a:extLst>
            </p:cNvPr>
            <p:cNvSpPr/>
            <p:nvPr/>
          </p:nvSpPr>
          <p:spPr>
            <a:xfrm>
              <a:off x="9296400" y="161269"/>
              <a:ext cx="5846856" cy="5846856"/>
            </a:xfrm>
            <a:prstGeom prst="ellipse">
              <a:avLst/>
            </a:prstGeom>
            <a:solidFill>
              <a:srgbClr val="811111"/>
            </a:solidFill>
            <a:ln w="76200">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 name="textruta 12">
              <a:extLst>
                <a:ext uri="{FF2B5EF4-FFF2-40B4-BE49-F238E27FC236}">
                  <a16:creationId xmlns:a16="http://schemas.microsoft.com/office/drawing/2014/main" id="{AD8E2C82-2FEC-1E35-9B0E-A24BD93EBCFB}"/>
                </a:ext>
              </a:extLst>
            </p:cNvPr>
            <p:cNvSpPr txBox="1"/>
            <p:nvPr/>
          </p:nvSpPr>
          <p:spPr>
            <a:xfrm>
              <a:off x="10241729" y="1669274"/>
              <a:ext cx="4122920" cy="2677656"/>
            </a:xfrm>
            <a:prstGeom prst="rect">
              <a:avLst/>
            </a:prstGeom>
            <a:noFill/>
          </p:spPr>
          <p:txBody>
            <a:bodyPr wrap="square">
              <a:spAutoFit/>
            </a:bodyPr>
            <a:lstStyle/>
            <a:p>
              <a:pPr algn="ctr"/>
              <a:r>
                <a:rPr lang="sv-SE" sz="2400" b="1" dirty="0">
                  <a:solidFill>
                    <a:schemeClr val="bg1"/>
                  </a:solidFill>
                  <a:latin typeface="Special Elite" panose="02000506000000020004" pitchFamily="2" charset="0"/>
                </a:rPr>
                <a:t>Kontaktförälder</a:t>
              </a:r>
              <a:br>
                <a:rPr lang="sv-SE" sz="1600" dirty="0">
                  <a:solidFill>
                    <a:schemeClr val="bg1"/>
                  </a:solidFill>
                  <a:latin typeface="Special Elite" panose="02000506000000020004" pitchFamily="2" charset="0"/>
                </a:rPr>
              </a:br>
              <a:r>
                <a:rPr lang="sv-SE" sz="1600" dirty="0">
                  <a:solidFill>
                    <a:schemeClr val="bg1"/>
                  </a:solidFill>
                  <a:latin typeface="Special Elite" panose="02000506000000020004" pitchFamily="2" charset="0"/>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p>
          </p:txBody>
        </p:sp>
      </p:grpSp>
      <p:grpSp>
        <p:nvGrpSpPr>
          <p:cNvPr id="18" name="Grupp 17">
            <a:extLst>
              <a:ext uri="{FF2B5EF4-FFF2-40B4-BE49-F238E27FC236}">
                <a16:creationId xmlns:a16="http://schemas.microsoft.com/office/drawing/2014/main" id="{2B93302F-85C4-FC7D-3F97-07937FDA79DC}"/>
              </a:ext>
            </a:extLst>
          </p:cNvPr>
          <p:cNvGrpSpPr/>
          <p:nvPr/>
        </p:nvGrpSpPr>
        <p:grpSpPr>
          <a:xfrm>
            <a:off x="-244749" y="250551"/>
            <a:ext cx="5959749" cy="5959749"/>
            <a:chOff x="-244749" y="250551"/>
            <a:chExt cx="5959749" cy="5959749"/>
          </a:xfrm>
        </p:grpSpPr>
        <p:sp>
          <p:nvSpPr>
            <p:cNvPr id="16" name="Ellips 15">
              <a:extLst>
                <a:ext uri="{FF2B5EF4-FFF2-40B4-BE49-F238E27FC236}">
                  <a16:creationId xmlns:a16="http://schemas.microsoft.com/office/drawing/2014/main" id="{FE7C56D6-93AA-053C-C68B-00410941CEA2}"/>
                </a:ext>
              </a:extLst>
            </p:cNvPr>
            <p:cNvSpPr/>
            <p:nvPr/>
          </p:nvSpPr>
          <p:spPr>
            <a:xfrm>
              <a:off x="-244749" y="250551"/>
              <a:ext cx="5959749" cy="5959749"/>
            </a:xfrm>
            <a:prstGeom prst="ellipse">
              <a:avLst/>
            </a:prstGeom>
            <a:solidFill>
              <a:schemeClr val="tx2">
                <a:lumMod val="40000"/>
                <a:lumOff val="60000"/>
              </a:schemeClr>
            </a:solidFill>
            <a:ln w="76200">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textruta 16">
              <a:extLst>
                <a:ext uri="{FF2B5EF4-FFF2-40B4-BE49-F238E27FC236}">
                  <a16:creationId xmlns:a16="http://schemas.microsoft.com/office/drawing/2014/main" id="{57596F66-F490-3EA3-593A-52D65D0D9E28}"/>
                </a:ext>
              </a:extLst>
            </p:cNvPr>
            <p:cNvSpPr txBox="1"/>
            <p:nvPr/>
          </p:nvSpPr>
          <p:spPr>
            <a:xfrm>
              <a:off x="878367" y="1419778"/>
              <a:ext cx="3684294" cy="3416320"/>
            </a:xfrm>
            <a:prstGeom prst="rect">
              <a:avLst/>
            </a:prstGeom>
            <a:noFill/>
          </p:spPr>
          <p:txBody>
            <a:bodyPr wrap="square" rtlCol="0">
              <a:spAutoFit/>
            </a:bodyPr>
            <a:lstStyle/>
            <a:p>
              <a:pPr algn="ctr"/>
              <a:r>
                <a:rPr lang="sv-SE" sz="2400" b="1" dirty="0">
                  <a:latin typeface="Special Elite" panose="02000506000000020004" pitchFamily="2" charset="0"/>
                </a:rPr>
                <a:t>Fotbolls- &amp; </a:t>
              </a:r>
              <a:r>
                <a:rPr lang="sv-SE" sz="2400" b="1" dirty="0" err="1">
                  <a:latin typeface="Special Elite" panose="02000506000000020004" pitchFamily="2" charset="0"/>
                </a:rPr>
                <a:t>futsalsektionen</a:t>
              </a:r>
              <a:br>
                <a:rPr lang="sv-SE" sz="1600" dirty="0">
                  <a:latin typeface="Special Elite" panose="02000506000000020004" pitchFamily="2" charset="0"/>
                </a:rPr>
              </a:br>
              <a:endParaRPr lang="sv-SE" sz="1600" dirty="0">
                <a:latin typeface="Special Elite" panose="02000506000000020004" pitchFamily="2" charset="0"/>
              </a:endParaRPr>
            </a:p>
            <a:p>
              <a:pPr algn="ctr"/>
              <a:r>
                <a:rPr lang="sv-SE" sz="1600" dirty="0">
                  <a:latin typeface="Special Elite" panose="02000506000000020004" pitchFamily="2" charset="0"/>
                </a:rPr>
                <a:t>Simon </a:t>
              </a:r>
              <a:r>
                <a:rPr lang="sv-SE" sz="1600" dirty="0" err="1">
                  <a:latin typeface="Special Elite" panose="02000506000000020004" pitchFamily="2" charset="0"/>
                </a:rPr>
                <a:t>Webeklint</a:t>
              </a:r>
              <a:endParaRPr lang="sv-SE" sz="1600" dirty="0">
                <a:latin typeface="Special Elite" panose="02000506000000020004" pitchFamily="2" charset="0"/>
              </a:endParaRPr>
            </a:p>
            <a:p>
              <a:pPr algn="ctr"/>
              <a:r>
                <a:rPr lang="sv-SE" sz="1600" dirty="0">
                  <a:latin typeface="Special Elite" panose="02000506000000020004" pitchFamily="2" charset="0"/>
                </a:rPr>
                <a:t>Hanna Johansson</a:t>
              </a:r>
            </a:p>
            <a:p>
              <a:pPr algn="ctr"/>
              <a:r>
                <a:rPr lang="sv-SE" sz="1600" dirty="0">
                  <a:latin typeface="Special Elite" panose="02000506000000020004" pitchFamily="2" charset="0"/>
                </a:rPr>
                <a:t>Petter Augustsson</a:t>
              </a:r>
            </a:p>
            <a:p>
              <a:pPr algn="ctr"/>
              <a:r>
                <a:rPr lang="sv-SE" sz="1600" dirty="0">
                  <a:latin typeface="Special Elite" panose="02000506000000020004" pitchFamily="2" charset="0"/>
                </a:rPr>
                <a:t>Karl Forsell</a:t>
              </a:r>
            </a:p>
            <a:p>
              <a:pPr algn="ctr"/>
              <a:r>
                <a:rPr lang="sv-SE" sz="1600" dirty="0">
                  <a:latin typeface="Special Elite" panose="02000506000000020004" pitchFamily="2" charset="0"/>
                </a:rPr>
                <a:t>Christopher Augustsson</a:t>
              </a:r>
            </a:p>
            <a:p>
              <a:pPr algn="ctr"/>
              <a:r>
                <a:rPr lang="sv-SE" sz="1600" dirty="0">
                  <a:latin typeface="Special Elite" panose="02000506000000020004" pitchFamily="2" charset="0"/>
                </a:rPr>
                <a:t>Anders Rietz</a:t>
              </a:r>
              <a:br>
                <a:rPr lang="sv-SE" sz="1600" dirty="0">
                  <a:latin typeface="Special Elite" panose="02000506000000020004" pitchFamily="2" charset="0"/>
                </a:rPr>
              </a:br>
              <a:endParaRPr lang="sv-SE" sz="1600" dirty="0">
                <a:latin typeface="Special Elite" panose="02000506000000020004" pitchFamily="2" charset="0"/>
              </a:endParaRPr>
            </a:p>
            <a:p>
              <a:pPr algn="ctr"/>
              <a:r>
                <a:rPr lang="sv-SE" sz="2400" b="1" dirty="0">
                  <a:latin typeface="Special Elite" panose="02000506000000020004" pitchFamily="2" charset="0"/>
                </a:rPr>
                <a:t>Fotbollsutvecklare</a:t>
              </a:r>
            </a:p>
            <a:p>
              <a:pPr algn="ctr"/>
              <a:r>
                <a:rPr lang="sv-SE" sz="1600" dirty="0">
                  <a:latin typeface="Special Elite" panose="02000506000000020004" pitchFamily="2" charset="0"/>
                </a:rPr>
                <a:t>David Persson</a:t>
              </a:r>
              <a:endParaRPr lang="sv-SE" sz="900" dirty="0">
                <a:latin typeface="Daytona" panose="020B0604030500040204" pitchFamily="34" charset="0"/>
              </a:endParaRPr>
            </a:p>
          </p:txBody>
        </p:sp>
      </p:grpSp>
    </p:spTree>
    <p:extLst>
      <p:ext uri="{BB962C8B-B14F-4D97-AF65-F5344CB8AC3E}">
        <p14:creationId xmlns:p14="http://schemas.microsoft.com/office/powerpoint/2010/main" val="169839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9888496" cy="4078039"/>
          </a:xfrm>
          <a:prstGeom prst="rect">
            <a:avLst/>
          </a:prstGeom>
        </p:spPr>
        <p:txBody>
          <a:bodyPr wrap="square" lIns="0" tIns="0" rIns="0" bIns="0" rtlCol="0" anchor="t">
            <a:spAutoFit/>
          </a:bodyPr>
          <a:lstStyle/>
          <a:p>
            <a:pPr>
              <a:spcBef>
                <a:spcPct val="0"/>
              </a:spcBef>
              <a:spcAft>
                <a:spcPts val="1200"/>
              </a:spcAft>
            </a:pPr>
            <a:r>
              <a:rPr lang="en-US" sz="3200" dirty="0" err="1">
                <a:solidFill>
                  <a:srgbClr val="FFFFFF"/>
                </a:solidFill>
                <a:latin typeface="Special Elite" panose="02000506000000020004" pitchFamily="2" charset="0"/>
                <a:ea typeface="True Typewriter"/>
                <a:cs typeface="True Typewriter"/>
                <a:sym typeface="True Typewriter"/>
              </a:rPr>
              <a:t>Hemsida</a:t>
            </a:r>
            <a:r>
              <a:rPr lang="en-US" sz="3200" dirty="0">
                <a:solidFill>
                  <a:srgbClr val="FFFFFF"/>
                </a:solidFill>
                <a:latin typeface="Special Elite" panose="02000506000000020004" pitchFamily="2" charset="0"/>
                <a:ea typeface="True Typewriter"/>
                <a:cs typeface="True Typewriter"/>
                <a:sym typeface="True Typewriter"/>
              </a:rPr>
              <a:t> </a:t>
            </a:r>
            <a:r>
              <a:rPr lang="en-US" sz="1600" dirty="0">
                <a:solidFill>
                  <a:schemeClr val="bg1"/>
                </a:solidFill>
                <a:latin typeface="Special Elite" panose="02000506000000020004" pitchFamily="2" charset="0"/>
                <a:cs typeface="Arial"/>
                <a:sym typeface="True Typewriter"/>
              </a:rPr>
              <a:t>www.sandakernssk.se</a:t>
            </a:r>
            <a:br>
              <a:rPr lang="en-US" sz="1600" dirty="0">
                <a:solidFill>
                  <a:schemeClr val="bg1"/>
                </a:solidFill>
                <a:latin typeface="Special Elite" panose="02000506000000020004" pitchFamily="2" charset="0"/>
                <a:cs typeface="Arial"/>
                <a:sym typeface="True Typewriter"/>
              </a:rPr>
            </a:br>
            <a:r>
              <a:rPr lang="en-US" sz="1600" dirty="0" err="1">
                <a:solidFill>
                  <a:schemeClr val="bg1"/>
                </a:solidFill>
                <a:latin typeface="Special Elite" panose="02000506000000020004" pitchFamily="2" charset="0"/>
                <a:cs typeface="Arial"/>
                <a:sym typeface="True Typewriter"/>
              </a:rPr>
              <a:t>Kopplad</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direkt</a:t>
            </a:r>
            <a:r>
              <a:rPr lang="en-US" sz="1600" dirty="0">
                <a:solidFill>
                  <a:schemeClr val="bg1"/>
                </a:solidFill>
                <a:latin typeface="Special Elite" panose="02000506000000020004" pitchFamily="2" charset="0"/>
                <a:cs typeface="Arial"/>
                <a:sym typeface="True Typewriter"/>
              </a:rPr>
              <a:t> till </a:t>
            </a:r>
            <a:r>
              <a:rPr lang="en-US" sz="1600" dirty="0" err="1">
                <a:solidFill>
                  <a:schemeClr val="bg1"/>
                </a:solidFill>
                <a:latin typeface="Special Elite" panose="02000506000000020004" pitchFamily="2" charset="0"/>
                <a:cs typeface="Arial"/>
                <a:sym typeface="True Typewriter"/>
              </a:rPr>
              <a:t>SportAdmin</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Varje</a:t>
            </a:r>
            <a:r>
              <a:rPr lang="en-US" sz="1600" dirty="0">
                <a:solidFill>
                  <a:schemeClr val="bg1"/>
                </a:solidFill>
                <a:latin typeface="Special Elite" panose="02000506000000020004" pitchFamily="2" charset="0"/>
                <a:cs typeface="Arial"/>
                <a:sym typeface="True Typewriter"/>
              </a:rPr>
              <a:t> lag </a:t>
            </a:r>
            <a:r>
              <a:rPr lang="en-US" sz="1600" dirty="0" err="1">
                <a:solidFill>
                  <a:schemeClr val="bg1"/>
                </a:solidFill>
                <a:latin typeface="Special Elite" panose="02000506000000020004" pitchFamily="2" charset="0"/>
                <a:cs typeface="Arial"/>
                <a:sym typeface="True Typewriter"/>
              </a:rPr>
              <a:t>har</a:t>
            </a:r>
            <a:r>
              <a:rPr lang="en-US" sz="1600" dirty="0">
                <a:solidFill>
                  <a:schemeClr val="bg1"/>
                </a:solidFill>
                <a:latin typeface="Special Elite" panose="02000506000000020004" pitchFamily="2" charset="0"/>
                <a:cs typeface="Arial"/>
                <a:sym typeface="True Typewriter"/>
              </a:rPr>
              <a:t> en </a:t>
            </a:r>
            <a:r>
              <a:rPr lang="en-US" sz="1600" dirty="0" err="1">
                <a:solidFill>
                  <a:schemeClr val="bg1"/>
                </a:solidFill>
                <a:latin typeface="Special Elite" panose="02000506000000020004" pitchFamily="2" charset="0"/>
                <a:cs typeface="Arial"/>
                <a:sym typeface="True Typewriter"/>
              </a:rPr>
              <a:t>egen</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hemsida</a:t>
            </a:r>
            <a:r>
              <a:rPr lang="en-US" sz="1600" dirty="0">
                <a:solidFill>
                  <a:schemeClr val="bg1"/>
                </a:solidFill>
                <a:latin typeface="Special Elite" panose="02000506000000020004" pitchFamily="2" charset="0"/>
                <a:cs typeface="Arial"/>
                <a:sym typeface="True Typewriter"/>
              </a:rPr>
              <a:t> med </a:t>
            </a:r>
            <a:r>
              <a:rPr lang="en-US" sz="1600" dirty="0" err="1">
                <a:solidFill>
                  <a:schemeClr val="bg1"/>
                </a:solidFill>
                <a:latin typeface="Special Elite" panose="02000506000000020004" pitchFamily="2" charset="0"/>
                <a:cs typeface="Arial"/>
                <a:sym typeface="True Typewriter"/>
              </a:rPr>
              <a:t>redigeringsmöjligheter</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Här</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samlar</a:t>
            </a:r>
            <a:r>
              <a:rPr lang="en-US" sz="1600" dirty="0">
                <a:solidFill>
                  <a:schemeClr val="bg1"/>
                </a:solidFill>
                <a:latin typeface="Special Elite" panose="02000506000000020004" pitchFamily="2" charset="0"/>
                <a:cs typeface="Arial"/>
                <a:sym typeface="True Typewriter"/>
              </a:rPr>
              <a:t> vi all information </a:t>
            </a:r>
            <a:r>
              <a:rPr lang="en-US" sz="1600" dirty="0" err="1">
                <a:solidFill>
                  <a:schemeClr val="bg1"/>
                </a:solidFill>
                <a:latin typeface="Special Elite" panose="02000506000000020004" pitchFamily="2" charset="0"/>
                <a:cs typeface="Arial"/>
                <a:sym typeface="True Typewriter"/>
              </a:rPr>
              <a:t>kring</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föreningen</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sektionerna</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lagen</a:t>
            </a:r>
            <a:r>
              <a:rPr lang="en-US" sz="1600" dirty="0">
                <a:solidFill>
                  <a:schemeClr val="bg1"/>
                </a:solidFill>
                <a:latin typeface="Special Elite" panose="02000506000000020004" pitchFamily="2" charset="0"/>
                <a:cs typeface="Arial"/>
                <a:sym typeface="True Typewriter"/>
              </a:rPr>
              <a:t>. Under “</a:t>
            </a:r>
            <a:r>
              <a:rPr lang="en-US" sz="1600" dirty="0" err="1">
                <a:solidFill>
                  <a:schemeClr val="bg1"/>
                </a:solidFill>
                <a:latin typeface="Special Elite" panose="02000506000000020004" pitchFamily="2" charset="0"/>
                <a:cs typeface="Arial"/>
                <a:sym typeface="True Typewriter"/>
              </a:rPr>
              <a:t>Dokument</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finns</a:t>
            </a:r>
            <a:r>
              <a:rPr lang="en-US" sz="1600" dirty="0">
                <a:solidFill>
                  <a:schemeClr val="bg1"/>
                </a:solidFill>
                <a:latin typeface="Special Elite" panose="02000506000000020004" pitchFamily="2" charset="0"/>
                <a:cs typeface="Arial"/>
                <a:sym typeface="True Typewriter"/>
              </a:rPr>
              <a:t> det </a:t>
            </a:r>
            <a:r>
              <a:rPr lang="en-US" sz="1600" dirty="0" err="1">
                <a:solidFill>
                  <a:schemeClr val="bg1"/>
                </a:solidFill>
                <a:latin typeface="Special Elite" panose="02000506000000020004" pitchFamily="2" charset="0"/>
                <a:cs typeface="Arial"/>
                <a:sym typeface="True Typewriter"/>
              </a:rPr>
              <a:t>mesta</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att</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hämta</a:t>
            </a:r>
            <a:r>
              <a:rPr lang="en-US" sz="1600" dirty="0">
                <a:solidFill>
                  <a:schemeClr val="bg1"/>
                </a:solidFill>
                <a:latin typeface="Special Elite" panose="02000506000000020004" pitchFamily="2" charset="0"/>
                <a:cs typeface="Arial"/>
                <a:sym typeface="True Typewriter"/>
              </a:rPr>
              <a:t> hem för </a:t>
            </a:r>
            <a:r>
              <a:rPr lang="en-US" sz="1600" dirty="0" err="1">
                <a:solidFill>
                  <a:schemeClr val="bg1"/>
                </a:solidFill>
                <a:latin typeface="Special Elite" panose="02000506000000020004" pitchFamily="2" charset="0"/>
                <a:cs typeface="Arial"/>
                <a:sym typeface="True Typewriter"/>
              </a:rPr>
              <a:t>mer</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detaljerad</a:t>
            </a:r>
            <a:r>
              <a:rPr lang="en-US" sz="1600" dirty="0">
                <a:solidFill>
                  <a:schemeClr val="bg1"/>
                </a:solidFill>
                <a:latin typeface="Special Elite" panose="02000506000000020004" pitchFamily="2" charset="0"/>
                <a:cs typeface="Arial"/>
                <a:sym typeface="True Typewriter"/>
              </a:rPr>
              <a:t> information.</a:t>
            </a:r>
          </a:p>
          <a:p>
            <a:pPr>
              <a:spcBef>
                <a:spcPct val="0"/>
              </a:spcBef>
              <a:spcAft>
                <a:spcPts val="1200"/>
              </a:spcAft>
            </a:pPr>
            <a:r>
              <a:rPr lang="en-US" sz="3200" dirty="0" err="1">
                <a:solidFill>
                  <a:srgbClr val="FFFFFF"/>
                </a:solidFill>
                <a:latin typeface="Special Elite" panose="02000506000000020004" pitchFamily="2" charset="0"/>
                <a:ea typeface="True Typewriter"/>
                <a:cs typeface="True Typewriter"/>
                <a:sym typeface="True Typewriter"/>
              </a:rPr>
              <a:t>SportAdmin</a:t>
            </a:r>
            <a:br>
              <a:rPr lang="en-US" sz="1600" dirty="0">
                <a:solidFill>
                  <a:schemeClr val="bg1"/>
                </a:solidFill>
                <a:latin typeface="Special Elite" panose="02000506000000020004" pitchFamily="2" charset="0"/>
                <a:cs typeface="Arial"/>
                <a:sym typeface="True Typewriter"/>
              </a:rPr>
            </a:br>
            <a:r>
              <a:rPr lang="en-US" sz="1600" dirty="0">
                <a:solidFill>
                  <a:schemeClr val="bg1"/>
                </a:solidFill>
                <a:latin typeface="Special Elite" panose="02000506000000020004" pitchFamily="2" charset="0"/>
                <a:cs typeface="Arial"/>
                <a:sym typeface="True Typewriter"/>
              </a:rPr>
              <a:t>Allt </a:t>
            </a:r>
            <a:r>
              <a:rPr lang="en-US" sz="1600" dirty="0" err="1">
                <a:solidFill>
                  <a:schemeClr val="bg1"/>
                </a:solidFill>
                <a:latin typeface="Special Elite" panose="02000506000000020004" pitchFamily="2" charset="0"/>
                <a:cs typeface="Arial"/>
                <a:sym typeface="True Typewriter"/>
              </a:rPr>
              <a:t>i</a:t>
            </a:r>
            <a:r>
              <a:rPr lang="en-US" sz="1600" dirty="0">
                <a:solidFill>
                  <a:schemeClr val="bg1"/>
                </a:solidFill>
                <a:latin typeface="Special Elite" panose="02000506000000020004" pitchFamily="2" charset="0"/>
                <a:cs typeface="Arial"/>
                <a:sym typeface="True Typewriter"/>
              </a:rPr>
              <a:t> ett! En app för </a:t>
            </a:r>
            <a:r>
              <a:rPr lang="en-US" sz="1600" dirty="0" err="1">
                <a:solidFill>
                  <a:schemeClr val="bg1"/>
                </a:solidFill>
                <a:latin typeface="Special Elite" panose="02000506000000020004" pitchFamily="2" charset="0"/>
                <a:cs typeface="Arial"/>
                <a:sym typeface="True Typewriter"/>
              </a:rPr>
              <a:t>föräldrar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ledare</a:t>
            </a:r>
            <a:r>
              <a:rPr lang="en-US" sz="1600" dirty="0">
                <a:solidFill>
                  <a:schemeClr val="bg1"/>
                </a:solidFill>
                <a:latin typeface="Special Elite" panose="02000506000000020004" pitchFamily="2" charset="0"/>
                <a:cs typeface="Arial"/>
                <a:sym typeface="True Typewriter"/>
              </a:rPr>
              <a:t> med </a:t>
            </a:r>
            <a:r>
              <a:rPr lang="en-US" sz="1600" dirty="0" err="1">
                <a:solidFill>
                  <a:schemeClr val="bg1"/>
                </a:solidFill>
                <a:latin typeface="Special Elite" panose="02000506000000020004" pitchFamily="2" charset="0"/>
                <a:cs typeface="Arial"/>
                <a:sym typeface="True Typewriter"/>
              </a:rPr>
              <a:t>medlemsregister</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lagkassor</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kalender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mycket</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mera</a:t>
            </a:r>
            <a:r>
              <a:rPr lang="en-US" sz="1600" dirty="0">
                <a:solidFill>
                  <a:schemeClr val="bg1"/>
                </a:solidFill>
                <a:latin typeface="Special Elite" panose="02000506000000020004" pitchFamily="2" charset="0"/>
                <a:cs typeface="Arial"/>
                <a:sym typeface="True Typewriter"/>
              </a:rPr>
              <a:t>. </a:t>
            </a:r>
          </a:p>
          <a:p>
            <a:pPr algn="just"/>
            <a:r>
              <a:rPr lang="sv-SE" sz="3200" dirty="0" err="1">
                <a:solidFill>
                  <a:srgbClr val="FFFFFF"/>
                </a:solidFill>
                <a:latin typeface="Special Elite" panose="02000506000000020004" pitchFamily="2" charset="0"/>
                <a:ea typeface="True Typewriter"/>
                <a:cs typeface="True Typewriter"/>
              </a:rPr>
              <a:t>Instagram</a:t>
            </a:r>
            <a:r>
              <a:rPr lang="sv-SE" sz="3200" dirty="0">
                <a:solidFill>
                  <a:srgbClr val="FFFFFF"/>
                </a:solidFill>
                <a:latin typeface="Special Elite" panose="02000506000000020004" pitchFamily="2" charset="0"/>
                <a:ea typeface="True Typewriter"/>
                <a:cs typeface="True Typewriter"/>
              </a:rPr>
              <a:t> och Facebook</a:t>
            </a:r>
          </a:p>
          <a:p>
            <a:pPr>
              <a:spcAft>
                <a:spcPts val="600"/>
              </a:spcAft>
            </a:pPr>
            <a:r>
              <a:rPr lang="sv-SE" sz="1600" dirty="0">
                <a:solidFill>
                  <a:schemeClr val="bg1"/>
                </a:solidFill>
                <a:latin typeface="Special Elite" panose="02000506000000020004" pitchFamily="2" charset="0"/>
                <a:cs typeface="Arial"/>
              </a:rPr>
              <a:t>Föreningen finns på både </a:t>
            </a:r>
            <a:r>
              <a:rPr lang="sv-SE" sz="1600" dirty="0" err="1">
                <a:solidFill>
                  <a:schemeClr val="bg1"/>
                </a:solidFill>
                <a:latin typeface="Special Elite" panose="02000506000000020004" pitchFamily="2" charset="0"/>
                <a:cs typeface="Arial"/>
              </a:rPr>
              <a:t>Instagram</a:t>
            </a:r>
            <a:r>
              <a:rPr lang="sv-SE" sz="1600" dirty="0">
                <a:solidFill>
                  <a:schemeClr val="bg1"/>
                </a:solidFill>
                <a:latin typeface="Special Elite" panose="02000506000000020004" pitchFamily="2" charset="0"/>
                <a:cs typeface="Arial"/>
              </a:rPr>
              <a:t> och Facebook där vi löpande lägger ut intressanta </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inlägg och klipp som speglar vår verksamhet. Lagen har även möjlighet att själva skapa</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egna sidor som då speglar respektive lags olika aktiviteter.</a:t>
            </a:r>
            <a:endParaRPr lang="en-US" sz="1600" dirty="0">
              <a:solidFill>
                <a:schemeClr val="bg1"/>
              </a:solidFill>
              <a:latin typeface="Special Elite" panose="02000506000000020004" pitchFamily="2" charset="0"/>
              <a:cs typeface="Arial"/>
              <a:sym typeface="True Typewriter"/>
            </a:endParaRPr>
          </a:p>
          <a:p>
            <a:pPr>
              <a:spcBef>
                <a:spcPct val="0"/>
              </a:spcBef>
              <a:spcAft>
                <a:spcPts val="1200"/>
              </a:spcAft>
            </a:pPr>
            <a:endParaRPr lang="en-US" sz="1600" dirty="0">
              <a:solidFill>
                <a:schemeClr val="bg1"/>
              </a:solidFill>
              <a:latin typeface="Special Elite" panose="02000506000000020004" pitchFamily="2" charset="0"/>
              <a:cs typeface="Arial"/>
              <a:sym typeface="True Typewriter"/>
            </a:endParaRP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Informationskanaler</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6" name="Bildobjekt 5">
            <a:extLst>
              <a:ext uri="{FF2B5EF4-FFF2-40B4-BE49-F238E27FC236}">
                <a16:creationId xmlns:a16="http://schemas.microsoft.com/office/drawing/2014/main" id="{0D5ECC11-EE37-8F21-9F10-ACADADC0BEF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145" b="96785" l="1792" r="98208">
                        <a14:foregroundMark x1="17264" y1="9325" x2="10586" y2="17685"/>
                        <a14:foregroundMark x1="10586" y1="17685" x2="8143" y2="60129"/>
                        <a14:foregroundMark x1="8143" y1="60129" x2="15147" y2="93248"/>
                        <a14:foregroundMark x1="15147" y1="93248" x2="21173" y2="69775"/>
                        <a14:foregroundMark x1="21173" y1="69775" x2="23127" y2="13505"/>
                        <a14:foregroundMark x1="23127" y1="13505" x2="18730" y2="4180"/>
                        <a14:foregroundMark x1="18730" y1="4180" x2="16612" y2="9646"/>
                        <a14:foregroundMark x1="16612" y1="9646" x2="16450" y2="10289"/>
                        <a14:foregroundMark x1="39414" y1="12540" x2="32410" y2="31511"/>
                        <a14:foregroundMark x1="32410" y1="31511" x2="34528" y2="83923"/>
                        <a14:foregroundMark x1="34528" y1="83923" x2="43160" y2="79421"/>
                        <a14:foregroundMark x1="43160" y1="79421" x2="45440" y2="25723"/>
                        <a14:foregroundMark x1="45440" y1="25723" x2="41368" y2="15434"/>
                        <a14:foregroundMark x1="41368" y1="15434" x2="39414" y2="15113"/>
                        <a14:foregroundMark x1="87785" y1="10611" x2="80782" y2="38907"/>
                        <a14:foregroundMark x1="80782" y1="38907" x2="83225" y2="88424"/>
                        <a14:foregroundMark x1="83225" y1="88424" x2="93322" y2="80064"/>
                        <a14:foregroundMark x1="93322" y1="80064" x2="93648" y2="31190"/>
                        <a14:foregroundMark x1="93648" y1="31190" x2="86645" y2="10932"/>
                        <a14:foregroundMark x1="5049" y1="21222" x2="5049" y2="21222"/>
                        <a14:foregroundMark x1="5212" y1="11576" x2="5212" y2="11576"/>
                        <a14:foregroundMark x1="5212" y1="7717" x2="5212" y2="7717"/>
                        <a14:foregroundMark x1="10586" y1="7395" x2="10586" y2="7395"/>
                        <a14:foregroundMark x1="12866" y1="6431" x2="12866" y2="6431"/>
                        <a14:foregroundMark x1="4397" y1="22508" x2="4397" y2="22508"/>
                        <a14:foregroundMark x1="18893" y1="23473" x2="18893" y2="23473"/>
                        <a14:foregroundMark x1="3420" y1="86174" x2="3420" y2="86174"/>
                        <a14:foregroundMark x1="28502" y1="21543" x2="28502" y2="21543"/>
                        <a14:foregroundMark x1="32410" y1="14791" x2="32410" y2="14791"/>
                        <a14:foregroundMark x1="45114" y1="8682" x2="40717" y2="7395"/>
                        <a14:foregroundMark x1="40717" y1="7395" x2="30619" y2="12540"/>
                        <a14:foregroundMark x1="30619" y1="12540" x2="31107" y2="28617"/>
                        <a14:foregroundMark x1="31107" y1="28617" x2="44463" y2="23794"/>
                        <a14:foregroundMark x1="44463" y1="23794" x2="47720" y2="8682"/>
                        <a14:foregroundMark x1="47720" y1="8682" x2="44788" y2="6431"/>
                        <a14:foregroundMark x1="68404" y1="8039" x2="61889" y2="13183"/>
                        <a14:foregroundMark x1="61889" y1="13183" x2="55537" y2="46302"/>
                        <a14:foregroundMark x1="55537" y1="46302" x2="58469" y2="78135"/>
                        <a14:foregroundMark x1="58469" y1="78135" x2="66612" y2="91961"/>
                        <a14:foregroundMark x1="66612" y1="91961" x2="72964" y2="69453"/>
                        <a14:foregroundMark x1="72964" y1="69453" x2="71010" y2="12219"/>
                        <a14:foregroundMark x1="71010" y1="12219" x2="69870" y2="9003"/>
                        <a14:foregroundMark x1="71336" y1="6752" x2="66450" y2="5466"/>
                        <a14:foregroundMark x1="66450" y1="5466" x2="58469" y2="11576"/>
                        <a14:foregroundMark x1="58469" y1="11576" x2="58632" y2="35370"/>
                        <a14:foregroundMark x1="58632" y1="35370" x2="67427" y2="27331"/>
                        <a14:foregroundMark x1="67427" y1="27331" x2="59121" y2="12540"/>
                        <a14:foregroundMark x1="59121" y1="12540" x2="55700" y2="14148"/>
                        <a14:foregroundMark x1="93322" y1="9325" x2="84365" y2="7395"/>
                        <a14:foregroundMark x1="84365" y1="7395" x2="78827" y2="20257"/>
                        <a14:foregroundMark x1="78827" y1="20257" x2="93160" y2="21865"/>
                        <a14:foregroundMark x1="93160" y1="21865" x2="94137" y2="9325"/>
                        <a14:foregroundMark x1="94137" y1="9325" x2="91042" y2="6109"/>
                        <a14:foregroundMark x1="91042" y1="6109" x2="90879" y2="6109"/>
                        <a14:foregroundMark x1="58306" y1="6109" x2="53420" y2="15756"/>
                        <a14:foregroundMark x1="53420" y1="15756" x2="56189" y2="41479"/>
                        <a14:foregroundMark x1="56189" y1="41479" x2="59935" y2="38264"/>
                        <a14:foregroundMark x1="59935" y1="38264" x2="59935" y2="36977"/>
                        <a14:foregroundMark x1="9446" y1="6109" x2="4886" y2="28296"/>
                        <a14:foregroundMark x1="4886" y1="28296" x2="12378" y2="72026"/>
                        <a14:foregroundMark x1="12378" y1="72026" x2="17264" y2="68167"/>
                        <a14:foregroundMark x1="17264" y1="68167" x2="17264" y2="67846"/>
                        <a14:foregroundMark x1="17915" y1="13505" x2="12215" y2="56270"/>
                        <a14:foregroundMark x1="12215" y1="56270" x2="12215" y2="56592"/>
                        <a14:foregroundMark x1="4072" y1="10611" x2="5212" y2="87460"/>
                        <a14:foregroundMark x1="5212" y1="87460" x2="2117" y2="28296"/>
                        <a14:foregroundMark x1="2362" y1="24437" x2="2932" y2="15434"/>
                        <a14:foregroundMark x1="2117" y1="28296" x2="2362" y2="24437"/>
                        <a14:foregroundMark x1="2932" y1="15434" x2="5537" y2="6109"/>
                        <a14:foregroundMark x1="3257" y1="77170" x2="3257" y2="77170"/>
                        <a14:foregroundMark x1="3583" y1="90997" x2="3583" y2="90997"/>
                        <a14:foregroundMark x1="22638" y1="86174" x2="22638" y2="86174"/>
                        <a14:foregroundMark x1="23127" y1="75241" x2="23127" y2="75241"/>
                        <a14:foregroundMark x1="22313" y1="87781" x2="22313" y2="87781"/>
                        <a14:foregroundMark x1="22801" y1="92605" x2="22801" y2="92605"/>
                        <a14:foregroundMark x1="22638" y1="80707" x2="22638" y2="80707"/>
                        <a14:foregroundMark x1="28664" y1="74598" x2="28664" y2="74598"/>
                        <a14:foregroundMark x1="28339" y1="54019" x2="28339" y2="51125"/>
                        <a14:foregroundMark x1="28339" y1="34084" x2="28339" y2="31190"/>
                        <a14:foregroundMark x1="28013" y1="16077" x2="28013" y2="14791"/>
                        <a14:foregroundMark x1="28339" y1="7395" x2="28339" y2="7395"/>
                        <a14:foregroundMark x1="32736" y1="6109" x2="28664" y2="25402"/>
                        <a14:foregroundMark x1="28664" y1="25402" x2="28990" y2="31511"/>
                        <a14:foregroundMark x1="47394" y1="37942" x2="48534" y2="90354"/>
                        <a14:foregroundMark x1="48534" y1="90354" x2="47997" y2="93112"/>
                        <a14:foregroundMark x1="28013" y1="46624" x2="28990" y2="92926"/>
                        <a14:foregroundMark x1="28990" y1="92926" x2="28664" y2="94855"/>
                        <a14:foregroundMark x1="53257" y1="36977" x2="52932" y2="84887"/>
                        <a14:foregroundMark x1="72638" y1="81994" x2="71987" y2="89711"/>
                        <a14:foregroundMark x1="71987" y1="89711" x2="71824" y2="89711"/>
                        <a14:foregroundMark x1="52769" y1="91640" x2="54865" y2="92889"/>
                        <a14:foregroundMark x1="77362" y1="74598" x2="77362" y2="74598"/>
                        <a14:foregroundMark x1="78339" y1="43730" x2="78339" y2="16077"/>
                        <a14:foregroundMark x1="78339" y1="16077" x2="83225" y2="8039"/>
                        <a14:foregroundMark x1="83225" y1="8039" x2="91694" y2="16077"/>
                        <a14:foregroundMark x1="91694" y1="16077" x2="97394" y2="80386"/>
                        <a14:foregroundMark x1="97394" y1="80386" x2="90391" y2="90675"/>
                        <a14:foregroundMark x1="90391" y1="90675" x2="79805" y2="90675"/>
                        <a14:foregroundMark x1="79805" y1="90675" x2="77036" y2="60772"/>
                        <a14:foregroundMark x1="77036" y1="60772" x2="81270" y2="28939"/>
                        <a14:foregroundMark x1="81270" y1="28939" x2="84853" y2="25402"/>
                        <a14:foregroundMark x1="96417" y1="11254" x2="96417" y2="11254"/>
                        <a14:foregroundMark x1="96580" y1="33441" x2="96906" y2="35370"/>
                        <a14:foregroundMark x1="98208" y1="53055" x2="97068" y2="9968"/>
                        <a14:foregroundMark x1="98046" y1="89389" x2="98046" y2="89389"/>
                        <a14:foregroundMark x1="78339" y1="91640" x2="78339" y2="91640"/>
                        <a14:foregroundMark x1="78664" y1="6752" x2="78664" y2="6752"/>
                        <a14:foregroundMark x1="88111" y1="79100" x2="88111" y2="79100"/>
                        <a14:foregroundMark x1="92345" y1="77170" x2="86319" y2="79421"/>
                        <a14:foregroundMark x1="86319" y1="79421" x2="90228" y2="78778"/>
                        <a14:foregroundMark x1="90228" y1="78778" x2="94463" y2="72669"/>
                        <a14:foregroundMark x1="94463" y1="72669" x2="94463" y2="72669"/>
                        <a14:foregroundMark x1="68730" y1="89711" x2="63029" y2="90997"/>
                        <a14:foregroundMark x1="63029" y1="90997" x2="66938" y2="87138"/>
                        <a14:foregroundMark x1="66938" y1="87138" x2="66938" y2="87138"/>
                        <a14:foregroundMark x1="62866" y1="89068" x2="59609" y2="92605"/>
                        <a14:foregroundMark x1="59609" y1="92605" x2="59946" y2="92724"/>
                        <a14:foregroundMark x1="65713" y1="92536" x2="67427" y2="90675"/>
                        <a14:foregroundMark x1="67427" y1="90675" x2="66938" y2="89389"/>
                        <a14:foregroundMark x1="55049" y1="7717" x2="55049" y2="7717"/>
                        <a14:foregroundMark x1="32248" y1="94534" x2="37296" y2="95177"/>
                        <a14:foregroundMark x1="37296" y1="95177" x2="42508" y2="94534"/>
                        <a14:foregroundMark x1="57329" y1="95177" x2="70358" y2="94855"/>
                        <a14:foregroundMark x1="70358" y1="94855" x2="70358" y2="94855"/>
                        <a14:foregroundMark x1="56840" y1="93248" x2="56840" y2="93248"/>
                        <a14:foregroundMark x1="55700" y1="96141" x2="55700" y2="96141"/>
                        <a14:foregroundMark x1="67752" y1="96785" x2="67752" y2="96785"/>
                        <a14:backgroundMark x1="651" y1="24437" x2="651" y2="24437"/>
                        <a14:backgroundMark x1="17264" y1="99357" x2="17264" y2="99357"/>
                        <a14:backgroundMark x1="16124" y1="99678" x2="16124" y2="99678"/>
                        <a14:backgroundMark x1="20521" y1="98714" x2="4397" y2="99678"/>
                        <a14:backgroundMark x1="41118" y1="99016" x2="41857" y2="99035"/>
                        <a14:backgroundMark x1="36049" y1="98886" x2="36145" y2="98888"/>
                        <a14:backgroundMark x1="29316" y1="98714" x2="30829" y2="98753"/>
                        <a14:backgroundMark x1="69306" y1="98143" x2="81433" y2="97749"/>
                        <a14:backgroundMark x1="41857" y1="99035" x2="56244" y2="98567"/>
                        <a14:backgroundMark x1="81433" y1="97749" x2="97883" y2="99678"/>
                        <a14:backgroundMark x1="34202" y1="99678" x2="34202" y2="99678"/>
                        <a14:backgroundMark x1="33388" y1="98714" x2="33388" y2="98714"/>
                        <a14:backgroundMark x1="38274" y1="99035" x2="38274" y2="99035"/>
                        <a14:backgroundMark x1="59283" y1="99678" x2="59283" y2="99678"/>
                        <a14:backgroundMark x1="63192" y1="98714" x2="63192" y2="98714"/>
                        <a14:backgroundMark x1="68078" y1="98714" x2="68078" y2="98714"/>
                        <a14:backgroundMark x1="62052" y1="99357" x2="62052" y2="99357"/>
                        <a14:backgroundMark x1="59446" y1="99678" x2="59446" y2="99678"/>
                        <a14:backgroundMark x1="57818" y1="99357" x2="57818" y2="99357"/>
                        <a14:backgroundMark x1="65635" y1="98071" x2="65635" y2="98071"/>
                      </a14:backgroundRemoval>
                    </a14:imgEffect>
                  </a14:imgLayer>
                </a14:imgProps>
              </a:ext>
            </a:extLst>
          </a:blip>
          <a:stretch>
            <a:fillRect/>
          </a:stretch>
        </p:blipFill>
        <p:spPr>
          <a:xfrm>
            <a:off x="10645680" y="6210300"/>
            <a:ext cx="7380976" cy="3738573"/>
          </a:xfrm>
          <a:prstGeom prst="rect">
            <a:avLst/>
          </a:prstGeom>
        </p:spPr>
      </p:pic>
      <p:pic>
        <p:nvPicPr>
          <p:cNvPr id="9" name="Bildobjekt 8">
            <a:extLst>
              <a:ext uri="{FF2B5EF4-FFF2-40B4-BE49-F238E27FC236}">
                <a16:creationId xmlns:a16="http://schemas.microsoft.com/office/drawing/2014/main" id="{76DB269F-8A42-DB07-AEDB-3DBA21FA409F}"/>
              </a:ext>
            </a:extLst>
          </p:cNvPr>
          <p:cNvPicPr>
            <a:picLocks noChangeAspect="1"/>
          </p:cNvPicPr>
          <p:nvPr/>
        </p:nvPicPr>
        <p:blipFill>
          <a:blip r:embed="rId5"/>
          <a:srcRect l="560" t="-122" r="60" b="1"/>
          <a:stretch/>
        </p:blipFill>
        <p:spPr>
          <a:xfrm>
            <a:off x="9939257" y="240947"/>
            <a:ext cx="8348740" cy="5969353"/>
          </a:xfrm>
          <a:prstGeom prst="rect">
            <a:avLst/>
          </a:prstGeom>
          <a:ln>
            <a:noFill/>
          </a:ln>
          <a:effectLst>
            <a:softEdge rad="635000"/>
          </a:effectLst>
        </p:spPr>
      </p:pic>
    </p:spTree>
    <p:extLst>
      <p:ext uri="{BB962C8B-B14F-4D97-AF65-F5344CB8AC3E}">
        <p14:creationId xmlns:p14="http://schemas.microsoft.com/office/powerpoint/2010/main" val="1350513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9888496" cy="1231106"/>
          </a:xfrm>
          <a:prstGeom prst="rect">
            <a:avLst/>
          </a:prstGeom>
        </p:spPr>
        <p:txBody>
          <a:bodyPr wrap="square" lIns="0" tIns="0" rIns="0" bIns="0" rtlCol="0" anchor="t">
            <a:spAutoFit/>
          </a:bodyPr>
          <a:lstStyle/>
          <a:p>
            <a:pPr marL="285750" indent="-285750">
              <a:spcBef>
                <a:spcPct val="0"/>
              </a:spcBef>
              <a:buFont typeface="Arial" panose="020B0604020202020204" pitchFamily="34" charset="0"/>
              <a:buChar char="•"/>
            </a:pPr>
            <a:r>
              <a:rPr lang="en-US" sz="1600" dirty="0" err="1">
                <a:solidFill>
                  <a:srgbClr val="FFFFFF"/>
                </a:solidFill>
                <a:latin typeface="Special Elite" panose="02000506000000020004" pitchFamily="2" charset="0"/>
                <a:ea typeface="True Typewriter"/>
                <a:cs typeface="True Typewriter"/>
                <a:sym typeface="True Typewriter"/>
              </a:rPr>
              <a:t>Möjlighet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att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söka</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stöd</a:t>
            </a:r>
            <a:r>
              <a:rPr lang="en-US" sz="1600" dirty="0">
                <a:solidFill>
                  <a:srgbClr val="FFFFFF"/>
                </a:solidFill>
                <a:latin typeface="Special Elite" panose="02000506000000020004" pitchFamily="2" charset="0"/>
                <a:ea typeface="True Typewriter"/>
                <a:cs typeface="True Typewriter"/>
                <a:sym typeface="True Typewriter"/>
              </a:rPr>
              <a:t> med </a:t>
            </a:r>
            <a:r>
              <a:rPr lang="en-US" sz="1600" dirty="0" err="1">
                <a:solidFill>
                  <a:srgbClr val="FFFFFF"/>
                </a:solidFill>
                <a:latin typeface="Special Elite" panose="02000506000000020004" pitchFamily="2" charset="0"/>
                <a:ea typeface="True Typewriter"/>
                <a:cs typeface="True Typewriter"/>
                <a:sym typeface="True Typewriter"/>
              </a:rPr>
              <a:t>upp</a:t>
            </a:r>
            <a:r>
              <a:rPr lang="en-US" sz="1600" dirty="0">
                <a:solidFill>
                  <a:srgbClr val="FFFFFF"/>
                </a:solidFill>
                <a:latin typeface="Special Elite" panose="02000506000000020004" pitchFamily="2" charset="0"/>
                <a:ea typeface="True Typewriter"/>
                <a:cs typeface="True Typewriter"/>
                <a:sym typeface="True Typewriter"/>
              </a:rPr>
              <a:t> till 2/3-delar av </a:t>
            </a:r>
            <a:r>
              <a:rPr lang="en-US" sz="1600" dirty="0" err="1">
                <a:solidFill>
                  <a:srgbClr val="FFFFFF"/>
                </a:solidFill>
                <a:latin typeface="Special Elite" panose="02000506000000020004" pitchFamily="2" charset="0"/>
                <a:ea typeface="True Typewriter"/>
                <a:cs typeface="True Typewriter"/>
                <a:sym typeface="True Typewriter"/>
              </a:rPr>
              <a:t>aktuell</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kostnad</a:t>
            </a:r>
            <a:r>
              <a:rPr lang="en-US" sz="1600" dirty="0">
                <a:solidFill>
                  <a:srgbClr val="FFFFFF"/>
                </a:solidFill>
                <a:latin typeface="Special Elite" panose="02000506000000020004" pitchFamily="2" charset="0"/>
                <a:ea typeface="True Typewriter"/>
                <a:cs typeface="True Typewriter"/>
                <a:sym typeface="True Typewriter"/>
              </a:rPr>
              <a:t>, </a:t>
            </a:r>
            <a:br>
              <a:rPr lang="en-US" sz="1600" dirty="0">
                <a:solidFill>
                  <a:srgbClr val="FFFFFF"/>
                </a:solidFill>
                <a:latin typeface="Special Elite" panose="02000506000000020004" pitchFamily="2" charset="0"/>
                <a:ea typeface="True Typewriter"/>
                <a:cs typeface="True Typewriter"/>
                <a:sym typeface="True Typewriter"/>
              </a:rPr>
            </a:br>
            <a:r>
              <a:rPr lang="en-US" sz="1600" dirty="0">
                <a:solidFill>
                  <a:srgbClr val="FFFFFF"/>
                </a:solidFill>
                <a:latin typeface="Special Elite" panose="02000506000000020004" pitchFamily="2" charset="0"/>
                <a:ea typeface="True Typewriter"/>
                <a:cs typeface="True Typewriter"/>
                <a:sym typeface="True Typewriter"/>
              </a:rPr>
              <a:t>ex. </a:t>
            </a:r>
            <a:r>
              <a:rPr lang="en-US" sz="1600" dirty="0" err="1">
                <a:solidFill>
                  <a:srgbClr val="FFFFFF"/>
                </a:solidFill>
                <a:latin typeface="Special Elite" panose="02000506000000020004" pitchFamily="2" charset="0"/>
                <a:ea typeface="True Typewriter"/>
                <a:cs typeface="True Typewriter"/>
                <a:sym typeface="True Typewriter"/>
              </a:rPr>
              <a:t>träningsavgift</a:t>
            </a:r>
            <a:r>
              <a:rPr lang="en-US" sz="1600" dirty="0">
                <a:solidFill>
                  <a:srgbClr val="FFFFFF"/>
                </a:solidFill>
                <a:latin typeface="Special Elite" panose="02000506000000020004" pitchFamily="2" charset="0"/>
                <a:ea typeface="True Typewriter"/>
                <a:cs typeface="True Typewriter"/>
                <a:sym typeface="True Typewriter"/>
              </a:rPr>
              <a:t>, och </a:t>
            </a:r>
            <a:r>
              <a:rPr lang="en-US" sz="1600" dirty="0" err="1">
                <a:solidFill>
                  <a:srgbClr val="FFFFFF"/>
                </a:solidFill>
                <a:latin typeface="Special Elite" panose="02000506000000020004" pitchFamily="2" charset="0"/>
                <a:ea typeface="True Typewriter"/>
                <a:cs typeface="True Typewriter"/>
                <a:sym typeface="True Typewriter"/>
              </a:rPr>
              <a:t>cupdeltagande</a:t>
            </a:r>
            <a:r>
              <a:rPr lang="en-US" sz="1600" dirty="0">
                <a:solidFill>
                  <a:srgbClr val="FFFFFF"/>
                </a:solidFill>
                <a:latin typeface="Special Elite" panose="02000506000000020004" pitchFamily="2" charset="0"/>
                <a:ea typeface="True Typewriter"/>
                <a:cs typeface="True Typewriter"/>
                <a:sym typeface="True Typewriter"/>
              </a:rPr>
              <a:t>.</a:t>
            </a:r>
          </a:p>
          <a:p>
            <a:pPr marL="285750" indent="-285750">
              <a:spcBef>
                <a:spcPct val="0"/>
              </a:spcBef>
              <a:buFont typeface="Arial" panose="020B0604020202020204" pitchFamily="34" charset="0"/>
              <a:buChar char="•"/>
            </a:pPr>
            <a:r>
              <a:rPr lang="en-US" sz="1600" dirty="0" err="1">
                <a:solidFill>
                  <a:srgbClr val="FFFFFF"/>
                </a:solidFill>
                <a:latin typeface="Special Elite" panose="02000506000000020004" pitchFamily="2" charset="0"/>
                <a:ea typeface="True Typewriter"/>
                <a:cs typeface="True Typewriter"/>
                <a:sym typeface="True Typewriter"/>
              </a:rPr>
              <a:t>Sök</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direkt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på</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hemsidan</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Beslut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tas</a:t>
            </a:r>
            <a:r>
              <a:rPr lang="en-US" sz="1600" dirty="0">
                <a:solidFill>
                  <a:srgbClr val="FFFFFF"/>
                </a:solidFill>
                <a:latin typeface="Special Elite" panose="02000506000000020004" pitchFamily="2" charset="0"/>
                <a:ea typeface="True Typewriter"/>
                <a:cs typeface="True Typewriter"/>
                <a:sym typeface="True Typewriter"/>
              </a:rPr>
              <a:t> av </a:t>
            </a:r>
            <a:r>
              <a:rPr lang="en-US" sz="1600" dirty="0" err="1">
                <a:solidFill>
                  <a:srgbClr val="FFFFFF"/>
                </a:solidFill>
                <a:latin typeface="Special Elite" panose="02000506000000020004" pitchFamily="2" charset="0"/>
                <a:ea typeface="True Typewriter"/>
                <a:cs typeface="True Typewriter"/>
                <a:sym typeface="True Typewriter"/>
              </a:rPr>
              <a:t>kanslichef</a:t>
            </a:r>
            <a:r>
              <a:rPr lang="en-US" sz="1600" dirty="0">
                <a:solidFill>
                  <a:srgbClr val="FFFFFF"/>
                </a:solidFill>
                <a:latin typeface="Special Elite" panose="02000506000000020004" pitchFamily="2" charset="0"/>
                <a:ea typeface="True Typewriter"/>
                <a:cs typeface="True Typewriter"/>
                <a:sym typeface="True Typewriter"/>
              </a:rPr>
              <a:t> och </a:t>
            </a:r>
            <a:r>
              <a:rPr lang="en-US" sz="1600" dirty="0" err="1">
                <a:solidFill>
                  <a:srgbClr val="FFFFFF"/>
                </a:solidFill>
                <a:latin typeface="Special Elite" panose="02000506000000020004" pitchFamily="2" charset="0"/>
                <a:ea typeface="True Typewriter"/>
                <a:cs typeface="True Typewriter"/>
                <a:sym typeface="True Typewriter"/>
              </a:rPr>
              <a:t>ordförande</a:t>
            </a:r>
            <a:r>
              <a:rPr lang="en-US" sz="1600" dirty="0">
                <a:solidFill>
                  <a:srgbClr val="FFFFFF"/>
                </a:solidFill>
                <a:latin typeface="Special Elite" panose="02000506000000020004" pitchFamily="2" charset="0"/>
                <a:ea typeface="True Typewriter"/>
                <a:cs typeface="True Typewriter"/>
                <a:sym typeface="True Typewriter"/>
              </a:rPr>
              <a:t>, inga </a:t>
            </a:r>
            <a:r>
              <a:rPr lang="en-US" sz="1600" dirty="0" err="1">
                <a:solidFill>
                  <a:srgbClr val="FFFFFF"/>
                </a:solidFill>
                <a:latin typeface="Special Elite" panose="02000506000000020004" pitchFamily="2" charset="0"/>
                <a:ea typeface="True Typewriter"/>
                <a:cs typeface="True Typewriter"/>
                <a:sym typeface="True Typewriter"/>
              </a:rPr>
              <a:t>andra</a:t>
            </a:r>
            <a:r>
              <a:rPr lang="en-US" sz="1600" dirty="0">
                <a:solidFill>
                  <a:srgbClr val="FFFFFF"/>
                </a:solidFill>
                <a:latin typeface="Special Elite" panose="02000506000000020004" pitchFamily="2" charset="0"/>
                <a:ea typeface="True Typewriter"/>
                <a:cs typeface="True Typewriter"/>
                <a:sym typeface="True Typewriter"/>
              </a:rPr>
              <a:t> ser </a:t>
            </a:r>
            <a:r>
              <a:rPr lang="en-US" sz="1600" dirty="0" err="1">
                <a:solidFill>
                  <a:srgbClr val="FFFFFF"/>
                </a:solidFill>
                <a:latin typeface="Special Elite" panose="02000506000000020004" pitchFamily="2" charset="0"/>
                <a:ea typeface="True Typewriter"/>
                <a:cs typeface="True Typewriter"/>
                <a:sym typeface="True Typewriter"/>
              </a:rPr>
              <a:t>ansökan</a:t>
            </a:r>
            <a:r>
              <a:rPr lang="en-US" sz="1600" dirty="0">
                <a:solidFill>
                  <a:srgbClr val="FFFFFF"/>
                </a:solidFill>
                <a:latin typeface="Special Elite" panose="02000506000000020004" pitchFamily="2" charset="0"/>
                <a:ea typeface="True Typewriter"/>
                <a:cs typeface="True Typewriter"/>
                <a:sym typeface="True Typewriter"/>
              </a:rPr>
              <a:t>.</a:t>
            </a:r>
          </a:p>
          <a:p>
            <a:pPr marL="285750" indent="-285750">
              <a:spcBef>
                <a:spcPct val="0"/>
              </a:spcBef>
              <a:buFont typeface="Arial" panose="020B0604020202020204" pitchFamily="34" charset="0"/>
              <a:buChar char="•"/>
            </a:pPr>
            <a:r>
              <a:rPr lang="en-US" sz="1600" dirty="0">
                <a:solidFill>
                  <a:srgbClr val="FFFFFF"/>
                </a:solidFill>
                <a:latin typeface="Special Elite" panose="02000506000000020004" pitchFamily="2" charset="0"/>
                <a:ea typeface="True Typewriter"/>
                <a:cs typeface="True Typewriter"/>
                <a:sym typeface="True Typewriter"/>
              </a:rPr>
              <a:t>Man </a:t>
            </a:r>
            <a:r>
              <a:rPr lang="en-US" sz="1600" dirty="0" err="1">
                <a:solidFill>
                  <a:srgbClr val="FFFFFF"/>
                </a:solidFill>
                <a:latin typeface="Special Elite" panose="02000506000000020004" pitchFamily="2" charset="0"/>
                <a:ea typeface="True Typewriter"/>
                <a:cs typeface="True Typewriter"/>
                <a:sym typeface="True Typewriter"/>
              </a:rPr>
              <a:t>kan</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söka</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hur</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många</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gånger</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som</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helst</a:t>
            </a:r>
            <a:r>
              <a:rPr lang="en-US" sz="1600" dirty="0">
                <a:solidFill>
                  <a:srgbClr val="FFFFFF"/>
                </a:solidFill>
                <a:latin typeface="Special Elite" panose="02000506000000020004" pitchFamily="2" charset="0"/>
                <a:ea typeface="True Typewriter"/>
                <a:cs typeface="True Typewriter"/>
                <a:sym typeface="True Typewriter"/>
              </a:rPr>
              <a:t>.</a:t>
            </a:r>
          </a:p>
          <a:p>
            <a:pPr marL="285750" indent="-285750">
              <a:spcBef>
                <a:spcPct val="0"/>
              </a:spcBef>
              <a:buFont typeface="Arial" panose="020B0604020202020204" pitchFamily="34" charset="0"/>
              <a:buChar char="•"/>
            </a:pPr>
            <a:r>
              <a:rPr lang="en-US" sz="1600" dirty="0" err="1">
                <a:solidFill>
                  <a:srgbClr val="FFFFFF"/>
                </a:solidFill>
                <a:latin typeface="Special Elite" panose="02000506000000020004" pitchFamily="2" charset="0"/>
                <a:ea typeface="True Typewriter"/>
                <a:cs typeface="True Typewriter"/>
                <a:sym typeface="True Typewriter"/>
              </a:rPr>
              <a:t>Läs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mer</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på</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hemsidan</a:t>
            </a:r>
            <a:r>
              <a:rPr lang="en-US" sz="1600" dirty="0">
                <a:solidFill>
                  <a:srgbClr val="FFFFFF"/>
                </a:solidFill>
                <a:latin typeface="Special Elite" panose="02000506000000020004" pitchFamily="2" charset="0"/>
                <a:ea typeface="True Typewriter"/>
                <a:cs typeface="True Typewriter"/>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SSK </a:t>
            </a:r>
            <a:r>
              <a:rPr lang="en-US" sz="2400" dirty="0" err="1">
                <a:solidFill>
                  <a:srgbClr val="FFFFFF"/>
                </a:solidFill>
                <a:latin typeface="Special Elite" panose="02000506000000020004" pitchFamily="2" charset="0"/>
                <a:ea typeface="True Typewriter"/>
                <a:cs typeface="True Typewriter"/>
                <a:sym typeface="True Typewriter"/>
              </a:rPr>
              <a:t>Tillsammans</a:t>
            </a:r>
            <a:r>
              <a:rPr lang="en-US" sz="2400" dirty="0">
                <a:solidFill>
                  <a:srgbClr val="FFFFFF"/>
                </a:solidFill>
                <a:latin typeface="Special Elite" panose="02000506000000020004" pitchFamily="2" charset="0"/>
                <a:ea typeface="True Typewriter"/>
                <a:cs typeface="True Typewriter"/>
                <a:sym typeface="True Typewriter"/>
              </a:rPr>
              <a:t>-fond</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grpSp>
        <p:nvGrpSpPr>
          <p:cNvPr id="20" name="Grupp 19">
            <a:extLst>
              <a:ext uri="{FF2B5EF4-FFF2-40B4-BE49-F238E27FC236}">
                <a16:creationId xmlns:a16="http://schemas.microsoft.com/office/drawing/2014/main" id="{D30E1078-599C-B9F8-4716-86F9662CF403}"/>
              </a:ext>
            </a:extLst>
          </p:cNvPr>
          <p:cNvGrpSpPr/>
          <p:nvPr/>
        </p:nvGrpSpPr>
        <p:grpSpPr>
          <a:xfrm>
            <a:off x="4310807" y="3473139"/>
            <a:ext cx="9927726" cy="5507950"/>
            <a:chOff x="4414621" y="1886075"/>
            <a:chExt cx="9927726" cy="5507950"/>
          </a:xfrm>
        </p:grpSpPr>
        <p:grpSp>
          <p:nvGrpSpPr>
            <p:cNvPr id="8" name="Grupp 7">
              <a:extLst>
                <a:ext uri="{FF2B5EF4-FFF2-40B4-BE49-F238E27FC236}">
                  <a16:creationId xmlns:a16="http://schemas.microsoft.com/office/drawing/2014/main" id="{7AEFCE10-2B29-25A4-BD62-101143AAA464}"/>
                </a:ext>
              </a:extLst>
            </p:cNvPr>
            <p:cNvGrpSpPr/>
            <p:nvPr/>
          </p:nvGrpSpPr>
          <p:grpSpPr>
            <a:xfrm>
              <a:off x="4414621" y="1886075"/>
              <a:ext cx="9720098" cy="4650165"/>
              <a:chOff x="1559293" y="936662"/>
              <a:chExt cx="9720098" cy="4650165"/>
            </a:xfrm>
          </p:grpSpPr>
          <p:sp>
            <p:nvSpPr>
              <p:cNvPr id="9" name="object 4">
                <a:extLst>
                  <a:ext uri="{FF2B5EF4-FFF2-40B4-BE49-F238E27FC236}">
                    <a16:creationId xmlns:a16="http://schemas.microsoft.com/office/drawing/2014/main" id="{5476A62E-03E0-481D-7447-FE46C206560E}"/>
                  </a:ext>
                </a:extLst>
              </p:cNvPr>
              <p:cNvSpPr/>
              <p:nvPr/>
            </p:nvSpPr>
            <p:spPr>
              <a:xfrm>
                <a:off x="4911544" y="3557366"/>
                <a:ext cx="1268095" cy="2029460"/>
              </a:xfrm>
              <a:custGeom>
                <a:avLst/>
                <a:gdLst/>
                <a:ahLst/>
                <a:cxnLst/>
                <a:rect l="l" t="t" r="r" b="b"/>
                <a:pathLst>
                  <a:path w="1268095" h="2029460">
                    <a:moveTo>
                      <a:pt x="1005725" y="0"/>
                    </a:moveTo>
                    <a:lnTo>
                      <a:pt x="270484" y="0"/>
                    </a:lnTo>
                    <a:lnTo>
                      <a:pt x="8813" y="261708"/>
                    </a:lnTo>
                    <a:lnTo>
                      <a:pt x="8813" y="958748"/>
                    </a:lnTo>
                    <a:lnTo>
                      <a:pt x="232321" y="1179334"/>
                    </a:lnTo>
                    <a:lnTo>
                      <a:pt x="796988" y="1179334"/>
                    </a:lnTo>
                    <a:lnTo>
                      <a:pt x="861618" y="1246974"/>
                    </a:lnTo>
                    <a:lnTo>
                      <a:pt x="861618" y="1623428"/>
                    </a:lnTo>
                    <a:lnTo>
                      <a:pt x="776376" y="1708721"/>
                    </a:lnTo>
                    <a:lnTo>
                      <a:pt x="493991" y="1708721"/>
                    </a:lnTo>
                    <a:lnTo>
                      <a:pt x="408762" y="1623428"/>
                    </a:lnTo>
                    <a:lnTo>
                      <a:pt x="408762" y="1423403"/>
                    </a:lnTo>
                    <a:lnTo>
                      <a:pt x="0" y="1423403"/>
                    </a:lnTo>
                    <a:lnTo>
                      <a:pt x="0" y="1770468"/>
                    </a:lnTo>
                    <a:lnTo>
                      <a:pt x="258787" y="2029256"/>
                    </a:lnTo>
                    <a:lnTo>
                      <a:pt x="1005725" y="2029256"/>
                    </a:lnTo>
                    <a:lnTo>
                      <a:pt x="1267498" y="1767497"/>
                    </a:lnTo>
                    <a:lnTo>
                      <a:pt x="1267498" y="1055789"/>
                    </a:lnTo>
                    <a:lnTo>
                      <a:pt x="1046962" y="832269"/>
                    </a:lnTo>
                    <a:lnTo>
                      <a:pt x="482307" y="832269"/>
                    </a:lnTo>
                    <a:lnTo>
                      <a:pt x="417576" y="767600"/>
                    </a:lnTo>
                    <a:lnTo>
                      <a:pt x="417576" y="405828"/>
                    </a:lnTo>
                    <a:lnTo>
                      <a:pt x="502818" y="320535"/>
                    </a:lnTo>
                    <a:lnTo>
                      <a:pt x="770534" y="320535"/>
                    </a:lnTo>
                    <a:lnTo>
                      <a:pt x="855764" y="405828"/>
                    </a:lnTo>
                    <a:lnTo>
                      <a:pt x="855764" y="605840"/>
                    </a:lnTo>
                    <a:lnTo>
                      <a:pt x="1264526" y="605840"/>
                    </a:lnTo>
                    <a:lnTo>
                      <a:pt x="1264526" y="258787"/>
                    </a:lnTo>
                    <a:lnTo>
                      <a:pt x="1005725" y="0"/>
                    </a:lnTo>
                    <a:close/>
                  </a:path>
                </a:pathLst>
              </a:custGeom>
              <a:solidFill>
                <a:srgbClr val="D1112B"/>
              </a:solidFill>
            </p:spPr>
            <p:txBody>
              <a:bodyPr wrap="square" lIns="0" tIns="0" rIns="0" bIns="0" rtlCol="0"/>
              <a:lstStyle/>
              <a:p>
                <a:endParaRPr/>
              </a:p>
            </p:txBody>
          </p:sp>
          <p:sp>
            <p:nvSpPr>
              <p:cNvPr id="11" name="object 5">
                <a:extLst>
                  <a:ext uri="{FF2B5EF4-FFF2-40B4-BE49-F238E27FC236}">
                    <a16:creationId xmlns:a16="http://schemas.microsoft.com/office/drawing/2014/main" id="{19891CF3-0DAA-F78D-5B88-CFD2F6247BE2}"/>
                  </a:ext>
                </a:extLst>
              </p:cNvPr>
              <p:cNvSpPr/>
              <p:nvPr/>
            </p:nvSpPr>
            <p:spPr>
              <a:xfrm>
                <a:off x="6481947" y="3557367"/>
                <a:ext cx="1350010" cy="2029460"/>
              </a:xfrm>
              <a:custGeom>
                <a:avLst/>
                <a:gdLst/>
                <a:ahLst/>
                <a:cxnLst/>
                <a:rect l="l" t="t" r="r" b="b"/>
                <a:pathLst>
                  <a:path w="1350009" h="2029460">
                    <a:moveTo>
                      <a:pt x="1329347" y="0"/>
                    </a:moveTo>
                    <a:lnTo>
                      <a:pt x="899972" y="0"/>
                    </a:lnTo>
                    <a:lnTo>
                      <a:pt x="408851" y="1061669"/>
                    </a:lnTo>
                    <a:lnTo>
                      <a:pt x="408851" y="0"/>
                    </a:lnTo>
                    <a:lnTo>
                      <a:pt x="0" y="0"/>
                    </a:lnTo>
                    <a:lnTo>
                      <a:pt x="0" y="2029256"/>
                    </a:lnTo>
                    <a:lnTo>
                      <a:pt x="408851" y="2029256"/>
                    </a:lnTo>
                    <a:lnTo>
                      <a:pt x="408851" y="1629270"/>
                    </a:lnTo>
                    <a:lnTo>
                      <a:pt x="638213" y="1179334"/>
                    </a:lnTo>
                    <a:lnTo>
                      <a:pt x="917625" y="2029256"/>
                    </a:lnTo>
                    <a:lnTo>
                      <a:pt x="1349971" y="2029256"/>
                    </a:lnTo>
                    <a:lnTo>
                      <a:pt x="914653" y="841095"/>
                    </a:lnTo>
                    <a:lnTo>
                      <a:pt x="1329347" y="0"/>
                    </a:lnTo>
                    <a:close/>
                  </a:path>
                </a:pathLst>
              </a:custGeom>
              <a:solidFill>
                <a:srgbClr val="D1112B"/>
              </a:solidFill>
            </p:spPr>
            <p:txBody>
              <a:bodyPr wrap="square" lIns="0" tIns="0" rIns="0" bIns="0" rtlCol="0"/>
              <a:lstStyle/>
              <a:p>
                <a:endParaRPr/>
              </a:p>
            </p:txBody>
          </p:sp>
          <p:sp>
            <p:nvSpPr>
              <p:cNvPr id="12" name="object 6">
                <a:extLst>
                  <a:ext uri="{FF2B5EF4-FFF2-40B4-BE49-F238E27FC236}">
                    <a16:creationId xmlns:a16="http://schemas.microsoft.com/office/drawing/2014/main" id="{954D4F50-6EA4-FD8D-3C47-A17879DDEA92}"/>
                  </a:ext>
                </a:extLst>
              </p:cNvPr>
              <p:cNvSpPr/>
              <p:nvPr/>
            </p:nvSpPr>
            <p:spPr>
              <a:xfrm>
                <a:off x="1559293" y="1429752"/>
                <a:ext cx="3905250" cy="2797175"/>
              </a:xfrm>
              <a:custGeom>
                <a:avLst/>
                <a:gdLst/>
                <a:ahLst/>
                <a:cxnLst/>
                <a:rect l="l" t="t" r="r" b="b"/>
                <a:pathLst>
                  <a:path w="3905250" h="2797175">
                    <a:moveTo>
                      <a:pt x="1332103" y="2303716"/>
                    </a:moveTo>
                    <a:lnTo>
                      <a:pt x="998093" y="1843646"/>
                    </a:lnTo>
                    <a:lnTo>
                      <a:pt x="771080" y="1807616"/>
                    </a:lnTo>
                    <a:lnTo>
                      <a:pt x="533539" y="1980069"/>
                    </a:lnTo>
                    <a:lnTo>
                      <a:pt x="461810" y="1968690"/>
                    </a:lnTo>
                    <a:lnTo>
                      <a:pt x="259676" y="1690281"/>
                    </a:lnTo>
                    <a:lnTo>
                      <a:pt x="273405" y="1594472"/>
                    </a:lnTo>
                    <a:lnTo>
                      <a:pt x="365683" y="1527479"/>
                    </a:lnTo>
                    <a:lnTo>
                      <a:pt x="462838" y="1542923"/>
                    </a:lnTo>
                    <a:lnTo>
                      <a:pt x="571690" y="1692846"/>
                    </a:lnTo>
                    <a:lnTo>
                      <a:pt x="775538" y="1544853"/>
                    </a:lnTo>
                    <a:lnTo>
                      <a:pt x="610743" y="1317866"/>
                    </a:lnTo>
                    <a:lnTo>
                      <a:pt x="348767" y="1276273"/>
                    </a:lnTo>
                    <a:lnTo>
                      <a:pt x="39662" y="1500695"/>
                    </a:lnTo>
                    <a:lnTo>
                      <a:pt x="0" y="1761312"/>
                    </a:lnTo>
                    <a:lnTo>
                      <a:pt x="325945" y="2210320"/>
                    </a:lnTo>
                    <a:lnTo>
                      <a:pt x="549770" y="2245842"/>
                    </a:lnTo>
                    <a:lnTo>
                      <a:pt x="789152" y="2072043"/>
                    </a:lnTo>
                    <a:lnTo>
                      <a:pt x="860882" y="2083435"/>
                    </a:lnTo>
                    <a:lnTo>
                      <a:pt x="1072311" y="2374633"/>
                    </a:lnTo>
                    <a:lnTo>
                      <a:pt x="1056881" y="2471813"/>
                    </a:lnTo>
                    <a:lnTo>
                      <a:pt x="955433" y="2545473"/>
                    </a:lnTo>
                    <a:lnTo>
                      <a:pt x="860082" y="2528862"/>
                    </a:lnTo>
                    <a:lnTo>
                      <a:pt x="751154" y="2378849"/>
                    </a:lnTo>
                    <a:lnTo>
                      <a:pt x="547319" y="2526842"/>
                    </a:lnTo>
                    <a:lnTo>
                      <a:pt x="712076" y="2753804"/>
                    </a:lnTo>
                    <a:lnTo>
                      <a:pt x="972197" y="2796768"/>
                    </a:lnTo>
                    <a:lnTo>
                      <a:pt x="1290510" y="2565666"/>
                    </a:lnTo>
                    <a:lnTo>
                      <a:pt x="1332103" y="2303716"/>
                    </a:lnTo>
                    <a:close/>
                  </a:path>
                  <a:path w="3905250" h="2797175">
                    <a:moveTo>
                      <a:pt x="2225116" y="2026513"/>
                    </a:moveTo>
                    <a:lnTo>
                      <a:pt x="2061070" y="1814271"/>
                    </a:lnTo>
                    <a:lnTo>
                      <a:pt x="1999322" y="1734388"/>
                    </a:lnTo>
                    <a:lnTo>
                      <a:pt x="1630311" y="1256982"/>
                    </a:lnTo>
                    <a:lnTo>
                      <a:pt x="1630311" y="1637499"/>
                    </a:lnTo>
                    <a:lnTo>
                      <a:pt x="1451114" y="1734388"/>
                    </a:lnTo>
                    <a:lnTo>
                      <a:pt x="1200124" y="1053960"/>
                    </a:lnTo>
                    <a:lnTo>
                      <a:pt x="1630311" y="1637499"/>
                    </a:lnTo>
                    <a:lnTo>
                      <a:pt x="1630311" y="1256982"/>
                    </a:lnTo>
                    <a:lnTo>
                      <a:pt x="1473390" y="1053960"/>
                    </a:lnTo>
                    <a:lnTo>
                      <a:pt x="1235608" y="746315"/>
                    </a:lnTo>
                    <a:lnTo>
                      <a:pt x="931468" y="910755"/>
                    </a:lnTo>
                    <a:lnTo>
                      <a:pt x="1460944" y="2439708"/>
                    </a:lnTo>
                    <a:lnTo>
                      <a:pt x="1671053" y="2326094"/>
                    </a:lnTo>
                    <a:lnTo>
                      <a:pt x="1527365" y="1940737"/>
                    </a:lnTo>
                    <a:lnTo>
                      <a:pt x="1761248" y="1814271"/>
                    </a:lnTo>
                    <a:lnTo>
                      <a:pt x="2007031" y="2144420"/>
                    </a:lnTo>
                    <a:lnTo>
                      <a:pt x="2225116" y="2026513"/>
                    </a:lnTo>
                    <a:close/>
                  </a:path>
                  <a:path w="3905250" h="2797175">
                    <a:moveTo>
                      <a:pt x="3030829" y="1726780"/>
                    </a:moveTo>
                    <a:lnTo>
                      <a:pt x="2478176" y="228727"/>
                    </a:lnTo>
                    <a:lnTo>
                      <a:pt x="2265324" y="307251"/>
                    </a:lnTo>
                    <a:lnTo>
                      <a:pt x="2605417" y="1229131"/>
                    </a:lnTo>
                    <a:lnTo>
                      <a:pt x="1938655" y="427761"/>
                    </a:lnTo>
                    <a:lnTo>
                      <a:pt x="1740128" y="500989"/>
                    </a:lnTo>
                    <a:lnTo>
                      <a:pt x="2292781" y="1999056"/>
                    </a:lnTo>
                    <a:lnTo>
                      <a:pt x="2505646" y="1920519"/>
                    </a:lnTo>
                    <a:lnTo>
                      <a:pt x="2161883" y="988707"/>
                    </a:lnTo>
                    <a:lnTo>
                      <a:pt x="2832277" y="1800034"/>
                    </a:lnTo>
                    <a:lnTo>
                      <a:pt x="3030829" y="1726780"/>
                    </a:lnTo>
                    <a:close/>
                  </a:path>
                  <a:path w="3905250" h="2797175">
                    <a:moveTo>
                      <a:pt x="3905021" y="1341907"/>
                    </a:moveTo>
                    <a:lnTo>
                      <a:pt x="3674973" y="236067"/>
                    </a:lnTo>
                    <a:lnTo>
                      <a:pt x="3656228" y="145973"/>
                    </a:lnTo>
                    <a:lnTo>
                      <a:pt x="3639032" y="134543"/>
                    </a:lnTo>
                    <a:lnTo>
                      <a:pt x="3639032" y="1300137"/>
                    </a:lnTo>
                    <a:lnTo>
                      <a:pt x="3587178" y="1381874"/>
                    </a:lnTo>
                    <a:lnTo>
                      <a:pt x="3391852" y="1422488"/>
                    </a:lnTo>
                    <a:lnTo>
                      <a:pt x="3153499" y="276707"/>
                    </a:lnTo>
                    <a:lnTo>
                      <a:pt x="3348812" y="236067"/>
                    </a:lnTo>
                    <a:lnTo>
                      <a:pt x="3428962" y="290334"/>
                    </a:lnTo>
                    <a:lnTo>
                      <a:pt x="3639032" y="1300137"/>
                    </a:lnTo>
                    <a:lnTo>
                      <a:pt x="3639032" y="134543"/>
                    </a:lnTo>
                    <a:lnTo>
                      <a:pt x="3436658" y="0"/>
                    </a:lnTo>
                    <a:lnTo>
                      <a:pt x="2863431" y="119265"/>
                    </a:lnTo>
                    <a:lnTo>
                      <a:pt x="3188665" y="1682572"/>
                    </a:lnTo>
                    <a:lnTo>
                      <a:pt x="3761879" y="1563319"/>
                    </a:lnTo>
                    <a:lnTo>
                      <a:pt x="3852926" y="1422488"/>
                    </a:lnTo>
                    <a:lnTo>
                      <a:pt x="3905021" y="1341907"/>
                    </a:lnTo>
                    <a:close/>
                  </a:path>
                </a:pathLst>
              </a:custGeom>
              <a:solidFill>
                <a:srgbClr val="D1112B"/>
              </a:solidFill>
            </p:spPr>
            <p:txBody>
              <a:bodyPr wrap="square" lIns="0" tIns="0" rIns="0" bIns="0" rtlCol="0"/>
              <a:lstStyle/>
              <a:p>
                <a:endParaRPr/>
              </a:p>
            </p:txBody>
          </p:sp>
          <p:sp>
            <p:nvSpPr>
              <p:cNvPr id="13" name="object 7">
                <a:extLst>
                  <a:ext uri="{FF2B5EF4-FFF2-40B4-BE49-F238E27FC236}">
                    <a16:creationId xmlns:a16="http://schemas.microsoft.com/office/drawing/2014/main" id="{8E8FACF1-2459-F62C-2D99-ACE6B606BA55}"/>
                  </a:ext>
                </a:extLst>
              </p:cNvPr>
              <p:cNvSpPr/>
              <p:nvPr/>
            </p:nvSpPr>
            <p:spPr>
              <a:xfrm>
                <a:off x="5553354" y="936662"/>
                <a:ext cx="866775" cy="2009139"/>
              </a:xfrm>
              <a:custGeom>
                <a:avLst/>
                <a:gdLst/>
                <a:ahLst/>
                <a:cxnLst/>
                <a:rect l="l" t="t" r="r" b="b"/>
                <a:pathLst>
                  <a:path w="866775" h="2009139">
                    <a:moveTo>
                      <a:pt x="513080" y="247053"/>
                    </a:moveTo>
                    <a:lnTo>
                      <a:pt x="512737" y="241909"/>
                    </a:lnTo>
                    <a:lnTo>
                      <a:pt x="503910" y="110134"/>
                    </a:lnTo>
                    <a:lnTo>
                      <a:pt x="501840" y="79260"/>
                    </a:lnTo>
                    <a:lnTo>
                      <a:pt x="411175" y="0"/>
                    </a:lnTo>
                    <a:lnTo>
                      <a:pt x="381635" y="1981"/>
                    </a:lnTo>
                    <a:lnTo>
                      <a:pt x="381635" y="215379"/>
                    </a:lnTo>
                    <a:lnTo>
                      <a:pt x="365391" y="235661"/>
                    </a:lnTo>
                    <a:lnTo>
                      <a:pt x="272300" y="241909"/>
                    </a:lnTo>
                    <a:lnTo>
                      <a:pt x="251536" y="223735"/>
                    </a:lnTo>
                    <a:lnTo>
                      <a:pt x="245732" y="137134"/>
                    </a:lnTo>
                    <a:lnTo>
                      <a:pt x="263893" y="116357"/>
                    </a:lnTo>
                    <a:lnTo>
                      <a:pt x="356971" y="110134"/>
                    </a:lnTo>
                    <a:lnTo>
                      <a:pt x="375793" y="128092"/>
                    </a:lnTo>
                    <a:lnTo>
                      <a:pt x="381635" y="215379"/>
                    </a:lnTo>
                    <a:lnTo>
                      <a:pt x="381635" y="1981"/>
                    </a:lnTo>
                    <a:lnTo>
                      <a:pt x="195834" y="14427"/>
                    </a:lnTo>
                    <a:lnTo>
                      <a:pt x="116547" y="105092"/>
                    </a:lnTo>
                    <a:lnTo>
                      <a:pt x="127800" y="272872"/>
                    </a:lnTo>
                    <a:lnTo>
                      <a:pt x="218414" y="349732"/>
                    </a:lnTo>
                    <a:lnTo>
                      <a:pt x="433514" y="335318"/>
                    </a:lnTo>
                    <a:lnTo>
                      <a:pt x="513080" y="247053"/>
                    </a:lnTo>
                    <a:close/>
                  </a:path>
                  <a:path w="866775" h="2009139">
                    <a:moveTo>
                      <a:pt x="866762" y="1950605"/>
                    </a:moveTo>
                    <a:lnTo>
                      <a:pt x="776732" y="1564741"/>
                    </a:lnTo>
                    <a:lnTo>
                      <a:pt x="729691" y="1363141"/>
                    </a:lnTo>
                    <a:lnTo>
                      <a:pt x="560971" y="639991"/>
                    </a:lnTo>
                    <a:lnTo>
                      <a:pt x="499135" y="374954"/>
                    </a:lnTo>
                    <a:lnTo>
                      <a:pt x="487565" y="375742"/>
                    </a:lnTo>
                    <a:lnTo>
                      <a:pt x="487565" y="1349514"/>
                    </a:lnTo>
                    <a:lnTo>
                      <a:pt x="284314" y="1363141"/>
                    </a:lnTo>
                    <a:lnTo>
                      <a:pt x="338937" y="639991"/>
                    </a:lnTo>
                    <a:lnTo>
                      <a:pt x="487565" y="1349514"/>
                    </a:lnTo>
                    <a:lnTo>
                      <a:pt x="487565" y="375742"/>
                    </a:lnTo>
                    <a:lnTo>
                      <a:pt x="154165" y="398056"/>
                    </a:lnTo>
                    <a:lnTo>
                      <a:pt x="0" y="2008657"/>
                    </a:lnTo>
                    <a:lnTo>
                      <a:pt x="238340" y="1992706"/>
                    </a:lnTo>
                    <a:lnTo>
                      <a:pt x="267868" y="1582508"/>
                    </a:lnTo>
                    <a:lnTo>
                      <a:pt x="533158" y="1564741"/>
                    </a:lnTo>
                    <a:lnTo>
                      <a:pt x="619417" y="1967153"/>
                    </a:lnTo>
                    <a:lnTo>
                      <a:pt x="866762" y="1950605"/>
                    </a:lnTo>
                    <a:close/>
                  </a:path>
                </a:pathLst>
              </a:custGeom>
              <a:solidFill>
                <a:srgbClr val="D1112B"/>
              </a:solidFill>
            </p:spPr>
            <p:txBody>
              <a:bodyPr wrap="square" lIns="0" tIns="0" rIns="0" bIns="0" rtlCol="0"/>
              <a:lstStyle/>
              <a:p>
                <a:endParaRPr/>
              </a:p>
            </p:txBody>
          </p:sp>
          <p:sp>
            <p:nvSpPr>
              <p:cNvPr id="14" name="object 8">
                <a:extLst>
                  <a:ext uri="{FF2B5EF4-FFF2-40B4-BE49-F238E27FC236}">
                    <a16:creationId xmlns:a16="http://schemas.microsoft.com/office/drawing/2014/main" id="{648C8454-DFEC-9E09-AC1C-25DCDAFA974A}"/>
                  </a:ext>
                </a:extLst>
              </p:cNvPr>
              <p:cNvSpPr/>
              <p:nvPr/>
            </p:nvSpPr>
            <p:spPr>
              <a:xfrm>
                <a:off x="6499111" y="1298701"/>
                <a:ext cx="4780280" cy="2924175"/>
              </a:xfrm>
              <a:custGeom>
                <a:avLst/>
                <a:gdLst/>
                <a:ahLst/>
                <a:cxnLst/>
                <a:rect l="l" t="t" r="r" b="b"/>
                <a:pathLst>
                  <a:path w="4780280" h="2924175">
                    <a:moveTo>
                      <a:pt x="927836" y="57353"/>
                    </a:moveTo>
                    <a:lnTo>
                      <a:pt x="674458" y="39547"/>
                    </a:lnTo>
                    <a:lnTo>
                      <a:pt x="305790" y="834898"/>
                    </a:lnTo>
                    <a:lnTo>
                      <a:pt x="363220" y="17665"/>
                    </a:lnTo>
                    <a:lnTo>
                      <a:pt x="111950" y="0"/>
                    </a:lnTo>
                    <a:lnTo>
                      <a:pt x="0" y="1592719"/>
                    </a:lnTo>
                    <a:lnTo>
                      <a:pt x="251269" y="1610372"/>
                    </a:lnTo>
                    <a:lnTo>
                      <a:pt x="274662" y="1277467"/>
                    </a:lnTo>
                    <a:lnTo>
                      <a:pt x="438785" y="953135"/>
                    </a:lnTo>
                    <a:lnTo>
                      <a:pt x="572846" y="1632978"/>
                    </a:lnTo>
                    <a:lnTo>
                      <a:pt x="830033" y="1651076"/>
                    </a:lnTo>
                    <a:lnTo>
                      <a:pt x="619252" y="702005"/>
                    </a:lnTo>
                    <a:lnTo>
                      <a:pt x="927836" y="57353"/>
                    </a:lnTo>
                    <a:close/>
                  </a:path>
                  <a:path w="4780280" h="2924175">
                    <a:moveTo>
                      <a:pt x="1877352" y="241211"/>
                    </a:moveTo>
                    <a:lnTo>
                      <a:pt x="1236179" y="108940"/>
                    </a:lnTo>
                    <a:lnTo>
                      <a:pt x="913536" y="1672780"/>
                    </a:lnTo>
                    <a:lnTo>
                      <a:pt x="1559191" y="1805978"/>
                    </a:lnTo>
                    <a:lnTo>
                      <a:pt x="1604111" y="1588236"/>
                    </a:lnTo>
                    <a:lnTo>
                      <a:pt x="1205179" y="1505927"/>
                    </a:lnTo>
                    <a:lnTo>
                      <a:pt x="1300937" y="1041717"/>
                    </a:lnTo>
                    <a:lnTo>
                      <a:pt x="1661998" y="1116190"/>
                    </a:lnTo>
                    <a:lnTo>
                      <a:pt x="1707375" y="896226"/>
                    </a:lnTo>
                    <a:lnTo>
                      <a:pt x="1346327" y="821740"/>
                    </a:lnTo>
                    <a:lnTo>
                      <a:pt x="1437944" y="377596"/>
                    </a:lnTo>
                    <a:lnTo>
                      <a:pt x="1832419" y="458952"/>
                    </a:lnTo>
                    <a:lnTo>
                      <a:pt x="1877352" y="241211"/>
                    </a:lnTo>
                    <a:close/>
                  </a:path>
                  <a:path w="4780280" h="2924175">
                    <a:moveTo>
                      <a:pt x="2880906" y="766711"/>
                    </a:moveTo>
                    <a:lnTo>
                      <a:pt x="2804718" y="608025"/>
                    </a:lnTo>
                    <a:lnTo>
                      <a:pt x="2766098" y="527583"/>
                    </a:lnTo>
                    <a:lnTo>
                      <a:pt x="2613914" y="474141"/>
                    </a:lnTo>
                    <a:lnTo>
                      <a:pt x="2613914" y="766711"/>
                    </a:lnTo>
                    <a:lnTo>
                      <a:pt x="2488679" y="1123340"/>
                    </a:lnTo>
                    <a:lnTo>
                      <a:pt x="2399969" y="1165923"/>
                    </a:lnTo>
                    <a:lnTo>
                      <a:pt x="2200922" y="1096010"/>
                    </a:lnTo>
                    <a:lnTo>
                      <a:pt x="2372296" y="608025"/>
                    </a:lnTo>
                    <a:lnTo>
                      <a:pt x="2571356" y="677951"/>
                    </a:lnTo>
                    <a:lnTo>
                      <a:pt x="2613914" y="766711"/>
                    </a:lnTo>
                    <a:lnTo>
                      <a:pt x="2613914" y="474141"/>
                    </a:lnTo>
                    <a:lnTo>
                      <a:pt x="2203031" y="329819"/>
                    </a:lnTo>
                    <a:lnTo>
                      <a:pt x="1673948" y="1836331"/>
                    </a:lnTo>
                    <a:lnTo>
                      <a:pt x="1911604" y="1919770"/>
                    </a:lnTo>
                    <a:lnTo>
                      <a:pt x="2132533" y="1290751"/>
                    </a:lnTo>
                    <a:lnTo>
                      <a:pt x="2264537" y="1337106"/>
                    </a:lnTo>
                    <a:lnTo>
                      <a:pt x="2187460" y="2016658"/>
                    </a:lnTo>
                    <a:lnTo>
                      <a:pt x="2428011" y="2101151"/>
                    </a:lnTo>
                    <a:lnTo>
                      <a:pt x="2504414" y="1382725"/>
                    </a:lnTo>
                    <a:lnTo>
                      <a:pt x="2695968" y="1290751"/>
                    </a:lnTo>
                    <a:lnTo>
                      <a:pt x="2697073" y="1290218"/>
                    </a:lnTo>
                    <a:lnTo>
                      <a:pt x="2740723" y="1165923"/>
                    </a:lnTo>
                    <a:lnTo>
                      <a:pt x="2880906" y="766711"/>
                    </a:lnTo>
                    <a:close/>
                  </a:path>
                  <a:path w="4780280" h="2924175">
                    <a:moveTo>
                      <a:pt x="3973487" y="1103934"/>
                    </a:moveTo>
                    <a:lnTo>
                      <a:pt x="3772814" y="998131"/>
                    </a:lnTo>
                    <a:lnTo>
                      <a:pt x="3314547" y="1867293"/>
                    </a:lnTo>
                    <a:lnTo>
                      <a:pt x="3464801" y="835748"/>
                    </a:lnTo>
                    <a:lnTo>
                      <a:pt x="3277654" y="737044"/>
                    </a:lnTo>
                    <a:lnTo>
                      <a:pt x="2532964" y="2149475"/>
                    </a:lnTo>
                    <a:lnTo>
                      <a:pt x="2733637" y="2255278"/>
                    </a:lnTo>
                    <a:lnTo>
                      <a:pt x="3196856" y="1376743"/>
                    </a:lnTo>
                    <a:lnTo>
                      <a:pt x="3041599" y="2417661"/>
                    </a:lnTo>
                    <a:lnTo>
                      <a:pt x="3228797" y="2516340"/>
                    </a:lnTo>
                    <a:lnTo>
                      <a:pt x="3973487" y="1103934"/>
                    </a:lnTo>
                    <a:close/>
                  </a:path>
                  <a:path w="4780280" h="2924175">
                    <a:moveTo>
                      <a:pt x="4780178" y="1890318"/>
                    </a:moveTo>
                    <a:lnTo>
                      <a:pt x="4738357" y="1628406"/>
                    </a:lnTo>
                    <a:lnTo>
                      <a:pt x="4429049" y="1404277"/>
                    </a:lnTo>
                    <a:lnTo>
                      <a:pt x="4168978" y="1447482"/>
                    </a:lnTo>
                    <a:lnTo>
                      <a:pt x="3843426" y="1896745"/>
                    </a:lnTo>
                    <a:lnTo>
                      <a:pt x="3879177" y="2120519"/>
                    </a:lnTo>
                    <a:lnTo>
                      <a:pt x="4118686" y="2294102"/>
                    </a:lnTo>
                    <a:lnTo>
                      <a:pt x="4130141" y="2365832"/>
                    </a:lnTo>
                    <a:lnTo>
                      <a:pt x="3918966" y="2657221"/>
                    </a:lnTo>
                    <a:lnTo>
                      <a:pt x="3821823" y="2672715"/>
                    </a:lnTo>
                    <a:lnTo>
                      <a:pt x="3720325" y="2599156"/>
                    </a:lnTo>
                    <a:lnTo>
                      <a:pt x="3706495" y="2503373"/>
                    </a:lnTo>
                    <a:lnTo>
                      <a:pt x="3815270" y="2353246"/>
                    </a:lnTo>
                    <a:lnTo>
                      <a:pt x="3611295" y="2205444"/>
                    </a:lnTo>
                    <a:lnTo>
                      <a:pt x="3446729" y="2432545"/>
                    </a:lnTo>
                    <a:lnTo>
                      <a:pt x="3486645" y="2693136"/>
                    </a:lnTo>
                    <a:lnTo>
                      <a:pt x="3805161" y="2923946"/>
                    </a:lnTo>
                    <a:lnTo>
                      <a:pt x="4067073" y="2882125"/>
                    </a:lnTo>
                    <a:lnTo>
                      <a:pt x="4400651" y="2421788"/>
                    </a:lnTo>
                    <a:lnTo>
                      <a:pt x="4364431" y="2194826"/>
                    </a:lnTo>
                    <a:lnTo>
                      <a:pt x="4126738" y="2022563"/>
                    </a:lnTo>
                    <a:lnTo>
                      <a:pt x="4115282" y="1950847"/>
                    </a:lnTo>
                    <a:lnTo>
                      <a:pt x="4317187" y="1672247"/>
                    </a:lnTo>
                    <a:lnTo>
                      <a:pt x="4412500" y="1655572"/>
                    </a:lnTo>
                    <a:lnTo>
                      <a:pt x="4504817" y="1722475"/>
                    </a:lnTo>
                    <a:lnTo>
                      <a:pt x="4520323" y="1819630"/>
                    </a:lnTo>
                    <a:lnTo>
                      <a:pt x="4411599" y="1969630"/>
                    </a:lnTo>
                    <a:lnTo>
                      <a:pt x="4615573" y="2117458"/>
                    </a:lnTo>
                    <a:lnTo>
                      <a:pt x="4780178" y="1890318"/>
                    </a:lnTo>
                    <a:close/>
                  </a:path>
                </a:pathLst>
              </a:custGeom>
              <a:solidFill>
                <a:srgbClr val="D1112B"/>
              </a:solidFill>
            </p:spPr>
            <p:txBody>
              <a:bodyPr wrap="square" lIns="0" tIns="0" rIns="0" bIns="0" rtlCol="0"/>
              <a:lstStyle/>
              <a:p>
                <a:endParaRPr/>
              </a:p>
            </p:txBody>
          </p:sp>
          <p:sp>
            <p:nvSpPr>
              <p:cNvPr id="15" name="object 9">
                <a:extLst>
                  <a:ext uri="{FF2B5EF4-FFF2-40B4-BE49-F238E27FC236}">
                    <a16:creationId xmlns:a16="http://schemas.microsoft.com/office/drawing/2014/main" id="{26E7F2A3-3DF3-F8CF-AFEF-CA70C080C9F5}"/>
                  </a:ext>
                </a:extLst>
              </p:cNvPr>
              <p:cNvSpPr/>
              <p:nvPr/>
            </p:nvSpPr>
            <p:spPr>
              <a:xfrm>
                <a:off x="3411842" y="4144136"/>
                <a:ext cx="406400" cy="951230"/>
              </a:xfrm>
              <a:custGeom>
                <a:avLst/>
                <a:gdLst/>
                <a:ahLst/>
                <a:cxnLst/>
                <a:rect l="l" t="t" r="r" b="b"/>
                <a:pathLst>
                  <a:path w="406400" h="951229">
                    <a:moveTo>
                      <a:pt x="406158" y="839470"/>
                    </a:moveTo>
                    <a:lnTo>
                      <a:pt x="277596" y="839470"/>
                    </a:lnTo>
                    <a:lnTo>
                      <a:pt x="277596" y="111760"/>
                    </a:lnTo>
                    <a:lnTo>
                      <a:pt x="277596" y="0"/>
                    </a:lnTo>
                    <a:lnTo>
                      <a:pt x="0" y="0"/>
                    </a:lnTo>
                    <a:lnTo>
                      <a:pt x="0" y="111760"/>
                    </a:lnTo>
                    <a:lnTo>
                      <a:pt x="132956" y="111760"/>
                    </a:lnTo>
                    <a:lnTo>
                      <a:pt x="132956" y="839470"/>
                    </a:lnTo>
                    <a:lnTo>
                      <a:pt x="0" y="839470"/>
                    </a:lnTo>
                    <a:lnTo>
                      <a:pt x="0" y="951230"/>
                    </a:lnTo>
                    <a:lnTo>
                      <a:pt x="406158" y="951230"/>
                    </a:lnTo>
                    <a:lnTo>
                      <a:pt x="406158" y="839470"/>
                    </a:lnTo>
                    <a:close/>
                  </a:path>
                </a:pathLst>
              </a:custGeom>
              <a:solidFill>
                <a:srgbClr val="D1112B"/>
              </a:solidFill>
            </p:spPr>
            <p:txBody>
              <a:bodyPr wrap="square" lIns="0" tIns="0" rIns="0" bIns="0" rtlCol="0"/>
              <a:lstStyle/>
              <a:p>
                <a:endParaRPr/>
              </a:p>
            </p:txBody>
          </p:sp>
          <p:sp>
            <p:nvSpPr>
              <p:cNvPr id="16" name="object 10">
                <a:extLst>
                  <a:ext uri="{FF2B5EF4-FFF2-40B4-BE49-F238E27FC236}">
                    <a16:creationId xmlns:a16="http://schemas.microsoft.com/office/drawing/2014/main" id="{7448CD4A-0729-C5D5-3A1E-8B07008C2F53}"/>
                  </a:ext>
                </a:extLst>
              </p:cNvPr>
              <p:cNvSpPr/>
              <p:nvPr/>
            </p:nvSpPr>
            <p:spPr>
              <a:xfrm>
                <a:off x="3902712" y="4144442"/>
                <a:ext cx="483870" cy="951230"/>
              </a:xfrm>
              <a:custGeom>
                <a:avLst/>
                <a:gdLst/>
                <a:ahLst/>
                <a:cxnLst/>
                <a:rect l="l" t="t" r="r" b="b"/>
                <a:pathLst>
                  <a:path w="483870" h="951229">
                    <a:moveTo>
                      <a:pt x="143192" y="677926"/>
                    </a:moveTo>
                    <a:lnTo>
                      <a:pt x="0" y="677926"/>
                    </a:lnTo>
                    <a:lnTo>
                      <a:pt x="0" y="841895"/>
                    </a:lnTo>
                    <a:lnTo>
                      <a:pt x="113957" y="950760"/>
                    </a:lnTo>
                    <a:lnTo>
                      <a:pt x="368173" y="950760"/>
                    </a:lnTo>
                    <a:lnTo>
                      <a:pt x="483603" y="841895"/>
                    </a:lnTo>
                    <a:lnTo>
                      <a:pt x="483603" y="837780"/>
                    </a:lnTo>
                    <a:lnTo>
                      <a:pt x="192862" y="837780"/>
                    </a:lnTo>
                    <a:lnTo>
                      <a:pt x="143192" y="790917"/>
                    </a:lnTo>
                    <a:lnTo>
                      <a:pt x="143192" y="677926"/>
                    </a:lnTo>
                    <a:close/>
                  </a:path>
                  <a:path w="483870" h="951229">
                    <a:moveTo>
                      <a:pt x="483603" y="505688"/>
                    </a:moveTo>
                    <a:lnTo>
                      <a:pt x="338963" y="505688"/>
                    </a:lnTo>
                    <a:lnTo>
                      <a:pt x="338963" y="790917"/>
                    </a:lnTo>
                    <a:lnTo>
                      <a:pt x="289280" y="837780"/>
                    </a:lnTo>
                    <a:lnTo>
                      <a:pt x="483603" y="837780"/>
                    </a:lnTo>
                    <a:lnTo>
                      <a:pt x="483603" y="505688"/>
                    </a:lnTo>
                    <a:close/>
                  </a:path>
                  <a:path w="483870" h="951229">
                    <a:moveTo>
                      <a:pt x="368173" y="0"/>
                    </a:moveTo>
                    <a:lnTo>
                      <a:pt x="113957" y="0"/>
                    </a:lnTo>
                    <a:lnTo>
                      <a:pt x="0" y="108851"/>
                    </a:lnTo>
                    <a:lnTo>
                      <a:pt x="0" y="462978"/>
                    </a:lnTo>
                    <a:lnTo>
                      <a:pt x="112496" y="569074"/>
                    </a:lnTo>
                    <a:lnTo>
                      <a:pt x="270294" y="569074"/>
                    </a:lnTo>
                    <a:lnTo>
                      <a:pt x="338963" y="505688"/>
                    </a:lnTo>
                    <a:lnTo>
                      <a:pt x="483603" y="505688"/>
                    </a:lnTo>
                    <a:lnTo>
                      <a:pt x="483603" y="456082"/>
                    </a:lnTo>
                    <a:lnTo>
                      <a:pt x="189941" y="456082"/>
                    </a:lnTo>
                    <a:lnTo>
                      <a:pt x="143192" y="411988"/>
                    </a:lnTo>
                    <a:lnTo>
                      <a:pt x="143192" y="159842"/>
                    </a:lnTo>
                    <a:lnTo>
                      <a:pt x="192862" y="112979"/>
                    </a:lnTo>
                    <a:lnTo>
                      <a:pt x="483603" y="112979"/>
                    </a:lnTo>
                    <a:lnTo>
                      <a:pt x="483603" y="108851"/>
                    </a:lnTo>
                    <a:lnTo>
                      <a:pt x="368173" y="0"/>
                    </a:lnTo>
                    <a:close/>
                  </a:path>
                  <a:path w="483870" h="951229">
                    <a:moveTo>
                      <a:pt x="483603" y="112979"/>
                    </a:moveTo>
                    <a:lnTo>
                      <a:pt x="289280" y="112979"/>
                    </a:lnTo>
                    <a:lnTo>
                      <a:pt x="338963" y="159842"/>
                    </a:lnTo>
                    <a:lnTo>
                      <a:pt x="338963" y="398221"/>
                    </a:lnTo>
                    <a:lnTo>
                      <a:pt x="277596" y="456082"/>
                    </a:lnTo>
                    <a:lnTo>
                      <a:pt x="483603" y="456082"/>
                    </a:lnTo>
                    <a:lnTo>
                      <a:pt x="483603" y="112979"/>
                    </a:lnTo>
                    <a:close/>
                  </a:path>
                </a:pathLst>
              </a:custGeom>
              <a:solidFill>
                <a:srgbClr val="D1112B"/>
              </a:solidFill>
            </p:spPr>
            <p:txBody>
              <a:bodyPr wrap="square" lIns="0" tIns="0" rIns="0" bIns="0" rtlCol="0"/>
              <a:lstStyle/>
              <a:p>
                <a:endParaRPr/>
              </a:p>
            </p:txBody>
          </p:sp>
          <p:sp>
            <p:nvSpPr>
              <p:cNvPr id="17" name="object 11">
                <a:extLst>
                  <a:ext uri="{FF2B5EF4-FFF2-40B4-BE49-F238E27FC236}">
                    <a16:creationId xmlns:a16="http://schemas.microsoft.com/office/drawing/2014/main" id="{21907CAD-1125-41A1-C7FA-F62591756717}"/>
                  </a:ext>
                </a:extLst>
              </p:cNvPr>
              <p:cNvSpPr/>
              <p:nvPr/>
            </p:nvSpPr>
            <p:spPr>
              <a:xfrm>
                <a:off x="8235317" y="4144440"/>
                <a:ext cx="476884" cy="951230"/>
              </a:xfrm>
              <a:custGeom>
                <a:avLst/>
                <a:gdLst/>
                <a:ahLst/>
                <a:cxnLst/>
                <a:rect l="l" t="t" r="r" b="b"/>
                <a:pathLst>
                  <a:path w="476884" h="951229">
                    <a:moveTo>
                      <a:pt x="360870" y="0"/>
                    </a:moveTo>
                    <a:lnTo>
                      <a:pt x="113957" y="0"/>
                    </a:lnTo>
                    <a:lnTo>
                      <a:pt x="0" y="108851"/>
                    </a:lnTo>
                    <a:lnTo>
                      <a:pt x="0" y="275577"/>
                    </a:lnTo>
                    <a:lnTo>
                      <a:pt x="143167" y="275577"/>
                    </a:lnTo>
                    <a:lnTo>
                      <a:pt x="143167" y="159842"/>
                    </a:lnTo>
                    <a:lnTo>
                      <a:pt x="192849" y="112979"/>
                    </a:lnTo>
                    <a:lnTo>
                      <a:pt x="281965" y="112979"/>
                    </a:lnTo>
                    <a:lnTo>
                      <a:pt x="331647" y="159842"/>
                    </a:lnTo>
                    <a:lnTo>
                      <a:pt x="331647" y="345846"/>
                    </a:lnTo>
                    <a:lnTo>
                      <a:pt x="270294" y="403720"/>
                    </a:lnTo>
                    <a:lnTo>
                      <a:pt x="87668" y="403720"/>
                    </a:lnTo>
                    <a:lnTo>
                      <a:pt x="87668" y="519468"/>
                    </a:lnTo>
                    <a:lnTo>
                      <a:pt x="270294" y="519468"/>
                    </a:lnTo>
                    <a:lnTo>
                      <a:pt x="331647" y="577341"/>
                    </a:lnTo>
                    <a:lnTo>
                      <a:pt x="331647" y="793673"/>
                    </a:lnTo>
                    <a:lnTo>
                      <a:pt x="281965" y="839152"/>
                    </a:lnTo>
                    <a:lnTo>
                      <a:pt x="192849" y="839152"/>
                    </a:lnTo>
                    <a:lnTo>
                      <a:pt x="143167" y="793673"/>
                    </a:lnTo>
                    <a:lnTo>
                      <a:pt x="143167" y="675170"/>
                    </a:lnTo>
                    <a:lnTo>
                      <a:pt x="0" y="675170"/>
                    </a:lnTo>
                    <a:lnTo>
                      <a:pt x="0" y="841895"/>
                    </a:lnTo>
                    <a:lnTo>
                      <a:pt x="113957" y="950760"/>
                    </a:lnTo>
                    <a:lnTo>
                      <a:pt x="360870" y="950760"/>
                    </a:lnTo>
                    <a:lnTo>
                      <a:pt x="476288" y="841895"/>
                    </a:lnTo>
                    <a:lnTo>
                      <a:pt x="476288" y="552538"/>
                    </a:lnTo>
                    <a:lnTo>
                      <a:pt x="379857" y="460209"/>
                    </a:lnTo>
                    <a:lnTo>
                      <a:pt x="476288" y="369277"/>
                    </a:lnTo>
                    <a:lnTo>
                      <a:pt x="476288" y="108851"/>
                    </a:lnTo>
                    <a:lnTo>
                      <a:pt x="360870" y="0"/>
                    </a:lnTo>
                    <a:close/>
                  </a:path>
                </a:pathLst>
              </a:custGeom>
              <a:solidFill>
                <a:srgbClr val="D1112B"/>
              </a:solidFill>
            </p:spPr>
            <p:txBody>
              <a:bodyPr wrap="square" lIns="0" tIns="0" rIns="0" bIns="0" rtlCol="0"/>
              <a:lstStyle/>
              <a:p>
                <a:endParaRPr/>
              </a:p>
            </p:txBody>
          </p:sp>
          <p:sp>
            <p:nvSpPr>
              <p:cNvPr id="18" name="object 12">
                <a:extLst>
                  <a:ext uri="{FF2B5EF4-FFF2-40B4-BE49-F238E27FC236}">
                    <a16:creationId xmlns:a16="http://schemas.microsoft.com/office/drawing/2014/main" id="{A67D82C2-4179-4335-2232-ED236F027CCD}"/>
                  </a:ext>
                </a:extLst>
              </p:cNvPr>
              <p:cNvSpPr/>
              <p:nvPr/>
            </p:nvSpPr>
            <p:spPr>
              <a:xfrm>
                <a:off x="8815312" y="4144436"/>
                <a:ext cx="451484" cy="951230"/>
              </a:xfrm>
              <a:custGeom>
                <a:avLst/>
                <a:gdLst/>
                <a:ahLst/>
                <a:cxnLst/>
                <a:rect l="l" t="t" r="r" b="b"/>
                <a:pathLst>
                  <a:path w="451484" h="951229">
                    <a:moveTo>
                      <a:pt x="336042" y="0"/>
                    </a:moveTo>
                    <a:lnTo>
                      <a:pt x="115417" y="0"/>
                    </a:lnTo>
                    <a:lnTo>
                      <a:pt x="1460" y="108864"/>
                    </a:lnTo>
                    <a:lnTo>
                      <a:pt x="1460" y="267322"/>
                    </a:lnTo>
                    <a:lnTo>
                      <a:pt x="144653" y="267322"/>
                    </a:lnTo>
                    <a:lnTo>
                      <a:pt x="144653" y="155701"/>
                    </a:lnTo>
                    <a:lnTo>
                      <a:pt x="189941" y="112991"/>
                    </a:lnTo>
                    <a:lnTo>
                      <a:pt x="262991" y="112991"/>
                    </a:lnTo>
                    <a:lnTo>
                      <a:pt x="306819" y="155701"/>
                    </a:lnTo>
                    <a:lnTo>
                      <a:pt x="306819" y="405104"/>
                    </a:lnTo>
                    <a:lnTo>
                      <a:pt x="267373" y="440943"/>
                    </a:lnTo>
                    <a:lnTo>
                      <a:pt x="99352" y="440943"/>
                    </a:lnTo>
                    <a:lnTo>
                      <a:pt x="0" y="534631"/>
                    </a:lnTo>
                    <a:lnTo>
                      <a:pt x="0" y="950772"/>
                    </a:lnTo>
                    <a:lnTo>
                      <a:pt x="448525" y="950772"/>
                    </a:lnTo>
                    <a:lnTo>
                      <a:pt x="448525" y="832269"/>
                    </a:lnTo>
                    <a:lnTo>
                      <a:pt x="144653" y="832269"/>
                    </a:lnTo>
                    <a:lnTo>
                      <a:pt x="144653" y="598017"/>
                    </a:lnTo>
                    <a:lnTo>
                      <a:pt x="182626" y="560819"/>
                    </a:lnTo>
                    <a:lnTo>
                      <a:pt x="352120" y="560819"/>
                    </a:lnTo>
                    <a:lnTo>
                      <a:pt x="451459" y="468490"/>
                    </a:lnTo>
                    <a:lnTo>
                      <a:pt x="451459" y="108864"/>
                    </a:lnTo>
                    <a:lnTo>
                      <a:pt x="336042" y="0"/>
                    </a:lnTo>
                    <a:close/>
                  </a:path>
                </a:pathLst>
              </a:custGeom>
              <a:solidFill>
                <a:srgbClr val="D1112B"/>
              </a:solidFill>
            </p:spPr>
            <p:txBody>
              <a:bodyPr wrap="square" lIns="0" tIns="0" rIns="0" bIns="0" rtlCol="0"/>
              <a:lstStyle/>
              <a:p>
                <a:endParaRPr/>
              </a:p>
            </p:txBody>
          </p:sp>
        </p:grpSp>
        <p:sp>
          <p:nvSpPr>
            <p:cNvPr id="19" name="TextBox 5">
              <a:extLst>
                <a:ext uri="{FF2B5EF4-FFF2-40B4-BE49-F238E27FC236}">
                  <a16:creationId xmlns:a16="http://schemas.microsoft.com/office/drawing/2014/main" id="{6E9898FB-F8FB-E220-0391-B737EB1B5086}"/>
                </a:ext>
              </a:extLst>
            </p:cNvPr>
            <p:cNvSpPr txBox="1"/>
            <p:nvPr/>
          </p:nvSpPr>
          <p:spPr>
            <a:xfrm>
              <a:off x="4453851" y="6901582"/>
              <a:ext cx="9888496" cy="492443"/>
            </a:xfrm>
            <a:prstGeom prst="rect">
              <a:avLst/>
            </a:prstGeom>
          </p:spPr>
          <p:txBody>
            <a:bodyPr wrap="square" lIns="0" tIns="0" rIns="0" bIns="0" rtlCol="0" anchor="t">
              <a:spAutoFit/>
            </a:bodyPr>
            <a:lstStyle/>
            <a:p>
              <a:pPr algn="ctr">
                <a:spcBef>
                  <a:spcPct val="0"/>
                </a:spcBef>
              </a:pPr>
              <a:r>
                <a:rPr lang="en-US" sz="3200" spc="2600" dirty="0">
                  <a:solidFill>
                    <a:srgbClr val="FFFFFF"/>
                  </a:solidFill>
                  <a:latin typeface="Special Elite" panose="02000506000000020004" pitchFamily="2" charset="0"/>
                  <a:ea typeface="True Typewriter"/>
                  <a:cs typeface="True Typewriter"/>
                  <a:sym typeface="True Typewriter"/>
                </a:rPr>
                <a:t>TILLSAMMANS-FOND</a:t>
              </a:r>
            </a:p>
          </p:txBody>
        </p:sp>
      </p:grpSp>
    </p:spTree>
    <p:extLst>
      <p:ext uri="{BB962C8B-B14F-4D97-AF65-F5344CB8AC3E}">
        <p14:creationId xmlns:p14="http://schemas.microsoft.com/office/powerpoint/2010/main" val="21175261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114800" y="4578726"/>
            <a:ext cx="9812296" cy="984885"/>
          </a:xfrm>
          <a:prstGeom prst="rect">
            <a:avLst/>
          </a:prstGeom>
        </p:spPr>
        <p:txBody>
          <a:bodyPr wrap="square" lIns="0" tIns="0" rIns="0" bIns="0" rtlCol="0" anchor="t">
            <a:spAutoFit/>
          </a:bodyPr>
          <a:lstStyle/>
          <a:p>
            <a:pPr algn="ctr"/>
            <a:r>
              <a:rPr lang="sv-SE" sz="3200" b="1" dirty="0">
                <a:solidFill>
                  <a:schemeClr val="bg1"/>
                </a:solidFill>
                <a:effectLst/>
                <a:latin typeface="Special Elite" panose="02000506000000020004" pitchFamily="2" charset="0"/>
              </a:rPr>
              <a:t>Föreningen har tre stipendier som årligen delas ut i samband med årsstämman.</a:t>
            </a:r>
            <a:endParaRPr lang="sv-SE" b="0" dirty="0">
              <a:solidFill>
                <a:schemeClr val="bg1"/>
              </a:solidFill>
              <a:effectLst/>
              <a:latin typeface="Special Elite" panose="02000506000000020004" pitchFamily="2" charset="0"/>
            </a:endParaRP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Våra</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stipendier</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39651712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744200" y="7206058"/>
            <a:ext cx="7373892" cy="1815882"/>
          </a:xfrm>
          <a:prstGeom prst="rect">
            <a:avLst/>
          </a:prstGeom>
        </p:spPr>
        <p:txBody>
          <a:bodyPr wrap="square" lIns="0" tIns="0" rIns="0" bIns="0" rtlCol="0" anchor="t">
            <a:spAutoFit/>
          </a:bodyPr>
          <a:lstStyle/>
          <a:p>
            <a:pPr algn="l"/>
            <a:r>
              <a:rPr lang="sv-SE" sz="3200" b="1" dirty="0">
                <a:solidFill>
                  <a:schemeClr val="bg1">
                    <a:lumMod val="75000"/>
                  </a:schemeClr>
                </a:solidFill>
                <a:effectLst/>
                <a:latin typeface="Special Elite" panose="02000506000000020004" pitchFamily="2" charset="0"/>
              </a:rPr>
              <a:t>Birger och Astrid Öhmans minnesfond</a:t>
            </a:r>
            <a:endParaRPr lang="sv-SE" sz="3200" b="0" dirty="0">
              <a:solidFill>
                <a:schemeClr val="bg1">
                  <a:lumMod val="75000"/>
                </a:schemeClr>
              </a:solidFill>
              <a:effectLst/>
              <a:latin typeface="Special Elite" panose="02000506000000020004" pitchFamily="2" charset="0"/>
            </a:endParaRPr>
          </a:p>
          <a:p>
            <a:pPr algn="l">
              <a:spcAft>
                <a:spcPts val="1200"/>
              </a:spcAft>
            </a:pPr>
            <a:r>
              <a:rPr lang="sv-SE" b="0" dirty="0">
                <a:solidFill>
                  <a:schemeClr val="bg1">
                    <a:lumMod val="75000"/>
                  </a:schemeClr>
                </a:solidFill>
                <a:effectLst/>
                <a:latin typeface="Special Elite" panose="02000506000000020004" pitchFamily="2" charset="0"/>
              </a:rPr>
              <a:t>Fondens ränteavkastning skall årligen utdelas till idrottande ungdom och förtjänstfull ledare inom Sandåkerns Sportklubb.</a:t>
            </a:r>
          </a:p>
        </p:txBody>
      </p:sp>
      <p:sp>
        <p:nvSpPr>
          <p:cNvPr id="6" name="textruta 5">
            <a:extLst>
              <a:ext uri="{FF2B5EF4-FFF2-40B4-BE49-F238E27FC236}">
                <a16:creationId xmlns:a16="http://schemas.microsoft.com/office/drawing/2014/main" id="{A51B5818-8EBB-7A46-6172-4AB2DAF8563F}"/>
              </a:ext>
            </a:extLst>
          </p:cNvPr>
          <p:cNvSpPr txBox="1"/>
          <p:nvPr/>
        </p:nvSpPr>
        <p:spPr>
          <a:xfrm>
            <a:off x="185674" y="1257300"/>
            <a:ext cx="7620368" cy="584775"/>
          </a:xfrm>
          <a:prstGeom prst="rect">
            <a:avLst/>
          </a:prstGeom>
          <a:noFill/>
        </p:spPr>
        <p:txBody>
          <a:bodyPr wrap="square">
            <a:spAutoFit/>
          </a:bodyPr>
          <a:lstStyle/>
          <a:p>
            <a:pPr algn="l"/>
            <a:r>
              <a:rPr lang="sv-SE" sz="3200" b="1" dirty="0">
                <a:effectLst/>
                <a:latin typeface="Special Elite" panose="02000506000000020004" pitchFamily="2" charset="0"/>
              </a:rPr>
              <a:t>Text</a:t>
            </a:r>
            <a:endParaRPr lang="sv-SE" sz="1800" b="0" dirty="0">
              <a:effectLst/>
              <a:latin typeface="Special Elite" panose="02000506000000020004" pitchFamily="2" charset="0"/>
            </a:endParaRPr>
          </a:p>
        </p:txBody>
      </p:sp>
      <p:sp>
        <p:nvSpPr>
          <p:cNvPr id="11" name="Freeform 2">
            <a:extLst>
              <a:ext uri="{FF2B5EF4-FFF2-40B4-BE49-F238E27FC236}">
                <a16:creationId xmlns:a16="http://schemas.microsoft.com/office/drawing/2014/main" id="{A91684EC-BE79-E81C-1592-0B22D5A128F0}"/>
              </a:ext>
            </a:extLst>
          </p:cNvPr>
          <p:cNvSpPr/>
          <p:nvPr/>
        </p:nvSpPr>
        <p:spPr>
          <a:xfrm>
            <a:off x="0" y="0"/>
            <a:ext cx="10058400" cy="10287000"/>
          </a:xfrm>
          <a:custGeom>
            <a:avLst/>
            <a:gdLst/>
            <a:ahLst/>
            <a:cxnLst/>
            <a:rect l="l" t="t" r="r" b="b"/>
            <a:pathLst>
              <a:path w="13574598" h="8229600">
                <a:moveTo>
                  <a:pt x="0" y="0"/>
                </a:moveTo>
                <a:lnTo>
                  <a:pt x="13574598" y="0"/>
                </a:lnTo>
                <a:lnTo>
                  <a:pt x="13574598" y="8229600"/>
                </a:lnTo>
                <a:lnTo>
                  <a:pt x="0" y="8229600"/>
                </a:lnTo>
                <a:lnTo>
                  <a:pt x="0" y="0"/>
                </a:lnTo>
                <a:close/>
              </a:path>
            </a:pathLst>
          </a:custGeom>
          <a:blipFill>
            <a:blip r:embed="rId3">
              <a:extLst>
                <a:ext uri="{BEBA8EAE-BF5A-486C-A8C5-ECC9F3942E4B}">
                  <a14:imgProps xmlns:a14="http://schemas.microsoft.com/office/drawing/2010/main">
                    <a14:imgLayer r:embed="rId4">
                      <a14:imgEffect>
                        <a14:colorTemperature colorTemp="11200"/>
                      </a14:imgEffect>
                      <a14:imgEffect>
                        <a14:brightnessContrast bright="-40000" contrast="-40000"/>
                      </a14:imgEffect>
                    </a14:imgLayer>
                  </a14:imgProps>
                </a:ext>
              </a:extLst>
            </a:blip>
            <a:stretch>
              <a:fillRect l="1" r="-83334" b="-7778"/>
            </a:stretch>
          </a:blipFill>
        </p:spPr>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Våra</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stipendier</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8" name="TextBox 5">
            <a:extLst>
              <a:ext uri="{FF2B5EF4-FFF2-40B4-BE49-F238E27FC236}">
                <a16:creationId xmlns:a16="http://schemas.microsoft.com/office/drawing/2014/main" id="{90D7F434-7EB7-5D07-AA54-71A64FCB1480}"/>
              </a:ext>
            </a:extLst>
          </p:cNvPr>
          <p:cNvSpPr txBox="1"/>
          <p:nvPr/>
        </p:nvSpPr>
        <p:spPr>
          <a:xfrm>
            <a:off x="10744200" y="981313"/>
            <a:ext cx="7373892" cy="3323987"/>
          </a:xfrm>
          <a:prstGeom prst="rect">
            <a:avLst/>
          </a:prstGeom>
        </p:spPr>
        <p:txBody>
          <a:bodyPr wrap="square" lIns="0" tIns="0" rIns="0" bIns="0" rtlCol="0" anchor="t">
            <a:spAutoFit/>
          </a:bodyPr>
          <a:lstStyle/>
          <a:p>
            <a:pPr algn="l"/>
            <a:r>
              <a:rPr lang="sv-SE" sz="3200" b="1" dirty="0" err="1">
                <a:solidFill>
                  <a:schemeClr val="bg1">
                    <a:lumMod val="75000"/>
                  </a:schemeClr>
                </a:solidFill>
                <a:effectLst/>
                <a:latin typeface="Special Elite" panose="02000506000000020004" pitchFamily="2" charset="0"/>
              </a:rPr>
              <a:t>Goffe</a:t>
            </a:r>
            <a:r>
              <a:rPr lang="sv-SE" sz="3200" b="1" dirty="0">
                <a:solidFill>
                  <a:schemeClr val="bg1">
                    <a:lumMod val="75000"/>
                  </a:schemeClr>
                </a:solidFill>
                <a:effectLst/>
                <a:latin typeface="Special Elite" panose="02000506000000020004" pitchFamily="2" charset="0"/>
              </a:rPr>
              <a:t> Erikssons minnesfond</a:t>
            </a:r>
            <a:endParaRPr lang="sv-SE" sz="3200" b="0" dirty="0">
              <a:solidFill>
                <a:schemeClr val="bg1">
                  <a:lumMod val="75000"/>
                </a:schemeClr>
              </a:solidFill>
              <a:effectLst/>
              <a:latin typeface="Special Elite" panose="02000506000000020004" pitchFamily="2" charset="0"/>
            </a:endParaRPr>
          </a:p>
          <a:p>
            <a:pPr algn="l">
              <a:spcAft>
                <a:spcPts val="1800"/>
              </a:spcAft>
            </a:pPr>
            <a:r>
              <a:rPr lang="sv-SE" b="0" dirty="0">
                <a:solidFill>
                  <a:schemeClr val="bg1">
                    <a:lumMod val="75000"/>
                  </a:schemeClr>
                </a:solidFill>
                <a:effectLst/>
                <a:latin typeface="Special Elite" panose="02000506000000020004" pitchFamily="2" charset="0"/>
              </a:rPr>
              <a:t>Syftet är att uppmuntra till fortsatt förkovran och engagemang inom fotbollssporten. Stipendiaten skall därför ha uppvisat förmåga att genom sin personlighet skapa en god laganda. Egenskaper som ödmjukhet inför framgångar och socialt engagemang i problemlösningar skall tillmätas stor betydelse. Fondbeloppets ränta skall varje år, vid årsmötet med Sandåkerns Sportklubb, utdelas som ett gåvostipendium med beteckningen "</a:t>
            </a:r>
            <a:r>
              <a:rPr lang="sv-SE" b="0" dirty="0" err="1">
                <a:solidFill>
                  <a:schemeClr val="bg1">
                    <a:lumMod val="75000"/>
                  </a:schemeClr>
                </a:solidFill>
                <a:effectLst/>
                <a:latin typeface="Special Elite" panose="02000506000000020004" pitchFamily="2" charset="0"/>
              </a:rPr>
              <a:t>Goffe</a:t>
            </a:r>
            <a:r>
              <a:rPr lang="sv-SE" b="0" dirty="0">
                <a:solidFill>
                  <a:schemeClr val="bg1">
                    <a:lumMod val="75000"/>
                  </a:schemeClr>
                </a:solidFill>
                <a:effectLst/>
                <a:latin typeface="Special Elite" panose="02000506000000020004" pitchFamily="2" charset="0"/>
              </a:rPr>
              <a:t> Erikssons Minnesfond". Stipendiet skall tilldelas en flicka/pojke i åldersgruppen 13 år inom klubbens fotbollsverksamhet.</a:t>
            </a:r>
          </a:p>
        </p:txBody>
      </p:sp>
      <p:sp>
        <p:nvSpPr>
          <p:cNvPr id="9" name="textruta 8">
            <a:extLst>
              <a:ext uri="{FF2B5EF4-FFF2-40B4-BE49-F238E27FC236}">
                <a16:creationId xmlns:a16="http://schemas.microsoft.com/office/drawing/2014/main" id="{85BB13BE-1AE1-F218-5807-152DA0412D5C}"/>
              </a:ext>
            </a:extLst>
          </p:cNvPr>
          <p:cNvSpPr txBox="1"/>
          <p:nvPr/>
        </p:nvSpPr>
        <p:spPr>
          <a:xfrm>
            <a:off x="10667632" y="4783127"/>
            <a:ext cx="7620368" cy="1969770"/>
          </a:xfrm>
          <a:prstGeom prst="rect">
            <a:avLst/>
          </a:prstGeom>
          <a:noFill/>
        </p:spPr>
        <p:txBody>
          <a:bodyPr wrap="square">
            <a:spAutoFit/>
          </a:bodyPr>
          <a:lstStyle/>
          <a:p>
            <a:pPr algn="l"/>
            <a:r>
              <a:rPr lang="sv-SE" sz="3200" b="1" dirty="0">
                <a:solidFill>
                  <a:schemeClr val="bg1">
                    <a:lumMod val="75000"/>
                  </a:schemeClr>
                </a:solidFill>
                <a:effectLst/>
                <a:latin typeface="Special Elite" panose="02000506000000020004" pitchFamily="2" charset="0"/>
              </a:rPr>
              <a:t>Nils Svanholms </a:t>
            </a:r>
            <a:r>
              <a:rPr lang="sv-SE" sz="3200" b="1" dirty="0" err="1">
                <a:solidFill>
                  <a:schemeClr val="bg1">
                    <a:lumMod val="75000"/>
                  </a:schemeClr>
                </a:solidFill>
                <a:effectLst/>
                <a:latin typeface="Special Elite" panose="02000506000000020004" pitchFamily="2" charset="0"/>
              </a:rPr>
              <a:t>ungdomsstipendie</a:t>
            </a:r>
            <a:endParaRPr lang="sv-SE" sz="3200" b="0" dirty="0">
              <a:solidFill>
                <a:schemeClr val="bg1">
                  <a:lumMod val="75000"/>
                </a:schemeClr>
              </a:solidFill>
              <a:effectLst/>
              <a:latin typeface="Special Elite" panose="02000506000000020004" pitchFamily="2" charset="0"/>
            </a:endParaRPr>
          </a:p>
          <a:p>
            <a:pPr algn="l">
              <a:spcAft>
                <a:spcPts val="1800"/>
              </a:spcAft>
            </a:pPr>
            <a:r>
              <a:rPr lang="sv-SE" sz="1800" b="0" dirty="0">
                <a:solidFill>
                  <a:schemeClr val="bg1">
                    <a:lumMod val="75000"/>
                  </a:schemeClr>
                </a:solidFill>
                <a:effectLst/>
                <a:latin typeface="Special Elite" panose="02000506000000020004" pitchFamily="2" charset="0"/>
              </a:rPr>
              <a:t>Ur Nils Svanholms Stipendiefond skall fondavkastningen årligen användas till ett stipendium till ungdomsverksamheten inom Sandåkerns Sportklubb. Med ungdomsverksamheten kan avses ungdomsledare, idrottsutövande ungdom och/eller hela ungdomslag. </a:t>
            </a:r>
          </a:p>
        </p:txBody>
      </p:sp>
    </p:spTree>
    <p:extLst>
      <p:ext uri="{BB962C8B-B14F-4D97-AF65-F5344CB8AC3E}">
        <p14:creationId xmlns:p14="http://schemas.microsoft.com/office/powerpoint/2010/main" val="14511990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4">
            <a:extLst>
              <a:ext uri="{FF2B5EF4-FFF2-40B4-BE49-F238E27FC236}">
                <a16:creationId xmlns:a16="http://schemas.microsoft.com/office/drawing/2014/main" id="{3C9668AD-003F-C90B-3236-B6AFCB813C2E}"/>
              </a:ext>
            </a:extLst>
          </p:cNvPr>
          <p:cNvSpPr/>
          <p:nvPr/>
        </p:nvSpPr>
        <p:spPr>
          <a:xfrm>
            <a:off x="0" y="0"/>
            <a:ext cx="18287996" cy="10287000"/>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190" t="-1" r="-369" b="-78768"/>
            </a:stretch>
          </a:blipFill>
          <a:effectLst/>
        </p:spPr>
        <p:txBody>
          <a:bodyPr/>
          <a:lstStyle/>
          <a:p>
            <a:endParaRPr lang="sv-SE"/>
          </a:p>
        </p:txBody>
      </p:sp>
      <p:grpSp>
        <p:nvGrpSpPr>
          <p:cNvPr id="2" name="Group 2"/>
          <p:cNvGrpSpPr/>
          <p:nvPr/>
        </p:nvGrpSpPr>
        <p:grpSpPr>
          <a:xfrm>
            <a:off x="0" y="0"/>
            <a:ext cx="18287996" cy="10287000"/>
            <a:chOff x="0" y="0"/>
            <a:chExt cx="4816593" cy="2709333"/>
          </a:xfrm>
          <a:gradFill>
            <a:gsLst>
              <a:gs pos="0">
                <a:schemeClr val="tx1"/>
              </a:gs>
              <a:gs pos="0">
                <a:schemeClr val="tx1">
                  <a:alpha val="27000"/>
                </a:schemeClr>
              </a:gs>
            </a:gsLst>
            <a:lin ang="5400000" scaled="1"/>
          </a:gradFill>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pFill/>
          </p:spPr>
        </p:sp>
        <p:sp>
          <p:nvSpPr>
            <p:cNvPr id="4" name="TextBox 4"/>
            <p:cNvSpPr txBox="1"/>
            <p:nvPr/>
          </p:nvSpPr>
          <p:spPr>
            <a:xfrm>
              <a:off x="0" y="-38100"/>
              <a:ext cx="4816593" cy="2747433"/>
            </a:xfrm>
            <a:prstGeom prst="rect">
              <a:avLst/>
            </a:prstGeom>
            <a:grpFill/>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anvisningar</a:t>
            </a:r>
            <a:r>
              <a:rPr lang="en-US" sz="3200" dirty="0">
                <a:solidFill>
                  <a:srgbClr val="FFFFFF"/>
                </a:solidFill>
                <a:latin typeface="Special Elite" panose="02000506000000020004" pitchFamily="2" charset="0"/>
                <a:ea typeface="True Typewriter"/>
                <a:cs typeface="True Typewriter"/>
                <a:sym typeface="True Typewriter"/>
              </a:rPr>
              <a:t> för barn- och </a:t>
            </a:r>
            <a:r>
              <a:rPr lang="en-US" sz="3200" dirty="0" err="1">
                <a:solidFill>
                  <a:srgbClr val="FFFFFF"/>
                </a:solidFill>
                <a:latin typeface="Special Elite" panose="02000506000000020004" pitchFamily="2" charset="0"/>
                <a:ea typeface="True Typewriter"/>
                <a:cs typeface="True Typewriter"/>
                <a:sym typeface="True Typewriter"/>
              </a:rPr>
              <a:t>ungdomsidrott</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spelregler</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solidFill>
                  <a:schemeClr val="bg1"/>
                </a:solidFill>
                <a:latin typeface="Special Elite" panose="02000506000000020004" pitchFamily="2" charset="0"/>
                <a:cs typeface="Arial"/>
                <a:sym typeface="True Typewriter"/>
              </a:rPr>
              <a:t>Allsidighet</a:t>
            </a:r>
            <a:r>
              <a:rPr lang="en-US" sz="1600" dirty="0">
                <a:solidFill>
                  <a:schemeClr val="bg1"/>
                </a:solidFill>
                <a:latin typeface="Special Elite" panose="02000506000000020004" pitchFamily="2" charset="0"/>
                <a:cs typeface="Arial"/>
                <a:sym typeface="True Typewriter"/>
              </a:rPr>
              <a:t>, positioner, </a:t>
            </a:r>
            <a:r>
              <a:rPr lang="en-US" sz="1600" dirty="0" err="1">
                <a:solidFill>
                  <a:schemeClr val="bg1"/>
                </a:solidFill>
                <a:latin typeface="Special Elite" panose="02000506000000020004" pitchFamily="2" charset="0"/>
                <a:cs typeface="Arial"/>
                <a:sym typeface="True Typewriter"/>
              </a:rPr>
              <a:t>speltid</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cuper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samarbeten</a:t>
            </a:r>
            <a:endParaRPr lang="en-US" sz="1600" dirty="0">
              <a:solidFill>
                <a:schemeClr val="bg1"/>
              </a:solidFill>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Samarbeten</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mellan</a:t>
            </a:r>
            <a:r>
              <a:rPr lang="en-US" sz="3200" dirty="0">
                <a:solidFill>
                  <a:srgbClr val="FFFFFF"/>
                </a:solidFill>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Övergångspolicy</a:t>
            </a:r>
            <a:endParaRPr lang="en-US" sz="3200" dirty="0">
              <a:solidFill>
                <a:srgbClr val="FFFFFF"/>
              </a:solidFill>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Övergångsansvarig och kontaktperson i föreningen är David Persson, 070-2050580.</a:t>
            </a:r>
            <a:endParaRPr lang="sv-SE" sz="1600" dirty="0">
              <a:solidFill>
                <a:schemeClr val="bg1"/>
              </a:solidFill>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solidFill>
                  <a:srgbClr val="FFFFFF"/>
                </a:solidFill>
                <a:latin typeface="Special Elite" panose="02000506000000020004" pitchFamily="2" charset="0"/>
                <a:ea typeface="True Typewriter"/>
                <a:cs typeface="True Typewriter"/>
                <a:sym typeface="Arial"/>
              </a:rPr>
              <a:t>Säsongs- och </a:t>
            </a:r>
            <a:r>
              <a:rPr lang="sv-SE" sz="3200" dirty="0" err="1">
                <a:solidFill>
                  <a:srgbClr val="FFFFFF"/>
                </a:solidFill>
                <a:latin typeface="Special Elite" panose="02000506000000020004" pitchFamily="2" charset="0"/>
                <a:ea typeface="True Typewriter"/>
                <a:cs typeface="True Typewriter"/>
                <a:sym typeface="Arial"/>
              </a:rPr>
              <a:t>tidsfördelning</a:t>
            </a:r>
            <a:endParaRPr lang="sv-SE" sz="3200" dirty="0">
              <a:solidFill>
                <a:srgbClr val="FFFFFF"/>
              </a:solidFill>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solidFill>
                  <a:srgbClr val="FFFFFF"/>
                </a:solidFill>
                <a:latin typeface="Special Elite" panose="02000506000000020004" pitchFamily="2" charset="0"/>
                <a:ea typeface="True Typewriter"/>
                <a:cs typeface="True Typewriter"/>
                <a:sym typeface="Arial"/>
              </a:rPr>
              <a:t>Ekonomi</a:t>
            </a:r>
            <a:br>
              <a:rPr lang="sv-SE" sz="3200" dirty="0">
                <a:solidFill>
                  <a:srgbClr val="FFFFFF"/>
                </a:solidFill>
                <a:latin typeface="Special Elite" panose="02000506000000020004" pitchFamily="2" charset="0"/>
                <a:ea typeface="True Typewriter"/>
                <a:cs typeface="True Typewriter"/>
                <a:sym typeface="Arial"/>
              </a:rPr>
            </a:br>
            <a:r>
              <a:rPr lang="en-US" sz="1600" dirty="0">
                <a:solidFill>
                  <a:schemeClr val="bg1"/>
                </a:solidFill>
                <a:latin typeface="Special Elite" panose="02000506000000020004" pitchFamily="2" charset="0"/>
                <a:cs typeface="Arial"/>
                <a:sym typeface="True Typewriter"/>
              </a:rPr>
              <a:t>En </a:t>
            </a:r>
            <a:r>
              <a:rPr lang="en-US" sz="1600" dirty="0" err="1">
                <a:solidFill>
                  <a:schemeClr val="bg1"/>
                </a:solidFill>
                <a:latin typeface="Special Elite" panose="02000506000000020004" pitchFamily="2" charset="0"/>
                <a:cs typeface="Arial"/>
                <a:sym typeface="True Typewriter"/>
              </a:rPr>
              <a:t>föreningen</a:t>
            </a:r>
            <a:r>
              <a:rPr lang="en-US" sz="1600" dirty="0">
                <a:solidFill>
                  <a:schemeClr val="bg1"/>
                </a:solidFill>
                <a:latin typeface="Special Elite" panose="02000506000000020004" pitchFamily="2" charset="0"/>
                <a:cs typeface="Arial"/>
                <a:sym typeface="True Typewriter"/>
              </a:rPr>
              <a:t>, en </a:t>
            </a:r>
            <a:r>
              <a:rPr lang="en-US" sz="1600" dirty="0" err="1">
                <a:solidFill>
                  <a:schemeClr val="bg1"/>
                </a:solidFill>
                <a:latin typeface="Special Elite" panose="02000506000000020004" pitchFamily="2" charset="0"/>
                <a:cs typeface="Arial"/>
                <a:sym typeface="True Typewriter"/>
              </a:rPr>
              <a:t>ekonomi</a:t>
            </a:r>
            <a:r>
              <a:rPr lang="en-US" sz="1600" dirty="0">
                <a:solidFill>
                  <a:schemeClr val="bg1"/>
                </a:solidFill>
                <a:latin typeface="Special Elite" panose="02000506000000020004" pitchFamily="2" charset="0"/>
                <a:cs typeface="Arial"/>
                <a:sym typeface="True Typewriter"/>
              </a:rPr>
              <a:t>, transparent och </a:t>
            </a:r>
            <a:r>
              <a:rPr lang="en-US" sz="1600" dirty="0" err="1">
                <a:solidFill>
                  <a:schemeClr val="bg1"/>
                </a:solidFill>
                <a:latin typeface="Special Elite" panose="02000506000000020004" pitchFamily="2" charset="0"/>
                <a:cs typeface="Arial"/>
                <a:sym typeface="True Typewriter"/>
              </a:rPr>
              <a:t>enkelt</a:t>
            </a:r>
            <a:r>
              <a:rPr lang="en-US" sz="1600" dirty="0">
                <a:solidFill>
                  <a:schemeClr val="bg1"/>
                </a:solidFill>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3014554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anvisningar</a:t>
            </a:r>
            <a:r>
              <a:rPr lang="en-US" sz="3200" dirty="0">
                <a:solidFill>
                  <a:srgbClr val="FFFFFF"/>
                </a:solidFill>
                <a:latin typeface="Special Elite" panose="02000506000000020004" pitchFamily="2" charset="0"/>
                <a:ea typeface="True Typewriter"/>
                <a:cs typeface="True Typewriter"/>
                <a:sym typeface="True Typewriter"/>
              </a:rPr>
              <a:t> för barn- och </a:t>
            </a:r>
            <a:r>
              <a:rPr lang="en-US" sz="3200" dirty="0" err="1">
                <a:solidFill>
                  <a:srgbClr val="FFFFFF"/>
                </a:solidFill>
                <a:latin typeface="Special Elite" panose="02000506000000020004" pitchFamily="2" charset="0"/>
                <a:ea typeface="True Typewriter"/>
                <a:cs typeface="True Typewriter"/>
                <a:sym typeface="True Typewriter"/>
              </a:rPr>
              <a:t>ungdomsidrott</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TextBox 7">
            <a:extLst>
              <a:ext uri="{FF2B5EF4-FFF2-40B4-BE49-F238E27FC236}">
                <a16:creationId xmlns:a16="http://schemas.microsoft.com/office/drawing/2014/main" id="{1E011D1C-A62B-E402-398C-72D71CC6A014}"/>
              </a:ext>
            </a:extLst>
          </p:cNvPr>
          <p:cNvSpPr txBox="1"/>
          <p:nvPr/>
        </p:nvSpPr>
        <p:spPr>
          <a:xfrm>
            <a:off x="217797" y="2050222"/>
            <a:ext cx="9873256" cy="2446824"/>
          </a:xfrm>
          <a:prstGeom prst="rect">
            <a:avLst/>
          </a:prstGeom>
        </p:spPr>
        <p:txBody>
          <a:bodyPr wrap="square" lIns="0" tIns="0" rIns="0" bIns="0" rtlCol="0" anchor="t">
            <a:spAutoFit/>
          </a:bodyPr>
          <a:lstStyle/>
          <a:p>
            <a:pPr marR="5080">
              <a:spcAft>
                <a:spcPts val="600"/>
              </a:spcAft>
            </a:pPr>
            <a:r>
              <a:rPr lang="sv-SE" sz="1600" dirty="0">
                <a:solidFill>
                  <a:schemeClr val="bg1"/>
                </a:solidFill>
                <a:latin typeface="Special Elite" panose="02000506000000020004" pitchFamily="2" charset="0"/>
                <a:cs typeface="Calibri"/>
              </a:rPr>
              <a:t>Barn</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har</a:t>
            </a:r>
            <a:r>
              <a:rPr lang="sv-SE" sz="1600" spc="-30"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olika </a:t>
            </a:r>
            <a:r>
              <a:rPr lang="sv-SE" sz="1600" spc="-10" dirty="0">
                <a:solidFill>
                  <a:schemeClr val="bg1"/>
                </a:solidFill>
                <a:latin typeface="Special Elite" panose="02000506000000020004" pitchFamily="2" charset="0"/>
                <a:cs typeface="Calibri"/>
              </a:rPr>
              <a:t>utvecklingstakt, </a:t>
            </a:r>
            <a:r>
              <a:rPr lang="sv-SE" sz="1600" dirty="0">
                <a:solidFill>
                  <a:schemeClr val="bg1"/>
                </a:solidFill>
                <a:latin typeface="Special Elite" panose="02000506000000020004" pitchFamily="2" charset="0"/>
                <a:cs typeface="Calibri"/>
              </a:rPr>
              <a:t>vi</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ge</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dem </a:t>
            </a:r>
            <a:r>
              <a:rPr lang="sv-SE" sz="1600" dirty="0">
                <a:solidFill>
                  <a:schemeClr val="bg1"/>
                </a:solidFill>
                <a:latin typeface="Special Elite" panose="02000506000000020004" pitchFamily="2" charset="0"/>
                <a:cs typeface="Calibri"/>
              </a:rPr>
              <a:t>möjlighet</a:t>
            </a:r>
            <a:r>
              <a:rPr lang="sv-SE" sz="1600" spc="-6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att</a:t>
            </a:r>
            <a:r>
              <a:rPr lang="sv-SE" sz="1600" spc="-5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utvecklas</a:t>
            </a:r>
            <a:r>
              <a:rPr lang="sv-SE" sz="1600" spc="-5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utifrån </a:t>
            </a:r>
            <a:r>
              <a:rPr lang="sv-SE" sz="1600" dirty="0">
                <a:solidFill>
                  <a:schemeClr val="bg1"/>
                </a:solidFill>
                <a:latin typeface="Special Elite" panose="02000506000000020004" pitchFamily="2" charset="0"/>
                <a:cs typeface="Calibri"/>
              </a:rPr>
              <a:t>deras</a:t>
            </a:r>
            <a:r>
              <a:rPr lang="sv-SE" sz="1600" spc="-10" dirty="0">
                <a:solidFill>
                  <a:schemeClr val="bg1"/>
                </a:solidFill>
                <a:latin typeface="Special Elite" panose="02000506000000020004" pitchFamily="2" charset="0"/>
                <a:cs typeface="Calibri"/>
              </a:rPr>
              <a:t> ambitionsnivåer</a:t>
            </a:r>
            <a:r>
              <a:rPr lang="sv-SE" sz="1600" spc="-1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spc="-10" dirty="0">
                <a:solidFill>
                  <a:schemeClr val="bg1"/>
                </a:solidFill>
                <a:latin typeface="Special Elite" panose="02000506000000020004" pitchFamily="2" charset="0"/>
                <a:cs typeface="Calibri"/>
              </a:rPr>
              <a:t>förutsättningar.</a:t>
            </a:r>
          </a:p>
          <a:p>
            <a:pPr marR="5080">
              <a:spcAft>
                <a:spcPts val="600"/>
              </a:spcAft>
            </a:pPr>
            <a:r>
              <a:rPr lang="sv-SE" sz="1600" dirty="0">
                <a:solidFill>
                  <a:schemeClr val="bg1"/>
                </a:solidFill>
                <a:latin typeface="Special Elite" panose="02000506000000020004" pitchFamily="2" charset="0"/>
                <a:cs typeface="Calibri"/>
              </a:rPr>
              <a:t>Barn</a:t>
            </a:r>
            <a:r>
              <a:rPr lang="sv-SE" sz="1600" spc="229"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&amp;</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få </a:t>
            </a:r>
            <a:r>
              <a:rPr lang="sv-SE" sz="1600" spc="-10" dirty="0">
                <a:solidFill>
                  <a:schemeClr val="bg1"/>
                </a:solidFill>
                <a:latin typeface="Special Elite" panose="02000506000000020004" pitchFamily="2" charset="0"/>
                <a:cs typeface="Calibri"/>
              </a:rPr>
              <a:t>förutsättning</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att</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hålla</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på</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med</a:t>
            </a:r>
            <a:r>
              <a:rPr lang="sv-SE" sz="1600" spc="-20" dirty="0">
                <a:solidFill>
                  <a:schemeClr val="bg1"/>
                </a:solidFill>
                <a:latin typeface="Special Elite" panose="02000506000000020004" pitchFamily="2" charset="0"/>
                <a:cs typeface="Calibri"/>
              </a:rPr>
              <a:t> flera </a:t>
            </a:r>
            <a:r>
              <a:rPr lang="sv-SE" sz="1600" spc="-10" dirty="0">
                <a:solidFill>
                  <a:schemeClr val="bg1"/>
                </a:solidFill>
                <a:latin typeface="Special Elite" panose="02000506000000020004" pitchFamily="2" charset="0"/>
                <a:cs typeface="Calibri"/>
              </a:rPr>
              <a:t>idrotter</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fritidsaktiviteter,</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vi</a:t>
            </a:r>
            <a:r>
              <a:rPr lang="sv-SE" sz="1600" spc="-10"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tror </a:t>
            </a:r>
            <a:r>
              <a:rPr lang="sv-SE" sz="1600" dirty="0">
                <a:solidFill>
                  <a:schemeClr val="bg1"/>
                </a:solidFill>
                <a:latin typeface="Special Elite" panose="02000506000000020004" pitchFamily="2" charset="0"/>
                <a:cs typeface="Calibri"/>
              </a:rPr>
              <a:t>på</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tidig</a:t>
            </a:r>
            <a:r>
              <a:rPr lang="sv-SE" sz="1600" spc="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idrottsgeneralisering</a:t>
            </a:r>
            <a:r>
              <a:rPr lang="sv-SE" sz="1600" spc="1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dirty="0">
                <a:solidFill>
                  <a:schemeClr val="bg1"/>
                </a:solidFill>
                <a:latin typeface="Special Elite" panose="02000506000000020004" pitchFamily="2" charset="0"/>
                <a:cs typeface="Calibri"/>
              </a:rPr>
              <a:t>sen</a:t>
            </a:r>
            <a:r>
              <a:rPr lang="sv-SE" sz="1600" spc="-1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specialisering.</a:t>
            </a:r>
            <a:endParaRPr lang="sv-SE" sz="1600" dirty="0">
              <a:solidFill>
                <a:schemeClr val="bg1"/>
              </a:solidFill>
              <a:latin typeface="Special Elite" panose="02000506000000020004" pitchFamily="2" charset="0"/>
              <a:cs typeface="Calibri"/>
            </a:endParaRPr>
          </a:p>
          <a:p>
            <a:pPr marR="5080">
              <a:spcAft>
                <a:spcPts val="600"/>
              </a:spcAft>
            </a:pPr>
            <a:r>
              <a:rPr lang="sv-SE" sz="1600" dirty="0">
                <a:solidFill>
                  <a:schemeClr val="bg1"/>
                </a:solidFill>
                <a:latin typeface="Special Elite" panose="02000506000000020004" pitchFamily="2" charset="0"/>
                <a:cs typeface="Calibri"/>
              </a:rPr>
              <a:t>Glädje</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är</a:t>
            </a:r>
            <a:r>
              <a:rPr lang="sv-SE" sz="1600" spc="-1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centralt </a:t>
            </a:r>
            <a:r>
              <a:rPr lang="sv-SE" sz="1600" dirty="0">
                <a:solidFill>
                  <a:schemeClr val="bg1"/>
                </a:solidFill>
                <a:latin typeface="Special Elite" panose="02000506000000020004" pitchFamily="2" charset="0"/>
                <a:cs typeface="Calibri"/>
              </a:rPr>
              <a:t>i</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vår </a:t>
            </a:r>
            <a:r>
              <a:rPr lang="sv-SE" sz="1600" spc="-10" dirty="0">
                <a:solidFill>
                  <a:schemeClr val="bg1"/>
                </a:solidFill>
                <a:latin typeface="Special Elite" panose="02000506000000020004" pitchFamily="2" charset="0"/>
                <a:cs typeface="Calibri"/>
              </a:rPr>
              <a:t>verksamhet,</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alla</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känna </a:t>
            </a:r>
            <a:r>
              <a:rPr lang="sv-SE" sz="1600" spc="-10" dirty="0">
                <a:solidFill>
                  <a:schemeClr val="bg1"/>
                </a:solidFill>
                <a:latin typeface="Special Elite" panose="02000506000000020004" pitchFamily="2" charset="0"/>
                <a:cs typeface="Calibri"/>
              </a:rPr>
              <a:t>tillhörighet,</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duktig,</a:t>
            </a:r>
            <a:r>
              <a:rPr lang="sv-SE" sz="1600" spc="1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kompetent </a:t>
            </a:r>
            <a:r>
              <a:rPr lang="sv-SE" sz="1600" dirty="0">
                <a:solidFill>
                  <a:schemeClr val="bg1"/>
                </a:solidFill>
                <a:latin typeface="Special Elite" panose="02000506000000020004" pitchFamily="2" charset="0"/>
                <a:cs typeface="Calibri"/>
              </a:rPr>
              <a:t>och</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delaktig</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i</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träning</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&amp;</a:t>
            </a:r>
            <a:r>
              <a:rPr lang="sv-SE" sz="1600" spc="-3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tävling.</a:t>
            </a:r>
          </a:p>
          <a:p>
            <a:pPr marR="5080">
              <a:spcAft>
                <a:spcPts val="600"/>
              </a:spcAft>
            </a:pPr>
            <a:r>
              <a:rPr lang="sv-SE" sz="1600" spc="-20" dirty="0">
                <a:solidFill>
                  <a:schemeClr val="bg1"/>
                </a:solidFill>
                <a:latin typeface="Special Elite" panose="02000506000000020004" pitchFamily="2" charset="0"/>
                <a:cs typeface="Calibri"/>
              </a:rPr>
              <a:t>Tävling</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är</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ett</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viktigt</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moment</a:t>
            </a:r>
            <a:r>
              <a:rPr lang="sv-SE" sz="1600" spc="-3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för </a:t>
            </a:r>
            <a:r>
              <a:rPr lang="sv-SE" sz="1600" dirty="0">
                <a:solidFill>
                  <a:schemeClr val="bg1"/>
                </a:solidFill>
                <a:latin typeface="Special Elite" panose="02000506000000020004" pitchFamily="2" charset="0"/>
                <a:cs typeface="Calibri"/>
              </a:rPr>
              <a:t>barn</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alla</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3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få</a:t>
            </a:r>
            <a:r>
              <a:rPr lang="sv-SE" sz="1600" spc="50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tävla</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på</a:t>
            </a:r>
            <a:r>
              <a:rPr lang="sv-SE" sz="1600" spc="-2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tävlingar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träningar, </a:t>
            </a:r>
            <a:r>
              <a:rPr lang="sv-SE" sz="1600" spc="-25" dirty="0">
                <a:solidFill>
                  <a:schemeClr val="bg1"/>
                </a:solidFill>
                <a:latin typeface="Special Elite" panose="02000506000000020004" pitchFamily="2" charset="0"/>
                <a:cs typeface="Calibri"/>
              </a:rPr>
              <a:t>vi </a:t>
            </a:r>
            <a:r>
              <a:rPr lang="sv-SE" sz="1600" dirty="0">
                <a:solidFill>
                  <a:schemeClr val="bg1"/>
                </a:solidFill>
                <a:latin typeface="Special Elite" panose="02000506000000020004" pitchFamily="2" charset="0"/>
                <a:cs typeface="Calibri"/>
              </a:rPr>
              <a:t>ska</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se</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till</a:t>
            </a:r>
            <a:r>
              <a:rPr lang="sv-SE" sz="1600" spc="-10" dirty="0">
                <a:solidFill>
                  <a:schemeClr val="bg1"/>
                </a:solidFill>
                <a:latin typeface="Special Elite" panose="02000506000000020004" pitchFamily="2" charset="0"/>
                <a:cs typeface="Calibri"/>
              </a:rPr>
              <a:t> långsiktiga resultat</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spc="-10" dirty="0">
                <a:solidFill>
                  <a:schemeClr val="bg1"/>
                </a:solidFill>
                <a:latin typeface="Special Elite" panose="02000506000000020004" pitchFamily="2" charset="0"/>
                <a:cs typeface="Calibri"/>
              </a:rPr>
              <a:t>tävlingen</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inte</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ske</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med</a:t>
            </a:r>
            <a:r>
              <a:rPr lang="sv-SE" sz="1600" spc="-3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fokus </a:t>
            </a:r>
            <a:r>
              <a:rPr lang="sv-SE" sz="1600" dirty="0">
                <a:solidFill>
                  <a:schemeClr val="bg1"/>
                </a:solidFill>
                <a:latin typeface="Special Elite" panose="02000506000000020004" pitchFamily="2" charset="0"/>
                <a:cs typeface="Calibri"/>
              </a:rPr>
              <a:t>på </a:t>
            </a:r>
            <a:r>
              <a:rPr lang="sv-SE" sz="1600" spc="-10" dirty="0">
                <a:solidFill>
                  <a:schemeClr val="bg1"/>
                </a:solidFill>
                <a:latin typeface="Special Elite" panose="02000506000000020004" pitchFamily="2" charset="0"/>
                <a:cs typeface="Calibri"/>
              </a:rPr>
              <a:t>kortsiktiga resultat.</a:t>
            </a:r>
            <a:endParaRPr lang="sv-SE" sz="1600" dirty="0">
              <a:solidFill>
                <a:schemeClr val="bg1"/>
              </a:solidFill>
              <a:latin typeface="Special Elite" panose="02000506000000020004" pitchFamily="2" charset="0"/>
              <a:cs typeface="Calibri"/>
            </a:endParaRPr>
          </a:p>
        </p:txBody>
      </p:sp>
    </p:spTree>
    <p:extLst>
      <p:ext uri="{BB962C8B-B14F-4D97-AF65-F5344CB8AC3E}">
        <p14:creationId xmlns:p14="http://schemas.microsoft.com/office/powerpoint/2010/main" val="179209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spelregler</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solidFill>
                  <a:schemeClr val="bg1"/>
                </a:solidFill>
                <a:latin typeface="Special Elite" panose="02000506000000020004" pitchFamily="2" charset="0"/>
                <a:cs typeface="Arial"/>
                <a:sym typeface="True Typewriter"/>
              </a:rPr>
              <a:t>Allsidighet</a:t>
            </a:r>
            <a:r>
              <a:rPr lang="en-US" sz="1600" dirty="0">
                <a:solidFill>
                  <a:schemeClr val="bg1"/>
                </a:solidFill>
                <a:latin typeface="Special Elite" panose="02000506000000020004" pitchFamily="2" charset="0"/>
                <a:cs typeface="Arial"/>
                <a:sym typeface="True Typewriter"/>
              </a:rPr>
              <a:t>, positioner, </a:t>
            </a:r>
            <a:r>
              <a:rPr lang="en-US" sz="1600" dirty="0" err="1">
                <a:solidFill>
                  <a:schemeClr val="bg1"/>
                </a:solidFill>
                <a:latin typeface="Special Elite" panose="02000506000000020004" pitchFamily="2" charset="0"/>
                <a:cs typeface="Arial"/>
                <a:sym typeface="True Typewriter"/>
              </a:rPr>
              <a:t>speltid</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cuper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samarbeten</a:t>
            </a:r>
            <a:endParaRPr lang="en-US" sz="1600" dirty="0">
              <a:solidFill>
                <a:schemeClr val="bg1"/>
              </a:solidFill>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12" name="textruta 11">
            <a:extLst>
              <a:ext uri="{FF2B5EF4-FFF2-40B4-BE49-F238E27FC236}">
                <a16:creationId xmlns:a16="http://schemas.microsoft.com/office/drawing/2014/main" id="{0F44508A-2222-5F63-19E2-76E27FB78509}"/>
              </a:ext>
            </a:extLst>
          </p:cNvPr>
          <p:cNvSpPr txBox="1"/>
          <p:nvPr/>
        </p:nvSpPr>
        <p:spPr>
          <a:xfrm>
            <a:off x="156731" y="3235580"/>
            <a:ext cx="4934989" cy="6032421"/>
          </a:xfrm>
          <a:prstGeom prst="rect">
            <a:avLst/>
          </a:prstGeom>
          <a:noFill/>
        </p:spPr>
        <p:txBody>
          <a:bodyPr wrap="square">
            <a:spAutoFit/>
          </a:bodyPr>
          <a:lstStyle/>
          <a:p>
            <a:pPr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Allsidighet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6-12 år: 	Moment och rörelser från andra idrotter blandat med huvudsaklig idrottsverksamhet.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13-15 år: 	Uppmuntrar alla ungdomar </a:t>
            </a:r>
            <a:b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b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till multiidrottande. </a:t>
            </a:r>
            <a:b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b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Bredd av rörelser tränas i laget.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16-19 år: </a:t>
            </a:r>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Följer föreningens spelarutbildningsplan för åldern. Uppmuntra andra fritidsaktiviteter, även om man ibland missar någon träning.</a:t>
            </a:r>
          </a:p>
          <a:p>
            <a:pPr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Positioner</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6-9 år: 	</a:t>
            </a:r>
            <a:r>
              <a:rPr lang="sv-SE" sz="1200" kern="100" dirty="0">
                <a:solidFill>
                  <a:schemeClr val="bg1"/>
                </a:solidFill>
                <a:latin typeface="Special Elite" panose="02000506000000020004" pitchFamily="2" charset="0"/>
                <a:cs typeface="Times New Roman" panose="02020603050405020304" pitchFamily="18" charset="0"/>
              </a:rPr>
              <a:t>Inga fasta positioner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10-12 år:	Variera positioner under säsongen</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13-14 år: 	Kan finnas de som hellre står i mål, helt ok. Uppmuntra att testa olika positioner som utespelare. Inga fasta situationer.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15-19 år: 	Positionsanpassad </a:t>
            </a: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träning</a:t>
            </a:r>
          </a:p>
          <a:p>
            <a:pPr marL="1071563" indent="-1071563"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Seriespel:</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6-7 år:	Inget seriespel. Tillåtet med egna sammandrag/tävlingar.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8-14 år: 	Seriespel. Vid stora grupper kan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man ha flera lag anmälda, dock ingen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cementerad </a:t>
            </a:r>
            <a:r>
              <a:rPr lang="sv-SE" sz="1200" kern="100" dirty="0" err="1">
                <a:solidFill>
                  <a:schemeClr val="bg1"/>
                </a:solidFill>
                <a:latin typeface="Special Elite" panose="02000506000000020004" pitchFamily="2" charset="0"/>
                <a:cs typeface="Times New Roman" panose="02020603050405020304" pitchFamily="18" charset="0"/>
              </a:rPr>
              <a:t>nivåindening</a:t>
            </a:r>
            <a:r>
              <a:rPr lang="sv-SE" sz="1200" kern="100" dirty="0">
                <a:solidFill>
                  <a:schemeClr val="bg1"/>
                </a:solidFill>
                <a:latin typeface="Special Elite" panose="02000506000000020004" pitchFamily="2" charset="0"/>
                <a:cs typeface="Times New Roman" panose="02020603050405020304" pitchFamily="18" charset="0"/>
              </a:rPr>
              <a:t>.</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15-19 år: 	Vid stora grupper kan man ha flera lag anmälda, spelare matchas i lämplig serie.</a:t>
            </a:r>
          </a:p>
          <a:p>
            <a:pPr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p:txBody>
      </p:sp>
      <p:sp>
        <p:nvSpPr>
          <p:cNvPr id="14" name="textruta 13">
            <a:extLst>
              <a:ext uri="{FF2B5EF4-FFF2-40B4-BE49-F238E27FC236}">
                <a16:creationId xmlns:a16="http://schemas.microsoft.com/office/drawing/2014/main" id="{3DA086E2-93DB-6E9A-3BC1-B515E65F505A}"/>
              </a:ext>
            </a:extLst>
          </p:cNvPr>
          <p:cNvSpPr txBox="1"/>
          <p:nvPr/>
        </p:nvSpPr>
        <p:spPr>
          <a:xfrm>
            <a:off x="6629400" y="3245822"/>
            <a:ext cx="5903422" cy="5170646"/>
          </a:xfrm>
          <a:prstGeom prst="rect">
            <a:avLst/>
          </a:prstGeom>
          <a:noFill/>
        </p:spPr>
        <p:txBody>
          <a:bodyPr wrap="square">
            <a:spAutoFit/>
          </a:bodyPr>
          <a:lstStyle/>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Speltid:</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6-1</a:t>
            </a:r>
            <a:r>
              <a:rPr lang="sv-SE" sz="1200" kern="100" dirty="0">
                <a:solidFill>
                  <a:schemeClr val="bg1"/>
                </a:solidFill>
                <a:latin typeface="Special Elite" panose="02000506000000020004" pitchFamily="2" charset="0"/>
                <a:ea typeface="Aptos" panose="020B0004020202020204" pitchFamily="34" charset="0"/>
                <a:cs typeface="Times New Roman" panose="02020603050405020304" pitchFamily="18" charset="0"/>
              </a:rPr>
              <a:t>5</a:t>
            </a: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år: 	</a:t>
            </a:r>
            <a:r>
              <a:rPr lang="sv-SE" sz="1200" kern="100" dirty="0">
                <a:solidFill>
                  <a:schemeClr val="bg1"/>
                </a:solidFill>
                <a:latin typeface="Special Elite" panose="02000506000000020004" pitchFamily="2" charset="0"/>
                <a:cs typeface="Times New Roman" panose="02020603050405020304" pitchFamily="18" charset="0"/>
              </a:rPr>
              <a:t>Alla spelar lika mycket! Barn och ungdomar som </a:t>
            </a:r>
            <a:r>
              <a:rPr lang="sv-SE" sz="1200" kern="100" dirty="0" err="1">
                <a:solidFill>
                  <a:schemeClr val="bg1"/>
                </a:solidFill>
                <a:latin typeface="Special Elite" panose="02000506000000020004" pitchFamily="2" charset="0"/>
                <a:cs typeface="Times New Roman" panose="02020603050405020304" pitchFamily="18" charset="0"/>
              </a:rPr>
              <a:t>multiidrottar</a:t>
            </a:r>
            <a:r>
              <a:rPr lang="sv-SE" sz="1200" kern="100" dirty="0">
                <a:solidFill>
                  <a:schemeClr val="bg1"/>
                </a:solidFill>
                <a:latin typeface="Special Elite" panose="02000506000000020004" pitchFamily="2" charset="0"/>
                <a:cs typeface="Times New Roman" panose="02020603050405020304" pitchFamily="18" charset="0"/>
              </a:rPr>
              <a:t> spelar lika mycket även om de missar träningar.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16-19 år: 	Laget tas ut baserat på färdighet och träningsnärvaro. Det är tillåtet att endast träna om man vill, alla vill inte spela match. Ingen spelare är avbytare en hel match, minst 20 minuters spel för alla. Dialog är nyckelordet.</a:t>
            </a:r>
          </a:p>
          <a:p>
            <a:pPr marL="1071563" indent="-1071563" algn="l"/>
            <a:endParaRPr lang="sv-SE" sz="1200" b="1" kern="100" dirty="0">
              <a:solidFill>
                <a:schemeClr val="bg1"/>
              </a:solidFill>
              <a:latin typeface="Special Elite" panose="02000506000000020004" pitchFamily="2" charset="0"/>
              <a:cs typeface="Times New Roman" panose="02020603050405020304" pitchFamily="18" charset="0"/>
            </a:endParaRPr>
          </a:p>
          <a:p>
            <a:pPr marL="1071563" indent="-1071563" algn="l"/>
            <a:r>
              <a:rPr lang="sv-SE" sz="1200" b="1" kern="100" dirty="0">
                <a:solidFill>
                  <a:schemeClr val="bg1"/>
                </a:solidFill>
                <a:latin typeface="Special Elite" panose="02000506000000020004" pitchFamily="2" charset="0"/>
                <a:cs typeface="Times New Roman" panose="02020603050405020304" pitchFamily="18" charset="0"/>
              </a:rPr>
              <a:t>Cuper: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6-15 år: 	Alla spelar lika mycket!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Barn och ungdomar som </a:t>
            </a:r>
            <a:r>
              <a:rPr lang="sv-SE" sz="1200" kern="100" dirty="0" err="1">
                <a:solidFill>
                  <a:schemeClr val="bg1"/>
                </a:solidFill>
                <a:latin typeface="Special Elite" panose="02000506000000020004" pitchFamily="2" charset="0"/>
                <a:cs typeface="Times New Roman" panose="02020603050405020304" pitchFamily="18" charset="0"/>
              </a:rPr>
              <a:t>multiidrottar</a:t>
            </a:r>
            <a:r>
              <a:rPr lang="sv-SE" sz="1200" kern="100" dirty="0">
                <a:solidFill>
                  <a:schemeClr val="bg1"/>
                </a:solidFill>
                <a:latin typeface="Special Elite" panose="02000506000000020004" pitchFamily="2" charset="0"/>
                <a:cs typeface="Times New Roman" panose="02020603050405020304" pitchFamily="18" charset="0"/>
              </a:rPr>
              <a:t> spelar lika mycket även om de missar träningar/matcher.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Vi deltar ej i cuper som exkluderar spelare,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ex. om bara 16 spelare får anmälas men 24 vill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delta och det inte finns plats för fler.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16-19 år: 	Samma som ovan gällande speltid på match.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Undantag JAS/SM-spel där tränaren tar ut laget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efter färdighet.</a:t>
            </a:r>
          </a:p>
          <a:p>
            <a:pPr marL="1071563" indent="-1071563"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Samarbete mellan lag:</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6-9 år: 	Spelar i sina egna lag.</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10-15 år: 	Enligt framtagen policy kring samarbeten.</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16-19 år: 	Spelare kan tillhöra äldre/yngre lag. </a:t>
            </a:r>
            <a:b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b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Dialog med föreningen.</a:t>
            </a:r>
            <a:endParaRPr lang="sv-SE" sz="18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40341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Samarbeten</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mellan</a:t>
            </a:r>
            <a:r>
              <a:rPr lang="en-US" sz="3200" dirty="0">
                <a:solidFill>
                  <a:srgbClr val="FFFFFF"/>
                </a:solidFill>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8" name="textruta 7">
            <a:extLst>
              <a:ext uri="{FF2B5EF4-FFF2-40B4-BE49-F238E27FC236}">
                <a16:creationId xmlns:a16="http://schemas.microsoft.com/office/drawing/2014/main" id="{F0F1F5D4-D235-C9E5-B3C9-4BBA6695CF75}"/>
              </a:ext>
            </a:extLst>
          </p:cNvPr>
          <p:cNvSpPr txBox="1"/>
          <p:nvPr/>
        </p:nvSpPr>
        <p:spPr>
          <a:xfrm>
            <a:off x="152400" y="3820061"/>
            <a:ext cx="9944100" cy="1323439"/>
          </a:xfrm>
          <a:prstGeom prst="rect">
            <a:avLst/>
          </a:prstGeom>
          <a:noFill/>
        </p:spPr>
        <p:txBody>
          <a:bodyPr wrap="square">
            <a:spAutoFit/>
          </a:bodyPr>
          <a:lstStyle/>
          <a:p>
            <a:r>
              <a:rPr lang="sv-SE" sz="1600" dirty="0">
                <a:solidFill>
                  <a:schemeClr val="bg1"/>
                </a:solidFill>
                <a:latin typeface="Special Elite" panose="02000506000000020004" pitchFamily="2" charset="0"/>
                <a:cs typeface="Calibri"/>
              </a:rPr>
              <a:t>Vi vill uppmuntra våra barn och ungdomar att inom föreningen få möjligheten till träning och match med både äldre och yngre. Samarbetet ska grunda sig i en egen vilja och ambition och erbjudas samtliga medlemmar i föreningen. Vår ambition att stärka samarbetet mellan lagen grundar sig i att skapa en möjlighet för ett livslångt idrottande, erbjuda mer idrott för de som vill samt stärka samarbetet mellan lagen och dess ledare. </a:t>
            </a:r>
          </a:p>
        </p:txBody>
      </p:sp>
    </p:spTree>
    <p:extLst>
      <p:ext uri="{BB962C8B-B14F-4D97-AF65-F5344CB8AC3E}">
        <p14:creationId xmlns:p14="http://schemas.microsoft.com/office/powerpoint/2010/main" val="421307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Övergångspolicy</a:t>
            </a:r>
            <a:endParaRPr lang="en-US" sz="3200" dirty="0">
              <a:solidFill>
                <a:srgbClr val="FFFFFF"/>
              </a:solidFill>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Övergångsansvarig och kontaktperson i föreningen är David Persson, 070-2050580.</a:t>
            </a:r>
            <a:endParaRPr lang="sv-SE" sz="1600" dirty="0">
              <a:solidFill>
                <a:schemeClr val="bg1"/>
              </a:solidFill>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3328285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solidFill>
                  <a:srgbClr val="FFFFFF"/>
                </a:solidFill>
                <a:latin typeface="Special Elite" panose="02000506000000020004" pitchFamily="2" charset="0"/>
                <a:ea typeface="True Typewriter"/>
                <a:cs typeface="True Typewriter"/>
                <a:sym typeface="Arial"/>
              </a:rPr>
              <a:t>Säsongs- och </a:t>
            </a:r>
            <a:r>
              <a:rPr lang="sv-SE" sz="3200" dirty="0" err="1">
                <a:solidFill>
                  <a:srgbClr val="FFFFFF"/>
                </a:solidFill>
                <a:latin typeface="Special Elite" panose="02000506000000020004" pitchFamily="2" charset="0"/>
                <a:ea typeface="True Typewriter"/>
                <a:cs typeface="True Typewriter"/>
                <a:sym typeface="Arial"/>
              </a:rPr>
              <a:t>tidsfördelning</a:t>
            </a:r>
            <a:endParaRPr lang="sv-SE" sz="3200" dirty="0">
              <a:solidFill>
                <a:srgbClr val="FFFFFF"/>
              </a:solidFill>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8" name="textruta 7">
            <a:extLst>
              <a:ext uri="{FF2B5EF4-FFF2-40B4-BE49-F238E27FC236}">
                <a16:creationId xmlns:a16="http://schemas.microsoft.com/office/drawing/2014/main" id="{450080DC-F26B-A3D6-CA43-107074F09662}"/>
              </a:ext>
            </a:extLst>
          </p:cNvPr>
          <p:cNvSpPr txBox="1"/>
          <p:nvPr/>
        </p:nvSpPr>
        <p:spPr>
          <a:xfrm>
            <a:off x="152400" y="6528018"/>
            <a:ext cx="9944100" cy="1815882"/>
          </a:xfrm>
          <a:prstGeom prst="rect">
            <a:avLst/>
          </a:prstGeom>
          <a:noFill/>
        </p:spPr>
        <p:txBody>
          <a:bodyPr wrap="square">
            <a:spAutoFit/>
          </a:bodyPr>
          <a:lstStyle/>
          <a:p>
            <a:r>
              <a:rPr lang="sv-SE" sz="1600" dirty="0">
                <a:solidFill>
                  <a:schemeClr val="bg1"/>
                </a:solidFill>
                <a:latin typeface="Special Elite" panose="02000506000000020004" pitchFamily="2" charset="0"/>
                <a:cs typeface="Arial"/>
              </a:rPr>
              <a:t>Ambitionen med denna säsongs- och tidfördelning är att:</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Möjliggöra barn och ungdomars idrottande samt uppmuntra till att testa och utöva f lera idrotter samtidigt.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skapa möjligheter för ett livslångt idrottande.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jämställda villkor mellan tjejer och killar, oavsett idrott.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en jämn fördelning mellan olika idrotters säsongslängd och träningstider.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hänsyn till deltagarnas olika behov av utveckling och en fungerande fritid. </a:t>
            </a:r>
          </a:p>
        </p:txBody>
      </p:sp>
    </p:spTree>
    <p:extLst>
      <p:ext uri="{BB962C8B-B14F-4D97-AF65-F5344CB8AC3E}">
        <p14:creationId xmlns:p14="http://schemas.microsoft.com/office/powerpoint/2010/main" val="3601604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solidFill>
                  <a:srgbClr val="FFFFFF"/>
                </a:solidFill>
                <a:latin typeface="Special Elite" panose="02000506000000020004" pitchFamily="2" charset="0"/>
                <a:ea typeface="True Typewriter"/>
                <a:cs typeface="True Typewriter"/>
                <a:sym typeface="Arial"/>
              </a:rPr>
              <a:t>Ekonomi</a:t>
            </a:r>
            <a:br>
              <a:rPr lang="sv-SE" sz="3200" dirty="0">
                <a:solidFill>
                  <a:srgbClr val="FFFFFF"/>
                </a:solidFill>
                <a:latin typeface="Special Elite" panose="02000506000000020004" pitchFamily="2" charset="0"/>
                <a:ea typeface="True Typewriter"/>
                <a:cs typeface="True Typewriter"/>
                <a:sym typeface="Arial"/>
              </a:rPr>
            </a:br>
            <a:r>
              <a:rPr lang="en-US" sz="1600" dirty="0">
                <a:solidFill>
                  <a:schemeClr val="bg1"/>
                </a:solidFill>
                <a:latin typeface="Special Elite" panose="02000506000000020004" pitchFamily="2" charset="0"/>
                <a:cs typeface="Arial"/>
                <a:sym typeface="True Typewriter"/>
              </a:rPr>
              <a:t>En </a:t>
            </a:r>
            <a:r>
              <a:rPr lang="en-US" sz="1600" dirty="0" err="1">
                <a:solidFill>
                  <a:schemeClr val="bg1"/>
                </a:solidFill>
                <a:latin typeface="Special Elite" panose="02000506000000020004" pitchFamily="2" charset="0"/>
                <a:cs typeface="Arial"/>
                <a:sym typeface="True Typewriter"/>
              </a:rPr>
              <a:t>föreningen</a:t>
            </a:r>
            <a:r>
              <a:rPr lang="en-US" sz="1600" dirty="0">
                <a:solidFill>
                  <a:schemeClr val="bg1"/>
                </a:solidFill>
                <a:latin typeface="Special Elite" panose="02000506000000020004" pitchFamily="2" charset="0"/>
                <a:cs typeface="Arial"/>
                <a:sym typeface="True Typewriter"/>
              </a:rPr>
              <a:t>, en </a:t>
            </a:r>
            <a:r>
              <a:rPr lang="en-US" sz="1600" dirty="0" err="1">
                <a:solidFill>
                  <a:schemeClr val="bg1"/>
                </a:solidFill>
                <a:latin typeface="Special Elite" panose="02000506000000020004" pitchFamily="2" charset="0"/>
                <a:cs typeface="Arial"/>
                <a:sym typeface="True Typewriter"/>
              </a:rPr>
              <a:t>ekonomi</a:t>
            </a:r>
            <a:r>
              <a:rPr lang="en-US" sz="1600" dirty="0">
                <a:solidFill>
                  <a:schemeClr val="bg1"/>
                </a:solidFill>
                <a:latin typeface="Special Elite" panose="02000506000000020004" pitchFamily="2" charset="0"/>
                <a:cs typeface="Arial"/>
                <a:sym typeface="True Typewriter"/>
              </a:rPr>
              <a:t>, transparent och </a:t>
            </a:r>
            <a:r>
              <a:rPr lang="en-US" sz="1600" dirty="0" err="1">
                <a:solidFill>
                  <a:schemeClr val="bg1"/>
                </a:solidFill>
                <a:latin typeface="Special Elite" panose="02000506000000020004" pitchFamily="2" charset="0"/>
                <a:cs typeface="Arial"/>
                <a:sym typeface="True Typewriter"/>
              </a:rPr>
              <a:t>enkelt</a:t>
            </a:r>
            <a:r>
              <a:rPr lang="en-US" sz="1600" dirty="0">
                <a:solidFill>
                  <a:schemeClr val="bg1"/>
                </a:solidFill>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Freeform 4">
            <a:extLst>
              <a:ext uri="{FF2B5EF4-FFF2-40B4-BE49-F238E27FC236}">
                <a16:creationId xmlns:a16="http://schemas.microsoft.com/office/drawing/2014/main" id="{3C9668AD-003F-C90B-3236-B6AFCB813C2E}"/>
              </a:ext>
            </a:extLst>
          </p:cNvPr>
          <p:cNvSpPr/>
          <p:nvPr/>
        </p:nvSpPr>
        <p:spPr>
          <a:xfrm>
            <a:off x="13030200" y="-2089553"/>
            <a:ext cx="6858000" cy="14466106"/>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3172" r="-77765"/>
            </a:stretch>
          </a:blipFill>
          <a:effectLst>
            <a:softEdge rad="635000"/>
          </a:effectLst>
        </p:spPr>
        <p:txBody>
          <a:bodyPr/>
          <a:lstStyle/>
          <a:p>
            <a:endParaRPr lang="sv-SE"/>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2447612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11" name="Rektangel 10">
            <a:extLst>
              <a:ext uri="{FF2B5EF4-FFF2-40B4-BE49-F238E27FC236}">
                <a16:creationId xmlns:a16="http://schemas.microsoft.com/office/drawing/2014/main" id="{90514546-D1D0-40FF-56C9-DEFBC83508FD}"/>
              </a:ext>
            </a:extLst>
          </p:cNvPr>
          <p:cNvSpPr/>
          <p:nvPr/>
        </p:nvSpPr>
        <p:spPr>
          <a:xfrm>
            <a:off x="26029" y="7429500"/>
            <a:ext cx="13004171" cy="2042360"/>
          </a:xfrm>
          <a:prstGeom prst="rect">
            <a:avLst/>
          </a:prstGeom>
          <a:solidFill>
            <a:schemeClr val="bg1"/>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rgbClr val="FF0000"/>
              </a:solidFill>
            </a:endParaRP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Föreningens</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avgifter</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9" name="Platshållare för innehåll 2">
            <a:extLst>
              <a:ext uri="{FF2B5EF4-FFF2-40B4-BE49-F238E27FC236}">
                <a16:creationId xmlns:a16="http://schemas.microsoft.com/office/drawing/2014/main" id="{7B1D95AE-E15B-3338-6EEF-2C245F4F9F66}"/>
              </a:ext>
            </a:extLst>
          </p:cNvPr>
          <p:cNvSpPr txBox="1">
            <a:spLocks/>
          </p:cNvSpPr>
          <p:nvPr/>
        </p:nvSpPr>
        <p:spPr>
          <a:xfrm>
            <a:off x="7239000" y="2596436"/>
            <a:ext cx="10515600" cy="43513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sv-SE" altLang="sv-SE" sz="2000" dirty="0">
              <a:latin typeface="Daytona" panose="020B0604030500040204" pitchFamily="34" charset="0"/>
            </a:endParaRPr>
          </a:p>
        </p:txBody>
      </p:sp>
      <p:sp>
        <p:nvSpPr>
          <p:cNvPr id="6" name="Platshållare för innehåll 2">
            <a:extLst>
              <a:ext uri="{FF2B5EF4-FFF2-40B4-BE49-F238E27FC236}">
                <a16:creationId xmlns:a16="http://schemas.microsoft.com/office/drawing/2014/main" id="{7F71B688-14B1-0FF9-3006-42B86E274BF2}"/>
              </a:ext>
            </a:extLst>
          </p:cNvPr>
          <p:cNvSpPr txBox="1">
            <a:spLocks/>
          </p:cNvSpPr>
          <p:nvPr/>
        </p:nvSpPr>
        <p:spPr>
          <a:xfrm>
            <a:off x="178997" y="1483782"/>
            <a:ext cx="17118403" cy="806427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sv-SE" sz="2000" b="1" dirty="0">
                <a:solidFill>
                  <a:schemeClr val="bg1"/>
                </a:solidFill>
                <a:latin typeface="Special Elite" panose="02000506000000020004" pitchFamily="2" charset="0"/>
              </a:rPr>
              <a:t>Medlemsavgift till föreningen:</a:t>
            </a:r>
          </a:p>
          <a:p>
            <a:pPr>
              <a:defRPr/>
            </a:pPr>
            <a:r>
              <a:rPr lang="sv-SE" sz="2000" dirty="0">
                <a:solidFill>
                  <a:schemeClr val="bg1"/>
                </a:solidFill>
                <a:latin typeface="Special Elite" panose="02000506000000020004" pitchFamily="2" charset="0"/>
              </a:rPr>
              <a:t>Medlemsavgift för hela familjen är 400 kronor per år.</a:t>
            </a:r>
          </a:p>
          <a:p>
            <a:pPr>
              <a:defRPr/>
            </a:pPr>
            <a:r>
              <a:rPr lang="sv-SE" sz="2000" dirty="0">
                <a:solidFill>
                  <a:schemeClr val="bg1"/>
                </a:solidFill>
                <a:latin typeface="Special Elite" panose="02000506000000020004" pitchFamily="2" charset="0"/>
              </a:rPr>
              <a:t>Medlemsavgift enskild är 250 kronor per år.</a:t>
            </a:r>
          </a:p>
          <a:p>
            <a:pPr>
              <a:defRPr/>
            </a:pPr>
            <a:endParaRPr lang="sv-SE" sz="2000" dirty="0">
              <a:solidFill>
                <a:schemeClr val="bg1"/>
              </a:solidFill>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r>
              <a:rPr lang="sv-SE" sz="2000" b="1" dirty="0">
                <a:solidFill>
                  <a:schemeClr val="bg1"/>
                </a:solidFill>
                <a:latin typeface="Special Elite" panose="02000506000000020004" pitchFamily="2" charset="0"/>
              </a:rPr>
              <a:t>Träningsavgifter för fotboll och innebandy, som tillfaller sektionerna:</a:t>
            </a:r>
            <a:br>
              <a:rPr lang="sv-SE" sz="2000" b="1"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F/P19 (7 år)	450:-	F/P13 (13 år) 	1 300:-</a:t>
            </a:r>
            <a:br>
              <a:rPr lang="sv-SE" sz="2000" b="1"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F/P18 (8 år)	600:-	F/P12 (14 år)	1 400:-</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F/P17 (9 år) 	900:-	F/P11 (15 år) 	1 500:-</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F/P16 (10 år) 	1 000:-	</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F/P15 (11 år) 	1 100:-	 Våra äldre lag betalar träningsavgift</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F/P14 (12 år) 	1 200:-	 utifrån lagets direkta kostnader.</a:t>
            </a:r>
          </a:p>
          <a:p>
            <a:pPr marL="0" indent="0">
              <a:lnSpc>
                <a:spcPct val="120000"/>
              </a:lnSpc>
              <a:buFont typeface="Arial" pitchFamily="34" charset="0"/>
              <a:buNone/>
              <a:tabLst>
                <a:tab pos="2873375" algn="r"/>
                <a:tab pos="4397375" algn="l"/>
                <a:tab pos="7532688" algn="r"/>
              </a:tabLst>
              <a:defRPr/>
            </a:pPr>
            <a:br>
              <a:rPr lang="sv-SE" sz="1600" i="1" dirty="0">
                <a:solidFill>
                  <a:schemeClr val="bg1"/>
                </a:solidFill>
                <a:latin typeface="Special Elite" panose="02000506000000020004" pitchFamily="2" charset="0"/>
              </a:rPr>
            </a:br>
            <a:r>
              <a:rPr lang="sv-SE" sz="1600" dirty="0">
                <a:solidFill>
                  <a:schemeClr val="bg1"/>
                </a:solidFill>
                <a:latin typeface="Special Elite" panose="02000506000000020004" pitchFamily="2" charset="0"/>
              </a:rPr>
              <a:t>Ingen syskonrabatt på träningsavgiften.</a:t>
            </a:r>
            <a:r>
              <a:rPr lang="sv-SE" sz="2000" dirty="0">
                <a:solidFill>
                  <a:schemeClr val="bg1"/>
                </a:solidFill>
                <a:latin typeface="Special Elite" panose="02000506000000020004" pitchFamily="2" charset="0"/>
              </a:rPr>
              <a:t> </a:t>
            </a:r>
            <a:r>
              <a:rPr lang="sv-SE" sz="1600" dirty="0">
                <a:solidFill>
                  <a:schemeClr val="bg1"/>
                </a:solidFill>
                <a:latin typeface="Special Elite" panose="02000506000000020004" pitchFamily="2" charset="0"/>
              </a:rPr>
              <a:t>Medlemsavgiften skickas ut i samband med träningsavgifterna för fotboll.</a:t>
            </a:r>
          </a:p>
          <a:p>
            <a:pPr marL="0" indent="0">
              <a:buNone/>
            </a:pPr>
            <a:endParaRPr lang="sv-SE" altLang="sv-SE" sz="1600" b="1" dirty="0">
              <a:solidFill>
                <a:schemeClr val="bg1"/>
              </a:solidFill>
              <a:latin typeface="Special Elite" panose="02000506000000020004" pitchFamily="2" charset="0"/>
            </a:endParaRPr>
          </a:p>
          <a:p>
            <a:pPr marL="0" indent="0">
              <a:buNone/>
            </a:pPr>
            <a:endParaRPr lang="sv-SE" altLang="sv-SE" sz="1600" b="1" dirty="0">
              <a:solidFill>
                <a:schemeClr val="bg1"/>
              </a:solidFill>
              <a:latin typeface="Special Elite" panose="02000506000000020004" pitchFamily="2" charset="0"/>
            </a:endParaRPr>
          </a:p>
          <a:p>
            <a:pPr marL="0" indent="0">
              <a:buNone/>
            </a:pPr>
            <a:endParaRPr lang="sv-SE" altLang="sv-SE" sz="1600" b="1" dirty="0">
              <a:solidFill>
                <a:schemeClr val="bg1"/>
              </a:solidFill>
              <a:latin typeface="Special Elite" panose="02000506000000020004" pitchFamily="2" charset="0"/>
            </a:endParaRPr>
          </a:p>
          <a:p>
            <a:pPr marL="0" indent="0">
              <a:buNone/>
            </a:pPr>
            <a:endParaRPr lang="sv-SE" altLang="sv-SE" sz="1600" b="1" dirty="0">
              <a:latin typeface="Special Elite" panose="02000506000000020004" pitchFamily="2" charset="0"/>
            </a:endParaRPr>
          </a:p>
          <a:p>
            <a:pPr marL="0" indent="0">
              <a:buNone/>
            </a:pPr>
            <a:endParaRPr lang="sv-SE" altLang="sv-SE" sz="1600" b="1" dirty="0">
              <a:latin typeface="Special Elite" panose="02000506000000020004" pitchFamily="2" charset="0"/>
            </a:endParaRPr>
          </a:p>
          <a:p>
            <a:pPr marL="0" indent="0">
              <a:buNone/>
            </a:pPr>
            <a:r>
              <a:rPr lang="sv-SE" altLang="sv-SE" sz="2000" b="1" dirty="0">
                <a:latin typeface="Special Elite" panose="02000506000000020004" pitchFamily="2" charset="0"/>
              </a:rPr>
              <a:t>Förklaring avgifter:</a:t>
            </a:r>
          </a:p>
          <a:p>
            <a:pPr marL="0" indent="0">
              <a:buNone/>
            </a:pPr>
            <a:r>
              <a:rPr lang="sv-SE" altLang="sv-SE" sz="2000" b="1" dirty="0">
                <a:latin typeface="Special Elite" panose="02000506000000020004" pitchFamily="2" charset="0"/>
              </a:rPr>
              <a:t>Medlemsavgift </a:t>
            </a:r>
            <a:r>
              <a:rPr lang="sv-SE" altLang="sv-SE" sz="2000" dirty="0">
                <a:latin typeface="Special Elite" panose="02000506000000020004" pitchFamily="2" charset="0"/>
              </a:rPr>
              <a:t>- betalas av medlem till föreningen</a:t>
            </a:r>
          </a:p>
          <a:p>
            <a:pPr marL="0" indent="0">
              <a:buNone/>
            </a:pPr>
            <a:r>
              <a:rPr lang="sv-SE" altLang="sv-SE" sz="2000" b="1" dirty="0">
                <a:latin typeface="Special Elite" panose="02000506000000020004" pitchFamily="2" charset="0"/>
              </a:rPr>
              <a:t>Träningsavgift</a:t>
            </a:r>
            <a:r>
              <a:rPr lang="sv-SE" altLang="sv-SE" sz="2000" dirty="0">
                <a:latin typeface="Special Elite" panose="02000506000000020004" pitchFamily="2" charset="0"/>
              </a:rPr>
              <a:t> – betalas av medlem till sektionen</a:t>
            </a:r>
          </a:p>
          <a:p>
            <a:pPr marL="0" indent="0">
              <a:buNone/>
            </a:pPr>
            <a:r>
              <a:rPr lang="sv-SE" altLang="sv-SE" sz="2000" b="1" dirty="0">
                <a:latin typeface="Special Elite" panose="02000506000000020004" pitchFamily="2" charset="0"/>
              </a:rPr>
              <a:t>Föreningsavgift </a:t>
            </a:r>
            <a:r>
              <a:rPr lang="sv-SE" altLang="sv-SE" sz="2000" dirty="0">
                <a:latin typeface="Special Elite" panose="02000506000000020004" pitchFamily="2" charset="0"/>
              </a:rPr>
              <a:t>– betalas av respektive sektion till föreningen</a:t>
            </a:r>
            <a:endParaRPr lang="sv-SE" sz="2000" dirty="0">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endParaRPr lang="sv-SE" sz="1600" dirty="0">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endParaRPr lang="sv-SE" sz="1600" dirty="0">
              <a:solidFill>
                <a:schemeClr val="bg1"/>
              </a:solidFill>
              <a:latin typeface="Special Elite" panose="02000506000000020004" pitchFamily="2" charset="0"/>
            </a:endParaRPr>
          </a:p>
        </p:txBody>
      </p:sp>
      <p:pic>
        <p:nvPicPr>
          <p:cNvPr id="8" name="Bildobjekt 7">
            <a:extLst>
              <a:ext uri="{FF2B5EF4-FFF2-40B4-BE49-F238E27FC236}">
                <a16:creationId xmlns:a16="http://schemas.microsoft.com/office/drawing/2014/main" id="{891B0CE8-232F-0639-4AFE-7150513327DB}"/>
              </a:ext>
            </a:extLst>
          </p:cNvPr>
          <p:cNvPicPr>
            <a:picLocks noChangeAspect="1"/>
          </p:cNvPicPr>
          <p:nvPr/>
        </p:nvPicPr>
        <p:blipFill>
          <a:blip r:embed="rId3"/>
          <a:stretch>
            <a:fillRect/>
          </a:stretch>
        </p:blipFill>
        <p:spPr>
          <a:xfrm>
            <a:off x="10773307" y="214734"/>
            <a:ext cx="7268589" cy="1571844"/>
          </a:xfrm>
          <a:prstGeom prst="rect">
            <a:avLst/>
          </a:prstGeom>
        </p:spPr>
      </p:pic>
    </p:spTree>
    <p:extLst>
      <p:ext uri="{BB962C8B-B14F-4D97-AF65-F5344CB8AC3E}">
        <p14:creationId xmlns:p14="http://schemas.microsoft.com/office/powerpoint/2010/main" val="2081075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1336296" cy="7530267"/>
          </a:xfrm>
          <a:prstGeom prst="rect">
            <a:avLst/>
          </a:prstGeom>
        </p:spPr>
        <p:txBody>
          <a:bodyPr wrap="square" lIns="0" tIns="0" rIns="0" bIns="0" rtlCol="0" anchor="t">
            <a:spAutoFit/>
          </a:bodyPr>
          <a:lstStyle/>
          <a:p>
            <a:pPr>
              <a:spcBef>
                <a:spcPct val="0"/>
              </a:spcBef>
              <a:spcAft>
                <a:spcPts val="1200"/>
              </a:spcAft>
            </a:pPr>
            <a:r>
              <a:rPr lang="sv-SE" sz="3200" b="1" dirty="0">
                <a:solidFill>
                  <a:schemeClr val="bg1"/>
                </a:solidFill>
                <a:latin typeface="Special Elite" panose="02000506000000020004" pitchFamily="2" charset="0"/>
                <a:cs typeface="Arial"/>
              </a:rPr>
              <a:t>Arbete under Svenska Rallyt (Rally Sweden)</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Under detta megaarrangemang har föreningen tillsammans med Umedalens IF samt IBK Dalen ansvaret att tillsätta funktionärer på serviceplatsen vid Noliaområdet samt besöksparkeringen på Gamla Bangården. </a:t>
            </a:r>
          </a:p>
          <a:p>
            <a:pPr>
              <a:spcBef>
                <a:spcPct val="0"/>
              </a:spcBef>
              <a:spcAft>
                <a:spcPts val="1200"/>
              </a:spcAft>
            </a:pPr>
            <a:r>
              <a:rPr lang="sv-SE" sz="1600" dirty="0">
                <a:solidFill>
                  <a:schemeClr val="bg1"/>
                </a:solidFill>
                <a:latin typeface="Special Elite" panose="02000506000000020004" pitchFamily="2" charset="0"/>
                <a:cs typeface="Arial"/>
              </a:rPr>
              <a:t>Lag som vill arbeta fler timmar än den grundtilldelade har möjlighet till detta och på de timmarna är förtjänsten 100%.</a:t>
            </a:r>
          </a:p>
          <a:p>
            <a:pPr marL="0" indent="0">
              <a:lnSpc>
                <a:spcPct val="120000"/>
              </a:lnSpc>
              <a:spcAft>
                <a:spcPts val="1200"/>
              </a:spcAft>
              <a:buNone/>
              <a:defRPr/>
            </a:pPr>
            <a:r>
              <a:rPr lang="sv-SE" sz="3200" b="1" dirty="0">
                <a:solidFill>
                  <a:schemeClr val="bg1"/>
                </a:solidFill>
                <a:latin typeface="Special Elite" panose="02000506000000020004" pitchFamily="2" charset="0"/>
                <a:cs typeface="Arial"/>
              </a:rPr>
              <a:t>Försäljning Bingolotter till TV4s Uppesittarkväll</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rPr>
              <a:t>Samtliga medlemmar säljer 8 Bingolotter till Uppesittarkvällen den 23/12. Familjer (2 aktiva barn </a:t>
            </a:r>
            <a:br>
              <a:rPr lang="sv-SE" sz="1600" dirty="0">
                <a:solidFill>
                  <a:schemeClr val="bg1"/>
                </a:solidFill>
                <a:latin typeface="Special Elite" panose="02000506000000020004" pitchFamily="2" charset="0"/>
              </a:rPr>
            </a:br>
            <a:r>
              <a:rPr lang="sv-SE" sz="1600" dirty="0">
                <a:solidFill>
                  <a:schemeClr val="bg1"/>
                </a:solidFill>
                <a:latin typeface="Special Elite" panose="02000506000000020004" pitchFamily="2" charset="0"/>
              </a:rPr>
              <a:t>eller fler) säljer 14 Bingolotter. Det är också möjligt att sälja ytterligare bingolotter, dubbellotter, trippellotter och julkalendrar, där hela förtjänsten går till önskad lagkassa.</a:t>
            </a:r>
          </a:p>
          <a:p>
            <a:pPr algn="l">
              <a:spcAft>
                <a:spcPts val="1200"/>
              </a:spcAft>
            </a:pPr>
            <a:r>
              <a:rPr lang="sv-SE" sz="3200" b="1" dirty="0">
                <a:solidFill>
                  <a:schemeClr val="bg1"/>
                </a:solidFill>
                <a:latin typeface="Special Elite" panose="02000506000000020004" pitchFamily="2" charset="0"/>
                <a:cs typeface="Arial"/>
              </a:rPr>
              <a:t>Parkeringsarbete Stora Nolia</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Ett återkommande föreningsarbete inom Sandåkerns SK är parkeringsarbete under Stora Noliamässan vilken anordnas vartannat år i Umeå. Under mässan ansvarar föreningen för ett antal parkeringsytor.</a:t>
            </a:r>
          </a:p>
          <a:p>
            <a:pPr algn="l">
              <a:spcAft>
                <a:spcPts val="1200"/>
              </a:spcAft>
            </a:pPr>
            <a:br>
              <a:rPr lang="sv-SE" sz="1600" dirty="0">
                <a:solidFill>
                  <a:schemeClr val="bg1"/>
                </a:solidFill>
                <a:latin typeface="Special Elite" panose="02000506000000020004" pitchFamily="2" charset="0"/>
                <a:cs typeface="Arial"/>
              </a:rPr>
            </a:br>
            <a:endParaRPr lang="sv-SE" sz="1600" dirty="0">
              <a:solidFill>
                <a:schemeClr val="bg1"/>
              </a:solidFill>
              <a:latin typeface="Special Elite" panose="02000506000000020004" pitchFamily="2" charset="0"/>
              <a:cs typeface="Arial"/>
            </a:endParaRPr>
          </a:p>
          <a:p>
            <a:pPr>
              <a:lnSpc>
                <a:spcPct val="115000"/>
              </a:lnSpc>
              <a:spcAft>
                <a:spcPts val="800"/>
              </a:spcAft>
            </a:pPr>
            <a:r>
              <a:rPr lang="sv-SE" sz="2400" b="1" dirty="0">
                <a:solidFill>
                  <a:schemeClr val="bg1"/>
                </a:solidFill>
                <a:latin typeface="Special Elite" panose="02000506000000020004" pitchFamily="2" charset="0"/>
                <a:cs typeface="Arial"/>
              </a:rPr>
              <a:t>Övriga förslag på försäljningsinsatser</a:t>
            </a:r>
          </a:p>
          <a:p>
            <a:pPr>
              <a:lnSpc>
                <a:spcPct val="115000"/>
              </a:lnSpc>
              <a:spcAft>
                <a:spcPts val="800"/>
              </a:spcAft>
            </a:pPr>
            <a:r>
              <a:rPr lang="sv-SE" sz="1600" b="1" dirty="0">
                <a:solidFill>
                  <a:schemeClr val="bg1"/>
                </a:solidFill>
                <a:latin typeface="Special Elite" panose="02000506000000020004" pitchFamily="2" charset="0"/>
                <a:cs typeface="Arial"/>
              </a:rPr>
              <a:t>Toalett- och hushållspapper samt förbrukningsartiklar och nu även grillkol via </a:t>
            </a:r>
            <a:r>
              <a:rPr lang="sv-SE" sz="1600" b="1" dirty="0" err="1">
                <a:solidFill>
                  <a:schemeClr val="bg1"/>
                </a:solidFill>
                <a:latin typeface="Special Elite" panose="02000506000000020004" pitchFamily="2" charset="0"/>
                <a:cs typeface="Arial"/>
              </a:rPr>
              <a:t>Alloffice</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Sälj till extra bra förtjänst via </a:t>
            </a:r>
            <a:r>
              <a:rPr lang="sv-SE" sz="1600" dirty="0" err="1">
                <a:solidFill>
                  <a:schemeClr val="bg1"/>
                </a:solidFill>
                <a:latin typeface="Special Elite" panose="02000506000000020004" pitchFamily="2" charset="0"/>
                <a:cs typeface="Arial"/>
              </a:rPr>
              <a:t>Alloffice</a:t>
            </a:r>
            <a:r>
              <a:rPr lang="sv-SE" sz="1600" dirty="0">
                <a:solidFill>
                  <a:schemeClr val="bg1"/>
                </a:solidFill>
                <a:latin typeface="Special Elite" panose="02000506000000020004" pitchFamily="2" charset="0"/>
                <a:cs typeface="Arial"/>
              </a:rPr>
              <a:t>. Leverans löpande under hela året via </a:t>
            </a:r>
            <a:r>
              <a:rPr lang="sv-SE" sz="1600" dirty="0" err="1">
                <a:solidFill>
                  <a:schemeClr val="bg1"/>
                </a:solidFill>
                <a:latin typeface="Special Elite" panose="02000506000000020004" pitchFamily="2" charset="0"/>
                <a:cs typeface="Arial"/>
              </a:rPr>
              <a:t>Alloffice</a:t>
            </a:r>
            <a:r>
              <a:rPr lang="sv-SE" sz="1600" dirty="0">
                <a:solidFill>
                  <a:schemeClr val="bg1"/>
                </a:solidFill>
                <a:latin typeface="Special Elite" panose="02000506000000020004" pitchFamily="2" charset="0"/>
                <a:cs typeface="Arial"/>
              </a:rPr>
              <a:t> Umeå. </a:t>
            </a:r>
          </a:p>
          <a:p>
            <a:pPr>
              <a:lnSpc>
                <a:spcPct val="115000"/>
              </a:lnSpc>
              <a:spcAft>
                <a:spcPts val="800"/>
              </a:spcAft>
            </a:pPr>
            <a:r>
              <a:rPr lang="sv-SE" sz="1600" b="1" dirty="0" err="1">
                <a:solidFill>
                  <a:schemeClr val="bg1"/>
                </a:solidFill>
                <a:latin typeface="Special Elite" panose="02000506000000020004" pitchFamily="2" charset="0"/>
                <a:cs typeface="Arial"/>
              </a:rPr>
              <a:t>Newbody</a:t>
            </a:r>
            <a:r>
              <a:rPr lang="sv-SE" sz="1600" b="1" dirty="0">
                <a:solidFill>
                  <a:schemeClr val="bg1"/>
                </a:solidFill>
                <a:latin typeface="Special Elite" panose="02000506000000020004" pitchFamily="2" charset="0"/>
                <a:cs typeface="Arial"/>
              </a:rPr>
              <a:t> </a:t>
            </a:r>
            <a:r>
              <a:rPr lang="sv-SE" sz="1600" b="1" dirty="0" err="1">
                <a:solidFill>
                  <a:schemeClr val="bg1"/>
                </a:solidFill>
                <a:latin typeface="Special Elite" panose="02000506000000020004" pitchFamily="2" charset="0"/>
                <a:cs typeface="Arial"/>
              </a:rPr>
              <a:t>Family</a:t>
            </a:r>
            <a:r>
              <a:rPr lang="sv-SE" sz="1600" b="1" dirty="0">
                <a:solidFill>
                  <a:schemeClr val="bg1"/>
                </a:solidFill>
                <a:latin typeface="Special Elite" panose="02000506000000020004" pitchFamily="2" charset="0"/>
                <a:cs typeface="Arial"/>
              </a:rPr>
              <a:t>, Sockgrossisten, Ravelli etc.</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Idag finns flertalet olika företag som erbjuder provisionsförsäljningar till föreningar. </a:t>
            </a:r>
            <a:br>
              <a:rPr lang="sv-SE" sz="1600" dirty="0">
                <a:solidFill>
                  <a:schemeClr val="bg1"/>
                </a:solidFill>
                <a:latin typeface="Special Elite" panose="02000506000000020004" pitchFamily="2" charset="0"/>
                <a:cs typeface="Arial"/>
              </a:rPr>
            </a:br>
            <a:r>
              <a:rPr lang="sv-SE" sz="1600" dirty="0">
                <a:solidFill>
                  <a:schemeClr val="bg1"/>
                </a:solidFill>
                <a:latin typeface="Special Elite" panose="02000506000000020004" pitchFamily="2" charset="0"/>
                <a:cs typeface="Arial"/>
              </a:rPr>
              <a:t>Ovan hittar ni några möjliga förslag, där det finns ännu mer att välja på.</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Gemensamma</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föreningsarbeten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textruta 5">
            <a:extLst>
              <a:ext uri="{FF2B5EF4-FFF2-40B4-BE49-F238E27FC236}">
                <a16:creationId xmlns:a16="http://schemas.microsoft.com/office/drawing/2014/main" id="{A855AB9E-BC80-68D1-7A19-776DF57DACB7}"/>
              </a:ext>
            </a:extLst>
          </p:cNvPr>
          <p:cNvSpPr txBox="1"/>
          <p:nvPr/>
        </p:nvSpPr>
        <p:spPr>
          <a:xfrm>
            <a:off x="13012696" y="414085"/>
            <a:ext cx="5029200" cy="1200329"/>
          </a:xfrm>
          <a:prstGeom prst="rect">
            <a:avLst/>
          </a:prstGeom>
          <a:noFill/>
        </p:spPr>
        <p:txBody>
          <a:bodyPr wrap="square" rtlCol="0">
            <a:spAutoFit/>
          </a:bodyPr>
          <a:lstStyle/>
          <a:p>
            <a:pPr algn="ctr"/>
            <a:r>
              <a:rPr lang="sv-SE" sz="2400" b="1" dirty="0">
                <a:solidFill>
                  <a:srgbClr val="FF0000"/>
                </a:solidFill>
                <a:latin typeface="Special Elite" panose="02000506000000020004" pitchFamily="2" charset="0"/>
                <a:cs typeface="Arial"/>
              </a:rPr>
              <a:t>Bingolotto-försäljningens upplägg är under översyn av styrelsen inför 2026.</a:t>
            </a:r>
          </a:p>
        </p:txBody>
      </p:sp>
    </p:spTree>
    <p:extLst>
      <p:ext uri="{BB962C8B-B14F-4D97-AF65-F5344CB8AC3E}">
        <p14:creationId xmlns:p14="http://schemas.microsoft.com/office/powerpoint/2010/main" val="3078653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
            <a:extLst>
              <a:ext uri="{FF2B5EF4-FFF2-40B4-BE49-F238E27FC236}">
                <a16:creationId xmlns:a16="http://schemas.microsoft.com/office/drawing/2014/main" id="{50E6FB51-4A59-4245-0F4C-CA861B1C0854}"/>
              </a:ext>
            </a:extLst>
          </p:cNvPr>
          <p:cNvGrpSpPr/>
          <p:nvPr/>
        </p:nvGrpSpPr>
        <p:grpSpPr>
          <a:xfrm>
            <a:off x="0" y="0"/>
            <a:ext cx="18288000" cy="10287000"/>
            <a:chOff x="0" y="0"/>
            <a:chExt cx="4816593" cy="2709333"/>
          </a:xfrm>
        </p:grpSpPr>
        <p:sp>
          <p:nvSpPr>
            <p:cNvPr id="15" name="Freeform 3">
              <a:extLst>
                <a:ext uri="{FF2B5EF4-FFF2-40B4-BE49-F238E27FC236}">
                  <a16:creationId xmlns:a16="http://schemas.microsoft.com/office/drawing/2014/main" id="{FB19A695-F1AC-E7D7-93AC-08954C799FED}"/>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16" name="TextBox 4">
              <a:extLst>
                <a:ext uri="{FF2B5EF4-FFF2-40B4-BE49-F238E27FC236}">
                  <a16:creationId xmlns:a16="http://schemas.microsoft.com/office/drawing/2014/main" id="{33871EF3-9F35-0849-F8A0-0B42F12D6672}"/>
                </a:ext>
              </a:extLst>
            </p:cNvPr>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chemeClr val="bg1"/>
                </a:solidFill>
                <a:latin typeface="Special Elite" panose="02000506000000020004" pitchFamily="2" charset="0"/>
                <a:ea typeface="True Typewriter"/>
                <a:cs typeface="True Typewriter"/>
                <a:sym typeface="True Typewriter"/>
              </a:rPr>
              <a:t>Träningar</a:t>
            </a:r>
            <a:r>
              <a:rPr lang="en-US" sz="2400" dirty="0">
                <a:solidFill>
                  <a:schemeClr val="bg1"/>
                </a:solidFill>
                <a:latin typeface="Special Elite" panose="02000506000000020004" pitchFamily="2" charset="0"/>
                <a:ea typeface="True Typewriter"/>
                <a:cs typeface="True Typewriter"/>
                <a:sym typeface="True Typewriter"/>
              </a:rPr>
              <a:t> </a:t>
            </a:r>
            <a:r>
              <a:rPr lang="en-US" sz="2400" dirty="0" err="1">
                <a:solidFill>
                  <a:schemeClr val="bg1"/>
                </a:solidFill>
                <a:latin typeface="Special Elite" panose="02000506000000020004" pitchFamily="2" charset="0"/>
                <a:ea typeface="True Typewriter"/>
                <a:cs typeface="True Typewriter"/>
                <a:sym typeface="True Typewriter"/>
              </a:rPr>
              <a:t>på</a:t>
            </a:r>
            <a:r>
              <a:rPr lang="en-US" sz="2400" dirty="0">
                <a:solidFill>
                  <a:schemeClr val="bg1"/>
                </a:solidFill>
                <a:latin typeface="Special Elite" panose="02000506000000020004" pitchFamily="2" charset="0"/>
                <a:ea typeface="True Typewriter"/>
                <a:cs typeface="True Typewriter"/>
                <a:sym typeface="True Typewriter"/>
              </a:rPr>
              <a:t> </a:t>
            </a:r>
            <a:r>
              <a:rPr lang="en-US" sz="2400" dirty="0" err="1">
                <a:solidFill>
                  <a:schemeClr val="bg1"/>
                </a:solidFill>
                <a:latin typeface="Special Elite" panose="02000506000000020004" pitchFamily="2" charset="0"/>
                <a:ea typeface="True Typewriter"/>
                <a:cs typeface="True Typewriter"/>
                <a:sym typeface="True Typewriter"/>
              </a:rPr>
              <a:t>Grubbevallen</a:t>
            </a:r>
            <a:endParaRPr lang="en-US" sz="2400" dirty="0">
              <a:solidFill>
                <a:schemeClr val="bg1"/>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chemeClr val="bg1"/>
                </a:solidFill>
                <a:latin typeface="Special Elite" panose="02000506000000020004" pitchFamily="2" charset="0"/>
                <a:ea typeface="True Typewriter"/>
                <a:cs typeface="True Typewriter"/>
                <a:sym typeface="True Typewriter"/>
              </a:rPr>
              <a:t>För ett </a:t>
            </a:r>
            <a:r>
              <a:rPr lang="en-US" sz="1600" dirty="0" err="1">
                <a:solidFill>
                  <a:schemeClr val="bg1"/>
                </a:solidFill>
                <a:latin typeface="Special Elite" panose="02000506000000020004" pitchFamily="2" charset="0"/>
                <a:ea typeface="True Typewriter"/>
                <a:cs typeface="True Typewriter"/>
                <a:sym typeface="True Typewriter"/>
              </a:rPr>
              <a:t>livslångt</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idrottande</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Sandåkerns</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Sportklubb</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Idrott</a:t>
            </a:r>
            <a:r>
              <a:rPr lang="en-US" sz="1600" dirty="0">
                <a:solidFill>
                  <a:schemeClr val="bg1"/>
                </a:solidFill>
                <a:latin typeface="Special Elite" panose="02000506000000020004" pitchFamily="2" charset="0"/>
                <a:ea typeface="True Typewriter"/>
                <a:cs typeface="True Typewriter"/>
                <a:sym typeface="True Typewriter"/>
              </a:rPr>
              <a:t> sedan 1932</a:t>
            </a:r>
          </a:p>
        </p:txBody>
      </p:sp>
      <p:sp>
        <p:nvSpPr>
          <p:cNvPr id="3" name="TextBox 5">
            <a:extLst>
              <a:ext uri="{FF2B5EF4-FFF2-40B4-BE49-F238E27FC236}">
                <a16:creationId xmlns:a16="http://schemas.microsoft.com/office/drawing/2014/main" id="{B1B3FE3E-78A7-8229-2F12-8B4B98F4D32B}"/>
              </a:ext>
            </a:extLst>
          </p:cNvPr>
          <p:cNvSpPr txBox="1"/>
          <p:nvPr/>
        </p:nvSpPr>
        <p:spPr>
          <a:xfrm>
            <a:off x="246104" y="1516743"/>
            <a:ext cx="4935496" cy="5355312"/>
          </a:xfrm>
          <a:prstGeom prst="rect">
            <a:avLst/>
          </a:prstGeom>
        </p:spPr>
        <p:txBody>
          <a:bodyPr wrap="square" lIns="0" tIns="0" rIns="0" bIns="0" rtlCol="0" anchor="t">
            <a:spAutoFit/>
          </a:bodyPr>
          <a:lstStyle/>
          <a:p>
            <a:pPr>
              <a:spcBef>
                <a:spcPts val="0"/>
              </a:spcBef>
            </a:pPr>
            <a:r>
              <a:rPr lang="sv-SE" sz="3200" dirty="0">
                <a:solidFill>
                  <a:schemeClr val="bg1"/>
                </a:solidFill>
                <a:latin typeface="Special Elite" panose="02000506000000020004" pitchFamily="2" charset="0"/>
              </a:rPr>
              <a:t>Träningstider</a:t>
            </a:r>
          </a:p>
          <a:p>
            <a:pPr>
              <a:spcBef>
                <a:spcPts val="0"/>
              </a:spcBef>
              <a:spcAft>
                <a:spcPts val="1200"/>
              </a:spcAft>
            </a:pPr>
            <a:r>
              <a:rPr lang="sv-SE" dirty="0">
                <a:solidFill>
                  <a:schemeClr val="bg1"/>
                </a:solidFill>
                <a:latin typeface="Special Elite" panose="02000506000000020004" pitchFamily="2" charset="0"/>
              </a:rPr>
              <a:t>Vi hjälps åt att hålla tiderna och </a:t>
            </a:r>
            <a:br>
              <a:rPr lang="sv-SE" dirty="0">
                <a:solidFill>
                  <a:schemeClr val="bg1"/>
                </a:solidFill>
                <a:latin typeface="Special Elite" panose="02000506000000020004" pitchFamily="2" charset="0"/>
              </a:rPr>
            </a:br>
            <a:r>
              <a:rPr lang="sv-SE" dirty="0">
                <a:solidFill>
                  <a:schemeClr val="bg1"/>
                </a:solidFill>
                <a:latin typeface="Special Elite" panose="02000506000000020004" pitchFamily="2" charset="0"/>
              </a:rPr>
              <a:t>lämnar genom kanterna, ej genom planen.</a:t>
            </a:r>
            <a:endParaRPr lang="sv-SE" sz="3200" dirty="0">
              <a:solidFill>
                <a:schemeClr val="bg1"/>
              </a:solidFill>
              <a:latin typeface="Special Elite" panose="02000506000000020004" pitchFamily="2" charset="0"/>
            </a:endParaRPr>
          </a:p>
          <a:p>
            <a:pPr>
              <a:spcBef>
                <a:spcPts val="0"/>
              </a:spcBef>
              <a:spcAft>
                <a:spcPts val="1200"/>
              </a:spcAft>
            </a:pPr>
            <a:r>
              <a:rPr lang="sv-SE" sz="3200" dirty="0">
                <a:solidFill>
                  <a:schemeClr val="bg1"/>
                </a:solidFill>
                <a:latin typeface="Special Elite" panose="02000506000000020004" pitchFamily="2" charset="0"/>
              </a:rPr>
              <a:t>Förråd</a:t>
            </a:r>
            <a:br>
              <a:rPr lang="sv-SE" sz="3200" dirty="0">
                <a:solidFill>
                  <a:schemeClr val="bg1"/>
                </a:solidFill>
                <a:latin typeface="Special Elite" panose="02000506000000020004" pitchFamily="2" charset="0"/>
              </a:rPr>
            </a:br>
            <a:r>
              <a:rPr lang="sv-SE" dirty="0">
                <a:solidFill>
                  <a:schemeClr val="bg1"/>
                </a:solidFill>
                <a:latin typeface="Special Elite" panose="02000506000000020004" pitchFamily="2" charset="0"/>
              </a:rPr>
              <a:t>Kod 1891 till nyckelskåp </a:t>
            </a:r>
            <a:br>
              <a:rPr lang="sv-SE" dirty="0">
                <a:solidFill>
                  <a:schemeClr val="bg1"/>
                </a:solidFill>
                <a:latin typeface="Special Elite" panose="02000506000000020004" pitchFamily="2" charset="0"/>
              </a:rPr>
            </a:br>
            <a:r>
              <a:rPr lang="sv-SE" dirty="0">
                <a:solidFill>
                  <a:schemeClr val="bg1"/>
                </a:solidFill>
                <a:latin typeface="Special Elite" panose="02000506000000020004" pitchFamily="2" charset="0"/>
              </a:rPr>
              <a:t>för åtkomst till förråd och kiosk.</a:t>
            </a:r>
            <a:br>
              <a:rPr lang="sv-SE" dirty="0">
                <a:solidFill>
                  <a:schemeClr val="bg1"/>
                </a:solidFill>
                <a:latin typeface="Special Elite" panose="02000506000000020004" pitchFamily="2" charset="0"/>
              </a:rPr>
            </a:br>
            <a:r>
              <a:rPr lang="sv-SE" dirty="0">
                <a:solidFill>
                  <a:schemeClr val="bg1"/>
                </a:solidFill>
                <a:latin typeface="Special Elite" panose="02000506000000020004" pitchFamily="2" charset="0"/>
              </a:rPr>
              <a:t>Första laget öppnar, sista lagen låser. Notera att damlag och F10/11 ej har förråd på insidan.</a:t>
            </a:r>
          </a:p>
          <a:p>
            <a:pPr>
              <a:spcBef>
                <a:spcPts val="0"/>
              </a:spcBef>
              <a:spcAft>
                <a:spcPts val="1200"/>
              </a:spcAft>
            </a:pPr>
            <a:r>
              <a:rPr lang="sv-SE" sz="3200" dirty="0">
                <a:solidFill>
                  <a:schemeClr val="bg1"/>
                </a:solidFill>
                <a:latin typeface="Special Elite" panose="02000506000000020004" pitchFamily="2" charset="0"/>
              </a:rPr>
              <a:t>Material till det gemensamma förrådet</a:t>
            </a:r>
            <a:br>
              <a:rPr lang="sv-SE" sz="3200" dirty="0">
                <a:solidFill>
                  <a:schemeClr val="bg1"/>
                </a:solidFill>
                <a:latin typeface="Special Elite" panose="02000506000000020004" pitchFamily="2" charset="0"/>
              </a:rPr>
            </a:br>
            <a:r>
              <a:rPr lang="sv-SE" sz="1600" dirty="0">
                <a:solidFill>
                  <a:schemeClr val="bg1"/>
                </a:solidFill>
                <a:latin typeface="Special Elite" panose="02000506000000020004" pitchFamily="2" charset="0"/>
              </a:rPr>
              <a:t>Vi hjälps åt med ordningen. Ställa upp grindarna varje dag för målen?</a:t>
            </a:r>
          </a:p>
          <a:p>
            <a:pPr>
              <a:spcBef>
                <a:spcPts val="0"/>
              </a:spcBef>
              <a:spcAft>
                <a:spcPts val="800"/>
              </a:spcAft>
            </a:pPr>
            <a:r>
              <a:rPr lang="sv-SE" sz="3200" dirty="0">
                <a:solidFill>
                  <a:schemeClr val="bg1"/>
                </a:solidFill>
                <a:latin typeface="Special Elite" panose="02000506000000020004" pitchFamily="2" charset="0"/>
              </a:rPr>
              <a:t>Kaffe till alla ledare</a:t>
            </a:r>
          </a:p>
        </p:txBody>
      </p:sp>
      <p:pic>
        <p:nvPicPr>
          <p:cNvPr id="4" name="Bildobjekt 3">
            <a:extLst>
              <a:ext uri="{FF2B5EF4-FFF2-40B4-BE49-F238E27FC236}">
                <a16:creationId xmlns:a16="http://schemas.microsoft.com/office/drawing/2014/main" id="{608721D6-E280-FEF1-DEF2-53D0BC7A402D}"/>
              </a:ext>
            </a:extLst>
          </p:cNvPr>
          <p:cNvPicPr>
            <a:picLocks noChangeAspect="1"/>
          </p:cNvPicPr>
          <p:nvPr/>
        </p:nvPicPr>
        <p:blipFill>
          <a:blip r:embed="rId3"/>
          <a:stretch>
            <a:fillRect/>
          </a:stretch>
        </p:blipFill>
        <p:spPr>
          <a:xfrm>
            <a:off x="5629691" y="204040"/>
            <a:ext cx="12412205" cy="9344020"/>
          </a:xfrm>
          <a:prstGeom prst="rect">
            <a:avLst/>
          </a:prstGeom>
        </p:spPr>
      </p:pic>
    </p:spTree>
    <p:extLst>
      <p:ext uri="{BB962C8B-B14F-4D97-AF65-F5344CB8AC3E}">
        <p14:creationId xmlns:p14="http://schemas.microsoft.com/office/powerpoint/2010/main" val="41978311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4">
            <a:extLst>
              <a:ext uri="{FF2B5EF4-FFF2-40B4-BE49-F238E27FC236}">
                <a16:creationId xmlns:a16="http://schemas.microsoft.com/office/drawing/2014/main" id="{C2B0FE6C-C35C-4192-0CE5-8F270823DB7A}"/>
              </a:ext>
            </a:extLst>
          </p:cNvPr>
          <p:cNvSpPr/>
          <p:nvPr/>
        </p:nvSpPr>
        <p:spPr>
          <a:xfrm>
            <a:off x="-1" y="0"/>
            <a:ext cx="18288001" cy="10242575"/>
          </a:xfrm>
          <a:custGeom>
            <a:avLst/>
            <a:gdLst/>
            <a:ahLst/>
            <a:cxnLst/>
            <a:rect l="l" t="t" r="r" b="b"/>
            <a:pathLst>
              <a:path w="8229600" h="8229600">
                <a:moveTo>
                  <a:pt x="0" y="0"/>
                </a:moveTo>
                <a:lnTo>
                  <a:pt x="8229600" y="0"/>
                </a:lnTo>
                <a:lnTo>
                  <a:pt x="8229600" y="8229600"/>
                </a:lnTo>
                <a:lnTo>
                  <a:pt x="0" y="8229600"/>
                </a:lnTo>
                <a:lnTo>
                  <a:pt x="0" y="0"/>
                </a:lnTo>
                <a:close/>
              </a:path>
            </a:pathLst>
          </a:custGeom>
          <a:blipFill>
            <a:blip r:embed="rId3"/>
            <a:stretch>
              <a:fillRect l="-343" t="-1" r="-82170" b="-225870"/>
            </a:stretch>
          </a:blipFill>
          <a:effectLst/>
        </p:spPr>
        <p:txBody>
          <a:bodyPr/>
          <a:lstStyle/>
          <a:p>
            <a:endParaRPr lang="sv-SE"/>
          </a:p>
        </p:txBody>
      </p:sp>
      <p:grpSp>
        <p:nvGrpSpPr>
          <p:cNvPr id="4" name="Group 2">
            <a:extLst>
              <a:ext uri="{FF2B5EF4-FFF2-40B4-BE49-F238E27FC236}">
                <a16:creationId xmlns:a16="http://schemas.microsoft.com/office/drawing/2014/main" id="{506E57B4-FBFF-E8BB-ECB5-F9F1519BE63D}"/>
              </a:ext>
            </a:extLst>
          </p:cNvPr>
          <p:cNvGrpSpPr/>
          <p:nvPr/>
        </p:nvGrpSpPr>
        <p:grpSpPr>
          <a:xfrm>
            <a:off x="-2" y="247955"/>
            <a:ext cx="18288001" cy="10077145"/>
            <a:chOff x="0" y="0"/>
            <a:chExt cx="4816593" cy="2709333"/>
          </a:xfrm>
          <a:gradFill>
            <a:gsLst>
              <a:gs pos="0">
                <a:schemeClr val="tx1"/>
              </a:gs>
              <a:gs pos="0">
                <a:schemeClr val="tx1">
                  <a:alpha val="27000"/>
                </a:schemeClr>
              </a:gs>
            </a:gsLst>
            <a:lin ang="5400000" scaled="1"/>
          </a:gradFill>
        </p:grpSpPr>
        <p:sp>
          <p:nvSpPr>
            <p:cNvPr id="5" name="Freeform 3">
              <a:extLst>
                <a:ext uri="{FF2B5EF4-FFF2-40B4-BE49-F238E27FC236}">
                  <a16:creationId xmlns:a16="http://schemas.microsoft.com/office/drawing/2014/main" id="{06FDEB78-FE85-B7A0-410F-BE6C8597EC15}"/>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pFill/>
          </p:spPr>
        </p:sp>
        <p:sp>
          <p:nvSpPr>
            <p:cNvPr id="9" name="TextBox 4">
              <a:extLst>
                <a:ext uri="{FF2B5EF4-FFF2-40B4-BE49-F238E27FC236}">
                  <a16:creationId xmlns:a16="http://schemas.microsoft.com/office/drawing/2014/main" id="{6A3C3417-43A5-25A2-39E9-316E633BBB7F}"/>
                </a:ext>
              </a:extLst>
            </p:cNvPr>
            <p:cNvSpPr txBox="1"/>
            <p:nvPr/>
          </p:nvSpPr>
          <p:spPr>
            <a:xfrm>
              <a:off x="0" y="-38100"/>
              <a:ext cx="4816593" cy="2747433"/>
            </a:xfrm>
            <a:prstGeom prst="rect">
              <a:avLst/>
            </a:prstGeom>
            <a:grpFill/>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chemeClr val="bg1"/>
                </a:solidFill>
                <a:latin typeface="Special Elite" panose="02000506000000020004" pitchFamily="2" charset="0"/>
                <a:ea typeface="True Typewriter"/>
                <a:cs typeface="True Typewriter"/>
                <a:sym typeface="True Typewriter"/>
              </a:rPr>
              <a:t>Matcher</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chemeClr val="bg1"/>
                </a:solidFill>
                <a:latin typeface="Special Elite" panose="02000506000000020004" pitchFamily="2" charset="0"/>
                <a:ea typeface="True Typewriter"/>
                <a:cs typeface="True Typewriter"/>
                <a:sym typeface="True Typewriter"/>
              </a:rPr>
              <a:t>För ett </a:t>
            </a:r>
            <a:r>
              <a:rPr lang="en-US" sz="1600" dirty="0" err="1">
                <a:solidFill>
                  <a:schemeClr val="bg1"/>
                </a:solidFill>
                <a:latin typeface="Special Elite" panose="02000506000000020004" pitchFamily="2" charset="0"/>
                <a:ea typeface="True Typewriter"/>
                <a:cs typeface="True Typewriter"/>
                <a:sym typeface="True Typewriter"/>
              </a:rPr>
              <a:t>livslångt</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idrottande</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Sandåkerns</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Sportklubb</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Idrott</a:t>
            </a:r>
            <a:r>
              <a:rPr lang="en-US" sz="1600" dirty="0">
                <a:solidFill>
                  <a:schemeClr val="bg1"/>
                </a:solidFill>
                <a:latin typeface="Special Elite" panose="02000506000000020004" pitchFamily="2" charset="0"/>
                <a:ea typeface="True Typewriter"/>
                <a:cs typeface="True Typewriter"/>
                <a:sym typeface="True Typewriter"/>
              </a:rPr>
              <a:t> sedan 1932</a:t>
            </a:r>
          </a:p>
        </p:txBody>
      </p:sp>
      <p:sp>
        <p:nvSpPr>
          <p:cNvPr id="3" name="TextBox 5">
            <a:extLst>
              <a:ext uri="{FF2B5EF4-FFF2-40B4-BE49-F238E27FC236}">
                <a16:creationId xmlns:a16="http://schemas.microsoft.com/office/drawing/2014/main" id="{B1B3FE3E-78A7-8229-2F12-8B4B98F4D32B}"/>
              </a:ext>
            </a:extLst>
          </p:cNvPr>
          <p:cNvSpPr txBox="1"/>
          <p:nvPr/>
        </p:nvSpPr>
        <p:spPr>
          <a:xfrm>
            <a:off x="246104" y="1516743"/>
            <a:ext cx="8745496" cy="7704673"/>
          </a:xfrm>
          <a:prstGeom prst="rect">
            <a:avLst/>
          </a:prstGeom>
        </p:spPr>
        <p:txBody>
          <a:bodyPr wrap="square" lIns="0" tIns="0" rIns="0" bIns="0" rtlCol="0" anchor="t">
            <a:spAutoFit/>
          </a:bodyPr>
          <a:lstStyle/>
          <a:p>
            <a:pPr>
              <a:spcBef>
                <a:spcPts val="0"/>
              </a:spcBef>
            </a:pPr>
            <a:r>
              <a:rPr lang="sv-SE" sz="3200" dirty="0">
                <a:solidFill>
                  <a:schemeClr val="bg1"/>
                </a:solidFill>
                <a:latin typeface="Special Elite" panose="02000506000000020004" pitchFamily="2" charset="0"/>
              </a:rPr>
              <a:t>Hemmamatcher</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Kansliet bokar upp tider och </a:t>
            </a:r>
            <a:r>
              <a:rPr lang="sv-SE" dirty="0" err="1">
                <a:solidFill>
                  <a:schemeClr val="bg1"/>
                </a:solidFill>
                <a:latin typeface="Special Elite" panose="02000506000000020004" pitchFamily="2" charset="0"/>
              </a:rPr>
              <a:t>planytor</a:t>
            </a:r>
            <a:r>
              <a:rPr lang="sv-SE" dirty="0">
                <a:solidFill>
                  <a:schemeClr val="bg1"/>
                </a:solidFill>
                <a:latin typeface="Special Elite" panose="02000506000000020004" pitchFamily="2" charset="0"/>
              </a:rPr>
              <a:t> för samtliga hemmamatcher. Förteckning skickas ut inför varje säsong.</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Planstorlekar – förutsättningar finns på anslagstavlan.</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Laget löser domare och kallelse till motståndare enligt ny policy.</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Vi har alltid matchvärd på våra matcher. Västar finns i förrådet.</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Vid förändring av matchtid/dag, säkerställer ni detta med kansliet och motståndarna samt uppdaterar i </a:t>
            </a:r>
            <a:r>
              <a:rPr lang="sv-SE" dirty="0" err="1">
                <a:solidFill>
                  <a:schemeClr val="bg1"/>
                </a:solidFill>
                <a:latin typeface="Special Elite" panose="02000506000000020004" pitchFamily="2" charset="0"/>
              </a:rPr>
              <a:t>Fogis</a:t>
            </a:r>
            <a:r>
              <a:rPr lang="sv-SE" dirty="0">
                <a:solidFill>
                  <a:schemeClr val="bg1"/>
                </a:solidFill>
                <a:latin typeface="Special Elite" panose="02000506000000020004" pitchFamily="2" charset="0"/>
              </a:rPr>
              <a:t>.</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Vi erbjuder omklädningsrum för lag som reser längre eller har behov. Tagg behövs för att komma in, skapa tillfällig kod.</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Digitala domarkvitton – nytt från 2025.</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Musikanläggning är på gång, installeras via kiosken och kommer finnas i förrådet för att plockas ut inför varje helg.</a:t>
            </a:r>
          </a:p>
          <a:p>
            <a:pPr>
              <a:spcBef>
                <a:spcPts val="1200"/>
              </a:spcBef>
            </a:pPr>
            <a:r>
              <a:rPr lang="sv-SE" sz="3200" dirty="0" err="1">
                <a:solidFill>
                  <a:schemeClr val="bg1"/>
                </a:solidFill>
                <a:latin typeface="Special Elite" panose="02000506000000020004" pitchFamily="2" charset="0"/>
              </a:rPr>
              <a:t>Fogis</a:t>
            </a:r>
            <a:r>
              <a:rPr lang="sv-SE" sz="3200" dirty="0">
                <a:solidFill>
                  <a:schemeClr val="bg1"/>
                </a:solidFill>
                <a:latin typeface="Special Elite" panose="02000506000000020004" pitchFamily="2" charset="0"/>
              </a:rPr>
              <a:t> </a:t>
            </a:r>
            <a:r>
              <a:rPr lang="sv-SE" dirty="0">
                <a:solidFill>
                  <a:schemeClr val="bg1"/>
                </a:solidFill>
                <a:latin typeface="Special Elite" panose="02000506000000020004" pitchFamily="2" charset="0"/>
              </a:rPr>
              <a:t>(</a:t>
            </a:r>
            <a:r>
              <a:rPr lang="sv-SE" dirty="0" err="1">
                <a:solidFill>
                  <a:schemeClr val="bg1"/>
                </a:solidFill>
                <a:latin typeface="Special Elite" panose="02000506000000020004" pitchFamily="2" charset="0"/>
              </a:rPr>
              <a:t>FOtbollens</a:t>
            </a:r>
            <a:r>
              <a:rPr lang="sv-SE" dirty="0">
                <a:solidFill>
                  <a:schemeClr val="bg1"/>
                </a:solidFill>
                <a:latin typeface="Special Elite" panose="02000506000000020004" pitchFamily="2" charset="0"/>
              </a:rPr>
              <a:t> Gemensamma </a:t>
            </a:r>
            <a:r>
              <a:rPr lang="sv-SE" dirty="0" err="1">
                <a:solidFill>
                  <a:schemeClr val="bg1"/>
                </a:solidFill>
                <a:latin typeface="Special Elite" panose="02000506000000020004" pitchFamily="2" charset="0"/>
              </a:rPr>
              <a:t>InformationsSystem</a:t>
            </a:r>
            <a:r>
              <a:rPr lang="sv-SE" dirty="0">
                <a:solidFill>
                  <a:schemeClr val="bg1"/>
                </a:solidFill>
                <a:latin typeface="Special Elite" panose="02000506000000020004" pitchFamily="2" charset="0"/>
              </a:rPr>
              <a:t>)</a:t>
            </a:r>
            <a:endParaRPr lang="sv-SE" sz="3200" dirty="0">
              <a:solidFill>
                <a:schemeClr val="bg1"/>
              </a:solidFill>
              <a:latin typeface="Special Elite" panose="02000506000000020004" pitchFamily="2" charset="0"/>
            </a:endParaRPr>
          </a:p>
          <a:p>
            <a:pPr marL="285750" indent="-285750">
              <a:buFont typeface="Arial" panose="020B0604020202020204" pitchFamily="34" charset="0"/>
              <a:buChar char="•"/>
            </a:pPr>
            <a:r>
              <a:rPr lang="sv-SE" dirty="0">
                <a:solidFill>
                  <a:schemeClr val="bg1"/>
                </a:solidFill>
                <a:latin typeface="Special Elite" panose="02000506000000020004" pitchFamily="2" charset="0"/>
              </a:rPr>
              <a:t>Tillgång till </a:t>
            </a:r>
            <a:r>
              <a:rPr lang="sv-SE" dirty="0" err="1">
                <a:solidFill>
                  <a:schemeClr val="bg1"/>
                </a:solidFill>
                <a:latin typeface="Special Elite" panose="02000506000000020004" pitchFamily="2" charset="0"/>
              </a:rPr>
              <a:t>Fogis</a:t>
            </a:r>
            <a:r>
              <a:rPr lang="sv-SE" dirty="0">
                <a:solidFill>
                  <a:schemeClr val="bg1"/>
                </a:solidFill>
                <a:latin typeface="Special Elite" panose="02000506000000020004" pitchFamily="2" charset="0"/>
              </a:rPr>
              <a:t> fås av kansliet. Säkerställ att alla spelare och ledare finns med. </a:t>
            </a:r>
          </a:p>
          <a:p>
            <a:pPr marL="285750" indent="-285750">
              <a:spcAft>
                <a:spcPts val="1200"/>
              </a:spcAft>
              <a:buFont typeface="Arial" panose="020B0604020202020204" pitchFamily="34" charset="0"/>
              <a:buChar char="•"/>
            </a:pPr>
            <a:r>
              <a:rPr lang="sv-SE" dirty="0">
                <a:solidFill>
                  <a:schemeClr val="bg1"/>
                </a:solidFill>
                <a:latin typeface="Special Elite" panose="02000506000000020004" pitchFamily="2" charset="0"/>
              </a:rPr>
              <a:t>Laguppställning för samtliga matcher ska läggas in i </a:t>
            </a:r>
            <a:r>
              <a:rPr lang="sv-SE" dirty="0" err="1">
                <a:solidFill>
                  <a:schemeClr val="bg1"/>
                </a:solidFill>
                <a:latin typeface="Special Elite" panose="02000506000000020004" pitchFamily="2" charset="0"/>
              </a:rPr>
              <a:t>Fogis</a:t>
            </a:r>
            <a:r>
              <a:rPr lang="sv-SE" dirty="0">
                <a:solidFill>
                  <a:schemeClr val="bg1"/>
                </a:solidFill>
                <a:latin typeface="Special Elite" panose="02000506000000020004" pitchFamily="2" charset="0"/>
              </a:rPr>
              <a:t>, gäller från 7 års ålder.</a:t>
            </a:r>
          </a:p>
          <a:p>
            <a:pPr>
              <a:spcBef>
                <a:spcPts val="0"/>
              </a:spcBef>
            </a:pPr>
            <a:r>
              <a:rPr lang="sv-SE" sz="3200" dirty="0">
                <a:solidFill>
                  <a:schemeClr val="bg1"/>
                </a:solidFill>
                <a:latin typeface="Special Elite" panose="02000506000000020004" pitchFamily="2" charset="0"/>
              </a:rPr>
              <a:t>Material till det gemensamma förrådet</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Vi har platta koner, koner, matchvärdsvästar och rep för sidlinjer. Vidare finns små mål, frisparksfigurer samt </a:t>
            </a:r>
            <a:r>
              <a:rPr lang="sv-SE" dirty="0" err="1">
                <a:solidFill>
                  <a:schemeClr val="bg1"/>
                </a:solidFill>
                <a:latin typeface="Special Elite" panose="02000506000000020004" pitchFamily="2" charset="0"/>
              </a:rPr>
              <a:t>rebounder</a:t>
            </a:r>
            <a:r>
              <a:rPr lang="sv-SE" dirty="0">
                <a:solidFill>
                  <a:schemeClr val="bg1"/>
                </a:solidFill>
                <a:latin typeface="Special Elite" panose="02000506000000020004" pitchFamily="2" charset="0"/>
              </a:rPr>
              <a:t>. Något som saknas?</a:t>
            </a:r>
          </a:p>
          <a:p>
            <a:pPr marL="285750" indent="-285750">
              <a:spcBef>
                <a:spcPts val="0"/>
              </a:spcBef>
              <a:buFont typeface="Arial" panose="020B0604020202020204" pitchFamily="34" charset="0"/>
              <a:buChar char="•"/>
            </a:pPr>
            <a:r>
              <a:rPr lang="sv-SE" dirty="0">
                <a:solidFill>
                  <a:schemeClr val="bg1"/>
                </a:solidFill>
                <a:latin typeface="Special Elite" panose="02000506000000020004" pitchFamily="2" charset="0"/>
              </a:rPr>
              <a:t>Nytt är 2026 är portabla bollpumpar samt verktyg vid kompressorn.</a:t>
            </a:r>
          </a:p>
          <a:p>
            <a:pPr marL="285750" indent="-285750">
              <a:spcBef>
                <a:spcPts val="0"/>
              </a:spcBef>
              <a:spcAft>
                <a:spcPts val="800"/>
              </a:spcAft>
              <a:buFont typeface="Arial" panose="020B0604020202020204" pitchFamily="34" charset="0"/>
              <a:buChar char="•"/>
            </a:pPr>
            <a:r>
              <a:rPr lang="sv-SE" dirty="0">
                <a:solidFill>
                  <a:schemeClr val="bg1"/>
                </a:solidFill>
                <a:latin typeface="Special Elite" panose="02000506000000020004" pitchFamily="2" charset="0"/>
              </a:rPr>
              <a:t>Vi hjälps åt att hålla ordning, speciellt efter match och våra rep.</a:t>
            </a:r>
          </a:p>
        </p:txBody>
      </p:sp>
    </p:spTree>
    <p:extLst>
      <p:ext uri="{BB962C8B-B14F-4D97-AF65-F5344CB8AC3E}">
        <p14:creationId xmlns:p14="http://schemas.microsoft.com/office/powerpoint/2010/main" val="3135749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En bild som visar utomhus, gräs, sport, idrott&#10;&#10;AI-genererat innehåll kan vara felaktigt.">
            <a:extLst>
              <a:ext uri="{FF2B5EF4-FFF2-40B4-BE49-F238E27FC236}">
                <a16:creationId xmlns:a16="http://schemas.microsoft.com/office/drawing/2014/main" id="{CAE1A5FC-C424-36DD-FF60-917C02D6CCAA}"/>
              </a:ext>
            </a:extLst>
          </p:cNvPr>
          <p:cNvPicPr>
            <a:picLocks noChangeAspect="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1343" y="-4763"/>
            <a:ext cx="18289343" cy="10367506"/>
          </a:xfrm>
          <a:prstGeom prst="rect">
            <a:avLst/>
          </a:prstGeom>
        </p:spPr>
      </p:pic>
      <p:sp>
        <p:nvSpPr>
          <p:cNvPr id="5" name="TextBox 5"/>
          <p:cNvSpPr txBox="1"/>
          <p:nvPr/>
        </p:nvSpPr>
        <p:spPr>
          <a:xfrm>
            <a:off x="246104" y="1516743"/>
            <a:ext cx="15070096" cy="7503593"/>
          </a:xfrm>
          <a:prstGeom prst="rect">
            <a:avLst/>
          </a:prstGeom>
        </p:spPr>
        <p:txBody>
          <a:bodyPr wrap="square" lIns="0" tIns="0" rIns="0" bIns="0" rtlCol="0" anchor="t">
            <a:spAutoFit/>
          </a:bodyPr>
          <a:lstStyle/>
          <a:p>
            <a:pPr>
              <a:lnSpc>
                <a:spcPct val="120000"/>
              </a:lnSpc>
              <a:spcBef>
                <a:spcPts val="0"/>
              </a:spcBef>
              <a:spcAft>
                <a:spcPts val="800"/>
              </a:spcAft>
            </a:pPr>
            <a:r>
              <a:rPr lang="sv-SE" sz="2000" dirty="0">
                <a:solidFill>
                  <a:schemeClr val="bg1"/>
                </a:solidFill>
                <a:latin typeface="Special Elite" panose="02000506000000020004" pitchFamily="2" charset="0"/>
              </a:rPr>
              <a:t>Tillsammans för Sandåkerns Sportklubb </a:t>
            </a:r>
            <a:r>
              <a:rPr lang="sv-SE" sz="1200" dirty="0">
                <a:solidFill>
                  <a:schemeClr val="bg1"/>
                </a:solidFill>
                <a:latin typeface="Special Elite" panose="02000506000000020004" pitchFamily="2" charset="0"/>
              </a:rPr>
              <a:t>– vår taktik för ett livslångt idrottande</a:t>
            </a:r>
            <a:endParaRPr lang="sv-SE" sz="2000" dirty="0">
              <a:solidFill>
                <a:schemeClr val="bg1"/>
              </a:solidFill>
              <a:latin typeface="Special Elite" panose="02000506000000020004" pitchFamily="2" charset="0"/>
            </a:endParaRPr>
          </a:p>
          <a:p>
            <a:pPr>
              <a:lnSpc>
                <a:spcPct val="120000"/>
              </a:lnSpc>
              <a:spcBef>
                <a:spcPts val="0"/>
              </a:spcBef>
              <a:spcAft>
                <a:spcPts val="800"/>
              </a:spcAft>
            </a:pPr>
            <a:r>
              <a:rPr lang="sv-SE" sz="2000" dirty="0">
                <a:solidFill>
                  <a:schemeClr val="bg1"/>
                </a:solidFill>
                <a:latin typeface="Special Elite" panose="02000506000000020004" pitchFamily="2" charset="0"/>
              </a:rPr>
              <a:t>Material och matchtröjor </a:t>
            </a:r>
            <a:r>
              <a:rPr lang="sv-SE" sz="1400" dirty="0">
                <a:solidFill>
                  <a:schemeClr val="bg1"/>
                </a:solidFill>
                <a:latin typeface="Special Elite" panose="02000506000000020004" pitchFamily="2" charset="0"/>
              </a:rPr>
              <a:t>(bollar, västar, koner, sjukvård…)</a:t>
            </a:r>
            <a:endParaRPr lang="sv-SE" sz="2000" dirty="0">
              <a:solidFill>
                <a:schemeClr val="bg1"/>
              </a:solidFill>
              <a:latin typeface="Special Elite" panose="02000506000000020004" pitchFamily="2" charset="0"/>
            </a:endParaRPr>
          </a:p>
          <a:p>
            <a:pPr>
              <a:lnSpc>
                <a:spcPct val="120000"/>
              </a:lnSpc>
              <a:spcBef>
                <a:spcPts val="0"/>
              </a:spcBef>
              <a:spcAft>
                <a:spcPts val="800"/>
              </a:spcAft>
            </a:pPr>
            <a:r>
              <a:rPr lang="sv-SE" sz="2000" dirty="0">
                <a:solidFill>
                  <a:schemeClr val="bg1"/>
                </a:solidFill>
                <a:latin typeface="Special Elite" panose="02000506000000020004" pitchFamily="2" charset="0"/>
              </a:rPr>
              <a:t>Allmänt kring förråd, kiosk, omklädningsrum, speakerbås och musik…</a:t>
            </a:r>
          </a:p>
          <a:p>
            <a:pPr>
              <a:lnSpc>
                <a:spcPct val="120000"/>
              </a:lnSpc>
              <a:spcBef>
                <a:spcPts val="0"/>
              </a:spcBef>
              <a:spcAft>
                <a:spcPts val="800"/>
              </a:spcAft>
            </a:pPr>
            <a:r>
              <a:rPr lang="sv-SE" sz="2000" dirty="0">
                <a:solidFill>
                  <a:schemeClr val="bg1"/>
                </a:solidFill>
                <a:latin typeface="Special Elite" panose="02000506000000020004" pitchFamily="2" charset="0"/>
              </a:rPr>
              <a:t>Levande </a:t>
            </a:r>
            <a:r>
              <a:rPr lang="sv-SE" sz="2000" dirty="0" err="1">
                <a:solidFill>
                  <a:schemeClr val="bg1"/>
                </a:solidFill>
                <a:latin typeface="Special Elite" panose="02000506000000020004" pitchFamily="2" charset="0"/>
              </a:rPr>
              <a:t>Grubbevallen</a:t>
            </a:r>
            <a:r>
              <a:rPr lang="sv-SE" sz="2000" dirty="0">
                <a:solidFill>
                  <a:schemeClr val="bg1"/>
                </a:solidFill>
                <a:latin typeface="Special Elite" panose="02000506000000020004" pitchFamily="2" charset="0"/>
              </a:rPr>
              <a:t> – schema kommer under veckan</a:t>
            </a:r>
          </a:p>
          <a:p>
            <a:pPr>
              <a:lnSpc>
                <a:spcPct val="120000"/>
              </a:lnSpc>
              <a:spcBef>
                <a:spcPts val="0"/>
              </a:spcBef>
              <a:spcAft>
                <a:spcPts val="800"/>
              </a:spcAft>
            </a:pPr>
            <a:r>
              <a:rPr lang="sv-SE" sz="2000" dirty="0">
                <a:solidFill>
                  <a:schemeClr val="bg1"/>
                </a:solidFill>
                <a:latin typeface="Special Elite" panose="02000506000000020004" pitchFamily="2" charset="0"/>
              </a:rPr>
              <a:t>Ledarkläder – nytt på gång…</a:t>
            </a:r>
          </a:p>
          <a:p>
            <a:pPr>
              <a:lnSpc>
                <a:spcPct val="120000"/>
              </a:lnSpc>
              <a:spcBef>
                <a:spcPts val="0"/>
              </a:spcBef>
              <a:spcAft>
                <a:spcPts val="800"/>
              </a:spcAft>
            </a:pPr>
            <a:r>
              <a:rPr lang="sv-SE" sz="2000" dirty="0">
                <a:solidFill>
                  <a:schemeClr val="bg1"/>
                </a:solidFill>
                <a:latin typeface="Special Elite" panose="02000506000000020004" pitchFamily="2" charset="0"/>
              </a:rPr>
              <a:t>Lagfotografering 11 och 13 maj – information kommer…</a:t>
            </a:r>
          </a:p>
          <a:p>
            <a:pPr>
              <a:lnSpc>
                <a:spcPct val="120000"/>
              </a:lnSpc>
              <a:spcBef>
                <a:spcPts val="0"/>
              </a:spcBef>
              <a:spcAft>
                <a:spcPts val="800"/>
              </a:spcAft>
            </a:pPr>
            <a:r>
              <a:rPr lang="sv-SE" sz="2000" dirty="0">
                <a:solidFill>
                  <a:schemeClr val="bg1"/>
                </a:solidFill>
                <a:latin typeface="Special Elite" panose="02000506000000020004" pitchFamily="2" charset="0"/>
              </a:rPr>
              <a:t>Ny policy för våra föreningsdomare är på gång</a:t>
            </a:r>
          </a:p>
          <a:p>
            <a:pPr>
              <a:lnSpc>
                <a:spcPct val="120000"/>
              </a:lnSpc>
              <a:spcAft>
                <a:spcPts val="800"/>
              </a:spcAft>
            </a:pPr>
            <a:r>
              <a:rPr lang="sv-SE" sz="2000" dirty="0">
                <a:solidFill>
                  <a:schemeClr val="bg1"/>
                </a:solidFill>
                <a:latin typeface="Special Elite" panose="02000506000000020004" pitchFamily="2" charset="0"/>
              </a:rPr>
              <a:t>Digitala domarkvitton via </a:t>
            </a:r>
            <a:r>
              <a:rPr lang="sv-SE" sz="2000" dirty="0" err="1">
                <a:solidFill>
                  <a:schemeClr val="bg1"/>
                </a:solidFill>
                <a:latin typeface="Special Elite" panose="02000506000000020004" pitchFamily="2" charset="0"/>
              </a:rPr>
              <a:t>Cleverservice</a:t>
            </a:r>
            <a:r>
              <a:rPr lang="sv-SE" sz="2000" dirty="0">
                <a:solidFill>
                  <a:schemeClr val="bg1"/>
                </a:solidFill>
                <a:latin typeface="Special Elite" panose="02000506000000020004" pitchFamily="2" charset="0"/>
              </a:rPr>
              <a:t> </a:t>
            </a:r>
            <a:r>
              <a:rPr lang="sv-SE" sz="1400" dirty="0">
                <a:solidFill>
                  <a:schemeClr val="bg1"/>
                </a:solidFill>
                <a:latin typeface="Special Elite" panose="02000506000000020004" pitchFamily="2" charset="0"/>
              </a:rPr>
              <a:t>(nästa sida)</a:t>
            </a:r>
          </a:p>
          <a:p>
            <a:pPr>
              <a:lnSpc>
                <a:spcPct val="120000"/>
              </a:lnSpc>
              <a:spcBef>
                <a:spcPts val="0"/>
              </a:spcBef>
              <a:spcAft>
                <a:spcPts val="800"/>
              </a:spcAft>
            </a:pPr>
            <a:r>
              <a:rPr lang="sv-SE" sz="2000" dirty="0">
                <a:solidFill>
                  <a:schemeClr val="bg1"/>
                </a:solidFill>
                <a:latin typeface="Special Elite" panose="02000506000000020004" pitchFamily="2" charset="0"/>
                <a:hlinkClick r:id="rId5">
                  <a:extLst>
                    <a:ext uri="{A12FA001-AC4F-418D-AE19-62706E023703}">
                      <ahyp:hlinkClr xmlns:ahyp="http://schemas.microsoft.com/office/drawing/2018/hyperlinkcolor" val="tx"/>
                    </a:ext>
                  </a:extLst>
                </a:hlinkClick>
              </a:rPr>
              <a:t>Utbildningar</a:t>
            </a:r>
            <a:r>
              <a:rPr lang="sv-SE" sz="2000" dirty="0">
                <a:solidFill>
                  <a:schemeClr val="bg1"/>
                </a:solidFill>
                <a:latin typeface="Special Elite" panose="02000506000000020004" pitchFamily="2" charset="0"/>
              </a:rPr>
              <a:t> för ledare </a:t>
            </a:r>
            <a:r>
              <a:rPr lang="sv-SE" sz="1400" dirty="0">
                <a:solidFill>
                  <a:schemeClr val="bg1"/>
                </a:solidFill>
                <a:latin typeface="Special Elite" panose="02000506000000020004" pitchFamily="2" charset="0"/>
              </a:rPr>
              <a:t>(nästa sida)</a:t>
            </a:r>
            <a:endParaRPr lang="sv-SE" sz="2000" dirty="0">
              <a:solidFill>
                <a:schemeClr val="bg1"/>
              </a:solidFill>
              <a:latin typeface="Special Elite" panose="02000506000000020004" pitchFamily="2" charset="0"/>
            </a:endParaRPr>
          </a:p>
          <a:p>
            <a:pPr>
              <a:lnSpc>
                <a:spcPct val="120000"/>
              </a:lnSpc>
              <a:spcBef>
                <a:spcPts val="0"/>
              </a:spcBef>
              <a:spcAft>
                <a:spcPts val="800"/>
              </a:spcAft>
            </a:pPr>
            <a:r>
              <a:rPr lang="sv-SE" sz="2000" dirty="0" err="1">
                <a:solidFill>
                  <a:schemeClr val="bg1"/>
                </a:solidFill>
                <a:latin typeface="Special Elite" panose="02000506000000020004" pitchFamily="2" charset="0"/>
              </a:rPr>
              <a:t>Lärgrupp</a:t>
            </a:r>
            <a:r>
              <a:rPr lang="sv-SE" sz="2000" dirty="0">
                <a:solidFill>
                  <a:schemeClr val="bg1"/>
                </a:solidFill>
                <a:latin typeface="Special Elite" panose="02000506000000020004" pitchFamily="2" charset="0"/>
              </a:rPr>
              <a:t> – rapportera i </a:t>
            </a:r>
            <a:r>
              <a:rPr lang="sv-SE" sz="2000" dirty="0" err="1">
                <a:solidFill>
                  <a:schemeClr val="bg1"/>
                </a:solidFill>
                <a:latin typeface="Special Elite" panose="02000506000000020004" pitchFamily="2" charset="0"/>
              </a:rPr>
              <a:t>Sportadmin</a:t>
            </a:r>
            <a:endParaRPr lang="sv-SE" sz="2000" dirty="0">
              <a:solidFill>
                <a:schemeClr val="bg1"/>
              </a:solidFill>
              <a:latin typeface="Special Elite" panose="02000506000000020004" pitchFamily="2" charset="0"/>
            </a:endParaRPr>
          </a:p>
          <a:p>
            <a:pPr>
              <a:lnSpc>
                <a:spcPct val="120000"/>
              </a:lnSpc>
              <a:spcBef>
                <a:spcPts val="0"/>
              </a:spcBef>
              <a:spcAft>
                <a:spcPts val="800"/>
              </a:spcAft>
            </a:pPr>
            <a:r>
              <a:rPr lang="sv-SE" sz="2000" dirty="0">
                <a:solidFill>
                  <a:schemeClr val="bg1"/>
                </a:solidFill>
                <a:latin typeface="Special Elite" panose="02000506000000020004" pitchFamily="2" charset="0"/>
              </a:rPr>
              <a:t>Träningskläder via </a:t>
            </a:r>
            <a:r>
              <a:rPr lang="sv-SE" sz="2000" dirty="0">
                <a:solidFill>
                  <a:schemeClr val="bg1"/>
                </a:solidFill>
                <a:latin typeface="Special Elite" panose="02000506000000020004" pitchFamily="2" charset="0"/>
                <a:hlinkClick r:id="rId6">
                  <a:extLst>
                    <a:ext uri="{A12FA001-AC4F-418D-AE19-62706E023703}">
                      <ahyp:hlinkClr xmlns:ahyp="http://schemas.microsoft.com/office/drawing/2018/hyperlinkcolor" val="tx"/>
                    </a:ext>
                  </a:extLst>
                </a:hlinkClick>
              </a:rPr>
              <a:t>Intersport</a:t>
            </a:r>
            <a:r>
              <a:rPr lang="sv-SE" sz="2000" dirty="0">
                <a:solidFill>
                  <a:schemeClr val="bg1"/>
                </a:solidFill>
                <a:latin typeface="Special Elite" panose="02000506000000020004" pitchFamily="2" charset="0"/>
              </a:rPr>
              <a:t> – vad gäller?</a:t>
            </a:r>
          </a:p>
          <a:p>
            <a:pPr>
              <a:lnSpc>
                <a:spcPct val="120000"/>
              </a:lnSpc>
              <a:spcBef>
                <a:spcPts val="0"/>
              </a:spcBef>
              <a:spcAft>
                <a:spcPts val="800"/>
              </a:spcAft>
            </a:pP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Registerutdrag</a:t>
            </a: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 för alla ledare inom föreningen!</a:t>
            </a:r>
          </a:p>
          <a:p>
            <a:pPr>
              <a:lnSpc>
                <a:spcPct val="120000"/>
              </a:lnSpc>
              <a:spcBef>
                <a:spcPts val="0"/>
              </a:spcBef>
              <a:spcAft>
                <a:spcPts val="800"/>
              </a:spcAft>
            </a:pP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Krishanteringsplan</a:t>
            </a:r>
            <a:endPar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endParaRPr>
          </a:p>
          <a:p>
            <a:pPr>
              <a:lnSpc>
                <a:spcPct val="120000"/>
              </a:lnSpc>
              <a:spcAft>
                <a:spcPts val="800"/>
              </a:spcAft>
            </a:pP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Stiftelsen Dunross &amp; co</a:t>
            </a:r>
          </a:p>
          <a:p>
            <a:pPr>
              <a:lnSpc>
                <a:spcPct val="120000"/>
              </a:lnSpc>
              <a:spcBef>
                <a:spcPts val="0"/>
              </a:spcBef>
              <a:spcAft>
                <a:spcPts val="800"/>
              </a:spcAft>
            </a:pP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Fotbollsskolan och Total </a:t>
            </a:r>
            <a:r>
              <a:rPr lang="sv-SE" sz="2000" dirty="0" err="1">
                <a:solidFill>
                  <a:schemeClr val="bg1"/>
                </a:solidFill>
                <a:latin typeface="Special Elite" panose="02000506000000020004" pitchFamily="2" charset="0"/>
                <a:ea typeface="Calibri" panose="020F0502020204030204" pitchFamily="34" charset="0"/>
                <a:cs typeface="Times New Roman" panose="02020603050405020304" pitchFamily="18" charset="0"/>
              </a:rPr>
              <a:t>Football</a:t>
            </a: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 Camp 2026 </a:t>
            </a:r>
            <a:r>
              <a:rPr lang="sv-SE" sz="1400" dirty="0">
                <a:solidFill>
                  <a:schemeClr val="bg1"/>
                </a:solidFill>
                <a:latin typeface="Special Elite" panose="02000506000000020004" pitchFamily="2" charset="0"/>
              </a:rPr>
              <a:t>(nästa sida)</a:t>
            </a:r>
          </a:p>
          <a:p>
            <a:pPr>
              <a:lnSpc>
                <a:spcPct val="120000"/>
              </a:lnSpc>
              <a:spcBef>
                <a:spcPts val="0"/>
              </a:spcBef>
              <a:spcAft>
                <a:spcPts val="800"/>
              </a:spcAft>
            </a:pPr>
            <a:r>
              <a:rPr lang="sv-SE" sz="20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Övriga frågor</a:t>
            </a:r>
            <a:endParaRPr lang="sv-SE" sz="3600" dirty="0">
              <a:solidFill>
                <a:schemeClr val="bg1"/>
              </a:solidFill>
              <a:effectLst/>
              <a:latin typeface="Special Elite" panose="02000506000000020004" pitchFamily="2" charset="0"/>
              <a:ea typeface="Calibri" panose="020F0502020204030204" pitchFamily="34" charset="0"/>
              <a:cs typeface="Times New Roman" panose="02020603050405020304" pitchFamily="18" charset="0"/>
            </a:endParaRP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Övrigt</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231734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1E2C016A-A0CA-1409-BA7E-EF1C357AAA74}"/>
              </a:ext>
            </a:extLst>
          </p:cNvPr>
          <p:cNvSpPr/>
          <p:nvPr/>
        </p:nvSpPr>
        <p:spPr>
          <a:xfrm>
            <a:off x="-8" y="1"/>
            <a:ext cx="18288004"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stretch>
              <a:fillRect t="-12222" b="-6222"/>
            </a:stretch>
          </a:blipFill>
        </p:spPr>
      </p:sp>
      <p:sp>
        <p:nvSpPr>
          <p:cNvPr id="5" name="TextBox 7">
            <a:extLst>
              <a:ext uri="{FF2B5EF4-FFF2-40B4-BE49-F238E27FC236}">
                <a16:creationId xmlns:a16="http://schemas.microsoft.com/office/drawing/2014/main" id="{186EB931-7E19-95E5-B788-E72E55FBE4A2}"/>
              </a:ext>
            </a:extLst>
          </p:cNvPr>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Digitala</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domarkvitton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6" name="TextBox 5">
            <a:extLst>
              <a:ext uri="{FF2B5EF4-FFF2-40B4-BE49-F238E27FC236}">
                <a16:creationId xmlns:a16="http://schemas.microsoft.com/office/drawing/2014/main" id="{10E8F55F-DF59-77BE-D49B-CA838382793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3" name="Bildobjekt 2">
            <a:extLst>
              <a:ext uri="{FF2B5EF4-FFF2-40B4-BE49-F238E27FC236}">
                <a16:creationId xmlns:a16="http://schemas.microsoft.com/office/drawing/2014/main" id="{69EBF900-E71B-21A2-50C0-9E7A379DCBF9}"/>
              </a:ext>
            </a:extLst>
          </p:cNvPr>
          <p:cNvPicPr>
            <a:picLocks noChangeAspect="1"/>
          </p:cNvPicPr>
          <p:nvPr/>
        </p:nvPicPr>
        <p:blipFill>
          <a:blip r:embed="rId3"/>
          <a:stretch>
            <a:fillRect/>
          </a:stretch>
        </p:blipFill>
        <p:spPr>
          <a:xfrm>
            <a:off x="2057400" y="1246370"/>
            <a:ext cx="12735617" cy="7198924"/>
          </a:xfrm>
          <a:prstGeom prst="rect">
            <a:avLst/>
          </a:prstGeom>
          <a:ln>
            <a:noFill/>
          </a:ln>
          <a:effectLst>
            <a:softEdge rad="112500"/>
          </a:effectLst>
        </p:spPr>
      </p:pic>
    </p:spTree>
    <p:extLst>
      <p:ext uri="{BB962C8B-B14F-4D97-AF65-F5344CB8AC3E}">
        <p14:creationId xmlns:p14="http://schemas.microsoft.com/office/powerpoint/2010/main" val="58263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EB73DCC5-BCBA-D34A-1E06-4D826FC831E6}"/>
              </a:ext>
            </a:extLst>
          </p:cNvPr>
          <p:cNvGrpSpPr/>
          <p:nvPr/>
        </p:nvGrpSpPr>
        <p:grpSpPr>
          <a:xfrm>
            <a:off x="0" y="0"/>
            <a:ext cx="18288000" cy="10287000"/>
            <a:chOff x="0" y="0"/>
            <a:chExt cx="4816593" cy="2709333"/>
          </a:xfrm>
        </p:grpSpPr>
        <p:sp>
          <p:nvSpPr>
            <p:cNvPr id="3" name="Freeform 3">
              <a:extLst>
                <a:ext uri="{FF2B5EF4-FFF2-40B4-BE49-F238E27FC236}">
                  <a16:creationId xmlns:a16="http://schemas.microsoft.com/office/drawing/2014/main" id="{E02D6895-FF66-3898-F80A-721DBFDFF982}"/>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a:extLst>
                <a:ext uri="{FF2B5EF4-FFF2-40B4-BE49-F238E27FC236}">
                  <a16:creationId xmlns:a16="http://schemas.microsoft.com/office/drawing/2014/main" id="{FF51A033-7263-533A-A833-008B5732650A}"/>
                </a:ext>
              </a:extLst>
            </p:cNvPr>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7">
            <a:extLst>
              <a:ext uri="{FF2B5EF4-FFF2-40B4-BE49-F238E27FC236}">
                <a16:creationId xmlns:a16="http://schemas.microsoft.com/office/drawing/2014/main" id="{73308C9E-0D3D-64CD-EA3C-86D82DCAFC48}"/>
              </a:ext>
            </a:extLst>
          </p:cNvPr>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Tränarutbildningar</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fotboll</a:t>
            </a:r>
            <a:endParaRPr lang="en-US" sz="2400" dirty="0">
              <a:solidFill>
                <a:srgbClr val="FFFFFF"/>
              </a:solidFill>
              <a:latin typeface="Special Elite" panose="02000506000000020004" pitchFamily="2" charset="0"/>
              <a:ea typeface="True Typewriter"/>
              <a:cs typeface="True Typewriter"/>
              <a:sym typeface="True Typewriter"/>
            </a:endParaRPr>
          </a:p>
        </p:txBody>
      </p:sp>
      <p:pic>
        <p:nvPicPr>
          <p:cNvPr id="1026" name="Picture 2">
            <a:extLst>
              <a:ext uri="{FF2B5EF4-FFF2-40B4-BE49-F238E27FC236}">
                <a16:creationId xmlns:a16="http://schemas.microsoft.com/office/drawing/2014/main" id="{4A0551E0-EDF6-EAF7-16E5-22A0D7349B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3614" y="1653297"/>
            <a:ext cx="12420600" cy="6980406"/>
          </a:xfrm>
          <a:prstGeom prst="rect">
            <a:avLst/>
          </a:prstGeom>
          <a:noFill/>
          <a:extLst>
            <a:ext uri="{909E8E84-426E-40DD-AFC4-6F175D3DCCD1}">
              <a14:hiddenFill xmlns:a14="http://schemas.microsoft.com/office/drawing/2010/main">
                <a:solidFill>
                  <a:srgbClr val="FFFFFF"/>
                </a:solidFill>
              </a14:hiddenFill>
            </a:ext>
          </a:extLst>
        </p:spPr>
      </p:pic>
      <p:sp>
        <p:nvSpPr>
          <p:cNvPr id="7" name="textruta 6">
            <a:extLst>
              <a:ext uri="{FF2B5EF4-FFF2-40B4-BE49-F238E27FC236}">
                <a16:creationId xmlns:a16="http://schemas.microsoft.com/office/drawing/2014/main" id="{451A7352-53EF-8432-7FB2-293A183A75B9}"/>
              </a:ext>
            </a:extLst>
          </p:cNvPr>
          <p:cNvSpPr txBox="1"/>
          <p:nvPr/>
        </p:nvSpPr>
        <p:spPr>
          <a:xfrm>
            <a:off x="152400" y="952500"/>
            <a:ext cx="4876800" cy="7848302"/>
          </a:xfrm>
          <a:prstGeom prst="rect">
            <a:avLst/>
          </a:prstGeom>
          <a:noFill/>
        </p:spPr>
        <p:txBody>
          <a:bodyPr wrap="square">
            <a:spAutoFit/>
          </a:bodyPr>
          <a:lstStyle/>
          <a:p>
            <a:pPr algn="l"/>
            <a:r>
              <a:rPr lang="sv-SE" dirty="0">
                <a:solidFill>
                  <a:schemeClr val="bg1"/>
                </a:solidFill>
                <a:latin typeface="Special Elite" panose="02000506000000020004" pitchFamily="2" charset="0"/>
                <a:cs typeface="Arial"/>
              </a:rPr>
              <a:t>Spelarna i svensk fotboll behöver och förtjänar kunniga och ansvarsfulla tränare som kan inspirera alla spelare till ett livslångt fotbollsintresse. </a:t>
            </a:r>
          </a:p>
          <a:p>
            <a:pPr algn="l"/>
            <a:endParaRPr lang="sv-SE" dirty="0">
              <a:solidFill>
                <a:schemeClr val="bg1"/>
              </a:solidFill>
              <a:latin typeface="Special Elite" panose="02000506000000020004" pitchFamily="2" charset="0"/>
              <a:cs typeface="Arial"/>
            </a:endParaRPr>
          </a:p>
          <a:p>
            <a:pPr algn="l"/>
            <a:r>
              <a:rPr lang="sv-SE" dirty="0">
                <a:solidFill>
                  <a:schemeClr val="bg1"/>
                </a:solidFill>
                <a:latin typeface="Special Elite" panose="02000506000000020004" pitchFamily="2" charset="0"/>
                <a:cs typeface="Arial"/>
              </a:rPr>
              <a:t>Din insats som ledare och tränare är viktig och betyder mycket för svensk fotboll. Fotbollen myllrar av liv och glädje – tiotusentals barn, ungdomar och vuxna tränar, spelar och kämpar på våra planer och idrottsplatser runt om i landet – varje dag.</a:t>
            </a:r>
          </a:p>
          <a:p>
            <a:pPr algn="l"/>
            <a:endParaRPr lang="sv-SE" dirty="0">
              <a:solidFill>
                <a:schemeClr val="bg1"/>
              </a:solidFill>
              <a:latin typeface="Special Elite" panose="02000506000000020004" pitchFamily="2" charset="0"/>
              <a:cs typeface="Arial"/>
            </a:endParaRPr>
          </a:p>
          <a:p>
            <a:pPr algn="l"/>
            <a:r>
              <a:rPr lang="sv-SE" dirty="0">
                <a:solidFill>
                  <a:schemeClr val="bg1"/>
                </a:solidFill>
                <a:latin typeface="Special Elite" panose="02000506000000020004" pitchFamily="2" charset="0"/>
                <a:cs typeface="Arial"/>
              </a:rPr>
              <a:t>Knappt 10 000 personer är årligen delaktiga i SvFF:s tränarutbildning, allt från Tränarutbildning SvFF D till UEFA Pro. Utbildningarna styrs av riktlinjerna och överenskommelserna i nya UEFA Coaching Convention som är ramverket för en gemensam europeisk tränarutbildning.</a:t>
            </a:r>
          </a:p>
          <a:p>
            <a:pPr algn="l"/>
            <a:endParaRPr lang="sv-SE" dirty="0">
              <a:solidFill>
                <a:schemeClr val="bg1"/>
              </a:solidFill>
              <a:latin typeface="Special Elite" panose="02000506000000020004" pitchFamily="2" charset="0"/>
              <a:cs typeface="Arial"/>
            </a:endParaRPr>
          </a:p>
          <a:p>
            <a:pPr algn="l"/>
            <a:r>
              <a:rPr lang="sv-SE" dirty="0">
                <a:solidFill>
                  <a:schemeClr val="bg1"/>
                </a:solidFill>
                <a:latin typeface="Special Elite" panose="02000506000000020004" pitchFamily="2" charset="0"/>
                <a:cs typeface="Arial"/>
              </a:rPr>
              <a:t>Kontakta kansliet för mer information, eller läs om alla utbildningstillfällen på Västerbottens Fotbollsförbunds hemsida.</a:t>
            </a:r>
          </a:p>
        </p:txBody>
      </p:sp>
      <p:sp>
        <p:nvSpPr>
          <p:cNvPr id="9" name="textruta 8">
            <a:extLst>
              <a:ext uri="{FF2B5EF4-FFF2-40B4-BE49-F238E27FC236}">
                <a16:creationId xmlns:a16="http://schemas.microsoft.com/office/drawing/2014/main" id="{D850B372-63E5-F29D-C65C-B1C7B0237F87}"/>
              </a:ext>
            </a:extLst>
          </p:cNvPr>
          <p:cNvSpPr txBox="1"/>
          <p:nvPr/>
        </p:nvSpPr>
        <p:spPr>
          <a:xfrm>
            <a:off x="5638800" y="2857500"/>
            <a:ext cx="3124200" cy="1200329"/>
          </a:xfrm>
          <a:prstGeom prst="rect">
            <a:avLst/>
          </a:prstGeom>
          <a:noFill/>
        </p:spPr>
        <p:txBody>
          <a:bodyPr wrap="square">
            <a:spAutoFit/>
          </a:bodyPr>
          <a:lstStyle/>
          <a:p>
            <a:pPr algn="ctr"/>
            <a:r>
              <a:rPr lang="sv-SE" b="1" dirty="0">
                <a:solidFill>
                  <a:schemeClr val="bg1"/>
                </a:solidFill>
                <a:latin typeface="Special Elite" panose="02000506000000020004" pitchFamily="2" charset="0"/>
                <a:cs typeface="Arial"/>
              </a:rPr>
              <a:t>Sandåkerns Sportklubb </a:t>
            </a:r>
            <a:br>
              <a:rPr lang="sv-SE" b="1" dirty="0">
                <a:solidFill>
                  <a:schemeClr val="bg1"/>
                </a:solidFill>
                <a:latin typeface="Special Elite" panose="02000506000000020004" pitchFamily="2" charset="0"/>
                <a:cs typeface="Arial"/>
              </a:rPr>
            </a:br>
            <a:r>
              <a:rPr lang="sv-SE" b="1" dirty="0">
                <a:solidFill>
                  <a:schemeClr val="bg1"/>
                </a:solidFill>
                <a:latin typeface="Special Elite" panose="02000506000000020004" pitchFamily="2" charset="0"/>
                <a:cs typeface="Arial"/>
              </a:rPr>
              <a:t>står för din </a:t>
            </a:r>
            <a:br>
              <a:rPr lang="sv-SE" b="1" dirty="0">
                <a:solidFill>
                  <a:schemeClr val="bg1"/>
                </a:solidFill>
                <a:latin typeface="Special Elite" panose="02000506000000020004" pitchFamily="2" charset="0"/>
                <a:cs typeface="Arial"/>
              </a:rPr>
            </a:br>
            <a:r>
              <a:rPr lang="sv-SE" b="1" dirty="0">
                <a:solidFill>
                  <a:schemeClr val="bg1"/>
                </a:solidFill>
                <a:latin typeface="Special Elite" panose="02000506000000020004" pitchFamily="2" charset="0"/>
                <a:cs typeface="Arial"/>
              </a:rPr>
              <a:t>tränarutbildnings </a:t>
            </a:r>
            <a:br>
              <a:rPr lang="sv-SE" b="1" dirty="0">
                <a:solidFill>
                  <a:schemeClr val="bg1"/>
                </a:solidFill>
                <a:latin typeface="Special Elite" panose="02000506000000020004" pitchFamily="2" charset="0"/>
                <a:cs typeface="Arial"/>
              </a:rPr>
            </a:br>
            <a:r>
              <a:rPr lang="sv-SE" b="1" dirty="0">
                <a:solidFill>
                  <a:schemeClr val="bg1"/>
                </a:solidFill>
                <a:latin typeface="Special Elite" panose="02000506000000020004" pitchFamily="2" charset="0"/>
                <a:cs typeface="Arial"/>
              </a:rPr>
              <a:t>kostnad.</a:t>
            </a:r>
          </a:p>
        </p:txBody>
      </p:sp>
      <p:sp>
        <p:nvSpPr>
          <p:cNvPr id="10" name="TextBox 5">
            <a:extLst>
              <a:ext uri="{FF2B5EF4-FFF2-40B4-BE49-F238E27FC236}">
                <a16:creationId xmlns:a16="http://schemas.microsoft.com/office/drawing/2014/main" id="{E26F0818-D016-D2CC-128A-820BEDF44DC9}"/>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24263672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11183896" cy="538609"/>
          </a:xfrm>
          <a:prstGeom prst="rect">
            <a:avLst/>
          </a:prstGeom>
        </p:spPr>
        <p:txBody>
          <a:bodyPr wrap="square" lIns="0" tIns="0" rIns="0" bIns="0" rtlCol="0" anchor="t">
            <a:spAutoFit/>
          </a:bodyPr>
          <a:lstStyle/>
          <a:p>
            <a:pPr algn="l">
              <a:lnSpc>
                <a:spcPts val="4200"/>
              </a:lnSpc>
            </a:pPr>
            <a:r>
              <a:rPr lang="en-US" sz="3000" dirty="0" err="1">
                <a:solidFill>
                  <a:srgbClr val="FFFFFF"/>
                </a:solidFill>
                <a:latin typeface="Special Elite" panose="02000506000000020004" pitchFamily="2" charset="0"/>
                <a:ea typeface="True Typewriter"/>
                <a:cs typeface="True Typewriter"/>
                <a:sym typeface="True Typewriter"/>
              </a:rPr>
              <a:t>Fotbollsskola</a:t>
            </a:r>
            <a:r>
              <a:rPr lang="en-US" sz="3000" dirty="0">
                <a:solidFill>
                  <a:srgbClr val="FFFFFF"/>
                </a:solidFill>
                <a:latin typeface="Special Elite" panose="02000506000000020004" pitchFamily="2" charset="0"/>
                <a:ea typeface="True Typewriter"/>
                <a:cs typeface="True Typewriter"/>
                <a:sym typeface="True Typewriter"/>
              </a:rPr>
              <a:t> och Total Football Camp 2026</a:t>
            </a:r>
          </a:p>
        </p:txBody>
      </p:sp>
      <p:sp>
        <p:nvSpPr>
          <p:cNvPr id="6" name="TextBox 5">
            <a:extLst>
              <a:ext uri="{FF2B5EF4-FFF2-40B4-BE49-F238E27FC236}">
                <a16:creationId xmlns:a16="http://schemas.microsoft.com/office/drawing/2014/main" id="{D7519573-B0EA-8F3B-22E0-0172F361BEA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11" name="Bildobjekt 10" descr="En bild som visar text, Teckensnitt, Grafik, grafisk design&#10;&#10;AI-generated content may be incorrect.">
            <a:extLst>
              <a:ext uri="{FF2B5EF4-FFF2-40B4-BE49-F238E27FC236}">
                <a16:creationId xmlns:a16="http://schemas.microsoft.com/office/drawing/2014/main" id="{E05928B3-088B-7E20-24CB-C6B2457293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2230867"/>
            <a:ext cx="9523809" cy="3809524"/>
          </a:xfrm>
          <a:prstGeom prst="rect">
            <a:avLst/>
          </a:prstGeom>
        </p:spPr>
      </p:pic>
      <p:sp>
        <p:nvSpPr>
          <p:cNvPr id="14" name="TextBox 5">
            <a:extLst>
              <a:ext uri="{FF2B5EF4-FFF2-40B4-BE49-F238E27FC236}">
                <a16:creationId xmlns:a16="http://schemas.microsoft.com/office/drawing/2014/main" id="{0FC9AFCC-6340-E901-8006-AB76C2550ED7}"/>
              </a:ext>
            </a:extLst>
          </p:cNvPr>
          <p:cNvSpPr txBox="1"/>
          <p:nvPr/>
        </p:nvSpPr>
        <p:spPr>
          <a:xfrm>
            <a:off x="9525" y="6362700"/>
            <a:ext cx="9143999" cy="1692771"/>
          </a:xfrm>
          <a:prstGeom prst="rect">
            <a:avLst/>
          </a:prstGeom>
        </p:spPr>
        <p:txBody>
          <a:bodyPr wrap="square" lIns="0" tIns="0" rIns="0" bIns="0" rtlCol="0" anchor="t">
            <a:spAutoFit/>
          </a:bodyPr>
          <a:lstStyle/>
          <a:p>
            <a:pPr algn="ctr">
              <a:lnSpc>
                <a:spcPts val="4399"/>
              </a:lnSpc>
            </a:pPr>
            <a:r>
              <a:rPr lang="en-US" sz="3200" b="1" dirty="0" err="1">
                <a:solidFill>
                  <a:srgbClr val="FFFFFF"/>
                </a:solidFill>
                <a:latin typeface="Special Elite" panose="02000506000000020004" pitchFamily="2" charset="0"/>
                <a:ea typeface="True Typewriter"/>
                <a:cs typeface="True Typewriter"/>
                <a:sym typeface="True Typewriter"/>
              </a:rPr>
              <a:t>Vecka</a:t>
            </a:r>
            <a:r>
              <a:rPr lang="en-US" sz="3200" b="1" dirty="0">
                <a:solidFill>
                  <a:srgbClr val="FFFFFF"/>
                </a:solidFill>
                <a:latin typeface="Special Elite" panose="02000506000000020004" pitchFamily="2" charset="0"/>
                <a:ea typeface="True Typewriter"/>
                <a:cs typeface="True Typewriter"/>
                <a:sym typeface="True Typewriter"/>
              </a:rPr>
              <a:t> 25</a:t>
            </a: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2016-2019 08.30-13.30</a:t>
            </a: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2014-2015 10.30-15.30</a:t>
            </a:r>
          </a:p>
        </p:txBody>
      </p:sp>
      <p:sp>
        <p:nvSpPr>
          <p:cNvPr id="15" name="TextBox 5">
            <a:extLst>
              <a:ext uri="{FF2B5EF4-FFF2-40B4-BE49-F238E27FC236}">
                <a16:creationId xmlns:a16="http://schemas.microsoft.com/office/drawing/2014/main" id="{973AD51D-05D6-8CB6-6003-519D02399B52}"/>
              </a:ext>
            </a:extLst>
          </p:cNvPr>
          <p:cNvSpPr txBox="1"/>
          <p:nvPr/>
        </p:nvSpPr>
        <p:spPr>
          <a:xfrm>
            <a:off x="9144001" y="6362700"/>
            <a:ext cx="9143999" cy="1692771"/>
          </a:xfrm>
          <a:prstGeom prst="rect">
            <a:avLst/>
          </a:prstGeom>
        </p:spPr>
        <p:txBody>
          <a:bodyPr wrap="square" lIns="0" tIns="0" rIns="0" bIns="0" rtlCol="0" anchor="t">
            <a:spAutoFit/>
          </a:bodyPr>
          <a:lstStyle/>
          <a:p>
            <a:pPr algn="ctr">
              <a:lnSpc>
                <a:spcPts val="4399"/>
              </a:lnSpc>
            </a:pPr>
            <a:r>
              <a:rPr lang="en-US" sz="3200" b="1" dirty="0" err="1">
                <a:solidFill>
                  <a:srgbClr val="FFFFFF"/>
                </a:solidFill>
                <a:latin typeface="Special Elite" panose="02000506000000020004" pitchFamily="2" charset="0"/>
                <a:ea typeface="True Typewriter"/>
                <a:cs typeface="True Typewriter"/>
                <a:sym typeface="True Typewriter"/>
              </a:rPr>
              <a:t>Vecka</a:t>
            </a:r>
            <a:r>
              <a:rPr lang="en-US" sz="3200" b="1" dirty="0">
                <a:solidFill>
                  <a:srgbClr val="FFFFFF"/>
                </a:solidFill>
                <a:latin typeface="Special Elite" panose="02000506000000020004" pitchFamily="2" charset="0"/>
                <a:ea typeface="True Typewriter"/>
                <a:cs typeface="True Typewriter"/>
                <a:sym typeface="True Typewriter"/>
              </a:rPr>
              <a:t> 26</a:t>
            </a: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2012-2015 08.30-13.30</a:t>
            </a:r>
            <a:endParaRPr lang="en-US" sz="2000" dirty="0">
              <a:solidFill>
                <a:srgbClr val="FFFFFF"/>
              </a:solidFill>
              <a:latin typeface="Special Elite" panose="02000506000000020004" pitchFamily="2" charset="0"/>
              <a:ea typeface="True Typewriter"/>
              <a:cs typeface="True Typewriter"/>
              <a:sym typeface="True Typewriter"/>
            </a:endParaRP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2010-2011 13.30-17.45</a:t>
            </a:r>
          </a:p>
        </p:txBody>
      </p:sp>
      <p:pic>
        <p:nvPicPr>
          <p:cNvPr id="10" name="Bildobjekt 9" descr="En bild som visar text, Teckensnitt, Grafik, grafisk design&#10;&#10;AI-genererat innehåll kan vara felaktigt.">
            <a:extLst>
              <a:ext uri="{FF2B5EF4-FFF2-40B4-BE49-F238E27FC236}">
                <a16:creationId xmlns:a16="http://schemas.microsoft.com/office/drawing/2014/main" id="{42B5E2D0-C0B6-3074-8C5D-F96CE81A2625}"/>
              </a:ext>
            </a:extLst>
          </p:cNvPr>
          <p:cNvPicPr>
            <a:picLocks noChangeAspect="1"/>
          </p:cNvPicPr>
          <p:nvPr/>
        </p:nvPicPr>
        <p:blipFill>
          <a:blip r:embed="rId3">
            <a:extLst>
              <a:ext uri="{28A0092B-C50C-407E-A947-70E740481C1C}">
                <a14:useLocalDpi xmlns:a14="http://schemas.microsoft.com/office/drawing/2010/main" val="0"/>
              </a:ext>
            </a:extLst>
          </a:blip>
          <a:srcRect t="28185" b="31810"/>
          <a:stretch/>
        </p:blipFill>
        <p:spPr>
          <a:xfrm>
            <a:off x="898611" y="2982826"/>
            <a:ext cx="7346776" cy="2939078"/>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275764" y="6819900"/>
            <a:ext cx="11736467" cy="1128514"/>
          </a:xfrm>
          <a:prstGeom prst="rect">
            <a:avLst/>
          </a:prstGeom>
        </p:spPr>
        <p:txBody>
          <a:bodyPr lIns="0" tIns="0" rIns="0" bIns="0" rtlCol="0" anchor="t">
            <a:spAutoFit/>
          </a:bodyPr>
          <a:lstStyle/>
          <a:p>
            <a:pPr algn="ctr">
              <a:lnSpc>
                <a:spcPts val="4399"/>
              </a:lnSpc>
            </a:pPr>
            <a:r>
              <a:rPr lang="en-US" sz="3200" dirty="0" err="1">
                <a:solidFill>
                  <a:srgbClr val="FFFFFF"/>
                </a:solidFill>
                <a:latin typeface="Special Elite" panose="02000506000000020004" pitchFamily="2" charset="0"/>
                <a:ea typeface="True Typewriter"/>
                <a:cs typeface="True Typewriter"/>
                <a:sym typeface="True Typewriter"/>
              </a:rPr>
              <a:t>Sandåkerns</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Sportklubb</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Lagmansgatan</a:t>
            </a:r>
            <a:r>
              <a:rPr lang="en-US" sz="3200" dirty="0">
                <a:solidFill>
                  <a:srgbClr val="FFFFFF"/>
                </a:solidFill>
                <a:latin typeface="Special Elite" panose="02000506000000020004" pitchFamily="2" charset="0"/>
                <a:ea typeface="True Typewriter"/>
                <a:cs typeface="True Typewriter"/>
                <a:sym typeface="True Typewriter"/>
              </a:rPr>
              <a:t> 37B, 903 55 </a:t>
            </a:r>
            <a:r>
              <a:rPr lang="en-US" sz="3200" dirty="0" err="1">
                <a:solidFill>
                  <a:srgbClr val="FFFFFF"/>
                </a:solidFill>
                <a:latin typeface="Special Elite" panose="02000506000000020004" pitchFamily="2" charset="0"/>
                <a:ea typeface="True Typewriter"/>
                <a:cs typeface="True Typewriter"/>
                <a:sym typeface="True Typewriter"/>
              </a:rPr>
              <a:t>Umeå</a:t>
            </a: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090-77 41 48 </a:t>
            </a:r>
            <a:r>
              <a:rPr lang="en-US" sz="3200" dirty="0" err="1">
                <a:solidFill>
                  <a:srgbClr val="FFFFFF"/>
                </a:solidFill>
                <a:latin typeface="Special Elite" panose="02000506000000020004" pitchFamily="2" charset="0"/>
                <a:ea typeface="True Typewriter"/>
                <a:cs typeface="True Typewriter"/>
                <a:sym typeface="True Typewriter"/>
              </a:rPr>
              <a:t>eller</a:t>
            </a:r>
            <a:r>
              <a:rPr lang="en-US" sz="3200" dirty="0">
                <a:solidFill>
                  <a:srgbClr val="FFFFFF"/>
                </a:solidFill>
                <a:latin typeface="Special Elite" panose="02000506000000020004" pitchFamily="2" charset="0"/>
                <a:ea typeface="True Typewriter"/>
                <a:cs typeface="True Typewriter"/>
                <a:sym typeface="True Typewriter"/>
              </a:rPr>
              <a:t> kansli@sandakernssk.se</a:t>
            </a:r>
          </a:p>
        </p:txBody>
      </p:sp>
      <p:sp>
        <p:nvSpPr>
          <p:cNvPr id="7" name="TextBox 7"/>
          <p:cNvSpPr txBox="1"/>
          <p:nvPr/>
        </p:nvSpPr>
        <p:spPr>
          <a:xfrm>
            <a:off x="246104" y="165940"/>
            <a:ext cx="5195259" cy="538609"/>
          </a:xfrm>
          <a:prstGeom prst="rect">
            <a:avLst/>
          </a:prstGeom>
        </p:spPr>
        <p:txBody>
          <a:bodyPr lIns="0" tIns="0" rIns="0" bIns="0" rtlCol="0" anchor="t">
            <a:spAutoFit/>
          </a:bodyPr>
          <a:lstStyle/>
          <a:p>
            <a:pPr algn="l">
              <a:lnSpc>
                <a:spcPts val="4200"/>
              </a:lnSpc>
            </a:pPr>
            <a:r>
              <a:rPr lang="en-US" sz="3000" dirty="0" err="1">
                <a:solidFill>
                  <a:srgbClr val="FFFFFF"/>
                </a:solidFill>
                <a:latin typeface="Special Elite" panose="02000506000000020004" pitchFamily="2" charset="0"/>
                <a:ea typeface="True Typewriter"/>
                <a:cs typeface="True Typewriter"/>
                <a:sym typeface="True Typewriter"/>
              </a:rPr>
              <a:t>Kontakt</a:t>
            </a:r>
            <a:endParaRPr lang="en-US" sz="3000" dirty="0">
              <a:solidFill>
                <a:srgbClr val="FFFFFF"/>
              </a:solidFill>
              <a:latin typeface="Special Elite" panose="02000506000000020004" pitchFamily="2" charset="0"/>
              <a:ea typeface="True Typewriter"/>
              <a:cs typeface="True Typewriter"/>
              <a:sym typeface="True Typewriter"/>
            </a:endParaRPr>
          </a:p>
        </p:txBody>
      </p:sp>
      <p:sp>
        <p:nvSpPr>
          <p:cNvPr id="8" name="TextBox 5">
            <a:extLst>
              <a:ext uri="{FF2B5EF4-FFF2-40B4-BE49-F238E27FC236}">
                <a16:creationId xmlns:a16="http://schemas.microsoft.com/office/drawing/2014/main" id="{AE6757D5-0FDA-3BEC-A169-AE30384CB7F0}"/>
              </a:ext>
            </a:extLst>
          </p:cNvPr>
          <p:cNvSpPr txBox="1"/>
          <p:nvPr/>
        </p:nvSpPr>
        <p:spPr>
          <a:xfrm>
            <a:off x="0" y="9723529"/>
            <a:ext cx="18288000" cy="330860"/>
          </a:xfrm>
          <a:prstGeom prst="rect">
            <a:avLst/>
          </a:prstGeom>
        </p:spPr>
        <p:txBody>
          <a:bodyPr lIns="0" tIns="0" rIns="0" bIns="0" rtlCol="0" anchor="t">
            <a:spAutoFit/>
          </a:bodyPr>
          <a:lstStyle/>
          <a:p>
            <a:pPr algn="ct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9" name="Freeform 3">
            <a:extLst>
              <a:ext uri="{FF2B5EF4-FFF2-40B4-BE49-F238E27FC236}">
                <a16:creationId xmlns:a16="http://schemas.microsoft.com/office/drawing/2014/main" id="{B260A2AB-4BB0-A865-F6A9-4A1E00BB1837}"/>
              </a:ext>
            </a:extLst>
          </p:cNvPr>
          <p:cNvSpPr/>
          <p:nvPr/>
        </p:nvSpPr>
        <p:spPr>
          <a:xfrm>
            <a:off x="6220527" y="3126241"/>
            <a:ext cx="5846939" cy="32923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2"/>
            <a:stretch>
              <a:fillRect/>
            </a:stretch>
          </a:blipFill>
        </p:spPr>
      </p:sp>
    </p:spTree>
    <p:extLst>
      <p:ext uri="{BB962C8B-B14F-4D97-AF65-F5344CB8AC3E}">
        <p14:creationId xmlns:p14="http://schemas.microsoft.com/office/powerpoint/2010/main" val="29471220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15240" y="1524702"/>
            <a:ext cx="18288000" cy="461665"/>
          </a:xfrm>
          <a:prstGeom prst="rect">
            <a:avLst/>
          </a:prstGeom>
        </p:spPr>
        <p:txBody>
          <a:bodyPr wrap="square" lIns="0" tIns="0" rIns="0" bIns="0" rtlCol="0" anchor="t">
            <a:spAutoFit/>
          </a:bodyPr>
          <a:lstStyle/>
          <a:p>
            <a:pPr marL="0" indent="0" algn="ctr">
              <a:buFont typeface="Arial" pitchFamily="34" charset="0"/>
              <a:buNone/>
            </a:pPr>
            <a:r>
              <a:rPr lang="sv-SE" altLang="sv-SE" sz="3000" dirty="0">
                <a:latin typeface="Special Elite" panose="02000506000000020004" pitchFamily="2" charset="0"/>
              </a:rPr>
              <a:t>Vi stöttar barn- och ungdomsidrotten i Sandåkerns SK…</a:t>
            </a:r>
            <a:endParaRPr lang="sv-SE" sz="3000" dirty="0">
              <a:latin typeface="Special Elite" panose="02000506000000020004" pitchFamily="2" charset="0"/>
            </a:endParaRPr>
          </a:p>
        </p:txBody>
      </p:sp>
      <p:sp>
        <p:nvSpPr>
          <p:cNvPr id="8" name="TextBox 5">
            <a:extLst>
              <a:ext uri="{FF2B5EF4-FFF2-40B4-BE49-F238E27FC236}">
                <a16:creationId xmlns:a16="http://schemas.microsoft.com/office/drawing/2014/main" id="{AE6757D5-0FDA-3BEC-A169-AE30384CB7F0}"/>
              </a:ext>
            </a:extLst>
          </p:cNvPr>
          <p:cNvSpPr txBox="1"/>
          <p:nvPr/>
        </p:nvSpPr>
        <p:spPr>
          <a:xfrm>
            <a:off x="0" y="9723529"/>
            <a:ext cx="18288000" cy="330860"/>
          </a:xfrm>
          <a:prstGeom prst="rect">
            <a:avLst/>
          </a:prstGeom>
        </p:spPr>
        <p:txBody>
          <a:bodyPr lIns="0" tIns="0" rIns="0" bIns="0" rtlCol="0" anchor="t">
            <a:spAutoFit/>
          </a:bodyPr>
          <a:lstStyle/>
          <a:p>
            <a:pPr algn="ctr">
              <a:lnSpc>
                <a:spcPts val="2800"/>
              </a:lnSpc>
            </a:pPr>
            <a:r>
              <a:rPr lang="en-US" sz="1600" dirty="0">
                <a:latin typeface="Special Elite" panose="02000506000000020004" pitchFamily="2" charset="0"/>
                <a:ea typeface="True Typewriter"/>
                <a:cs typeface="True Typewriter"/>
                <a:sym typeface="True Typewriter"/>
              </a:rPr>
              <a:t>För ett </a:t>
            </a:r>
            <a:r>
              <a:rPr lang="en-US" sz="1600" dirty="0" err="1">
                <a:latin typeface="Special Elite" panose="02000506000000020004" pitchFamily="2" charset="0"/>
                <a:ea typeface="True Typewriter"/>
                <a:cs typeface="True Typewriter"/>
                <a:sym typeface="True Typewriter"/>
              </a:rPr>
              <a:t>livslångt</a:t>
            </a:r>
            <a:r>
              <a:rPr lang="en-US" sz="1600" dirty="0">
                <a:latin typeface="Special Elite" panose="02000506000000020004" pitchFamily="2" charset="0"/>
                <a:ea typeface="True Typewriter"/>
                <a:cs typeface="True Typewriter"/>
                <a:sym typeface="True Typewriter"/>
              </a:rPr>
              <a:t> </a:t>
            </a:r>
            <a:r>
              <a:rPr lang="en-US" sz="1600" dirty="0" err="1">
                <a:latin typeface="Special Elite" panose="02000506000000020004" pitchFamily="2" charset="0"/>
                <a:ea typeface="True Typewriter"/>
                <a:cs typeface="True Typewriter"/>
                <a:sym typeface="True Typewriter"/>
              </a:rPr>
              <a:t>idrottande</a:t>
            </a:r>
            <a:r>
              <a:rPr lang="en-US" sz="1600" dirty="0">
                <a:latin typeface="Special Elite" panose="02000506000000020004" pitchFamily="2" charset="0"/>
                <a:ea typeface="True Typewriter"/>
                <a:cs typeface="True Typewriter"/>
                <a:sym typeface="True Typewriter"/>
              </a:rPr>
              <a:t>  -  </a:t>
            </a:r>
            <a:r>
              <a:rPr lang="en-US" sz="1600" dirty="0" err="1">
                <a:latin typeface="Special Elite" panose="02000506000000020004" pitchFamily="2" charset="0"/>
                <a:ea typeface="True Typewriter"/>
                <a:cs typeface="True Typewriter"/>
                <a:sym typeface="True Typewriter"/>
              </a:rPr>
              <a:t>Sandåkerns</a:t>
            </a:r>
            <a:r>
              <a:rPr lang="en-US" sz="1600" dirty="0">
                <a:latin typeface="Special Elite" panose="02000506000000020004" pitchFamily="2" charset="0"/>
                <a:ea typeface="True Typewriter"/>
                <a:cs typeface="True Typewriter"/>
                <a:sym typeface="True Typewriter"/>
              </a:rPr>
              <a:t> </a:t>
            </a:r>
            <a:r>
              <a:rPr lang="en-US" sz="1600" dirty="0" err="1">
                <a:latin typeface="Special Elite" panose="02000506000000020004" pitchFamily="2" charset="0"/>
                <a:ea typeface="True Typewriter"/>
                <a:cs typeface="True Typewriter"/>
                <a:sym typeface="True Typewriter"/>
              </a:rPr>
              <a:t>Sportklubb</a:t>
            </a:r>
            <a:r>
              <a:rPr lang="en-US" sz="1600" dirty="0">
                <a:latin typeface="Special Elite" panose="02000506000000020004" pitchFamily="2" charset="0"/>
                <a:ea typeface="True Typewriter"/>
                <a:cs typeface="True Typewriter"/>
                <a:sym typeface="True Typewriter"/>
              </a:rPr>
              <a:t>  -  </a:t>
            </a:r>
            <a:r>
              <a:rPr lang="en-US" sz="1600" dirty="0" err="1">
                <a:latin typeface="Special Elite" panose="02000506000000020004" pitchFamily="2" charset="0"/>
                <a:ea typeface="True Typewriter"/>
                <a:cs typeface="True Typewriter"/>
                <a:sym typeface="True Typewriter"/>
              </a:rPr>
              <a:t>Idrott</a:t>
            </a:r>
            <a:r>
              <a:rPr lang="en-US" sz="1600" dirty="0">
                <a:latin typeface="Special Elite" panose="02000506000000020004" pitchFamily="2" charset="0"/>
                <a:ea typeface="True Typewriter"/>
                <a:cs typeface="True Typewriter"/>
                <a:sym typeface="True Typewriter"/>
              </a:rPr>
              <a:t> sedan 1932</a:t>
            </a:r>
          </a:p>
        </p:txBody>
      </p:sp>
      <p:pic>
        <p:nvPicPr>
          <p:cNvPr id="10" name="Picture 2" descr="Recept favoriter, Vegetariskt: Ica kvantum umea">
            <a:extLst>
              <a:ext uri="{FF2B5EF4-FFF2-40B4-BE49-F238E27FC236}">
                <a16:creationId xmlns:a16="http://schemas.microsoft.com/office/drawing/2014/main" id="{2E3AA7F8-CF66-A01C-AECC-841A288322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38218" y="2540975"/>
            <a:ext cx="9211564" cy="23484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INTERSPORT | Nyhetsarkiv">
            <a:extLst>
              <a:ext uri="{FF2B5EF4-FFF2-40B4-BE49-F238E27FC236}">
                <a16:creationId xmlns:a16="http://schemas.microsoft.com/office/drawing/2014/main" id="{B71846D6-EB40-06BA-1D96-74007B1C46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150" b="37151"/>
          <a:stretch/>
        </p:blipFill>
        <p:spPr bwMode="auto">
          <a:xfrm>
            <a:off x="3124200" y="5429764"/>
            <a:ext cx="7898439" cy="106567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Återförsäljare - Svenska">
            <a:extLst>
              <a:ext uri="{FF2B5EF4-FFF2-40B4-BE49-F238E27FC236}">
                <a16:creationId xmlns:a16="http://schemas.microsoft.com/office/drawing/2014/main" id="{FC3BF714-9585-3425-ADB5-FBEBD93F0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4920" y="7226962"/>
            <a:ext cx="6477000" cy="141341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tiftelsen Dunross – What goes on in our hearts">
            <a:extLst>
              <a:ext uri="{FF2B5EF4-FFF2-40B4-BE49-F238E27FC236}">
                <a16:creationId xmlns:a16="http://schemas.microsoft.com/office/drawing/2014/main" id="{DD9F4BB9-BE7B-A3B7-26AB-33CA270D62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29004" y="5444052"/>
            <a:ext cx="3749195" cy="3124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53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786</TotalTime>
  <Words>4513</Words>
  <Application>Microsoft Office PowerPoint</Application>
  <PresentationFormat>Anpassad</PresentationFormat>
  <Paragraphs>444</Paragraphs>
  <Slides>34</Slides>
  <Notes>21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34</vt:i4>
      </vt:variant>
    </vt:vector>
  </HeadingPairs>
  <TitlesOfParts>
    <vt:vector size="40" baseType="lpstr">
      <vt:lpstr>Daytona</vt:lpstr>
      <vt:lpstr>Arial</vt:lpstr>
      <vt:lpstr>True Typewriter</vt:lpstr>
      <vt:lpstr>Special Elite</vt:lpstr>
      <vt:lpstr>Calibri</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SANDÅKERNS SPORTKLUBB</dc:title>
  <dc:creator>Fyran</dc:creator>
  <cp:lastModifiedBy>David Persson</cp:lastModifiedBy>
  <cp:revision>12</cp:revision>
  <dcterms:created xsi:type="dcterms:W3CDTF">2006-08-16T00:00:00Z</dcterms:created>
  <dcterms:modified xsi:type="dcterms:W3CDTF">2026-04-14T13:15:39Z</dcterms:modified>
  <dc:identifier>DAGf23DOuhY</dc:identifier>
</cp:coreProperties>
</file>