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79" r:id="rId3"/>
    <p:sldId id="280" r:id="rId4"/>
    <p:sldId id="259" r:id="rId5"/>
    <p:sldId id="258" r:id="rId6"/>
    <p:sldId id="278" r:id="rId7"/>
    <p:sldId id="257" r:id="rId8"/>
    <p:sldId id="293" r:id="rId9"/>
    <p:sldId id="295" r:id="rId10"/>
    <p:sldId id="291" r:id="rId11"/>
    <p:sldId id="276" r:id="rId12"/>
    <p:sldId id="277" r:id="rId13"/>
    <p:sldId id="284" r:id="rId14"/>
    <p:sldId id="286" r:id="rId15"/>
    <p:sldId id="298" r:id="rId16"/>
    <p:sldId id="297" r:id="rId17"/>
    <p:sldId id="287" r:id="rId18"/>
    <p:sldId id="290" r:id="rId19"/>
    <p:sldId id="301" r:id="rId20"/>
    <p:sldId id="261" r:id="rId21"/>
    <p:sldId id="294" r:id="rId22"/>
    <p:sldId id="296" r:id="rId23"/>
    <p:sldId id="263" r:id="rId24"/>
    <p:sldId id="268" r:id="rId25"/>
    <p:sldId id="270" r:id="rId26"/>
    <p:sldId id="292" r:id="rId27"/>
    <p:sldId id="283" r:id="rId28"/>
    <p:sldId id="275" r:id="rId2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811111"/>
    <a:srgbClr val="FF11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B31663-3112-4AF9-A214-F9DEDA320718}" type="doc">
      <dgm:prSet loTypeId="urn:microsoft.com/office/officeart/2005/8/layout/orgChart1" loCatId="hierarchy" qsTypeId="urn:microsoft.com/office/officeart/2005/8/quickstyle/simple1" qsCatId="simple" csTypeId="urn:microsoft.com/office/officeart/2005/8/colors/accent1_2" csCatId="accent1" phldr="1"/>
      <dgm:spPr/>
    </dgm:pt>
    <dgm:pt modelId="{B1BAE977-1945-451E-82C4-63B2200E0829}">
      <dgm:prSet custT="1"/>
      <dgm:spPr>
        <a:solidFill>
          <a:schemeClr val="tx1"/>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Föreningen</a:t>
          </a:r>
        </a:p>
      </dgm:t>
    </dgm:pt>
    <dgm:pt modelId="{1D40C457-CB69-416F-A992-F642B4258838}" type="parTrans" cxnId="{17E6A61C-3D47-4996-9F74-DBFAA222756B}">
      <dgm:prSet/>
      <dgm:spPr/>
      <dgm:t>
        <a:bodyPr/>
        <a:lstStyle/>
        <a:p>
          <a:endParaRPr lang="sv-SE"/>
        </a:p>
      </dgm:t>
    </dgm:pt>
    <dgm:pt modelId="{769FFA0C-26F2-4C5F-9730-319C160734A6}" type="sibTrans" cxnId="{17E6A61C-3D47-4996-9F74-DBFAA222756B}">
      <dgm:prSet/>
      <dgm:spPr/>
      <dgm:t>
        <a:bodyPr/>
        <a:lstStyle/>
        <a:p>
          <a:endParaRPr lang="sv-SE"/>
        </a:p>
      </dgm:t>
    </dgm:pt>
    <dgm:pt modelId="{D9BE42BA-D0C9-4DED-A9CB-08FB706D823D}">
      <dgm:prSet custT="1"/>
      <dgm:spPr>
        <a:solidFill>
          <a:schemeClr val="tx1"/>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Fotbollssektionen</a:t>
          </a:r>
        </a:p>
      </dgm:t>
    </dgm:pt>
    <dgm:pt modelId="{C3308991-E217-499D-ACD5-3D2D5E09E5B2}" type="parTrans" cxnId="{9E4F358D-8B64-41DC-BCF2-F07D05AF77C9}">
      <dgm:prSet/>
      <dgm:spPr>
        <a:ln>
          <a:solidFill>
            <a:schemeClr val="tx1"/>
          </a:solidFill>
        </a:ln>
      </dgm:spPr>
      <dgm:t>
        <a:bodyPr/>
        <a:lstStyle/>
        <a:p>
          <a:endParaRPr lang="sv-SE"/>
        </a:p>
      </dgm:t>
    </dgm:pt>
    <dgm:pt modelId="{A4DBABC1-D458-4C51-ADB3-3BCF3533D304}" type="sibTrans" cxnId="{9E4F358D-8B64-41DC-BCF2-F07D05AF77C9}">
      <dgm:prSet/>
      <dgm:spPr/>
      <dgm:t>
        <a:bodyPr/>
        <a:lstStyle/>
        <a:p>
          <a:endParaRPr lang="sv-SE"/>
        </a:p>
      </dgm:t>
    </dgm:pt>
    <dgm:pt modelId="{1A5823D9-DB78-442B-A12A-DB832E165CA2}">
      <dgm:prSet custT="1"/>
      <dgm:spPr>
        <a:solidFill>
          <a:schemeClr val="tx1"/>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P08)</a:t>
          </a:r>
        </a:p>
      </dgm:t>
    </dgm:pt>
    <dgm:pt modelId="{A307567E-8192-4986-902A-EB1863463478}" type="parTrans" cxnId="{67DF63FA-C977-4235-8C76-92F135B6AEE4}">
      <dgm:prSet/>
      <dgm:spPr>
        <a:ln>
          <a:solidFill>
            <a:schemeClr val="tx1"/>
          </a:solidFill>
        </a:ln>
      </dgm:spPr>
      <dgm:t>
        <a:bodyPr/>
        <a:lstStyle/>
        <a:p>
          <a:endParaRPr lang="sv-SE"/>
        </a:p>
      </dgm:t>
    </dgm:pt>
    <dgm:pt modelId="{355E72E2-9F34-4E0E-A007-897334AD6D84}" type="sibTrans" cxnId="{67DF63FA-C977-4235-8C76-92F135B6AEE4}">
      <dgm:prSet/>
      <dgm:spPr/>
      <dgm:t>
        <a:bodyPr/>
        <a:lstStyle/>
        <a:p>
          <a:endParaRPr lang="sv-SE"/>
        </a:p>
      </dgm:t>
    </dgm:pt>
    <dgm:pt modelId="{5B2FD36A-E86B-4BA7-A768-E13DF3B21E76}">
      <dgm:prSet custT="1"/>
      <dgm:spPr>
        <a:solidFill>
          <a:schemeClr val="tx1"/>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F11)</a:t>
          </a:r>
        </a:p>
      </dgm:t>
    </dgm:pt>
    <dgm:pt modelId="{CA560949-9966-4BDD-8577-46C2730DD474}" type="parTrans" cxnId="{652FA5AB-7F71-4926-9D6B-0415E6D79848}">
      <dgm:prSet/>
      <dgm:spPr>
        <a:ln>
          <a:solidFill>
            <a:schemeClr val="tx1"/>
          </a:solidFill>
        </a:ln>
      </dgm:spPr>
      <dgm:t>
        <a:bodyPr/>
        <a:lstStyle/>
        <a:p>
          <a:endParaRPr lang="sv-SE"/>
        </a:p>
      </dgm:t>
    </dgm:pt>
    <dgm:pt modelId="{D4A31849-7EC6-4F78-9B4E-728495E70023}" type="sibTrans" cxnId="{652FA5AB-7F71-4926-9D6B-0415E6D79848}">
      <dgm:prSet/>
      <dgm:spPr/>
      <dgm:t>
        <a:bodyPr/>
        <a:lstStyle/>
        <a:p>
          <a:endParaRPr lang="sv-SE"/>
        </a:p>
      </dgm:t>
    </dgm:pt>
    <dgm:pt modelId="{D0713C3C-E0B2-4199-BF96-D4D8935AD653}">
      <dgm:prSet custT="1"/>
      <dgm:spPr>
        <a:solidFill>
          <a:schemeClr val="tx1"/>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F12)</a:t>
          </a:r>
        </a:p>
      </dgm:t>
    </dgm:pt>
    <dgm:pt modelId="{C6B8A4A2-CD64-400F-8080-D7C4675E9720}" type="parTrans" cxnId="{A97F173A-3FC8-4989-9CA5-E627A19FD2C4}">
      <dgm:prSet/>
      <dgm:spPr>
        <a:ln>
          <a:solidFill>
            <a:schemeClr val="tx1"/>
          </a:solidFill>
        </a:ln>
      </dgm:spPr>
      <dgm:t>
        <a:bodyPr/>
        <a:lstStyle/>
        <a:p>
          <a:endParaRPr lang="sv-SE"/>
        </a:p>
      </dgm:t>
    </dgm:pt>
    <dgm:pt modelId="{5D6B3F2F-D2B9-4671-A436-06D45335EAA8}" type="sibTrans" cxnId="{A97F173A-3FC8-4989-9CA5-E627A19FD2C4}">
      <dgm:prSet/>
      <dgm:spPr/>
      <dgm:t>
        <a:bodyPr/>
        <a:lstStyle/>
        <a:p>
          <a:endParaRPr lang="sv-SE"/>
        </a:p>
      </dgm:t>
    </dgm:pt>
    <dgm:pt modelId="{8E678A5F-0CBC-4BDE-AE80-2A76348C8C84}">
      <dgm:prSet custT="1"/>
      <dgm:spPr>
        <a:solidFill>
          <a:schemeClr val="tx1"/>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Innebandysektionen</a:t>
          </a:r>
        </a:p>
      </dgm:t>
    </dgm:pt>
    <dgm:pt modelId="{A7B42F41-9D45-4337-BEF4-8017CF0C826B}" type="parTrans" cxnId="{508A54B6-7224-48ED-9CE5-7C24667BA4ED}">
      <dgm:prSet/>
      <dgm:spPr>
        <a:ln>
          <a:solidFill>
            <a:schemeClr val="tx1"/>
          </a:solidFill>
        </a:ln>
      </dgm:spPr>
      <dgm:t>
        <a:bodyPr/>
        <a:lstStyle/>
        <a:p>
          <a:endParaRPr lang="sv-SE"/>
        </a:p>
      </dgm:t>
    </dgm:pt>
    <dgm:pt modelId="{BAFC9035-9932-4134-927C-55030D145CBF}" type="sibTrans" cxnId="{508A54B6-7224-48ED-9CE5-7C24667BA4ED}">
      <dgm:prSet/>
      <dgm:spPr/>
      <dgm:t>
        <a:bodyPr/>
        <a:lstStyle/>
        <a:p>
          <a:endParaRPr lang="sv-SE"/>
        </a:p>
      </dgm:t>
    </dgm:pt>
    <dgm:pt modelId="{32F99F46-C530-4FC6-9AF5-5999A9F0B36E}">
      <dgm:prSet custT="1"/>
      <dgm:spPr>
        <a:solidFill>
          <a:schemeClr val="tx1"/>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P08)</a:t>
          </a:r>
        </a:p>
      </dgm:t>
    </dgm:pt>
    <dgm:pt modelId="{2FFFD44A-56FB-4760-87E0-EA7896F627FE}" type="parTrans" cxnId="{43F8A42C-EA93-4AED-9DA3-94D771DEAFC9}">
      <dgm:prSet/>
      <dgm:spPr>
        <a:ln>
          <a:solidFill>
            <a:schemeClr val="tx1"/>
          </a:solidFill>
        </a:ln>
      </dgm:spPr>
      <dgm:t>
        <a:bodyPr/>
        <a:lstStyle/>
        <a:p>
          <a:endParaRPr lang="sv-SE"/>
        </a:p>
      </dgm:t>
    </dgm:pt>
    <dgm:pt modelId="{BC91A3DD-D537-4F3F-AA46-C1E35B28A2D0}" type="sibTrans" cxnId="{43F8A42C-EA93-4AED-9DA3-94D771DEAFC9}">
      <dgm:prSet/>
      <dgm:spPr/>
      <dgm:t>
        <a:bodyPr/>
        <a:lstStyle/>
        <a:p>
          <a:endParaRPr lang="sv-SE"/>
        </a:p>
      </dgm:t>
    </dgm:pt>
    <dgm:pt modelId="{ACC27D81-437E-4A5B-A435-4C0A24558ECD}">
      <dgm:prSet custT="1"/>
      <dgm:spPr>
        <a:solidFill>
          <a:schemeClr val="tx1"/>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800" b="0" i="0" u="none" strike="noStrike" kern="1200"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P11)</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800" b="0" i="0" u="none" strike="noStrike" kern="1200" cap="none" normalizeH="0" baseline="0" dirty="0">
            <a:ln>
              <a:noFill/>
            </a:ln>
            <a:solidFill>
              <a:schemeClr val="tx1"/>
            </a:solidFill>
            <a:effectLst/>
            <a:latin typeface="Arial" charset="0"/>
            <a:cs typeface="Arial" charset="0"/>
          </a:endParaRPr>
        </a:p>
      </dgm:t>
    </dgm:pt>
    <dgm:pt modelId="{B9A67FAA-CBAE-4F1E-9DAB-D89929AD6F60}" type="parTrans" cxnId="{A9318483-181E-43C3-832A-85E721B0C810}">
      <dgm:prSet/>
      <dgm:spPr/>
      <dgm:t>
        <a:bodyPr/>
        <a:lstStyle/>
        <a:p>
          <a:endParaRPr lang="sv-SE"/>
        </a:p>
      </dgm:t>
    </dgm:pt>
    <dgm:pt modelId="{EBBEF757-8404-444E-AE9B-A63A52B8BF21}" type="sibTrans" cxnId="{A9318483-181E-43C3-832A-85E721B0C810}">
      <dgm:prSet/>
      <dgm:spPr/>
      <dgm:t>
        <a:bodyPr/>
        <a:lstStyle/>
        <a:p>
          <a:endParaRPr lang="sv-SE"/>
        </a:p>
      </dgm:t>
    </dgm:pt>
    <dgm:pt modelId="{01BD15FC-5AB1-471D-AF67-9E90CFEEA358}">
      <dgm:prSet custT="1"/>
      <dgm:spPr>
        <a:solidFill>
          <a:schemeClr val="tx1"/>
        </a:solidFill>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cap="none" normalizeH="0" baseline="0" dirty="0">
              <a:ln>
                <a:noFill/>
              </a:ln>
              <a:solidFill>
                <a:schemeClr val="bg1"/>
              </a:solidFill>
              <a:effectLst/>
              <a:latin typeface="Daytona" panose="020B0604030500040204" pitchFamily="34" charset="0"/>
              <a:cs typeface="Arial" charset="0"/>
            </a:rPr>
            <a:t>Lag (ex P13)</a:t>
          </a:r>
        </a:p>
      </dgm:t>
    </dgm:pt>
    <dgm:pt modelId="{8043E620-DAAB-4B3A-8EB2-D5B71313AE5A}" type="parTrans" cxnId="{0233B03C-035E-4BE1-B014-9E580F12856C}">
      <dgm:prSet/>
      <dgm:spPr>
        <a:ln>
          <a:solidFill>
            <a:schemeClr val="tx1"/>
          </a:solidFill>
        </a:ln>
      </dgm:spPr>
      <dgm:t>
        <a:bodyPr/>
        <a:lstStyle/>
        <a:p>
          <a:endParaRPr lang="sv-SE"/>
        </a:p>
      </dgm:t>
    </dgm:pt>
    <dgm:pt modelId="{6C5C5A4A-646A-4159-B5AE-73A1613CBC4C}" type="sibTrans" cxnId="{0233B03C-035E-4BE1-B014-9E580F12856C}">
      <dgm:prSet/>
      <dgm:spPr/>
      <dgm:t>
        <a:bodyPr/>
        <a:lstStyle/>
        <a:p>
          <a:endParaRPr lang="sv-SE"/>
        </a:p>
      </dgm:t>
    </dgm:pt>
    <dgm:pt modelId="{6662CC52-0D41-4C40-857A-36F84971AC94}" type="pres">
      <dgm:prSet presAssocID="{47B31663-3112-4AF9-A214-F9DEDA320718}" presName="hierChild1" presStyleCnt="0">
        <dgm:presLayoutVars>
          <dgm:orgChart val="1"/>
          <dgm:chPref val="1"/>
          <dgm:dir/>
          <dgm:animOne val="branch"/>
          <dgm:animLvl val="lvl"/>
          <dgm:resizeHandles/>
        </dgm:presLayoutVars>
      </dgm:prSet>
      <dgm:spPr/>
    </dgm:pt>
    <dgm:pt modelId="{BA063957-898D-429B-B46C-3804CBAE4FFD}" type="pres">
      <dgm:prSet presAssocID="{B1BAE977-1945-451E-82C4-63B2200E0829}" presName="hierRoot1" presStyleCnt="0">
        <dgm:presLayoutVars>
          <dgm:hierBranch/>
        </dgm:presLayoutVars>
      </dgm:prSet>
      <dgm:spPr/>
    </dgm:pt>
    <dgm:pt modelId="{90421842-E851-4A6B-BF75-3A795C72BFC9}" type="pres">
      <dgm:prSet presAssocID="{B1BAE977-1945-451E-82C4-63B2200E0829}" presName="rootComposite1" presStyleCnt="0"/>
      <dgm:spPr/>
    </dgm:pt>
    <dgm:pt modelId="{41A003B3-3C6E-4905-94FE-E4A6C1EE2D7B}" type="pres">
      <dgm:prSet presAssocID="{B1BAE977-1945-451E-82C4-63B2200E0829}" presName="rootText1" presStyleLbl="node0" presStyleIdx="0" presStyleCnt="1" custScaleX="176582" custLinFactNeighborY="5532">
        <dgm:presLayoutVars>
          <dgm:chPref val="3"/>
        </dgm:presLayoutVars>
      </dgm:prSet>
      <dgm:spPr/>
    </dgm:pt>
    <dgm:pt modelId="{105AA9AC-6154-4D77-946A-F44951F11C4A}" type="pres">
      <dgm:prSet presAssocID="{B1BAE977-1945-451E-82C4-63B2200E0829}" presName="rootConnector1" presStyleLbl="node1" presStyleIdx="0" presStyleCnt="0"/>
      <dgm:spPr/>
    </dgm:pt>
    <dgm:pt modelId="{346DFBE8-3129-4076-AAB6-2F7840E1A1A8}" type="pres">
      <dgm:prSet presAssocID="{B1BAE977-1945-451E-82C4-63B2200E0829}" presName="hierChild2" presStyleCnt="0"/>
      <dgm:spPr/>
    </dgm:pt>
    <dgm:pt modelId="{D63CD54E-8CCC-4F88-9C2F-693DB1D2FCC2}" type="pres">
      <dgm:prSet presAssocID="{C3308991-E217-499D-ACD5-3D2D5E09E5B2}" presName="Name35" presStyleLbl="parChTrans1D2" presStyleIdx="0" presStyleCnt="2"/>
      <dgm:spPr/>
    </dgm:pt>
    <dgm:pt modelId="{2E3B328E-D612-4596-9200-A1463734979F}" type="pres">
      <dgm:prSet presAssocID="{D9BE42BA-D0C9-4DED-A9CB-08FB706D823D}" presName="hierRoot2" presStyleCnt="0">
        <dgm:presLayoutVars>
          <dgm:hierBranch/>
        </dgm:presLayoutVars>
      </dgm:prSet>
      <dgm:spPr/>
    </dgm:pt>
    <dgm:pt modelId="{7C705C4C-A3F7-4FB0-9072-67D0B95072B6}" type="pres">
      <dgm:prSet presAssocID="{D9BE42BA-D0C9-4DED-A9CB-08FB706D823D}" presName="rootComposite" presStyleCnt="0"/>
      <dgm:spPr/>
    </dgm:pt>
    <dgm:pt modelId="{F2224D76-EB51-4F1E-B2AB-EB76A4A79A7E}" type="pres">
      <dgm:prSet presAssocID="{D9BE42BA-D0C9-4DED-A9CB-08FB706D823D}" presName="rootText" presStyleLbl="node2" presStyleIdx="0" presStyleCnt="2" custScaleX="212780" custScaleY="78844">
        <dgm:presLayoutVars>
          <dgm:chPref val="3"/>
        </dgm:presLayoutVars>
      </dgm:prSet>
      <dgm:spPr/>
    </dgm:pt>
    <dgm:pt modelId="{C14FFB29-7A08-42C7-81BC-8D54BCFEBE13}" type="pres">
      <dgm:prSet presAssocID="{D9BE42BA-D0C9-4DED-A9CB-08FB706D823D}" presName="rootConnector" presStyleLbl="node2" presStyleIdx="0" presStyleCnt="2"/>
      <dgm:spPr/>
    </dgm:pt>
    <dgm:pt modelId="{CFB20794-43B4-486F-9BC9-C1B41924061F}" type="pres">
      <dgm:prSet presAssocID="{D9BE42BA-D0C9-4DED-A9CB-08FB706D823D}" presName="hierChild4" presStyleCnt="0"/>
      <dgm:spPr/>
    </dgm:pt>
    <dgm:pt modelId="{716E04CF-178E-475B-AC73-3E75B22B69D8}" type="pres">
      <dgm:prSet presAssocID="{A307567E-8192-4986-902A-EB1863463478}" presName="Name35" presStyleLbl="parChTrans1D3" presStyleIdx="0" presStyleCnt="6"/>
      <dgm:spPr/>
    </dgm:pt>
    <dgm:pt modelId="{5309259A-C3D0-4DE4-B4DD-FDE5D1AF3EC3}" type="pres">
      <dgm:prSet presAssocID="{1A5823D9-DB78-442B-A12A-DB832E165CA2}" presName="hierRoot2" presStyleCnt="0">
        <dgm:presLayoutVars>
          <dgm:hierBranch val="r"/>
        </dgm:presLayoutVars>
      </dgm:prSet>
      <dgm:spPr/>
    </dgm:pt>
    <dgm:pt modelId="{6D35F3B5-7D69-49A4-9A00-89C16D881C41}" type="pres">
      <dgm:prSet presAssocID="{1A5823D9-DB78-442B-A12A-DB832E165CA2}" presName="rootComposite" presStyleCnt="0"/>
      <dgm:spPr/>
    </dgm:pt>
    <dgm:pt modelId="{E5AA92C7-8991-4E89-9B11-8D5FE90362E3}" type="pres">
      <dgm:prSet presAssocID="{1A5823D9-DB78-442B-A12A-DB832E165CA2}" presName="rootText" presStyleLbl="node3" presStyleIdx="0" presStyleCnt="6">
        <dgm:presLayoutVars>
          <dgm:chPref val="3"/>
        </dgm:presLayoutVars>
      </dgm:prSet>
      <dgm:spPr/>
    </dgm:pt>
    <dgm:pt modelId="{75816D3A-0073-4FBC-8440-C5ECFCD0A26F}" type="pres">
      <dgm:prSet presAssocID="{1A5823D9-DB78-442B-A12A-DB832E165CA2}" presName="rootConnector" presStyleLbl="node3" presStyleIdx="0" presStyleCnt="6"/>
      <dgm:spPr/>
    </dgm:pt>
    <dgm:pt modelId="{D4521546-FCA7-4A1A-BDCB-61E7BFB742EE}" type="pres">
      <dgm:prSet presAssocID="{1A5823D9-DB78-442B-A12A-DB832E165CA2}" presName="hierChild4" presStyleCnt="0"/>
      <dgm:spPr/>
    </dgm:pt>
    <dgm:pt modelId="{409C0059-A698-4408-8E2F-39381C6F496B}" type="pres">
      <dgm:prSet presAssocID="{1A5823D9-DB78-442B-A12A-DB832E165CA2}" presName="hierChild5" presStyleCnt="0"/>
      <dgm:spPr/>
    </dgm:pt>
    <dgm:pt modelId="{2AACF49B-6604-4108-B1E4-BE7B7944A849}" type="pres">
      <dgm:prSet presAssocID="{CA560949-9966-4BDD-8577-46C2730DD474}" presName="Name35" presStyleLbl="parChTrans1D3" presStyleIdx="1" presStyleCnt="6"/>
      <dgm:spPr/>
    </dgm:pt>
    <dgm:pt modelId="{15084B15-729F-4FDD-8ACC-E652DF4164E7}" type="pres">
      <dgm:prSet presAssocID="{5B2FD36A-E86B-4BA7-A768-E13DF3B21E76}" presName="hierRoot2" presStyleCnt="0">
        <dgm:presLayoutVars>
          <dgm:hierBranch val="r"/>
        </dgm:presLayoutVars>
      </dgm:prSet>
      <dgm:spPr/>
    </dgm:pt>
    <dgm:pt modelId="{E48CA0C2-FD8E-4768-8707-F32171E94396}" type="pres">
      <dgm:prSet presAssocID="{5B2FD36A-E86B-4BA7-A768-E13DF3B21E76}" presName="rootComposite" presStyleCnt="0"/>
      <dgm:spPr/>
    </dgm:pt>
    <dgm:pt modelId="{46F6B800-A7FF-4C0E-902B-10F90BA8EFDB}" type="pres">
      <dgm:prSet presAssocID="{5B2FD36A-E86B-4BA7-A768-E13DF3B21E76}" presName="rootText" presStyleLbl="node3" presStyleIdx="1" presStyleCnt="6">
        <dgm:presLayoutVars>
          <dgm:chPref val="3"/>
        </dgm:presLayoutVars>
      </dgm:prSet>
      <dgm:spPr/>
    </dgm:pt>
    <dgm:pt modelId="{9EE99993-00A6-4D24-A742-3E29C1614984}" type="pres">
      <dgm:prSet presAssocID="{5B2FD36A-E86B-4BA7-A768-E13DF3B21E76}" presName="rootConnector" presStyleLbl="node3" presStyleIdx="1" presStyleCnt="6"/>
      <dgm:spPr/>
    </dgm:pt>
    <dgm:pt modelId="{B99027AD-A3EC-49BD-BD0B-6E0DD6D1597A}" type="pres">
      <dgm:prSet presAssocID="{5B2FD36A-E86B-4BA7-A768-E13DF3B21E76}" presName="hierChild4" presStyleCnt="0"/>
      <dgm:spPr/>
    </dgm:pt>
    <dgm:pt modelId="{8DDE3751-8E77-4B2D-A80C-EED66903F957}" type="pres">
      <dgm:prSet presAssocID="{5B2FD36A-E86B-4BA7-A768-E13DF3B21E76}" presName="hierChild5" presStyleCnt="0"/>
      <dgm:spPr/>
    </dgm:pt>
    <dgm:pt modelId="{88ABE571-159A-4135-9AC6-35F4FAE95CD0}" type="pres">
      <dgm:prSet presAssocID="{C6B8A4A2-CD64-400F-8080-D7C4675E9720}" presName="Name35" presStyleLbl="parChTrans1D3" presStyleIdx="2" presStyleCnt="6"/>
      <dgm:spPr/>
    </dgm:pt>
    <dgm:pt modelId="{08BCD662-98C4-4702-94BE-631FC49EAA2E}" type="pres">
      <dgm:prSet presAssocID="{D0713C3C-E0B2-4199-BF96-D4D8935AD653}" presName="hierRoot2" presStyleCnt="0">
        <dgm:presLayoutVars>
          <dgm:hierBranch val="r"/>
        </dgm:presLayoutVars>
      </dgm:prSet>
      <dgm:spPr/>
    </dgm:pt>
    <dgm:pt modelId="{7526CFEE-2B5A-40A4-8BB5-067926231939}" type="pres">
      <dgm:prSet presAssocID="{D0713C3C-E0B2-4199-BF96-D4D8935AD653}" presName="rootComposite" presStyleCnt="0"/>
      <dgm:spPr/>
    </dgm:pt>
    <dgm:pt modelId="{A52D8F41-994B-49AF-9FD7-8D85E9DAB93D}" type="pres">
      <dgm:prSet presAssocID="{D0713C3C-E0B2-4199-BF96-D4D8935AD653}" presName="rootText" presStyleLbl="node3" presStyleIdx="2" presStyleCnt="6">
        <dgm:presLayoutVars>
          <dgm:chPref val="3"/>
        </dgm:presLayoutVars>
      </dgm:prSet>
      <dgm:spPr/>
    </dgm:pt>
    <dgm:pt modelId="{D7D283C4-A956-45BA-80E3-DD802B60E81F}" type="pres">
      <dgm:prSet presAssocID="{D0713C3C-E0B2-4199-BF96-D4D8935AD653}" presName="rootConnector" presStyleLbl="node3" presStyleIdx="2" presStyleCnt="6"/>
      <dgm:spPr/>
    </dgm:pt>
    <dgm:pt modelId="{1740133D-5D08-498A-877F-25F6A258377A}" type="pres">
      <dgm:prSet presAssocID="{D0713C3C-E0B2-4199-BF96-D4D8935AD653}" presName="hierChild4" presStyleCnt="0"/>
      <dgm:spPr/>
    </dgm:pt>
    <dgm:pt modelId="{6F2CF013-2F62-4C91-89F9-F536828E57DA}" type="pres">
      <dgm:prSet presAssocID="{D0713C3C-E0B2-4199-BF96-D4D8935AD653}" presName="hierChild5" presStyleCnt="0"/>
      <dgm:spPr/>
    </dgm:pt>
    <dgm:pt modelId="{8BC32992-72EE-4A68-BF8B-37B0299C8694}" type="pres">
      <dgm:prSet presAssocID="{D9BE42BA-D0C9-4DED-A9CB-08FB706D823D}" presName="hierChild5" presStyleCnt="0"/>
      <dgm:spPr/>
    </dgm:pt>
    <dgm:pt modelId="{9B7FF8D8-620E-43A7-93C6-E662660B3C87}" type="pres">
      <dgm:prSet presAssocID="{A7B42F41-9D45-4337-BEF4-8017CF0C826B}" presName="Name35" presStyleLbl="parChTrans1D2" presStyleIdx="1" presStyleCnt="2"/>
      <dgm:spPr/>
    </dgm:pt>
    <dgm:pt modelId="{EAA0D1A6-3093-4A25-BBB5-4458351EA46F}" type="pres">
      <dgm:prSet presAssocID="{8E678A5F-0CBC-4BDE-AE80-2A76348C8C84}" presName="hierRoot2" presStyleCnt="0">
        <dgm:presLayoutVars>
          <dgm:hierBranch/>
        </dgm:presLayoutVars>
      </dgm:prSet>
      <dgm:spPr/>
    </dgm:pt>
    <dgm:pt modelId="{BD3C95AA-3F0D-43AE-9441-ADD37B5352BD}" type="pres">
      <dgm:prSet presAssocID="{8E678A5F-0CBC-4BDE-AE80-2A76348C8C84}" presName="rootComposite" presStyleCnt="0"/>
      <dgm:spPr/>
    </dgm:pt>
    <dgm:pt modelId="{17C17164-0D43-473D-9A26-5F1416FF0ACE}" type="pres">
      <dgm:prSet presAssocID="{8E678A5F-0CBC-4BDE-AE80-2A76348C8C84}" presName="rootText" presStyleLbl="node2" presStyleIdx="1" presStyleCnt="2" custScaleX="196255" custScaleY="73311">
        <dgm:presLayoutVars>
          <dgm:chPref val="3"/>
        </dgm:presLayoutVars>
      </dgm:prSet>
      <dgm:spPr/>
    </dgm:pt>
    <dgm:pt modelId="{5C065673-22E6-462B-9F37-508B42378E08}" type="pres">
      <dgm:prSet presAssocID="{8E678A5F-0CBC-4BDE-AE80-2A76348C8C84}" presName="rootConnector" presStyleLbl="node2" presStyleIdx="1" presStyleCnt="2"/>
      <dgm:spPr/>
    </dgm:pt>
    <dgm:pt modelId="{3D82FB28-B3A4-4553-A411-B808E3430494}" type="pres">
      <dgm:prSet presAssocID="{8E678A5F-0CBC-4BDE-AE80-2A76348C8C84}" presName="hierChild4" presStyleCnt="0"/>
      <dgm:spPr/>
    </dgm:pt>
    <dgm:pt modelId="{CFF89F5B-024A-4D81-B9B9-DC44E33D9918}" type="pres">
      <dgm:prSet presAssocID="{2FFFD44A-56FB-4760-87E0-EA7896F627FE}" presName="Name35" presStyleLbl="parChTrans1D3" presStyleIdx="3" presStyleCnt="6"/>
      <dgm:spPr/>
    </dgm:pt>
    <dgm:pt modelId="{D4D02684-2B04-4283-8B2D-0F9F88297819}" type="pres">
      <dgm:prSet presAssocID="{32F99F46-C530-4FC6-9AF5-5999A9F0B36E}" presName="hierRoot2" presStyleCnt="0">
        <dgm:presLayoutVars>
          <dgm:hierBranch val="r"/>
        </dgm:presLayoutVars>
      </dgm:prSet>
      <dgm:spPr/>
    </dgm:pt>
    <dgm:pt modelId="{1212BC89-D8AF-41EA-A0D4-D193A47D7CC3}" type="pres">
      <dgm:prSet presAssocID="{32F99F46-C530-4FC6-9AF5-5999A9F0B36E}" presName="rootComposite" presStyleCnt="0"/>
      <dgm:spPr/>
    </dgm:pt>
    <dgm:pt modelId="{D8B6C210-8302-4EA8-BC42-048119A97655}" type="pres">
      <dgm:prSet presAssocID="{32F99F46-C530-4FC6-9AF5-5999A9F0B36E}" presName="rootText" presStyleLbl="node3" presStyleIdx="3" presStyleCnt="6">
        <dgm:presLayoutVars>
          <dgm:chPref val="3"/>
        </dgm:presLayoutVars>
      </dgm:prSet>
      <dgm:spPr/>
    </dgm:pt>
    <dgm:pt modelId="{48701CCF-77A6-421A-A58A-6B84F1445F43}" type="pres">
      <dgm:prSet presAssocID="{32F99F46-C530-4FC6-9AF5-5999A9F0B36E}" presName="rootConnector" presStyleLbl="node3" presStyleIdx="3" presStyleCnt="6"/>
      <dgm:spPr/>
    </dgm:pt>
    <dgm:pt modelId="{9DBC57E1-9C5E-4775-9DE1-51E7B6E30AC7}" type="pres">
      <dgm:prSet presAssocID="{32F99F46-C530-4FC6-9AF5-5999A9F0B36E}" presName="hierChild4" presStyleCnt="0"/>
      <dgm:spPr/>
    </dgm:pt>
    <dgm:pt modelId="{785F28A3-AA8F-48FC-9CD8-C09F0F32FA24}" type="pres">
      <dgm:prSet presAssocID="{32F99F46-C530-4FC6-9AF5-5999A9F0B36E}" presName="hierChild5" presStyleCnt="0"/>
      <dgm:spPr/>
    </dgm:pt>
    <dgm:pt modelId="{CE3FAF9A-CFF4-4E3B-92E9-6D703632F5DB}" type="pres">
      <dgm:prSet presAssocID="{B9A67FAA-CBAE-4F1E-9DAB-D89929AD6F60}" presName="Name35" presStyleLbl="parChTrans1D3" presStyleIdx="4" presStyleCnt="6"/>
      <dgm:spPr/>
    </dgm:pt>
    <dgm:pt modelId="{37C8E355-414B-44DC-811A-711196CC005C}" type="pres">
      <dgm:prSet presAssocID="{ACC27D81-437E-4A5B-A435-4C0A24558ECD}" presName="hierRoot2" presStyleCnt="0">
        <dgm:presLayoutVars>
          <dgm:hierBranch val="r"/>
        </dgm:presLayoutVars>
      </dgm:prSet>
      <dgm:spPr/>
    </dgm:pt>
    <dgm:pt modelId="{0F06871A-CA6F-4274-AC64-934E4996D6B7}" type="pres">
      <dgm:prSet presAssocID="{ACC27D81-437E-4A5B-A435-4C0A24558ECD}" presName="rootComposite" presStyleCnt="0"/>
      <dgm:spPr/>
    </dgm:pt>
    <dgm:pt modelId="{FC8EF86F-5E13-4995-B540-F73237CAE1EF}" type="pres">
      <dgm:prSet presAssocID="{ACC27D81-437E-4A5B-A435-4C0A24558ECD}" presName="rootText" presStyleLbl="node3" presStyleIdx="4" presStyleCnt="6">
        <dgm:presLayoutVars>
          <dgm:chPref val="3"/>
        </dgm:presLayoutVars>
      </dgm:prSet>
      <dgm:spPr/>
    </dgm:pt>
    <dgm:pt modelId="{ED11E9FB-139E-446D-B04A-61F4F7F45B4F}" type="pres">
      <dgm:prSet presAssocID="{ACC27D81-437E-4A5B-A435-4C0A24558ECD}" presName="rootConnector" presStyleLbl="node3" presStyleIdx="4" presStyleCnt="6"/>
      <dgm:spPr/>
    </dgm:pt>
    <dgm:pt modelId="{EFC0A2DC-AFD4-4DB0-BA07-1DC5B61D82FC}" type="pres">
      <dgm:prSet presAssocID="{ACC27D81-437E-4A5B-A435-4C0A24558ECD}" presName="hierChild4" presStyleCnt="0"/>
      <dgm:spPr/>
    </dgm:pt>
    <dgm:pt modelId="{8F8BFFB1-9690-4FAE-8A8D-83A54E9CF127}" type="pres">
      <dgm:prSet presAssocID="{ACC27D81-437E-4A5B-A435-4C0A24558ECD}" presName="hierChild5" presStyleCnt="0"/>
      <dgm:spPr/>
    </dgm:pt>
    <dgm:pt modelId="{EE86BDAF-1AA5-4465-9B77-6AA4F683E526}" type="pres">
      <dgm:prSet presAssocID="{8043E620-DAAB-4B3A-8EB2-D5B71313AE5A}" presName="Name35" presStyleLbl="parChTrans1D3" presStyleIdx="5" presStyleCnt="6"/>
      <dgm:spPr/>
    </dgm:pt>
    <dgm:pt modelId="{C68E1F9D-45E0-4B9C-817C-121BF94C02CC}" type="pres">
      <dgm:prSet presAssocID="{01BD15FC-5AB1-471D-AF67-9E90CFEEA358}" presName="hierRoot2" presStyleCnt="0">
        <dgm:presLayoutVars>
          <dgm:hierBranch val="r"/>
        </dgm:presLayoutVars>
      </dgm:prSet>
      <dgm:spPr/>
    </dgm:pt>
    <dgm:pt modelId="{13A4C018-7A34-4F41-8005-AEA794D97A71}" type="pres">
      <dgm:prSet presAssocID="{01BD15FC-5AB1-471D-AF67-9E90CFEEA358}" presName="rootComposite" presStyleCnt="0"/>
      <dgm:spPr/>
    </dgm:pt>
    <dgm:pt modelId="{F19AA0F9-7AB1-45E2-B38A-543CB96FB5E5}" type="pres">
      <dgm:prSet presAssocID="{01BD15FC-5AB1-471D-AF67-9E90CFEEA358}" presName="rootText" presStyleLbl="node3" presStyleIdx="5" presStyleCnt="6">
        <dgm:presLayoutVars>
          <dgm:chPref val="3"/>
        </dgm:presLayoutVars>
      </dgm:prSet>
      <dgm:spPr/>
    </dgm:pt>
    <dgm:pt modelId="{C6248020-3AB9-4C6B-BB06-26597E67CFCE}" type="pres">
      <dgm:prSet presAssocID="{01BD15FC-5AB1-471D-AF67-9E90CFEEA358}" presName="rootConnector" presStyleLbl="node3" presStyleIdx="5" presStyleCnt="6"/>
      <dgm:spPr/>
    </dgm:pt>
    <dgm:pt modelId="{7A0ACF15-8D8F-44D0-9663-030C0E2E7E92}" type="pres">
      <dgm:prSet presAssocID="{01BD15FC-5AB1-471D-AF67-9E90CFEEA358}" presName="hierChild4" presStyleCnt="0"/>
      <dgm:spPr/>
    </dgm:pt>
    <dgm:pt modelId="{19527F43-A391-43ED-981F-AF1C386F4184}" type="pres">
      <dgm:prSet presAssocID="{01BD15FC-5AB1-471D-AF67-9E90CFEEA358}" presName="hierChild5" presStyleCnt="0"/>
      <dgm:spPr/>
    </dgm:pt>
    <dgm:pt modelId="{8C610CED-D69A-4E4A-948F-C8D44007A334}" type="pres">
      <dgm:prSet presAssocID="{8E678A5F-0CBC-4BDE-AE80-2A76348C8C84}" presName="hierChild5" presStyleCnt="0"/>
      <dgm:spPr/>
    </dgm:pt>
    <dgm:pt modelId="{BC7CFD61-63D8-438D-9208-E1B5AB627168}" type="pres">
      <dgm:prSet presAssocID="{B1BAE977-1945-451E-82C4-63B2200E0829}" presName="hierChild3" presStyleCnt="0"/>
      <dgm:spPr/>
    </dgm:pt>
  </dgm:ptLst>
  <dgm:cxnLst>
    <dgm:cxn modelId="{52E00804-7F6F-46B9-93DA-3E9415718D4F}" type="presOf" srcId="{8043E620-DAAB-4B3A-8EB2-D5B71313AE5A}" destId="{EE86BDAF-1AA5-4465-9B77-6AA4F683E526}" srcOrd="0" destOrd="0" presId="urn:microsoft.com/office/officeart/2005/8/layout/orgChart1"/>
    <dgm:cxn modelId="{F1EFAB10-5C3A-4241-BE98-AE32427A90A0}" type="presOf" srcId="{CA560949-9966-4BDD-8577-46C2730DD474}" destId="{2AACF49B-6604-4108-B1E4-BE7B7944A849}" srcOrd="0" destOrd="0" presId="urn:microsoft.com/office/officeart/2005/8/layout/orgChart1"/>
    <dgm:cxn modelId="{17E6A61C-3D47-4996-9F74-DBFAA222756B}" srcId="{47B31663-3112-4AF9-A214-F9DEDA320718}" destId="{B1BAE977-1945-451E-82C4-63B2200E0829}" srcOrd="0" destOrd="0" parTransId="{1D40C457-CB69-416F-A992-F642B4258838}" sibTransId="{769FFA0C-26F2-4C5F-9730-319C160734A6}"/>
    <dgm:cxn modelId="{B3F6702A-35A4-4602-8AA7-709357C98918}" type="presOf" srcId="{2FFFD44A-56FB-4760-87E0-EA7896F627FE}" destId="{CFF89F5B-024A-4D81-B9B9-DC44E33D9918}" srcOrd="0" destOrd="0" presId="urn:microsoft.com/office/officeart/2005/8/layout/orgChart1"/>
    <dgm:cxn modelId="{43F8A42C-EA93-4AED-9DA3-94D771DEAFC9}" srcId="{8E678A5F-0CBC-4BDE-AE80-2A76348C8C84}" destId="{32F99F46-C530-4FC6-9AF5-5999A9F0B36E}" srcOrd="0" destOrd="0" parTransId="{2FFFD44A-56FB-4760-87E0-EA7896F627FE}" sibTransId="{BC91A3DD-D537-4F3F-AA46-C1E35B28A2D0}"/>
    <dgm:cxn modelId="{A97F173A-3FC8-4989-9CA5-E627A19FD2C4}" srcId="{D9BE42BA-D0C9-4DED-A9CB-08FB706D823D}" destId="{D0713C3C-E0B2-4199-BF96-D4D8935AD653}" srcOrd="2" destOrd="0" parTransId="{C6B8A4A2-CD64-400F-8080-D7C4675E9720}" sibTransId="{5D6B3F2F-D2B9-4671-A436-06D45335EAA8}"/>
    <dgm:cxn modelId="{0233B03C-035E-4BE1-B014-9E580F12856C}" srcId="{8E678A5F-0CBC-4BDE-AE80-2A76348C8C84}" destId="{01BD15FC-5AB1-471D-AF67-9E90CFEEA358}" srcOrd="2" destOrd="0" parTransId="{8043E620-DAAB-4B3A-8EB2-D5B71313AE5A}" sibTransId="{6C5C5A4A-646A-4159-B5AE-73A1613CBC4C}"/>
    <dgm:cxn modelId="{DF22E33F-DA5A-44C0-8DC5-33821D193179}" type="presOf" srcId="{8E678A5F-0CBC-4BDE-AE80-2A76348C8C84}" destId="{5C065673-22E6-462B-9F37-508B42378E08}" srcOrd="1" destOrd="0" presId="urn:microsoft.com/office/officeart/2005/8/layout/orgChart1"/>
    <dgm:cxn modelId="{31EC785B-73D1-41B3-8E52-DF75B6664C12}" type="presOf" srcId="{D9BE42BA-D0C9-4DED-A9CB-08FB706D823D}" destId="{F2224D76-EB51-4F1E-B2AB-EB76A4A79A7E}" srcOrd="0" destOrd="0" presId="urn:microsoft.com/office/officeart/2005/8/layout/orgChart1"/>
    <dgm:cxn modelId="{8621275F-580C-4B64-A59F-2F91A5FDBF7F}" type="presOf" srcId="{5B2FD36A-E86B-4BA7-A768-E13DF3B21E76}" destId="{46F6B800-A7FF-4C0E-902B-10F90BA8EFDB}" srcOrd="0" destOrd="0" presId="urn:microsoft.com/office/officeart/2005/8/layout/orgChart1"/>
    <dgm:cxn modelId="{2093525F-5C8B-4784-8D16-15C88CECE351}" type="presOf" srcId="{ACC27D81-437E-4A5B-A435-4C0A24558ECD}" destId="{ED11E9FB-139E-446D-B04A-61F4F7F45B4F}" srcOrd="1" destOrd="0" presId="urn:microsoft.com/office/officeart/2005/8/layout/orgChart1"/>
    <dgm:cxn modelId="{F130F561-3315-4ECC-B0F4-F0E71CE1AC3E}" type="presOf" srcId="{C6B8A4A2-CD64-400F-8080-D7C4675E9720}" destId="{88ABE571-159A-4135-9AC6-35F4FAE95CD0}" srcOrd="0" destOrd="0" presId="urn:microsoft.com/office/officeart/2005/8/layout/orgChart1"/>
    <dgm:cxn modelId="{A4A92E4B-BCBA-4596-9F04-8CCF468A52BA}" type="presOf" srcId="{1A5823D9-DB78-442B-A12A-DB832E165CA2}" destId="{E5AA92C7-8991-4E89-9B11-8D5FE90362E3}" srcOrd="0" destOrd="0" presId="urn:microsoft.com/office/officeart/2005/8/layout/orgChart1"/>
    <dgm:cxn modelId="{DDF0F14E-ADF7-4641-9A7A-1A614B4416AA}" type="presOf" srcId="{32F99F46-C530-4FC6-9AF5-5999A9F0B36E}" destId="{D8B6C210-8302-4EA8-BC42-048119A97655}" srcOrd="0" destOrd="0" presId="urn:microsoft.com/office/officeart/2005/8/layout/orgChart1"/>
    <dgm:cxn modelId="{F4BC2E6F-43D9-4591-BD63-5504AFA34C26}" type="presOf" srcId="{B1BAE977-1945-451E-82C4-63B2200E0829}" destId="{41A003B3-3C6E-4905-94FE-E4A6C1EE2D7B}" srcOrd="0" destOrd="0" presId="urn:microsoft.com/office/officeart/2005/8/layout/orgChart1"/>
    <dgm:cxn modelId="{80386651-8494-4915-8B4C-13E27F0D4383}" type="presOf" srcId="{A307567E-8192-4986-902A-EB1863463478}" destId="{716E04CF-178E-475B-AC73-3E75B22B69D8}" srcOrd="0" destOrd="0" presId="urn:microsoft.com/office/officeart/2005/8/layout/orgChart1"/>
    <dgm:cxn modelId="{F9E0FB72-03E8-4883-8026-111EB613A00F}" type="presOf" srcId="{1A5823D9-DB78-442B-A12A-DB832E165CA2}" destId="{75816D3A-0073-4FBC-8440-C5ECFCD0A26F}" srcOrd="1" destOrd="0" presId="urn:microsoft.com/office/officeart/2005/8/layout/orgChart1"/>
    <dgm:cxn modelId="{9D2F467A-19BF-4BFA-9A54-4EE680E8A49F}" type="presOf" srcId="{8E678A5F-0CBC-4BDE-AE80-2A76348C8C84}" destId="{17C17164-0D43-473D-9A26-5F1416FF0ACE}" srcOrd="0" destOrd="0" presId="urn:microsoft.com/office/officeart/2005/8/layout/orgChart1"/>
    <dgm:cxn modelId="{85C8B77E-39AE-44A1-B69A-4DDEE0AF92CC}" type="presOf" srcId="{01BD15FC-5AB1-471D-AF67-9E90CFEEA358}" destId="{F19AA0F9-7AB1-45E2-B38A-543CB96FB5E5}" srcOrd="0" destOrd="0" presId="urn:microsoft.com/office/officeart/2005/8/layout/orgChart1"/>
    <dgm:cxn modelId="{A9318483-181E-43C3-832A-85E721B0C810}" srcId="{8E678A5F-0CBC-4BDE-AE80-2A76348C8C84}" destId="{ACC27D81-437E-4A5B-A435-4C0A24558ECD}" srcOrd="1" destOrd="0" parTransId="{B9A67FAA-CBAE-4F1E-9DAB-D89929AD6F60}" sibTransId="{EBBEF757-8404-444E-AE9B-A63A52B8BF21}"/>
    <dgm:cxn modelId="{95193689-E2E2-4E7A-B0F3-CB9B1A4D0297}" type="presOf" srcId="{01BD15FC-5AB1-471D-AF67-9E90CFEEA358}" destId="{C6248020-3AB9-4C6B-BB06-26597E67CFCE}" srcOrd="1" destOrd="0" presId="urn:microsoft.com/office/officeart/2005/8/layout/orgChart1"/>
    <dgm:cxn modelId="{206B078B-3D12-4082-B51D-1E9DCE92D312}" type="presOf" srcId="{ACC27D81-437E-4A5B-A435-4C0A24558ECD}" destId="{FC8EF86F-5E13-4995-B540-F73237CAE1EF}" srcOrd="0" destOrd="0" presId="urn:microsoft.com/office/officeart/2005/8/layout/orgChart1"/>
    <dgm:cxn modelId="{9E4F358D-8B64-41DC-BCF2-F07D05AF77C9}" srcId="{B1BAE977-1945-451E-82C4-63B2200E0829}" destId="{D9BE42BA-D0C9-4DED-A9CB-08FB706D823D}" srcOrd="0" destOrd="0" parTransId="{C3308991-E217-499D-ACD5-3D2D5E09E5B2}" sibTransId="{A4DBABC1-D458-4C51-ADB3-3BCF3533D304}"/>
    <dgm:cxn modelId="{BB31159C-2D0B-44EA-9CA0-CCD935CDB162}" type="presOf" srcId="{D0713C3C-E0B2-4199-BF96-D4D8935AD653}" destId="{D7D283C4-A956-45BA-80E3-DD802B60E81F}" srcOrd="1" destOrd="0" presId="urn:microsoft.com/office/officeart/2005/8/layout/orgChart1"/>
    <dgm:cxn modelId="{603F299E-0BDA-4451-B63D-DA9CC9C77CDB}" type="presOf" srcId="{B9A67FAA-CBAE-4F1E-9DAB-D89929AD6F60}" destId="{CE3FAF9A-CFF4-4E3B-92E9-6D703632F5DB}" srcOrd="0" destOrd="0" presId="urn:microsoft.com/office/officeart/2005/8/layout/orgChart1"/>
    <dgm:cxn modelId="{DB053FA1-C898-409E-B7BB-478FE1742FDC}" type="presOf" srcId="{D0713C3C-E0B2-4199-BF96-D4D8935AD653}" destId="{A52D8F41-994B-49AF-9FD7-8D85E9DAB93D}" srcOrd="0" destOrd="0" presId="urn:microsoft.com/office/officeart/2005/8/layout/orgChart1"/>
    <dgm:cxn modelId="{652FA5AB-7F71-4926-9D6B-0415E6D79848}" srcId="{D9BE42BA-D0C9-4DED-A9CB-08FB706D823D}" destId="{5B2FD36A-E86B-4BA7-A768-E13DF3B21E76}" srcOrd="1" destOrd="0" parTransId="{CA560949-9966-4BDD-8577-46C2730DD474}" sibTransId="{D4A31849-7EC6-4F78-9B4E-728495E70023}"/>
    <dgm:cxn modelId="{508A54B6-7224-48ED-9CE5-7C24667BA4ED}" srcId="{B1BAE977-1945-451E-82C4-63B2200E0829}" destId="{8E678A5F-0CBC-4BDE-AE80-2A76348C8C84}" srcOrd="1" destOrd="0" parTransId="{A7B42F41-9D45-4337-BEF4-8017CF0C826B}" sibTransId="{BAFC9035-9932-4134-927C-55030D145CBF}"/>
    <dgm:cxn modelId="{6C38F3B9-9F09-4FE6-94A6-3E99AF6E4C36}" type="presOf" srcId="{5B2FD36A-E86B-4BA7-A768-E13DF3B21E76}" destId="{9EE99993-00A6-4D24-A742-3E29C1614984}" srcOrd="1" destOrd="0" presId="urn:microsoft.com/office/officeart/2005/8/layout/orgChart1"/>
    <dgm:cxn modelId="{C485B6BE-C63C-4E51-ADB0-397D13522678}" type="presOf" srcId="{C3308991-E217-499D-ACD5-3D2D5E09E5B2}" destId="{D63CD54E-8CCC-4F88-9C2F-693DB1D2FCC2}" srcOrd="0" destOrd="0" presId="urn:microsoft.com/office/officeart/2005/8/layout/orgChart1"/>
    <dgm:cxn modelId="{56D705C1-103A-47BB-B4B5-7359A2424E4C}" type="presOf" srcId="{47B31663-3112-4AF9-A214-F9DEDA320718}" destId="{6662CC52-0D41-4C40-857A-36F84971AC94}" srcOrd="0" destOrd="0" presId="urn:microsoft.com/office/officeart/2005/8/layout/orgChart1"/>
    <dgm:cxn modelId="{A82265C5-E988-4666-9AB1-0342D9ED32A3}" type="presOf" srcId="{D9BE42BA-D0C9-4DED-A9CB-08FB706D823D}" destId="{C14FFB29-7A08-42C7-81BC-8D54BCFEBE13}" srcOrd="1" destOrd="0" presId="urn:microsoft.com/office/officeart/2005/8/layout/orgChart1"/>
    <dgm:cxn modelId="{D0DF53C7-5CE8-43EC-AD0C-E8B12AC1E9FC}" type="presOf" srcId="{B1BAE977-1945-451E-82C4-63B2200E0829}" destId="{105AA9AC-6154-4D77-946A-F44951F11C4A}" srcOrd="1" destOrd="0" presId="urn:microsoft.com/office/officeart/2005/8/layout/orgChart1"/>
    <dgm:cxn modelId="{B630BAE5-37FE-42D5-80AF-FA6E1784B5C9}" type="presOf" srcId="{32F99F46-C530-4FC6-9AF5-5999A9F0B36E}" destId="{48701CCF-77A6-421A-A58A-6B84F1445F43}" srcOrd="1" destOrd="0" presId="urn:microsoft.com/office/officeart/2005/8/layout/orgChart1"/>
    <dgm:cxn modelId="{67DF63FA-C977-4235-8C76-92F135B6AEE4}" srcId="{D9BE42BA-D0C9-4DED-A9CB-08FB706D823D}" destId="{1A5823D9-DB78-442B-A12A-DB832E165CA2}" srcOrd="0" destOrd="0" parTransId="{A307567E-8192-4986-902A-EB1863463478}" sibTransId="{355E72E2-9F34-4E0E-A007-897334AD6D84}"/>
    <dgm:cxn modelId="{712EACFA-9FBE-4C54-8284-8D595FA7D87D}" type="presOf" srcId="{A7B42F41-9D45-4337-BEF4-8017CF0C826B}" destId="{9B7FF8D8-620E-43A7-93C6-E662660B3C87}" srcOrd="0" destOrd="0" presId="urn:microsoft.com/office/officeart/2005/8/layout/orgChart1"/>
    <dgm:cxn modelId="{CD1F4221-365C-4B2D-86A5-100EEE26C839}" type="presParOf" srcId="{6662CC52-0D41-4C40-857A-36F84971AC94}" destId="{BA063957-898D-429B-B46C-3804CBAE4FFD}" srcOrd="0" destOrd="0" presId="urn:microsoft.com/office/officeart/2005/8/layout/orgChart1"/>
    <dgm:cxn modelId="{C4BAD074-1874-48F8-9DD0-CC939E05C9DE}" type="presParOf" srcId="{BA063957-898D-429B-B46C-3804CBAE4FFD}" destId="{90421842-E851-4A6B-BF75-3A795C72BFC9}" srcOrd="0" destOrd="0" presId="urn:microsoft.com/office/officeart/2005/8/layout/orgChart1"/>
    <dgm:cxn modelId="{6911BFD1-F4F9-4AC3-B5E6-4C6F0E6E11A0}" type="presParOf" srcId="{90421842-E851-4A6B-BF75-3A795C72BFC9}" destId="{41A003B3-3C6E-4905-94FE-E4A6C1EE2D7B}" srcOrd="0" destOrd="0" presId="urn:microsoft.com/office/officeart/2005/8/layout/orgChart1"/>
    <dgm:cxn modelId="{BDAECD44-28FB-4F36-80AB-36466FE956BE}" type="presParOf" srcId="{90421842-E851-4A6B-BF75-3A795C72BFC9}" destId="{105AA9AC-6154-4D77-946A-F44951F11C4A}" srcOrd="1" destOrd="0" presId="urn:microsoft.com/office/officeart/2005/8/layout/orgChart1"/>
    <dgm:cxn modelId="{DEDBC381-D0F3-4608-A086-A32FC3933DD2}" type="presParOf" srcId="{BA063957-898D-429B-B46C-3804CBAE4FFD}" destId="{346DFBE8-3129-4076-AAB6-2F7840E1A1A8}" srcOrd="1" destOrd="0" presId="urn:microsoft.com/office/officeart/2005/8/layout/orgChart1"/>
    <dgm:cxn modelId="{B1245D65-A272-43C4-98B5-7F3B23B89409}" type="presParOf" srcId="{346DFBE8-3129-4076-AAB6-2F7840E1A1A8}" destId="{D63CD54E-8CCC-4F88-9C2F-693DB1D2FCC2}" srcOrd="0" destOrd="0" presId="urn:microsoft.com/office/officeart/2005/8/layout/orgChart1"/>
    <dgm:cxn modelId="{36C38890-D5EC-429F-A68E-BA67D8C749D5}" type="presParOf" srcId="{346DFBE8-3129-4076-AAB6-2F7840E1A1A8}" destId="{2E3B328E-D612-4596-9200-A1463734979F}" srcOrd="1" destOrd="0" presId="urn:microsoft.com/office/officeart/2005/8/layout/orgChart1"/>
    <dgm:cxn modelId="{03008616-A2CE-46E8-9BAA-534599E5FE88}" type="presParOf" srcId="{2E3B328E-D612-4596-9200-A1463734979F}" destId="{7C705C4C-A3F7-4FB0-9072-67D0B95072B6}" srcOrd="0" destOrd="0" presId="urn:microsoft.com/office/officeart/2005/8/layout/orgChart1"/>
    <dgm:cxn modelId="{A2EF2375-90BB-4E6F-A470-10AE1FDD1CF9}" type="presParOf" srcId="{7C705C4C-A3F7-4FB0-9072-67D0B95072B6}" destId="{F2224D76-EB51-4F1E-B2AB-EB76A4A79A7E}" srcOrd="0" destOrd="0" presId="urn:microsoft.com/office/officeart/2005/8/layout/orgChart1"/>
    <dgm:cxn modelId="{776CE7BE-05EC-46D6-80EA-7B4BFF40B3A9}" type="presParOf" srcId="{7C705C4C-A3F7-4FB0-9072-67D0B95072B6}" destId="{C14FFB29-7A08-42C7-81BC-8D54BCFEBE13}" srcOrd="1" destOrd="0" presId="urn:microsoft.com/office/officeart/2005/8/layout/orgChart1"/>
    <dgm:cxn modelId="{AA17F669-648E-4634-89B5-AF65272E8C38}" type="presParOf" srcId="{2E3B328E-D612-4596-9200-A1463734979F}" destId="{CFB20794-43B4-486F-9BC9-C1B41924061F}" srcOrd="1" destOrd="0" presId="urn:microsoft.com/office/officeart/2005/8/layout/orgChart1"/>
    <dgm:cxn modelId="{EDA11F20-1AE2-40CF-869F-E427D78763C7}" type="presParOf" srcId="{CFB20794-43B4-486F-9BC9-C1B41924061F}" destId="{716E04CF-178E-475B-AC73-3E75B22B69D8}" srcOrd="0" destOrd="0" presId="urn:microsoft.com/office/officeart/2005/8/layout/orgChart1"/>
    <dgm:cxn modelId="{EFB1513F-DA78-4984-ACA3-C549F6453A75}" type="presParOf" srcId="{CFB20794-43B4-486F-9BC9-C1B41924061F}" destId="{5309259A-C3D0-4DE4-B4DD-FDE5D1AF3EC3}" srcOrd="1" destOrd="0" presId="urn:microsoft.com/office/officeart/2005/8/layout/orgChart1"/>
    <dgm:cxn modelId="{088478B4-521E-4214-A3C3-1323C970D9D0}" type="presParOf" srcId="{5309259A-C3D0-4DE4-B4DD-FDE5D1AF3EC3}" destId="{6D35F3B5-7D69-49A4-9A00-89C16D881C41}" srcOrd="0" destOrd="0" presId="urn:microsoft.com/office/officeart/2005/8/layout/orgChart1"/>
    <dgm:cxn modelId="{CBD0CDA6-F35E-4DBA-BF35-5D10A462B132}" type="presParOf" srcId="{6D35F3B5-7D69-49A4-9A00-89C16D881C41}" destId="{E5AA92C7-8991-4E89-9B11-8D5FE90362E3}" srcOrd="0" destOrd="0" presId="urn:microsoft.com/office/officeart/2005/8/layout/orgChart1"/>
    <dgm:cxn modelId="{80153980-4F64-4A8E-9BC5-CA2437747C23}" type="presParOf" srcId="{6D35F3B5-7D69-49A4-9A00-89C16D881C41}" destId="{75816D3A-0073-4FBC-8440-C5ECFCD0A26F}" srcOrd="1" destOrd="0" presId="urn:microsoft.com/office/officeart/2005/8/layout/orgChart1"/>
    <dgm:cxn modelId="{3D57A172-CD4E-4715-9835-1CB8EF6EADDD}" type="presParOf" srcId="{5309259A-C3D0-4DE4-B4DD-FDE5D1AF3EC3}" destId="{D4521546-FCA7-4A1A-BDCB-61E7BFB742EE}" srcOrd="1" destOrd="0" presId="urn:microsoft.com/office/officeart/2005/8/layout/orgChart1"/>
    <dgm:cxn modelId="{4CA7DF36-B7A7-42E8-BD19-24580480FEB3}" type="presParOf" srcId="{5309259A-C3D0-4DE4-B4DD-FDE5D1AF3EC3}" destId="{409C0059-A698-4408-8E2F-39381C6F496B}" srcOrd="2" destOrd="0" presId="urn:microsoft.com/office/officeart/2005/8/layout/orgChart1"/>
    <dgm:cxn modelId="{852AF26C-2F7C-4A14-990B-024F056FC585}" type="presParOf" srcId="{CFB20794-43B4-486F-9BC9-C1B41924061F}" destId="{2AACF49B-6604-4108-B1E4-BE7B7944A849}" srcOrd="2" destOrd="0" presId="urn:microsoft.com/office/officeart/2005/8/layout/orgChart1"/>
    <dgm:cxn modelId="{27E95C68-EBA5-4E1D-B6D0-23938307C2F1}" type="presParOf" srcId="{CFB20794-43B4-486F-9BC9-C1B41924061F}" destId="{15084B15-729F-4FDD-8ACC-E652DF4164E7}" srcOrd="3" destOrd="0" presId="urn:microsoft.com/office/officeart/2005/8/layout/orgChart1"/>
    <dgm:cxn modelId="{BF2736B7-FDA9-4A9C-A96E-7CA909B2CCA3}" type="presParOf" srcId="{15084B15-729F-4FDD-8ACC-E652DF4164E7}" destId="{E48CA0C2-FD8E-4768-8707-F32171E94396}" srcOrd="0" destOrd="0" presId="urn:microsoft.com/office/officeart/2005/8/layout/orgChart1"/>
    <dgm:cxn modelId="{95B63643-EF91-493A-8247-BDDDEA371B3F}" type="presParOf" srcId="{E48CA0C2-FD8E-4768-8707-F32171E94396}" destId="{46F6B800-A7FF-4C0E-902B-10F90BA8EFDB}" srcOrd="0" destOrd="0" presId="urn:microsoft.com/office/officeart/2005/8/layout/orgChart1"/>
    <dgm:cxn modelId="{7D7A8E34-6385-4B96-8FA5-25E7B84A3E7E}" type="presParOf" srcId="{E48CA0C2-FD8E-4768-8707-F32171E94396}" destId="{9EE99993-00A6-4D24-A742-3E29C1614984}" srcOrd="1" destOrd="0" presId="urn:microsoft.com/office/officeart/2005/8/layout/orgChart1"/>
    <dgm:cxn modelId="{35CDD9F7-9CFF-4ECF-A684-045315377BCA}" type="presParOf" srcId="{15084B15-729F-4FDD-8ACC-E652DF4164E7}" destId="{B99027AD-A3EC-49BD-BD0B-6E0DD6D1597A}" srcOrd="1" destOrd="0" presId="urn:microsoft.com/office/officeart/2005/8/layout/orgChart1"/>
    <dgm:cxn modelId="{AE33272E-72A6-498B-BF3D-C9EC7D53CB53}" type="presParOf" srcId="{15084B15-729F-4FDD-8ACC-E652DF4164E7}" destId="{8DDE3751-8E77-4B2D-A80C-EED66903F957}" srcOrd="2" destOrd="0" presId="urn:microsoft.com/office/officeart/2005/8/layout/orgChart1"/>
    <dgm:cxn modelId="{10FEA13E-6C2C-41C6-BC48-BB3E405F6864}" type="presParOf" srcId="{CFB20794-43B4-486F-9BC9-C1B41924061F}" destId="{88ABE571-159A-4135-9AC6-35F4FAE95CD0}" srcOrd="4" destOrd="0" presId="urn:microsoft.com/office/officeart/2005/8/layout/orgChart1"/>
    <dgm:cxn modelId="{94E5DC80-2EE3-497C-BF0D-68A82FA91652}" type="presParOf" srcId="{CFB20794-43B4-486F-9BC9-C1B41924061F}" destId="{08BCD662-98C4-4702-94BE-631FC49EAA2E}" srcOrd="5" destOrd="0" presId="urn:microsoft.com/office/officeart/2005/8/layout/orgChart1"/>
    <dgm:cxn modelId="{11745DAD-7D7D-411F-A185-53D7CA784098}" type="presParOf" srcId="{08BCD662-98C4-4702-94BE-631FC49EAA2E}" destId="{7526CFEE-2B5A-40A4-8BB5-067926231939}" srcOrd="0" destOrd="0" presId="urn:microsoft.com/office/officeart/2005/8/layout/orgChart1"/>
    <dgm:cxn modelId="{194AC3B5-3A2B-40A1-8B94-55C9AA2719B3}" type="presParOf" srcId="{7526CFEE-2B5A-40A4-8BB5-067926231939}" destId="{A52D8F41-994B-49AF-9FD7-8D85E9DAB93D}" srcOrd="0" destOrd="0" presId="urn:microsoft.com/office/officeart/2005/8/layout/orgChart1"/>
    <dgm:cxn modelId="{A1F23FD0-E173-4B85-9DFD-D527E2954D89}" type="presParOf" srcId="{7526CFEE-2B5A-40A4-8BB5-067926231939}" destId="{D7D283C4-A956-45BA-80E3-DD802B60E81F}" srcOrd="1" destOrd="0" presId="urn:microsoft.com/office/officeart/2005/8/layout/orgChart1"/>
    <dgm:cxn modelId="{CF4B72D7-DE71-4E50-B4BC-7F5E5024125B}" type="presParOf" srcId="{08BCD662-98C4-4702-94BE-631FC49EAA2E}" destId="{1740133D-5D08-498A-877F-25F6A258377A}" srcOrd="1" destOrd="0" presId="urn:microsoft.com/office/officeart/2005/8/layout/orgChart1"/>
    <dgm:cxn modelId="{C4DBCDED-66AE-470D-AEF7-4B1B08EB947A}" type="presParOf" srcId="{08BCD662-98C4-4702-94BE-631FC49EAA2E}" destId="{6F2CF013-2F62-4C91-89F9-F536828E57DA}" srcOrd="2" destOrd="0" presId="urn:microsoft.com/office/officeart/2005/8/layout/orgChart1"/>
    <dgm:cxn modelId="{3EC9E25B-80C9-486C-8D59-DA81667337C2}" type="presParOf" srcId="{2E3B328E-D612-4596-9200-A1463734979F}" destId="{8BC32992-72EE-4A68-BF8B-37B0299C8694}" srcOrd="2" destOrd="0" presId="urn:microsoft.com/office/officeart/2005/8/layout/orgChart1"/>
    <dgm:cxn modelId="{DE55735E-2C9F-42E6-9D41-A7E23F59A0AB}" type="presParOf" srcId="{346DFBE8-3129-4076-AAB6-2F7840E1A1A8}" destId="{9B7FF8D8-620E-43A7-93C6-E662660B3C87}" srcOrd="2" destOrd="0" presId="urn:microsoft.com/office/officeart/2005/8/layout/orgChart1"/>
    <dgm:cxn modelId="{E2587739-D49D-4A5C-A5F7-086CEB16FB88}" type="presParOf" srcId="{346DFBE8-3129-4076-AAB6-2F7840E1A1A8}" destId="{EAA0D1A6-3093-4A25-BBB5-4458351EA46F}" srcOrd="3" destOrd="0" presId="urn:microsoft.com/office/officeart/2005/8/layout/orgChart1"/>
    <dgm:cxn modelId="{5C2CAD0F-32C6-4A5F-BDB0-78629FD72914}" type="presParOf" srcId="{EAA0D1A6-3093-4A25-BBB5-4458351EA46F}" destId="{BD3C95AA-3F0D-43AE-9441-ADD37B5352BD}" srcOrd="0" destOrd="0" presId="urn:microsoft.com/office/officeart/2005/8/layout/orgChart1"/>
    <dgm:cxn modelId="{67F9A45A-ED48-4710-8B02-F6EE92C9625A}" type="presParOf" srcId="{BD3C95AA-3F0D-43AE-9441-ADD37B5352BD}" destId="{17C17164-0D43-473D-9A26-5F1416FF0ACE}" srcOrd="0" destOrd="0" presId="urn:microsoft.com/office/officeart/2005/8/layout/orgChart1"/>
    <dgm:cxn modelId="{497F726D-D911-4FE8-9AA3-BA241ED1E2A5}" type="presParOf" srcId="{BD3C95AA-3F0D-43AE-9441-ADD37B5352BD}" destId="{5C065673-22E6-462B-9F37-508B42378E08}" srcOrd="1" destOrd="0" presId="urn:microsoft.com/office/officeart/2005/8/layout/orgChart1"/>
    <dgm:cxn modelId="{B5D72715-F778-4E15-BBAF-CDEEF0A541D7}" type="presParOf" srcId="{EAA0D1A6-3093-4A25-BBB5-4458351EA46F}" destId="{3D82FB28-B3A4-4553-A411-B808E3430494}" srcOrd="1" destOrd="0" presId="urn:microsoft.com/office/officeart/2005/8/layout/orgChart1"/>
    <dgm:cxn modelId="{062F87B6-1EDE-4E9C-8325-807DD40E2D45}" type="presParOf" srcId="{3D82FB28-B3A4-4553-A411-B808E3430494}" destId="{CFF89F5B-024A-4D81-B9B9-DC44E33D9918}" srcOrd="0" destOrd="0" presId="urn:microsoft.com/office/officeart/2005/8/layout/orgChart1"/>
    <dgm:cxn modelId="{61B2CBEE-1623-4263-9CE7-8D029F2F0B71}" type="presParOf" srcId="{3D82FB28-B3A4-4553-A411-B808E3430494}" destId="{D4D02684-2B04-4283-8B2D-0F9F88297819}" srcOrd="1" destOrd="0" presId="urn:microsoft.com/office/officeart/2005/8/layout/orgChart1"/>
    <dgm:cxn modelId="{40FFAE42-E358-42C2-906C-F94840188655}" type="presParOf" srcId="{D4D02684-2B04-4283-8B2D-0F9F88297819}" destId="{1212BC89-D8AF-41EA-A0D4-D193A47D7CC3}" srcOrd="0" destOrd="0" presId="urn:microsoft.com/office/officeart/2005/8/layout/orgChart1"/>
    <dgm:cxn modelId="{07DD0549-D0D9-4197-BAB9-578949FBF1F5}" type="presParOf" srcId="{1212BC89-D8AF-41EA-A0D4-D193A47D7CC3}" destId="{D8B6C210-8302-4EA8-BC42-048119A97655}" srcOrd="0" destOrd="0" presId="urn:microsoft.com/office/officeart/2005/8/layout/orgChart1"/>
    <dgm:cxn modelId="{90DFF1A3-DBBC-4B1B-BC77-9480C5D984DA}" type="presParOf" srcId="{1212BC89-D8AF-41EA-A0D4-D193A47D7CC3}" destId="{48701CCF-77A6-421A-A58A-6B84F1445F43}" srcOrd="1" destOrd="0" presId="urn:microsoft.com/office/officeart/2005/8/layout/orgChart1"/>
    <dgm:cxn modelId="{3FAE52F2-8731-4F8B-9788-2EB7656BE02D}" type="presParOf" srcId="{D4D02684-2B04-4283-8B2D-0F9F88297819}" destId="{9DBC57E1-9C5E-4775-9DE1-51E7B6E30AC7}" srcOrd="1" destOrd="0" presId="urn:microsoft.com/office/officeart/2005/8/layout/orgChart1"/>
    <dgm:cxn modelId="{AC6DDEE8-4CEC-436D-B433-AC2EDDE1DB6F}" type="presParOf" srcId="{D4D02684-2B04-4283-8B2D-0F9F88297819}" destId="{785F28A3-AA8F-48FC-9CD8-C09F0F32FA24}" srcOrd="2" destOrd="0" presId="urn:microsoft.com/office/officeart/2005/8/layout/orgChart1"/>
    <dgm:cxn modelId="{33349016-7CB0-488D-A47C-D4B60FA7F7C1}" type="presParOf" srcId="{3D82FB28-B3A4-4553-A411-B808E3430494}" destId="{CE3FAF9A-CFF4-4E3B-92E9-6D703632F5DB}" srcOrd="2" destOrd="0" presId="urn:microsoft.com/office/officeart/2005/8/layout/orgChart1"/>
    <dgm:cxn modelId="{C4DF6DC8-E682-4A2B-849A-F13110384F9F}" type="presParOf" srcId="{3D82FB28-B3A4-4553-A411-B808E3430494}" destId="{37C8E355-414B-44DC-811A-711196CC005C}" srcOrd="3" destOrd="0" presId="urn:microsoft.com/office/officeart/2005/8/layout/orgChart1"/>
    <dgm:cxn modelId="{FBE81C54-B008-4D2E-82E5-6B97C721FBF5}" type="presParOf" srcId="{37C8E355-414B-44DC-811A-711196CC005C}" destId="{0F06871A-CA6F-4274-AC64-934E4996D6B7}" srcOrd="0" destOrd="0" presId="urn:microsoft.com/office/officeart/2005/8/layout/orgChart1"/>
    <dgm:cxn modelId="{73DEFE72-F117-4A13-914C-B60A3879AD04}" type="presParOf" srcId="{0F06871A-CA6F-4274-AC64-934E4996D6B7}" destId="{FC8EF86F-5E13-4995-B540-F73237CAE1EF}" srcOrd="0" destOrd="0" presId="urn:microsoft.com/office/officeart/2005/8/layout/orgChart1"/>
    <dgm:cxn modelId="{CE13E4A6-DA64-4117-B9EC-E3EA085BD86B}" type="presParOf" srcId="{0F06871A-CA6F-4274-AC64-934E4996D6B7}" destId="{ED11E9FB-139E-446D-B04A-61F4F7F45B4F}" srcOrd="1" destOrd="0" presId="urn:microsoft.com/office/officeart/2005/8/layout/orgChart1"/>
    <dgm:cxn modelId="{87E965E3-4E9B-40EF-A1E2-0DA6A6E70074}" type="presParOf" srcId="{37C8E355-414B-44DC-811A-711196CC005C}" destId="{EFC0A2DC-AFD4-4DB0-BA07-1DC5B61D82FC}" srcOrd="1" destOrd="0" presId="urn:microsoft.com/office/officeart/2005/8/layout/orgChart1"/>
    <dgm:cxn modelId="{52DCF58A-01A9-43CE-8949-D6DBE238E980}" type="presParOf" srcId="{37C8E355-414B-44DC-811A-711196CC005C}" destId="{8F8BFFB1-9690-4FAE-8A8D-83A54E9CF127}" srcOrd="2" destOrd="0" presId="urn:microsoft.com/office/officeart/2005/8/layout/orgChart1"/>
    <dgm:cxn modelId="{6B746576-F160-41F8-AD34-0DC2543F5ED2}" type="presParOf" srcId="{3D82FB28-B3A4-4553-A411-B808E3430494}" destId="{EE86BDAF-1AA5-4465-9B77-6AA4F683E526}" srcOrd="4" destOrd="0" presId="urn:microsoft.com/office/officeart/2005/8/layout/orgChart1"/>
    <dgm:cxn modelId="{5FAF86BC-32C0-4512-B080-31E928C61965}" type="presParOf" srcId="{3D82FB28-B3A4-4553-A411-B808E3430494}" destId="{C68E1F9D-45E0-4B9C-817C-121BF94C02CC}" srcOrd="5" destOrd="0" presId="urn:microsoft.com/office/officeart/2005/8/layout/orgChart1"/>
    <dgm:cxn modelId="{EA67B1FB-9298-4C5E-9E08-25900F5E5FBD}" type="presParOf" srcId="{C68E1F9D-45E0-4B9C-817C-121BF94C02CC}" destId="{13A4C018-7A34-4F41-8005-AEA794D97A71}" srcOrd="0" destOrd="0" presId="urn:microsoft.com/office/officeart/2005/8/layout/orgChart1"/>
    <dgm:cxn modelId="{EDA05829-B11F-47D7-9737-9EDFBC0A5959}" type="presParOf" srcId="{13A4C018-7A34-4F41-8005-AEA794D97A71}" destId="{F19AA0F9-7AB1-45E2-B38A-543CB96FB5E5}" srcOrd="0" destOrd="0" presId="urn:microsoft.com/office/officeart/2005/8/layout/orgChart1"/>
    <dgm:cxn modelId="{BC4146BF-5CAC-4DD7-B512-29A43F7DC0D5}" type="presParOf" srcId="{13A4C018-7A34-4F41-8005-AEA794D97A71}" destId="{C6248020-3AB9-4C6B-BB06-26597E67CFCE}" srcOrd="1" destOrd="0" presId="urn:microsoft.com/office/officeart/2005/8/layout/orgChart1"/>
    <dgm:cxn modelId="{2D22F45F-E06B-46D8-B187-A18C58897DB3}" type="presParOf" srcId="{C68E1F9D-45E0-4B9C-817C-121BF94C02CC}" destId="{7A0ACF15-8D8F-44D0-9663-030C0E2E7E92}" srcOrd="1" destOrd="0" presId="urn:microsoft.com/office/officeart/2005/8/layout/orgChart1"/>
    <dgm:cxn modelId="{4A0DBB42-E780-4170-A8F0-BB460E2022E2}" type="presParOf" srcId="{C68E1F9D-45E0-4B9C-817C-121BF94C02CC}" destId="{19527F43-A391-43ED-981F-AF1C386F4184}" srcOrd="2" destOrd="0" presId="urn:microsoft.com/office/officeart/2005/8/layout/orgChart1"/>
    <dgm:cxn modelId="{05CA2A4A-27A9-477D-9764-22C004084890}" type="presParOf" srcId="{EAA0D1A6-3093-4A25-BBB5-4458351EA46F}" destId="{8C610CED-D69A-4E4A-948F-C8D44007A334}" srcOrd="2" destOrd="0" presId="urn:microsoft.com/office/officeart/2005/8/layout/orgChart1"/>
    <dgm:cxn modelId="{23E51C27-A78E-48D6-9E24-1665923B615A}" type="presParOf" srcId="{BA063957-898D-429B-B46C-3804CBAE4FFD}" destId="{BC7CFD61-63D8-438D-9208-E1B5AB627168}" srcOrd="2" destOrd="0" presId="urn:microsoft.com/office/officeart/2005/8/layout/orgChart1"/>
  </dgm:cxnLst>
  <dgm:bg/>
  <dgm:whole>
    <a:ln>
      <a:solidFill>
        <a:schemeClr val="tx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86BDAF-1AA5-4465-9B77-6AA4F683E526}">
      <dsp:nvSpPr>
        <dsp:cNvPr id="0" name=""/>
        <dsp:cNvSpPr/>
      </dsp:nvSpPr>
      <dsp:spPr>
        <a:xfrm>
          <a:off x="6726756" y="1480456"/>
          <a:ext cx="1523590" cy="264424"/>
        </a:xfrm>
        <a:custGeom>
          <a:avLst/>
          <a:gdLst/>
          <a:ahLst/>
          <a:cxnLst/>
          <a:rect l="0" t="0" r="0" b="0"/>
          <a:pathLst>
            <a:path>
              <a:moveTo>
                <a:pt x="0" y="0"/>
              </a:moveTo>
              <a:lnTo>
                <a:pt x="0" y="132212"/>
              </a:lnTo>
              <a:lnTo>
                <a:pt x="1523590" y="132212"/>
              </a:lnTo>
              <a:lnTo>
                <a:pt x="1523590" y="26442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CE3FAF9A-CFF4-4E3B-92E9-6D703632F5DB}">
      <dsp:nvSpPr>
        <dsp:cNvPr id="0" name=""/>
        <dsp:cNvSpPr/>
      </dsp:nvSpPr>
      <dsp:spPr>
        <a:xfrm>
          <a:off x="6681036" y="1480456"/>
          <a:ext cx="91440" cy="264424"/>
        </a:xfrm>
        <a:custGeom>
          <a:avLst/>
          <a:gdLst/>
          <a:ahLst/>
          <a:cxnLst/>
          <a:rect l="0" t="0" r="0" b="0"/>
          <a:pathLst>
            <a:path>
              <a:moveTo>
                <a:pt x="45720" y="0"/>
              </a:moveTo>
              <a:lnTo>
                <a:pt x="45720" y="26442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F89F5B-024A-4D81-B9B9-DC44E33D9918}">
      <dsp:nvSpPr>
        <dsp:cNvPr id="0" name=""/>
        <dsp:cNvSpPr/>
      </dsp:nvSpPr>
      <dsp:spPr>
        <a:xfrm>
          <a:off x="5203166" y="1480456"/>
          <a:ext cx="1523590" cy="264424"/>
        </a:xfrm>
        <a:custGeom>
          <a:avLst/>
          <a:gdLst/>
          <a:ahLst/>
          <a:cxnLst/>
          <a:rect l="0" t="0" r="0" b="0"/>
          <a:pathLst>
            <a:path>
              <a:moveTo>
                <a:pt x="1523590" y="0"/>
              </a:moveTo>
              <a:lnTo>
                <a:pt x="1523590" y="132212"/>
              </a:lnTo>
              <a:lnTo>
                <a:pt x="0" y="132212"/>
              </a:lnTo>
              <a:lnTo>
                <a:pt x="0" y="26442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9B7FF8D8-620E-43A7-93C6-E662660B3C87}">
      <dsp:nvSpPr>
        <dsp:cNvPr id="0" name=""/>
        <dsp:cNvSpPr/>
      </dsp:nvSpPr>
      <dsp:spPr>
        <a:xfrm>
          <a:off x="4389351" y="789306"/>
          <a:ext cx="2337404" cy="229596"/>
        </a:xfrm>
        <a:custGeom>
          <a:avLst/>
          <a:gdLst/>
          <a:ahLst/>
          <a:cxnLst/>
          <a:rect l="0" t="0" r="0" b="0"/>
          <a:pathLst>
            <a:path>
              <a:moveTo>
                <a:pt x="0" y="0"/>
              </a:moveTo>
              <a:lnTo>
                <a:pt x="0" y="97383"/>
              </a:lnTo>
              <a:lnTo>
                <a:pt x="2337404" y="97383"/>
              </a:lnTo>
              <a:lnTo>
                <a:pt x="2337404" y="229596"/>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88ABE571-159A-4135-9AC6-35F4FAE95CD0}">
      <dsp:nvSpPr>
        <dsp:cNvPr id="0" name=""/>
        <dsp:cNvSpPr/>
      </dsp:nvSpPr>
      <dsp:spPr>
        <a:xfrm>
          <a:off x="2155985" y="1515291"/>
          <a:ext cx="1523590" cy="264424"/>
        </a:xfrm>
        <a:custGeom>
          <a:avLst/>
          <a:gdLst/>
          <a:ahLst/>
          <a:cxnLst/>
          <a:rect l="0" t="0" r="0" b="0"/>
          <a:pathLst>
            <a:path>
              <a:moveTo>
                <a:pt x="0" y="0"/>
              </a:moveTo>
              <a:lnTo>
                <a:pt x="0" y="132212"/>
              </a:lnTo>
              <a:lnTo>
                <a:pt x="1523590" y="132212"/>
              </a:lnTo>
              <a:lnTo>
                <a:pt x="1523590" y="26442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2AACF49B-6604-4108-B1E4-BE7B7944A849}">
      <dsp:nvSpPr>
        <dsp:cNvPr id="0" name=""/>
        <dsp:cNvSpPr/>
      </dsp:nvSpPr>
      <dsp:spPr>
        <a:xfrm>
          <a:off x="2110265" y="1515291"/>
          <a:ext cx="91440" cy="264424"/>
        </a:xfrm>
        <a:custGeom>
          <a:avLst/>
          <a:gdLst/>
          <a:ahLst/>
          <a:cxnLst/>
          <a:rect l="0" t="0" r="0" b="0"/>
          <a:pathLst>
            <a:path>
              <a:moveTo>
                <a:pt x="45720" y="0"/>
              </a:moveTo>
              <a:lnTo>
                <a:pt x="45720" y="26442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716E04CF-178E-475B-AC73-3E75B22B69D8}">
      <dsp:nvSpPr>
        <dsp:cNvPr id="0" name=""/>
        <dsp:cNvSpPr/>
      </dsp:nvSpPr>
      <dsp:spPr>
        <a:xfrm>
          <a:off x="632395" y="1515291"/>
          <a:ext cx="1523590" cy="264424"/>
        </a:xfrm>
        <a:custGeom>
          <a:avLst/>
          <a:gdLst/>
          <a:ahLst/>
          <a:cxnLst/>
          <a:rect l="0" t="0" r="0" b="0"/>
          <a:pathLst>
            <a:path>
              <a:moveTo>
                <a:pt x="1523590" y="0"/>
              </a:moveTo>
              <a:lnTo>
                <a:pt x="1523590" y="132212"/>
              </a:lnTo>
              <a:lnTo>
                <a:pt x="0" y="132212"/>
              </a:lnTo>
              <a:lnTo>
                <a:pt x="0" y="264424"/>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D63CD54E-8CCC-4F88-9C2F-693DB1D2FCC2}">
      <dsp:nvSpPr>
        <dsp:cNvPr id="0" name=""/>
        <dsp:cNvSpPr/>
      </dsp:nvSpPr>
      <dsp:spPr>
        <a:xfrm>
          <a:off x="2155985" y="789306"/>
          <a:ext cx="2233366" cy="229596"/>
        </a:xfrm>
        <a:custGeom>
          <a:avLst/>
          <a:gdLst/>
          <a:ahLst/>
          <a:cxnLst/>
          <a:rect l="0" t="0" r="0" b="0"/>
          <a:pathLst>
            <a:path>
              <a:moveTo>
                <a:pt x="2233366" y="0"/>
              </a:moveTo>
              <a:lnTo>
                <a:pt x="2233366" y="97383"/>
              </a:lnTo>
              <a:lnTo>
                <a:pt x="0" y="97383"/>
              </a:lnTo>
              <a:lnTo>
                <a:pt x="0" y="229596"/>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41A003B3-3C6E-4905-94FE-E4A6C1EE2D7B}">
      <dsp:nvSpPr>
        <dsp:cNvPr id="0" name=""/>
        <dsp:cNvSpPr/>
      </dsp:nvSpPr>
      <dsp:spPr>
        <a:xfrm>
          <a:off x="3277621" y="159723"/>
          <a:ext cx="2223459" cy="629582"/>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Föreningen</a:t>
          </a:r>
        </a:p>
      </dsp:txBody>
      <dsp:txXfrm>
        <a:off x="3277621" y="159723"/>
        <a:ext cx="2223459" cy="629582"/>
      </dsp:txXfrm>
    </dsp:sp>
    <dsp:sp modelId="{F2224D76-EB51-4F1E-B2AB-EB76A4A79A7E}">
      <dsp:nvSpPr>
        <dsp:cNvPr id="0" name=""/>
        <dsp:cNvSpPr/>
      </dsp:nvSpPr>
      <dsp:spPr>
        <a:xfrm>
          <a:off x="816359" y="1018902"/>
          <a:ext cx="2679252" cy="496388"/>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Fotbollssektionen</a:t>
          </a:r>
        </a:p>
      </dsp:txBody>
      <dsp:txXfrm>
        <a:off x="816359" y="1018902"/>
        <a:ext cx="2679252" cy="496388"/>
      </dsp:txXfrm>
    </dsp:sp>
    <dsp:sp modelId="{E5AA92C7-8991-4E89-9B11-8D5FE90362E3}">
      <dsp:nvSpPr>
        <dsp:cNvPr id="0" name=""/>
        <dsp:cNvSpPr/>
      </dsp:nvSpPr>
      <dsp:spPr>
        <a:xfrm>
          <a:off x="2812" y="1779715"/>
          <a:ext cx="1259165" cy="629582"/>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P08)</a:t>
          </a:r>
        </a:p>
      </dsp:txBody>
      <dsp:txXfrm>
        <a:off x="2812" y="1779715"/>
        <a:ext cx="1259165" cy="629582"/>
      </dsp:txXfrm>
    </dsp:sp>
    <dsp:sp modelId="{46F6B800-A7FF-4C0E-902B-10F90BA8EFDB}">
      <dsp:nvSpPr>
        <dsp:cNvPr id="0" name=""/>
        <dsp:cNvSpPr/>
      </dsp:nvSpPr>
      <dsp:spPr>
        <a:xfrm>
          <a:off x="1526402" y="1779715"/>
          <a:ext cx="1259165" cy="629582"/>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F11)</a:t>
          </a:r>
        </a:p>
      </dsp:txBody>
      <dsp:txXfrm>
        <a:off x="1526402" y="1779715"/>
        <a:ext cx="1259165" cy="629582"/>
      </dsp:txXfrm>
    </dsp:sp>
    <dsp:sp modelId="{A52D8F41-994B-49AF-9FD7-8D85E9DAB93D}">
      <dsp:nvSpPr>
        <dsp:cNvPr id="0" name=""/>
        <dsp:cNvSpPr/>
      </dsp:nvSpPr>
      <dsp:spPr>
        <a:xfrm>
          <a:off x="3049993" y="1779715"/>
          <a:ext cx="1259165" cy="629582"/>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F12)</a:t>
          </a:r>
        </a:p>
      </dsp:txBody>
      <dsp:txXfrm>
        <a:off x="3049993" y="1779715"/>
        <a:ext cx="1259165" cy="629582"/>
      </dsp:txXfrm>
    </dsp:sp>
    <dsp:sp modelId="{17C17164-0D43-473D-9A26-5F1416FF0ACE}">
      <dsp:nvSpPr>
        <dsp:cNvPr id="0" name=""/>
        <dsp:cNvSpPr/>
      </dsp:nvSpPr>
      <dsp:spPr>
        <a:xfrm>
          <a:off x="5491168" y="1018902"/>
          <a:ext cx="2471175" cy="461553"/>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Innebandysektionen</a:t>
          </a:r>
        </a:p>
      </dsp:txBody>
      <dsp:txXfrm>
        <a:off x="5491168" y="1018902"/>
        <a:ext cx="2471175" cy="461553"/>
      </dsp:txXfrm>
    </dsp:sp>
    <dsp:sp modelId="{D8B6C210-8302-4EA8-BC42-048119A97655}">
      <dsp:nvSpPr>
        <dsp:cNvPr id="0" name=""/>
        <dsp:cNvSpPr/>
      </dsp:nvSpPr>
      <dsp:spPr>
        <a:xfrm>
          <a:off x="4573583" y="1744881"/>
          <a:ext cx="1259165" cy="629582"/>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P08)</a:t>
          </a:r>
        </a:p>
      </dsp:txBody>
      <dsp:txXfrm>
        <a:off x="4573583" y="1744881"/>
        <a:ext cx="1259165" cy="629582"/>
      </dsp:txXfrm>
    </dsp:sp>
    <dsp:sp modelId="{FC8EF86F-5E13-4995-B540-F73237CAE1EF}">
      <dsp:nvSpPr>
        <dsp:cNvPr id="0" name=""/>
        <dsp:cNvSpPr/>
      </dsp:nvSpPr>
      <dsp:spPr>
        <a:xfrm>
          <a:off x="6097173" y="1744881"/>
          <a:ext cx="1259165" cy="629582"/>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800" b="0" i="0" u="none" strike="noStrike" kern="1200" cap="none" normalizeH="0" baseline="0" dirty="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prstClr val="white"/>
              </a:solidFill>
              <a:effectLst/>
              <a:latin typeface="Daytona" panose="020B0604030500040204" pitchFamily="34" charset="0"/>
              <a:ea typeface="+mn-ea"/>
              <a:cs typeface="Arial" charset="0"/>
            </a:rPr>
            <a:t>Lag (ex P11)</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sv-SE" altLang="sv-SE" sz="800" b="0" i="0" u="none" strike="noStrike" kern="1200" cap="none" normalizeH="0" baseline="0" dirty="0">
            <a:ln>
              <a:noFill/>
            </a:ln>
            <a:solidFill>
              <a:schemeClr val="tx1"/>
            </a:solidFill>
            <a:effectLst/>
            <a:latin typeface="Arial" charset="0"/>
            <a:cs typeface="Arial" charset="0"/>
          </a:endParaRPr>
        </a:p>
      </dsp:txBody>
      <dsp:txXfrm>
        <a:off x="6097173" y="1744881"/>
        <a:ext cx="1259165" cy="629582"/>
      </dsp:txXfrm>
    </dsp:sp>
    <dsp:sp modelId="{F19AA0F9-7AB1-45E2-B38A-543CB96FB5E5}">
      <dsp:nvSpPr>
        <dsp:cNvPr id="0" name=""/>
        <dsp:cNvSpPr/>
      </dsp:nvSpPr>
      <dsp:spPr>
        <a:xfrm>
          <a:off x="7620764" y="1744881"/>
          <a:ext cx="1259165" cy="629582"/>
        </a:xfrm>
        <a:prstGeom prst="rect">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v-SE" altLang="sv-SE" sz="1000" b="0" i="0" u="none" strike="noStrike" kern="1200" cap="none" normalizeH="0" baseline="0" dirty="0">
              <a:ln>
                <a:noFill/>
              </a:ln>
              <a:solidFill>
                <a:schemeClr val="bg1"/>
              </a:solidFill>
              <a:effectLst/>
              <a:latin typeface="Daytona" panose="020B0604030500040204" pitchFamily="34" charset="0"/>
              <a:cs typeface="Arial" charset="0"/>
            </a:rPr>
            <a:t>Lag (ex P13)</a:t>
          </a:r>
        </a:p>
      </dsp:txBody>
      <dsp:txXfrm>
        <a:off x="7620764" y="1744881"/>
        <a:ext cx="1259165" cy="62958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769ACF-1B44-46B6-88FF-DA73F09098B5}" type="datetimeFigureOut">
              <a:rPr lang="sv-SE" smtClean="0"/>
              <a:t>2024-03-12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6A5143-B771-40AE-BD3F-C7D3384C2E99}" type="slidenum">
              <a:rPr lang="sv-SE" smtClean="0"/>
              <a:t>‹#›</a:t>
            </a:fld>
            <a:endParaRPr lang="sv-SE"/>
          </a:p>
        </p:txBody>
      </p:sp>
    </p:spTree>
    <p:extLst>
      <p:ext uri="{BB962C8B-B14F-4D97-AF65-F5344CB8AC3E}">
        <p14:creationId xmlns:p14="http://schemas.microsoft.com/office/powerpoint/2010/main" val="4007276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B9EFEA-4820-49CC-A173-2BAB39F6986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21138B2-FF7E-4BF0-BE74-CD6794FA72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7418641F-0C37-403D-8574-0205F15F46C8}"/>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5" name="Platshållare för sidfot 4">
            <a:extLst>
              <a:ext uri="{FF2B5EF4-FFF2-40B4-BE49-F238E27FC236}">
                <a16:creationId xmlns:a16="http://schemas.microsoft.com/office/drawing/2014/main" id="{9E86DF1B-4A5F-409D-8F85-0D4834A2AA2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CA3BCD4-672E-4A78-8CE6-1DC67E7524CA}"/>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494847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468B4C-3ED8-4B8B-8492-6B80134AE77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0B5CA6D-8768-4574-A69A-DA76192DA89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6617B4B-9B97-4242-8D9A-2EEF4EFFD8DB}"/>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5" name="Platshållare för sidfot 4">
            <a:extLst>
              <a:ext uri="{FF2B5EF4-FFF2-40B4-BE49-F238E27FC236}">
                <a16:creationId xmlns:a16="http://schemas.microsoft.com/office/drawing/2014/main" id="{8EB73D14-C999-4983-BB6A-BB47983540D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4A3F02E-E016-4486-BEF6-50771BE3DC50}"/>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163335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3139F9-EA9B-4F9E-B785-3DCA87B100E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89C43EC-91B4-4DDF-9064-FDB5BD0FA4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03F55AF-E70F-4DDB-B5D5-888B97F5601F}"/>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5" name="Platshållare för sidfot 4">
            <a:extLst>
              <a:ext uri="{FF2B5EF4-FFF2-40B4-BE49-F238E27FC236}">
                <a16:creationId xmlns:a16="http://schemas.microsoft.com/office/drawing/2014/main" id="{43A73BEE-7447-46C3-9CBC-33661201817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15789D4-3910-4040-8D50-59CBDF282051}"/>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54281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D556D8-B2E4-4B4F-BCCD-400C457FE92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C97D762-307C-4D43-B8B6-96C8175AD111}"/>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A92E5A5-E3C4-4675-9491-B3A877D2652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2435D453-F2D5-4FC6-B96E-51B6129773BF}"/>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6" name="Platshållare för sidfot 5">
            <a:extLst>
              <a:ext uri="{FF2B5EF4-FFF2-40B4-BE49-F238E27FC236}">
                <a16:creationId xmlns:a16="http://schemas.microsoft.com/office/drawing/2014/main" id="{917AAB27-D0CA-4627-A6AA-AE4394F056C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B52E278-D23B-403E-BDF8-C20C60389376}"/>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1207249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51D269-ADF7-44E4-BC93-A45DE1321A7F}"/>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E0290310-54D0-4150-A314-D5C4BDEF5F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D26AE10-BB40-4AB4-ACA6-BCB441ECA65C}"/>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C694946-81E2-4651-9B64-45328153F2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3B98564-F095-48EE-866C-038234A60B7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EE28270-49CA-4694-A247-61B15BEFEB49}"/>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8" name="Platshållare för sidfot 7">
            <a:extLst>
              <a:ext uri="{FF2B5EF4-FFF2-40B4-BE49-F238E27FC236}">
                <a16:creationId xmlns:a16="http://schemas.microsoft.com/office/drawing/2014/main" id="{28C7D604-4F76-4801-A13F-E1F7DD1E0AE8}"/>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256C615-D205-4051-890B-DAA469676C7B}"/>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911802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AA317A-81B8-470F-A7C7-5A6638A0C0C5}"/>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4CE02EE-52EC-4C03-AECB-98248E7ED3A6}"/>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4" name="Platshållare för sidfot 3">
            <a:extLst>
              <a:ext uri="{FF2B5EF4-FFF2-40B4-BE49-F238E27FC236}">
                <a16:creationId xmlns:a16="http://schemas.microsoft.com/office/drawing/2014/main" id="{F4BBA799-E155-4793-956C-99153FCB1EBD}"/>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9578D44-EDAA-4F8F-8EE1-36D86DDB1289}"/>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1592804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3E276CC-0638-4C68-820A-B97B56454118}"/>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3" name="Platshållare för sidfot 2">
            <a:extLst>
              <a:ext uri="{FF2B5EF4-FFF2-40B4-BE49-F238E27FC236}">
                <a16:creationId xmlns:a16="http://schemas.microsoft.com/office/drawing/2014/main" id="{3763D888-1A09-42CD-8510-E6C319B89CE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8BB2940-D64F-40CE-B408-D15BA003C44C}"/>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3395838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0FB8E3-D54F-486A-A22E-BB4CF549EE8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357AD95-41E3-4F92-BA26-F4106741B5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C52D264-DB18-4308-81F9-506D6E4A90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ACB5118-3676-4D29-9B79-E8CC88F5CE6C}"/>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6" name="Platshållare för sidfot 5">
            <a:extLst>
              <a:ext uri="{FF2B5EF4-FFF2-40B4-BE49-F238E27FC236}">
                <a16:creationId xmlns:a16="http://schemas.microsoft.com/office/drawing/2014/main" id="{7A34CDE2-2061-4F48-9FB0-6CA6AB504E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81BE32F-5AE9-41DE-A91C-63DBE421DAA0}"/>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543435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AA1CE8-4C91-4314-9842-0C9CAFED4C6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190EDE7-06DD-47C7-8B57-F00C64BB6F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9A646E4D-FD66-4D31-AABF-8C0766A31E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692A747-A34C-4EAE-8C44-4A0EF8B7EBAC}"/>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6" name="Platshållare för sidfot 5">
            <a:extLst>
              <a:ext uri="{FF2B5EF4-FFF2-40B4-BE49-F238E27FC236}">
                <a16:creationId xmlns:a16="http://schemas.microsoft.com/office/drawing/2014/main" id="{C99C3193-E48C-4E17-89DD-D0C5CCC7A83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039FDDA-A5A5-4337-9070-D34445478928}"/>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04593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B6EA2A-D283-4164-A0A2-BF458C42FBE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14E6475-FC72-41BE-A843-3B9E9C1093A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926AE3E-7B3D-4D14-B7BA-CEF931C867A4}"/>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5" name="Platshållare för sidfot 4">
            <a:extLst>
              <a:ext uri="{FF2B5EF4-FFF2-40B4-BE49-F238E27FC236}">
                <a16:creationId xmlns:a16="http://schemas.microsoft.com/office/drawing/2014/main" id="{2C50FB11-EF59-4534-9C7D-7614C017F9D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8F0B07A-36AC-4A9D-81C3-2A7DBEA3001B}"/>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2099922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FF03C56-CEF3-4FD5-B6C9-F9F5E6C27F75}"/>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7B05B74-6EB7-4163-891B-C6C1652B2D8F}"/>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CD2F0C9-3AC7-4E78-B087-BAA2618351AC}"/>
              </a:ext>
            </a:extLst>
          </p:cNvPr>
          <p:cNvSpPr>
            <a:spLocks noGrp="1"/>
          </p:cNvSpPr>
          <p:nvPr>
            <p:ph type="dt" sz="half" idx="10"/>
          </p:nvPr>
        </p:nvSpPr>
        <p:spPr/>
        <p:txBody>
          <a:bodyPr/>
          <a:lstStyle/>
          <a:p>
            <a:fld id="{2103A8FE-B7C5-46D5-BCB9-81AF02DFE2A1}" type="datetimeFigureOut">
              <a:rPr lang="sv-SE" smtClean="0"/>
              <a:t>2024-03-12</a:t>
            </a:fld>
            <a:endParaRPr lang="sv-SE"/>
          </a:p>
        </p:txBody>
      </p:sp>
      <p:sp>
        <p:nvSpPr>
          <p:cNvPr id="5" name="Platshållare för sidfot 4">
            <a:extLst>
              <a:ext uri="{FF2B5EF4-FFF2-40B4-BE49-F238E27FC236}">
                <a16:creationId xmlns:a16="http://schemas.microsoft.com/office/drawing/2014/main" id="{A923D76B-DF6A-40E6-BA7A-162C93FF0DB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9B28FF4-5AC3-4990-A608-F113F29ADAF6}"/>
              </a:ext>
            </a:extLst>
          </p:cNvPr>
          <p:cNvSpPr>
            <a:spLocks noGrp="1"/>
          </p:cNvSpPr>
          <p:nvPr>
            <p:ph type="sldNum" sz="quarter" idx="12"/>
          </p:nvPr>
        </p:nvSpPr>
        <p:spPr/>
        <p:txBody>
          <a:bodyPr/>
          <a:lstStyle/>
          <a:p>
            <a:fld id="{B0234F35-C617-4C9D-A5E3-DFED6784C62C}" type="slidenum">
              <a:rPr lang="sv-SE" smtClean="0"/>
              <a:t>‹#›</a:t>
            </a:fld>
            <a:endParaRPr lang="sv-SE"/>
          </a:p>
        </p:txBody>
      </p:sp>
    </p:spTree>
    <p:extLst>
      <p:ext uri="{BB962C8B-B14F-4D97-AF65-F5344CB8AC3E}">
        <p14:creationId xmlns:p14="http://schemas.microsoft.com/office/powerpoint/2010/main" val="1648776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D3BF9E2-5FEA-4487-935B-5C0C13D98D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FDE2D32-4C5E-4FF0-8899-97BB9E193A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670E253-C584-446C-B45A-78EFA40BFF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03A8FE-B7C5-46D5-BCB9-81AF02DFE2A1}" type="datetimeFigureOut">
              <a:rPr lang="sv-SE" smtClean="0"/>
              <a:t>2024-03-12</a:t>
            </a:fld>
            <a:endParaRPr lang="sv-SE"/>
          </a:p>
        </p:txBody>
      </p:sp>
      <p:sp>
        <p:nvSpPr>
          <p:cNvPr id="5" name="Platshållare för sidfot 4">
            <a:extLst>
              <a:ext uri="{FF2B5EF4-FFF2-40B4-BE49-F238E27FC236}">
                <a16:creationId xmlns:a16="http://schemas.microsoft.com/office/drawing/2014/main" id="{243C9F12-22AA-4D25-8D4A-E90EA5E021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B5F8FAF1-1E79-4ED4-A568-964181D306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234F35-C617-4C9D-A5E3-DFED6784C62C}" type="slidenum">
              <a:rPr lang="sv-SE" smtClean="0"/>
              <a:t>‹#›</a:t>
            </a:fld>
            <a:endParaRPr lang="sv-SE"/>
          </a:p>
        </p:txBody>
      </p:sp>
    </p:spTree>
    <p:extLst>
      <p:ext uri="{BB962C8B-B14F-4D97-AF65-F5344CB8AC3E}">
        <p14:creationId xmlns:p14="http://schemas.microsoft.com/office/powerpoint/2010/main" val="2439089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sandakernssk.se/nyheter/?ID=88680"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www.sandakernssk.se/sida/?ID=422305" TargetMode="External"/><Relationship Id="rId5" Type="http://schemas.openxmlformats.org/officeDocument/2006/relationships/hyperlink" Target="https://www.sandakernssk.se/sida/?ID=346931" TargetMode="External"/><Relationship Id="rId4" Type="http://schemas.openxmlformats.org/officeDocument/2006/relationships/hyperlink" Target="https://www.sandakernssk.se/sida/?ID=327974"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file:///C:\Users\DavidPersson\OneDrive%20-%20Ume&#229;%20Performance%20Center%20AB\Skrivbordet\Budget%202023%20detalj.xlsx"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CE611C0D-359C-4738-8035-FAAE8ED3F6F6}"/>
              </a:ext>
            </a:extLst>
          </p:cNvPr>
          <p:cNvSpPr>
            <a:spLocks noGrp="1"/>
          </p:cNvSpPr>
          <p:nvPr>
            <p:ph type="ctrTitle"/>
          </p:nvPr>
        </p:nvSpPr>
        <p:spPr>
          <a:xfrm>
            <a:off x="7512237" y="2307834"/>
            <a:ext cx="4535797" cy="2889114"/>
          </a:xfrm>
        </p:spPr>
        <p:txBody>
          <a:bodyPr rtlCol="0" anchor="b">
            <a:normAutofit fontScale="90000"/>
          </a:bodyPr>
          <a:lstStyle/>
          <a:p>
            <a:pPr algn="l" eaLnBrk="1" fontAlgn="auto" hangingPunct="1">
              <a:lnSpc>
                <a:spcPct val="100000"/>
              </a:lnSpc>
              <a:spcAft>
                <a:spcPts val="0"/>
              </a:spcAft>
              <a:defRPr/>
            </a:pPr>
            <a:r>
              <a:rPr lang="sv-SE" sz="3200" b="1" dirty="0">
                <a:latin typeface="Daytona" panose="020B0604030500040204" pitchFamily="34" charset="0"/>
              </a:rPr>
              <a:t>Uppstartsträff inför fotbollssäsongen </a:t>
            </a:r>
            <a:br>
              <a:rPr lang="sv-SE" sz="3200" b="1" dirty="0">
                <a:latin typeface="Daytona" panose="020B0604030500040204" pitchFamily="34" charset="0"/>
              </a:rPr>
            </a:br>
            <a:r>
              <a:rPr lang="sv-SE" sz="3200" b="1" dirty="0">
                <a:latin typeface="Daytona" panose="020B0604030500040204" pitchFamily="34" charset="0"/>
              </a:rPr>
              <a:t>med samtliga ledare</a:t>
            </a:r>
            <a:br>
              <a:rPr lang="sv-SE" sz="3200" dirty="0">
                <a:latin typeface="Daytona" panose="020B0604030500040204" pitchFamily="34" charset="0"/>
              </a:rPr>
            </a:br>
            <a:br>
              <a:rPr lang="sv-SE" sz="3400" dirty="0">
                <a:latin typeface="Daytona" panose="020B0604030500040204" pitchFamily="34" charset="0"/>
              </a:rPr>
            </a:br>
            <a:r>
              <a:rPr lang="sv-SE" sz="2200" dirty="0">
                <a:latin typeface="Daytona" panose="020B0604030500040204" pitchFamily="34" charset="0"/>
              </a:rPr>
              <a:t>Umeå den 11 mars 2024</a:t>
            </a:r>
            <a:br>
              <a:rPr lang="sv-SE" sz="3400" dirty="0"/>
            </a:br>
            <a:endParaRPr lang="sv-SE" sz="3400" dirty="0"/>
          </a:p>
        </p:txBody>
      </p:sp>
      <p:sp>
        <p:nvSpPr>
          <p:cNvPr id="18" name="Freeform: Shape 17">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Bildobjekt 8" descr="../../Logor/%20SandåkernsSK_transparentBG.png">
            <a:extLst>
              <a:ext uri="{FF2B5EF4-FFF2-40B4-BE49-F238E27FC236}">
                <a16:creationId xmlns:a16="http://schemas.microsoft.com/office/drawing/2014/main" id="{BDB6F908-5B27-440E-A763-1F88536871AC}"/>
              </a:ext>
            </a:extLst>
          </p:cNvPr>
          <p:cNvPicPr/>
          <p:nvPr/>
        </p:nvPicPr>
        <p:blipFill rotWithShape="1">
          <a:blip r:embed="rId2" cstate="print">
            <a:extLst>
              <a:ext uri="{28A0092B-C50C-407E-A947-70E740481C1C}">
                <a14:useLocalDpi xmlns:a14="http://schemas.microsoft.com/office/drawing/2010/main" val="0"/>
              </a:ext>
            </a:extLst>
          </a:blip>
          <a:srcRect l="16866" r="12162"/>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p:spPr>
      </p:pic>
      <p:sp>
        <p:nvSpPr>
          <p:cNvPr id="4" name="Rubrik 1">
            <a:extLst>
              <a:ext uri="{FF2B5EF4-FFF2-40B4-BE49-F238E27FC236}">
                <a16:creationId xmlns:a16="http://schemas.microsoft.com/office/drawing/2014/main" id="{30A91A2B-99E9-7226-67DA-10109FA6FE79}"/>
              </a:ext>
            </a:extLst>
          </p:cNvPr>
          <p:cNvSpPr txBox="1">
            <a:spLocks/>
          </p:cNvSpPr>
          <p:nvPr/>
        </p:nvSpPr>
        <p:spPr>
          <a:xfrm>
            <a:off x="7512237" y="259959"/>
            <a:ext cx="4535797" cy="492516"/>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0000"/>
              </a:lnSpc>
              <a:defRPr/>
            </a:pPr>
            <a:r>
              <a:rPr lang="sv-SE" sz="1400" i="1" dirty="0">
                <a:latin typeface="Daytona" panose="020B0604030500040204" pitchFamily="34" charset="0"/>
              </a:rPr>
              <a:t>Fotbollssektionen för Sandåkerns Sportklubb </a:t>
            </a:r>
            <a:br>
              <a:rPr lang="sv-SE" sz="1400" i="1" dirty="0">
                <a:latin typeface="Daytona" panose="020B0604030500040204" pitchFamily="34" charset="0"/>
              </a:rPr>
            </a:br>
            <a:r>
              <a:rPr lang="sv-SE" sz="1400" i="1" dirty="0">
                <a:latin typeface="Daytona" panose="020B0604030500040204" pitchFamily="34" charset="0"/>
              </a:rPr>
              <a:t>hälsar alla hjärtligt välkomna till kvällens…</a:t>
            </a:r>
            <a:endParaRPr lang="sv-SE" sz="1600" i="1" dirty="0"/>
          </a:p>
        </p:txBody>
      </p:sp>
    </p:spTree>
    <p:extLst>
      <p:ext uri="{BB962C8B-B14F-4D97-AF65-F5344CB8AC3E}">
        <p14:creationId xmlns:p14="http://schemas.microsoft.com/office/powerpoint/2010/main" val="11766643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21D8995-9536-4783-8421-E21F1CF731E8}"/>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a:extLst>
              <a:ext uri="{FF2B5EF4-FFF2-40B4-BE49-F238E27FC236}">
                <a16:creationId xmlns:a16="http://schemas.microsoft.com/office/drawing/2014/main" id="{D3B8FC4C-5924-40CB-B9F6-7101F0FF2181}"/>
              </a:ext>
            </a:extLst>
          </p:cNvPr>
          <p:cNvSpPr txBox="1"/>
          <p:nvPr/>
        </p:nvSpPr>
        <p:spPr>
          <a:xfrm>
            <a:off x="2910772" y="3875128"/>
            <a:ext cx="6370455" cy="2631490"/>
          </a:xfrm>
          <a:prstGeom prst="rect">
            <a:avLst/>
          </a:prstGeom>
          <a:noFill/>
        </p:spPr>
        <p:txBody>
          <a:bodyPr wrap="square">
            <a:spAutoFit/>
          </a:bodyPr>
          <a:lstStyle/>
          <a:p>
            <a:pPr algn="ctr"/>
            <a:r>
              <a:rPr lang="sv-SE" sz="1100" dirty="0">
                <a:solidFill>
                  <a:schemeClr val="bg1"/>
                </a:solidFill>
                <a:latin typeface="Daytona" panose="020B0604030500040204" pitchFamily="34" charset="0"/>
              </a:rPr>
              <a:t>Den 8 november 1931 bildades "</a:t>
            </a:r>
            <a:r>
              <a:rPr lang="sv-SE" sz="1100" dirty="0" err="1">
                <a:solidFill>
                  <a:schemeClr val="bg1"/>
                </a:solidFill>
                <a:latin typeface="Daytona" panose="020B0604030500040204" pitchFamily="34" charset="0"/>
              </a:rPr>
              <a:t>America</a:t>
            </a:r>
            <a:r>
              <a:rPr lang="sv-SE" sz="1100" dirty="0">
                <a:solidFill>
                  <a:schemeClr val="bg1"/>
                </a:solidFill>
                <a:latin typeface="Daytona" panose="020B0604030500040204" pitchFamily="34" charset="0"/>
              </a:rPr>
              <a:t> Sportklubb" av ett gäng grabbar runt kvarteret med samma namn i västra stadsdelen av Umeå. Namnet accepterades inte av Riksidrottsförbundet och den 7 februari 1932 ändrades det till Sandåkerns Sportklubb.</a:t>
            </a:r>
            <a:br>
              <a:rPr lang="sv-SE" sz="1100" dirty="0">
                <a:solidFill>
                  <a:schemeClr val="bg1"/>
                </a:solidFill>
                <a:latin typeface="Daytona" panose="020B0604030500040204" pitchFamily="34" charset="0"/>
              </a:rPr>
            </a:br>
            <a:br>
              <a:rPr lang="sv-SE" sz="1100" dirty="0">
                <a:solidFill>
                  <a:schemeClr val="bg1"/>
                </a:solidFill>
                <a:latin typeface="Daytona" panose="020B0604030500040204" pitchFamily="34" charset="0"/>
              </a:rPr>
            </a:br>
            <a:r>
              <a:rPr lang="sv-SE" sz="1100" dirty="0">
                <a:solidFill>
                  <a:schemeClr val="bg1"/>
                </a:solidFill>
                <a:latin typeface="Daytona" panose="020B0604030500040204" pitchFamily="34" charset="0"/>
              </a:rPr>
              <a:t>Den legendariske idrottsledaren och korvförsäljaren "</a:t>
            </a:r>
            <a:r>
              <a:rPr lang="sv-SE" sz="1100" dirty="0" err="1">
                <a:solidFill>
                  <a:schemeClr val="bg1"/>
                </a:solidFill>
                <a:latin typeface="Daytona" panose="020B0604030500040204" pitchFamily="34" charset="0"/>
              </a:rPr>
              <a:t>Bigge</a:t>
            </a:r>
            <a:r>
              <a:rPr lang="sv-SE" sz="1100" dirty="0">
                <a:solidFill>
                  <a:schemeClr val="bg1"/>
                </a:solidFill>
                <a:latin typeface="Daytona" panose="020B0604030500040204" pitchFamily="34" charset="0"/>
              </a:rPr>
              <a:t>" Öhman har berättat att man träffades på kafé Vivan på Sveagatan. En kaffehalva och en bulle kostade 15 öre. De som ej hade pengar fick hjälp av sina kompisar. På vinden fick man hålla till med sina möten där politiska diskussioner var vanliga under denna tid med arbetslöshet och fattigdom.</a:t>
            </a:r>
            <a:br>
              <a:rPr lang="sv-SE" sz="1100" dirty="0">
                <a:solidFill>
                  <a:schemeClr val="bg1"/>
                </a:solidFill>
                <a:latin typeface="Daytona" panose="020B0604030500040204" pitchFamily="34" charset="0"/>
              </a:rPr>
            </a:br>
            <a:br>
              <a:rPr lang="sv-SE" sz="1100" dirty="0">
                <a:solidFill>
                  <a:schemeClr val="bg1"/>
                </a:solidFill>
                <a:latin typeface="Daytona" panose="020B0604030500040204" pitchFamily="34" charset="0"/>
              </a:rPr>
            </a:br>
            <a:r>
              <a:rPr lang="sv-SE" sz="1100" dirty="0">
                <a:solidFill>
                  <a:schemeClr val="bg1"/>
                </a:solidFill>
                <a:latin typeface="Daytona" panose="020B0604030500040204" pitchFamily="34" charset="0"/>
              </a:rPr>
              <a:t>Från början var det fotboll som gällde men även friidrott, cykel och simning stod på programmet under 1930-talet. </a:t>
            </a:r>
            <a:br>
              <a:rPr lang="sv-SE" sz="1100" dirty="0">
                <a:solidFill>
                  <a:schemeClr val="bg1"/>
                </a:solidFill>
                <a:latin typeface="Daytona" panose="020B0604030500040204" pitchFamily="34" charset="0"/>
              </a:rPr>
            </a:br>
            <a:br>
              <a:rPr lang="sv-SE" sz="1100" dirty="0">
                <a:solidFill>
                  <a:schemeClr val="bg1"/>
                </a:solidFill>
                <a:latin typeface="Daytona" panose="020B0604030500040204" pitchFamily="34" charset="0"/>
              </a:rPr>
            </a:br>
            <a:r>
              <a:rPr lang="sv-SE" sz="1100" dirty="0">
                <a:solidFill>
                  <a:schemeClr val="bg1"/>
                </a:solidFill>
                <a:latin typeface="Daytona" panose="020B0604030500040204" pitchFamily="34" charset="0"/>
              </a:rPr>
              <a:t>Gamla militärskor inköpta på Calle Värmes skrotaffär användes som fotbollsskor. </a:t>
            </a:r>
          </a:p>
          <a:p>
            <a:pPr algn="ctr"/>
            <a:r>
              <a:rPr lang="sv-SE" sz="1100" dirty="0">
                <a:solidFill>
                  <a:schemeClr val="bg1"/>
                </a:solidFill>
                <a:latin typeface="Daytona" panose="020B0604030500040204" pitchFamily="34" charset="0"/>
              </a:rPr>
              <a:t>Spik från gamla gummidäck användes som dobbar under skorna. För att få in pengar plockade medlemmarna tomhylsor på K4:s och I20:s skjutbanor.</a:t>
            </a:r>
          </a:p>
        </p:txBody>
      </p:sp>
      <p:pic>
        <p:nvPicPr>
          <p:cNvPr id="10" name="Picture 2">
            <a:extLst>
              <a:ext uri="{FF2B5EF4-FFF2-40B4-BE49-F238E27FC236}">
                <a16:creationId xmlns:a16="http://schemas.microsoft.com/office/drawing/2014/main" id="{85044122-1F83-4FA3-A616-BD329342D9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5740" y="494819"/>
            <a:ext cx="3815648" cy="3212001"/>
          </a:xfrm>
          <a:prstGeom prst="rect">
            <a:avLst/>
          </a:prstGeom>
          <a:noFill/>
          <a:extLst>
            <a:ext uri="{909E8E84-426E-40DD-AFC4-6F175D3DCCD1}">
              <a14:hiddenFill xmlns:a14="http://schemas.microsoft.com/office/drawing/2010/main">
                <a:solidFill>
                  <a:srgbClr val="FFFFFF"/>
                </a:solidFill>
              </a14:hiddenFill>
            </a:ext>
          </a:extLst>
        </p:spPr>
      </p:pic>
      <p:pic>
        <p:nvPicPr>
          <p:cNvPr id="9" name="Bildobjekt 8" descr="../../Logor/%20SandåkernsSK_transparentBG.png">
            <a:extLst>
              <a:ext uri="{FF2B5EF4-FFF2-40B4-BE49-F238E27FC236}">
                <a16:creationId xmlns:a16="http://schemas.microsoft.com/office/drawing/2014/main" id="{D9310A59-97EA-419B-AF2F-EB520F6385D9}"/>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pic>
        <p:nvPicPr>
          <p:cNvPr id="4" name="Bildobjekt 3" descr="En bild som visar text, person, nyhetstidning, affisch&#10;&#10;Automatiskt genererad beskrivning">
            <a:extLst>
              <a:ext uri="{FF2B5EF4-FFF2-40B4-BE49-F238E27FC236}">
                <a16:creationId xmlns:a16="http://schemas.microsoft.com/office/drawing/2014/main" id="{328C18BC-2DC6-6D23-D564-AA6D1BD48F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3237" y="502276"/>
            <a:ext cx="4439225" cy="3204544"/>
          </a:xfrm>
          <a:prstGeom prst="rect">
            <a:avLst/>
          </a:prstGeom>
        </p:spPr>
      </p:pic>
    </p:spTree>
    <p:extLst>
      <p:ext uri="{BB962C8B-B14F-4D97-AF65-F5344CB8AC3E}">
        <p14:creationId xmlns:p14="http://schemas.microsoft.com/office/powerpoint/2010/main" val="3121959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21D8995-9536-4783-8421-E21F1CF731E8}"/>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a:extLst>
              <a:ext uri="{FF2B5EF4-FFF2-40B4-BE49-F238E27FC236}">
                <a16:creationId xmlns:a16="http://schemas.microsoft.com/office/drawing/2014/main" id="{D3B8FC4C-5924-40CB-B9F6-7101F0FF2181}"/>
              </a:ext>
            </a:extLst>
          </p:cNvPr>
          <p:cNvSpPr txBox="1"/>
          <p:nvPr/>
        </p:nvSpPr>
        <p:spPr>
          <a:xfrm>
            <a:off x="2000794" y="3310461"/>
            <a:ext cx="8190412" cy="3123932"/>
          </a:xfrm>
          <a:prstGeom prst="rect">
            <a:avLst/>
          </a:prstGeom>
          <a:noFill/>
        </p:spPr>
        <p:txBody>
          <a:bodyPr wrap="square">
            <a:spAutoFit/>
          </a:bodyPr>
          <a:lstStyle/>
          <a:p>
            <a:pPr algn="ctr"/>
            <a:r>
              <a:rPr lang="sv-SE" sz="1600" b="1" i="0" dirty="0">
                <a:solidFill>
                  <a:schemeClr val="bg1"/>
                </a:solidFill>
                <a:effectLst/>
                <a:latin typeface="Daytona" panose="020B0604030500040204" pitchFamily="34" charset="0"/>
              </a:rPr>
              <a:t>Idrotter i föreningen genom historien</a:t>
            </a:r>
            <a:br>
              <a:rPr lang="sv-SE" sz="1600" b="1" i="0" dirty="0">
                <a:solidFill>
                  <a:schemeClr val="bg1"/>
                </a:solidFill>
                <a:effectLst/>
                <a:latin typeface="Daytona" panose="020B0604030500040204" pitchFamily="34" charset="0"/>
              </a:rPr>
            </a:br>
            <a:endParaRPr lang="sv-SE" sz="1600" dirty="0">
              <a:solidFill>
                <a:schemeClr val="bg1"/>
              </a:solidFill>
              <a:latin typeface="Daytona" panose="020B0604030500040204" pitchFamily="34" charset="0"/>
            </a:endParaRP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CYKEL</a:t>
            </a:r>
            <a:r>
              <a:rPr lang="sv-SE" sz="1100" b="0" i="0" dirty="0">
                <a:solidFill>
                  <a:schemeClr val="bg1"/>
                </a:solidFill>
                <a:effectLst/>
                <a:latin typeface="Daytona" panose="020B0604030500040204" pitchFamily="34" charset="0"/>
              </a:rPr>
              <a:t> som startades redan 1933 </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HANDBOLL</a:t>
            </a:r>
            <a:r>
              <a:rPr lang="sv-SE" sz="1100" b="0" i="0" dirty="0">
                <a:solidFill>
                  <a:schemeClr val="bg1"/>
                </a:solidFill>
                <a:effectLst/>
                <a:latin typeface="Daytona" panose="020B0604030500040204" pitchFamily="34" charset="0"/>
              </a:rPr>
              <a:t> med fem raka DM-titlar från 1953 och framåt </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BANDY</a:t>
            </a:r>
            <a:r>
              <a:rPr lang="sv-SE" sz="1100" b="0" i="0" dirty="0">
                <a:solidFill>
                  <a:schemeClr val="bg1"/>
                </a:solidFill>
                <a:effectLst/>
                <a:latin typeface="Daytona" panose="020B0604030500040204" pitchFamily="34" charset="0"/>
              </a:rPr>
              <a:t> som spelades på Umeälvens is och där klubben tog flera DM-segrar </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FRIIDROTT</a:t>
            </a:r>
            <a:r>
              <a:rPr lang="sv-SE" sz="1100" b="0" i="0" dirty="0">
                <a:solidFill>
                  <a:schemeClr val="bg1"/>
                </a:solidFill>
                <a:effectLst/>
                <a:latin typeface="Daytona" panose="020B0604030500040204" pitchFamily="34" charset="0"/>
              </a:rPr>
              <a:t> med flera DM-titlar </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SIMNING</a:t>
            </a:r>
            <a:r>
              <a:rPr lang="sv-SE" sz="1100" b="0" i="0" dirty="0">
                <a:solidFill>
                  <a:schemeClr val="bg1"/>
                </a:solidFill>
                <a:effectLst/>
                <a:latin typeface="Daytona" panose="020B0604030500040204" pitchFamily="34" charset="0"/>
              </a:rPr>
              <a:t> under en kortare tid, men med DM-titlar </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BASKET</a:t>
            </a:r>
            <a:r>
              <a:rPr lang="sv-SE" sz="1100" b="0" i="0" dirty="0">
                <a:solidFill>
                  <a:schemeClr val="bg1"/>
                </a:solidFill>
                <a:effectLst/>
                <a:latin typeface="Daytona" panose="020B0604030500040204" pitchFamily="34" charset="0"/>
              </a:rPr>
              <a:t> under en kortare tid som senare blev </a:t>
            </a:r>
            <a:r>
              <a:rPr lang="sv-SE" sz="1100" b="0" i="0" dirty="0" err="1">
                <a:solidFill>
                  <a:schemeClr val="bg1"/>
                </a:solidFill>
                <a:effectLst/>
                <a:latin typeface="Daytona" panose="020B0604030500040204" pitchFamily="34" charset="0"/>
              </a:rPr>
              <a:t>Cometerna</a:t>
            </a:r>
            <a:endParaRPr lang="sv-SE" sz="1100" dirty="0">
              <a:solidFill>
                <a:schemeClr val="bg1"/>
              </a:solidFill>
              <a:latin typeface="Daytona" panose="020B0604030500040204" pitchFamily="34" charset="0"/>
            </a:endParaRP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ISHOCKEY</a:t>
            </a:r>
            <a:r>
              <a:rPr lang="sv-SE" sz="1100" b="0" i="0" dirty="0">
                <a:solidFill>
                  <a:schemeClr val="bg1"/>
                </a:solidFill>
                <a:effectLst/>
                <a:latin typeface="Daytona" panose="020B0604030500040204" pitchFamily="34" charset="0"/>
              </a:rPr>
              <a:t> med allsvenskt spel 1969-1970 och som blev stommen till nuvarande Björklöven </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BOWLING</a:t>
            </a:r>
            <a:r>
              <a:rPr lang="sv-SE" sz="1100" b="0" i="0" dirty="0">
                <a:solidFill>
                  <a:schemeClr val="bg1"/>
                </a:solidFill>
                <a:effectLst/>
                <a:latin typeface="Daytona" panose="020B0604030500040204" pitchFamily="34" charset="0"/>
              </a:rPr>
              <a:t> kom med i SSK-familjen i slutet av 1950-talet och fanns i föreningen </a:t>
            </a:r>
            <a:br>
              <a:rPr lang="sv-SE" sz="1100" b="0" i="0" dirty="0">
                <a:solidFill>
                  <a:schemeClr val="bg1"/>
                </a:solidFill>
                <a:effectLst/>
                <a:latin typeface="Daytona" panose="020B0604030500040204" pitchFamily="34" charset="0"/>
              </a:rPr>
            </a:br>
            <a:r>
              <a:rPr lang="sv-SE" sz="1100" b="0" i="0" dirty="0">
                <a:solidFill>
                  <a:schemeClr val="bg1"/>
                </a:solidFill>
                <a:effectLst/>
                <a:latin typeface="Daytona" panose="020B0604030500040204" pitchFamily="34" charset="0"/>
              </a:rPr>
              <a:t>med lokala framgångar fram till slutet av 00-talet.</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BORDTENNIS</a:t>
            </a:r>
            <a:r>
              <a:rPr lang="sv-SE" sz="1100" b="0" i="0" dirty="0">
                <a:solidFill>
                  <a:schemeClr val="bg1"/>
                </a:solidFill>
                <a:effectLst/>
                <a:latin typeface="Daytona" panose="020B0604030500040204" pitchFamily="34" charset="0"/>
              </a:rPr>
              <a:t> med flera SM-tecken fanns i föreningen tom 2011.  </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INNEBANDY</a:t>
            </a:r>
            <a:r>
              <a:rPr lang="sv-SE" sz="1100" b="0" i="0" dirty="0">
                <a:solidFill>
                  <a:schemeClr val="bg1"/>
                </a:solidFill>
                <a:effectLst/>
                <a:latin typeface="Daytona" panose="020B0604030500040204" pitchFamily="34" charset="0"/>
              </a:rPr>
              <a:t> som är den senaste sektionen, men knappast den sista.</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HERRFOTBOLL</a:t>
            </a:r>
            <a:r>
              <a:rPr lang="sv-SE" sz="1100" b="0" i="0" dirty="0">
                <a:solidFill>
                  <a:schemeClr val="bg1"/>
                </a:solidFill>
                <a:effectLst/>
                <a:latin typeface="Daytona" panose="020B0604030500040204" pitchFamily="34" charset="0"/>
              </a:rPr>
              <a:t> med skiftande framgångar med höjdpunkten allsvenskt kval 1969. </a:t>
            </a:r>
            <a:br>
              <a:rPr lang="sv-SE" sz="1100" b="0" i="0" dirty="0">
                <a:solidFill>
                  <a:schemeClr val="bg1"/>
                </a:solidFill>
                <a:effectLst/>
                <a:latin typeface="Daytona" panose="020B0604030500040204" pitchFamily="34" charset="0"/>
              </a:rPr>
            </a:br>
            <a:r>
              <a:rPr lang="sv-SE" sz="1100" b="0" i="0" dirty="0">
                <a:solidFill>
                  <a:schemeClr val="bg1"/>
                </a:solidFill>
                <a:effectLst/>
                <a:latin typeface="Daytona" panose="020B0604030500040204" pitchFamily="34" charset="0"/>
              </a:rPr>
              <a:t>1987 slogs herrarnas fotbollslag (som då spelade i division II) samman med Tegs SK och Umeå FC bildades. </a:t>
            </a:r>
          </a:p>
          <a:p>
            <a:pPr marL="171450" indent="-171450" algn="ctr">
              <a:buFont typeface="Wingdings" panose="05000000000000000000" pitchFamily="2" charset="2"/>
              <a:buChar char="§"/>
            </a:pPr>
            <a:r>
              <a:rPr lang="sv-SE" sz="1100" b="1" i="0" dirty="0">
                <a:solidFill>
                  <a:schemeClr val="bg1"/>
                </a:solidFill>
                <a:effectLst/>
                <a:latin typeface="Daytona" panose="020B0604030500040204" pitchFamily="34" charset="0"/>
              </a:rPr>
              <a:t>DAMFOTBOLL</a:t>
            </a:r>
            <a:r>
              <a:rPr lang="sv-SE" sz="1100" b="0" i="0" dirty="0">
                <a:solidFill>
                  <a:schemeClr val="bg1"/>
                </a:solidFill>
                <a:effectLst/>
                <a:latin typeface="Daytona" panose="020B0604030500040204" pitchFamily="34" charset="0"/>
              </a:rPr>
              <a:t> med en av Sveriges första lag i slutet av 60-talet, en landslagsspelare och på senare år</a:t>
            </a:r>
            <a:br>
              <a:rPr lang="sv-SE" sz="1100" b="0" i="0" dirty="0">
                <a:solidFill>
                  <a:schemeClr val="bg1"/>
                </a:solidFill>
                <a:effectLst/>
                <a:latin typeface="Daytona" panose="020B0604030500040204" pitchFamily="34" charset="0"/>
              </a:rPr>
            </a:br>
            <a:r>
              <a:rPr lang="sv-SE" sz="1100" b="0" i="0" dirty="0">
                <a:solidFill>
                  <a:schemeClr val="bg1"/>
                </a:solidFill>
                <a:effectLst/>
                <a:latin typeface="Daytona" panose="020B0604030500040204" pitchFamily="34" charset="0"/>
              </a:rPr>
              <a:t>ett lag som spelar i divison 2.</a:t>
            </a:r>
          </a:p>
        </p:txBody>
      </p:sp>
      <p:pic>
        <p:nvPicPr>
          <p:cNvPr id="2" name="Bildobjekt 1" descr="../../Logor/%20SandåkernsSK_transparentBG.png">
            <a:extLst>
              <a:ext uri="{FF2B5EF4-FFF2-40B4-BE49-F238E27FC236}">
                <a16:creationId xmlns:a16="http://schemas.microsoft.com/office/drawing/2014/main" id="{4153B338-103B-6434-9BC9-44FB906B555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pic>
        <p:nvPicPr>
          <p:cNvPr id="5" name="Picture 4">
            <a:extLst>
              <a:ext uri="{FF2B5EF4-FFF2-40B4-BE49-F238E27FC236}">
                <a16:creationId xmlns:a16="http://schemas.microsoft.com/office/drawing/2014/main" id="{32BC0A7E-E169-3338-C3B1-F5EA71BAD9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53" t="2201" r="2580" b="4579"/>
          <a:stretch/>
        </p:blipFill>
        <p:spPr bwMode="auto">
          <a:xfrm>
            <a:off x="3981450" y="1059657"/>
            <a:ext cx="4229100" cy="1951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792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Organisation - förening</a:t>
            </a:r>
          </a:p>
        </p:txBody>
      </p:sp>
      <p:pic>
        <p:nvPicPr>
          <p:cNvPr id="8" name="Bildobjekt 7" descr="../../Logor/%20SandåkernsSK_transparentBG.png">
            <a:extLst>
              <a:ext uri="{FF2B5EF4-FFF2-40B4-BE49-F238E27FC236}">
                <a16:creationId xmlns:a16="http://schemas.microsoft.com/office/drawing/2014/main" id="{57794A8D-9137-4A7A-AEC5-630983BDF2C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
        <p:nvSpPr>
          <p:cNvPr id="5" name="textruta 4">
            <a:extLst>
              <a:ext uri="{FF2B5EF4-FFF2-40B4-BE49-F238E27FC236}">
                <a16:creationId xmlns:a16="http://schemas.microsoft.com/office/drawing/2014/main" id="{FE86B1B2-29FB-9B92-8EA5-9251A3C4F8FE}"/>
              </a:ext>
            </a:extLst>
          </p:cNvPr>
          <p:cNvSpPr txBox="1"/>
          <p:nvPr/>
        </p:nvSpPr>
        <p:spPr>
          <a:xfrm>
            <a:off x="333104" y="1069480"/>
            <a:ext cx="7245866" cy="5447645"/>
          </a:xfrm>
          <a:prstGeom prst="rect">
            <a:avLst/>
          </a:prstGeom>
          <a:noFill/>
        </p:spPr>
        <p:txBody>
          <a:bodyPr wrap="square">
            <a:spAutoFit/>
          </a:bodyPr>
          <a:lstStyle/>
          <a:p>
            <a:pPr algn="l"/>
            <a:r>
              <a:rPr lang="sv-SE" sz="1200" b="1" dirty="0">
                <a:latin typeface="Daytona" panose="020B0604030500040204" pitchFamily="34" charset="0"/>
              </a:rPr>
              <a:t>Årsmötet...</a:t>
            </a:r>
          </a:p>
          <a:p>
            <a:pPr algn="l"/>
            <a:r>
              <a:rPr lang="sv-SE" sz="1200" dirty="0">
                <a:latin typeface="Daytona" panose="020B0604030500040204" pitchFamily="34" charset="0"/>
              </a:rPr>
              <a:t>... är det högsta beslutande organet och hålls senast sista juni varje år.</a:t>
            </a:r>
          </a:p>
          <a:p>
            <a:pPr algn="l"/>
            <a:r>
              <a:rPr lang="sv-SE" sz="1200" dirty="0">
                <a:latin typeface="Daytona" panose="020B0604030500040204" pitchFamily="34" charset="0"/>
              </a:rPr>
              <a:t>Samtliga medlemmar över 14 år har rösträtt.</a:t>
            </a:r>
          </a:p>
          <a:p>
            <a:pPr algn="l"/>
            <a:r>
              <a:rPr lang="sv-SE" sz="1200" dirty="0">
                <a:latin typeface="Daytona" panose="020B0604030500040204" pitchFamily="34" charset="0"/>
              </a:rPr>
              <a:t> </a:t>
            </a:r>
          </a:p>
          <a:p>
            <a:pPr algn="l"/>
            <a:r>
              <a:rPr lang="sv-SE" sz="1200" b="1" dirty="0">
                <a:latin typeface="Daytona" panose="020B0604030500040204" pitchFamily="34" charset="0"/>
              </a:rPr>
              <a:t>Föreningsstyrelsen...</a:t>
            </a:r>
          </a:p>
          <a:p>
            <a:pPr algn="l"/>
            <a:r>
              <a:rPr lang="sv-SE" sz="1200" dirty="0">
                <a:latin typeface="Daytona" panose="020B0604030500040204" pitchFamily="34" charset="0"/>
              </a:rPr>
              <a:t>...ska bestå av ordförande samt 3-5 övriga ledamöter samt ansvarig från varje idrott. Styrelsen ska bestå av kvinnor och män och i möjligaste mån vara representerade till lika stora delar. Styrelsen ska inom sig utse vice ordförande och de övriga befattningshavare som behövs.</a:t>
            </a:r>
          </a:p>
          <a:p>
            <a:pPr algn="l"/>
            <a:r>
              <a:rPr lang="sv-SE" sz="1200" dirty="0">
                <a:latin typeface="Daytona" panose="020B0604030500040204" pitchFamily="34" charset="0"/>
              </a:rPr>
              <a:t>...är ansvarig för föreningens verksamhet, inklusive personal, egendom och förvaltning av föreningens medel.</a:t>
            </a:r>
          </a:p>
          <a:p>
            <a:pPr algn="l"/>
            <a:r>
              <a:rPr lang="sv-SE" sz="1200" dirty="0">
                <a:latin typeface="Daytona" panose="020B0604030500040204" pitchFamily="34" charset="0"/>
              </a:rPr>
              <a:t>...upprättar varje år instruktioner för medlemmarna m.m.</a:t>
            </a:r>
          </a:p>
          <a:p>
            <a:pPr algn="l"/>
            <a:r>
              <a:rPr lang="sv-SE" sz="1200" b="1" dirty="0">
                <a:latin typeface="Daytona" panose="020B0604030500040204" pitchFamily="34" charset="0"/>
              </a:rPr>
              <a:t> </a:t>
            </a:r>
          </a:p>
          <a:p>
            <a:pPr algn="l"/>
            <a:r>
              <a:rPr lang="sv-SE" sz="1200" b="1" dirty="0">
                <a:latin typeface="Daytona" panose="020B0604030500040204" pitchFamily="34" charset="0"/>
              </a:rPr>
              <a:t>Verksamhetsgrupperna...</a:t>
            </a:r>
          </a:p>
          <a:p>
            <a:r>
              <a:rPr lang="sv-SE" sz="1200" dirty="0">
                <a:latin typeface="Daytona" panose="020B0604030500040204" pitchFamily="34" charset="0"/>
              </a:rPr>
              <a:t>...fotboll och innebandy finns representerade med en ansvarig från vardera grupp i föreningsstyrelsen. Dessa ansvarar för verksamhetens löpande funktion utifrån övergripande instruktioner från föreningsstyrelsen (t.ex. ekonomiska ramar), men ansvarar självständigt för den idrottsliga verksamheten. (</a:t>
            </a:r>
            <a:r>
              <a:rPr lang="sv-SE" altLang="sv-SE" sz="1200" dirty="0" err="1">
                <a:latin typeface="Daytona" panose="020B0604030500040204" pitchFamily="34" charset="0"/>
              </a:rPr>
              <a:t>Futsal</a:t>
            </a:r>
            <a:r>
              <a:rPr lang="sv-SE" altLang="sv-SE" sz="1200" dirty="0">
                <a:latin typeface="Daytona" panose="020B0604030500040204" pitchFamily="34" charset="0"/>
              </a:rPr>
              <a:t> ligger idag under fotboll och volleyboll under innebandy).</a:t>
            </a:r>
            <a:endParaRPr lang="sv-SE" sz="1200" dirty="0">
              <a:latin typeface="Daytona" panose="020B0604030500040204" pitchFamily="34" charset="0"/>
            </a:endParaRPr>
          </a:p>
          <a:p>
            <a:pPr algn="l"/>
            <a:r>
              <a:rPr lang="sv-SE" sz="1200" dirty="0">
                <a:latin typeface="Daytona" panose="020B0604030500040204" pitchFamily="34" charset="0"/>
              </a:rPr>
              <a:t> </a:t>
            </a:r>
          </a:p>
          <a:p>
            <a:pPr algn="l"/>
            <a:r>
              <a:rPr lang="sv-SE" sz="1200" b="1" dirty="0">
                <a:latin typeface="Daytona" panose="020B0604030500040204" pitchFamily="34" charset="0"/>
              </a:rPr>
              <a:t>Kansli...</a:t>
            </a:r>
          </a:p>
          <a:p>
            <a:pPr algn="l"/>
            <a:r>
              <a:rPr lang="sv-SE" sz="1200" dirty="0">
                <a:latin typeface="Daytona" panose="020B0604030500040204" pitchFamily="34" charset="0"/>
              </a:rPr>
              <a:t>...finns beläget på klubblokalen på </a:t>
            </a:r>
            <a:r>
              <a:rPr lang="sv-SE" sz="1200" dirty="0" err="1">
                <a:latin typeface="Daytona" panose="020B0604030500040204" pitchFamily="34" charset="0"/>
              </a:rPr>
              <a:t>Grubbe</a:t>
            </a:r>
            <a:r>
              <a:rPr lang="sv-SE" sz="1200" dirty="0">
                <a:latin typeface="Daytona" panose="020B0604030500040204" pitchFamily="34" charset="0"/>
              </a:rPr>
              <a:t>. Kansliet sköter i första hand all administration, </a:t>
            </a:r>
            <a:br>
              <a:rPr lang="sv-SE" sz="1200" dirty="0">
                <a:latin typeface="Daytona" panose="020B0604030500040204" pitchFamily="34" charset="0"/>
              </a:rPr>
            </a:br>
            <a:r>
              <a:rPr lang="sv-SE" sz="1200" dirty="0">
                <a:latin typeface="Daytona" panose="020B0604030500040204" pitchFamily="34" charset="0"/>
              </a:rPr>
              <a:t>men arbetar även med utvecklingsfrågor. Kansliet sköter även all administration kring kommunseriefotbollen gällande matcher. Föreningen köper även redovisningstjänst via Idrottsservice. Kansliet når ni på 090-774148 eller via kansli@sandakernssk.se.</a:t>
            </a:r>
          </a:p>
          <a:p>
            <a:pPr algn="l"/>
            <a:r>
              <a:rPr lang="sv-SE" sz="1200" dirty="0">
                <a:latin typeface="Daytona" panose="020B0604030500040204" pitchFamily="34" charset="0"/>
              </a:rPr>
              <a:t> </a:t>
            </a:r>
          </a:p>
          <a:p>
            <a:pPr algn="l"/>
            <a:r>
              <a:rPr lang="sv-SE" sz="1200" b="1" dirty="0">
                <a:latin typeface="Daytona" panose="020B0604030500040204" pitchFamily="34" charset="0"/>
              </a:rPr>
              <a:t>SSK-ambassadörer...</a:t>
            </a:r>
          </a:p>
          <a:p>
            <a:pPr algn="l"/>
            <a:r>
              <a:rPr lang="sv-SE" sz="1200" dirty="0">
                <a:latin typeface="Daytona" panose="020B0604030500040204" pitchFamily="34" charset="0"/>
              </a:rPr>
              <a:t>...har en representant från samtliga årskullar och fungerar som en länk mellan lagen och övriga i föreningen. Ser till att lag och föräldrar blir engagerade i gemensamma aktiviteter och uppgifter, samt kunna framföra synpunkter eller förslag från laget till övriga delar av föreningen.</a:t>
            </a:r>
          </a:p>
        </p:txBody>
      </p:sp>
      <p:grpSp>
        <p:nvGrpSpPr>
          <p:cNvPr id="11" name="Grupp 10">
            <a:extLst>
              <a:ext uri="{FF2B5EF4-FFF2-40B4-BE49-F238E27FC236}">
                <a16:creationId xmlns:a16="http://schemas.microsoft.com/office/drawing/2014/main" id="{8BD2FDA9-4669-016E-6483-3E3181311159}"/>
              </a:ext>
            </a:extLst>
          </p:cNvPr>
          <p:cNvGrpSpPr/>
          <p:nvPr/>
        </p:nvGrpSpPr>
        <p:grpSpPr>
          <a:xfrm>
            <a:off x="8211671" y="1069480"/>
            <a:ext cx="3980329" cy="2193330"/>
            <a:chOff x="8211671" y="1069480"/>
            <a:chExt cx="3980329" cy="2193330"/>
          </a:xfrm>
        </p:grpSpPr>
        <p:sp>
          <p:nvSpPr>
            <p:cNvPr id="4" name="Rektangel 3">
              <a:extLst>
                <a:ext uri="{FF2B5EF4-FFF2-40B4-BE49-F238E27FC236}">
                  <a16:creationId xmlns:a16="http://schemas.microsoft.com/office/drawing/2014/main" id="{147DBD87-0A4A-49F9-E8C6-3F25AF136756}"/>
                </a:ext>
              </a:extLst>
            </p:cNvPr>
            <p:cNvSpPr/>
            <p:nvPr/>
          </p:nvSpPr>
          <p:spPr>
            <a:xfrm>
              <a:off x="8211671" y="1069480"/>
              <a:ext cx="3980329" cy="219333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rgbClr val="C00000"/>
                </a:solidFill>
              </a:endParaRPr>
            </a:p>
          </p:txBody>
        </p:sp>
        <p:sp>
          <p:nvSpPr>
            <p:cNvPr id="2" name="textruta 1">
              <a:extLst>
                <a:ext uri="{FF2B5EF4-FFF2-40B4-BE49-F238E27FC236}">
                  <a16:creationId xmlns:a16="http://schemas.microsoft.com/office/drawing/2014/main" id="{7E430540-43D4-894B-E267-DF57C7AC98CD}"/>
                </a:ext>
              </a:extLst>
            </p:cNvPr>
            <p:cNvSpPr txBox="1"/>
            <p:nvPr/>
          </p:nvSpPr>
          <p:spPr>
            <a:xfrm>
              <a:off x="8280484" y="1169929"/>
              <a:ext cx="3578412" cy="2092881"/>
            </a:xfrm>
            <a:prstGeom prst="rect">
              <a:avLst/>
            </a:prstGeom>
            <a:noFill/>
          </p:spPr>
          <p:txBody>
            <a:bodyPr wrap="square">
              <a:spAutoFit/>
            </a:bodyPr>
            <a:lstStyle/>
            <a:p>
              <a:pPr algn="l"/>
              <a:r>
                <a:rPr lang="sv-SE" sz="1200" b="1" dirty="0">
                  <a:solidFill>
                    <a:schemeClr val="bg1"/>
                  </a:solidFill>
                  <a:latin typeface="Daytona" panose="020B0604030500040204" pitchFamily="34" charset="0"/>
                </a:rPr>
                <a:t>Föreningsstyrelsen består av:</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David Persson, </a:t>
              </a:r>
              <a:r>
                <a:rPr lang="sv-SE" sz="1000" i="1" dirty="0">
                  <a:solidFill>
                    <a:schemeClr val="bg1"/>
                  </a:solidFill>
                  <a:latin typeface="Daytona" panose="020B0604030500040204" pitchFamily="34" charset="0"/>
                </a:rPr>
                <a:t>ordförande</a:t>
              </a:r>
            </a:p>
            <a:p>
              <a:pPr marL="171450" indent="-171450" algn="l">
                <a:buFont typeface="Arial" panose="020B0604020202020204" pitchFamily="34" charset="0"/>
                <a:buChar char="•"/>
              </a:pPr>
              <a:r>
                <a:rPr lang="sv-SE" sz="1200" dirty="0" err="1">
                  <a:solidFill>
                    <a:schemeClr val="bg1"/>
                  </a:solidFill>
                  <a:latin typeface="Daytona" panose="020B0604030500040204" pitchFamily="34" charset="0"/>
                </a:rPr>
                <a:t>Theres</a:t>
              </a:r>
              <a:r>
                <a:rPr lang="sv-SE" sz="1200" dirty="0">
                  <a:solidFill>
                    <a:schemeClr val="bg1"/>
                  </a:solidFill>
                  <a:latin typeface="Daytona" panose="020B0604030500040204" pitchFamily="34" charset="0"/>
                </a:rPr>
                <a:t> Svensson, </a:t>
              </a:r>
              <a:r>
                <a:rPr lang="sv-SE" sz="1000" i="1" dirty="0">
                  <a:solidFill>
                    <a:schemeClr val="bg1"/>
                  </a:solidFill>
                  <a:latin typeface="Daytona" panose="020B0604030500040204" pitchFamily="34" charset="0"/>
                </a:rPr>
                <a:t>vice ordförande </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Simon </a:t>
              </a:r>
              <a:r>
                <a:rPr lang="sv-SE" sz="1200" dirty="0" err="1">
                  <a:solidFill>
                    <a:schemeClr val="bg1"/>
                  </a:solidFill>
                  <a:latin typeface="Daytona" panose="020B0604030500040204" pitchFamily="34" charset="0"/>
                </a:rPr>
                <a:t>Webeklint</a:t>
              </a:r>
              <a:endParaRPr lang="sv-SE" sz="1200" dirty="0">
                <a:solidFill>
                  <a:schemeClr val="bg1"/>
                </a:solidFill>
                <a:latin typeface="Daytona" panose="020B0604030500040204" pitchFamily="34" charset="0"/>
              </a:endParaRP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Magnus Eklund</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SO Persson</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Åsa </a:t>
              </a:r>
              <a:r>
                <a:rPr lang="sv-SE" sz="1200" dirty="0" err="1">
                  <a:solidFill>
                    <a:schemeClr val="bg1"/>
                  </a:solidFill>
                  <a:latin typeface="Daytona" panose="020B0604030500040204" pitchFamily="34" charset="0"/>
                </a:rPr>
                <a:t>Borgardt</a:t>
              </a:r>
              <a:r>
                <a:rPr lang="sv-SE" sz="1200" dirty="0">
                  <a:solidFill>
                    <a:schemeClr val="bg1"/>
                  </a:solidFill>
                  <a:latin typeface="Daytona" panose="020B0604030500040204" pitchFamily="34" charset="0"/>
                </a:rPr>
                <a:t>, </a:t>
              </a:r>
              <a:r>
                <a:rPr lang="sv-SE" sz="1000" i="1" dirty="0">
                  <a:solidFill>
                    <a:schemeClr val="bg1"/>
                  </a:solidFill>
                  <a:latin typeface="Daytona" panose="020B0604030500040204" pitchFamily="34" charset="0"/>
                </a:rPr>
                <a:t>suppleant</a:t>
              </a:r>
            </a:p>
            <a:p>
              <a:pPr algn="l"/>
              <a:endParaRPr lang="sv-SE" sz="600" i="1" dirty="0">
                <a:solidFill>
                  <a:schemeClr val="bg1"/>
                </a:solidFill>
                <a:latin typeface="Daytona" panose="020B0604030500040204" pitchFamily="34" charset="0"/>
              </a:endParaRP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Sara Johansson, </a:t>
              </a:r>
              <a:r>
                <a:rPr lang="sv-SE" sz="1000" i="1" dirty="0">
                  <a:solidFill>
                    <a:schemeClr val="bg1"/>
                  </a:solidFill>
                  <a:latin typeface="Daytona" panose="020B0604030500040204" pitchFamily="34" charset="0"/>
                </a:rPr>
                <a:t>verksamhetsansvarig innebandy</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Mikael </a:t>
              </a:r>
              <a:r>
                <a:rPr lang="sv-SE" sz="1200" dirty="0" err="1">
                  <a:solidFill>
                    <a:schemeClr val="bg1"/>
                  </a:solidFill>
                  <a:latin typeface="Daytona" panose="020B0604030500040204" pitchFamily="34" charset="0"/>
                </a:rPr>
                <a:t>Garpebring</a:t>
              </a:r>
              <a:r>
                <a:rPr lang="sv-SE" sz="1200" dirty="0">
                  <a:solidFill>
                    <a:schemeClr val="bg1"/>
                  </a:solidFill>
                  <a:latin typeface="Daytona" panose="020B0604030500040204" pitchFamily="34" charset="0"/>
                </a:rPr>
                <a:t>, </a:t>
              </a:r>
              <a:r>
                <a:rPr lang="sv-SE" sz="1000" i="1" dirty="0">
                  <a:solidFill>
                    <a:schemeClr val="bg1"/>
                  </a:solidFill>
                  <a:latin typeface="Daytona" panose="020B0604030500040204" pitchFamily="34" charset="0"/>
                </a:rPr>
                <a:t>verksamhetsansvarig fotboll</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Petter Widmark, </a:t>
              </a:r>
              <a:r>
                <a:rPr lang="sv-SE" sz="1000" i="1" dirty="0">
                  <a:solidFill>
                    <a:schemeClr val="bg1"/>
                  </a:solidFill>
                  <a:latin typeface="Daytona" panose="020B0604030500040204" pitchFamily="34" charset="0"/>
                </a:rPr>
                <a:t>adjungerande från kansliet</a:t>
              </a:r>
              <a:endParaRPr lang="sv-SE" sz="1200" dirty="0">
                <a:solidFill>
                  <a:schemeClr val="bg1"/>
                </a:solidFill>
                <a:latin typeface="Daytona" panose="020B0604030500040204" pitchFamily="34" charset="0"/>
              </a:endParaRPr>
            </a:p>
          </p:txBody>
        </p:sp>
      </p:grpSp>
      <p:grpSp>
        <p:nvGrpSpPr>
          <p:cNvPr id="12" name="Grupp 11">
            <a:extLst>
              <a:ext uri="{FF2B5EF4-FFF2-40B4-BE49-F238E27FC236}">
                <a16:creationId xmlns:a16="http://schemas.microsoft.com/office/drawing/2014/main" id="{0C0C6324-5F73-06B1-D641-011AAD3E6C3A}"/>
              </a:ext>
            </a:extLst>
          </p:cNvPr>
          <p:cNvGrpSpPr/>
          <p:nvPr/>
        </p:nvGrpSpPr>
        <p:grpSpPr>
          <a:xfrm>
            <a:off x="8211670" y="3467161"/>
            <a:ext cx="3980329" cy="1988979"/>
            <a:chOff x="8211670" y="3467161"/>
            <a:chExt cx="3980329" cy="1988979"/>
          </a:xfrm>
          <a:solidFill>
            <a:srgbClr val="811111"/>
          </a:solidFill>
        </p:grpSpPr>
        <p:sp>
          <p:nvSpPr>
            <p:cNvPr id="7" name="Rektangel 6">
              <a:extLst>
                <a:ext uri="{FF2B5EF4-FFF2-40B4-BE49-F238E27FC236}">
                  <a16:creationId xmlns:a16="http://schemas.microsoft.com/office/drawing/2014/main" id="{F25B7EB6-1491-EA29-05B7-32F8E24CFFC9}"/>
                </a:ext>
              </a:extLst>
            </p:cNvPr>
            <p:cNvSpPr/>
            <p:nvPr/>
          </p:nvSpPr>
          <p:spPr>
            <a:xfrm>
              <a:off x="8211670" y="3467161"/>
              <a:ext cx="3980329" cy="198897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rgbClr val="C00000"/>
                </a:solidFill>
              </a:endParaRPr>
            </a:p>
          </p:txBody>
        </p:sp>
        <p:sp>
          <p:nvSpPr>
            <p:cNvPr id="3" name="textruta 2">
              <a:extLst>
                <a:ext uri="{FF2B5EF4-FFF2-40B4-BE49-F238E27FC236}">
                  <a16:creationId xmlns:a16="http://schemas.microsoft.com/office/drawing/2014/main" id="{C83272AD-C356-A577-51D0-5FBB6D91DD71}"/>
                </a:ext>
              </a:extLst>
            </p:cNvPr>
            <p:cNvSpPr txBox="1"/>
            <p:nvPr/>
          </p:nvSpPr>
          <p:spPr>
            <a:xfrm>
              <a:off x="8280484" y="3601365"/>
              <a:ext cx="3578412" cy="1754326"/>
            </a:xfrm>
            <a:prstGeom prst="rect">
              <a:avLst/>
            </a:prstGeom>
            <a:noFill/>
          </p:spPr>
          <p:txBody>
            <a:bodyPr wrap="square">
              <a:spAutoFit/>
            </a:bodyPr>
            <a:lstStyle/>
            <a:p>
              <a:pPr algn="l"/>
              <a:r>
                <a:rPr lang="sv-SE" sz="1200" b="1" dirty="0">
                  <a:solidFill>
                    <a:schemeClr val="bg1"/>
                  </a:solidFill>
                  <a:latin typeface="Daytona" panose="020B0604030500040204" pitchFamily="34" charset="0"/>
                </a:rPr>
                <a:t>Verksamhetsgrupperna består av:</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Sara Johansson, </a:t>
              </a:r>
              <a:r>
                <a:rPr lang="sv-SE" sz="1000" i="1" dirty="0">
                  <a:solidFill>
                    <a:schemeClr val="bg1"/>
                  </a:solidFill>
                  <a:latin typeface="Daytona" panose="020B0604030500040204" pitchFamily="34" charset="0"/>
                </a:rPr>
                <a:t>verksamhetsansvarig innebandy</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Magnus Eklund</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David Persson</a:t>
              </a:r>
            </a:p>
            <a:p>
              <a:pPr marL="171450" indent="-171450" algn="l">
                <a:buFont typeface="Arial" panose="020B0604020202020204" pitchFamily="34" charset="0"/>
                <a:buChar char="•"/>
              </a:pPr>
              <a:endParaRPr lang="sv-SE" sz="1200" dirty="0">
                <a:solidFill>
                  <a:schemeClr val="bg1"/>
                </a:solidFill>
                <a:latin typeface="Daytona" panose="020B0604030500040204" pitchFamily="34" charset="0"/>
              </a:endParaRP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Mikael </a:t>
              </a:r>
              <a:r>
                <a:rPr lang="sv-SE" sz="1200" dirty="0" err="1">
                  <a:solidFill>
                    <a:schemeClr val="bg1"/>
                  </a:solidFill>
                  <a:latin typeface="Daytona" panose="020B0604030500040204" pitchFamily="34" charset="0"/>
                </a:rPr>
                <a:t>Garpebring</a:t>
              </a:r>
              <a:r>
                <a:rPr lang="sv-SE" sz="1200" dirty="0">
                  <a:solidFill>
                    <a:schemeClr val="bg1"/>
                  </a:solidFill>
                  <a:latin typeface="Daytona" panose="020B0604030500040204" pitchFamily="34" charset="0"/>
                </a:rPr>
                <a:t>, </a:t>
              </a:r>
              <a:r>
                <a:rPr lang="sv-SE" sz="1000" i="1" dirty="0">
                  <a:solidFill>
                    <a:schemeClr val="bg1"/>
                  </a:solidFill>
                  <a:latin typeface="Daytona" panose="020B0604030500040204" pitchFamily="34" charset="0"/>
                </a:rPr>
                <a:t>verksamhetsansvarig fotboll</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Erland Andersson</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Sofia Johansson</a:t>
              </a:r>
            </a:p>
            <a:p>
              <a:pPr marL="171450" indent="-171450" algn="l">
                <a:buFont typeface="Arial" panose="020B0604020202020204" pitchFamily="34" charset="0"/>
                <a:buChar char="•"/>
              </a:pPr>
              <a:r>
                <a:rPr lang="sv-SE" sz="1200" dirty="0">
                  <a:solidFill>
                    <a:schemeClr val="bg1"/>
                  </a:solidFill>
                  <a:latin typeface="Daytona" panose="020B0604030500040204" pitchFamily="34" charset="0"/>
                </a:rPr>
                <a:t>David Persson</a:t>
              </a:r>
            </a:p>
          </p:txBody>
        </p:sp>
      </p:grpSp>
      <p:grpSp>
        <p:nvGrpSpPr>
          <p:cNvPr id="14" name="Grupp 13">
            <a:extLst>
              <a:ext uri="{FF2B5EF4-FFF2-40B4-BE49-F238E27FC236}">
                <a16:creationId xmlns:a16="http://schemas.microsoft.com/office/drawing/2014/main" id="{8A2B94A1-8777-2A88-791F-8C65B66A7F49}"/>
              </a:ext>
            </a:extLst>
          </p:cNvPr>
          <p:cNvGrpSpPr/>
          <p:nvPr/>
        </p:nvGrpSpPr>
        <p:grpSpPr>
          <a:xfrm>
            <a:off x="8211671" y="5660491"/>
            <a:ext cx="3980329" cy="1031319"/>
            <a:chOff x="8211671" y="5660491"/>
            <a:chExt cx="3980329" cy="1031319"/>
          </a:xfrm>
          <a:solidFill>
            <a:schemeClr val="tx1"/>
          </a:solidFill>
        </p:grpSpPr>
        <p:sp>
          <p:nvSpPr>
            <p:cNvPr id="9" name="Rektangel 8">
              <a:extLst>
                <a:ext uri="{FF2B5EF4-FFF2-40B4-BE49-F238E27FC236}">
                  <a16:creationId xmlns:a16="http://schemas.microsoft.com/office/drawing/2014/main" id="{83B1021C-28AC-3728-A773-47B3F8C6B6A7}"/>
                </a:ext>
              </a:extLst>
            </p:cNvPr>
            <p:cNvSpPr/>
            <p:nvPr/>
          </p:nvSpPr>
          <p:spPr>
            <a:xfrm>
              <a:off x="8211671" y="5660491"/>
              <a:ext cx="3980329" cy="103131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rgbClr val="C00000"/>
                </a:solidFill>
              </a:endParaRPr>
            </a:p>
          </p:txBody>
        </p:sp>
        <p:sp>
          <p:nvSpPr>
            <p:cNvPr id="10" name="textruta 9">
              <a:extLst>
                <a:ext uri="{FF2B5EF4-FFF2-40B4-BE49-F238E27FC236}">
                  <a16:creationId xmlns:a16="http://schemas.microsoft.com/office/drawing/2014/main" id="{F56D869B-8023-9AD3-067C-DE01D2D05F90}"/>
                </a:ext>
              </a:extLst>
            </p:cNvPr>
            <p:cNvSpPr txBox="1"/>
            <p:nvPr/>
          </p:nvSpPr>
          <p:spPr>
            <a:xfrm>
              <a:off x="8412628" y="5788520"/>
              <a:ext cx="3578412" cy="769441"/>
            </a:xfrm>
            <a:prstGeom prst="rect">
              <a:avLst/>
            </a:prstGeom>
            <a:noFill/>
          </p:spPr>
          <p:txBody>
            <a:bodyPr wrap="square">
              <a:spAutoFit/>
            </a:bodyPr>
            <a:lstStyle/>
            <a:p>
              <a:pPr algn="l"/>
              <a:r>
                <a:rPr lang="sv-SE" sz="1200" b="1" dirty="0">
                  <a:solidFill>
                    <a:schemeClr val="bg1"/>
                  </a:solidFill>
                  <a:latin typeface="Daytona" panose="020B0604030500040204" pitchFamily="34" charset="0"/>
                </a:rPr>
                <a:t>På kansliet jobbar:</a:t>
              </a:r>
            </a:p>
            <a:p>
              <a:pPr algn="l"/>
              <a:r>
                <a:rPr lang="sv-SE" sz="1200" dirty="0">
                  <a:solidFill>
                    <a:schemeClr val="bg1"/>
                  </a:solidFill>
                  <a:latin typeface="Daytona" panose="020B0604030500040204" pitchFamily="34" charset="0"/>
                </a:rPr>
                <a:t>Petter Widmark, </a:t>
              </a:r>
              <a:r>
                <a:rPr lang="sv-SE" sz="1000" i="1" dirty="0">
                  <a:solidFill>
                    <a:schemeClr val="bg1"/>
                  </a:solidFill>
                  <a:latin typeface="Daytona" panose="020B0604030500040204" pitchFamily="34" charset="0"/>
                </a:rPr>
                <a:t>kanslichef</a:t>
              </a:r>
              <a:br>
                <a:rPr lang="sv-SE" sz="1000" i="1"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090 – 77 41 48</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kansli@sandakernssk.se</a:t>
              </a:r>
            </a:p>
          </p:txBody>
        </p:sp>
      </p:grpSp>
    </p:spTree>
    <p:extLst>
      <p:ext uri="{BB962C8B-B14F-4D97-AF65-F5344CB8AC3E}">
        <p14:creationId xmlns:p14="http://schemas.microsoft.com/office/powerpoint/2010/main" val="54209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objekt 16" descr="../../Logor/%20SandåkernsSK_transparentBG.png">
            <a:extLst>
              <a:ext uri="{FF2B5EF4-FFF2-40B4-BE49-F238E27FC236}">
                <a16:creationId xmlns:a16="http://schemas.microsoft.com/office/drawing/2014/main" id="{E0F95CAC-64CE-4807-8F1C-55E3FA7B4A6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
        <p:nvSpPr>
          <p:cNvPr id="13" name="Rubrik 1">
            <a:extLst>
              <a:ext uri="{FF2B5EF4-FFF2-40B4-BE49-F238E27FC236}">
                <a16:creationId xmlns:a16="http://schemas.microsoft.com/office/drawing/2014/main" id="{FEFFD74D-8D99-4AC3-AF54-D88BF539827B}"/>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Organisation</a:t>
            </a:r>
          </a:p>
        </p:txBody>
      </p:sp>
      <p:sp>
        <p:nvSpPr>
          <p:cNvPr id="19" name="Rektangel 18">
            <a:extLst>
              <a:ext uri="{FF2B5EF4-FFF2-40B4-BE49-F238E27FC236}">
                <a16:creationId xmlns:a16="http://schemas.microsoft.com/office/drawing/2014/main" id="{CABE6561-18D7-C4DA-FF26-8365A1730E06}"/>
              </a:ext>
            </a:extLst>
          </p:cNvPr>
          <p:cNvSpPr/>
          <p:nvPr/>
        </p:nvSpPr>
        <p:spPr>
          <a:xfrm>
            <a:off x="4067908" y="1989230"/>
            <a:ext cx="3985846" cy="79812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solidFill>
                <a:schemeClr val="bg1"/>
              </a:solidFill>
            </a:endParaRPr>
          </a:p>
        </p:txBody>
      </p:sp>
      <p:sp>
        <p:nvSpPr>
          <p:cNvPr id="2" name="textruta 1">
            <a:extLst>
              <a:ext uri="{FF2B5EF4-FFF2-40B4-BE49-F238E27FC236}">
                <a16:creationId xmlns:a16="http://schemas.microsoft.com/office/drawing/2014/main" id="{14A386B9-451F-68DE-F5D4-697E2208A04B}"/>
              </a:ext>
            </a:extLst>
          </p:cNvPr>
          <p:cNvSpPr txBox="1"/>
          <p:nvPr/>
        </p:nvSpPr>
        <p:spPr>
          <a:xfrm>
            <a:off x="4067908" y="2223868"/>
            <a:ext cx="3985846" cy="338554"/>
          </a:xfrm>
          <a:prstGeom prst="rect">
            <a:avLst/>
          </a:prstGeom>
          <a:noFill/>
        </p:spPr>
        <p:txBody>
          <a:bodyPr wrap="square">
            <a:spAutoFit/>
          </a:bodyPr>
          <a:lstStyle/>
          <a:p>
            <a:pPr algn="ctr"/>
            <a:r>
              <a:rPr lang="sv-SE" sz="1600" b="1" dirty="0">
                <a:solidFill>
                  <a:schemeClr val="bg1"/>
                </a:solidFill>
                <a:latin typeface="Daytona" panose="020B0604030500040204" pitchFamily="34" charset="0"/>
              </a:rPr>
              <a:t>Föreningsstyrelsen</a:t>
            </a:r>
          </a:p>
        </p:txBody>
      </p:sp>
      <p:grpSp>
        <p:nvGrpSpPr>
          <p:cNvPr id="23" name="Grupp 22">
            <a:extLst>
              <a:ext uri="{FF2B5EF4-FFF2-40B4-BE49-F238E27FC236}">
                <a16:creationId xmlns:a16="http://schemas.microsoft.com/office/drawing/2014/main" id="{E6B9BC30-715B-4506-4B6A-2FFD54A28AFF}"/>
              </a:ext>
            </a:extLst>
          </p:cNvPr>
          <p:cNvGrpSpPr/>
          <p:nvPr/>
        </p:nvGrpSpPr>
        <p:grpSpPr>
          <a:xfrm>
            <a:off x="4067908" y="757133"/>
            <a:ext cx="3985846" cy="769267"/>
            <a:chOff x="4103076" y="370212"/>
            <a:chExt cx="3985846" cy="616059"/>
          </a:xfrm>
          <a:solidFill>
            <a:srgbClr val="C00000"/>
          </a:solidFill>
        </p:grpSpPr>
        <p:sp>
          <p:nvSpPr>
            <p:cNvPr id="22" name="Rektangel 21">
              <a:extLst>
                <a:ext uri="{FF2B5EF4-FFF2-40B4-BE49-F238E27FC236}">
                  <a16:creationId xmlns:a16="http://schemas.microsoft.com/office/drawing/2014/main" id="{F5459A0E-D6A6-9082-244E-C8A08FF96204}"/>
                </a:ext>
              </a:extLst>
            </p:cNvPr>
            <p:cNvSpPr/>
            <p:nvPr/>
          </p:nvSpPr>
          <p:spPr>
            <a:xfrm>
              <a:off x="4103076" y="370212"/>
              <a:ext cx="3985846" cy="61605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solidFill>
                  <a:schemeClr val="bg1"/>
                </a:solidFill>
              </a:endParaRPr>
            </a:p>
          </p:txBody>
        </p:sp>
        <p:sp>
          <p:nvSpPr>
            <p:cNvPr id="14" name="textruta 13">
              <a:extLst>
                <a:ext uri="{FF2B5EF4-FFF2-40B4-BE49-F238E27FC236}">
                  <a16:creationId xmlns:a16="http://schemas.microsoft.com/office/drawing/2014/main" id="{6F31EA2E-8B85-5FAE-1EAB-FD721C265C33}"/>
                </a:ext>
              </a:extLst>
            </p:cNvPr>
            <p:cNvSpPr txBox="1"/>
            <p:nvPr/>
          </p:nvSpPr>
          <p:spPr>
            <a:xfrm>
              <a:off x="4103076" y="560063"/>
              <a:ext cx="3985846" cy="338554"/>
            </a:xfrm>
            <a:prstGeom prst="rect">
              <a:avLst/>
            </a:prstGeom>
            <a:grpFill/>
            <a:ln>
              <a:noFill/>
            </a:ln>
          </p:spPr>
          <p:txBody>
            <a:bodyPr wrap="square">
              <a:spAutoFit/>
            </a:bodyPr>
            <a:lstStyle/>
            <a:p>
              <a:pPr algn="ctr"/>
              <a:r>
                <a:rPr lang="sv-SE" sz="1600" b="1" dirty="0">
                  <a:solidFill>
                    <a:schemeClr val="bg1"/>
                  </a:solidFill>
                  <a:latin typeface="Daytona" panose="020B0604030500040204" pitchFamily="34" charset="0"/>
                </a:rPr>
                <a:t>Årsmötet</a:t>
              </a:r>
              <a:endParaRPr lang="sv-SE" sz="1200" i="1" dirty="0">
                <a:solidFill>
                  <a:schemeClr val="bg1"/>
                </a:solidFill>
                <a:latin typeface="Daytona" panose="020B0604030500040204" pitchFamily="34" charset="0"/>
              </a:endParaRPr>
            </a:p>
          </p:txBody>
        </p:sp>
      </p:grpSp>
      <p:sp>
        <p:nvSpPr>
          <p:cNvPr id="24" name="Rektangel 23">
            <a:extLst>
              <a:ext uri="{FF2B5EF4-FFF2-40B4-BE49-F238E27FC236}">
                <a16:creationId xmlns:a16="http://schemas.microsoft.com/office/drawing/2014/main" id="{330B7591-EFA4-8CD3-201C-8CFCCFC509CB}"/>
              </a:ext>
            </a:extLst>
          </p:cNvPr>
          <p:cNvSpPr/>
          <p:nvPr/>
        </p:nvSpPr>
        <p:spPr>
          <a:xfrm>
            <a:off x="755383" y="5335989"/>
            <a:ext cx="5277857" cy="1202656"/>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solidFill>
                <a:schemeClr val="bg1"/>
              </a:solidFill>
            </a:endParaRPr>
          </a:p>
        </p:txBody>
      </p:sp>
      <p:sp>
        <p:nvSpPr>
          <p:cNvPr id="25" name="Rektangel 24">
            <a:extLst>
              <a:ext uri="{FF2B5EF4-FFF2-40B4-BE49-F238E27FC236}">
                <a16:creationId xmlns:a16="http://schemas.microsoft.com/office/drawing/2014/main" id="{E2D734C9-4C98-64D8-F0ED-FDE50A199ED2}"/>
              </a:ext>
            </a:extLst>
          </p:cNvPr>
          <p:cNvSpPr/>
          <p:nvPr/>
        </p:nvSpPr>
        <p:spPr>
          <a:xfrm>
            <a:off x="6158760" y="5335989"/>
            <a:ext cx="5207514" cy="1202655"/>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solidFill>
                <a:schemeClr val="bg1"/>
              </a:solidFill>
            </a:endParaRPr>
          </a:p>
        </p:txBody>
      </p:sp>
      <p:sp>
        <p:nvSpPr>
          <p:cNvPr id="26" name="textruta 25">
            <a:extLst>
              <a:ext uri="{FF2B5EF4-FFF2-40B4-BE49-F238E27FC236}">
                <a16:creationId xmlns:a16="http://schemas.microsoft.com/office/drawing/2014/main" id="{10ABB810-2D4F-CC90-C0B2-F7C3B6BFB2A3}"/>
              </a:ext>
            </a:extLst>
          </p:cNvPr>
          <p:cNvSpPr txBox="1"/>
          <p:nvPr/>
        </p:nvSpPr>
        <p:spPr>
          <a:xfrm>
            <a:off x="6158757" y="5868938"/>
            <a:ext cx="5207514" cy="276999"/>
          </a:xfrm>
          <a:prstGeom prst="rect">
            <a:avLst/>
          </a:prstGeom>
          <a:noFill/>
        </p:spPr>
        <p:txBody>
          <a:bodyPr wrap="square">
            <a:spAutoFit/>
          </a:bodyPr>
          <a:lstStyle/>
          <a:p>
            <a:pPr algn="ctr"/>
            <a:r>
              <a:rPr lang="sv-SE" sz="1200" b="1" dirty="0">
                <a:solidFill>
                  <a:schemeClr val="bg1"/>
                </a:solidFill>
                <a:latin typeface="Daytona" panose="020B0604030500040204" pitchFamily="34" charset="0"/>
              </a:rPr>
              <a:t>Innebandylag</a:t>
            </a:r>
            <a:endParaRPr lang="sv-SE" sz="1200" dirty="0">
              <a:solidFill>
                <a:schemeClr val="bg1"/>
              </a:solidFill>
              <a:latin typeface="Daytona" panose="020B0604030500040204" pitchFamily="34" charset="0"/>
            </a:endParaRPr>
          </a:p>
        </p:txBody>
      </p:sp>
      <p:sp>
        <p:nvSpPr>
          <p:cNvPr id="27" name="textruta 26">
            <a:extLst>
              <a:ext uri="{FF2B5EF4-FFF2-40B4-BE49-F238E27FC236}">
                <a16:creationId xmlns:a16="http://schemas.microsoft.com/office/drawing/2014/main" id="{CCA19A04-B338-8580-5F64-57F4D67738EE}"/>
              </a:ext>
            </a:extLst>
          </p:cNvPr>
          <p:cNvSpPr txBox="1"/>
          <p:nvPr/>
        </p:nvSpPr>
        <p:spPr>
          <a:xfrm>
            <a:off x="825726" y="5798816"/>
            <a:ext cx="5207511" cy="276999"/>
          </a:xfrm>
          <a:prstGeom prst="rect">
            <a:avLst/>
          </a:prstGeom>
          <a:noFill/>
        </p:spPr>
        <p:txBody>
          <a:bodyPr wrap="square">
            <a:spAutoFit/>
          </a:bodyPr>
          <a:lstStyle/>
          <a:p>
            <a:pPr algn="ctr"/>
            <a:r>
              <a:rPr lang="sv-SE" sz="1200" b="1" dirty="0">
                <a:solidFill>
                  <a:schemeClr val="bg1"/>
                </a:solidFill>
                <a:latin typeface="Daytona" panose="020B0604030500040204" pitchFamily="34" charset="0"/>
              </a:rPr>
              <a:t>Fotbollslag</a:t>
            </a:r>
            <a:endParaRPr lang="sv-SE" sz="1200" dirty="0">
              <a:solidFill>
                <a:schemeClr val="bg1"/>
              </a:solidFill>
              <a:latin typeface="Daytona" panose="020B0604030500040204" pitchFamily="34" charset="0"/>
            </a:endParaRPr>
          </a:p>
        </p:txBody>
      </p:sp>
      <p:sp>
        <p:nvSpPr>
          <p:cNvPr id="30" name="textruta 29">
            <a:extLst>
              <a:ext uri="{FF2B5EF4-FFF2-40B4-BE49-F238E27FC236}">
                <a16:creationId xmlns:a16="http://schemas.microsoft.com/office/drawing/2014/main" id="{D7C5BDD5-B29E-E4C8-FC89-91BC4F93AA70}"/>
              </a:ext>
            </a:extLst>
          </p:cNvPr>
          <p:cNvSpPr txBox="1"/>
          <p:nvPr/>
        </p:nvSpPr>
        <p:spPr>
          <a:xfrm>
            <a:off x="755384" y="2487417"/>
            <a:ext cx="2473571" cy="485371"/>
          </a:xfrm>
          <a:prstGeom prst="rect">
            <a:avLst/>
          </a:prstGeom>
          <a:noFill/>
        </p:spPr>
        <p:txBody>
          <a:bodyPr wrap="square">
            <a:spAutoFit/>
          </a:bodyPr>
          <a:lstStyle/>
          <a:p>
            <a:pPr algn="ctr"/>
            <a:r>
              <a:rPr lang="sv-SE" sz="1200" b="1" dirty="0">
                <a:solidFill>
                  <a:schemeClr val="bg1"/>
                </a:solidFill>
                <a:latin typeface="Daytona" panose="020B0604030500040204" pitchFamily="34" charset="0"/>
              </a:rPr>
              <a:t>Kansliet</a:t>
            </a:r>
          </a:p>
          <a:p>
            <a:pPr algn="ctr"/>
            <a:endParaRPr lang="sv-SE" sz="1200" dirty="0">
              <a:solidFill>
                <a:schemeClr val="bg1"/>
              </a:solidFill>
              <a:latin typeface="Daytona" panose="020B0604030500040204" pitchFamily="34" charset="0"/>
            </a:endParaRPr>
          </a:p>
          <a:p>
            <a:pPr algn="ctr"/>
            <a:r>
              <a:rPr lang="sv-SE" sz="1200" dirty="0">
                <a:solidFill>
                  <a:schemeClr val="bg1"/>
                </a:solidFill>
                <a:latin typeface="Daytona" panose="020B0604030500040204" pitchFamily="34" charset="0"/>
              </a:rPr>
              <a:t>Petter Widmark </a:t>
            </a:r>
            <a:r>
              <a:rPr lang="sv-SE" sz="1000" dirty="0">
                <a:solidFill>
                  <a:schemeClr val="bg1"/>
                </a:solidFill>
                <a:latin typeface="Daytona" panose="020B0604030500040204" pitchFamily="34" charset="0"/>
              </a:rPr>
              <a:t>(kanslichef)</a:t>
            </a:r>
            <a:endParaRPr lang="sv-SE" sz="1050" dirty="0">
              <a:solidFill>
                <a:schemeClr val="bg1"/>
              </a:solidFill>
              <a:latin typeface="Daytona" panose="020B0604030500040204" pitchFamily="34" charset="0"/>
            </a:endParaRPr>
          </a:p>
        </p:txBody>
      </p:sp>
      <p:sp>
        <p:nvSpPr>
          <p:cNvPr id="50" name="textruta 49">
            <a:extLst>
              <a:ext uri="{FF2B5EF4-FFF2-40B4-BE49-F238E27FC236}">
                <a16:creationId xmlns:a16="http://schemas.microsoft.com/office/drawing/2014/main" id="{02FD9267-44E1-6A68-01B3-76265A4C6BC7}"/>
              </a:ext>
            </a:extLst>
          </p:cNvPr>
          <p:cNvSpPr txBox="1"/>
          <p:nvPr/>
        </p:nvSpPr>
        <p:spPr>
          <a:xfrm>
            <a:off x="8892707" y="2623065"/>
            <a:ext cx="2473571" cy="461665"/>
          </a:xfrm>
          <a:prstGeom prst="rect">
            <a:avLst/>
          </a:prstGeom>
          <a:noFill/>
        </p:spPr>
        <p:txBody>
          <a:bodyPr wrap="square">
            <a:spAutoFit/>
          </a:bodyPr>
          <a:lstStyle/>
          <a:p>
            <a:pPr algn="ctr"/>
            <a:endParaRPr lang="sv-SE" sz="1200" b="1" dirty="0">
              <a:solidFill>
                <a:schemeClr val="bg1"/>
              </a:solidFill>
              <a:latin typeface="Daytona" panose="020B0604030500040204" pitchFamily="34" charset="0"/>
            </a:endParaRPr>
          </a:p>
          <a:p>
            <a:pPr algn="ctr"/>
            <a:r>
              <a:rPr lang="sv-SE" sz="1200" b="1" dirty="0">
                <a:solidFill>
                  <a:schemeClr val="bg1"/>
                </a:solidFill>
                <a:latin typeface="Daytona" panose="020B0604030500040204" pitchFamily="34" charset="0"/>
              </a:rPr>
              <a:t>SSK-ambassadörer</a:t>
            </a:r>
          </a:p>
        </p:txBody>
      </p:sp>
      <p:sp>
        <p:nvSpPr>
          <p:cNvPr id="7" name="Rektangel 6">
            <a:extLst>
              <a:ext uri="{FF2B5EF4-FFF2-40B4-BE49-F238E27FC236}">
                <a16:creationId xmlns:a16="http://schemas.microsoft.com/office/drawing/2014/main" id="{9ADABB8D-5979-5B45-FE59-120E4F29F4A2}"/>
              </a:ext>
            </a:extLst>
          </p:cNvPr>
          <p:cNvSpPr/>
          <p:nvPr/>
        </p:nvSpPr>
        <p:spPr>
          <a:xfrm>
            <a:off x="1871555" y="3853429"/>
            <a:ext cx="3985846" cy="79812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solidFill>
                <a:schemeClr val="bg1"/>
              </a:solidFill>
            </a:endParaRPr>
          </a:p>
        </p:txBody>
      </p:sp>
      <p:sp>
        <p:nvSpPr>
          <p:cNvPr id="8" name="textruta 7">
            <a:extLst>
              <a:ext uri="{FF2B5EF4-FFF2-40B4-BE49-F238E27FC236}">
                <a16:creationId xmlns:a16="http://schemas.microsoft.com/office/drawing/2014/main" id="{193D4BAD-5073-CA64-B7AB-7262CB84E613}"/>
              </a:ext>
            </a:extLst>
          </p:cNvPr>
          <p:cNvSpPr txBox="1"/>
          <p:nvPr/>
        </p:nvSpPr>
        <p:spPr>
          <a:xfrm>
            <a:off x="1871555" y="4088067"/>
            <a:ext cx="3985846" cy="338554"/>
          </a:xfrm>
          <a:prstGeom prst="rect">
            <a:avLst/>
          </a:prstGeom>
          <a:noFill/>
        </p:spPr>
        <p:txBody>
          <a:bodyPr wrap="square">
            <a:spAutoFit/>
          </a:bodyPr>
          <a:lstStyle/>
          <a:p>
            <a:pPr algn="ctr"/>
            <a:r>
              <a:rPr lang="sv-SE" sz="1600" b="1" dirty="0">
                <a:solidFill>
                  <a:schemeClr val="bg1"/>
                </a:solidFill>
                <a:latin typeface="Daytona" panose="020B0604030500040204" pitchFamily="34" charset="0"/>
              </a:rPr>
              <a:t>Fotbollssektionen</a:t>
            </a:r>
          </a:p>
        </p:txBody>
      </p:sp>
      <p:sp>
        <p:nvSpPr>
          <p:cNvPr id="9" name="Rektangel 8">
            <a:extLst>
              <a:ext uri="{FF2B5EF4-FFF2-40B4-BE49-F238E27FC236}">
                <a16:creationId xmlns:a16="http://schemas.microsoft.com/office/drawing/2014/main" id="{C781779E-A159-58D3-3224-6BA955135D5F}"/>
              </a:ext>
            </a:extLst>
          </p:cNvPr>
          <p:cNvSpPr/>
          <p:nvPr/>
        </p:nvSpPr>
        <p:spPr>
          <a:xfrm>
            <a:off x="6334601" y="3864071"/>
            <a:ext cx="3985846" cy="79812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solidFill>
                <a:schemeClr val="bg1"/>
              </a:solidFill>
            </a:endParaRPr>
          </a:p>
        </p:txBody>
      </p:sp>
      <p:sp>
        <p:nvSpPr>
          <p:cNvPr id="10" name="textruta 9">
            <a:extLst>
              <a:ext uri="{FF2B5EF4-FFF2-40B4-BE49-F238E27FC236}">
                <a16:creationId xmlns:a16="http://schemas.microsoft.com/office/drawing/2014/main" id="{0BA77F9F-87B3-51AA-19DB-E7D5105A002F}"/>
              </a:ext>
            </a:extLst>
          </p:cNvPr>
          <p:cNvSpPr txBox="1"/>
          <p:nvPr/>
        </p:nvSpPr>
        <p:spPr>
          <a:xfrm>
            <a:off x="6334601" y="4098709"/>
            <a:ext cx="3985846" cy="338554"/>
          </a:xfrm>
          <a:prstGeom prst="rect">
            <a:avLst/>
          </a:prstGeom>
          <a:noFill/>
        </p:spPr>
        <p:txBody>
          <a:bodyPr wrap="square">
            <a:spAutoFit/>
          </a:bodyPr>
          <a:lstStyle/>
          <a:p>
            <a:pPr algn="ctr"/>
            <a:r>
              <a:rPr lang="sv-SE" sz="1600" b="1" dirty="0">
                <a:solidFill>
                  <a:schemeClr val="bg1"/>
                </a:solidFill>
                <a:latin typeface="Daytona" panose="020B0604030500040204" pitchFamily="34" charset="0"/>
              </a:rPr>
              <a:t>Innebandysektionen</a:t>
            </a:r>
          </a:p>
        </p:txBody>
      </p:sp>
      <p:sp>
        <p:nvSpPr>
          <p:cNvPr id="12" name="Rektangel 11">
            <a:extLst>
              <a:ext uri="{FF2B5EF4-FFF2-40B4-BE49-F238E27FC236}">
                <a16:creationId xmlns:a16="http://schemas.microsoft.com/office/drawing/2014/main" id="{8F7AAF75-8ECA-719E-ECD3-3CC401626270}"/>
              </a:ext>
            </a:extLst>
          </p:cNvPr>
          <p:cNvSpPr/>
          <p:nvPr/>
        </p:nvSpPr>
        <p:spPr>
          <a:xfrm>
            <a:off x="904620" y="2370869"/>
            <a:ext cx="2394674" cy="79812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solidFill>
                <a:schemeClr val="bg1"/>
              </a:solidFill>
            </a:endParaRPr>
          </a:p>
        </p:txBody>
      </p:sp>
      <p:sp>
        <p:nvSpPr>
          <p:cNvPr id="16" name="textruta 15">
            <a:extLst>
              <a:ext uri="{FF2B5EF4-FFF2-40B4-BE49-F238E27FC236}">
                <a16:creationId xmlns:a16="http://schemas.microsoft.com/office/drawing/2014/main" id="{8B2912F6-7E76-D5D2-B1F3-90392703E96D}"/>
              </a:ext>
            </a:extLst>
          </p:cNvPr>
          <p:cNvSpPr txBox="1"/>
          <p:nvPr/>
        </p:nvSpPr>
        <p:spPr>
          <a:xfrm>
            <a:off x="904620" y="2605507"/>
            <a:ext cx="2394674" cy="338554"/>
          </a:xfrm>
          <a:prstGeom prst="rect">
            <a:avLst/>
          </a:prstGeom>
          <a:noFill/>
        </p:spPr>
        <p:txBody>
          <a:bodyPr wrap="square">
            <a:spAutoFit/>
          </a:bodyPr>
          <a:lstStyle/>
          <a:p>
            <a:pPr algn="ctr"/>
            <a:r>
              <a:rPr lang="sv-SE" sz="1600" b="1" dirty="0">
                <a:solidFill>
                  <a:schemeClr val="bg1"/>
                </a:solidFill>
                <a:latin typeface="Daytona" panose="020B0604030500040204" pitchFamily="34" charset="0"/>
              </a:rPr>
              <a:t>Kansli</a:t>
            </a:r>
          </a:p>
        </p:txBody>
      </p:sp>
      <p:sp>
        <p:nvSpPr>
          <p:cNvPr id="28" name="textruta 27">
            <a:extLst>
              <a:ext uri="{FF2B5EF4-FFF2-40B4-BE49-F238E27FC236}">
                <a16:creationId xmlns:a16="http://schemas.microsoft.com/office/drawing/2014/main" id="{3CDC011D-7165-70C7-3221-E558BA4DDCCA}"/>
              </a:ext>
            </a:extLst>
          </p:cNvPr>
          <p:cNvSpPr txBox="1"/>
          <p:nvPr/>
        </p:nvSpPr>
        <p:spPr>
          <a:xfrm>
            <a:off x="8673132" y="2603965"/>
            <a:ext cx="2473571" cy="485371"/>
          </a:xfrm>
          <a:prstGeom prst="rect">
            <a:avLst/>
          </a:prstGeom>
          <a:noFill/>
        </p:spPr>
        <p:txBody>
          <a:bodyPr wrap="square">
            <a:spAutoFit/>
          </a:bodyPr>
          <a:lstStyle/>
          <a:p>
            <a:pPr algn="ctr"/>
            <a:r>
              <a:rPr lang="sv-SE" sz="1200" b="1" dirty="0">
                <a:solidFill>
                  <a:schemeClr val="bg1"/>
                </a:solidFill>
                <a:latin typeface="Daytona" panose="020B0604030500040204" pitchFamily="34" charset="0"/>
              </a:rPr>
              <a:t>Kansliet</a:t>
            </a:r>
          </a:p>
          <a:p>
            <a:pPr algn="ctr"/>
            <a:endParaRPr lang="sv-SE" sz="1200" dirty="0">
              <a:solidFill>
                <a:schemeClr val="bg1"/>
              </a:solidFill>
              <a:latin typeface="Daytona" panose="020B0604030500040204" pitchFamily="34" charset="0"/>
            </a:endParaRPr>
          </a:p>
          <a:p>
            <a:pPr algn="ctr"/>
            <a:r>
              <a:rPr lang="sv-SE" sz="1200" dirty="0">
                <a:solidFill>
                  <a:schemeClr val="bg1"/>
                </a:solidFill>
                <a:latin typeface="Daytona" panose="020B0604030500040204" pitchFamily="34" charset="0"/>
              </a:rPr>
              <a:t>Petter Widmark </a:t>
            </a:r>
            <a:r>
              <a:rPr lang="sv-SE" sz="1000" dirty="0">
                <a:solidFill>
                  <a:schemeClr val="bg1"/>
                </a:solidFill>
                <a:latin typeface="Daytona" panose="020B0604030500040204" pitchFamily="34" charset="0"/>
              </a:rPr>
              <a:t>(kanslichef)</a:t>
            </a:r>
            <a:endParaRPr lang="sv-SE" sz="1050" dirty="0">
              <a:solidFill>
                <a:schemeClr val="bg1"/>
              </a:solidFill>
              <a:latin typeface="Daytona" panose="020B0604030500040204" pitchFamily="34" charset="0"/>
            </a:endParaRPr>
          </a:p>
        </p:txBody>
      </p:sp>
      <p:sp>
        <p:nvSpPr>
          <p:cNvPr id="31" name="Rektangel 30">
            <a:extLst>
              <a:ext uri="{FF2B5EF4-FFF2-40B4-BE49-F238E27FC236}">
                <a16:creationId xmlns:a16="http://schemas.microsoft.com/office/drawing/2014/main" id="{9E1D3DEC-F00D-36CB-C824-70517237907B}"/>
              </a:ext>
            </a:extLst>
          </p:cNvPr>
          <p:cNvSpPr/>
          <p:nvPr/>
        </p:nvSpPr>
        <p:spPr>
          <a:xfrm>
            <a:off x="8822368" y="2487417"/>
            <a:ext cx="2394674" cy="79812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solidFill>
                <a:schemeClr val="bg1"/>
              </a:solidFill>
            </a:endParaRPr>
          </a:p>
        </p:txBody>
      </p:sp>
      <p:sp>
        <p:nvSpPr>
          <p:cNvPr id="33" name="textruta 32">
            <a:extLst>
              <a:ext uri="{FF2B5EF4-FFF2-40B4-BE49-F238E27FC236}">
                <a16:creationId xmlns:a16="http://schemas.microsoft.com/office/drawing/2014/main" id="{8B7AB973-A440-01D4-91A4-8F17862A008E}"/>
              </a:ext>
            </a:extLst>
          </p:cNvPr>
          <p:cNvSpPr txBox="1"/>
          <p:nvPr/>
        </p:nvSpPr>
        <p:spPr>
          <a:xfrm>
            <a:off x="8822368" y="2722055"/>
            <a:ext cx="2394674" cy="338554"/>
          </a:xfrm>
          <a:prstGeom prst="rect">
            <a:avLst/>
          </a:prstGeom>
          <a:noFill/>
        </p:spPr>
        <p:txBody>
          <a:bodyPr wrap="square">
            <a:spAutoFit/>
          </a:bodyPr>
          <a:lstStyle/>
          <a:p>
            <a:pPr algn="ctr"/>
            <a:r>
              <a:rPr lang="sv-SE" sz="1600" b="1" dirty="0">
                <a:solidFill>
                  <a:schemeClr val="bg1"/>
                </a:solidFill>
                <a:latin typeface="Daytona" panose="020B0604030500040204" pitchFamily="34" charset="0"/>
              </a:rPr>
              <a:t>SSK-ambassadörer</a:t>
            </a:r>
          </a:p>
        </p:txBody>
      </p:sp>
      <p:cxnSp>
        <p:nvCxnSpPr>
          <p:cNvPr id="35" name="Rak koppling 34">
            <a:extLst>
              <a:ext uri="{FF2B5EF4-FFF2-40B4-BE49-F238E27FC236}">
                <a16:creationId xmlns:a16="http://schemas.microsoft.com/office/drawing/2014/main" id="{F408569D-4E17-82CE-5E9E-AB4D6D733421}"/>
              </a:ext>
            </a:extLst>
          </p:cNvPr>
          <p:cNvCxnSpPr>
            <a:stCxn id="22" idx="2"/>
            <a:endCxn id="19" idx="0"/>
          </p:cNvCxnSpPr>
          <p:nvPr/>
        </p:nvCxnSpPr>
        <p:spPr>
          <a:xfrm>
            <a:off x="6060831" y="1526400"/>
            <a:ext cx="0" cy="462830"/>
          </a:xfrm>
          <a:prstGeom prst="line">
            <a:avLst/>
          </a:prstGeom>
        </p:spPr>
        <p:style>
          <a:lnRef idx="1">
            <a:schemeClr val="dk1"/>
          </a:lnRef>
          <a:fillRef idx="0">
            <a:schemeClr val="dk1"/>
          </a:fillRef>
          <a:effectRef idx="0">
            <a:schemeClr val="dk1"/>
          </a:effectRef>
          <a:fontRef idx="minor">
            <a:schemeClr val="tx1"/>
          </a:fontRef>
        </p:style>
      </p:cxnSp>
      <p:cxnSp>
        <p:nvCxnSpPr>
          <p:cNvPr id="36" name="Rak koppling 35">
            <a:extLst>
              <a:ext uri="{FF2B5EF4-FFF2-40B4-BE49-F238E27FC236}">
                <a16:creationId xmlns:a16="http://schemas.microsoft.com/office/drawing/2014/main" id="{30E8C9C8-D408-F79F-BD55-2A9CD25A879F}"/>
              </a:ext>
            </a:extLst>
          </p:cNvPr>
          <p:cNvCxnSpPr>
            <a:cxnSpLocks/>
          </p:cNvCxnSpPr>
          <p:nvPr/>
        </p:nvCxnSpPr>
        <p:spPr>
          <a:xfrm>
            <a:off x="6060831" y="2787352"/>
            <a:ext cx="0" cy="543012"/>
          </a:xfrm>
          <a:prstGeom prst="line">
            <a:avLst/>
          </a:prstGeom>
        </p:spPr>
        <p:style>
          <a:lnRef idx="1">
            <a:schemeClr val="dk1"/>
          </a:lnRef>
          <a:fillRef idx="0">
            <a:schemeClr val="dk1"/>
          </a:fillRef>
          <a:effectRef idx="0">
            <a:schemeClr val="dk1"/>
          </a:effectRef>
          <a:fontRef idx="minor">
            <a:schemeClr val="tx1"/>
          </a:fontRef>
        </p:style>
      </p:cxnSp>
      <p:cxnSp>
        <p:nvCxnSpPr>
          <p:cNvPr id="37" name="Rak koppling 36">
            <a:extLst>
              <a:ext uri="{FF2B5EF4-FFF2-40B4-BE49-F238E27FC236}">
                <a16:creationId xmlns:a16="http://schemas.microsoft.com/office/drawing/2014/main" id="{4343DF2C-A164-968F-F9BE-64A528A3F6EB}"/>
              </a:ext>
            </a:extLst>
          </p:cNvPr>
          <p:cNvCxnSpPr>
            <a:cxnSpLocks/>
          </p:cNvCxnSpPr>
          <p:nvPr/>
        </p:nvCxnSpPr>
        <p:spPr>
          <a:xfrm>
            <a:off x="8418549" y="3330364"/>
            <a:ext cx="0" cy="561466"/>
          </a:xfrm>
          <a:prstGeom prst="line">
            <a:avLst/>
          </a:prstGeom>
        </p:spPr>
        <p:style>
          <a:lnRef idx="1">
            <a:schemeClr val="dk1"/>
          </a:lnRef>
          <a:fillRef idx="0">
            <a:schemeClr val="dk1"/>
          </a:fillRef>
          <a:effectRef idx="0">
            <a:schemeClr val="dk1"/>
          </a:effectRef>
          <a:fontRef idx="minor">
            <a:schemeClr val="tx1"/>
          </a:fontRef>
        </p:style>
      </p:cxnSp>
      <p:cxnSp>
        <p:nvCxnSpPr>
          <p:cNvPr id="39" name="Rak koppling 38">
            <a:extLst>
              <a:ext uri="{FF2B5EF4-FFF2-40B4-BE49-F238E27FC236}">
                <a16:creationId xmlns:a16="http://schemas.microsoft.com/office/drawing/2014/main" id="{2397160D-0CAE-393A-C9D7-1A76EAD06037}"/>
              </a:ext>
            </a:extLst>
          </p:cNvPr>
          <p:cNvCxnSpPr>
            <a:cxnSpLocks/>
          </p:cNvCxnSpPr>
          <p:nvPr/>
        </p:nvCxnSpPr>
        <p:spPr>
          <a:xfrm>
            <a:off x="3747937" y="3330364"/>
            <a:ext cx="0" cy="561466"/>
          </a:xfrm>
          <a:prstGeom prst="line">
            <a:avLst/>
          </a:prstGeom>
        </p:spPr>
        <p:style>
          <a:lnRef idx="1">
            <a:schemeClr val="dk1"/>
          </a:lnRef>
          <a:fillRef idx="0">
            <a:schemeClr val="dk1"/>
          </a:fillRef>
          <a:effectRef idx="0">
            <a:schemeClr val="dk1"/>
          </a:effectRef>
          <a:fontRef idx="minor">
            <a:schemeClr val="tx1"/>
          </a:fontRef>
        </p:style>
      </p:cxnSp>
      <p:cxnSp>
        <p:nvCxnSpPr>
          <p:cNvPr id="40" name="Rak koppling 39">
            <a:extLst>
              <a:ext uri="{FF2B5EF4-FFF2-40B4-BE49-F238E27FC236}">
                <a16:creationId xmlns:a16="http://schemas.microsoft.com/office/drawing/2014/main" id="{64F2B3D6-9E96-5A0B-1B52-0C6E01AE1044}"/>
              </a:ext>
            </a:extLst>
          </p:cNvPr>
          <p:cNvCxnSpPr>
            <a:cxnSpLocks/>
          </p:cNvCxnSpPr>
          <p:nvPr/>
        </p:nvCxnSpPr>
        <p:spPr>
          <a:xfrm>
            <a:off x="3487960" y="4651551"/>
            <a:ext cx="0" cy="684438"/>
          </a:xfrm>
          <a:prstGeom prst="line">
            <a:avLst/>
          </a:prstGeom>
        </p:spPr>
        <p:style>
          <a:lnRef idx="1">
            <a:schemeClr val="dk1"/>
          </a:lnRef>
          <a:fillRef idx="0">
            <a:schemeClr val="dk1"/>
          </a:fillRef>
          <a:effectRef idx="0">
            <a:schemeClr val="dk1"/>
          </a:effectRef>
          <a:fontRef idx="minor">
            <a:schemeClr val="tx1"/>
          </a:fontRef>
        </p:style>
      </p:cxnSp>
      <p:cxnSp>
        <p:nvCxnSpPr>
          <p:cNvPr id="43" name="Rak koppling 42">
            <a:extLst>
              <a:ext uri="{FF2B5EF4-FFF2-40B4-BE49-F238E27FC236}">
                <a16:creationId xmlns:a16="http://schemas.microsoft.com/office/drawing/2014/main" id="{3C59F649-8E20-A836-4BEB-A54570F9473B}"/>
              </a:ext>
            </a:extLst>
          </p:cNvPr>
          <p:cNvCxnSpPr>
            <a:cxnSpLocks/>
          </p:cNvCxnSpPr>
          <p:nvPr/>
        </p:nvCxnSpPr>
        <p:spPr>
          <a:xfrm>
            <a:off x="8664857" y="4662193"/>
            <a:ext cx="0" cy="684438"/>
          </a:xfrm>
          <a:prstGeom prst="line">
            <a:avLst/>
          </a:prstGeom>
        </p:spPr>
        <p:style>
          <a:lnRef idx="1">
            <a:schemeClr val="dk1"/>
          </a:lnRef>
          <a:fillRef idx="0">
            <a:schemeClr val="dk1"/>
          </a:fillRef>
          <a:effectRef idx="0">
            <a:schemeClr val="dk1"/>
          </a:effectRef>
          <a:fontRef idx="minor">
            <a:schemeClr val="tx1"/>
          </a:fontRef>
        </p:style>
      </p:cxnSp>
      <p:cxnSp>
        <p:nvCxnSpPr>
          <p:cNvPr id="46" name="Rak koppling 45">
            <a:extLst>
              <a:ext uri="{FF2B5EF4-FFF2-40B4-BE49-F238E27FC236}">
                <a16:creationId xmlns:a16="http://schemas.microsoft.com/office/drawing/2014/main" id="{81697D6F-E0CA-2FFF-1844-F0DCD0FE11D5}"/>
              </a:ext>
            </a:extLst>
          </p:cNvPr>
          <p:cNvCxnSpPr/>
          <p:nvPr/>
        </p:nvCxnSpPr>
        <p:spPr>
          <a:xfrm>
            <a:off x="3747937" y="3330364"/>
            <a:ext cx="4670612" cy="0"/>
          </a:xfrm>
          <a:prstGeom prst="line">
            <a:avLst/>
          </a:prstGeom>
        </p:spPr>
        <p:style>
          <a:lnRef idx="1">
            <a:schemeClr val="dk1"/>
          </a:lnRef>
          <a:fillRef idx="0">
            <a:schemeClr val="dk1"/>
          </a:fillRef>
          <a:effectRef idx="0">
            <a:schemeClr val="dk1"/>
          </a:effectRef>
          <a:fontRef idx="minor">
            <a:schemeClr val="tx1"/>
          </a:fontRef>
        </p:style>
      </p:cxnSp>
      <p:cxnSp>
        <p:nvCxnSpPr>
          <p:cNvPr id="54" name="Rak koppling 53">
            <a:extLst>
              <a:ext uri="{FF2B5EF4-FFF2-40B4-BE49-F238E27FC236}">
                <a16:creationId xmlns:a16="http://schemas.microsoft.com/office/drawing/2014/main" id="{AC850B2B-5E37-3FAE-8A2C-9FD98466258D}"/>
              </a:ext>
            </a:extLst>
          </p:cNvPr>
          <p:cNvCxnSpPr>
            <a:cxnSpLocks/>
            <a:stCxn id="2" idx="1"/>
            <a:endCxn id="16" idx="3"/>
          </p:cNvCxnSpPr>
          <p:nvPr/>
        </p:nvCxnSpPr>
        <p:spPr>
          <a:xfrm flipH="1">
            <a:off x="3299294" y="2393145"/>
            <a:ext cx="768614" cy="381639"/>
          </a:xfrm>
          <a:prstGeom prst="line">
            <a:avLst/>
          </a:prstGeom>
        </p:spPr>
        <p:style>
          <a:lnRef idx="1">
            <a:schemeClr val="dk1"/>
          </a:lnRef>
          <a:fillRef idx="0">
            <a:schemeClr val="dk1"/>
          </a:fillRef>
          <a:effectRef idx="0">
            <a:schemeClr val="dk1"/>
          </a:effectRef>
          <a:fontRef idx="minor">
            <a:schemeClr val="tx1"/>
          </a:fontRef>
        </p:style>
      </p:cxnSp>
      <p:cxnSp>
        <p:nvCxnSpPr>
          <p:cNvPr id="57" name="Rak koppling 56">
            <a:extLst>
              <a:ext uri="{FF2B5EF4-FFF2-40B4-BE49-F238E27FC236}">
                <a16:creationId xmlns:a16="http://schemas.microsoft.com/office/drawing/2014/main" id="{6D26E0FE-0002-E4A8-225A-B7E0797FB684}"/>
              </a:ext>
            </a:extLst>
          </p:cNvPr>
          <p:cNvCxnSpPr>
            <a:cxnSpLocks/>
            <a:endCxn id="2" idx="3"/>
          </p:cNvCxnSpPr>
          <p:nvPr/>
        </p:nvCxnSpPr>
        <p:spPr>
          <a:xfrm flipH="1" flipV="1">
            <a:off x="8053754" y="2393145"/>
            <a:ext cx="838953" cy="4311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26107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FEFFD74D-8D99-4AC3-AF54-D88BF539827B}"/>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Organisation - lag</a:t>
            </a:r>
          </a:p>
        </p:txBody>
      </p:sp>
      <p:sp>
        <p:nvSpPr>
          <p:cNvPr id="38" name="Ellips 37">
            <a:extLst>
              <a:ext uri="{FF2B5EF4-FFF2-40B4-BE49-F238E27FC236}">
                <a16:creationId xmlns:a16="http://schemas.microsoft.com/office/drawing/2014/main" id="{FC7A7446-414F-41E5-8C78-56EF3942AD04}"/>
              </a:ext>
            </a:extLst>
          </p:cNvPr>
          <p:cNvSpPr/>
          <p:nvPr/>
        </p:nvSpPr>
        <p:spPr>
          <a:xfrm>
            <a:off x="1343297" y="983653"/>
            <a:ext cx="5554572" cy="55545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Ellips 38">
            <a:extLst>
              <a:ext uri="{FF2B5EF4-FFF2-40B4-BE49-F238E27FC236}">
                <a16:creationId xmlns:a16="http://schemas.microsoft.com/office/drawing/2014/main" id="{ED4EFD3D-0173-4747-84E1-F51D87ED366A}"/>
              </a:ext>
            </a:extLst>
          </p:cNvPr>
          <p:cNvSpPr/>
          <p:nvPr/>
        </p:nvSpPr>
        <p:spPr>
          <a:xfrm>
            <a:off x="6096000" y="3034932"/>
            <a:ext cx="3631474" cy="3631474"/>
          </a:xfrm>
          <a:prstGeom prst="ellipse">
            <a:avLst/>
          </a:prstGeom>
          <a:solidFill>
            <a:srgbClr val="FF111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textruta 39">
            <a:extLst>
              <a:ext uri="{FF2B5EF4-FFF2-40B4-BE49-F238E27FC236}">
                <a16:creationId xmlns:a16="http://schemas.microsoft.com/office/drawing/2014/main" id="{6B93EDC6-A24D-4E80-81FA-941B306F6F25}"/>
              </a:ext>
            </a:extLst>
          </p:cNvPr>
          <p:cNvSpPr txBox="1"/>
          <p:nvPr/>
        </p:nvSpPr>
        <p:spPr>
          <a:xfrm>
            <a:off x="2464526" y="2063888"/>
            <a:ext cx="3194550" cy="3331681"/>
          </a:xfrm>
          <a:prstGeom prst="rect">
            <a:avLst/>
          </a:prstGeom>
          <a:noFill/>
        </p:spPr>
        <p:txBody>
          <a:bodyPr wrap="square" rtlCol="0">
            <a:spAutoFit/>
          </a:bodyPr>
          <a:lstStyle/>
          <a:p>
            <a:pPr algn="ctr"/>
            <a:r>
              <a:rPr lang="sv-SE" dirty="0">
                <a:solidFill>
                  <a:schemeClr val="bg1"/>
                </a:solidFill>
                <a:latin typeface="Daytona" panose="020B0604030500040204" pitchFamily="34" charset="0"/>
              </a:rPr>
              <a:t>Spelare</a:t>
            </a:r>
            <a:br>
              <a:rPr lang="sv-SE" dirty="0">
                <a:solidFill>
                  <a:schemeClr val="bg1"/>
                </a:solidFill>
                <a:latin typeface="Daytona" panose="020B0604030500040204" pitchFamily="34" charset="0"/>
              </a:rPr>
            </a:br>
            <a:r>
              <a:rPr lang="sv-SE" sz="1050" dirty="0">
                <a:solidFill>
                  <a:schemeClr val="bg1"/>
                </a:solidFill>
                <a:latin typeface="Daytona" panose="020B0604030500040204" pitchFamily="34" charset="0"/>
              </a:rPr>
              <a:t>Våra barn- och ungdomar.</a:t>
            </a:r>
            <a:endParaRPr lang="sv-SE" dirty="0">
              <a:solidFill>
                <a:schemeClr val="bg1"/>
              </a:solidFill>
              <a:latin typeface="Daytona" panose="020B0604030500040204" pitchFamily="34" charset="0"/>
            </a:endParaRPr>
          </a:p>
          <a:p>
            <a:pPr algn="ctr"/>
            <a:endParaRPr lang="sv-SE" dirty="0">
              <a:solidFill>
                <a:schemeClr val="bg1"/>
              </a:solidFill>
              <a:latin typeface="Daytona" panose="020B0604030500040204" pitchFamily="34" charset="0"/>
            </a:endParaRPr>
          </a:p>
          <a:p>
            <a:pPr algn="ctr"/>
            <a:r>
              <a:rPr lang="sv-SE" dirty="0">
                <a:solidFill>
                  <a:schemeClr val="bg1"/>
                </a:solidFill>
                <a:latin typeface="Daytona" panose="020B0604030500040204" pitchFamily="34" charset="0"/>
              </a:rPr>
              <a:t>Tränare/ledare</a:t>
            </a:r>
          </a:p>
          <a:p>
            <a:pPr algn="ctr"/>
            <a:r>
              <a:rPr lang="sv-SE" sz="1000" dirty="0">
                <a:solidFill>
                  <a:schemeClr val="bg1"/>
                </a:solidFill>
                <a:latin typeface="Daytona" panose="020B0604030500040204" pitchFamily="34" charset="0"/>
              </a:rPr>
              <a:t>Ansvarar för lagets träningar och matcher. Jobbar efter föreningens värdegrund, vision och verksamhetsidé. Möjligheter att utbildas via föreningen och respektive förbund. </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Vara förebilder!</a:t>
            </a:r>
          </a:p>
          <a:p>
            <a:pPr algn="ctr"/>
            <a:endParaRPr lang="sv-SE" dirty="0">
              <a:solidFill>
                <a:schemeClr val="bg1"/>
              </a:solidFill>
              <a:latin typeface="Daytona" panose="020B0604030500040204" pitchFamily="34" charset="0"/>
            </a:endParaRPr>
          </a:p>
          <a:p>
            <a:pPr algn="ctr"/>
            <a:r>
              <a:rPr lang="sv-SE" dirty="0">
                <a:solidFill>
                  <a:schemeClr val="bg1"/>
                </a:solidFill>
                <a:latin typeface="Daytona" panose="020B0604030500040204" pitchFamily="34" charset="0"/>
              </a:rPr>
              <a:t>Lagledare</a:t>
            </a:r>
            <a:br>
              <a:rPr lang="sv-SE"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Ansvarar för information till laget och föräldrar via SportAdmin och hemsida. Löpande dialog med ledare och kansli. Ser till att planera för matcher/sammandrag med tillhörande uppgifter.</a:t>
            </a:r>
          </a:p>
          <a:p>
            <a:pPr algn="ctr"/>
            <a:endParaRPr lang="sv-SE" sz="1000" dirty="0">
              <a:solidFill>
                <a:schemeClr val="bg1"/>
              </a:solidFill>
              <a:latin typeface="Daytona" panose="020B0604030500040204" pitchFamily="34" charset="0"/>
            </a:endParaRPr>
          </a:p>
        </p:txBody>
      </p:sp>
      <p:sp>
        <p:nvSpPr>
          <p:cNvPr id="41" name="textruta 40">
            <a:extLst>
              <a:ext uri="{FF2B5EF4-FFF2-40B4-BE49-F238E27FC236}">
                <a16:creationId xmlns:a16="http://schemas.microsoft.com/office/drawing/2014/main" id="{7082F13E-DFAE-4AC7-8002-5DF752858C69}"/>
              </a:ext>
            </a:extLst>
          </p:cNvPr>
          <p:cNvSpPr txBox="1"/>
          <p:nvPr/>
        </p:nvSpPr>
        <p:spPr>
          <a:xfrm>
            <a:off x="6418217" y="3813126"/>
            <a:ext cx="3069093" cy="2123658"/>
          </a:xfrm>
          <a:prstGeom prst="rect">
            <a:avLst/>
          </a:prstGeom>
          <a:noFill/>
        </p:spPr>
        <p:txBody>
          <a:bodyPr wrap="square" rtlCol="0">
            <a:spAutoFit/>
          </a:bodyPr>
          <a:lstStyle/>
          <a:p>
            <a:pPr algn="ctr"/>
            <a:endParaRPr lang="sv-SE" dirty="0">
              <a:solidFill>
                <a:schemeClr val="bg1"/>
              </a:solidFill>
              <a:latin typeface="Daytona" panose="020B0604030500040204" pitchFamily="34" charset="0"/>
            </a:endParaRPr>
          </a:p>
          <a:p>
            <a:pPr algn="ctr"/>
            <a:r>
              <a:rPr lang="sv-SE" dirty="0">
                <a:solidFill>
                  <a:schemeClr val="bg1"/>
                </a:solidFill>
                <a:latin typeface="Daytona" panose="020B0604030500040204" pitchFamily="34" charset="0"/>
              </a:rPr>
              <a:t>Föräldragrupp</a:t>
            </a:r>
          </a:p>
          <a:p>
            <a:pPr algn="ctr"/>
            <a:r>
              <a:rPr lang="sv-SE" sz="1000" dirty="0">
                <a:solidFill>
                  <a:schemeClr val="bg1"/>
                </a:solidFill>
                <a:latin typeface="Daytona" panose="020B0604030500040204" pitchFamily="34" charset="0"/>
              </a:rPr>
              <a:t>Stötta laget i förekommande uppgifter såsom planera för kioskförsäljning, skapa nya lagintäkter samt länk mellan föräldrar och lag.</a:t>
            </a:r>
          </a:p>
          <a:p>
            <a:pPr algn="ctr"/>
            <a:endParaRPr lang="sv-SE" dirty="0">
              <a:solidFill>
                <a:schemeClr val="bg1"/>
              </a:solidFill>
              <a:latin typeface="Daytona" panose="020B0604030500040204" pitchFamily="34" charset="0"/>
            </a:endParaRPr>
          </a:p>
          <a:p>
            <a:pPr algn="ctr"/>
            <a:r>
              <a:rPr lang="sv-SE" dirty="0">
                <a:solidFill>
                  <a:schemeClr val="bg1"/>
                </a:solidFill>
                <a:latin typeface="Daytona" panose="020B0604030500040204" pitchFamily="34" charset="0"/>
              </a:rPr>
              <a:t>Föräldrar</a:t>
            </a:r>
            <a:br>
              <a:rPr lang="sv-SE"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Stötta, peppa och skapa de bästa förutsättningarna för våra barn och ungdomar. Vara förebilder!</a:t>
            </a:r>
          </a:p>
        </p:txBody>
      </p:sp>
      <p:pic>
        <p:nvPicPr>
          <p:cNvPr id="8" name="Bildobjekt 7" descr="../../Logor/%20SandåkernsSK_transparentBG.png">
            <a:extLst>
              <a:ext uri="{FF2B5EF4-FFF2-40B4-BE49-F238E27FC236}">
                <a16:creationId xmlns:a16="http://schemas.microsoft.com/office/drawing/2014/main" id="{A57D8EF0-7A41-44E4-AD4D-CC8147A71A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
        <p:nvSpPr>
          <p:cNvPr id="9" name="Ellips 8">
            <a:extLst>
              <a:ext uri="{FF2B5EF4-FFF2-40B4-BE49-F238E27FC236}">
                <a16:creationId xmlns:a16="http://schemas.microsoft.com/office/drawing/2014/main" id="{DCD6ECF0-DBB9-4F40-B39E-2D735E792FC9}"/>
              </a:ext>
            </a:extLst>
          </p:cNvPr>
          <p:cNvSpPr/>
          <p:nvPr/>
        </p:nvSpPr>
        <p:spPr>
          <a:xfrm>
            <a:off x="5289949" y="171770"/>
            <a:ext cx="3557959" cy="3557959"/>
          </a:xfrm>
          <a:prstGeom prst="ellipse">
            <a:avLst/>
          </a:prstGeom>
          <a:solidFill>
            <a:srgbClr val="81111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textruta 9">
            <a:extLst>
              <a:ext uri="{FF2B5EF4-FFF2-40B4-BE49-F238E27FC236}">
                <a16:creationId xmlns:a16="http://schemas.microsoft.com/office/drawing/2014/main" id="{D1DC7995-7258-49AC-8C91-84DA1583A53F}"/>
              </a:ext>
            </a:extLst>
          </p:cNvPr>
          <p:cNvSpPr txBox="1"/>
          <p:nvPr/>
        </p:nvSpPr>
        <p:spPr>
          <a:xfrm>
            <a:off x="5724625" y="1150530"/>
            <a:ext cx="2728980" cy="1600438"/>
          </a:xfrm>
          <a:prstGeom prst="rect">
            <a:avLst/>
          </a:prstGeom>
          <a:noFill/>
        </p:spPr>
        <p:txBody>
          <a:bodyPr wrap="square">
            <a:spAutoFit/>
          </a:bodyPr>
          <a:lstStyle/>
          <a:p>
            <a:pPr algn="ctr"/>
            <a:r>
              <a:rPr lang="sv-SE" dirty="0">
                <a:solidFill>
                  <a:schemeClr val="bg1"/>
                </a:solidFill>
                <a:latin typeface="Daytona" panose="020B0604030500040204" pitchFamily="34" charset="0"/>
              </a:rPr>
              <a:t>SSK-ambassadör</a:t>
            </a:r>
            <a:br>
              <a:rPr lang="sv-SE"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Fungera som en länk mellan laget och övriga i föreningen och därmed se till att lagets spelare och föräldrar blir delaktiga i de gemensamma aktiviteter och uppgifter som vi tillsammans planerar att genomföra, samt kunna framföra synpunkter eller förslag från laget till övriga delar av föreningen. </a:t>
            </a:r>
            <a:endParaRPr lang="sv-SE" dirty="0">
              <a:solidFill>
                <a:schemeClr val="bg1"/>
              </a:solidFill>
              <a:latin typeface="Daytona" panose="020B0604030500040204" pitchFamily="34" charset="0"/>
            </a:endParaRPr>
          </a:p>
        </p:txBody>
      </p:sp>
    </p:spTree>
    <p:extLst>
      <p:ext uri="{BB962C8B-B14F-4D97-AF65-F5344CB8AC3E}">
        <p14:creationId xmlns:p14="http://schemas.microsoft.com/office/powerpoint/2010/main" val="2000609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Vision, verksamhetsidé och värdegrund</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262081" y="1259678"/>
            <a:ext cx="4726577" cy="2031325"/>
          </a:xfrm>
        </p:spPr>
        <p:txBody>
          <a:bodyPr rtlCol="0">
            <a:normAutofit fontScale="40000" lnSpcReduction="20000"/>
          </a:bodyPr>
          <a:lstStyle/>
          <a:p>
            <a:pPr marL="0" indent="0" algn="ctr">
              <a:lnSpc>
                <a:spcPct val="120000"/>
              </a:lnSpc>
              <a:buNone/>
            </a:pPr>
            <a:r>
              <a:rPr lang="sv-SE" sz="4500" b="1" dirty="0">
                <a:latin typeface="Daytona" panose="020B0604030500040204" pitchFamily="34" charset="0"/>
              </a:rPr>
              <a:t>Vision</a:t>
            </a:r>
            <a:br>
              <a:rPr lang="sv-SE" sz="3100" b="1" dirty="0">
                <a:latin typeface="Daytona" panose="020B0604030500040204" pitchFamily="34" charset="0"/>
              </a:rPr>
            </a:br>
            <a:r>
              <a:rPr lang="sv-SE" sz="3100" b="1" dirty="0">
                <a:latin typeface="Daytona" panose="020B0604030500040204" pitchFamily="34" charset="0"/>
              </a:rPr>
              <a:t>Sandåkerns SK- den levande idrottsföreningen!</a:t>
            </a:r>
            <a:br>
              <a:rPr lang="sv-SE" sz="3100" dirty="0">
                <a:latin typeface="Daytona" panose="020B0604030500040204" pitchFamily="34" charset="0"/>
              </a:rPr>
            </a:br>
            <a:br>
              <a:rPr lang="sv-SE" sz="3100" dirty="0">
                <a:latin typeface="Daytona" panose="020B0604030500040204" pitchFamily="34" charset="0"/>
              </a:rPr>
            </a:br>
            <a:r>
              <a:rPr lang="sv-SE" sz="3100" dirty="0">
                <a:latin typeface="Daytona" panose="020B0604030500040204" pitchFamily="34" charset="0"/>
              </a:rPr>
              <a:t>Vi ger alla som vill möjlighet att engagera sig och utvecklas</a:t>
            </a:r>
            <a:br>
              <a:rPr lang="sv-SE" sz="3100" dirty="0">
                <a:latin typeface="Daytona" panose="020B0604030500040204" pitchFamily="34" charset="0"/>
              </a:rPr>
            </a:br>
            <a:br>
              <a:rPr lang="sv-SE" sz="3100" dirty="0">
                <a:latin typeface="Daytona" panose="020B0604030500040204" pitchFamily="34" charset="0"/>
              </a:rPr>
            </a:br>
            <a:r>
              <a:rPr lang="sv-SE" sz="3100" dirty="0">
                <a:latin typeface="Daytona" panose="020B0604030500040204" pitchFamily="34" charset="0"/>
              </a:rPr>
              <a:t>Vi är en förening i ständig utveckling</a:t>
            </a:r>
            <a:br>
              <a:rPr lang="sv-SE" sz="3100" dirty="0">
                <a:latin typeface="Daytona" panose="020B0604030500040204" pitchFamily="34" charset="0"/>
              </a:rPr>
            </a:br>
            <a:br>
              <a:rPr lang="sv-SE" sz="3100" dirty="0">
                <a:latin typeface="Daytona" panose="020B0604030500040204" pitchFamily="34" charset="0"/>
              </a:rPr>
            </a:br>
            <a:r>
              <a:rPr lang="sv-SE" sz="3100" dirty="0">
                <a:latin typeface="Daytona" panose="020B0604030500040204" pitchFamily="34" charset="0"/>
              </a:rPr>
              <a:t>Vår gemenskap, glädje och möjlighet till utveckling gör </a:t>
            </a:r>
            <a:br>
              <a:rPr lang="sv-SE" sz="3100" dirty="0">
                <a:latin typeface="Daytona" panose="020B0604030500040204" pitchFamily="34" charset="0"/>
              </a:rPr>
            </a:br>
            <a:r>
              <a:rPr lang="sv-SE" sz="3100" dirty="0">
                <a:latin typeface="Daytona" panose="020B0604030500040204" pitchFamily="34" charset="0"/>
              </a:rPr>
              <a:t>att både utövare och ledare väljer att stanna länge</a:t>
            </a:r>
            <a:endParaRPr lang="sv-SE" dirty="0"/>
          </a:p>
        </p:txBody>
      </p:sp>
      <p:sp>
        <p:nvSpPr>
          <p:cNvPr id="8" name="textruta 7">
            <a:extLst>
              <a:ext uri="{FF2B5EF4-FFF2-40B4-BE49-F238E27FC236}">
                <a16:creationId xmlns:a16="http://schemas.microsoft.com/office/drawing/2014/main" id="{34C77908-3A8D-455E-8992-7FC077D21B7D}"/>
              </a:ext>
            </a:extLst>
          </p:cNvPr>
          <p:cNvSpPr txBox="1"/>
          <p:nvPr/>
        </p:nvSpPr>
        <p:spPr>
          <a:xfrm>
            <a:off x="262080" y="3961673"/>
            <a:ext cx="4726577" cy="2031325"/>
          </a:xfrm>
          <a:prstGeom prst="rect">
            <a:avLst/>
          </a:prstGeom>
          <a:noFill/>
        </p:spPr>
        <p:txBody>
          <a:bodyPr wrap="square">
            <a:spAutoFit/>
          </a:bodyPr>
          <a:lstStyle/>
          <a:p>
            <a:pPr algn="ctr"/>
            <a:r>
              <a:rPr lang="sv-SE" b="1" dirty="0">
                <a:latin typeface="Daytona" panose="020B0604030500040204" pitchFamily="34" charset="0"/>
              </a:rPr>
              <a:t>Verksamhetsidé</a:t>
            </a:r>
            <a:endParaRPr lang="sv-SE" sz="1200" b="1" dirty="0">
              <a:latin typeface="Daytona" panose="020B0604030500040204" pitchFamily="34" charset="0"/>
            </a:endParaRPr>
          </a:p>
          <a:p>
            <a:pPr algn="ctr"/>
            <a:r>
              <a:rPr lang="sv-SE" sz="1200" b="1" dirty="0">
                <a:latin typeface="Daytona" panose="020B0604030500040204" pitchFamily="34" charset="0"/>
              </a:rPr>
              <a:t>Sandåkerns SK – idrottsföreningen för dig!</a:t>
            </a:r>
            <a:br>
              <a:rPr lang="sv-SE" sz="1200" dirty="0">
                <a:latin typeface="Daytona" panose="020B0604030500040204" pitchFamily="34" charset="0"/>
              </a:rPr>
            </a:br>
            <a:endParaRPr lang="sv-SE" sz="1200" dirty="0">
              <a:latin typeface="Daytona" panose="020B0604030500040204" pitchFamily="34" charset="0"/>
            </a:endParaRPr>
          </a:p>
          <a:p>
            <a:pPr algn="ctr"/>
            <a:r>
              <a:rPr lang="sv-SE" sz="1200" dirty="0">
                <a:latin typeface="Daytona" panose="020B0604030500040204" pitchFamily="34" charset="0"/>
              </a:rPr>
              <a:t>Sandåkerns SK ska erbjuda en verksamhet i din närhet </a:t>
            </a:r>
            <a:br>
              <a:rPr lang="sv-SE" sz="1200" dirty="0">
                <a:latin typeface="Daytona" panose="020B0604030500040204" pitchFamily="34" charset="0"/>
              </a:rPr>
            </a:br>
            <a:r>
              <a:rPr lang="sv-SE" sz="1200" dirty="0">
                <a:latin typeface="Daytona" panose="020B0604030500040204" pitchFamily="34" charset="0"/>
              </a:rPr>
              <a:t>som stimulerar till ett livslångt idrottande.</a:t>
            </a:r>
          </a:p>
          <a:p>
            <a:pPr algn="ctr"/>
            <a:endParaRPr lang="sv-SE" sz="1200" dirty="0">
              <a:latin typeface="Daytona" panose="020B0604030500040204" pitchFamily="34" charset="0"/>
            </a:endParaRPr>
          </a:p>
          <a:p>
            <a:pPr algn="ctr"/>
            <a:r>
              <a:rPr lang="sv-SE" sz="1200" dirty="0">
                <a:latin typeface="Daytona" panose="020B0604030500040204" pitchFamily="34" charset="0"/>
              </a:rPr>
              <a:t>Vi ska kännetecknas som föreningen där alla mår bra och har roligt tillsammans. Föreningen ska bygga på ett medlemskap präglat av delaktighet, engagemang och personlig utveckling! </a:t>
            </a:r>
          </a:p>
        </p:txBody>
      </p:sp>
      <p:grpSp>
        <p:nvGrpSpPr>
          <p:cNvPr id="4" name="Grupp 3">
            <a:extLst>
              <a:ext uri="{FF2B5EF4-FFF2-40B4-BE49-F238E27FC236}">
                <a16:creationId xmlns:a16="http://schemas.microsoft.com/office/drawing/2014/main" id="{AB207A89-1026-BADF-584A-FD03E3ADC6B0}"/>
              </a:ext>
            </a:extLst>
          </p:cNvPr>
          <p:cNvGrpSpPr/>
          <p:nvPr/>
        </p:nvGrpSpPr>
        <p:grpSpPr>
          <a:xfrm>
            <a:off x="5199016" y="1259678"/>
            <a:ext cx="7132326" cy="5283530"/>
            <a:chOff x="5199016" y="1259678"/>
            <a:chExt cx="7132326" cy="5283530"/>
          </a:xfrm>
        </p:grpSpPr>
        <p:sp>
          <p:nvSpPr>
            <p:cNvPr id="22" name="Rektangel 21">
              <a:extLst>
                <a:ext uri="{FF2B5EF4-FFF2-40B4-BE49-F238E27FC236}">
                  <a16:creationId xmlns:a16="http://schemas.microsoft.com/office/drawing/2014/main" id="{F68356C5-E083-4A26-B375-349BC3466441}"/>
                </a:ext>
              </a:extLst>
            </p:cNvPr>
            <p:cNvSpPr/>
            <p:nvPr/>
          </p:nvSpPr>
          <p:spPr>
            <a:xfrm>
              <a:off x="5199016" y="1259678"/>
              <a:ext cx="6815183" cy="4916204"/>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1" name="Grupp 20">
              <a:extLst>
                <a:ext uri="{FF2B5EF4-FFF2-40B4-BE49-F238E27FC236}">
                  <a16:creationId xmlns:a16="http://schemas.microsoft.com/office/drawing/2014/main" id="{74CAEEC4-0E9A-4F4E-B507-12860F6F09AE}"/>
                </a:ext>
              </a:extLst>
            </p:cNvPr>
            <p:cNvGrpSpPr/>
            <p:nvPr/>
          </p:nvGrpSpPr>
          <p:grpSpPr>
            <a:xfrm>
              <a:off x="5211351" y="1297583"/>
              <a:ext cx="7119991" cy="5245625"/>
              <a:chOff x="5124262" y="1079863"/>
              <a:chExt cx="7119991" cy="5245625"/>
            </a:xfrm>
          </p:grpSpPr>
          <p:sp>
            <p:nvSpPr>
              <p:cNvPr id="12" name="Platshållare för innehåll 2">
                <a:extLst>
                  <a:ext uri="{FF2B5EF4-FFF2-40B4-BE49-F238E27FC236}">
                    <a16:creationId xmlns:a16="http://schemas.microsoft.com/office/drawing/2014/main" id="{1DA7FBF1-A517-45C7-86DD-65E8AF7D4218}"/>
                  </a:ext>
                </a:extLst>
              </p:cNvPr>
              <p:cNvSpPr txBox="1">
                <a:spLocks/>
              </p:cNvSpPr>
              <p:nvPr/>
            </p:nvSpPr>
            <p:spPr>
              <a:xfrm>
                <a:off x="5124262" y="1079863"/>
                <a:ext cx="6963229" cy="52456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sv-SE" sz="1800" b="1" dirty="0">
                    <a:solidFill>
                      <a:schemeClr val="bg1"/>
                    </a:solidFill>
                    <a:latin typeface="Daytona" panose="020B0604030500040204" pitchFamily="34" charset="0"/>
                  </a:rPr>
                  <a:t>Värdegrund</a:t>
                </a:r>
                <a:br>
                  <a:rPr lang="sv-SE" sz="3100" b="1" dirty="0">
                    <a:solidFill>
                      <a:schemeClr val="bg1"/>
                    </a:solidFill>
                    <a:latin typeface="Daytona" panose="020B0604030500040204" pitchFamily="34" charset="0"/>
                  </a:rPr>
                </a:br>
                <a:r>
                  <a:rPr lang="sv-SE" sz="1200" b="1" dirty="0">
                    <a:solidFill>
                      <a:schemeClr val="bg1"/>
                    </a:solidFill>
                    <a:latin typeface="Daytona" panose="020B0604030500040204" pitchFamily="34" charset="0"/>
                  </a:rPr>
                  <a:t>Genom glädje och engagemang formar vi tillsammans vår förening</a:t>
                </a:r>
                <a:br>
                  <a:rPr lang="sv-SE" sz="1200" dirty="0">
                    <a:solidFill>
                      <a:schemeClr val="bg1"/>
                    </a:solidFill>
                    <a:latin typeface="Daytona" panose="020B0604030500040204" pitchFamily="34" charset="0"/>
                  </a:rPr>
                </a:br>
                <a:br>
                  <a:rPr lang="sv-SE" sz="1200" dirty="0">
                    <a:solidFill>
                      <a:schemeClr val="bg1"/>
                    </a:solidFill>
                    <a:latin typeface="Daytona" panose="020B0604030500040204" pitchFamily="34" charset="0"/>
                  </a:rPr>
                </a:br>
                <a:r>
                  <a:rPr lang="sv-SE" sz="1200" dirty="0">
                    <a:solidFill>
                      <a:schemeClr val="bg1"/>
                    </a:solidFill>
                    <a:latin typeface="Daytona" panose="020B0604030500040204" pitchFamily="34" charset="0"/>
                  </a:rPr>
                  <a:t>Vår värdegrund beskriver föreningens förhållningssätt och rättesnören. </a:t>
                </a:r>
                <a:br>
                  <a:rPr lang="sv-SE" sz="1200" dirty="0">
                    <a:solidFill>
                      <a:schemeClr val="bg1"/>
                    </a:solidFill>
                    <a:latin typeface="Daytona" panose="020B0604030500040204" pitchFamily="34" charset="0"/>
                  </a:rPr>
                </a:br>
                <a:r>
                  <a:rPr lang="sv-SE" sz="1200" dirty="0">
                    <a:solidFill>
                      <a:schemeClr val="bg1"/>
                    </a:solidFill>
                    <a:latin typeface="Daytona" panose="020B0604030500040204" pitchFamily="34" charset="0"/>
                  </a:rPr>
                  <a:t>Vi beskriver vår värdegrund genom tre ledstjärnor och hur vi förhåller </a:t>
                </a:r>
                <a:br>
                  <a:rPr lang="sv-SE" sz="1200" dirty="0">
                    <a:solidFill>
                      <a:schemeClr val="bg1"/>
                    </a:solidFill>
                    <a:latin typeface="Daytona" panose="020B0604030500040204" pitchFamily="34" charset="0"/>
                  </a:rPr>
                </a:br>
                <a:r>
                  <a:rPr lang="sv-SE" sz="1200" dirty="0">
                    <a:solidFill>
                      <a:schemeClr val="bg1"/>
                    </a:solidFill>
                    <a:latin typeface="Daytona" panose="020B0604030500040204" pitchFamily="34" charset="0"/>
                  </a:rPr>
                  <a:t>oss till dom i det vi gör i vår verksamhet.</a:t>
                </a:r>
              </a:p>
              <a:p>
                <a:pPr marL="0" indent="0">
                  <a:lnSpc>
                    <a:spcPct val="120000"/>
                  </a:lnSpc>
                  <a:buFont typeface="Arial" panose="020B0604020202020204" pitchFamily="34" charset="0"/>
                  <a:buNone/>
                  <a:tabLst>
                    <a:tab pos="1074738" algn="l"/>
                    <a:tab pos="3857625" algn="l"/>
                  </a:tabLst>
                </a:pPr>
                <a:r>
                  <a:rPr lang="sv-SE" sz="1200" b="1" dirty="0">
                    <a:solidFill>
                      <a:schemeClr val="bg1"/>
                    </a:solidFill>
                    <a:latin typeface="Daytona" panose="020B0604030500040204" pitchFamily="34" charset="0"/>
                  </a:rPr>
                  <a:t>Ledstjärna	Innebär för oss att…	Vi visar detta genom att…</a:t>
                </a:r>
              </a:p>
              <a:p>
                <a:pPr marL="0" indent="0">
                  <a:lnSpc>
                    <a:spcPct val="120000"/>
                  </a:lnSpc>
                  <a:buFont typeface="Arial" panose="020B0604020202020204" pitchFamily="34" charset="0"/>
                  <a:buNone/>
                  <a:tabLst>
                    <a:tab pos="1074738" algn="l"/>
                    <a:tab pos="3857625" algn="l"/>
                  </a:tabLst>
                </a:pPr>
                <a:r>
                  <a:rPr lang="sv-SE" sz="1000" b="1" dirty="0">
                    <a:solidFill>
                      <a:schemeClr val="bg1"/>
                    </a:solidFill>
                    <a:latin typeface="Daytona" panose="020B0604030500040204" pitchFamily="34" charset="0"/>
                  </a:rPr>
                  <a:t>Glädje</a:t>
                </a:r>
                <a:r>
                  <a:rPr lang="sv-SE" sz="1000" dirty="0">
                    <a:solidFill>
                      <a:schemeClr val="bg1"/>
                    </a:solidFill>
                    <a:latin typeface="Daytona" panose="020B0604030500040204" pitchFamily="34" charset="0"/>
                  </a:rPr>
                  <a:t>	</a:t>
                </a:r>
                <a:r>
                  <a:rPr lang="sv-SE" sz="1000" b="0" i="0" dirty="0">
                    <a:solidFill>
                      <a:schemeClr val="bg1"/>
                    </a:solidFill>
                    <a:effectLst/>
                    <a:latin typeface="Daytona" panose="020B0604030500040204" pitchFamily="34" charset="0"/>
                  </a:rPr>
                  <a:t>Vi ska verka för att alla i föreningen</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ska ha roligt i det vi gör.</a:t>
                </a:r>
              </a:p>
              <a:p>
                <a:pPr marL="0" indent="0">
                  <a:lnSpc>
                    <a:spcPct val="120000"/>
                  </a:lnSpc>
                  <a:buFont typeface="Arial" panose="020B0604020202020204" pitchFamily="34" charset="0"/>
                  <a:buNone/>
                  <a:tabLst>
                    <a:tab pos="1074738" algn="l"/>
                    <a:tab pos="3857625" algn="l"/>
                  </a:tabLst>
                </a:pPr>
                <a:r>
                  <a:rPr lang="sv-SE" sz="1000" dirty="0">
                    <a:solidFill>
                      <a:schemeClr val="bg1"/>
                    </a:solidFill>
                    <a:latin typeface="Daytona" panose="020B0604030500040204" pitchFamily="34" charset="0"/>
                  </a:rPr>
                  <a:t>	Vi ska verka för att alla får utvecklas </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såväl personligt som idrottsligt.</a:t>
                </a:r>
              </a:p>
              <a:p>
                <a:pPr marL="0" indent="0">
                  <a:lnSpc>
                    <a:spcPct val="120000"/>
                  </a:lnSpc>
                  <a:buFont typeface="Arial" panose="020B0604020202020204" pitchFamily="34" charset="0"/>
                  <a:buNone/>
                  <a:tabLst>
                    <a:tab pos="1074738" algn="l"/>
                    <a:tab pos="3857625" algn="l"/>
                  </a:tabLst>
                </a:pPr>
                <a:r>
                  <a:rPr lang="sv-SE" sz="1000" b="1" dirty="0">
                    <a:solidFill>
                      <a:schemeClr val="bg1"/>
                    </a:solidFill>
                    <a:latin typeface="Daytona" panose="020B0604030500040204" pitchFamily="34" charset="0"/>
                  </a:rPr>
                  <a:t>Engagemang	</a:t>
                </a:r>
                <a:r>
                  <a:rPr lang="sv-SE" sz="1000" dirty="0">
                    <a:solidFill>
                      <a:schemeClr val="bg1"/>
                    </a:solidFill>
                    <a:latin typeface="Daytona" panose="020B0604030500040204" pitchFamily="34" charset="0"/>
                  </a:rPr>
                  <a:t>Vi tar ansvar för föreningens uppgifter.</a:t>
                </a:r>
              </a:p>
              <a:p>
                <a:pPr marL="0" indent="0">
                  <a:lnSpc>
                    <a:spcPct val="120000"/>
                  </a:lnSpc>
                  <a:buFont typeface="Arial" panose="020B0604020202020204" pitchFamily="34" charset="0"/>
                  <a:buNone/>
                  <a:tabLst>
                    <a:tab pos="1074738" algn="l"/>
                    <a:tab pos="3857625" algn="l"/>
                  </a:tabLst>
                </a:pPr>
                <a:r>
                  <a:rPr lang="sv-SE" sz="1000" dirty="0">
                    <a:solidFill>
                      <a:schemeClr val="bg1"/>
                    </a:solidFill>
                    <a:latin typeface="Daytona" panose="020B0604030500040204" pitchFamily="34" charset="0"/>
                  </a:rPr>
                  <a:t>	Vi är med vår närvaro en kraft i det</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lokala samhällets utveckling.</a:t>
                </a:r>
              </a:p>
              <a:p>
                <a:pPr marL="0" indent="0">
                  <a:lnSpc>
                    <a:spcPct val="120000"/>
                  </a:lnSpc>
                  <a:buFont typeface="Arial" panose="020B0604020202020204" pitchFamily="34" charset="0"/>
                  <a:buNone/>
                  <a:tabLst>
                    <a:tab pos="1074738" algn="l"/>
                    <a:tab pos="3857625" algn="l"/>
                  </a:tabLst>
                </a:pPr>
                <a:r>
                  <a:rPr lang="sv-SE" sz="1000" b="1" dirty="0">
                    <a:solidFill>
                      <a:schemeClr val="bg1"/>
                    </a:solidFill>
                    <a:latin typeface="Daytona" panose="020B0604030500040204" pitchFamily="34" charset="0"/>
                  </a:rPr>
                  <a:t>Tillsammans	</a:t>
                </a:r>
                <a:r>
                  <a:rPr lang="sv-SE" sz="1000" dirty="0">
                    <a:solidFill>
                      <a:schemeClr val="bg1"/>
                    </a:solidFill>
                    <a:latin typeface="Daytona" panose="020B0604030500040204" pitchFamily="34" charset="0"/>
                  </a:rPr>
                  <a:t>Vi välkomnar alla och verkar för en</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känsla av delaktighet och tillhörighet.</a:t>
                </a:r>
              </a:p>
              <a:p>
                <a:pPr marL="0" indent="0">
                  <a:lnSpc>
                    <a:spcPct val="120000"/>
                  </a:lnSpc>
                  <a:buFont typeface="Arial" panose="020B0604020202020204" pitchFamily="34" charset="0"/>
                  <a:buNone/>
                  <a:tabLst>
                    <a:tab pos="1074738" algn="l"/>
                    <a:tab pos="3857625" algn="l"/>
                  </a:tabLst>
                </a:pPr>
                <a:r>
                  <a:rPr lang="sv-SE" sz="1000" dirty="0">
                    <a:solidFill>
                      <a:schemeClr val="bg1"/>
                    </a:solidFill>
                    <a:latin typeface="Daytona" panose="020B0604030500040204" pitchFamily="34" charset="0"/>
                  </a:rPr>
                  <a:t>	Vi ska visa hänsyn och respekt till</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	varandras olikheter.</a:t>
                </a:r>
              </a:p>
            </p:txBody>
          </p:sp>
          <p:sp>
            <p:nvSpPr>
              <p:cNvPr id="20" name="textruta 19">
                <a:extLst>
                  <a:ext uri="{FF2B5EF4-FFF2-40B4-BE49-F238E27FC236}">
                    <a16:creationId xmlns:a16="http://schemas.microsoft.com/office/drawing/2014/main" id="{0D7740C8-F740-4F5A-BB55-B2AD3BA3A012}"/>
                  </a:ext>
                </a:extLst>
              </p:cNvPr>
              <p:cNvSpPr txBox="1"/>
              <p:nvPr/>
            </p:nvSpPr>
            <p:spPr>
              <a:xfrm>
                <a:off x="8978538" y="2972729"/>
                <a:ext cx="3265715" cy="2985433"/>
              </a:xfrm>
              <a:prstGeom prst="rect">
                <a:avLst/>
              </a:prstGeom>
              <a:noFill/>
            </p:spPr>
            <p:txBody>
              <a:bodyPr wrap="square">
                <a:spAutoFit/>
              </a:bodyPr>
              <a:lstStyle/>
              <a:p>
                <a:pPr>
                  <a:lnSpc>
                    <a:spcPct val="120000"/>
                  </a:lnSpc>
                  <a:spcBef>
                    <a:spcPts val="1000"/>
                  </a:spcBef>
                </a:pPr>
                <a:r>
                  <a:rPr lang="sv-SE" sz="1000" dirty="0">
                    <a:solidFill>
                      <a:schemeClr val="bg1"/>
                    </a:solidFill>
                    <a:latin typeface="Daytona" panose="020B0604030500040204" pitchFamily="34" charset="0"/>
                  </a:rPr>
                  <a:t>…erbjuda en tillåtande, lustfylld </a:t>
                </a: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och utmanande miljö.</a:t>
                </a:r>
              </a:p>
              <a:p>
                <a:pPr>
                  <a:lnSpc>
                    <a:spcPct val="120000"/>
                  </a:lnSpc>
                  <a:spcBef>
                    <a:spcPts val="1000"/>
                  </a:spcBef>
                </a:pPr>
                <a:r>
                  <a:rPr lang="sv-SE" sz="1000" dirty="0">
                    <a:solidFill>
                      <a:schemeClr val="bg1"/>
                    </a:solidFill>
                    <a:latin typeface="Daytona" panose="020B0604030500040204" pitchFamily="34" charset="0"/>
                  </a:rPr>
                  <a:t>…genomföra relevanta utbildningar.</a:t>
                </a:r>
              </a:p>
              <a:p>
                <a:pPr>
                  <a:lnSpc>
                    <a:spcPct val="120000"/>
                  </a:lnSpc>
                  <a:spcBef>
                    <a:spcPts val="1000"/>
                  </a:spcBef>
                </a:pPr>
                <a:br>
                  <a:rPr lang="sv-SE" sz="1000" dirty="0">
                    <a:solidFill>
                      <a:schemeClr val="bg1"/>
                    </a:solidFill>
                    <a:latin typeface="Daytona" panose="020B0604030500040204" pitchFamily="34" charset="0"/>
                  </a:rPr>
                </a:br>
                <a:r>
                  <a:rPr lang="sv-SE" sz="1000" dirty="0">
                    <a:solidFill>
                      <a:schemeClr val="bg1"/>
                    </a:solidFill>
                    <a:latin typeface="Daytona" panose="020B0604030500040204" pitchFamily="34" charset="0"/>
                  </a:rPr>
                  <a:t>…vara väl förberedd och passionerat</a:t>
                </a:r>
              </a:p>
              <a:p>
                <a:pPr>
                  <a:lnSpc>
                    <a:spcPct val="120000"/>
                  </a:lnSpc>
                  <a:spcBef>
                    <a:spcPts val="1000"/>
                  </a:spcBef>
                </a:pPr>
                <a:r>
                  <a:rPr lang="sv-SE" sz="1000" dirty="0">
                    <a:solidFill>
                      <a:schemeClr val="bg1"/>
                    </a:solidFill>
                    <a:latin typeface="Daytona" panose="020B0604030500040204" pitchFamily="34" charset="0"/>
                  </a:rPr>
                  <a:t>…vara öppen för samarbete</a:t>
                </a:r>
                <a:br>
                  <a:rPr lang="sv-SE" sz="1000" dirty="0">
                    <a:solidFill>
                      <a:schemeClr val="bg1"/>
                    </a:solidFill>
                    <a:latin typeface="Daytona" panose="020B0604030500040204" pitchFamily="34" charset="0"/>
                  </a:rPr>
                </a:br>
                <a:endParaRPr lang="sv-SE" sz="1000" dirty="0">
                  <a:solidFill>
                    <a:schemeClr val="bg1"/>
                  </a:solidFill>
                  <a:latin typeface="Daytona" panose="020B0604030500040204" pitchFamily="34" charset="0"/>
                </a:endParaRPr>
              </a:p>
              <a:p>
                <a:pPr>
                  <a:lnSpc>
                    <a:spcPct val="120000"/>
                  </a:lnSpc>
                  <a:spcBef>
                    <a:spcPts val="1000"/>
                  </a:spcBef>
                </a:pPr>
                <a:r>
                  <a:rPr lang="sv-SE" sz="1000" dirty="0">
                    <a:solidFill>
                      <a:schemeClr val="bg1"/>
                    </a:solidFill>
                    <a:latin typeface="Daytona" panose="020B0604030500040204" pitchFamily="34" charset="0"/>
                  </a:rPr>
                  <a:t>…vi bär klubbens färger med stolthet</a:t>
                </a:r>
              </a:p>
              <a:p>
                <a:pPr>
                  <a:lnSpc>
                    <a:spcPct val="120000"/>
                  </a:lnSpc>
                  <a:spcBef>
                    <a:spcPts val="1000"/>
                  </a:spcBef>
                </a:pPr>
                <a:r>
                  <a:rPr lang="sv-SE" sz="1000" dirty="0">
                    <a:solidFill>
                      <a:schemeClr val="bg1"/>
                    </a:solidFill>
                    <a:latin typeface="Daytona" panose="020B0604030500040204" pitchFamily="34" charset="0"/>
                  </a:rPr>
                  <a:t>…i alla lägen var en schysst kamrat.</a:t>
                </a:r>
              </a:p>
              <a:p>
                <a:pPr>
                  <a:lnSpc>
                    <a:spcPct val="120000"/>
                  </a:lnSpc>
                  <a:spcBef>
                    <a:spcPts val="1000"/>
                  </a:spcBef>
                </a:pPr>
                <a:endParaRPr lang="sv-SE" sz="1000" dirty="0">
                  <a:solidFill>
                    <a:schemeClr val="bg1"/>
                  </a:solidFill>
                  <a:latin typeface="Daytona" panose="020B0604030500040204" pitchFamily="34" charset="0"/>
                </a:endParaRPr>
              </a:p>
              <a:p>
                <a:endParaRPr lang="sv-SE" dirty="0"/>
              </a:p>
            </p:txBody>
          </p:sp>
        </p:grpSp>
      </p:grpSp>
      <p:pic>
        <p:nvPicPr>
          <p:cNvPr id="10" name="Bildobjekt 9" descr="../../Logor/%20SandåkernsSK_transparentBG.png">
            <a:extLst>
              <a:ext uri="{FF2B5EF4-FFF2-40B4-BE49-F238E27FC236}">
                <a16:creationId xmlns:a16="http://schemas.microsoft.com/office/drawing/2014/main" id="{60570830-D39C-4054-B4EA-820C3C35FD9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extLst>
      <p:ext uri="{BB962C8B-B14F-4D97-AF65-F5344CB8AC3E}">
        <p14:creationId xmlns:p14="http://schemas.microsoft.com/office/powerpoint/2010/main" val="332874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Uppförandekod</a:t>
            </a:r>
          </a:p>
        </p:txBody>
      </p:sp>
      <p:pic>
        <p:nvPicPr>
          <p:cNvPr id="10" name="Bildobjekt 9" descr="../../Logor/%20SandåkernsSK_transparentBG.png">
            <a:extLst>
              <a:ext uri="{FF2B5EF4-FFF2-40B4-BE49-F238E27FC236}">
                <a16:creationId xmlns:a16="http://schemas.microsoft.com/office/drawing/2014/main" id="{60570830-D39C-4054-B4EA-820C3C35FD9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
        <p:nvSpPr>
          <p:cNvPr id="5" name="textruta 4">
            <a:extLst>
              <a:ext uri="{FF2B5EF4-FFF2-40B4-BE49-F238E27FC236}">
                <a16:creationId xmlns:a16="http://schemas.microsoft.com/office/drawing/2014/main" id="{35F28403-2417-0D57-C71E-2A5C3F881BC7}"/>
              </a:ext>
            </a:extLst>
          </p:cNvPr>
          <p:cNvSpPr txBox="1"/>
          <p:nvPr/>
        </p:nvSpPr>
        <p:spPr>
          <a:xfrm>
            <a:off x="333103" y="1079863"/>
            <a:ext cx="9751674" cy="1569660"/>
          </a:xfrm>
          <a:prstGeom prst="rect">
            <a:avLst/>
          </a:prstGeom>
          <a:noFill/>
        </p:spPr>
        <p:txBody>
          <a:bodyPr wrap="square">
            <a:spAutoFit/>
          </a:bodyPr>
          <a:lstStyle/>
          <a:p>
            <a:pPr algn="l"/>
            <a:r>
              <a:rPr lang="sv-SE" sz="1200" dirty="0">
                <a:latin typeface="Daytona" panose="020B0604030500040204" pitchFamily="34" charset="0"/>
              </a:rPr>
              <a:t>Vid träningar, matcher och andra arrangemang inom de verksamheter Sandåkerns SK bedriver representerar man föreningen och ska även följa föreningens riktlinjer för hur vi uppträder mot varandra, motståndarlag samt matchfunktionärer. Föreningens viktigaste uppgift är att erbjuda barn och ungdomar ett sunt idrottsalternativ som är öppen och till för alla som vill vara med.</a:t>
            </a:r>
          </a:p>
          <a:p>
            <a:pPr algn="l"/>
            <a:r>
              <a:rPr lang="sv-SE" sz="1200" dirty="0">
                <a:latin typeface="Daytona" panose="020B0604030500040204" pitchFamily="34" charset="0"/>
              </a:rPr>
              <a:t> </a:t>
            </a:r>
          </a:p>
          <a:p>
            <a:pPr algn="l"/>
            <a:r>
              <a:rPr lang="sv-SE" sz="1200" b="1" dirty="0">
                <a:latin typeface="Daytona" panose="020B0604030500040204" pitchFamily="34" charset="0"/>
              </a:rPr>
              <a:t>Vi som är spelare, ledare och föräldrar i Sandåkerns SK följer nedanstående förhållningsregler: </a:t>
            </a:r>
          </a:p>
          <a:p>
            <a:pPr algn="l"/>
            <a:r>
              <a:rPr lang="sv-SE" sz="1200" dirty="0">
                <a:latin typeface="Daytona" panose="020B0604030500040204" pitchFamily="34" charset="0"/>
              </a:rPr>
              <a:t> </a:t>
            </a:r>
          </a:p>
          <a:p>
            <a:pPr algn="l"/>
            <a:r>
              <a:rPr lang="sv-SE" sz="1200" dirty="0">
                <a:latin typeface="Daytona" panose="020B0604030500040204" pitchFamily="34" charset="0"/>
              </a:rPr>
              <a:t> </a:t>
            </a:r>
          </a:p>
          <a:p>
            <a:pPr algn="l"/>
            <a:r>
              <a:rPr lang="sv-SE" sz="1200" dirty="0">
                <a:latin typeface="Daytona" panose="020B0604030500040204" pitchFamily="34" charset="0"/>
              </a:rPr>
              <a:t> </a:t>
            </a:r>
          </a:p>
        </p:txBody>
      </p:sp>
      <p:grpSp>
        <p:nvGrpSpPr>
          <p:cNvPr id="17" name="Grupp 16">
            <a:extLst>
              <a:ext uri="{FF2B5EF4-FFF2-40B4-BE49-F238E27FC236}">
                <a16:creationId xmlns:a16="http://schemas.microsoft.com/office/drawing/2014/main" id="{F329B6B0-209C-6017-A60A-D0926DA6C060}"/>
              </a:ext>
            </a:extLst>
          </p:cNvPr>
          <p:cNvGrpSpPr/>
          <p:nvPr/>
        </p:nvGrpSpPr>
        <p:grpSpPr>
          <a:xfrm>
            <a:off x="333098" y="2236619"/>
            <a:ext cx="11401697" cy="4334983"/>
            <a:chOff x="333103" y="2181015"/>
            <a:chExt cx="11401697" cy="4334983"/>
          </a:xfrm>
        </p:grpSpPr>
        <p:sp>
          <p:nvSpPr>
            <p:cNvPr id="18" name="textruta 17">
              <a:extLst>
                <a:ext uri="{FF2B5EF4-FFF2-40B4-BE49-F238E27FC236}">
                  <a16:creationId xmlns:a16="http://schemas.microsoft.com/office/drawing/2014/main" id="{7891B439-2BE2-254E-00F0-AC6AFEAB38AA}"/>
                </a:ext>
              </a:extLst>
            </p:cNvPr>
            <p:cNvSpPr txBox="1"/>
            <p:nvPr/>
          </p:nvSpPr>
          <p:spPr>
            <a:xfrm>
              <a:off x="7291755" y="2227181"/>
              <a:ext cx="4443045" cy="3231654"/>
            </a:xfrm>
            <a:prstGeom prst="rect">
              <a:avLst/>
            </a:prstGeom>
            <a:noFill/>
          </p:spPr>
          <p:txBody>
            <a:bodyPr wrap="square">
              <a:spAutoFit/>
            </a:bodyPr>
            <a:lstStyle/>
            <a:p>
              <a:pPr algn="l"/>
              <a:r>
                <a:rPr lang="sv-SE" sz="1200" b="1" dirty="0">
                  <a:latin typeface="Daytona" panose="020B0604030500040204" pitchFamily="34" charset="0"/>
                </a:rPr>
                <a:t>Förälder/åskådare  </a:t>
              </a:r>
            </a:p>
            <a:p>
              <a:pPr algn="l"/>
              <a:r>
                <a:rPr lang="sv-SE" sz="1200" dirty="0">
                  <a:latin typeface="Daytona" panose="020B0604030500040204" pitchFamily="34" charset="0"/>
                </a:rPr>
                <a:t>• Vi hejar på alla i laget.</a:t>
              </a:r>
            </a:p>
            <a:p>
              <a:pPr algn="l"/>
              <a:r>
                <a:rPr lang="sv-SE" sz="1200" dirty="0">
                  <a:latin typeface="Daytona" panose="020B0604030500040204" pitchFamily="34" charset="0"/>
                </a:rPr>
                <a:t>• Vi stöttar våra barn i med och motgång.</a:t>
              </a:r>
            </a:p>
            <a:p>
              <a:pPr algn="l"/>
              <a:r>
                <a:rPr lang="sv-SE" sz="1200" dirty="0">
                  <a:latin typeface="Daytona" panose="020B0604030500040204" pitchFamily="34" charset="0"/>
                </a:rPr>
                <a:t>• Vi ger positiv feedback. </a:t>
              </a:r>
            </a:p>
            <a:p>
              <a:pPr algn="l"/>
              <a:r>
                <a:rPr lang="sv-SE" sz="1200" dirty="0">
                  <a:latin typeface="Daytona" panose="020B0604030500040204" pitchFamily="34" charset="0"/>
                </a:rPr>
                <a:t>• Vi respekterar domaren och hans/hennes beslut.</a:t>
              </a:r>
            </a:p>
            <a:p>
              <a:pPr algn="l"/>
              <a:r>
                <a:rPr lang="sv-SE" sz="1200" dirty="0">
                  <a:latin typeface="Daytona" panose="020B0604030500040204" pitchFamily="34" charset="0"/>
                </a:rPr>
                <a:t>• Vi hånar ALDRIG barn i motståndarlaget eller domare.</a:t>
              </a:r>
            </a:p>
            <a:p>
              <a:pPr algn="l"/>
              <a:r>
                <a:rPr lang="sv-SE" sz="1200" dirty="0">
                  <a:latin typeface="Daytona" panose="020B0604030500040204" pitchFamily="34" charset="0"/>
                </a:rPr>
                <a:t>• Vi använder ett vårdat språk.</a:t>
              </a:r>
            </a:p>
            <a:p>
              <a:pPr algn="l"/>
              <a:r>
                <a:rPr lang="sv-SE" sz="1200" dirty="0">
                  <a:latin typeface="Daytona" panose="020B0604030500040204" pitchFamily="34" charset="0"/>
                </a:rPr>
                <a:t>• Vi ger inte instruktioner vid träningar och matcher, det överlåtes till ledarna. </a:t>
              </a:r>
            </a:p>
            <a:p>
              <a:pPr algn="l"/>
              <a:r>
                <a:rPr lang="sv-SE" sz="1200" dirty="0">
                  <a:latin typeface="Daytona" panose="020B0604030500040204" pitchFamily="34" charset="0"/>
                </a:rPr>
                <a:t>• Vi lägger fokus på prestation och glädje för idrotten och inte matchresultat eller tabelläge.</a:t>
              </a:r>
            </a:p>
            <a:p>
              <a:pPr algn="l"/>
              <a:r>
                <a:rPr lang="sv-SE" sz="1200" dirty="0">
                  <a:latin typeface="Daytona" panose="020B0604030500040204" pitchFamily="34" charset="0"/>
                </a:rPr>
                <a:t>• Vi tar ansvar för vårt beteende och ber om ursäkt vid olämpligt uppförande. </a:t>
              </a:r>
            </a:p>
            <a:p>
              <a:pPr algn="l"/>
              <a:r>
                <a:rPr lang="sv-SE" sz="1200" dirty="0">
                  <a:latin typeface="Daytona" panose="020B0604030500040204" pitchFamily="34" charset="0"/>
                </a:rPr>
                <a:t>• Vi säger ifrån om någon annan på läktaren beter sig illa mot medspelare/motspelare/domare/publik.</a:t>
              </a:r>
            </a:p>
            <a:p>
              <a:pPr algn="l"/>
              <a:r>
                <a:rPr lang="sv-SE" sz="1200" dirty="0">
                  <a:latin typeface="Daytona" panose="020B0604030500040204" pitchFamily="34" charset="0"/>
                </a:rPr>
                <a:t>• Vi tar avstånd från alkohol och droger i samband med vår idrott.</a:t>
              </a:r>
            </a:p>
          </p:txBody>
        </p:sp>
        <p:sp>
          <p:nvSpPr>
            <p:cNvPr id="19" name="textruta 18">
              <a:extLst>
                <a:ext uri="{FF2B5EF4-FFF2-40B4-BE49-F238E27FC236}">
                  <a16:creationId xmlns:a16="http://schemas.microsoft.com/office/drawing/2014/main" id="{5F674017-D787-0532-804A-4CA001FF7BD0}"/>
                </a:ext>
              </a:extLst>
            </p:cNvPr>
            <p:cNvSpPr txBox="1"/>
            <p:nvPr/>
          </p:nvSpPr>
          <p:spPr>
            <a:xfrm>
              <a:off x="333103" y="4023008"/>
              <a:ext cx="6829697" cy="2492990"/>
            </a:xfrm>
            <a:prstGeom prst="rect">
              <a:avLst/>
            </a:prstGeom>
            <a:noFill/>
          </p:spPr>
          <p:txBody>
            <a:bodyPr wrap="square">
              <a:spAutoFit/>
            </a:bodyPr>
            <a:lstStyle/>
            <a:p>
              <a:pPr algn="l"/>
              <a:r>
                <a:rPr lang="sv-SE" sz="1200" b="1" dirty="0">
                  <a:latin typeface="Daytona" panose="020B0604030500040204" pitchFamily="34" charset="0"/>
                </a:rPr>
                <a:t>Ledare</a:t>
              </a:r>
            </a:p>
            <a:p>
              <a:pPr algn="l"/>
              <a:r>
                <a:rPr lang="sv-SE" sz="1200" dirty="0">
                  <a:latin typeface="Daytona" panose="020B0604030500040204" pitchFamily="34" charset="0"/>
                </a:rPr>
                <a:t>• Vi respekterar domaren och hans/hennes beslut. Vi skäller ALDRIG på domaren.</a:t>
              </a:r>
            </a:p>
            <a:p>
              <a:pPr algn="l"/>
              <a:r>
                <a:rPr lang="sv-SE" sz="1200" dirty="0">
                  <a:latin typeface="Daytona" panose="020B0604030500040204" pitchFamily="34" charset="0"/>
                </a:rPr>
                <a:t>• Vi hånar ALDRIG motståndare eller domare.</a:t>
              </a:r>
            </a:p>
            <a:p>
              <a:pPr algn="l"/>
              <a:r>
                <a:rPr lang="sv-SE" sz="1200" dirty="0">
                  <a:latin typeface="Daytona" panose="020B0604030500040204" pitchFamily="34" charset="0"/>
                </a:rPr>
                <a:t>• Vi ger positiv feedback till ALLA våra spelare.</a:t>
              </a:r>
            </a:p>
            <a:p>
              <a:pPr algn="l"/>
              <a:r>
                <a:rPr lang="sv-SE" sz="1200" dirty="0">
                  <a:latin typeface="Daytona" panose="020B0604030500040204" pitchFamily="34" charset="0"/>
                </a:rPr>
                <a:t>• Vi använder vårdat språk.</a:t>
              </a:r>
            </a:p>
            <a:p>
              <a:pPr algn="l"/>
              <a:r>
                <a:rPr lang="sv-SE" sz="1200" dirty="0">
                  <a:latin typeface="Daytona" panose="020B0604030500040204" pitchFamily="34" charset="0"/>
                </a:rPr>
                <a:t>• Vi hälsar på domare och motståndare innan match samt tackar för god match efteråt.</a:t>
              </a:r>
            </a:p>
            <a:p>
              <a:pPr algn="l"/>
              <a:r>
                <a:rPr lang="sv-SE" sz="1200" dirty="0">
                  <a:latin typeface="Daytona" panose="020B0604030500040204" pitchFamily="34" charset="0"/>
                </a:rPr>
                <a:t>• Vi tar ansvar för vårt och spelarnas beteende och ber om ursäkt vid regelöverträdeler.</a:t>
              </a:r>
            </a:p>
            <a:p>
              <a:pPr algn="l"/>
              <a:r>
                <a:rPr lang="sv-SE" sz="1200" dirty="0">
                  <a:latin typeface="Daytona" panose="020B0604030500040204" pitchFamily="34" charset="0"/>
                </a:rPr>
                <a:t>• Vi lägger fokus på prestation och glädje för idrotten och inte matchresultat eller tabelläge.</a:t>
              </a:r>
            </a:p>
            <a:p>
              <a:pPr algn="l"/>
              <a:r>
                <a:rPr lang="sv-SE" sz="1200" dirty="0">
                  <a:latin typeface="Daytona" panose="020B0604030500040204" pitchFamily="34" charset="0"/>
                </a:rPr>
                <a:t>• Vi låter våra spelare vara delaktiga i hur verksamheten ska bedrivas. </a:t>
              </a:r>
            </a:p>
            <a:p>
              <a:pPr algn="l"/>
              <a:r>
                <a:rPr lang="sv-SE" sz="1200" dirty="0">
                  <a:latin typeface="Daytona" panose="020B0604030500040204" pitchFamily="34" charset="0"/>
                </a:rPr>
                <a:t>• Vi säger ifrån om någon inom laget beter sig illa mot medspelare/motspelare/domare/publik.</a:t>
              </a:r>
            </a:p>
            <a:p>
              <a:pPr algn="l"/>
              <a:r>
                <a:rPr lang="sv-SE" sz="1200" dirty="0">
                  <a:latin typeface="Daytona" panose="020B0604030500040204" pitchFamily="34" charset="0"/>
                </a:rPr>
                <a:t>• Vi tar avstånd från alkohol och droger i samband med vår idrott.</a:t>
              </a:r>
            </a:p>
          </p:txBody>
        </p:sp>
        <p:sp>
          <p:nvSpPr>
            <p:cNvPr id="23" name="textruta 22">
              <a:extLst>
                <a:ext uri="{FF2B5EF4-FFF2-40B4-BE49-F238E27FC236}">
                  <a16:creationId xmlns:a16="http://schemas.microsoft.com/office/drawing/2014/main" id="{DD200A71-E1C9-838D-293D-34761DBC4DC0}"/>
                </a:ext>
              </a:extLst>
            </p:cNvPr>
            <p:cNvSpPr txBox="1"/>
            <p:nvPr/>
          </p:nvSpPr>
          <p:spPr>
            <a:xfrm>
              <a:off x="333103" y="2181015"/>
              <a:ext cx="5910843" cy="1754326"/>
            </a:xfrm>
            <a:prstGeom prst="rect">
              <a:avLst/>
            </a:prstGeom>
            <a:noFill/>
          </p:spPr>
          <p:txBody>
            <a:bodyPr wrap="square">
              <a:spAutoFit/>
            </a:bodyPr>
            <a:lstStyle/>
            <a:p>
              <a:pPr algn="l"/>
              <a:r>
                <a:rPr lang="sv-SE" sz="1200" b="1" dirty="0">
                  <a:latin typeface="Daytona" panose="020B0604030500040204" pitchFamily="34" charset="0"/>
                </a:rPr>
                <a:t>Spelare</a:t>
              </a:r>
            </a:p>
            <a:p>
              <a:pPr algn="l"/>
              <a:r>
                <a:rPr lang="sv-SE" sz="1200" dirty="0">
                  <a:latin typeface="Daytona" panose="020B0604030500040204" pitchFamily="34" charset="0"/>
                </a:rPr>
                <a:t>• Vi mobbar eller utesluter ALDRIG någon inom gruppen.</a:t>
              </a:r>
            </a:p>
            <a:p>
              <a:pPr algn="l"/>
              <a:r>
                <a:rPr lang="sv-SE" sz="1200" dirty="0">
                  <a:latin typeface="Daytona" panose="020B0604030500040204" pitchFamily="34" charset="0"/>
                </a:rPr>
                <a:t>• Vi stöttar ALLA medspelare i med och motgång.</a:t>
              </a:r>
            </a:p>
            <a:p>
              <a:pPr algn="l"/>
              <a:r>
                <a:rPr lang="sv-SE" sz="1200" dirty="0">
                  <a:latin typeface="Daytona" panose="020B0604030500040204" pitchFamily="34" charset="0"/>
                </a:rPr>
                <a:t>• Vi hånar ALDRIG motspelare eller domare.</a:t>
              </a:r>
            </a:p>
            <a:p>
              <a:pPr algn="l"/>
              <a:r>
                <a:rPr lang="sv-SE" sz="1200" dirty="0">
                  <a:latin typeface="Daytona" panose="020B0604030500040204" pitchFamily="34" charset="0"/>
                </a:rPr>
                <a:t>• Vi respekterar domaren och hans/hennes beslut.</a:t>
              </a:r>
            </a:p>
            <a:p>
              <a:pPr algn="l"/>
              <a:r>
                <a:rPr lang="sv-SE" sz="1200" dirty="0">
                  <a:latin typeface="Daytona" panose="020B0604030500040204" pitchFamily="34" charset="0"/>
                </a:rPr>
                <a:t>• Vi tackar ALLTID motståndare och domare efter match.</a:t>
              </a:r>
            </a:p>
            <a:p>
              <a:pPr algn="l"/>
              <a:r>
                <a:rPr lang="sv-SE" sz="1200" dirty="0">
                  <a:latin typeface="Daytona" panose="020B0604030500040204" pitchFamily="34" charset="0"/>
                </a:rPr>
                <a:t>• Vi använder vårdat språk.</a:t>
              </a:r>
            </a:p>
            <a:p>
              <a:pPr algn="l"/>
              <a:r>
                <a:rPr lang="sv-SE" sz="1200" dirty="0">
                  <a:latin typeface="Daytona" panose="020B0604030500040204" pitchFamily="34" charset="0"/>
                </a:rPr>
                <a:t>• Vi respekterar och lyssnar på ledarnas beslut. </a:t>
              </a:r>
            </a:p>
            <a:p>
              <a:pPr algn="l"/>
              <a:r>
                <a:rPr lang="sv-SE" sz="1200" dirty="0">
                  <a:latin typeface="Daytona" panose="020B0604030500040204" pitchFamily="34" charset="0"/>
                </a:rPr>
                <a:t>• Vi tar ansvar för vårt beteende och ber om ursäkt vid regelöverträdeler.</a:t>
              </a:r>
            </a:p>
          </p:txBody>
        </p:sp>
      </p:grpSp>
    </p:spTree>
    <p:extLst>
      <p:ext uri="{BB962C8B-B14F-4D97-AF65-F5344CB8AC3E}">
        <p14:creationId xmlns:p14="http://schemas.microsoft.com/office/powerpoint/2010/main" val="414329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a:lnSpc>
                <a:spcPct val="107000"/>
              </a:lnSpc>
              <a:spcAft>
                <a:spcPts val="800"/>
              </a:spcAft>
            </a:pPr>
            <a:r>
              <a:rPr lang="sv" sz="3600" b="1" kern="100" dirty="0">
                <a:effectLst/>
                <a:latin typeface="Daytona" panose="020B0604030500040204" pitchFamily="34" charset="0"/>
                <a:ea typeface="Calibri" panose="020F0502020204030204" pitchFamily="34" charset="0"/>
                <a:cs typeface="Times New Roman" panose="02020603050405020304" pitchFamily="18" charset="0"/>
              </a:rPr>
              <a:t>Anvisningar och spelregler</a:t>
            </a:r>
            <a:endParaRPr lang="en-SE"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ell 1">
            <a:extLst>
              <a:ext uri="{FF2B5EF4-FFF2-40B4-BE49-F238E27FC236}">
                <a16:creationId xmlns:a16="http://schemas.microsoft.com/office/drawing/2014/main" id="{EE7CA13D-AF67-E7C2-2D78-5BB66B62AFC2}"/>
              </a:ext>
            </a:extLst>
          </p:cNvPr>
          <p:cNvGraphicFramePr>
            <a:graphicFrameLocks noGrp="1"/>
          </p:cNvGraphicFramePr>
          <p:nvPr>
            <p:extLst>
              <p:ext uri="{D42A27DB-BD31-4B8C-83A1-F6EECF244321}">
                <p14:modId xmlns:p14="http://schemas.microsoft.com/office/powerpoint/2010/main" val="483375220"/>
              </p:ext>
            </p:extLst>
          </p:nvPr>
        </p:nvGraphicFramePr>
        <p:xfrm>
          <a:off x="448903" y="1079863"/>
          <a:ext cx="11218990" cy="5516357"/>
        </p:xfrm>
        <a:graphic>
          <a:graphicData uri="http://schemas.openxmlformats.org/drawingml/2006/table">
            <a:tbl>
              <a:tblPr>
                <a:tableStyleId>{5C22544A-7EE6-4342-B048-85BDC9FD1C3A}</a:tableStyleId>
              </a:tblPr>
              <a:tblGrid>
                <a:gridCol w="711064">
                  <a:extLst>
                    <a:ext uri="{9D8B030D-6E8A-4147-A177-3AD203B41FA5}">
                      <a16:colId xmlns:a16="http://schemas.microsoft.com/office/drawing/2014/main" val="1444902635"/>
                    </a:ext>
                  </a:extLst>
                </a:gridCol>
                <a:gridCol w="2257444">
                  <a:extLst>
                    <a:ext uri="{9D8B030D-6E8A-4147-A177-3AD203B41FA5}">
                      <a16:colId xmlns:a16="http://schemas.microsoft.com/office/drawing/2014/main" val="3193109220"/>
                    </a:ext>
                  </a:extLst>
                </a:gridCol>
                <a:gridCol w="942071">
                  <a:extLst>
                    <a:ext uri="{9D8B030D-6E8A-4147-A177-3AD203B41FA5}">
                      <a16:colId xmlns:a16="http://schemas.microsoft.com/office/drawing/2014/main" val="264322243"/>
                    </a:ext>
                  </a:extLst>
                </a:gridCol>
                <a:gridCol w="1030391">
                  <a:extLst>
                    <a:ext uri="{9D8B030D-6E8A-4147-A177-3AD203B41FA5}">
                      <a16:colId xmlns:a16="http://schemas.microsoft.com/office/drawing/2014/main" val="702563917"/>
                    </a:ext>
                  </a:extLst>
                </a:gridCol>
                <a:gridCol w="2230058">
                  <a:extLst>
                    <a:ext uri="{9D8B030D-6E8A-4147-A177-3AD203B41FA5}">
                      <a16:colId xmlns:a16="http://schemas.microsoft.com/office/drawing/2014/main" val="400154134"/>
                    </a:ext>
                  </a:extLst>
                </a:gridCol>
                <a:gridCol w="1957742">
                  <a:extLst>
                    <a:ext uri="{9D8B030D-6E8A-4147-A177-3AD203B41FA5}">
                      <a16:colId xmlns:a16="http://schemas.microsoft.com/office/drawing/2014/main" val="1193713092"/>
                    </a:ext>
                  </a:extLst>
                </a:gridCol>
                <a:gridCol w="2090220">
                  <a:extLst>
                    <a:ext uri="{9D8B030D-6E8A-4147-A177-3AD203B41FA5}">
                      <a16:colId xmlns:a16="http://schemas.microsoft.com/office/drawing/2014/main" val="3908478880"/>
                    </a:ext>
                  </a:extLst>
                </a:gridCol>
              </a:tblGrid>
              <a:tr h="146335">
                <a:tc>
                  <a:txBody>
                    <a:bodyPr/>
                    <a:lstStyle/>
                    <a:p>
                      <a:pPr algn="ctr" fontAlgn="ctr"/>
                      <a:endParaRPr lang="en-SE" sz="900" b="1" i="0" u="none" strike="noStrike" dirty="0">
                        <a:solidFill>
                          <a:schemeClr val="bg1"/>
                        </a:solidFill>
                        <a:effectLst/>
                        <a:latin typeface="Daytona" panose="020B0604030500040204" pitchFamily="34" charset="0"/>
                      </a:endParaRP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dirty="0">
                          <a:solidFill>
                            <a:schemeClr val="bg1"/>
                          </a:solidFill>
                          <a:effectLst/>
                          <a:latin typeface="Daytona" panose="020B0604030500040204" pitchFamily="34" charset="0"/>
                        </a:rPr>
                        <a:t>6-7 år</a:t>
                      </a:r>
                      <a:endParaRPr lang="sv-SE" sz="900" b="1" i="0" u="none" strike="noStrike" dirty="0">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dirty="0">
                          <a:solidFill>
                            <a:schemeClr val="bg1"/>
                          </a:solidFill>
                          <a:effectLst/>
                          <a:latin typeface="Daytona" panose="020B0604030500040204" pitchFamily="34" charset="0"/>
                        </a:rPr>
                        <a:t>8-9 år</a:t>
                      </a:r>
                      <a:endParaRPr lang="sv-SE" sz="900" b="1" i="0" u="none" strike="noStrike" dirty="0">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a:solidFill>
                            <a:schemeClr val="bg1"/>
                          </a:solidFill>
                          <a:effectLst/>
                          <a:latin typeface="Daytona" panose="020B0604030500040204" pitchFamily="34" charset="0"/>
                        </a:rPr>
                        <a:t>10-11 år</a:t>
                      </a:r>
                      <a:endParaRPr lang="sv-SE" sz="900" b="1" i="0" u="none" strike="noStrike">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a:solidFill>
                            <a:schemeClr val="bg1"/>
                          </a:solidFill>
                          <a:effectLst/>
                          <a:latin typeface="Daytona" panose="020B0604030500040204" pitchFamily="34" charset="0"/>
                        </a:rPr>
                        <a:t>12-14 år</a:t>
                      </a:r>
                      <a:endParaRPr lang="sv-SE" sz="900" b="1" i="0" u="none" strike="noStrike">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dirty="0">
                          <a:solidFill>
                            <a:schemeClr val="bg1"/>
                          </a:solidFill>
                          <a:effectLst/>
                          <a:latin typeface="Daytona" panose="020B0604030500040204" pitchFamily="34" charset="0"/>
                        </a:rPr>
                        <a:t>15 år</a:t>
                      </a:r>
                      <a:endParaRPr lang="sv-SE" sz="900" b="1" i="0" u="none" strike="noStrike" dirty="0">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a:solidFill>
                            <a:schemeClr val="bg1"/>
                          </a:solidFill>
                          <a:effectLst/>
                          <a:latin typeface="Daytona" panose="020B0604030500040204" pitchFamily="34" charset="0"/>
                        </a:rPr>
                        <a:t>16-19 år</a:t>
                      </a:r>
                      <a:endParaRPr lang="sv-SE" sz="900" b="1" i="0" u="none" strike="noStrike">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13233364"/>
                  </a:ext>
                </a:extLst>
              </a:tr>
              <a:tr h="142134">
                <a:tc>
                  <a:txBody>
                    <a:bodyPr/>
                    <a:lstStyle/>
                    <a:p>
                      <a:pPr algn="ctr" fontAlgn="ctr"/>
                      <a:endParaRPr lang="en-SE" sz="900" b="1" i="0" u="none" strike="noStrike">
                        <a:solidFill>
                          <a:schemeClr val="bg1"/>
                        </a:solidFill>
                        <a:effectLst/>
                        <a:latin typeface="Daytona" panose="020B0604030500040204" pitchFamily="34" charset="0"/>
                      </a:endParaRPr>
                    </a:p>
                  </a:txBody>
                  <a:tcPr marL="0" marR="0" marT="0" marB="0"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dirty="0">
                          <a:solidFill>
                            <a:schemeClr val="bg1"/>
                          </a:solidFill>
                          <a:effectLst/>
                          <a:latin typeface="Daytona" panose="020B0604030500040204" pitchFamily="34" charset="0"/>
                        </a:rPr>
                        <a:t>FS-Klass - åk 2</a:t>
                      </a:r>
                      <a:endParaRPr lang="sv-SE" sz="900" b="1" i="0" u="none" strike="noStrike" dirty="0">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b"/>
                      <a:r>
                        <a:rPr lang="sv-SE" sz="900" b="1" u="none" strike="noStrike" dirty="0">
                          <a:solidFill>
                            <a:schemeClr val="bg1"/>
                          </a:solidFill>
                          <a:effectLst/>
                          <a:latin typeface="Daytona" panose="020B0604030500040204" pitchFamily="34" charset="0"/>
                        </a:rPr>
                        <a:t>Åk 2-3</a:t>
                      </a:r>
                      <a:endParaRPr lang="sv-SE" sz="900" b="1" i="0" u="none" strike="noStrike" dirty="0">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dirty="0">
                          <a:solidFill>
                            <a:schemeClr val="bg1"/>
                          </a:solidFill>
                          <a:effectLst/>
                          <a:latin typeface="Daytona" panose="020B0604030500040204" pitchFamily="34" charset="0"/>
                        </a:rPr>
                        <a:t>Åk 4-5</a:t>
                      </a:r>
                      <a:endParaRPr lang="sv-SE" sz="900" b="1" i="0" u="none" strike="noStrike" dirty="0">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dirty="0">
                          <a:solidFill>
                            <a:schemeClr val="bg1"/>
                          </a:solidFill>
                          <a:effectLst/>
                          <a:latin typeface="Daytona" panose="020B0604030500040204" pitchFamily="34" charset="0"/>
                        </a:rPr>
                        <a:t>Åk 6-8</a:t>
                      </a:r>
                      <a:endParaRPr lang="sv-SE" sz="900" b="1" i="0" u="none" strike="noStrike" dirty="0">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dirty="0">
                          <a:solidFill>
                            <a:schemeClr val="bg1"/>
                          </a:solidFill>
                          <a:effectLst/>
                          <a:latin typeface="Daytona" panose="020B0604030500040204" pitchFamily="34" charset="0"/>
                        </a:rPr>
                        <a:t>Åk 9</a:t>
                      </a:r>
                      <a:endParaRPr lang="sv-SE" sz="900" b="1" i="0" u="none" strike="noStrike" dirty="0">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fontAlgn="ctr"/>
                      <a:r>
                        <a:rPr lang="sv-SE" sz="900" b="1" u="none" strike="noStrike" dirty="0">
                          <a:solidFill>
                            <a:schemeClr val="bg1"/>
                          </a:solidFill>
                          <a:effectLst/>
                          <a:latin typeface="Daytona" panose="020B0604030500040204" pitchFamily="34" charset="0"/>
                        </a:rPr>
                        <a:t>Gymnasiet</a:t>
                      </a:r>
                      <a:endParaRPr lang="sv-SE" sz="900" b="1" i="0" u="none" strike="noStrike" dirty="0">
                        <a:solidFill>
                          <a:schemeClr val="bg1"/>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802577477"/>
                  </a:ext>
                </a:extLst>
              </a:tr>
              <a:tr h="495637">
                <a:tc>
                  <a:txBody>
                    <a:bodyPr/>
                    <a:lstStyle/>
                    <a:p>
                      <a:pPr algn="ctr" fontAlgn="ctr"/>
                      <a:r>
                        <a:rPr lang="sv-SE" sz="900" b="1" u="none" strike="noStrike" dirty="0">
                          <a:effectLst/>
                          <a:latin typeface="Daytona" panose="020B0604030500040204" pitchFamily="34" charset="0"/>
                        </a:rPr>
                        <a:t>Allsidighet</a:t>
                      </a:r>
                      <a:endParaRPr lang="sv-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sv-SE" sz="800" u="none" strike="noStrike" dirty="0">
                          <a:effectLst/>
                          <a:latin typeface="Daytona" panose="020B0604030500040204" pitchFamily="34" charset="0"/>
                        </a:rPr>
                        <a:t>Allsidig verksamhet: Moment och rörelser från andra idrotter blandat med huvudsaklig verksamhet.</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algn="ctr" fontAlgn="ctr"/>
                      <a:r>
                        <a:rPr lang="en-SE" sz="800" u="none" strike="noStrike">
                          <a:effectLst/>
                          <a:latin typeface="Daytona" panose="020B0604030500040204" pitchFamily="34" charset="0"/>
                        </a:rPr>
                        <a:t> </a:t>
                      </a:r>
                      <a:endParaRPr lang="en-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SE"/>
                    </a:p>
                  </a:txBody>
                  <a:tcPr/>
                </a:tc>
                <a:tc>
                  <a:txBody>
                    <a:bodyPr/>
                    <a:lstStyle/>
                    <a:p>
                      <a:pPr algn="ctr" fontAlgn="ctr"/>
                      <a:r>
                        <a:rPr lang="sv-SE" sz="800" u="none" strike="noStrike">
                          <a:effectLst/>
                          <a:latin typeface="Daytona" panose="020B0604030500040204" pitchFamily="34" charset="0"/>
                        </a:rPr>
                        <a:t>Uppmuntrar alla ungdomar till multiidrottande. Bredd av rörelser tränas i verksamheten.</a:t>
                      </a:r>
                      <a:endParaRPr lang="sv-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sv-SE" sz="800" u="none" strike="noStrike" dirty="0">
                          <a:effectLst/>
                          <a:latin typeface="Daytona" panose="020B0604030500040204" pitchFamily="34" charset="0"/>
                        </a:rPr>
                        <a:t>Följer föreningens spelarutbildningsplan för denna ålder.</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348477280"/>
                  </a:ext>
                </a:extLst>
              </a:tr>
              <a:tr h="378069">
                <a:tc>
                  <a:txBody>
                    <a:bodyPr/>
                    <a:lstStyle/>
                    <a:p>
                      <a:pPr algn="ctr" fontAlgn="ctr"/>
                      <a:endParaRPr lang="en-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sv-SE" sz="800" u="none" strike="noStrike" dirty="0">
                          <a:effectLst/>
                          <a:latin typeface="Daytona" panose="020B0604030500040204" pitchFamily="34" charset="0"/>
                        </a:rPr>
                        <a:t>Tillåta andra fritidsaktiviteter, en del kanske bara kan varannan vecka. </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algn="ctr" fontAlgn="ctr"/>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SE"/>
                    </a:p>
                  </a:txBody>
                  <a:tcPr/>
                </a:tc>
                <a:tc>
                  <a:txBody>
                    <a:bodyPr/>
                    <a:lstStyle/>
                    <a:p>
                      <a:pPr algn="ctr" fontAlgn="ctr"/>
                      <a:r>
                        <a:rPr lang="sv-SE" sz="800" u="none" strike="noStrike">
                          <a:effectLst/>
                          <a:latin typeface="Daytona" panose="020B0604030500040204" pitchFamily="34" charset="0"/>
                        </a:rPr>
                        <a:t>Tillåt andra idrottsaktiviteter, en del kanske inte kan närvara alla träningar under veckan.</a:t>
                      </a:r>
                      <a:endParaRPr lang="sv-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en-SE" sz="800" u="none" strike="noStrike">
                          <a:effectLst/>
                          <a:latin typeface="Daytona" panose="020B0604030500040204" pitchFamily="34" charset="0"/>
                        </a:rPr>
                        <a:t> </a:t>
                      </a:r>
                      <a:endParaRPr lang="en-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964864519"/>
                  </a:ext>
                </a:extLst>
              </a:tr>
              <a:tr h="606670">
                <a:tc>
                  <a:txBody>
                    <a:bodyPr/>
                    <a:lstStyle/>
                    <a:p>
                      <a:pPr algn="ctr" fontAlgn="ctr"/>
                      <a:r>
                        <a:rPr lang="sv-SE" sz="900" b="1" u="none" strike="noStrike" dirty="0">
                          <a:effectLst/>
                          <a:latin typeface="Daytona" panose="020B0604030500040204" pitchFamily="34" charset="0"/>
                        </a:rPr>
                        <a:t>Positioner</a:t>
                      </a:r>
                      <a:endParaRPr lang="sv-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dirty="0">
                          <a:effectLst/>
                          <a:latin typeface="Daytona" panose="020B0604030500040204" pitchFamily="34" charset="0"/>
                        </a:rPr>
                        <a:t>Inga fasta positioner.</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dirty="0">
                          <a:effectLst/>
                          <a:latin typeface="Daytona" panose="020B0604030500040204" pitchFamily="34" charset="0"/>
                        </a:rPr>
                        <a:t>Variera positioner under säsongen.</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a:effectLst/>
                          <a:latin typeface="Daytona" panose="020B0604030500040204" pitchFamily="34" charset="0"/>
                        </a:rPr>
                        <a:t>Kan finnas ungdomar som hellre står i mål/inte vill stå. Upmmuntra alla att testa olika positioner. Utespelare ej låsta på enskild position</a:t>
                      </a:r>
                      <a:endParaRPr lang="sv-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dirty="0">
                          <a:effectLst/>
                          <a:latin typeface="Daytona" panose="020B0604030500040204" pitchFamily="34" charset="0"/>
                        </a:rPr>
                        <a:t>Uppmuntra spelare att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testa olika positioner.</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a:effectLst/>
                          <a:latin typeface="Daytona" panose="020B0604030500040204" pitchFamily="34" charset="0"/>
                        </a:rPr>
                        <a:t>Positionsanpassad träning.</a:t>
                      </a:r>
                      <a:endParaRPr lang="sv-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1785936"/>
                  </a:ext>
                </a:extLst>
              </a:tr>
              <a:tr h="474784">
                <a:tc>
                  <a:txBody>
                    <a:bodyPr/>
                    <a:lstStyle/>
                    <a:p>
                      <a:pPr algn="ctr" fontAlgn="ctr"/>
                      <a:r>
                        <a:rPr lang="sv-SE" sz="900" b="1" u="none" strike="noStrike" dirty="0">
                          <a:effectLst/>
                          <a:latin typeface="Daytona" panose="020B0604030500040204" pitchFamily="34" charset="0"/>
                        </a:rPr>
                        <a:t>Seriespel</a:t>
                      </a:r>
                      <a:endParaRPr lang="sv-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sv-SE" sz="800" u="none" strike="noStrike" dirty="0">
                          <a:effectLst/>
                          <a:latin typeface="Daytona" panose="020B0604030500040204" pitchFamily="34" charset="0"/>
                        </a:rPr>
                        <a:t>Inget seriespel, tillåtet med egna sammandrag/tävlingar.</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algn="ctr" fontAlgn="ctr"/>
                      <a:r>
                        <a:rPr lang="sv-SE" sz="800" u="none" strike="noStrike" dirty="0">
                          <a:effectLst/>
                          <a:latin typeface="Daytona" panose="020B0604030500040204" pitchFamily="34" charset="0"/>
                        </a:rPr>
                        <a:t>Seriespel, vid stora gruppen kan verksamheten ha flera lag i seriespel men ingen cementerad nivåindelning.</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SE"/>
                    </a:p>
                  </a:txBody>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sv-SE" sz="800" u="none" strike="noStrike" dirty="0">
                          <a:effectLst/>
                          <a:latin typeface="Daytona" panose="020B0604030500040204" pitchFamily="34" charset="0"/>
                        </a:rPr>
                        <a:t>Vi stora grupper kan verksamheten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ha flera lag i spel, spelare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matchas i lämplig serie.</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722728210"/>
                  </a:ext>
                </a:extLst>
              </a:tr>
              <a:tr h="562708">
                <a:tc>
                  <a:txBody>
                    <a:bodyPr/>
                    <a:lstStyle/>
                    <a:p>
                      <a:pPr algn="ctr" fontAlgn="ctr"/>
                      <a:r>
                        <a:rPr lang="sv-SE" sz="900" b="1" u="none" strike="noStrike" dirty="0">
                          <a:effectLst/>
                          <a:latin typeface="Daytona" panose="020B0604030500040204" pitchFamily="34" charset="0"/>
                        </a:rPr>
                        <a:t>Speltid</a:t>
                      </a:r>
                      <a:endParaRPr lang="sv-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a:effectLst/>
                          <a:latin typeface="Daytona" panose="020B0604030500040204" pitchFamily="34" charset="0"/>
                        </a:rPr>
                        <a:t>Alla barn i laget erbjuds att spela lika mycket. Selektion/toppning är aldrig okej.</a:t>
                      </a:r>
                      <a:endParaRPr lang="sv-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SE"/>
                    </a:p>
                  </a:txBody>
                  <a:tcPr/>
                </a:tc>
                <a:tc>
                  <a:txBody>
                    <a:bodyPr/>
                    <a:lstStyle/>
                    <a:p>
                      <a:pPr algn="ctr" fontAlgn="ctr"/>
                      <a:r>
                        <a:rPr lang="sv-SE" sz="800" u="none" strike="noStrike" dirty="0">
                          <a:effectLst/>
                          <a:latin typeface="Daytona" panose="020B0604030500040204" pitchFamily="34" charset="0"/>
                        </a:rPr>
                        <a:t>Ungdomar som missar vissa träningar </a:t>
                      </a:r>
                      <a:br>
                        <a:rPr lang="sv-SE" sz="800" u="none" strike="noStrike" dirty="0">
                          <a:effectLst/>
                          <a:latin typeface="Daytona" panose="020B0604030500040204" pitchFamily="34" charset="0"/>
                        </a:rPr>
                      </a:br>
                      <a:r>
                        <a:rPr lang="sv-SE" sz="800" u="none" strike="noStrike" dirty="0" err="1">
                          <a:effectLst/>
                          <a:latin typeface="Daytona" panose="020B0604030500040204" pitchFamily="34" charset="0"/>
                        </a:rPr>
                        <a:t>pga</a:t>
                      </a:r>
                      <a:r>
                        <a:rPr lang="sv-SE" sz="800" u="none" strike="noStrike" dirty="0">
                          <a:effectLst/>
                          <a:latin typeface="Daytona" panose="020B0604030500040204" pitchFamily="34" charset="0"/>
                        </a:rPr>
                        <a:t> andra idrotter erbjuds samma förutsättningar till matchspel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som övriga deltagare.</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dirty="0">
                          <a:effectLst/>
                          <a:latin typeface="Daytona" panose="020B0604030500040204" pitchFamily="34" charset="0"/>
                        </a:rPr>
                        <a:t>Lag kan tas ut baserat på färdigheter/träningsnärvaro.</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1608311"/>
                  </a:ext>
                </a:extLst>
              </a:tr>
              <a:tr h="562708">
                <a:tc>
                  <a:txBody>
                    <a:bodyPr/>
                    <a:lstStyle/>
                    <a:p>
                      <a:pPr algn="ctr" fontAlgn="ctr"/>
                      <a:endParaRPr lang="en-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a:effectLst/>
                          <a:latin typeface="Daytona" panose="020B0604030500040204" pitchFamily="34" charset="0"/>
                        </a:rPr>
                        <a:t>Barn vars deltagande begränsas av andra aktiviteter ges sammma förutsättningar som övriga barn.</a:t>
                      </a:r>
                      <a:endParaRPr lang="sv-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en-SE" sz="800" u="none" strike="noStrike">
                          <a:effectLst/>
                          <a:latin typeface="Daytona" panose="020B0604030500040204" pitchFamily="34" charset="0"/>
                        </a:rPr>
                        <a:t> </a:t>
                      </a:r>
                      <a:endParaRPr lang="en-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SE"/>
                    </a:p>
                  </a:txBody>
                  <a:tcPr/>
                </a:tc>
                <a:tc>
                  <a:txBody>
                    <a:bodyPr/>
                    <a:lstStyle/>
                    <a:p>
                      <a:pPr algn="ctr" fontAlgn="ctr"/>
                      <a:r>
                        <a:rPr lang="sv-SE" sz="800" u="none" strike="noStrike" dirty="0">
                          <a:effectLst/>
                          <a:latin typeface="Daytona" panose="020B0604030500040204" pitchFamily="34" charset="0"/>
                        </a:rPr>
                        <a:t>(Vid fall då ungdomar har synnerligen låg närvaro, prata med spelaren och föräldrar och rådgör ev. sen med föreningens respektive sektion.</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SE" sz="800" u="none" strike="noStrike">
                          <a:effectLst/>
                          <a:latin typeface="Daytona" panose="020B0604030500040204" pitchFamily="34" charset="0"/>
                        </a:rPr>
                        <a:t> </a:t>
                      </a:r>
                      <a:endParaRPr lang="en-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a:effectLst/>
                          <a:latin typeface="Daytona" panose="020B0604030500040204" pitchFamily="34" charset="0"/>
                        </a:rPr>
                        <a:t>Tillåta att en del ungdomar är med endast för träningsverksamheten, alla vill kanske inte spela match.</a:t>
                      </a:r>
                      <a:endParaRPr lang="sv-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9777116"/>
                  </a:ext>
                </a:extLst>
              </a:tr>
              <a:tr h="562707">
                <a:tc>
                  <a:txBody>
                    <a:bodyPr/>
                    <a:lstStyle/>
                    <a:p>
                      <a:pPr algn="ctr" fontAlgn="ctr"/>
                      <a:endParaRPr lang="en-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ctr"/>
                      <a:r>
                        <a:rPr lang="sv-SE" sz="800" u="none" strike="noStrike" dirty="0">
                          <a:effectLst/>
                          <a:latin typeface="Daytona" panose="020B0604030500040204" pitchFamily="34" charset="0"/>
                        </a:rPr>
                        <a:t>Vid behov, om många deltagare,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rulla på vilka som står över.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Lika speltid för alla.</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SE"/>
                    </a:p>
                  </a:txBody>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dirty="0">
                          <a:effectLst/>
                          <a:latin typeface="Daytona" panose="020B0604030500040204" pitchFamily="34" charset="0"/>
                        </a:rPr>
                        <a:t>Ingen spelare är avbytare en hel match,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i </a:t>
                      </a:r>
                      <a:r>
                        <a:rPr lang="sv-SE" sz="800" u="none" strike="noStrike" dirty="0" err="1">
                          <a:effectLst/>
                          <a:latin typeface="Daytona" panose="020B0604030500040204" pitchFamily="34" charset="0"/>
                        </a:rPr>
                        <a:t>t.ex</a:t>
                      </a:r>
                      <a:r>
                        <a:rPr lang="sv-SE" sz="800" u="none" strike="noStrike" dirty="0">
                          <a:effectLst/>
                          <a:latin typeface="Daytona" panose="020B0604030500040204" pitchFamily="34" charset="0"/>
                        </a:rPr>
                        <a:t> FB ges alla deltagande spelare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minst 20min speltid under 90min match.</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0722897"/>
                  </a:ext>
                </a:extLst>
              </a:tr>
              <a:tr h="395654">
                <a:tc>
                  <a:txBody>
                    <a:bodyPr/>
                    <a:lstStyle/>
                    <a:p>
                      <a:pPr algn="ctr" fontAlgn="ctr"/>
                      <a:r>
                        <a:rPr lang="sv-SE" sz="900" b="1" u="none" strike="noStrike" dirty="0">
                          <a:effectLst/>
                          <a:latin typeface="Daytona" panose="020B0604030500040204" pitchFamily="34" charset="0"/>
                        </a:rPr>
                        <a:t>Cuper</a:t>
                      </a:r>
                      <a:endParaRPr lang="sv-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sv-SE" sz="800" u="none" strike="noStrike" dirty="0">
                          <a:effectLst/>
                          <a:latin typeface="Daytona" panose="020B0604030500040204" pitchFamily="34" charset="0"/>
                        </a:rPr>
                        <a:t>Vid deltagande i cuper ges alla deltagande lika möjlighet till speltid.</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algn="ctr" fontAlgn="b"/>
                      <a:r>
                        <a:rPr lang="en-SE" sz="800" u="none" strike="noStrike">
                          <a:effectLst/>
                          <a:latin typeface="Daytona" panose="020B0604030500040204" pitchFamily="34" charset="0"/>
                        </a:rPr>
                        <a:t> </a:t>
                      </a:r>
                      <a:endParaRPr lang="en-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SE"/>
                    </a:p>
                  </a:txBody>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sv-SE" sz="800" u="none" strike="noStrike" dirty="0">
                          <a:effectLst/>
                          <a:latin typeface="Daytona" panose="020B0604030500040204" pitchFamily="34" charset="0"/>
                        </a:rPr>
                        <a:t>Samma riktlinjer som vid match. Undantag vid JAS/SM-spel, tränaren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tar ut laget.</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37592915"/>
                  </a:ext>
                </a:extLst>
              </a:tr>
              <a:tr h="685800">
                <a:tc>
                  <a:txBody>
                    <a:bodyPr/>
                    <a:lstStyle/>
                    <a:p>
                      <a:pPr algn="ctr" fontAlgn="ctr"/>
                      <a:endParaRPr lang="en-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sv-SE" sz="800" u="none" strike="noStrike" dirty="0">
                          <a:effectLst/>
                          <a:latin typeface="Daytona" panose="020B0604030500040204" pitchFamily="34" charset="0"/>
                        </a:rPr>
                        <a:t>Deltar ej i cuper som exkluderar spelare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ur lag, t.ex. om endast 16 spelare får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anmälas ur en trupp på 24 spelare,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förutsatt det inte går att anmäla </a:t>
                      </a:r>
                      <a:br>
                        <a:rPr lang="sv-SE" sz="800" u="none" strike="noStrike" dirty="0">
                          <a:effectLst/>
                          <a:latin typeface="Daytona" panose="020B0604030500040204" pitchFamily="34" charset="0"/>
                        </a:rPr>
                      </a:br>
                      <a:r>
                        <a:rPr lang="sv-SE" sz="800" u="none" strike="noStrike" dirty="0">
                          <a:effectLst/>
                          <a:latin typeface="Daytona" panose="020B0604030500040204" pitchFamily="34" charset="0"/>
                        </a:rPr>
                        <a:t>mer än ett lag.</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lang="en-SE"/>
                    </a:p>
                  </a:txBody>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b"/>
                      <a:r>
                        <a:rPr lang="en-SE" sz="800" u="none" strike="noStrike" dirty="0">
                          <a:effectLst/>
                          <a:latin typeface="Daytona" panose="020B0604030500040204" pitchFamily="34" charset="0"/>
                        </a:rPr>
                        <a:t> </a:t>
                      </a:r>
                      <a:endParaRPr lang="en-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sv-SE" sz="800" u="none" strike="noStrike" dirty="0">
                          <a:effectLst/>
                          <a:latin typeface="Daytona" panose="020B0604030500040204" pitchFamily="34" charset="0"/>
                        </a:rPr>
                        <a:t>Undantag vid officiella SM-spel.</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80911004"/>
                  </a:ext>
                </a:extLst>
              </a:tr>
              <a:tr h="503151">
                <a:tc>
                  <a:txBody>
                    <a:bodyPr/>
                    <a:lstStyle/>
                    <a:p>
                      <a:pPr algn="ctr" fontAlgn="ctr"/>
                      <a:r>
                        <a:rPr lang="sv-SE" sz="900" b="1" u="none" strike="noStrike" dirty="0">
                          <a:effectLst/>
                          <a:latin typeface="Daytona" panose="020B0604030500040204" pitchFamily="34" charset="0"/>
                        </a:rPr>
                        <a:t>Samarbete mellan lag</a:t>
                      </a:r>
                      <a:endParaRPr lang="sv-SE" sz="900" b="1"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dirty="0">
                          <a:effectLst/>
                          <a:latin typeface="Daytona" panose="020B0604030500040204" pitchFamily="34" charset="0"/>
                        </a:rPr>
                        <a:t>Samarbete mellan lag, helst i samma ålder och blandat mellan könen.</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ctr"/>
                      <a:r>
                        <a:rPr lang="sv-SE" sz="800" u="none" strike="noStrike">
                          <a:effectLst/>
                          <a:latin typeface="Daytona" panose="020B0604030500040204" pitchFamily="34" charset="0"/>
                        </a:rPr>
                        <a:t>Samarbete mellan jämngamla lag (+/- 1 år), gemensamma träningar och lån av spelare (dialog mellan ledare).</a:t>
                      </a:r>
                      <a:endParaRPr lang="sv-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SE"/>
                    </a:p>
                  </a:txBody>
                  <a:tcPr/>
                </a:tc>
                <a:tc>
                  <a:txBody>
                    <a:bodyPr/>
                    <a:lstStyle/>
                    <a:p>
                      <a:pPr algn="ctr" fontAlgn="b"/>
                      <a:r>
                        <a:rPr lang="en-SE" sz="800" u="none" strike="noStrike">
                          <a:effectLst/>
                          <a:latin typeface="Daytona" panose="020B0604030500040204" pitchFamily="34" charset="0"/>
                        </a:rPr>
                        <a:t> </a:t>
                      </a:r>
                      <a:endParaRPr lang="en-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a:effectLst/>
                          <a:latin typeface="Daytona" panose="020B0604030500040204" pitchFamily="34" charset="0"/>
                        </a:rPr>
                        <a:t>Ambitiösa/duktiga spelare tillåts miljöträna med äldre lag men har sin ordinarie verksamhet i sitt egna lag.</a:t>
                      </a:r>
                      <a:endParaRPr lang="sv-SE" sz="800" b="0" i="0" u="none" strike="noStrike">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800" u="none" strike="noStrike" dirty="0">
                          <a:effectLst/>
                          <a:latin typeface="Daytona" panose="020B0604030500040204" pitchFamily="34" charset="0"/>
                        </a:rPr>
                        <a:t>Ambitiösa/duktiga spelare tillåts miljöträna med seniorlaget men har ordinarie verksamhet i sitt egna lag</a:t>
                      </a:r>
                      <a:endParaRPr lang="sv-SE" sz="800" b="0" i="0" u="none" strike="noStrike" dirty="0">
                        <a:solidFill>
                          <a:srgbClr val="000000"/>
                        </a:solidFill>
                        <a:effectLst/>
                        <a:latin typeface="Daytona" panose="020B060403050004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821980"/>
                  </a:ext>
                </a:extLst>
              </a:tr>
            </a:tbl>
          </a:graphicData>
        </a:graphic>
      </p:graphicFrame>
    </p:spTree>
    <p:extLst>
      <p:ext uri="{BB962C8B-B14F-4D97-AF65-F5344CB8AC3E}">
        <p14:creationId xmlns:p14="http://schemas.microsoft.com/office/powerpoint/2010/main" val="1801527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Fotbollslag 2024</a:t>
            </a:r>
          </a:p>
        </p:txBody>
      </p:sp>
      <p:pic>
        <p:nvPicPr>
          <p:cNvPr id="8" name="Bildobjekt 7" descr="../../Logor/%20SandåkernsSK_transparentBG.png">
            <a:extLst>
              <a:ext uri="{FF2B5EF4-FFF2-40B4-BE49-F238E27FC236}">
                <a16:creationId xmlns:a16="http://schemas.microsoft.com/office/drawing/2014/main" id="{57794A8D-9137-4A7A-AEC5-630983BDF2C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
        <p:nvSpPr>
          <p:cNvPr id="10" name="Platshållare för innehåll 2">
            <a:extLst>
              <a:ext uri="{FF2B5EF4-FFF2-40B4-BE49-F238E27FC236}">
                <a16:creationId xmlns:a16="http://schemas.microsoft.com/office/drawing/2014/main" id="{23E68514-CC6C-4E89-98EE-5A5FE008FD54}"/>
              </a:ext>
            </a:extLst>
          </p:cNvPr>
          <p:cNvSpPr txBox="1">
            <a:spLocks/>
          </p:cNvSpPr>
          <p:nvPr/>
        </p:nvSpPr>
        <p:spPr>
          <a:xfrm>
            <a:off x="333103" y="1136100"/>
            <a:ext cx="4883666" cy="393999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tabLst>
                <a:tab pos="1793875" algn="l"/>
              </a:tabLst>
            </a:pPr>
            <a:r>
              <a:rPr lang="sv-SE" altLang="sv-SE" sz="1800" b="1" dirty="0">
                <a:latin typeface="Daytona" panose="020B0604030500040204" pitchFamily="34" charset="0"/>
              </a:rPr>
              <a:t>Flickor:</a:t>
            </a:r>
          </a:p>
          <a:p>
            <a:pPr marL="0" indent="0">
              <a:lnSpc>
                <a:spcPct val="110000"/>
              </a:lnSpc>
              <a:buFont typeface="Arial" panose="020B0604020202020204" pitchFamily="34" charset="0"/>
              <a:buNone/>
              <a:tabLst>
                <a:tab pos="1793875" algn="l"/>
              </a:tabLst>
            </a:pPr>
            <a:r>
              <a:rPr lang="sv-SE" altLang="sv-SE" sz="1800" dirty="0">
                <a:latin typeface="Daytona" panose="020B0604030500040204" pitchFamily="34" charset="0"/>
              </a:rPr>
              <a:t>Damlag	division III</a:t>
            </a:r>
            <a:br>
              <a:rPr lang="sv-SE" altLang="sv-SE" sz="1800" dirty="0">
                <a:latin typeface="Daytona" panose="020B0604030500040204" pitchFamily="34" charset="0"/>
              </a:rPr>
            </a:br>
            <a:r>
              <a:rPr lang="sv-SE" altLang="sv-SE" sz="1800" dirty="0" err="1">
                <a:latin typeface="Daytona" panose="020B0604030500040204" pitchFamily="34" charset="0"/>
              </a:rPr>
              <a:t>Damjun</a:t>
            </a:r>
            <a:r>
              <a:rPr lang="sv-SE" altLang="sv-SE" sz="1800" dirty="0">
                <a:latin typeface="Daytona" panose="020B0604030500040204" pitchFamily="34" charset="0"/>
              </a:rPr>
              <a:t>.	F17 Elit </a:t>
            </a:r>
            <a:r>
              <a:rPr lang="sv-SE" altLang="sv-SE" sz="1100" dirty="0">
                <a:latin typeface="Daytona" panose="020B0604030500040204" pitchFamily="34" charset="0"/>
              </a:rPr>
              <a:t>(samarbete med UIF)</a:t>
            </a:r>
            <a:endParaRPr lang="sv-SE" altLang="sv-SE" sz="1800" dirty="0">
              <a:latin typeface="Daytona" panose="020B0604030500040204" pitchFamily="34" charset="0"/>
            </a:endParaRPr>
          </a:p>
          <a:p>
            <a:pPr marL="0" indent="0">
              <a:lnSpc>
                <a:spcPct val="110000"/>
              </a:lnSpc>
              <a:buFont typeface="Arial" panose="020B0604020202020204" pitchFamily="34" charset="0"/>
              <a:buNone/>
            </a:pPr>
            <a:r>
              <a:rPr lang="sv-SE" altLang="sv-SE" sz="1800" dirty="0">
                <a:latin typeface="Daytona" panose="020B0604030500040204" pitchFamily="34" charset="0"/>
              </a:rPr>
              <a:t>F08</a:t>
            </a:r>
            <a:br>
              <a:rPr lang="sv-SE" altLang="sv-SE" sz="1800" dirty="0">
                <a:latin typeface="Daytona" panose="020B0604030500040204" pitchFamily="34" charset="0"/>
              </a:rPr>
            </a:br>
            <a:r>
              <a:rPr lang="sv-SE" altLang="sv-SE" sz="1800" dirty="0">
                <a:latin typeface="Daytona" panose="020B0604030500040204" pitchFamily="34" charset="0"/>
              </a:rPr>
              <a:t>F09</a:t>
            </a:r>
            <a:br>
              <a:rPr lang="sv-SE" altLang="sv-SE" sz="1800" dirty="0">
                <a:latin typeface="Daytona" panose="020B0604030500040204" pitchFamily="34" charset="0"/>
              </a:rPr>
            </a:br>
            <a:r>
              <a:rPr lang="sv-SE" altLang="sv-SE" sz="1800" dirty="0">
                <a:latin typeface="Daytona" panose="020B0604030500040204" pitchFamily="34" charset="0"/>
              </a:rPr>
              <a:t>F10</a:t>
            </a:r>
            <a:br>
              <a:rPr lang="sv-SE" altLang="sv-SE" sz="1800" dirty="0">
                <a:latin typeface="Daytona" panose="020B0604030500040204" pitchFamily="34" charset="0"/>
              </a:rPr>
            </a:br>
            <a:r>
              <a:rPr lang="sv-SE" altLang="sv-SE" sz="1800" dirty="0">
                <a:latin typeface="Daytona" panose="020B0604030500040204" pitchFamily="34" charset="0"/>
              </a:rPr>
              <a:t>F11</a:t>
            </a:r>
            <a:br>
              <a:rPr lang="sv-SE" altLang="sv-SE" sz="1800" dirty="0">
                <a:latin typeface="Daytona" panose="020B0604030500040204" pitchFamily="34" charset="0"/>
              </a:rPr>
            </a:br>
            <a:r>
              <a:rPr lang="sv-SE" altLang="sv-SE" sz="1800" dirty="0">
                <a:latin typeface="Daytona" panose="020B0604030500040204" pitchFamily="34" charset="0"/>
              </a:rPr>
              <a:t>F12</a:t>
            </a:r>
            <a:br>
              <a:rPr lang="sv-SE" altLang="sv-SE" sz="1800" dirty="0">
                <a:latin typeface="Daytona" panose="020B0604030500040204" pitchFamily="34" charset="0"/>
              </a:rPr>
            </a:br>
            <a:r>
              <a:rPr lang="sv-SE" altLang="sv-SE" sz="1800" dirty="0">
                <a:latin typeface="Daytona" panose="020B0604030500040204" pitchFamily="34" charset="0"/>
              </a:rPr>
              <a:t>F13</a:t>
            </a:r>
            <a:br>
              <a:rPr lang="sv-SE" altLang="sv-SE" sz="1800" dirty="0">
                <a:latin typeface="Daytona" panose="020B0604030500040204" pitchFamily="34" charset="0"/>
              </a:rPr>
            </a:br>
            <a:r>
              <a:rPr lang="sv-SE" altLang="sv-SE" sz="1800" dirty="0">
                <a:latin typeface="Daytona" panose="020B0604030500040204" pitchFamily="34" charset="0"/>
              </a:rPr>
              <a:t>F14</a:t>
            </a:r>
            <a:br>
              <a:rPr lang="sv-SE" altLang="sv-SE" sz="1800" dirty="0">
                <a:latin typeface="Daytona" panose="020B0604030500040204" pitchFamily="34" charset="0"/>
              </a:rPr>
            </a:br>
            <a:r>
              <a:rPr lang="sv-SE" altLang="sv-SE" sz="1800" dirty="0">
                <a:latin typeface="Daytona" panose="020B0604030500040204" pitchFamily="34" charset="0"/>
              </a:rPr>
              <a:t>F15</a:t>
            </a:r>
            <a:br>
              <a:rPr lang="sv-SE" altLang="sv-SE" sz="1800" dirty="0">
                <a:latin typeface="Daytona" panose="020B0604030500040204" pitchFamily="34" charset="0"/>
              </a:rPr>
            </a:br>
            <a:r>
              <a:rPr lang="sv-SE" altLang="sv-SE" sz="1800" dirty="0">
                <a:latin typeface="Daytona" panose="020B0604030500040204" pitchFamily="34" charset="0"/>
              </a:rPr>
              <a:t>F16</a:t>
            </a:r>
          </a:p>
        </p:txBody>
      </p:sp>
      <p:sp>
        <p:nvSpPr>
          <p:cNvPr id="4" name="Platshållare för innehåll 2">
            <a:extLst>
              <a:ext uri="{FF2B5EF4-FFF2-40B4-BE49-F238E27FC236}">
                <a16:creationId xmlns:a16="http://schemas.microsoft.com/office/drawing/2014/main" id="{ACDE4476-E886-C3D4-C84D-005EACC22B95}"/>
              </a:ext>
            </a:extLst>
          </p:cNvPr>
          <p:cNvSpPr txBox="1">
            <a:spLocks/>
          </p:cNvSpPr>
          <p:nvPr/>
        </p:nvSpPr>
        <p:spPr>
          <a:xfrm>
            <a:off x="5590902" y="1123338"/>
            <a:ext cx="6143897" cy="39399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tabLst>
                <a:tab pos="1793875" algn="l"/>
              </a:tabLst>
            </a:pPr>
            <a:r>
              <a:rPr lang="sv-SE" altLang="sv-SE" sz="1800" b="1" dirty="0">
                <a:latin typeface="Daytona" panose="020B0604030500040204" pitchFamily="34" charset="0"/>
              </a:rPr>
              <a:t>Pojkar:</a:t>
            </a:r>
          </a:p>
          <a:p>
            <a:pPr marL="0" indent="0">
              <a:lnSpc>
                <a:spcPct val="110000"/>
              </a:lnSpc>
              <a:buFont typeface="Arial" panose="020B0604020202020204" pitchFamily="34" charset="0"/>
              <a:buNone/>
              <a:tabLst>
                <a:tab pos="2330450" algn="l"/>
              </a:tabLst>
            </a:pPr>
            <a:r>
              <a:rPr lang="sv-SE" altLang="sv-SE" sz="1800" dirty="0">
                <a:solidFill>
                  <a:schemeClr val="bg1">
                    <a:lumMod val="75000"/>
                  </a:schemeClr>
                </a:solidFill>
                <a:latin typeface="Daytona" panose="020B0604030500040204" pitchFamily="34" charset="0"/>
              </a:rPr>
              <a:t>Herrlag	saknas 2024</a:t>
            </a:r>
            <a:br>
              <a:rPr lang="sv-SE" altLang="sv-SE" sz="1800" dirty="0">
                <a:latin typeface="Daytona" panose="020B0604030500040204" pitchFamily="34" charset="0"/>
              </a:rPr>
            </a:br>
            <a:r>
              <a:rPr lang="sv-SE" altLang="sv-SE" sz="1800" dirty="0" err="1">
                <a:latin typeface="Daytona" panose="020B0604030500040204" pitchFamily="34" charset="0"/>
              </a:rPr>
              <a:t>Herrjun</a:t>
            </a:r>
            <a:r>
              <a:rPr lang="sv-SE" altLang="sv-SE" sz="1800" dirty="0">
                <a:latin typeface="Daytona" panose="020B0604030500040204" pitchFamily="34" charset="0"/>
              </a:rPr>
              <a:t>. (P07)	P17 Nationellt </a:t>
            </a:r>
            <a:r>
              <a:rPr lang="sv-SE" altLang="sv-SE" sz="1100" dirty="0">
                <a:latin typeface="Daytona" panose="020B0604030500040204" pitchFamily="34" charset="0"/>
              </a:rPr>
              <a:t>(samarbete med UIF)</a:t>
            </a:r>
            <a:endParaRPr lang="sv-SE" altLang="sv-SE" sz="1800" dirty="0">
              <a:latin typeface="Daytona" panose="020B0604030500040204" pitchFamily="34" charset="0"/>
            </a:endParaRPr>
          </a:p>
          <a:p>
            <a:pPr marL="0" indent="0">
              <a:lnSpc>
                <a:spcPct val="110000"/>
              </a:lnSpc>
              <a:buFont typeface="Arial" panose="020B0604020202020204" pitchFamily="34" charset="0"/>
              <a:buNone/>
              <a:tabLst>
                <a:tab pos="2330450" algn="l"/>
              </a:tabLst>
            </a:pPr>
            <a:r>
              <a:rPr lang="sv-SE" altLang="sv-SE" sz="1800" dirty="0" err="1">
                <a:latin typeface="Daytona" panose="020B0604030500040204" pitchFamily="34" charset="0"/>
              </a:rPr>
              <a:t>Herrjun</a:t>
            </a:r>
            <a:r>
              <a:rPr lang="sv-SE" altLang="sv-SE" sz="1800" dirty="0">
                <a:latin typeface="Daytona" panose="020B0604030500040204" pitchFamily="34" charset="0"/>
              </a:rPr>
              <a:t>. (P08/P09)	P18, P16 &amp; P16 Nationellt</a:t>
            </a:r>
            <a:br>
              <a:rPr lang="sv-SE" altLang="sv-SE" sz="1800" dirty="0">
                <a:latin typeface="Daytona" panose="020B0604030500040204" pitchFamily="34" charset="0"/>
              </a:rPr>
            </a:br>
            <a:r>
              <a:rPr lang="sv-SE" altLang="sv-SE" sz="1800" dirty="0">
                <a:solidFill>
                  <a:schemeClr val="bg1">
                    <a:lumMod val="75000"/>
                  </a:schemeClr>
                </a:solidFill>
                <a:latin typeface="Daytona" panose="020B0604030500040204" pitchFamily="34" charset="0"/>
              </a:rPr>
              <a:t>P10	läggs ner 2024*</a:t>
            </a:r>
            <a:br>
              <a:rPr lang="sv-SE" altLang="sv-SE" sz="1800" dirty="0">
                <a:latin typeface="Daytona" panose="020B0604030500040204" pitchFamily="34" charset="0"/>
              </a:rPr>
            </a:br>
            <a:r>
              <a:rPr lang="sv-SE" altLang="sv-SE" sz="1800" dirty="0">
                <a:latin typeface="Daytona" panose="020B0604030500040204" pitchFamily="34" charset="0"/>
              </a:rPr>
              <a:t>P11</a:t>
            </a:r>
            <a:br>
              <a:rPr lang="sv-SE" altLang="sv-SE" sz="1800" dirty="0">
                <a:latin typeface="Daytona" panose="020B0604030500040204" pitchFamily="34" charset="0"/>
              </a:rPr>
            </a:br>
            <a:r>
              <a:rPr lang="sv-SE" altLang="sv-SE" sz="1800" dirty="0">
                <a:latin typeface="Daytona" panose="020B0604030500040204" pitchFamily="34" charset="0"/>
              </a:rPr>
              <a:t>P12</a:t>
            </a:r>
            <a:br>
              <a:rPr lang="sv-SE" altLang="sv-SE" sz="1800" dirty="0">
                <a:latin typeface="Daytona" panose="020B0604030500040204" pitchFamily="34" charset="0"/>
              </a:rPr>
            </a:br>
            <a:r>
              <a:rPr lang="sv-SE" altLang="sv-SE" sz="1800" dirty="0">
                <a:latin typeface="Daytona" panose="020B0604030500040204" pitchFamily="34" charset="0"/>
              </a:rPr>
              <a:t>P13</a:t>
            </a:r>
            <a:br>
              <a:rPr lang="sv-SE" altLang="sv-SE" sz="1800" dirty="0">
                <a:latin typeface="Daytona" panose="020B0604030500040204" pitchFamily="34" charset="0"/>
              </a:rPr>
            </a:br>
            <a:r>
              <a:rPr lang="sv-SE" altLang="sv-SE" sz="1800" dirty="0">
                <a:latin typeface="Daytona" panose="020B0604030500040204" pitchFamily="34" charset="0"/>
              </a:rPr>
              <a:t>P14</a:t>
            </a:r>
            <a:br>
              <a:rPr lang="sv-SE" altLang="sv-SE" sz="1800" dirty="0">
                <a:latin typeface="Daytona" panose="020B0604030500040204" pitchFamily="34" charset="0"/>
              </a:rPr>
            </a:br>
            <a:r>
              <a:rPr lang="sv-SE" altLang="sv-SE" sz="1800" dirty="0">
                <a:latin typeface="Daytona" panose="020B0604030500040204" pitchFamily="34" charset="0"/>
              </a:rPr>
              <a:t>P15</a:t>
            </a:r>
            <a:br>
              <a:rPr lang="sv-SE" altLang="sv-SE" sz="1800" dirty="0">
                <a:latin typeface="Daytona" panose="020B0604030500040204" pitchFamily="34" charset="0"/>
              </a:rPr>
            </a:br>
            <a:r>
              <a:rPr lang="sv-SE" altLang="sv-SE" sz="1800" dirty="0">
                <a:latin typeface="Daytona" panose="020B0604030500040204" pitchFamily="34" charset="0"/>
              </a:rPr>
              <a:t>P16</a:t>
            </a:r>
          </a:p>
        </p:txBody>
      </p:sp>
      <p:sp>
        <p:nvSpPr>
          <p:cNvPr id="9" name="Platshållare för innehåll 2">
            <a:extLst>
              <a:ext uri="{FF2B5EF4-FFF2-40B4-BE49-F238E27FC236}">
                <a16:creationId xmlns:a16="http://schemas.microsoft.com/office/drawing/2014/main" id="{37300A5C-AEEF-798B-8AB4-8D5D35B013C4}"/>
              </a:ext>
            </a:extLst>
          </p:cNvPr>
          <p:cNvSpPr txBox="1">
            <a:spLocks/>
          </p:cNvSpPr>
          <p:nvPr/>
        </p:nvSpPr>
        <p:spPr>
          <a:xfrm>
            <a:off x="333103" y="5609492"/>
            <a:ext cx="9959759" cy="10492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tabLst>
                <a:tab pos="1793875" algn="l"/>
              </a:tabLst>
            </a:pPr>
            <a:r>
              <a:rPr lang="sv-SE" altLang="sv-SE" sz="1800" dirty="0">
                <a:latin typeface="Daytona" panose="020B0604030500040204" pitchFamily="34" charset="0"/>
              </a:rPr>
              <a:t>Totalt 22 lag (vissa gemensamma träningsgrupper) </a:t>
            </a:r>
            <a:br>
              <a:rPr lang="sv-SE" altLang="sv-SE" sz="1800" dirty="0">
                <a:latin typeface="Daytona" panose="020B0604030500040204" pitchFamily="34" charset="0"/>
              </a:rPr>
            </a:br>
            <a:r>
              <a:rPr lang="sv-SE" altLang="sv-SE" sz="1800" dirty="0">
                <a:latin typeface="Daytona" panose="020B0604030500040204" pitchFamily="34" charset="0"/>
              </a:rPr>
              <a:t>där P/F17 startar upp i år som en gemensam träningsgrupp.</a:t>
            </a:r>
          </a:p>
          <a:p>
            <a:pPr marL="0" indent="0">
              <a:lnSpc>
                <a:spcPct val="110000"/>
              </a:lnSpc>
              <a:buFont typeface="Arial" panose="020B0604020202020204" pitchFamily="34" charset="0"/>
              <a:buNone/>
              <a:tabLst>
                <a:tab pos="1793875" algn="l"/>
              </a:tabLst>
            </a:pPr>
            <a:r>
              <a:rPr lang="sv-SE" altLang="sv-SE" sz="1000" i="1" dirty="0">
                <a:latin typeface="Daytona" panose="020B0604030500040204" pitchFamily="34" charset="0"/>
              </a:rPr>
              <a:t>*Laget läggs ner </a:t>
            </a:r>
            <a:r>
              <a:rPr lang="sv-SE" altLang="sv-SE" sz="1000" i="1" dirty="0" err="1">
                <a:latin typeface="Daytona" panose="020B0604030500040204" pitchFamily="34" charset="0"/>
              </a:rPr>
              <a:t>pga</a:t>
            </a:r>
            <a:r>
              <a:rPr lang="sv-SE" altLang="sv-SE" sz="1000" i="1" dirty="0">
                <a:latin typeface="Daytona" panose="020B0604030500040204" pitchFamily="34" charset="0"/>
              </a:rPr>
              <a:t> av för få spelare. De spelare som finns kommer gå till P09, P11 och nya föreningar alt. sluta spela fotboll.</a:t>
            </a:r>
          </a:p>
        </p:txBody>
      </p:sp>
      <p:grpSp>
        <p:nvGrpSpPr>
          <p:cNvPr id="14" name="Grupp 13">
            <a:extLst>
              <a:ext uri="{FF2B5EF4-FFF2-40B4-BE49-F238E27FC236}">
                <a16:creationId xmlns:a16="http://schemas.microsoft.com/office/drawing/2014/main" id="{67F6C917-834C-522F-6C47-79B11AED66C3}"/>
              </a:ext>
            </a:extLst>
          </p:cNvPr>
          <p:cNvGrpSpPr/>
          <p:nvPr/>
        </p:nvGrpSpPr>
        <p:grpSpPr>
          <a:xfrm>
            <a:off x="7614138" y="3429000"/>
            <a:ext cx="3965331" cy="2409093"/>
            <a:chOff x="7614138" y="3429000"/>
            <a:chExt cx="3965331" cy="2409093"/>
          </a:xfrm>
          <a:solidFill>
            <a:srgbClr val="C00000"/>
          </a:solidFill>
        </p:grpSpPr>
        <p:sp>
          <p:nvSpPr>
            <p:cNvPr id="12" name="Tankebubbla: moln 11">
              <a:extLst>
                <a:ext uri="{FF2B5EF4-FFF2-40B4-BE49-F238E27FC236}">
                  <a16:creationId xmlns:a16="http://schemas.microsoft.com/office/drawing/2014/main" id="{7CCA13FB-D204-AAC5-DF88-2879504B4763}"/>
                </a:ext>
              </a:extLst>
            </p:cNvPr>
            <p:cNvSpPr/>
            <p:nvPr/>
          </p:nvSpPr>
          <p:spPr>
            <a:xfrm>
              <a:off x="7614138" y="3429000"/>
              <a:ext cx="3965331" cy="2409093"/>
            </a:xfrm>
            <a:prstGeom prst="cloudCallou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13" name="Platshållare för innehåll 2">
              <a:extLst>
                <a:ext uri="{FF2B5EF4-FFF2-40B4-BE49-F238E27FC236}">
                  <a16:creationId xmlns:a16="http://schemas.microsoft.com/office/drawing/2014/main" id="{3DD6034C-AFFC-C45F-9FC8-45C37496756C}"/>
                </a:ext>
              </a:extLst>
            </p:cNvPr>
            <p:cNvSpPr txBox="1">
              <a:spLocks/>
            </p:cNvSpPr>
            <p:nvPr/>
          </p:nvSpPr>
          <p:spPr>
            <a:xfrm>
              <a:off x="7989024" y="4364786"/>
              <a:ext cx="3215557" cy="537520"/>
            </a:xfrm>
            <a:prstGeom prst="rect">
              <a:avLst/>
            </a:prstGeom>
            <a:grp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tabLst>
                  <a:tab pos="1793875" algn="l"/>
                </a:tabLst>
              </a:pPr>
              <a:r>
                <a:rPr lang="sv-SE" altLang="sv-SE" sz="1800" dirty="0">
                  <a:solidFill>
                    <a:schemeClr val="bg1"/>
                  </a:solidFill>
                  <a:latin typeface="Daytona" panose="020B0604030500040204" pitchFamily="34" charset="0"/>
                </a:rPr>
                <a:t>Hur är statusen i våra lag?</a:t>
              </a:r>
              <a:endParaRPr lang="sv-SE" altLang="sv-SE" sz="1000" dirty="0">
                <a:solidFill>
                  <a:schemeClr val="bg1"/>
                </a:solidFill>
                <a:latin typeface="Daytona" panose="020B0604030500040204" pitchFamily="34" charset="0"/>
              </a:endParaRPr>
            </a:p>
          </p:txBody>
        </p:sp>
      </p:grpSp>
      <p:cxnSp>
        <p:nvCxnSpPr>
          <p:cNvPr id="3" name="Rak koppling 2">
            <a:extLst>
              <a:ext uri="{FF2B5EF4-FFF2-40B4-BE49-F238E27FC236}">
                <a16:creationId xmlns:a16="http://schemas.microsoft.com/office/drawing/2014/main" id="{BBF13898-80FB-174A-7293-69B3D973EEB0}"/>
              </a:ext>
            </a:extLst>
          </p:cNvPr>
          <p:cNvCxnSpPr/>
          <p:nvPr/>
        </p:nvCxnSpPr>
        <p:spPr>
          <a:xfrm>
            <a:off x="5502979" y="1136100"/>
            <a:ext cx="0" cy="36549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73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Information - hemsida</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253330"/>
            <a:ext cx="10515600" cy="5604669"/>
          </a:xfrm>
        </p:spPr>
        <p:txBody>
          <a:bodyPr rtlCol="0">
            <a:normAutofit/>
          </a:bodyPr>
          <a:lstStyle/>
          <a:p>
            <a:r>
              <a:rPr lang="sv-SE" altLang="sv-SE" sz="2000" dirty="0">
                <a:latin typeface="Daytona" panose="020B0604030500040204" pitchFamily="34" charset="0"/>
              </a:rPr>
              <a:t>Föreningens hemsida finns på www.sandakernssk.se. </a:t>
            </a:r>
          </a:p>
          <a:p>
            <a:r>
              <a:rPr lang="sv-SE" altLang="sv-SE" sz="2000" dirty="0">
                <a:latin typeface="Daytona" panose="020B0604030500040204" pitchFamily="34" charset="0"/>
              </a:rPr>
              <a:t>Sektionerna har egna flikar, </a:t>
            </a:r>
            <a:br>
              <a:rPr lang="sv-SE" altLang="sv-SE" sz="2000" dirty="0">
                <a:latin typeface="Daytona" panose="020B0604030500040204" pitchFamily="34" charset="0"/>
              </a:rPr>
            </a:br>
            <a:r>
              <a:rPr lang="sv-SE" altLang="sv-SE" sz="2000" dirty="0">
                <a:latin typeface="Daytona" panose="020B0604030500040204" pitchFamily="34" charset="0"/>
              </a:rPr>
              <a:t>utöver föreningens sidor.</a:t>
            </a:r>
            <a:br>
              <a:rPr lang="sv-SE" altLang="sv-SE" sz="2000" dirty="0">
                <a:latin typeface="Daytona" panose="020B0604030500040204" pitchFamily="34" charset="0"/>
              </a:rPr>
            </a:br>
            <a:r>
              <a:rPr lang="sv-SE" altLang="sv-SE" sz="2000" dirty="0">
                <a:latin typeface="Daytona" panose="020B0604030500040204" pitchFamily="34" charset="0"/>
              </a:rPr>
              <a:t>LAG – FOTBOLL</a:t>
            </a:r>
            <a:br>
              <a:rPr lang="sv-SE" altLang="sv-SE" sz="2000" dirty="0">
                <a:latin typeface="Daytona" panose="020B0604030500040204" pitchFamily="34" charset="0"/>
              </a:rPr>
            </a:br>
            <a:r>
              <a:rPr lang="sv-SE" altLang="sv-SE" sz="2000" dirty="0">
                <a:latin typeface="Daytona" panose="020B0604030500040204" pitchFamily="34" charset="0"/>
              </a:rPr>
              <a:t>LAG – INNEBANDY</a:t>
            </a:r>
            <a:br>
              <a:rPr lang="sv-SE" altLang="sv-SE" sz="2000" dirty="0">
                <a:latin typeface="Daytona" panose="020B0604030500040204" pitchFamily="34" charset="0"/>
              </a:rPr>
            </a:br>
            <a:r>
              <a:rPr lang="sv-SE" altLang="sv-SE" sz="2000" dirty="0">
                <a:latin typeface="Daytona" panose="020B0604030500040204" pitchFamily="34" charset="0"/>
              </a:rPr>
              <a:t>LAG – FUTSAL</a:t>
            </a:r>
            <a:br>
              <a:rPr lang="sv-SE" altLang="sv-SE" sz="2000" dirty="0">
                <a:latin typeface="Daytona" panose="020B0604030500040204" pitchFamily="34" charset="0"/>
              </a:rPr>
            </a:br>
            <a:r>
              <a:rPr lang="sv-SE" altLang="sv-SE" sz="2000" dirty="0">
                <a:latin typeface="Daytona" panose="020B0604030500040204" pitchFamily="34" charset="0"/>
              </a:rPr>
              <a:t>Under varje flik hittar ni kontakt-</a:t>
            </a:r>
            <a:br>
              <a:rPr lang="sv-SE" altLang="sv-SE" sz="2000" dirty="0">
                <a:latin typeface="Daytona" panose="020B0604030500040204" pitchFamily="34" charset="0"/>
              </a:rPr>
            </a:br>
            <a:r>
              <a:rPr lang="sv-SE" altLang="sv-SE" sz="2000" dirty="0">
                <a:latin typeface="Daytona" panose="020B0604030500040204" pitchFamily="34" charset="0"/>
              </a:rPr>
              <a:t>uppgifter, information samt finns </a:t>
            </a:r>
            <a:br>
              <a:rPr lang="sv-SE" altLang="sv-SE" sz="2000" dirty="0">
                <a:latin typeface="Daytona" panose="020B0604030500040204" pitchFamily="34" charset="0"/>
              </a:rPr>
            </a:br>
            <a:r>
              <a:rPr lang="sv-SE" altLang="sv-SE" sz="2000" dirty="0">
                <a:latin typeface="Daytona" panose="020B0604030500040204" pitchFamily="34" charset="0"/>
              </a:rPr>
              <a:t>varje lags egna hemsida.</a:t>
            </a:r>
          </a:p>
          <a:p>
            <a:r>
              <a:rPr lang="sv-SE" altLang="sv-SE" sz="2000" dirty="0">
                <a:latin typeface="Daytona" panose="020B0604030500040204" pitchFamily="34" charset="0"/>
              </a:rPr>
              <a:t>Varje lag administrerar sin egna </a:t>
            </a:r>
            <a:br>
              <a:rPr lang="sv-SE" altLang="sv-SE" sz="2000" dirty="0">
                <a:latin typeface="Daytona" panose="020B0604030500040204" pitchFamily="34" charset="0"/>
              </a:rPr>
            </a:br>
            <a:r>
              <a:rPr lang="sv-SE" altLang="sv-SE" sz="2000" dirty="0" err="1">
                <a:latin typeface="Daytona" panose="020B0604030500040204" pitchFamily="34" charset="0"/>
              </a:rPr>
              <a:t>lagsida</a:t>
            </a:r>
            <a:r>
              <a:rPr lang="sv-SE" altLang="sv-SE" sz="2000" dirty="0">
                <a:latin typeface="Daytona" panose="020B0604030500040204" pitchFamily="34" charset="0"/>
              </a:rPr>
              <a:t> vilken är kopplad till </a:t>
            </a:r>
            <a:br>
              <a:rPr lang="sv-SE" altLang="sv-SE" sz="2000" dirty="0">
                <a:latin typeface="Daytona" panose="020B0604030500040204" pitchFamily="34" charset="0"/>
              </a:rPr>
            </a:br>
            <a:r>
              <a:rPr lang="sv-SE" altLang="sv-SE" sz="2000" dirty="0" err="1">
                <a:latin typeface="Daytona" panose="020B0604030500040204" pitchFamily="34" charset="0"/>
              </a:rPr>
              <a:t>SportAdmin</a:t>
            </a:r>
            <a:r>
              <a:rPr lang="sv-SE" altLang="sv-SE" sz="2000" dirty="0">
                <a:latin typeface="Daytona" panose="020B0604030500040204" pitchFamily="34" charset="0"/>
              </a:rPr>
              <a:t>.</a:t>
            </a:r>
          </a:p>
        </p:txBody>
      </p:sp>
      <p:pic>
        <p:nvPicPr>
          <p:cNvPr id="8" name="Bildobjekt 7" descr="../../Logor/%20SandåkernsSK_transparentBG.png">
            <a:extLst>
              <a:ext uri="{FF2B5EF4-FFF2-40B4-BE49-F238E27FC236}">
                <a16:creationId xmlns:a16="http://schemas.microsoft.com/office/drawing/2014/main" id="{BFDFE6E6-E565-4C09-8343-38DF187CCD4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pic>
        <p:nvPicPr>
          <p:cNvPr id="9" name="Bildobjekt 8">
            <a:extLst>
              <a:ext uri="{FF2B5EF4-FFF2-40B4-BE49-F238E27FC236}">
                <a16:creationId xmlns:a16="http://schemas.microsoft.com/office/drawing/2014/main" id="{4E49B822-587D-8F5A-B0B6-6750603625C2}"/>
              </a:ext>
            </a:extLst>
          </p:cNvPr>
          <p:cNvPicPr>
            <a:picLocks noChangeAspect="1"/>
          </p:cNvPicPr>
          <p:nvPr/>
        </p:nvPicPr>
        <p:blipFill rotWithShape="1">
          <a:blip r:embed="rId3"/>
          <a:srcRect l="787" r="1678"/>
          <a:stretch/>
        </p:blipFill>
        <p:spPr>
          <a:xfrm>
            <a:off x="5425439" y="1949548"/>
            <a:ext cx="6324601" cy="4466492"/>
          </a:xfrm>
          <a:prstGeom prst="rect">
            <a:avLst/>
          </a:prstGeom>
        </p:spPr>
      </p:pic>
    </p:spTree>
    <p:extLst>
      <p:ext uri="{BB962C8B-B14F-4D97-AF65-F5344CB8AC3E}">
        <p14:creationId xmlns:p14="http://schemas.microsoft.com/office/powerpoint/2010/main" val="1942689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Information - </a:t>
            </a:r>
            <a:r>
              <a:rPr lang="sv-SE" altLang="sv-SE" sz="3600" b="1" dirty="0" err="1">
                <a:latin typeface="Daytona" panose="020B0604030500040204" pitchFamily="34" charset="0"/>
              </a:rPr>
              <a:t>app</a:t>
            </a:r>
            <a:endParaRPr lang="sv-SE" altLang="sv-SE" sz="3600" b="1" dirty="0">
              <a:latin typeface="Daytona" panose="020B0604030500040204" pitchFamily="34" charset="0"/>
            </a:endParaRP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253330"/>
            <a:ext cx="10515600" cy="5604669"/>
          </a:xfrm>
        </p:spPr>
        <p:txBody>
          <a:bodyPr rtlCol="0">
            <a:normAutofit/>
          </a:bodyPr>
          <a:lstStyle/>
          <a:p>
            <a:r>
              <a:rPr lang="sv-SE" altLang="sv-SE" sz="2000" dirty="0">
                <a:latin typeface="Daytona" panose="020B0604030500040204" pitchFamily="34" charset="0"/>
              </a:rPr>
              <a:t>Föreningens medlems- och aktivitetsregister finns via SportAdmin. </a:t>
            </a:r>
          </a:p>
          <a:p>
            <a:r>
              <a:rPr lang="sv-SE" altLang="sv-SE" sz="2000" dirty="0">
                <a:latin typeface="Daytona" panose="020B0604030500040204" pitchFamily="34" charset="0"/>
              </a:rPr>
              <a:t>Två </a:t>
            </a:r>
            <a:r>
              <a:rPr lang="sv-SE" altLang="sv-SE" sz="2000" dirty="0" err="1">
                <a:latin typeface="Daytona" panose="020B0604030500040204" pitchFamily="34" charset="0"/>
              </a:rPr>
              <a:t>appar</a:t>
            </a:r>
            <a:r>
              <a:rPr lang="sv-SE" altLang="sv-SE" sz="2000" dirty="0">
                <a:latin typeface="Daytona" panose="020B0604030500040204" pitchFamily="34" charset="0"/>
              </a:rPr>
              <a:t> finns att tillgå:</a:t>
            </a:r>
            <a:br>
              <a:rPr lang="sv-SE" altLang="sv-SE" sz="2000" dirty="0">
                <a:latin typeface="Daytona" panose="020B0604030500040204" pitchFamily="34" charset="0"/>
              </a:rPr>
            </a:br>
            <a:r>
              <a:rPr lang="sv-SE" altLang="sv-SE" sz="2000" dirty="0">
                <a:latin typeface="Daytona" panose="020B0604030500040204" pitchFamily="34" charset="0"/>
              </a:rPr>
              <a:t>SportAdmin </a:t>
            </a:r>
            <a:r>
              <a:rPr lang="sv-SE" altLang="sv-SE" sz="2000" dirty="0" err="1">
                <a:latin typeface="Daytona" panose="020B0604030500040204" pitchFamily="34" charset="0"/>
              </a:rPr>
              <a:t>LedarApp</a:t>
            </a:r>
            <a:br>
              <a:rPr lang="sv-SE" altLang="sv-SE" sz="2000" dirty="0">
                <a:latin typeface="Daytona" panose="020B0604030500040204" pitchFamily="34" charset="0"/>
              </a:rPr>
            </a:br>
            <a:r>
              <a:rPr lang="sv-SE" altLang="sv-SE" sz="2000" dirty="0" err="1">
                <a:latin typeface="Daytona" panose="020B0604030500040204" pitchFamily="34" charset="0"/>
              </a:rPr>
              <a:t>SportAdmin</a:t>
            </a:r>
            <a:r>
              <a:rPr lang="sv-SE" altLang="sv-SE" sz="2000" dirty="0">
                <a:latin typeface="Daytona" panose="020B0604030500040204" pitchFamily="34" charset="0"/>
              </a:rPr>
              <a:t> </a:t>
            </a:r>
            <a:r>
              <a:rPr lang="sv-SE" altLang="sv-SE" sz="2000" dirty="0" err="1">
                <a:latin typeface="Daytona" panose="020B0604030500040204" pitchFamily="34" charset="0"/>
              </a:rPr>
              <a:t>MedlemsApp</a:t>
            </a:r>
            <a:endParaRPr lang="sv-SE" altLang="sv-SE" sz="2000" dirty="0">
              <a:latin typeface="Daytona" panose="020B0604030500040204" pitchFamily="34" charset="0"/>
            </a:endParaRPr>
          </a:p>
        </p:txBody>
      </p:sp>
      <p:pic>
        <p:nvPicPr>
          <p:cNvPr id="4" name="Bildobjekt 3">
            <a:extLst>
              <a:ext uri="{FF2B5EF4-FFF2-40B4-BE49-F238E27FC236}">
                <a16:creationId xmlns:a16="http://schemas.microsoft.com/office/drawing/2014/main" id="{0974D0B3-85FA-46A4-A52B-D72B7ECF97E0}"/>
              </a:ext>
            </a:extLst>
          </p:cNvPr>
          <p:cNvPicPr>
            <a:picLocks noChangeAspect="1"/>
          </p:cNvPicPr>
          <p:nvPr/>
        </p:nvPicPr>
        <p:blipFill rotWithShape="1">
          <a:blip r:embed="rId2"/>
          <a:srcRect l="14297" t="27949" r="77031" b="14103"/>
          <a:stretch/>
        </p:blipFill>
        <p:spPr>
          <a:xfrm>
            <a:off x="6272101" y="1790698"/>
            <a:ext cx="2400300" cy="4887095"/>
          </a:xfrm>
          <a:prstGeom prst="rect">
            <a:avLst/>
          </a:prstGeom>
          <a:ln>
            <a:noFill/>
          </a:ln>
          <a:effectLst>
            <a:softEdge rad="112500"/>
          </a:effectLst>
        </p:spPr>
      </p:pic>
      <p:pic>
        <p:nvPicPr>
          <p:cNvPr id="9" name="Bildobjekt 8">
            <a:extLst>
              <a:ext uri="{FF2B5EF4-FFF2-40B4-BE49-F238E27FC236}">
                <a16:creationId xmlns:a16="http://schemas.microsoft.com/office/drawing/2014/main" id="{3AC48BE2-9DBA-46B9-8F96-299EEA74170D}"/>
              </a:ext>
            </a:extLst>
          </p:cNvPr>
          <p:cNvPicPr>
            <a:picLocks noChangeAspect="1"/>
          </p:cNvPicPr>
          <p:nvPr/>
        </p:nvPicPr>
        <p:blipFill rotWithShape="1">
          <a:blip r:embed="rId3"/>
          <a:srcRect l="14219" t="27949" r="76953" b="14103"/>
          <a:stretch/>
        </p:blipFill>
        <p:spPr>
          <a:xfrm>
            <a:off x="9415351" y="1790698"/>
            <a:ext cx="2443546" cy="4887095"/>
          </a:xfrm>
          <a:prstGeom prst="rect">
            <a:avLst/>
          </a:prstGeom>
          <a:ln>
            <a:noFill/>
          </a:ln>
          <a:effectLst>
            <a:softEdge rad="112500"/>
          </a:effectLst>
        </p:spPr>
      </p:pic>
      <p:pic>
        <p:nvPicPr>
          <p:cNvPr id="8" name="Bildobjekt 7" descr="../../Logor/%20SandåkernsSK_transparentBG.png">
            <a:extLst>
              <a:ext uri="{FF2B5EF4-FFF2-40B4-BE49-F238E27FC236}">
                <a16:creationId xmlns:a16="http://schemas.microsoft.com/office/drawing/2014/main" id="{10EEC7B4-5C7E-46F9-AC9A-F3EFC6912EC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extLst>
      <p:ext uri="{BB962C8B-B14F-4D97-AF65-F5344CB8AC3E}">
        <p14:creationId xmlns:p14="http://schemas.microsoft.com/office/powerpoint/2010/main" val="422184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Träningstider och matcher </a:t>
            </a:r>
            <a:r>
              <a:rPr lang="sv-SE" altLang="sv-SE" sz="1800" b="1" dirty="0">
                <a:latin typeface="Daytona" panose="020B0604030500040204" pitchFamily="34" charset="0"/>
              </a:rPr>
              <a:t>(ej klara för 2024)</a:t>
            </a:r>
            <a:endParaRPr lang="sv-SE" altLang="sv-SE" sz="3600" b="1" dirty="0">
              <a:latin typeface="Daytona" panose="020B0604030500040204" pitchFamily="34" charset="0"/>
            </a:endParaRPr>
          </a:p>
        </p:txBody>
      </p:sp>
      <p:pic>
        <p:nvPicPr>
          <p:cNvPr id="8" name="Bildobjekt 7" descr="../../Logor/%20SandåkernsSK_transparentBG.png">
            <a:extLst>
              <a:ext uri="{FF2B5EF4-FFF2-40B4-BE49-F238E27FC236}">
                <a16:creationId xmlns:a16="http://schemas.microsoft.com/office/drawing/2014/main" id="{10EEC7B4-5C7E-46F9-AC9A-F3EFC6912EC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
        <p:nvSpPr>
          <p:cNvPr id="2" name="Platshållare för innehåll 2">
            <a:extLst>
              <a:ext uri="{FF2B5EF4-FFF2-40B4-BE49-F238E27FC236}">
                <a16:creationId xmlns:a16="http://schemas.microsoft.com/office/drawing/2014/main" id="{60D12757-3ECC-EC58-8629-BD755AB2D4F7}"/>
              </a:ext>
            </a:extLst>
          </p:cNvPr>
          <p:cNvSpPr>
            <a:spLocks noGrp="1"/>
          </p:cNvSpPr>
          <p:nvPr>
            <p:ph idx="1"/>
          </p:nvPr>
        </p:nvSpPr>
        <p:spPr>
          <a:xfrm>
            <a:off x="333103" y="1253330"/>
            <a:ext cx="10515600" cy="5604669"/>
          </a:xfrm>
        </p:spPr>
        <p:txBody>
          <a:bodyPr rtlCol="0">
            <a:normAutofit/>
          </a:bodyPr>
          <a:lstStyle/>
          <a:p>
            <a:pPr marL="0" indent="0">
              <a:buNone/>
            </a:pPr>
            <a:r>
              <a:rPr lang="sv-SE" altLang="sv-SE" sz="2000" b="1" dirty="0">
                <a:latin typeface="Daytona" panose="020B0604030500040204" pitchFamily="34" charset="0"/>
              </a:rPr>
              <a:t>Träningar</a:t>
            </a:r>
          </a:p>
          <a:p>
            <a:r>
              <a:rPr lang="sv-SE" altLang="sv-SE" sz="2000" dirty="0">
                <a:latin typeface="Daytona" panose="020B0604030500040204" pitchFamily="34" charset="0"/>
              </a:rPr>
              <a:t>Samtliga lag har fått skicka in önskemål på träningstider.</a:t>
            </a:r>
          </a:p>
          <a:p>
            <a:r>
              <a:rPr lang="sv-SE" altLang="sv-SE" sz="2000" dirty="0">
                <a:latin typeface="Daytona" panose="020B0604030500040204" pitchFamily="34" charset="0"/>
              </a:rPr>
              <a:t>Vi har utöver </a:t>
            </a:r>
            <a:r>
              <a:rPr lang="sv-SE" altLang="sv-SE" sz="2000" dirty="0" err="1">
                <a:latin typeface="Daytona" panose="020B0604030500040204" pitchFamily="34" charset="0"/>
              </a:rPr>
              <a:t>Grubbevallen</a:t>
            </a:r>
            <a:r>
              <a:rPr lang="sv-SE" altLang="sv-SE" sz="2000" dirty="0">
                <a:latin typeface="Daytona" panose="020B0604030500040204" pitchFamily="34" charset="0"/>
              </a:rPr>
              <a:t> även sökt tider på Thoren Arena och Nolia.</a:t>
            </a:r>
          </a:p>
          <a:p>
            <a:r>
              <a:rPr lang="sv-SE" altLang="sv-SE" sz="2000" dirty="0">
                <a:latin typeface="Daytona" panose="020B0604030500040204" pitchFamily="34" charset="0"/>
              </a:rPr>
              <a:t>Matchspel för våra äldre lag sker från 20.00 på tisdag, onsdag och torsdag, </a:t>
            </a:r>
            <a:br>
              <a:rPr lang="sv-SE" altLang="sv-SE" sz="2000" dirty="0">
                <a:latin typeface="Daytona" panose="020B0604030500040204" pitchFamily="34" charset="0"/>
              </a:rPr>
            </a:br>
            <a:r>
              <a:rPr lang="sv-SE" altLang="sv-SE" sz="2000" dirty="0">
                <a:latin typeface="Daytona" panose="020B0604030500040204" pitchFamily="34" charset="0"/>
              </a:rPr>
              <a:t>vilket påverkar träningstiderna dessa dagar.</a:t>
            </a:r>
          </a:p>
          <a:p>
            <a:endParaRPr lang="sv-SE" altLang="sv-SE" sz="2000" dirty="0">
              <a:latin typeface="Daytona" panose="020B0604030500040204" pitchFamily="34" charset="0"/>
            </a:endParaRPr>
          </a:p>
          <a:p>
            <a:pPr marL="0" indent="0">
              <a:buNone/>
            </a:pPr>
            <a:r>
              <a:rPr lang="sv-SE" altLang="sv-SE" sz="2000" b="1" dirty="0">
                <a:latin typeface="Daytona" panose="020B0604030500040204" pitchFamily="34" charset="0"/>
              </a:rPr>
              <a:t>Matcher</a:t>
            </a:r>
          </a:p>
          <a:p>
            <a:r>
              <a:rPr lang="sv-SE" altLang="sv-SE" sz="2000" dirty="0">
                <a:latin typeface="Daytona" panose="020B0604030500040204" pitchFamily="34" charset="0"/>
              </a:rPr>
              <a:t>Kansliet ansvarar för matchplaneringen för våra hemmamatcher (</a:t>
            </a:r>
            <a:r>
              <a:rPr lang="sv-SE" altLang="sv-SE" sz="2000" dirty="0" err="1">
                <a:latin typeface="Daytona" panose="020B0604030500040204" pitchFamily="34" charset="0"/>
              </a:rPr>
              <a:t>Fogis</a:t>
            </a:r>
            <a:r>
              <a:rPr lang="sv-SE" altLang="sv-SE" sz="2000" dirty="0">
                <a:latin typeface="Daytona" panose="020B0604030500040204" pitchFamily="34" charset="0"/>
              </a:rPr>
              <a:t>), </a:t>
            </a:r>
            <a:br>
              <a:rPr lang="sv-SE" altLang="sv-SE" sz="2000" dirty="0">
                <a:latin typeface="Daytona" panose="020B0604030500040204" pitchFamily="34" charset="0"/>
              </a:rPr>
            </a:br>
            <a:r>
              <a:rPr lang="sv-SE" altLang="sv-SE" sz="2000" dirty="0">
                <a:latin typeface="Daytona" panose="020B0604030500040204" pitchFamily="34" charset="0"/>
              </a:rPr>
              <a:t>där ni själva ansvarar för domare, inbjudan, planbyggande etc.</a:t>
            </a:r>
          </a:p>
          <a:p>
            <a:r>
              <a:rPr lang="sv-SE" altLang="sv-SE" sz="2000" dirty="0">
                <a:latin typeface="Daytona" panose="020B0604030500040204" pitchFamily="34" charset="0"/>
              </a:rPr>
              <a:t>Respektera tiderna och tilldelad planhalva (om delad). Extra viktigt för våra yngsta lag som i många fall träningar tidigare helgdagar.</a:t>
            </a:r>
          </a:p>
        </p:txBody>
      </p:sp>
    </p:spTree>
    <p:extLst>
      <p:ext uri="{BB962C8B-B14F-4D97-AF65-F5344CB8AC3E}">
        <p14:creationId xmlns:p14="http://schemas.microsoft.com/office/powerpoint/2010/main" val="3795697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Förråd Grubbevallen</a:t>
            </a:r>
          </a:p>
        </p:txBody>
      </p:sp>
      <p:pic>
        <p:nvPicPr>
          <p:cNvPr id="8" name="Bildobjekt 7" descr="../../Logor/%20SandåkernsSK_transparentBG.png">
            <a:extLst>
              <a:ext uri="{FF2B5EF4-FFF2-40B4-BE49-F238E27FC236}">
                <a16:creationId xmlns:a16="http://schemas.microsoft.com/office/drawing/2014/main" id="{10EEC7B4-5C7E-46F9-AC9A-F3EFC6912EC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pic>
        <p:nvPicPr>
          <p:cNvPr id="3" name="Bildobjekt 2">
            <a:extLst>
              <a:ext uri="{FF2B5EF4-FFF2-40B4-BE49-F238E27FC236}">
                <a16:creationId xmlns:a16="http://schemas.microsoft.com/office/drawing/2014/main" id="{AB1EF03E-6095-9822-B862-5F518353C4D7}"/>
              </a:ext>
            </a:extLst>
          </p:cNvPr>
          <p:cNvPicPr>
            <a:picLocks noChangeAspect="1"/>
          </p:cNvPicPr>
          <p:nvPr/>
        </p:nvPicPr>
        <p:blipFill>
          <a:blip r:embed="rId3"/>
          <a:stretch>
            <a:fillRect/>
          </a:stretch>
        </p:blipFill>
        <p:spPr>
          <a:xfrm>
            <a:off x="214194" y="978876"/>
            <a:ext cx="3438914" cy="5703359"/>
          </a:xfrm>
          <a:prstGeom prst="rect">
            <a:avLst/>
          </a:prstGeom>
        </p:spPr>
      </p:pic>
    </p:spTree>
    <p:extLst>
      <p:ext uri="{BB962C8B-B14F-4D97-AF65-F5344CB8AC3E}">
        <p14:creationId xmlns:p14="http://schemas.microsoft.com/office/powerpoint/2010/main" val="2556572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a:lnSpc>
                <a:spcPct val="107000"/>
              </a:lnSpc>
              <a:spcAft>
                <a:spcPts val="800"/>
              </a:spcAft>
            </a:pPr>
            <a:r>
              <a:rPr lang="sv" sz="3600" b="1" kern="100" dirty="0">
                <a:effectLst/>
                <a:latin typeface="Daytona" panose="020B0604030500040204" pitchFamily="34" charset="0"/>
                <a:ea typeface="Calibri" panose="020F0502020204030204" pitchFamily="34" charset="0"/>
                <a:cs typeface="Times New Roman" panose="02020603050405020304" pitchFamily="18" charset="0"/>
              </a:rPr>
              <a:t>Samarbete mellan lag i föreningen</a:t>
            </a:r>
            <a:endParaRPr lang="en-SE"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ruta 10">
            <a:extLst>
              <a:ext uri="{FF2B5EF4-FFF2-40B4-BE49-F238E27FC236}">
                <a16:creationId xmlns:a16="http://schemas.microsoft.com/office/drawing/2014/main" id="{07E63E40-2292-EB75-E784-6E4B67790D6F}"/>
              </a:ext>
            </a:extLst>
          </p:cNvPr>
          <p:cNvSpPr txBox="1"/>
          <p:nvPr/>
        </p:nvSpPr>
        <p:spPr>
          <a:xfrm>
            <a:off x="333103" y="994142"/>
            <a:ext cx="5548951" cy="4225131"/>
          </a:xfrm>
          <a:prstGeom prst="rect">
            <a:avLst/>
          </a:prstGeom>
          <a:noFill/>
        </p:spPr>
        <p:txBody>
          <a:bodyPr wrap="square">
            <a:spAutoFit/>
          </a:bodyPr>
          <a:lstStyle/>
          <a:p>
            <a:pPr>
              <a:lnSpc>
                <a:spcPct val="107000"/>
              </a:lnSpc>
              <a:spcAft>
                <a:spcPts val="800"/>
              </a:spcAft>
            </a:pPr>
            <a:r>
              <a:rPr lang="sv" sz="1100" b="1" kern="0" dirty="0">
                <a:effectLst/>
                <a:latin typeface="Daytona" panose="020B0604030500040204" pitchFamily="34" charset="0"/>
                <a:ea typeface="Calibri" panose="020F0502020204030204" pitchFamily="34" charset="0"/>
                <a:cs typeface="Calibri-Bold"/>
              </a:rPr>
              <a:t>Vi vill uppmuntra våra barn och ungdomar att inom föreningen få möjligheten till </a:t>
            </a:r>
            <a:r>
              <a:rPr lang="sv" sz="1100" kern="0" dirty="0">
                <a:effectLst/>
                <a:latin typeface="Daytona" panose="020B0604030500040204" pitchFamily="34" charset="0"/>
                <a:ea typeface="Calibri" panose="020F0502020204030204" pitchFamily="34" charset="0"/>
                <a:cs typeface="Calibri" panose="020F0502020204030204" pitchFamily="34" charset="0"/>
              </a:rPr>
              <a:t>träning och match med både äldre och yngre. Samarbetet ska grunda sig i en egen vilja och ambition och erbjudas samtliga medlemmar i föreningen. </a:t>
            </a:r>
            <a:r>
              <a:rPr lang="sv" sz="1100" kern="0" dirty="0">
                <a:effectLst/>
                <a:latin typeface="Daytona" panose="020B0604030500040204" pitchFamily="34" charset="0"/>
                <a:ea typeface="Calibri" panose="020F0502020204030204" pitchFamily="34" charset="0"/>
                <a:cs typeface="Calibri-Bold"/>
              </a:rPr>
              <a:t>Vår ambition att stärka samarbetet mellan lagen grundar sig i att skapa en möjlighet för ett livslångt idrottande, erbjuda mer idrott för de som vill samt stärka samarbetet mellan lagen och dess ledare.</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b="1" kern="0" dirty="0">
                <a:effectLst/>
                <a:latin typeface="Daytona" panose="020B0604030500040204" pitchFamily="34" charset="0"/>
                <a:ea typeface="Calibri" panose="020F0502020204030204" pitchFamily="34" charset="0"/>
                <a:cs typeface="Calibri-Bold"/>
              </a:rPr>
              <a:t>Från 10 års ålder </a:t>
            </a:r>
            <a:r>
              <a:rPr lang="sv" sz="1100" kern="0" dirty="0">
                <a:effectLst/>
                <a:latin typeface="Daytona" panose="020B0604030500040204" pitchFamily="34" charset="0"/>
                <a:ea typeface="Calibri" panose="020F0502020204030204" pitchFamily="34" charset="0"/>
                <a:cs typeface="Calibri" panose="020F0502020204030204" pitchFamily="34" charset="0"/>
              </a:rPr>
              <a:t>och uppåt erbjuds årskullen över och under det aktuella laget regelbundet träningsplatser varje vecka, i samråd med lagens ledare.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b="1" kern="0" dirty="0">
                <a:effectLst/>
                <a:latin typeface="Daytona" panose="020B0604030500040204" pitchFamily="34" charset="0"/>
                <a:ea typeface="Calibri" panose="020F0502020204030204" pitchFamily="34" charset="0"/>
                <a:cs typeface="Calibri-Bold"/>
              </a:rPr>
              <a:t>Vi värnar om det egna lagets </a:t>
            </a:r>
            <a:r>
              <a:rPr lang="sv" sz="1100" kern="0" dirty="0">
                <a:effectLst/>
                <a:latin typeface="Daytona" panose="020B0604030500040204" pitchFamily="34" charset="0"/>
                <a:ea typeface="Calibri" panose="020F0502020204030204" pitchFamily="34" charset="0"/>
                <a:cs typeface="Calibri" panose="020F0502020204030204" pitchFamily="34" charset="0"/>
              </a:rPr>
              <a:t>sammanhållning och lagkänsla. Samarbeten kring träningar sker därför med det äldre och yngre laget efter första månaden på säsongen. Detta gäller för barn upp till och med 14 år.</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b="1" kern="0" dirty="0">
                <a:effectLst/>
                <a:latin typeface="Daytona" panose="020B0604030500040204" pitchFamily="34" charset="0"/>
                <a:ea typeface="Calibri" panose="020F0502020204030204" pitchFamily="34" charset="0"/>
                <a:cs typeface="Calibri-Bold"/>
              </a:rPr>
              <a:t>För junior- och seniorlag </a:t>
            </a:r>
            <a:r>
              <a:rPr lang="sv" sz="1100" kern="0" dirty="0">
                <a:effectLst/>
                <a:latin typeface="Daytona" panose="020B0604030500040204" pitchFamily="34" charset="0"/>
                <a:ea typeface="Calibri" panose="020F0502020204030204" pitchFamily="34" charset="0"/>
                <a:cs typeface="Calibri" panose="020F0502020204030204" pitchFamily="34" charset="0"/>
              </a:rPr>
              <a:t>finns egen plan sett till utveckling och samarbeten där möten löpande sker mellan lagen och sektionen för bästa utfall.</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b="1" kern="0" dirty="0">
                <a:effectLst/>
                <a:latin typeface="Daytona" panose="020B0604030500040204" pitchFamily="34" charset="0"/>
                <a:ea typeface="Calibri" panose="020F0502020204030204" pitchFamily="34" charset="0"/>
                <a:cs typeface="Calibri-Bold"/>
              </a:rPr>
              <a:t>Viktigt att förtydliga </a:t>
            </a:r>
            <a:r>
              <a:rPr lang="sv" sz="1100" kern="0" dirty="0">
                <a:effectLst/>
                <a:latin typeface="Daytona" panose="020B0604030500040204" pitchFamily="34" charset="0"/>
                <a:ea typeface="Calibri" panose="020F0502020204030204" pitchFamily="34" charset="0"/>
                <a:cs typeface="Calibri" panose="020F0502020204030204" pitchFamily="34" charset="0"/>
              </a:rPr>
              <a:t>är att man tränar och spelar med sitt ordinarie lag och att det är prioriterat i alla lägen. Träning eller match med det äldre laget är en aktivitet utöver det egna lagets.</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b="1" kern="0" dirty="0">
                <a:effectLst/>
                <a:latin typeface="Daytona" panose="020B0604030500040204" pitchFamily="34" charset="0"/>
                <a:ea typeface="Calibri" panose="020F0502020204030204" pitchFamily="34" charset="0"/>
                <a:cs typeface="Calibri-Bold"/>
              </a:rPr>
              <a:t>Där möjlighet finns ser gärna att en ledare </a:t>
            </a:r>
            <a:r>
              <a:rPr lang="sv" sz="1100" kern="0" dirty="0">
                <a:effectLst/>
                <a:latin typeface="Daytona" panose="020B0604030500040204" pitchFamily="34" charset="0"/>
                <a:ea typeface="Calibri" panose="020F0502020204030204" pitchFamily="34" charset="0"/>
                <a:cs typeface="Calibri" panose="020F0502020204030204" pitchFamily="34" charset="0"/>
              </a:rPr>
              <a:t>i det yngre laget följer med sina aktiva på de äldre lagets träningar och matcher. De ger en trygghet för de aktiva men skapar även ett bättre och mer värdefullt samarbete mellan de olika lagens tränare.</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p:txBody>
      </p:sp>
      <p:sp>
        <p:nvSpPr>
          <p:cNvPr id="13" name="textruta 12">
            <a:extLst>
              <a:ext uri="{FF2B5EF4-FFF2-40B4-BE49-F238E27FC236}">
                <a16:creationId xmlns:a16="http://schemas.microsoft.com/office/drawing/2014/main" id="{CA5B058D-C855-23D2-DEC5-C33C90C6632A}"/>
              </a:ext>
            </a:extLst>
          </p:cNvPr>
          <p:cNvSpPr txBox="1"/>
          <p:nvPr/>
        </p:nvSpPr>
        <p:spPr>
          <a:xfrm>
            <a:off x="5995867" y="977169"/>
            <a:ext cx="5863030" cy="2287101"/>
          </a:xfrm>
          <a:prstGeom prst="rect">
            <a:avLst/>
          </a:prstGeom>
          <a:noFill/>
        </p:spPr>
        <p:txBody>
          <a:bodyPr wrap="square">
            <a:spAutoFit/>
          </a:bodyPr>
          <a:lstStyle/>
          <a:p>
            <a:pPr>
              <a:lnSpc>
                <a:spcPct val="107000"/>
              </a:lnSpc>
              <a:spcAft>
                <a:spcPts val="800"/>
              </a:spcAft>
            </a:pPr>
            <a:r>
              <a:rPr lang="sv" sz="1100" b="1" kern="0" dirty="0">
                <a:effectLst/>
                <a:latin typeface="Daytona" panose="020B0604030500040204" pitchFamily="34" charset="0"/>
                <a:ea typeface="Calibri" panose="020F0502020204030204" pitchFamily="34" charset="0"/>
                <a:cs typeface="Calibri-Bold"/>
              </a:rPr>
              <a:t>Kommunikationen blir viktig </a:t>
            </a:r>
            <a:r>
              <a:rPr lang="sv" sz="1100" kern="0" dirty="0">
                <a:effectLst/>
                <a:latin typeface="Daytona" panose="020B0604030500040204" pitchFamily="34" charset="0"/>
                <a:ea typeface="Calibri" panose="020F0502020204030204" pitchFamily="34" charset="0"/>
                <a:cs typeface="Calibri" panose="020F0502020204030204" pitchFamily="34" charset="0"/>
              </a:rPr>
              <a:t>för en tydlighet och en god planering för lag, aktiva och föräldrar. Varje lag ska utse ansvarig ledare som ansvarar för att</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informera</a:t>
            </a:r>
            <a:r>
              <a:rPr lang="sv" sz="1100" kern="0" dirty="0">
                <a:effectLst/>
                <a:latin typeface="Daytona" panose="020B0604030500040204" pitchFamily="34" charset="0"/>
                <a:ea typeface="Calibri" panose="020F0502020204030204" pitchFamily="34" charset="0"/>
                <a:cs typeface="Calibri" panose="020F0502020204030204" pitchFamily="34" charset="0"/>
              </a:rPr>
              <a:t> aktiva och föräldrar om hur samarbeten sker mellan lag.</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1100" kern="0" dirty="0">
                <a:effectLst/>
                <a:latin typeface="Daytona" panose="020B0604030500040204" pitchFamily="34" charset="0"/>
                <a:ea typeface="Calibri" panose="020F0502020204030204" pitchFamily="34" charset="0"/>
                <a:cs typeface="Calibri" panose="020F0502020204030204" pitchFamily="34" charset="0"/>
              </a:rPr>
              <a:t>skicka intresseanmälan till föräldrar och aktiva för att få en överblick</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Daytona" panose="020B0604030500040204" pitchFamily="34" charset="0"/>
              <a:buChar char="-"/>
            </a:pPr>
            <a:r>
              <a:rPr lang="sv" sz="1100" kern="0" dirty="0">
                <a:effectLst/>
                <a:latin typeface="Daytona" panose="020B0604030500040204" pitchFamily="34" charset="0"/>
                <a:ea typeface="Calibri" panose="020F0502020204030204" pitchFamily="34" charset="0"/>
                <a:cs typeface="Calibri" panose="020F0502020204030204" pitchFamily="34" charset="0"/>
              </a:rPr>
              <a:t>skapa förutsättningar för att alla intresserade löpande får testa på att träna och spela match med yngre och äldre.</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b="1" kern="0" dirty="0">
                <a:effectLst/>
                <a:latin typeface="Daytona" panose="020B0604030500040204" pitchFamily="34" charset="0"/>
                <a:ea typeface="Calibri" panose="020F0502020204030204" pitchFamily="34" charset="0"/>
                <a:cs typeface="Calibri-Bold"/>
              </a:rPr>
              <a:t>Om ett av föreningens lag behöver extraspelare till match </a:t>
            </a:r>
            <a:r>
              <a:rPr lang="sv" sz="1100" kern="0" dirty="0">
                <a:effectLst/>
                <a:latin typeface="Daytona" panose="020B0604030500040204" pitchFamily="34" charset="0"/>
                <a:ea typeface="Calibri" panose="020F0502020204030204" pitchFamily="34" charset="0"/>
                <a:cs typeface="Calibri" panose="020F0502020204030204" pitchFamily="34" charset="0"/>
              </a:rPr>
              <a:t>från en annan åldersgrupp, vid ex skada eller sjukdom, ska det i första hand göras från ett åldersmässigt yngre lag än det egna. Endast i undantagsfall ska man låna spelare från ett äldre lag. Vid behov av extraspelare är det alltid lagens ledare som tar beslut i frågan.</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p:txBody>
      </p:sp>
      <p:grpSp>
        <p:nvGrpSpPr>
          <p:cNvPr id="8" name="Grupp 7">
            <a:extLst>
              <a:ext uri="{FF2B5EF4-FFF2-40B4-BE49-F238E27FC236}">
                <a16:creationId xmlns:a16="http://schemas.microsoft.com/office/drawing/2014/main" id="{9B384AB8-ABAA-E2D6-2C40-1A0A6A1D6403}"/>
              </a:ext>
            </a:extLst>
          </p:cNvPr>
          <p:cNvGrpSpPr/>
          <p:nvPr/>
        </p:nvGrpSpPr>
        <p:grpSpPr>
          <a:xfrm>
            <a:off x="6944716" y="3760695"/>
            <a:ext cx="3965331" cy="2409093"/>
            <a:chOff x="6944716" y="3751730"/>
            <a:chExt cx="3965331" cy="2409093"/>
          </a:xfrm>
          <a:solidFill>
            <a:srgbClr val="C00000"/>
          </a:solidFill>
        </p:grpSpPr>
        <p:sp>
          <p:nvSpPr>
            <p:cNvPr id="4" name="Tankebubbla: moln 3">
              <a:extLst>
                <a:ext uri="{FF2B5EF4-FFF2-40B4-BE49-F238E27FC236}">
                  <a16:creationId xmlns:a16="http://schemas.microsoft.com/office/drawing/2014/main" id="{34C7498B-2C31-E79A-6693-4CFC83440A9C}"/>
                </a:ext>
              </a:extLst>
            </p:cNvPr>
            <p:cNvSpPr/>
            <p:nvPr/>
          </p:nvSpPr>
          <p:spPr>
            <a:xfrm>
              <a:off x="6944716" y="3751730"/>
              <a:ext cx="3965331" cy="2409093"/>
            </a:xfrm>
            <a:prstGeom prst="cloudCallou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7" name="Platshållare för innehåll 2">
              <a:extLst>
                <a:ext uri="{FF2B5EF4-FFF2-40B4-BE49-F238E27FC236}">
                  <a16:creationId xmlns:a16="http://schemas.microsoft.com/office/drawing/2014/main" id="{533900B8-6045-B792-4CE6-928F99105A81}"/>
                </a:ext>
              </a:extLst>
            </p:cNvPr>
            <p:cNvSpPr txBox="1">
              <a:spLocks/>
            </p:cNvSpPr>
            <p:nvPr/>
          </p:nvSpPr>
          <p:spPr>
            <a:xfrm>
              <a:off x="7238920" y="4422876"/>
              <a:ext cx="3215557" cy="1066799"/>
            </a:xfrm>
            <a:prstGeom prst="rect">
              <a:avLst/>
            </a:prstGeom>
            <a:noFill/>
            <a:ln>
              <a:noFill/>
            </a:ln>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Font typeface="Arial" panose="020B0604020202020204" pitchFamily="34" charset="0"/>
                <a:buNone/>
                <a:tabLst>
                  <a:tab pos="1793875" algn="l"/>
                </a:tabLst>
              </a:pPr>
              <a:r>
                <a:rPr lang="sv-SE" altLang="sv-SE" sz="1800" dirty="0">
                  <a:solidFill>
                    <a:schemeClr val="bg1"/>
                  </a:solidFill>
                  <a:latin typeface="Daytona" panose="020B0604030500040204" pitchFamily="34" charset="0"/>
                </a:rPr>
                <a:t>Synpunkter? </a:t>
              </a:r>
              <a:br>
                <a:rPr lang="sv-SE" altLang="sv-SE" sz="1800" dirty="0">
                  <a:solidFill>
                    <a:schemeClr val="bg1"/>
                  </a:solidFill>
                  <a:latin typeface="Daytona" panose="020B0604030500040204" pitchFamily="34" charset="0"/>
                </a:rPr>
              </a:br>
              <a:r>
                <a:rPr lang="sv-SE" altLang="sv-SE" sz="1800" dirty="0">
                  <a:solidFill>
                    <a:schemeClr val="bg1"/>
                  </a:solidFill>
                  <a:latin typeface="Daytona" panose="020B0604030500040204" pitchFamily="34" charset="0"/>
                </a:rPr>
                <a:t>Hur får vi detta att fungera på bästa sätt för våra barn?</a:t>
              </a:r>
              <a:endParaRPr lang="sv-SE" altLang="sv-SE" sz="1000" dirty="0">
                <a:solidFill>
                  <a:schemeClr val="bg1"/>
                </a:solidFill>
                <a:latin typeface="Daytona" panose="020B0604030500040204" pitchFamily="34" charset="0"/>
              </a:endParaRPr>
            </a:p>
          </p:txBody>
        </p:sp>
      </p:grpSp>
    </p:spTree>
    <p:extLst>
      <p:ext uri="{BB962C8B-B14F-4D97-AF65-F5344CB8AC3E}">
        <p14:creationId xmlns:p14="http://schemas.microsoft.com/office/powerpoint/2010/main" val="823569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a:lnSpc>
                <a:spcPct val="107000"/>
              </a:lnSpc>
              <a:spcAft>
                <a:spcPts val="800"/>
              </a:spcAft>
            </a:pPr>
            <a:r>
              <a:rPr lang="sv" sz="3600" b="1" kern="100" dirty="0">
                <a:effectLst/>
                <a:latin typeface="Daytona" panose="020B0604030500040204" pitchFamily="34" charset="0"/>
                <a:ea typeface="Calibri" panose="020F0502020204030204" pitchFamily="34" charset="0"/>
                <a:cs typeface="Times New Roman" panose="02020603050405020304" pitchFamily="18" charset="0"/>
              </a:rPr>
              <a:t>Säsongs- och tidfördelning</a:t>
            </a:r>
            <a:endParaRPr lang="en-SE" sz="3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ruta 10">
            <a:extLst>
              <a:ext uri="{FF2B5EF4-FFF2-40B4-BE49-F238E27FC236}">
                <a16:creationId xmlns:a16="http://schemas.microsoft.com/office/drawing/2014/main" id="{07E63E40-2292-EB75-E784-6E4B67790D6F}"/>
              </a:ext>
            </a:extLst>
          </p:cNvPr>
          <p:cNvSpPr txBox="1"/>
          <p:nvPr/>
        </p:nvSpPr>
        <p:spPr>
          <a:xfrm>
            <a:off x="333103" y="994142"/>
            <a:ext cx="5548951" cy="5714257"/>
          </a:xfrm>
          <a:prstGeom prst="rect">
            <a:avLst/>
          </a:prstGeom>
          <a:noFill/>
        </p:spPr>
        <p:txBody>
          <a:bodyPr wrap="square">
            <a:spAutoFit/>
          </a:bodyPr>
          <a:lstStyle/>
          <a:p>
            <a:pPr>
              <a:lnSpc>
                <a:spcPct val="107000"/>
              </a:lnSpc>
            </a:pPr>
            <a:r>
              <a:rPr lang="sv" sz="900" b="1" kern="100" dirty="0">
                <a:effectLst/>
                <a:latin typeface="Daytona" panose="020B0604030500040204" pitchFamily="34" charset="0"/>
                <a:ea typeface="Calibri" panose="020F0502020204030204" pitchFamily="34" charset="0"/>
                <a:cs typeface="Times New Roman" panose="02020603050405020304" pitchFamily="18" charset="0"/>
              </a:rPr>
              <a:t>Syftet med denna rutin är att</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tydliggöra och skapa en förståelse för föreningens säsongsperioder och tidfördelning mellan lag och sektioner.</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skapa en jämlik fördelning sett över tid och efter föreningens strukturella upplägg.</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bättre möjligheter till samarbete mellan förening, sektioner och ledare </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erbjuda medlemmarna fler tider för mer aktiviteter utifrån en översiktsbild som motverkar att aktiviteterna krockar. </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pPr>
            <a:r>
              <a:rPr lang="sv" sz="900" b="1" kern="100" dirty="0">
                <a:latin typeface="Daytona" panose="020B0604030500040204" pitchFamily="34" charset="0"/>
                <a:ea typeface="Calibri" panose="020F0502020204030204" pitchFamily="34" charset="0"/>
                <a:cs typeface="Times New Roman" panose="02020603050405020304" pitchFamily="18" charset="0"/>
              </a:rPr>
              <a:t>Denna rutin ger riktlinjer för</a:t>
            </a:r>
            <a:endParaRPr lang="en-SE" sz="900" b="1" kern="100" dirty="0">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samverkan och kommunikation med kommunen gällande tränings- och matchtider, både inom- och utomhus.</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reglering av säsongsperioder, samt fördelning av tider mellan och inom sektionerna.</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För våra medlemmar skull ska vi tillsammans ta ansvar för ett bra samarbete och kommunikation mellan sektionerna och lagen i övergången mellan de olika säsonger, samt skapa en hög nyttjandegrad av våra tillgängliga ytor.</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pPr>
            <a:r>
              <a:rPr lang="sv" sz="900" b="1" kern="100" dirty="0">
                <a:effectLst/>
                <a:latin typeface="Daytona" panose="020B0604030500040204" pitchFamily="34" charset="0"/>
                <a:ea typeface="Calibri" panose="020F0502020204030204" pitchFamily="34" charset="0"/>
                <a:cs typeface="Times New Roman" panose="02020603050405020304" pitchFamily="18" charset="0"/>
              </a:rPr>
              <a:t>Ambitionen med denna säsongs- och tidfördelning är att</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möjliggöra barn och ungdomars idrottande samt uppmuntra till att testa och utöva flera idrotter samtidigt.</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skapa möjligheter för ett livslångt idrottande.</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jämställda villkor mellan tjejer och killar, oavsett idrott.</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en jämn fördelning mellan olika idrotters säsongslängd och träningstider.</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hänsyn till deltagarnas olika behov av utveckling och en fungerande fritid.</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Angivna säsongsperioder nedan innebär förtur gentemot andra idrotter inom föreningen, för barn- och ungdomsidrott upp till och med 14 år. För åldrar från 15 år och uppåt gäller inga säsongsperioder, men har samma prioritering och förturer </a:t>
            </a:r>
            <a:br>
              <a:rPr lang="sv" sz="900" kern="100" dirty="0">
                <a:effectLst/>
                <a:latin typeface="Daytona" panose="020B0604030500040204" pitchFamily="34" charset="0"/>
                <a:ea typeface="Calibri" panose="020F0502020204030204" pitchFamily="34" charset="0"/>
                <a:cs typeface="Times New Roman" panose="02020603050405020304" pitchFamily="18" charset="0"/>
              </a:rPr>
            </a:br>
            <a:r>
              <a:rPr lang="sv" sz="900" kern="100" dirty="0">
                <a:effectLst/>
                <a:latin typeface="Daytona" panose="020B0604030500040204" pitchFamily="34" charset="0"/>
                <a:ea typeface="Calibri" panose="020F0502020204030204" pitchFamily="34" charset="0"/>
                <a:cs typeface="Times New Roman" panose="02020603050405020304" pitchFamily="18" charset="0"/>
              </a:rPr>
              <a:t>(som under 15 år) som gäller mellan idrotter vid bokning och fördelning av träningstider inom föreningen.</a:t>
            </a:r>
          </a:p>
          <a:p>
            <a:pPr>
              <a:lnSpc>
                <a:spcPct val="107000"/>
              </a:lnSpc>
              <a:spcAft>
                <a:spcPts val="800"/>
              </a:spcAft>
            </a:pPr>
            <a:r>
              <a:rPr lang="sv" sz="900" b="1" kern="100" dirty="0">
                <a:effectLst/>
                <a:latin typeface="Daytona" panose="020B0604030500040204" pitchFamily="34" charset="0"/>
                <a:ea typeface="Calibri" panose="020F0502020204030204" pitchFamily="34" charset="0"/>
                <a:cs typeface="Times New Roman" panose="02020603050405020304" pitchFamily="18" charset="0"/>
              </a:rPr>
              <a:t>1 oktober – 31 mars, vintersäsong där vinteridrotter har förtur </a:t>
            </a:r>
            <a:r>
              <a:rPr lang="sv" sz="900" kern="100" dirty="0">
                <a:effectLst/>
                <a:latin typeface="Daytona" panose="020B0604030500040204" pitchFamily="34" charset="0"/>
                <a:ea typeface="Calibri" panose="020F0502020204030204" pitchFamily="34" charset="0"/>
                <a:cs typeface="Times New Roman" panose="02020603050405020304" pitchFamily="18" charset="0"/>
              </a:rPr>
              <a:t>(innebandy och futsal)</a:t>
            </a:r>
            <a:br>
              <a:rPr lang="sv" sz="900" b="1" kern="100" dirty="0">
                <a:effectLst/>
                <a:latin typeface="Daytona" panose="020B0604030500040204" pitchFamily="34" charset="0"/>
                <a:ea typeface="Calibri" panose="020F0502020204030204" pitchFamily="34" charset="0"/>
                <a:cs typeface="Times New Roman" panose="02020603050405020304" pitchFamily="18" charset="0"/>
              </a:rPr>
            </a:br>
            <a:r>
              <a:rPr lang="sv" sz="900" b="1" kern="100" dirty="0">
                <a:effectLst/>
                <a:latin typeface="Daytona" panose="020B0604030500040204" pitchFamily="34" charset="0"/>
                <a:ea typeface="Calibri" panose="020F0502020204030204" pitchFamily="34" charset="0"/>
                <a:cs typeface="Times New Roman" panose="02020603050405020304" pitchFamily="18" charset="0"/>
              </a:rPr>
              <a:t>1 april – 30 september, sommarsäsong där sommaridrotter har förtur </a:t>
            </a:r>
            <a:r>
              <a:rPr lang="sv" sz="900" kern="100" dirty="0">
                <a:effectLst/>
                <a:latin typeface="Daytona" panose="020B0604030500040204" pitchFamily="34" charset="0"/>
                <a:ea typeface="Calibri" panose="020F0502020204030204" pitchFamily="34" charset="0"/>
                <a:cs typeface="Times New Roman" panose="02020603050405020304" pitchFamily="18" charset="0"/>
              </a:rPr>
              <a:t>(fotboll)</a:t>
            </a:r>
          </a:p>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Det är möjligt att bedriva viss aktivitet (max 1 gång/vecka) även utanför säsong från 12 år. Men det innebär att ledare för den idrott som sker utanför säsong måste anpassa tider och krav på deltagande utifrån barnens totala idrottande och övriga idrotter. Beslut om detta tas av respektive sektion i samråd med ledare.</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SE" sz="1000" kern="100" dirty="0">
              <a:effectLst/>
              <a:latin typeface="Daytona" panose="020B0604030500040204" pitchFamily="34" charset="0"/>
              <a:ea typeface="Calibri" panose="020F0502020204030204" pitchFamily="34" charset="0"/>
              <a:cs typeface="Times New Roman" panose="02020603050405020304" pitchFamily="18" charset="0"/>
            </a:endParaRPr>
          </a:p>
        </p:txBody>
      </p:sp>
      <p:sp>
        <p:nvSpPr>
          <p:cNvPr id="13" name="textruta 12">
            <a:extLst>
              <a:ext uri="{FF2B5EF4-FFF2-40B4-BE49-F238E27FC236}">
                <a16:creationId xmlns:a16="http://schemas.microsoft.com/office/drawing/2014/main" id="{CA5B058D-C855-23D2-DEC5-C33C90C6632A}"/>
              </a:ext>
            </a:extLst>
          </p:cNvPr>
          <p:cNvSpPr txBox="1"/>
          <p:nvPr/>
        </p:nvSpPr>
        <p:spPr>
          <a:xfrm>
            <a:off x="5995867" y="977169"/>
            <a:ext cx="5863030" cy="5253554"/>
          </a:xfrm>
          <a:prstGeom prst="rect">
            <a:avLst/>
          </a:prstGeom>
          <a:noFill/>
        </p:spPr>
        <p:txBody>
          <a:bodyPr wrap="square">
            <a:spAutoFit/>
          </a:bodyPr>
          <a:lstStyle/>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I övergångsperiod mellan vinter- och sommarsäsong är det upp till alla inblandade ledare att tillgodose barnens bästa och verka för en bra dialog och kommunikation internt och externt. </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Match och tävling har förtur före träning, även då andra idrotter har sin säsong för barn upp till </a:t>
            </a:r>
            <a:br>
              <a:rPr lang="sv" sz="900" kern="100" dirty="0">
                <a:effectLst/>
                <a:latin typeface="Daytona" panose="020B0604030500040204" pitchFamily="34" charset="0"/>
                <a:ea typeface="Calibri" panose="020F0502020204030204" pitchFamily="34" charset="0"/>
                <a:cs typeface="Times New Roman" panose="02020603050405020304" pitchFamily="18" charset="0"/>
              </a:rPr>
            </a:br>
            <a:r>
              <a:rPr lang="sv" sz="900" kern="100" dirty="0">
                <a:effectLst/>
                <a:latin typeface="Daytona" panose="020B0604030500040204" pitchFamily="34" charset="0"/>
                <a:ea typeface="Calibri" panose="020F0502020204030204" pitchFamily="34" charset="0"/>
                <a:cs typeface="Times New Roman" panose="02020603050405020304" pitchFamily="18" charset="0"/>
              </a:rPr>
              <a:t>och med 14 år, detta gäller 20 dagar efter avslutad säsongsperiod dvs efter 1 april men längst till </a:t>
            </a:r>
            <a:br>
              <a:rPr lang="sv" sz="900" kern="100" dirty="0">
                <a:effectLst/>
                <a:latin typeface="Daytona" panose="020B0604030500040204" pitchFamily="34" charset="0"/>
                <a:ea typeface="Calibri" panose="020F0502020204030204" pitchFamily="34" charset="0"/>
                <a:cs typeface="Times New Roman" panose="02020603050405020304" pitchFamily="18" charset="0"/>
              </a:rPr>
            </a:br>
            <a:r>
              <a:rPr lang="sv" sz="900" kern="100" dirty="0">
                <a:effectLst/>
                <a:latin typeface="Daytona" panose="020B0604030500040204" pitchFamily="34" charset="0"/>
                <a:ea typeface="Calibri" panose="020F0502020204030204" pitchFamily="34" charset="0"/>
                <a:cs typeface="Times New Roman" panose="02020603050405020304" pitchFamily="18" charset="0"/>
              </a:rPr>
              <a:t>den 20 april respektive efter 1 oktober men längst till den 20 oktober.</a:t>
            </a:r>
          </a:p>
          <a:p>
            <a:pPr>
              <a:lnSpc>
                <a:spcPct val="107000"/>
              </a:lnSpc>
            </a:pPr>
            <a:r>
              <a:rPr lang="sv" sz="900" b="1" kern="100" dirty="0">
                <a:effectLst/>
                <a:latin typeface="Daytona" panose="020B0604030500040204" pitchFamily="34" charset="0"/>
                <a:ea typeface="Calibri" panose="020F0502020204030204" pitchFamily="34" charset="0"/>
                <a:cs typeface="Times New Roman" panose="02020603050405020304" pitchFamily="18" charset="0"/>
              </a:rPr>
              <a:t>Tränings- och matchtider samt nyttjandegrad</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Vårt mål är att på bästa sätt optimera våra tilldelade tider och skapa en bra fördelningen över hela året. Utöver det tilldelade träningstiderna finns även möjlighet att ytterligare själv söka träningstider via kommunen. Dialog ska dock alltid ske med kansliet som godkänner detta innan bokning.</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Avbokning av tränings- och matchtider ansvarar respektive lag för och ska alltid ske inom kommunens angivna tider och enligt de direktiv som finns.</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Planering av matcher på helg ska alltid ske på ett sådant sätt att det inte påverkar närliggande träningar, detta gäller främst på helger.</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pPr>
            <a:r>
              <a:rPr lang="sv" sz="900" b="1" kern="100" dirty="0">
                <a:effectLst/>
                <a:latin typeface="Daytona" panose="020B0604030500040204" pitchFamily="34" charset="0"/>
                <a:ea typeface="Calibri" panose="020F0502020204030204" pitchFamily="34" charset="0"/>
                <a:cs typeface="Times New Roman" panose="02020603050405020304" pitchFamily="18" charset="0"/>
              </a:rPr>
              <a:t>Kommunikation </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Kansliet ansvarar tillsammans med respektive sektion att ta fram tidfördelning och kommunicera detta till respektive lag via ex. uppstartsträffar inför varje ny säsong. Ambitionen är att tillsammans enas om varje säsongs upplägg och på så sätt också skapa en förståelse och samsyn på hur vi verkar för barnens bästa.</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pPr>
            <a:r>
              <a:rPr lang="sv" sz="900" b="1" kern="100" dirty="0">
                <a:effectLst/>
                <a:latin typeface="Daytona" panose="020B0604030500040204" pitchFamily="34" charset="0"/>
                <a:ea typeface="Calibri" panose="020F0502020204030204" pitchFamily="34" charset="0"/>
                <a:cs typeface="Times New Roman" panose="02020603050405020304" pitchFamily="18" charset="0"/>
              </a:rPr>
              <a:t>Fördelning av tider inom sektionerna </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Kansliet tillsammans med respektive sektion tar tillsammans fram förslag på träningstider utefter respektive lags önskemål.</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Fördelningen ska ske på ett jämställt och över tid rättvist sätt utifrån ålder, antal träningar och behov.</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Daytona" panose="020B0604030500040204" pitchFamily="34" charset="0"/>
              <a:buChar char="-"/>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För att tilldelas träningstider bör laget innehålla minst tolv spelare och en ledare, vilket då skapar en bra grund samt kostnadstäckning för aktiviteten.</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pPr>
            <a:r>
              <a:rPr lang="sv" sz="900" b="1" kern="100" dirty="0">
                <a:effectLst/>
                <a:latin typeface="Daytona" panose="020B0604030500040204" pitchFamily="34" charset="0"/>
                <a:ea typeface="Calibri" panose="020F0502020204030204" pitchFamily="34" charset="0"/>
                <a:cs typeface="Times New Roman" panose="02020603050405020304" pitchFamily="18" charset="0"/>
              </a:rPr>
              <a:t>Övrigt</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900" kern="100" dirty="0">
                <a:effectLst/>
                <a:latin typeface="Daytona" panose="020B0604030500040204" pitchFamily="34" charset="0"/>
                <a:ea typeface="Calibri" panose="020F0502020204030204" pitchFamily="34" charset="0"/>
                <a:cs typeface="Times New Roman" panose="02020603050405020304" pitchFamily="18" charset="0"/>
              </a:rPr>
              <a:t>Umeå kommun tillämpar principer för fördelning av tider där varje lag inom barn och ungdomsidrotten generellt får två träningstider per vecka. Kansliet ansvarar för att löpande tillgodose kommunen med aktuella siffor för detta. Bokning av ytterligare träningstider sker via kommunens bokningssystem Rbok.</a:t>
            </a:r>
            <a:endParaRPr lang="en-SE" sz="900" kern="100" dirty="0">
              <a:effectLst/>
              <a:latin typeface="Daytona" panose="020B0604030500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7978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sz="3600" b="1" dirty="0">
                <a:effectLst/>
                <a:latin typeface="Daytona" panose="020B0604030500040204" pitchFamily="34" charset="0"/>
                <a:ea typeface="Calibri" panose="020F0502020204030204" pitchFamily="34" charset="0"/>
                <a:cs typeface="Times New Roman" panose="02020603050405020304" pitchFamily="18" charset="0"/>
              </a:rPr>
              <a:t>Övergångspolicy internt och externt</a:t>
            </a:r>
            <a:endParaRPr lang="sv-SE" altLang="sv-SE" sz="3600" b="1" dirty="0">
              <a:latin typeface="Daytona" panose="020B0604030500040204" pitchFamily="34" charset="0"/>
            </a:endParaRP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079864"/>
            <a:ext cx="5074920" cy="5590902"/>
          </a:xfrm>
        </p:spPr>
        <p:txBody>
          <a:bodyPr rtlCol="0">
            <a:normAutofit fontScale="55000" lnSpcReduction="20000"/>
          </a:bodyPr>
          <a:lstStyle/>
          <a:p>
            <a:pPr marL="0" indent="0" algn="just">
              <a:lnSpc>
                <a:spcPct val="120000"/>
              </a:lnSpc>
              <a:spcBef>
                <a:spcPts val="0"/>
              </a:spcBef>
              <a:spcAft>
                <a:spcPts val="800"/>
              </a:spcAft>
              <a:buNone/>
            </a:pPr>
            <a:r>
              <a:rPr lang="sv-SE" sz="1800" dirty="0">
                <a:effectLst/>
                <a:latin typeface="Daytona" panose="020B0604030500040204" pitchFamily="34" charset="0"/>
                <a:ea typeface="Calibri" panose="020F0502020204030204" pitchFamily="34" charset="0"/>
                <a:cs typeface="Times New Roman" panose="02020603050405020304" pitchFamily="18" charset="0"/>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indent="0" algn="just">
              <a:lnSpc>
                <a:spcPct val="120000"/>
              </a:lnSpc>
              <a:spcBef>
                <a:spcPts val="0"/>
              </a:spcBef>
              <a:spcAft>
                <a:spcPts val="800"/>
              </a:spcAft>
              <a:buNone/>
            </a:pPr>
            <a:r>
              <a:rPr lang="sv-SE" sz="1800" dirty="0">
                <a:effectLst/>
                <a:latin typeface="Daytona" panose="020B0604030500040204" pitchFamily="34" charset="0"/>
                <a:ea typeface="Calibri" panose="020F0502020204030204" pitchFamily="34" charset="0"/>
                <a:cs typeface="Times New Roman" panose="02020603050405020304" pitchFamily="18" charset="0"/>
              </a:rPr>
              <a:t>Sandåkerns SK bygger sin verksamhet på ålderskullar. </a:t>
            </a:r>
          </a:p>
          <a:p>
            <a:pPr marL="0" indent="0" algn="just">
              <a:lnSpc>
                <a:spcPct val="120000"/>
              </a:lnSpc>
              <a:spcBef>
                <a:spcPts val="0"/>
              </a:spcBef>
              <a:spcAft>
                <a:spcPts val="600"/>
              </a:spcAft>
              <a:buNone/>
            </a:pPr>
            <a:r>
              <a:rPr lang="sv-SE" sz="1800" b="1" dirty="0">
                <a:effectLst/>
                <a:latin typeface="Daytona" panose="020B0604030500040204" pitchFamily="34" charset="0"/>
                <a:ea typeface="Calibri" panose="020F0502020204030204" pitchFamily="34" charset="0"/>
                <a:cs typeface="Times New Roman" panose="02020603050405020304" pitchFamily="18" charset="0"/>
              </a:rPr>
              <a:t>Interna spelarövergångar </a:t>
            </a:r>
          </a:p>
          <a:p>
            <a:pPr algn="just">
              <a:lnSpc>
                <a:spcPct val="120000"/>
              </a:lnSpc>
              <a:spcBef>
                <a:spcPts val="0"/>
              </a:spcBef>
              <a:spcAft>
                <a:spcPts val="800"/>
              </a:spcAft>
              <a:buFont typeface="Symbol" panose="05050102010706020507" pitchFamily="18" charset="2"/>
              <a:buChar char="·"/>
            </a:pPr>
            <a:r>
              <a:rPr lang="sv-SE" sz="1800" dirty="0">
                <a:effectLst/>
                <a:latin typeface="Daytona" panose="020B0604030500040204" pitchFamily="34" charset="0"/>
                <a:ea typeface="Calibri" panose="020F0502020204030204" pitchFamily="34" charset="0"/>
                <a:cs typeface="Times New Roman" panose="02020603050405020304" pitchFamily="18" charset="0"/>
              </a:rPr>
              <a:t>Som aktiv medlem i föreningen tillhör man sin årgång och flytt mellan lagen är inte tillåtet så länge spelaren går i grundskola på grund av egen vilja, nuvarande kompetensnivå, nuvarande fysisk nivå, kompisar eller påtryckningar från föräldrar/ledare. </a:t>
            </a:r>
          </a:p>
          <a:p>
            <a:pPr algn="just">
              <a:lnSpc>
                <a:spcPct val="120000"/>
              </a:lnSpc>
              <a:spcBef>
                <a:spcPts val="0"/>
              </a:spcBef>
              <a:spcAft>
                <a:spcPts val="800"/>
              </a:spcAft>
              <a:buFont typeface="Symbol" panose="05050102010706020507" pitchFamily="18" charset="2"/>
              <a:buChar char="·"/>
            </a:pPr>
            <a:r>
              <a:rPr lang="sv-SE" sz="1800" dirty="0" err="1">
                <a:effectLst/>
                <a:latin typeface="Daytona" panose="020B0604030500040204" pitchFamily="34" charset="0"/>
                <a:ea typeface="Calibri" panose="020F0502020204030204" pitchFamily="34" charset="0"/>
                <a:cs typeface="Times New Roman" panose="02020603050405020304" pitchFamily="18" charset="0"/>
              </a:rPr>
              <a:t>Spelarflytt</a:t>
            </a:r>
            <a:r>
              <a:rPr lang="sv-SE" sz="1800" dirty="0">
                <a:effectLst/>
                <a:latin typeface="Daytona" panose="020B0604030500040204" pitchFamily="34" charset="0"/>
                <a:ea typeface="Calibri" panose="020F0502020204030204" pitchFamily="34" charset="0"/>
                <a:cs typeface="Times New Roman" panose="02020603050405020304" pitchFamily="18" charset="0"/>
              </a:rPr>
              <a:t> kan däremot förekomma om två lag i närliggande ålder måste fördela gruppantalet på grund av att det äldre eller yngre laget inte är tillräckligt många för att bedriva en bra träningsmiljö. </a:t>
            </a:r>
          </a:p>
          <a:p>
            <a:pPr algn="just">
              <a:lnSpc>
                <a:spcPct val="120000"/>
              </a:lnSpc>
              <a:spcBef>
                <a:spcPts val="0"/>
              </a:spcBef>
              <a:spcAft>
                <a:spcPts val="800"/>
              </a:spcAft>
              <a:buFont typeface="Symbol" panose="05050102010706020507" pitchFamily="18" charset="2"/>
              <a:buChar char="·"/>
            </a:pPr>
            <a:r>
              <a:rPr lang="sv-SE" sz="1800" dirty="0">
                <a:effectLst/>
                <a:latin typeface="Daytona" panose="020B0604030500040204" pitchFamily="34" charset="0"/>
                <a:ea typeface="Calibri" panose="020F0502020204030204" pitchFamily="34" charset="0"/>
                <a:cs typeface="Times New Roman" panose="02020603050405020304" pitchFamily="18" charset="0"/>
              </a:rPr>
              <a:t>År ett tillåts barnet börja med Bollek i den ett år äldre gruppen om gruppens storlek tillåter detta samt om individen är mogen för detta steg. Året därpå skall man dock återgå till sin egen årgång. </a:t>
            </a:r>
          </a:p>
          <a:p>
            <a:pPr algn="just">
              <a:lnSpc>
                <a:spcPct val="120000"/>
              </a:lnSpc>
              <a:spcBef>
                <a:spcPts val="0"/>
              </a:spcBef>
              <a:spcAft>
                <a:spcPts val="800"/>
              </a:spcAft>
              <a:buFont typeface="Symbol" panose="05050102010706020507" pitchFamily="18" charset="2"/>
              <a:buChar char="·"/>
            </a:pPr>
            <a:r>
              <a:rPr lang="sv-SE" sz="1800" dirty="0">
                <a:effectLst/>
                <a:latin typeface="Daytona" panose="020B0604030500040204" pitchFamily="34" charset="0"/>
                <a:ea typeface="Calibri" panose="020F0502020204030204" pitchFamily="34" charset="0"/>
                <a:cs typeface="Times New Roman" panose="02020603050405020304" pitchFamily="18" charset="0"/>
              </a:rPr>
              <a:t>Man spelar i sin aktuella ålder tills man gått ut grundskolan, därefter kan eventuell indelning ske baserat på färdigheter och ambition. Detta skall i så fall ske i samråd mellan båda lagens ledare samt individen själv. Detta får inte riskera ett lags existens. </a:t>
            </a:r>
          </a:p>
          <a:p>
            <a:pPr algn="just">
              <a:lnSpc>
                <a:spcPct val="120000"/>
              </a:lnSpc>
              <a:spcBef>
                <a:spcPts val="0"/>
              </a:spcBef>
              <a:spcAft>
                <a:spcPts val="800"/>
              </a:spcAft>
              <a:buFont typeface="Symbol" panose="05050102010706020507" pitchFamily="18" charset="2"/>
              <a:buChar char="·"/>
            </a:pPr>
            <a:r>
              <a:rPr lang="sv-SE" sz="1800" dirty="0">
                <a:effectLst/>
                <a:latin typeface="Daytona" panose="020B0604030500040204" pitchFamily="34" charset="0"/>
                <a:ea typeface="Calibri" panose="020F0502020204030204" pitchFamily="34" charset="0"/>
                <a:cs typeface="Times New Roman" panose="02020603050405020304" pitchFamily="18" charset="0"/>
              </a:rPr>
              <a:t>Under särskilda omständigheter kan styrelsen skriftligt ta emot ärenden kring byten mellan lag i yngre åldrar. </a:t>
            </a:r>
          </a:p>
          <a:p>
            <a:pPr marL="0" indent="0" algn="just">
              <a:lnSpc>
                <a:spcPct val="120000"/>
              </a:lnSpc>
              <a:spcBef>
                <a:spcPts val="0"/>
              </a:spcBef>
              <a:spcAft>
                <a:spcPts val="600"/>
              </a:spcAft>
              <a:buNone/>
            </a:pPr>
            <a:r>
              <a:rPr lang="sv-SE" sz="1800" b="1" dirty="0">
                <a:effectLst/>
                <a:latin typeface="Daytona" panose="020B0604030500040204" pitchFamily="34" charset="0"/>
                <a:ea typeface="Calibri" panose="020F0502020204030204" pitchFamily="34" charset="0"/>
                <a:cs typeface="Times New Roman" panose="02020603050405020304" pitchFamily="18" charset="0"/>
              </a:rPr>
              <a:t>Interna lån av spelare </a:t>
            </a:r>
          </a:p>
          <a:p>
            <a:pPr algn="just">
              <a:lnSpc>
                <a:spcPct val="120000"/>
              </a:lnSpc>
              <a:spcBef>
                <a:spcPts val="0"/>
              </a:spcBef>
              <a:spcAft>
                <a:spcPts val="800"/>
              </a:spcAft>
            </a:pPr>
            <a:r>
              <a:rPr lang="sv-SE" sz="1800" dirty="0">
                <a:effectLst/>
                <a:latin typeface="Daytona" panose="020B0604030500040204" pitchFamily="34" charset="0"/>
                <a:ea typeface="Calibri" panose="020F0502020204030204" pitchFamily="34" charset="0"/>
                <a:cs typeface="Times New Roman" panose="02020603050405020304" pitchFamily="18" charset="0"/>
              </a:rPr>
              <a:t>Lån av spelare till träning, match eller cup från närliggande ålder är tillåtet om det inte äventyrar det andra lagets möjlighet att utföra sin aktivitet under samma period. Dialog och beslut ska ske mellan båda ledargrupperna. Alla spelare som vill ska ges samma möjlighet och vid stort intresse så ges intresserade spelare möjlighet utifrån ett rullande schema eller lottning. </a:t>
            </a:r>
          </a:p>
        </p:txBody>
      </p:sp>
      <p:sp>
        <p:nvSpPr>
          <p:cNvPr id="8" name="textruta 7">
            <a:extLst>
              <a:ext uri="{FF2B5EF4-FFF2-40B4-BE49-F238E27FC236}">
                <a16:creationId xmlns:a16="http://schemas.microsoft.com/office/drawing/2014/main" id="{07F09E08-2065-42C2-A0FD-BABF19288CFC}"/>
              </a:ext>
            </a:extLst>
          </p:cNvPr>
          <p:cNvSpPr txBox="1"/>
          <p:nvPr/>
        </p:nvSpPr>
        <p:spPr>
          <a:xfrm>
            <a:off x="6096001" y="1079863"/>
            <a:ext cx="5074920" cy="5683607"/>
          </a:xfrm>
          <a:prstGeom prst="rect">
            <a:avLst/>
          </a:prstGeom>
          <a:noFill/>
        </p:spPr>
        <p:txBody>
          <a:bodyPr wrap="square">
            <a:spAutoFit/>
          </a:bodyPr>
          <a:lstStyle/>
          <a:p>
            <a:pPr marL="0" indent="0" algn="just">
              <a:spcBef>
                <a:spcPts val="0"/>
              </a:spcBef>
              <a:spcAft>
                <a:spcPts val="600"/>
              </a:spcAft>
              <a:buNone/>
            </a:pPr>
            <a:r>
              <a:rPr lang="sv-SE" sz="1000" b="1" dirty="0">
                <a:latin typeface="Daytona" panose="020B0604030500040204" pitchFamily="34" charset="0"/>
                <a:cs typeface="Times New Roman" panose="02020603050405020304" pitchFamily="18" charset="0"/>
              </a:rPr>
              <a:t>Nybörjare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Ifall nya spelare önskar att börja spela i föreningen gäller följande: Om de bor inom vårt upptagningsområde ska de alltid ges möjlighet att börja i föreningen oavsett ålder. Spelare som bor i annan förenings upptagningsområde ska i första hand spela i den föreningen. Om dennes förening inte bedriver idrotten eller inte har ett lag i aktuell ålder hänvisar vi spelaren till annan närliggande förening utifrån vart barnet bor eller går skola.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Undantagsfall kan ske om särskilda skäl motiverar att spel ska ske i vår förening. Sådana ärenden ska beslutas av styrelsen och inte av föräldrar eller ledare. Skriftlig motivering krävs. </a:t>
            </a:r>
          </a:p>
          <a:p>
            <a:pPr marL="0" indent="0" algn="just">
              <a:spcBef>
                <a:spcPts val="0"/>
              </a:spcBef>
              <a:spcAft>
                <a:spcPts val="600"/>
              </a:spcAft>
              <a:buNone/>
            </a:pPr>
            <a:r>
              <a:rPr lang="sv-SE" sz="1000" b="1" dirty="0">
                <a:latin typeface="Daytona" panose="020B0604030500040204" pitchFamily="34" charset="0"/>
                <a:cs typeface="Times New Roman" panose="02020603050405020304" pitchFamily="18" charset="0"/>
              </a:rPr>
              <a:t>Externa spelarövergångar </a:t>
            </a:r>
          </a:p>
          <a:p>
            <a:pPr marL="0" indent="0" algn="just">
              <a:spcBef>
                <a:spcPts val="0"/>
              </a:spcBef>
              <a:spcAft>
                <a:spcPts val="800"/>
              </a:spcAft>
              <a:buNone/>
            </a:pPr>
            <a:r>
              <a:rPr lang="sv-SE" sz="1000" dirty="0">
                <a:latin typeface="Daytona" panose="020B0604030500040204" pitchFamily="34" charset="0"/>
                <a:cs typeface="Times New Roman" panose="02020603050405020304" pitchFamily="18" charset="0"/>
              </a:rPr>
              <a:t>Spelare som önskar byta från vår förening: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Om spelare önskar byta förening ska alltid den första kontakten och dialogen ske mellan föreningarna, det vill säga mellan föreningarnas styrelser eller av föreningen utsedd ansvarig person. Detta får eller ska inte hanteras av enskilda lag, ledare eller föräldrar. </a:t>
            </a:r>
          </a:p>
          <a:p>
            <a:pPr marL="0" indent="0" algn="just">
              <a:spcBef>
                <a:spcPts val="0"/>
              </a:spcBef>
              <a:spcAft>
                <a:spcPts val="800"/>
              </a:spcAft>
              <a:buNone/>
            </a:pPr>
            <a:r>
              <a:rPr lang="sv-SE" sz="1000" dirty="0">
                <a:latin typeface="Daytona" panose="020B0604030500040204" pitchFamily="34" charset="0"/>
                <a:cs typeface="Times New Roman" panose="02020603050405020304" pitchFamily="18" charset="0"/>
              </a:rPr>
              <a:t>Spelare som önskar byta till vår förening: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Om du som tränare, förälder eller ledare blir kontaktad av utomstående spelare, föräldrar eller lag gällande spelarövergångar ska detta vidarebefordras till föreningsstyrelsen eller av föreningen utsedd ansvarig person. </a:t>
            </a:r>
          </a:p>
          <a:p>
            <a:pPr marL="171450" indent="-171450" algn="just">
              <a:spcBef>
                <a:spcPts val="0"/>
              </a:spcBef>
              <a:spcAft>
                <a:spcPts val="800"/>
              </a:spcAft>
              <a:buFont typeface="Arial" panose="020B0604020202020204" pitchFamily="34" charset="0"/>
              <a:buChar char="•"/>
            </a:pPr>
            <a:r>
              <a:rPr lang="sv-SE" sz="1000" dirty="0">
                <a:latin typeface="Daytona" panose="020B0604030500040204" pitchFamily="34" charset="0"/>
                <a:cs typeface="Times New Roman" panose="02020603050405020304" pitchFamily="18" charset="0"/>
              </a:rPr>
              <a:t>Det är inte tillåtet av dig som barn- eller ungdomsledare att kontakta spelare eller ledare från andra lag i syfte att utöka er trupp utan att först kontakta vår styrelse eller av föreningen utsedd ansvarig person som kontaktar den andra föreningen. Vår föreningsrepresentant kan i sin tur ta beslutet att ledaren själv får kontakta berörd förening.</a:t>
            </a:r>
            <a:endParaRPr lang="sv-SE" sz="1000" i="1" dirty="0">
              <a:latin typeface="Daytona" panose="020B0604030500040204" pitchFamily="34" charset="0"/>
              <a:cs typeface="Times New Roman" panose="02020603050405020304" pitchFamily="18" charset="0"/>
            </a:endParaRPr>
          </a:p>
          <a:p>
            <a:pPr marL="0" indent="0" algn="just">
              <a:spcBef>
                <a:spcPts val="0"/>
              </a:spcBef>
              <a:spcAft>
                <a:spcPts val="800"/>
              </a:spcAft>
              <a:buNone/>
            </a:pPr>
            <a:r>
              <a:rPr lang="sv-SE" sz="1000" i="1" dirty="0">
                <a:latin typeface="Daytona" panose="020B0604030500040204" pitchFamily="34" charset="0"/>
                <a:cs typeface="Times New Roman" panose="02020603050405020304" pitchFamily="18" charset="0"/>
              </a:rPr>
              <a:t>Styrelsen för Sandåkerns SK, 2019-10-11</a:t>
            </a:r>
          </a:p>
          <a:p>
            <a:pPr marL="0" indent="0" algn="just">
              <a:spcBef>
                <a:spcPts val="0"/>
              </a:spcBef>
              <a:spcAft>
                <a:spcPts val="800"/>
              </a:spcAft>
              <a:buNone/>
            </a:pPr>
            <a:br>
              <a:rPr lang="sv-SE" sz="1000" b="1" dirty="0">
                <a:latin typeface="Daytona" panose="020B0604030500040204" pitchFamily="34" charset="0"/>
                <a:cs typeface="Times New Roman" panose="02020603050405020304" pitchFamily="18" charset="0"/>
              </a:rPr>
            </a:br>
            <a:r>
              <a:rPr lang="sv-SE" sz="1000" b="1" dirty="0">
                <a:latin typeface="Daytona" panose="020B0604030500040204" pitchFamily="34" charset="0"/>
                <a:cs typeface="Times New Roman" panose="02020603050405020304" pitchFamily="18" charset="0"/>
              </a:rPr>
              <a:t>Kontakt för övergångar: </a:t>
            </a:r>
            <a:r>
              <a:rPr lang="sv-SE" sz="1000" dirty="0">
                <a:latin typeface="Daytona" panose="020B0604030500040204" pitchFamily="34" charset="0"/>
                <a:cs typeface="Times New Roman" panose="02020603050405020304" pitchFamily="18" charset="0"/>
              </a:rPr>
              <a:t>David Persson, 070-2050580 eller david@anfield.se</a:t>
            </a:r>
          </a:p>
        </p:txBody>
      </p:sp>
    </p:spTree>
    <p:extLst>
      <p:ext uri="{BB962C8B-B14F-4D97-AF65-F5344CB8AC3E}">
        <p14:creationId xmlns:p14="http://schemas.microsoft.com/office/powerpoint/2010/main" val="4084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sz="3600" b="1" dirty="0">
                <a:effectLst/>
                <a:latin typeface="Daytona" panose="020B0604030500040204" pitchFamily="34" charset="0"/>
                <a:ea typeface="Calibri" panose="020F0502020204030204" pitchFamily="34" charset="0"/>
                <a:cs typeface="Times New Roman" panose="02020603050405020304" pitchFamily="18" charset="0"/>
              </a:rPr>
              <a:t>Övriga punkter</a:t>
            </a:r>
            <a:endParaRPr lang="sv-SE" altLang="sv-SE" sz="3600" b="1" dirty="0">
              <a:latin typeface="Daytona" panose="020B0604030500040204" pitchFamily="34" charset="0"/>
            </a:endParaRP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2" y="1079864"/>
            <a:ext cx="10674531" cy="5590902"/>
          </a:xfrm>
        </p:spPr>
        <p:txBody>
          <a:bodyPr rtlCol="0">
            <a:normAutofit/>
          </a:bodyPr>
          <a:lstStyle/>
          <a:p>
            <a:pPr>
              <a:lnSpc>
                <a:spcPct val="120000"/>
              </a:lnSpc>
              <a:spcBef>
                <a:spcPts val="0"/>
              </a:spcBef>
              <a:spcAft>
                <a:spcPts val="800"/>
              </a:spcAft>
            </a:pPr>
            <a:r>
              <a:rPr lang="sv-SE" sz="2000" dirty="0">
                <a:solidFill>
                  <a:srgbClr val="000000"/>
                </a:solidFill>
                <a:latin typeface="Daytona" panose="020B0604030500040204" pitchFamily="34" charset="0"/>
              </a:rPr>
              <a:t>Matchtröjor och material i övrigt</a:t>
            </a:r>
          </a:p>
          <a:p>
            <a:pPr>
              <a:lnSpc>
                <a:spcPct val="120000"/>
              </a:lnSpc>
              <a:spcBef>
                <a:spcPts val="0"/>
              </a:spcBef>
              <a:spcAft>
                <a:spcPts val="800"/>
              </a:spcAft>
            </a:pPr>
            <a:r>
              <a:rPr lang="sv-SE" sz="2000" dirty="0">
                <a:solidFill>
                  <a:srgbClr val="000000"/>
                </a:solidFill>
                <a:latin typeface="Daytona" panose="020B0604030500040204" pitchFamily="34" charset="0"/>
              </a:rPr>
              <a:t>Ledarkläder</a:t>
            </a:r>
          </a:p>
          <a:p>
            <a:pPr>
              <a:lnSpc>
                <a:spcPct val="120000"/>
              </a:lnSpc>
              <a:spcBef>
                <a:spcPts val="0"/>
              </a:spcBef>
              <a:spcAft>
                <a:spcPts val="800"/>
              </a:spcAft>
            </a:pPr>
            <a:r>
              <a:rPr lang="sv-SE" sz="2000" dirty="0">
                <a:solidFill>
                  <a:srgbClr val="000000"/>
                </a:solidFill>
                <a:latin typeface="Daytona" panose="020B0604030500040204" pitchFamily="34" charset="0"/>
              </a:rPr>
              <a:t>Träningskläder via </a:t>
            </a:r>
            <a:r>
              <a:rPr lang="sv-SE" sz="2000" dirty="0">
                <a:solidFill>
                  <a:srgbClr val="000000"/>
                </a:solidFill>
                <a:latin typeface="Daytona" panose="020B0604030500040204" pitchFamily="34" charset="0"/>
                <a:hlinkClick r:id="rId3"/>
              </a:rPr>
              <a:t>Intersport</a:t>
            </a:r>
            <a:endParaRPr lang="sv-SE" sz="2000" dirty="0">
              <a:solidFill>
                <a:srgbClr val="000000"/>
              </a:solidFill>
              <a:latin typeface="Daytona" panose="020B0604030500040204" pitchFamily="34" charset="0"/>
            </a:endParaRPr>
          </a:p>
          <a:p>
            <a:pPr>
              <a:lnSpc>
                <a:spcPct val="120000"/>
              </a:lnSpc>
              <a:spcBef>
                <a:spcPts val="0"/>
              </a:spcBef>
              <a:spcAft>
                <a:spcPts val="800"/>
              </a:spcAft>
            </a:pPr>
            <a:r>
              <a:rPr lang="sv-SE" sz="2000" b="0" i="0" dirty="0">
                <a:solidFill>
                  <a:srgbClr val="000000"/>
                </a:solidFill>
                <a:effectLst/>
                <a:latin typeface="Daytona" panose="020B0604030500040204" pitchFamily="34" charset="0"/>
              </a:rPr>
              <a:t>Utveckling av </a:t>
            </a:r>
            <a:r>
              <a:rPr lang="sv-SE" sz="2000" b="0" i="0" dirty="0" err="1">
                <a:solidFill>
                  <a:srgbClr val="000000"/>
                </a:solidFill>
                <a:effectLst/>
                <a:latin typeface="Daytona" panose="020B0604030500040204" pitchFamily="34" charset="0"/>
              </a:rPr>
              <a:t>Grubbevallen</a:t>
            </a:r>
            <a:r>
              <a:rPr lang="sv-SE" sz="2000" b="0" i="0" dirty="0">
                <a:solidFill>
                  <a:srgbClr val="000000"/>
                </a:solidFill>
                <a:effectLst/>
                <a:latin typeface="Daytona" panose="020B0604030500040204" pitchFamily="34" charset="0"/>
              </a:rPr>
              <a:t> och Levande </a:t>
            </a:r>
            <a:r>
              <a:rPr lang="sv-SE" sz="2000" b="0" i="0" dirty="0" err="1">
                <a:solidFill>
                  <a:srgbClr val="000000"/>
                </a:solidFill>
                <a:effectLst/>
                <a:latin typeface="Daytona" panose="020B0604030500040204" pitchFamily="34" charset="0"/>
              </a:rPr>
              <a:t>Grubbevallen</a:t>
            </a:r>
            <a:br>
              <a:rPr lang="sv-SE" sz="2000" b="0" i="0" dirty="0">
                <a:solidFill>
                  <a:srgbClr val="000000"/>
                </a:solidFill>
                <a:effectLst/>
                <a:latin typeface="Daytona" panose="020B0604030500040204" pitchFamily="34" charset="0"/>
              </a:rPr>
            </a:br>
            <a:r>
              <a:rPr lang="sv-SE" sz="1600" b="0" i="1" dirty="0">
                <a:solidFill>
                  <a:srgbClr val="000000"/>
                </a:solidFill>
                <a:effectLst/>
                <a:latin typeface="Daytona" panose="020B0604030500040204" pitchFamily="34" charset="0"/>
              </a:rPr>
              <a:t>Målen, utrustning/material, speakerbåset, kiosken, reklamskyltar, SSK-dagen</a:t>
            </a:r>
            <a:endParaRPr lang="sv-SE" sz="2000" b="0" i="1" dirty="0">
              <a:solidFill>
                <a:srgbClr val="000000"/>
              </a:solidFill>
              <a:effectLst/>
              <a:latin typeface="Daytona" panose="020B0604030500040204" pitchFamily="34" charset="0"/>
            </a:endParaRPr>
          </a:p>
          <a:p>
            <a:pPr>
              <a:lnSpc>
                <a:spcPct val="120000"/>
              </a:lnSpc>
              <a:spcBef>
                <a:spcPts val="0"/>
              </a:spcBef>
              <a:spcAft>
                <a:spcPts val="800"/>
              </a:spcAft>
            </a:pPr>
            <a:r>
              <a:rPr lang="sv-SE" sz="2000" dirty="0" err="1">
                <a:solidFill>
                  <a:srgbClr val="000000"/>
                </a:solidFill>
                <a:latin typeface="Daytona" panose="020B0604030500040204" pitchFamily="34" charset="0"/>
              </a:rPr>
              <a:t>Merch</a:t>
            </a:r>
            <a:endParaRPr lang="sv-SE" sz="2000" dirty="0">
              <a:solidFill>
                <a:srgbClr val="000000"/>
              </a:solidFill>
              <a:latin typeface="Daytona" panose="020B0604030500040204" pitchFamily="34" charset="0"/>
            </a:endParaRPr>
          </a:p>
          <a:p>
            <a:pPr>
              <a:lnSpc>
                <a:spcPct val="120000"/>
              </a:lnSpc>
              <a:spcBef>
                <a:spcPts val="0"/>
              </a:spcBef>
              <a:spcAft>
                <a:spcPts val="800"/>
              </a:spcAft>
            </a:pPr>
            <a:r>
              <a:rPr lang="sv-SE" sz="2000" dirty="0">
                <a:solidFill>
                  <a:srgbClr val="000000"/>
                </a:solidFill>
                <a:latin typeface="Daytona" panose="020B0604030500040204" pitchFamily="34" charset="0"/>
              </a:rPr>
              <a:t>Kvalitetsklubb via Svenska Fotbollsförbundet – enkäter på väg ut.</a:t>
            </a:r>
          </a:p>
          <a:p>
            <a:pPr>
              <a:lnSpc>
                <a:spcPct val="120000"/>
              </a:lnSpc>
              <a:spcBef>
                <a:spcPts val="0"/>
              </a:spcBef>
              <a:spcAft>
                <a:spcPts val="800"/>
              </a:spcAft>
            </a:pPr>
            <a:r>
              <a:rPr lang="sv-SE" sz="2000" dirty="0">
                <a:solidFill>
                  <a:srgbClr val="000000"/>
                </a:solidFill>
                <a:latin typeface="Daytona" panose="020B0604030500040204" pitchFamily="34" charset="0"/>
              </a:rPr>
              <a:t>Dialog med Umeå IK kring deras elitförberedande satsning</a:t>
            </a:r>
            <a:endParaRPr lang="sv-SE" sz="2000" dirty="0">
              <a:solidFill>
                <a:srgbClr val="000000"/>
              </a:solidFill>
              <a:latin typeface="Daytona" panose="020B0604030500040204" pitchFamily="34" charset="0"/>
              <a:hlinkClick r:id="rId4">
                <a:extLst>
                  <a:ext uri="{A12FA001-AC4F-418D-AE19-62706E023703}">
                    <ahyp:hlinkClr xmlns:ahyp="http://schemas.microsoft.com/office/drawing/2018/hyperlinkcolor" val="tx"/>
                  </a:ext>
                </a:extLst>
              </a:hlinkClick>
            </a:endParaRPr>
          </a:p>
          <a:p>
            <a:pPr>
              <a:lnSpc>
                <a:spcPct val="120000"/>
              </a:lnSpc>
              <a:spcBef>
                <a:spcPts val="0"/>
              </a:spcBef>
              <a:spcAft>
                <a:spcPts val="800"/>
              </a:spcAft>
            </a:pPr>
            <a:r>
              <a:rPr lang="sv-SE" sz="2000" dirty="0" err="1">
                <a:solidFill>
                  <a:srgbClr val="000000"/>
                </a:solidFill>
                <a:latin typeface="Daytona" panose="020B0604030500040204" pitchFamily="34" charset="0"/>
                <a:ea typeface="Calibri" panose="020F0502020204030204" pitchFamily="34" charset="0"/>
                <a:cs typeface="Times New Roman" panose="02020603050405020304" pitchFamily="18" charset="0"/>
                <a:hlinkClick r:id="rId4"/>
              </a:rPr>
              <a:t>Lärgrupper</a:t>
            </a:r>
            <a:r>
              <a:rPr lang="sv-SE" sz="2000" dirty="0">
                <a:solidFill>
                  <a:srgbClr val="000000"/>
                </a:solidFill>
                <a:latin typeface="Daytona" panose="020B0604030500040204" pitchFamily="34" charset="0"/>
                <a:ea typeface="Calibri" panose="020F0502020204030204" pitchFamily="34" charset="0"/>
                <a:cs typeface="Times New Roman" panose="02020603050405020304" pitchFamily="18" charset="0"/>
              </a:rPr>
              <a:t> – skapa i </a:t>
            </a:r>
            <a:r>
              <a:rPr lang="sv-SE" sz="2000" dirty="0" err="1">
                <a:solidFill>
                  <a:srgbClr val="000000"/>
                </a:solidFill>
                <a:latin typeface="Daytona" panose="020B0604030500040204" pitchFamily="34" charset="0"/>
                <a:ea typeface="Calibri" panose="020F0502020204030204" pitchFamily="34" charset="0"/>
                <a:cs typeface="Times New Roman" panose="02020603050405020304" pitchFamily="18" charset="0"/>
              </a:rPr>
              <a:t>SportAdmin</a:t>
            </a:r>
            <a:r>
              <a:rPr lang="sv-SE" sz="2000" dirty="0">
                <a:solidFill>
                  <a:srgbClr val="000000"/>
                </a:solidFill>
                <a:latin typeface="Daytona" panose="020B0604030500040204" pitchFamily="34" charset="0"/>
                <a:ea typeface="Calibri" panose="020F0502020204030204" pitchFamily="34" charset="0"/>
                <a:cs typeface="Times New Roman" panose="02020603050405020304" pitchFamily="18" charset="0"/>
              </a:rPr>
              <a:t> under ”Övrigt”</a:t>
            </a:r>
          </a:p>
          <a:p>
            <a:pPr>
              <a:lnSpc>
                <a:spcPct val="120000"/>
              </a:lnSpc>
              <a:spcBef>
                <a:spcPts val="0"/>
              </a:spcBef>
              <a:spcAft>
                <a:spcPts val="800"/>
              </a:spcAft>
            </a:pPr>
            <a:r>
              <a:rPr lang="sv-SE" sz="2000" dirty="0">
                <a:solidFill>
                  <a:srgbClr val="000000"/>
                </a:solidFill>
                <a:latin typeface="Daytona" panose="020B0604030500040204" pitchFamily="34" charset="0"/>
                <a:ea typeface="Calibri" panose="020F0502020204030204" pitchFamily="34" charset="0"/>
                <a:cs typeface="Times New Roman" panose="02020603050405020304" pitchFamily="18" charset="0"/>
                <a:hlinkClick r:id="rId5"/>
              </a:rPr>
              <a:t>Registerutdrag</a:t>
            </a:r>
            <a:r>
              <a:rPr lang="sv-SE" sz="2000" dirty="0">
                <a:solidFill>
                  <a:srgbClr val="000000"/>
                </a:solidFill>
                <a:latin typeface="Daytona" panose="020B0604030500040204" pitchFamily="34" charset="0"/>
                <a:ea typeface="Calibri" panose="020F0502020204030204" pitchFamily="34" charset="0"/>
                <a:cs typeface="Times New Roman" panose="02020603050405020304" pitchFamily="18" charset="0"/>
              </a:rPr>
              <a:t> för alla ledare inom föreningen</a:t>
            </a:r>
          </a:p>
          <a:p>
            <a:pPr>
              <a:lnSpc>
                <a:spcPct val="120000"/>
              </a:lnSpc>
              <a:spcBef>
                <a:spcPts val="0"/>
              </a:spcBef>
              <a:spcAft>
                <a:spcPts val="800"/>
              </a:spcAft>
            </a:pPr>
            <a:r>
              <a:rPr lang="sv-SE" sz="2000" dirty="0">
                <a:solidFill>
                  <a:srgbClr val="000000"/>
                </a:solidFill>
                <a:latin typeface="Daytona" panose="020B0604030500040204" pitchFamily="34" charset="0"/>
                <a:ea typeface="Calibri" panose="020F0502020204030204" pitchFamily="34" charset="0"/>
                <a:cs typeface="Times New Roman" panose="02020603050405020304" pitchFamily="18" charset="0"/>
                <a:hlinkClick r:id="rId6"/>
              </a:rPr>
              <a:t>Krishanteringsplan</a:t>
            </a:r>
            <a:endParaRPr lang="sv-SE" sz="2000" dirty="0">
              <a:solidFill>
                <a:srgbClr val="000000"/>
              </a:solidFill>
              <a:latin typeface="Daytona" panose="020B0604030500040204" pitchFamily="34" charset="0"/>
              <a:ea typeface="Calibri" panose="020F0502020204030204" pitchFamily="34" charset="0"/>
              <a:cs typeface="Times New Roman" panose="02020603050405020304" pitchFamily="18" charset="0"/>
            </a:endParaRPr>
          </a:p>
          <a:p>
            <a:pPr>
              <a:lnSpc>
                <a:spcPct val="120000"/>
              </a:lnSpc>
              <a:spcBef>
                <a:spcPts val="0"/>
              </a:spcBef>
              <a:spcAft>
                <a:spcPts val="800"/>
              </a:spcAft>
            </a:pPr>
            <a:r>
              <a:rPr lang="sv-SE" sz="2000" dirty="0">
                <a:solidFill>
                  <a:srgbClr val="000000"/>
                </a:solidFill>
                <a:latin typeface="Daytona" panose="020B0604030500040204" pitchFamily="34" charset="0"/>
                <a:ea typeface="Calibri" panose="020F0502020204030204" pitchFamily="34" charset="0"/>
                <a:cs typeface="Times New Roman" panose="02020603050405020304" pitchFamily="18" charset="0"/>
              </a:rPr>
              <a:t>Övriga frågor</a:t>
            </a:r>
            <a:endParaRPr lang="sv-SE" sz="3200" dirty="0">
              <a:effectLst/>
              <a:latin typeface="Daytona" panose="020B0604030500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547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sz="3600" b="1" dirty="0">
                <a:effectLst/>
                <a:latin typeface="Daytona" panose="020B0604030500040204" pitchFamily="34" charset="0"/>
                <a:ea typeface="Calibri" panose="020F0502020204030204" pitchFamily="34" charset="0"/>
                <a:cs typeface="Times New Roman" panose="02020603050405020304" pitchFamily="18" charset="0"/>
              </a:rPr>
              <a:t>Krishanteringsplan</a:t>
            </a:r>
            <a:endParaRPr lang="sv-SE" altLang="sv-SE" sz="3600" b="1" dirty="0">
              <a:latin typeface="Daytona" panose="020B0604030500040204" pitchFamily="34" charset="0"/>
            </a:endParaRP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2" y="1079864"/>
            <a:ext cx="10674531" cy="5590902"/>
          </a:xfrm>
        </p:spPr>
        <p:txBody>
          <a:bodyPr rtlCol="0">
            <a:normAutofit/>
          </a:bodyPr>
          <a:lstStyle/>
          <a:p>
            <a:pPr marL="400050" indent="-342900" defTabSz="914400">
              <a:lnSpc>
                <a:spcPct val="90000"/>
              </a:lnSpc>
              <a:spcAft>
                <a:spcPts val="600"/>
              </a:spcAft>
              <a:buFont typeface="Arial" panose="020B0604020202020204" pitchFamily="34" charset="0"/>
              <a:buChar char="•"/>
            </a:pPr>
            <a:r>
              <a:rPr lang="en-US" sz="2000" dirty="0" err="1">
                <a:solidFill>
                  <a:srgbClr val="000000"/>
                </a:solidFill>
                <a:latin typeface="Daytona" panose="020B0604030500040204" pitchFamily="34" charset="0"/>
              </a:rPr>
              <a:t>Krisberedskap</a:t>
            </a:r>
            <a:r>
              <a:rPr lang="en-US" sz="2000" dirty="0">
                <a:solidFill>
                  <a:srgbClr val="000000"/>
                </a:solidFill>
                <a:latin typeface="Daytona" panose="020B0604030500040204" pitchFamily="34" charset="0"/>
              </a:rPr>
              <a:t> vid </a:t>
            </a:r>
            <a:r>
              <a:rPr lang="en-US" sz="2000" dirty="0" err="1">
                <a:solidFill>
                  <a:srgbClr val="000000"/>
                </a:solidFill>
                <a:latin typeface="Daytona" panose="020B0604030500040204" pitchFamily="34" charset="0"/>
              </a:rPr>
              <a:t>allvarliga</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händelser</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i</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föreningen</a:t>
            </a:r>
            <a:endParaRPr lang="en-US" sz="2000" dirty="0">
              <a:solidFill>
                <a:srgbClr val="000000"/>
              </a:solidFill>
              <a:latin typeface="Daytona" panose="020B0604030500040204" pitchFamily="34" charset="0"/>
            </a:endParaRPr>
          </a:p>
          <a:p>
            <a:pPr marL="400050" indent="-342900" defTabSz="914400">
              <a:lnSpc>
                <a:spcPct val="90000"/>
              </a:lnSpc>
              <a:spcAft>
                <a:spcPts val="600"/>
              </a:spcAft>
              <a:buFont typeface="Arial" panose="020B0604020202020204" pitchFamily="34" charset="0"/>
              <a:buChar char="•"/>
            </a:pPr>
            <a:r>
              <a:rPr lang="en-US" sz="2000" dirty="0" err="1">
                <a:solidFill>
                  <a:srgbClr val="000000"/>
                </a:solidFill>
                <a:latin typeface="Daytona" panose="020B0604030500040204" pitchFamily="34" charset="0"/>
              </a:rPr>
              <a:t>Krisgrupp</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Ordförande</a:t>
            </a:r>
            <a:r>
              <a:rPr lang="en-US" sz="2000" dirty="0">
                <a:solidFill>
                  <a:srgbClr val="000000"/>
                </a:solidFill>
                <a:latin typeface="Daytona" panose="020B0604030500040204" pitchFamily="34" charset="0"/>
              </a:rPr>
              <a:t>, vice </a:t>
            </a:r>
            <a:r>
              <a:rPr lang="en-US" sz="2000" dirty="0" err="1">
                <a:solidFill>
                  <a:srgbClr val="000000"/>
                </a:solidFill>
                <a:latin typeface="Daytona" panose="020B0604030500040204" pitchFamily="34" charset="0"/>
              </a:rPr>
              <a:t>ordförande</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verksamhetsansvariga</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och</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kansli</a:t>
            </a:r>
            <a:endParaRPr lang="en-US" sz="2000" dirty="0">
              <a:solidFill>
                <a:srgbClr val="000000"/>
              </a:solidFill>
              <a:latin typeface="Daytona" panose="020B0604030500040204" pitchFamily="34" charset="0"/>
            </a:endParaRPr>
          </a:p>
          <a:p>
            <a:pPr marL="400050" indent="-342900" defTabSz="914400">
              <a:lnSpc>
                <a:spcPct val="90000"/>
              </a:lnSpc>
              <a:spcAft>
                <a:spcPts val="600"/>
              </a:spcAft>
              <a:buFont typeface="Arial" panose="020B0604020202020204" pitchFamily="34" charset="0"/>
              <a:buChar char="•"/>
            </a:pPr>
            <a:r>
              <a:rPr lang="en-US" sz="2000" dirty="0" err="1">
                <a:solidFill>
                  <a:srgbClr val="000000"/>
                </a:solidFill>
                <a:latin typeface="Daytona" panose="020B0604030500040204" pitchFamily="34" charset="0"/>
              </a:rPr>
              <a:t>Alla</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ledare</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har</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möjlighet</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att</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gå</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utbildningen</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Akut</a:t>
            </a:r>
            <a:r>
              <a:rPr lang="en-US" sz="2000" dirty="0">
                <a:solidFill>
                  <a:srgbClr val="000000"/>
                </a:solidFill>
                <a:latin typeface="Daytona" panose="020B0604030500040204" pitchFamily="34" charset="0"/>
              </a:rPr>
              <a:t> </a:t>
            </a:r>
            <a:r>
              <a:rPr lang="en-US" sz="2000" dirty="0" err="1">
                <a:solidFill>
                  <a:srgbClr val="000000"/>
                </a:solidFill>
                <a:latin typeface="Daytona" panose="020B0604030500040204" pitchFamily="34" charset="0"/>
              </a:rPr>
              <a:t>skadeomhändertagande</a:t>
            </a:r>
            <a:r>
              <a:rPr lang="en-US" sz="2000" dirty="0">
                <a:solidFill>
                  <a:srgbClr val="000000"/>
                </a:solidFill>
                <a:latin typeface="Daytona" panose="020B0604030500040204" pitchFamily="34" charset="0"/>
              </a:rPr>
              <a:t>”</a:t>
            </a:r>
          </a:p>
          <a:p>
            <a:pPr marL="400050" indent="-342900" defTabSz="914400">
              <a:lnSpc>
                <a:spcPct val="90000"/>
              </a:lnSpc>
              <a:spcAft>
                <a:spcPts val="600"/>
              </a:spcAft>
              <a:buFont typeface="Arial" panose="020B0604020202020204" pitchFamily="34" charset="0"/>
              <a:buChar char="•"/>
            </a:pPr>
            <a:r>
              <a:rPr lang="en-US" sz="2000" dirty="0">
                <a:solidFill>
                  <a:srgbClr val="000000"/>
                </a:solidFill>
                <a:latin typeface="Daytona" panose="020B0604030500040204" pitchFamily="34" charset="0"/>
              </a:rPr>
              <a:t>Sandakernssk.se </a:t>
            </a:r>
            <a:r>
              <a:rPr lang="en-US" sz="2000" dirty="0">
                <a:solidFill>
                  <a:srgbClr val="000000"/>
                </a:solidFill>
                <a:latin typeface="Daytona" panose="020B0604030500040204" pitchFamily="34" charset="0"/>
                <a:sym typeface="Wingdings" panose="05000000000000000000" pitchFamily="2" charset="2"/>
              </a:rPr>
              <a:t> </a:t>
            </a:r>
            <a:r>
              <a:rPr lang="en-US" sz="2000" dirty="0" err="1">
                <a:solidFill>
                  <a:srgbClr val="000000"/>
                </a:solidFill>
                <a:latin typeface="Daytona" panose="020B0604030500040204" pitchFamily="34" charset="0"/>
                <a:sym typeface="Wingdings" panose="05000000000000000000" pitchFamily="2" charset="2"/>
              </a:rPr>
              <a:t>Trygga</a:t>
            </a:r>
            <a:r>
              <a:rPr lang="en-US" sz="2000" dirty="0">
                <a:solidFill>
                  <a:srgbClr val="000000"/>
                </a:solidFill>
                <a:latin typeface="Daytona" panose="020B0604030500040204" pitchFamily="34" charset="0"/>
                <a:sym typeface="Wingdings" panose="05000000000000000000" pitchFamily="2" charset="2"/>
              </a:rPr>
              <a:t> </a:t>
            </a:r>
            <a:r>
              <a:rPr lang="en-US" sz="2000" dirty="0" err="1">
                <a:solidFill>
                  <a:srgbClr val="000000"/>
                </a:solidFill>
                <a:latin typeface="Daytona" panose="020B0604030500040204" pitchFamily="34" charset="0"/>
                <a:sym typeface="Wingdings" panose="05000000000000000000" pitchFamily="2" charset="2"/>
              </a:rPr>
              <a:t>idrottsmiljöer</a:t>
            </a:r>
            <a:r>
              <a:rPr lang="en-US" sz="2000" dirty="0">
                <a:solidFill>
                  <a:srgbClr val="000000"/>
                </a:solidFill>
                <a:latin typeface="Daytona" panose="020B0604030500040204" pitchFamily="34" charset="0"/>
                <a:sym typeface="Wingdings" panose="05000000000000000000" pitchFamily="2" charset="2"/>
              </a:rPr>
              <a:t>  </a:t>
            </a:r>
            <a:r>
              <a:rPr lang="en-US" sz="2000" dirty="0" err="1">
                <a:solidFill>
                  <a:srgbClr val="000000"/>
                </a:solidFill>
                <a:latin typeface="Daytona" panose="020B0604030500040204" pitchFamily="34" charset="0"/>
                <a:sym typeface="Wingdings" panose="05000000000000000000" pitchFamily="2" charset="2"/>
              </a:rPr>
              <a:t>Krishanteringsplan</a:t>
            </a:r>
            <a:endParaRPr lang="en-US" sz="2000" dirty="0">
              <a:solidFill>
                <a:srgbClr val="000000"/>
              </a:solidFill>
              <a:latin typeface="Daytona" panose="020B0604030500040204" pitchFamily="34" charset="0"/>
            </a:endParaRPr>
          </a:p>
          <a:p>
            <a:pPr>
              <a:lnSpc>
                <a:spcPct val="120000"/>
              </a:lnSpc>
              <a:spcBef>
                <a:spcPts val="0"/>
              </a:spcBef>
              <a:spcAft>
                <a:spcPts val="800"/>
              </a:spcAft>
            </a:pPr>
            <a:endParaRPr lang="sv-SE" sz="3200" dirty="0">
              <a:effectLst/>
              <a:latin typeface="Daytona" panose="020B0604030500040204" pitchFamily="34" charset="0"/>
              <a:ea typeface="Calibri" panose="020F0502020204030204" pitchFamily="34" charset="0"/>
              <a:cs typeface="Times New Roman" panose="02020603050405020304" pitchFamily="18" charset="0"/>
            </a:endParaRPr>
          </a:p>
        </p:txBody>
      </p:sp>
      <p:pic>
        <p:nvPicPr>
          <p:cNvPr id="2" name="Bildobjekt 1">
            <a:extLst>
              <a:ext uri="{FF2B5EF4-FFF2-40B4-BE49-F238E27FC236}">
                <a16:creationId xmlns:a16="http://schemas.microsoft.com/office/drawing/2014/main" id="{9265A8C4-4EF4-6374-DCBA-6211D2EDD17A}"/>
              </a:ext>
            </a:extLst>
          </p:cNvPr>
          <p:cNvPicPr>
            <a:picLocks noChangeAspect="1"/>
          </p:cNvPicPr>
          <p:nvPr/>
        </p:nvPicPr>
        <p:blipFill>
          <a:blip r:embed="rId3"/>
          <a:stretch>
            <a:fillRect/>
          </a:stretch>
        </p:blipFill>
        <p:spPr>
          <a:xfrm>
            <a:off x="333101" y="3268214"/>
            <a:ext cx="4391299" cy="27513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Bildobjekt 2">
            <a:extLst>
              <a:ext uri="{FF2B5EF4-FFF2-40B4-BE49-F238E27FC236}">
                <a16:creationId xmlns:a16="http://schemas.microsoft.com/office/drawing/2014/main" id="{6BFBBB5C-5B57-2454-E88D-F1D2EEB69F65}"/>
              </a:ext>
            </a:extLst>
          </p:cNvPr>
          <p:cNvPicPr>
            <a:picLocks noChangeAspect="1"/>
          </p:cNvPicPr>
          <p:nvPr/>
        </p:nvPicPr>
        <p:blipFill>
          <a:blip r:embed="rId4"/>
          <a:stretch>
            <a:fillRect/>
          </a:stretch>
        </p:blipFill>
        <p:spPr>
          <a:xfrm>
            <a:off x="6096000" y="3268214"/>
            <a:ext cx="3538377" cy="31456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80567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Ekonomisk struktur </a:t>
            </a:r>
            <a:r>
              <a:rPr lang="sv-SE" altLang="sv-SE" sz="2400" b="1" dirty="0">
                <a:latin typeface="Daytona" panose="020B0604030500040204" pitchFamily="34" charset="0"/>
              </a:rPr>
              <a:t>(1 av 2)</a:t>
            </a:r>
            <a:endParaRPr lang="sv-SE" altLang="sv-SE" sz="3600" b="1" dirty="0">
              <a:latin typeface="Daytona" panose="020B0604030500040204" pitchFamily="34" charset="0"/>
            </a:endParaRPr>
          </a:p>
        </p:txBody>
      </p:sp>
      <p:sp>
        <p:nvSpPr>
          <p:cNvPr id="11" name="textruta 10">
            <a:extLst>
              <a:ext uri="{FF2B5EF4-FFF2-40B4-BE49-F238E27FC236}">
                <a16:creationId xmlns:a16="http://schemas.microsoft.com/office/drawing/2014/main" id="{07E63E40-2292-EB75-E784-6E4B67790D6F}"/>
              </a:ext>
            </a:extLst>
          </p:cNvPr>
          <p:cNvSpPr txBox="1"/>
          <p:nvPr/>
        </p:nvSpPr>
        <p:spPr>
          <a:xfrm>
            <a:off x="333103" y="994142"/>
            <a:ext cx="5548951" cy="4665957"/>
          </a:xfrm>
          <a:prstGeom prst="rect">
            <a:avLst/>
          </a:prstGeom>
          <a:noFill/>
        </p:spPr>
        <p:txBody>
          <a:bodyPr wrap="square">
            <a:spAutoFit/>
          </a:bodyPr>
          <a:lstStyle/>
          <a:p>
            <a:pPr>
              <a:lnSpc>
                <a:spcPct val="107000"/>
              </a:lnSpc>
              <a:spcAft>
                <a:spcPts val="800"/>
              </a:spcAft>
            </a:pPr>
            <a:r>
              <a:rPr lang="sv" sz="1100" dirty="0">
                <a:latin typeface="Daytona" panose="020B0604030500040204" pitchFamily="34" charset="0"/>
              </a:rPr>
              <a:t>Sandåkerns SK ska erbjuda en verksamhet i din närhet som stimulerar till ett livslångt idrottande. Vi ska kännetecknas som föreningen där alla mår bra och har roligt tillsammans. Föreningen ska bygga på ett medlemskap präglat av delaktighet, engagemang och personlig utveckling! Utefter denna verksamhetsidé bygger också föreningens ekonomiska struktur, som avser verka de absolut bästa förutsättningarna för ett livslångt idrottande, men en transparens och tydlighet över hela föreningen.</a:t>
            </a:r>
            <a:endParaRPr lang="en-SE" sz="1100" dirty="0">
              <a:latin typeface="Daytona" panose="020B0604030500040204" pitchFamily="34" charset="0"/>
            </a:endParaRPr>
          </a:p>
          <a:p>
            <a:pPr>
              <a:lnSpc>
                <a:spcPct val="107000"/>
              </a:lnSpc>
              <a:spcAft>
                <a:spcPts val="800"/>
              </a:spcAft>
            </a:pPr>
            <a:r>
              <a:rPr lang="sv" sz="1100" b="1" dirty="0">
                <a:latin typeface="Daytona" panose="020B0604030500040204" pitchFamily="34" charset="0"/>
              </a:rPr>
              <a:t>Ekonomistruktur</a:t>
            </a:r>
            <a:br>
              <a:rPr lang="sv-SE" sz="1100" dirty="0">
                <a:latin typeface="Daytona" panose="020B0604030500040204" pitchFamily="34" charset="0"/>
              </a:rPr>
            </a:br>
            <a:r>
              <a:rPr lang="sv" sz="1100" dirty="0">
                <a:latin typeface="Daytona" panose="020B0604030500040204" pitchFamily="34" charset="0"/>
              </a:rPr>
              <a:t>Föreningens verksamhets-/budgetår är 1 april – 31 mars, vilket ligger i linje med föreningens verksamheters aktiva perioder. Styrelsen upprättar årligen också en budget som går ner på lagnivå, vilken även beslutas om och fastställs på årsmötet av medlemmarna.</a:t>
            </a:r>
            <a:endParaRPr lang="en-SE" sz="1100" dirty="0">
              <a:latin typeface="Daytona" panose="020B0604030500040204" pitchFamily="34" charset="0"/>
            </a:endParaRPr>
          </a:p>
          <a:p>
            <a:pPr>
              <a:lnSpc>
                <a:spcPct val="107000"/>
              </a:lnSpc>
              <a:spcAft>
                <a:spcPts val="800"/>
              </a:spcAft>
            </a:pPr>
            <a:r>
              <a:rPr lang="sv" sz="1100" dirty="0">
                <a:latin typeface="Daytona" panose="020B0604030500040204" pitchFamily="34" charset="0"/>
              </a:rPr>
              <a:t>Föreningen har ett bankkonto för samtliga intäkter och kostnader, med underkonton för Swish och stipendiefonderna. Alla händelser bokförs i samma resultaträkning, men på olika kostnadsställen/projekt beroende på var kostnad eller intäkt härrör i föreningen. Detta skapar en enkel uppföljning och möjlighet att följa respektive sektion, lag och aktivitet.</a:t>
            </a:r>
            <a:endParaRPr lang="en-SE" sz="1100" dirty="0">
              <a:latin typeface="Daytona" panose="020B0604030500040204" pitchFamily="34" charset="0"/>
            </a:endParaRPr>
          </a:p>
          <a:p>
            <a:pPr>
              <a:lnSpc>
                <a:spcPct val="107000"/>
              </a:lnSpc>
              <a:spcAft>
                <a:spcPts val="800"/>
              </a:spcAft>
            </a:pPr>
            <a:r>
              <a:rPr lang="sv" sz="1100" dirty="0">
                <a:latin typeface="Daytona" panose="020B0604030500040204" pitchFamily="34" charset="0"/>
              </a:rPr>
              <a:t>Varje lag har ett eget kostnadsställe som benämns lagkassa. Detta är lagets egna pengar som inkommer via egna insatser såsom egen försäljning, sponsorer etc. Se lagkassepolicy för ytterligare detaljer.</a:t>
            </a:r>
            <a:endParaRPr lang="en-SE" sz="1100" dirty="0">
              <a:latin typeface="Daytona" panose="020B0604030500040204" pitchFamily="34" charset="0"/>
            </a:endParaRPr>
          </a:p>
          <a:p>
            <a:pPr>
              <a:lnSpc>
                <a:spcPct val="107000"/>
              </a:lnSpc>
              <a:spcAft>
                <a:spcPts val="800"/>
              </a:spcAft>
            </a:pPr>
            <a:r>
              <a:rPr lang="sv" sz="1100" dirty="0">
                <a:latin typeface="Daytona" panose="020B0604030500040204" pitchFamily="34" charset="0"/>
              </a:rPr>
              <a:t>Föreningen har sina huvudsakliga intäkter från medlemsavgift, föreningsjobb samt bidrag från sektionerna. Kostnaderna härrör från löner till kanslipersonal, kanslikostnader och övrigt administrativa kostnader.</a:t>
            </a:r>
            <a:endParaRPr lang="en-SE" sz="1100" dirty="0">
              <a:latin typeface="Daytona" panose="020B0604030500040204" pitchFamily="34" charset="0"/>
            </a:endParaRPr>
          </a:p>
        </p:txBody>
      </p:sp>
      <p:sp>
        <p:nvSpPr>
          <p:cNvPr id="13" name="textruta 12">
            <a:extLst>
              <a:ext uri="{FF2B5EF4-FFF2-40B4-BE49-F238E27FC236}">
                <a16:creationId xmlns:a16="http://schemas.microsoft.com/office/drawing/2014/main" id="{CA5B058D-C855-23D2-DEC5-C33C90C6632A}"/>
              </a:ext>
            </a:extLst>
          </p:cNvPr>
          <p:cNvSpPr txBox="1"/>
          <p:nvPr/>
        </p:nvSpPr>
        <p:spPr>
          <a:xfrm>
            <a:off x="5995867" y="977169"/>
            <a:ext cx="5863030" cy="4665957"/>
          </a:xfrm>
          <a:prstGeom prst="rect">
            <a:avLst/>
          </a:prstGeom>
          <a:noFill/>
        </p:spPr>
        <p:txBody>
          <a:bodyPr wrap="square">
            <a:spAutoFit/>
          </a:bodyPr>
          <a:lstStyle/>
          <a:p>
            <a:pPr>
              <a:lnSpc>
                <a:spcPct val="107000"/>
              </a:lnSpc>
              <a:spcAft>
                <a:spcPts val="800"/>
              </a:spcAft>
            </a:pPr>
            <a:r>
              <a:rPr lang="sv" sz="1100" dirty="0">
                <a:latin typeface="Daytona" panose="020B0604030500040204" pitchFamily="34" charset="0"/>
              </a:rPr>
              <a:t>Sektionerna har sina huvudsakliga intäkter från träningsavgifter samt LOK- och kommunala stöd. Kostnaderna är i största del planhyror, domarkostnader, material, utbildning och övriga kostnader direkt kopplade till verksamheten. Sektionerna betalar också årligen, utifrån en fördelningsnyckel, ett stöd till föreningen som avser täcka de kostnader föreningen har för att stötta respektive sektion i form av främst kanslipersonal.</a:t>
            </a:r>
            <a:endParaRPr lang="en-SE" sz="1100" dirty="0">
              <a:latin typeface="Daytona" panose="020B0604030500040204" pitchFamily="34" charset="0"/>
            </a:endParaRPr>
          </a:p>
          <a:p>
            <a:pPr>
              <a:lnSpc>
                <a:spcPct val="107000"/>
              </a:lnSpc>
              <a:spcAft>
                <a:spcPts val="800"/>
              </a:spcAft>
            </a:pPr>
            <a:r>
              <a:rPr lang="sv" sz="1100" dirty="0">
                <a:latin typeface="Daytona" panose="020B0604030500040204" pitchFamily="34" charset="0"/>
              </a:rPr>
              <a:t>Lagen har sina intäkter ifrån ex. försäljningar, lagjobb, sponsorer och liknande. Kostnaderna är oftast kopplat till klädinköp, cupdeltagande och liknande.</a:t>
            </a:r>
            <a:endParaRPr lang="en-SE" sz="1100" dirty="0">
              <a:latin typeface="Daytona" panose="020B0604030500040204" pitchFamily="34" charset="0"/>
            </a:endParaRPr>
          </a:p>
          <a:p>
            <a:pPr>
              <a:lnSpc>
                <a:spcPct val="107000"/>
              </a:lnSpc>
              <a:spcAft>
                <a:spcPts val="800"/>
              </a:spcAft>
            </a:pPr>
            <a:r>
              <a:rPr lang="sv" sz="1100" dirty="0">
                <a:latin typeface="Daytona" panose="020B0604030500040204" pitchFamily="34" charset="0"/>
              </a:rPr>
              <a:t>Våra junior- och representationslag har alla egen budget, där lagen ska vara självförsörjande och träningsavgiften sätts från år till år beroende på serietillhörighet och lagsammansättning.</a:t>
            </a:r>
            <a:endParaRPr lang="en-SE" sz="1100" dirty="0">
              <a:latin typeface="Daytona" panose="020B0604030500040204" pitchFamily="34" charset="0"/>
            </a:endParaRPr>
          </a:p>
          <a:p>
            <a:pPr>
              <a:lnSpc>
                <a:spcPct val="107000"/>
              </a:lnSpc>
              <a:spcAft>
                <a:spcPts val="800"/>
              </a:spcAft>
              <a:tabLst>
                <a:tab pos="1710690" algn="l"/>
              </a:tabLst>
            </a:pPr>
            <a:r>
              <a:rPr lang="sv" sz="1100" dirty="0">
                <a:latin typeface="Daytona" panose="020B0604030500040204" pitchFamily="34" charset="0"/>
              </a:rPr>
              <a:t>Träningsavgiften är den kostnad som finns för att delta i föreningens olika verksamheter, och går till 100% till respektive sektion. Träningsavgiften avser </a:t>
            </a:r>
            <a:br>
              <a:rPr lang="sv" sz="1100" dirty="0">
                <a:latin typeface="Daytona" panose="020B0604030500040204" pitchFamily="34" charset="0"/>
              </a:rPr>
            </a:br>
            <a:r>
              <a:rPr lang="sv" sz="1100" dirty="0">
                <a:latin typeface="Daytona" panose="020B0604030500040204" pitchFamily="34" charset="0"/>
              </a:rPr>
              <a:t>täcka alla kostnader som finns kopplat till sektionens ordinarie verksamhet såsom planhyra, material, matchtröja, domare, resor, utbildning etc</a:t>
            </a:r>
            <a:r>
              <a:rPr lang="sv" sz="1100" kern="100" dirty="0">
                <a:effectLst/>
                <a:latin typeface="Daytona" panose="020B0604030500040204" pitchFamily="34" charset="0"/>
                <a:ea typeface="Calibri" panose="020F0502020204030204" pitchFamily="34" charset="0"/>
                <a:cs typeface="Times New Roman" panose="02020603050405020304" pitchFamily="18" charset="0"/>
              </a:rPr>
              <a:t>.</a:t>
            </a:r>
          </a:p>
          <a:p>
            <a:pPr>
              <a:lnSpc>
                <a:spcPct val="107000"/>
              </a:lnSpc>
              <a:spcAft>
                <a:spcPts val="800"/>
              </a:spcAft>
              <a:tabLst>
                <a:tab pos="1710690" algn="l"/>
              </a:tabLst>
            </a:pPr>
            <a:r>
              <a:rPr lang="sv" sz="1100" b="1" dirty="0">
                <a:latin typeface="Daytona" panose="020B0604030500040204" pitchFamily="34" charset="0"/>
              </a:rPr>
              <a:t>Föreningsjobb</a:t>
            </a:r>
            <a:br>
              <a:rPr lang="sv" sz="1100" dirty="0">
                <a:latin typeface="Daytona" panose="020B0604030500040204" pitchFamily="34" charset="0"/>
              </a:rPr>
            </a:br>
            <a:r>
              <a:rPr lang="sv" sz="1100" dirty="0">
                <a:latin typeface="Daytona" panose="020B0604030500040204" pitchFamily="34" charset="0"/>
              </a:rPr>
              <a:t>För att skapa de absolut bästa förutsättningarna ur ett ekonomiskt perspektiv har föreningen ett antal föreningsjobb som samtliga aktiva medlemmar förväntas hjälpa till att genomföra. Dessa föreningsjobb uppdateras löpande för att på bästa sätt anpassa sig efter de behov och möjligheter som finns för tillfället. I dagsläget har föreningen fyra jobb som sker löpande under året, enligt nedan. Fördelning av jobben (ej bingolotter som alla säljer) sker via kansliet, där man får bidra med mer tid desto äldre man blir.</a:t>
            </a:r>
          </a:p>
        </p:txBody>
      </p:sp>
    </p:spTree>
    <p:extLst>
      <p:ext uri="{BB962C8B-B14F-4D97-AF65-F5344CB8AC3E}">
        <p14:creationId xmlns:p14="http://schemas.microsoft.com/office/powerpoint/2010/main" val="2123339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ruta 12">
            <a:extLst>
              <a:ext uri="{FF2B5EF4-FFF2-40B4-BE49-F238E27FC236}">
                <a16:creationId xmlns:a16="http://schemas.microsoft.com/office/drawing/2014/main" id="{CA5B058D-C855-23D2-DEC5-C33C90C6632A}"/>
              </a:ext>
            </a:extLst>
          </p:cNvPr>
          <p:cNvSpPr txBox="1"/>
          <p:nvPr/>
        </p:nvSpPr>
        <p:spPr>
          <a:xfrm>
            <a:off x="333103" y="994142"/>
            <a:ext cx="5557743" cy="5233420"/>
          </a:xfrm>
          <a:prstGeom prst="rect">
            <a:avLst/>
          </a:prstGeom>
          <a:noFill/>
        </p:spPr>
        <p:txBody>
          <a:bodyPr wrap="square">
            <a:spAutoFit/>
          </a:bodyPr>
          <a:lstStyle/>
          <a:p>
            <a:pPr>
              <a:lnSpc>
                <a:spcPct val="107000"/>
              </a:lnSpc>
              <a:spcAft>
                <a:spcPts val="800"/>
              </a:spcAft>
            </a:pPr>
            <a:r>
              <a:rPr lang="sv" sz="1100" b="1" dirty="0">
                <a:latin typeface="Daytona" panose="020B0604030500040204" pitchFamily="34" charset="0"/>
              </a:rPr>
              <a:t>Insättning och uttag/betalningar ur lagkassa</a:t>
            </a:r>
            <a:endParaRPr lang="en-SE" sz="1100" b="1" dirty="0">
              <a:latin typeface="Daytona" panose="020B0604030500040204" pitchFamily="34" charset="0"/>
            </a:endParaRPr>
          </a:p>
          <a:p>
            <a:pPr>
              <a:lnSpc>
                <a:spcPct val="107000"/>
              </a:lnSpc>
              <a:spcAft>
                <a:spcPts val="800"/>
              </a:spcAft>
            </a:pPr>
            <a:r>
              <a:rPr lang="sv" sz="1100" b="1" dirty="0">
                <a:latin typeface="Daytona" panose="020B0604030500040204" pitchFamily="34" charset="0"/>
              </a:rPr>
              <a:t>Insättning</a:t>
            </a:r>
            <a:br>
              <a:rPr lang="sv-SE" sz="1100" b="1" dirty="0">
                <a:latin typeface="Daytona" panose="020B0604030500040204" pitchFamily="34" charset="0"/>
              </a:rPr>
            </a:br>
            <a:r>
              <a:rPr lang="sv" sz="1100" b="1" dirty="0">
                <a:latin typeface="Daytona" panose="020B0604030500040204" pitchFamily="34" charset="0"/>
              </a:rPr>
              <a:t>Bankgiro </a:t>
            </a:r>
            <a:r>
              <a:rPr lang="sv" sz="1100" dirty="0">
                <a:latin typeface="Daytona" panose="020B0604030500040204" pitchFamily="34" charset="0"/>
              </a:rPr>
              <a:t>- Kan ske till föreningens gemensamma Bankgiro (BG 230-1422). Insättning ska då märkas tydligt med idrott, lag, namn och vad det är för något. Sker efter överenskommelse med kansliet. Tex. FB F09, Anna K, Kläder. Inbetalningar kan endast följas upp via kontakt med kansliet.</a:t>
            </a:r>
            <a:endParaRPr lang="en-SE" sz="1100" dirty="0">
              <a:latin typeface="Daytona" panose="020B0604030500040204" pitchFamily="34" charset="0"/>
            </a:endParaRPr>
          </a:p>
          <a:p>
            <a:pPr>
              <a:lnSpc>
                <a:spcPct val="107000"/>
              </a:lnSpc>
              <a:spcAft>
                <a:spcPts val="800"/>
              </a:spcAft>
            </a:pPr>
            <a:r>
              <a:rPr lang="sv" sz="1100" b="1" dirty="0">
                <a:latin typeface="Daytona" panose="020B0604030500040204" pitchFamily="34" charset="0"/>
              </a:rPr>
              <a:t>Swish</a:t>
            </a:r>
            <a:r>
              <a:rPr lang="sv" sz="1100" dirty="0">
                <a:latin typeface="Daytona" panose="020B0604030500040204" pitchFamily="34" charset="0"/>
              </a:rPr>
              <a:t> - Kan ske via lagets egna Swishnummer. Sker efter överenskommelse med kansliet så vi vet vad inbetalningen avser när det ska bokföras. Inbetalningar kan endast följas upp via kontakt med kansliet.</a:t>
            </a:r>
            <a:endParaRPr lang="en-SE" sz="1100" dirty="0">
              <a:latin typeface="Daytona" panose="020B0604030500040204" pitchFamily="34" charset="0"/>
            </a:endParaRPr>
          </a:p>
          <a:p>
            <a:pPr>
              <a:lnSpc>
                <a:spcPct val="107000"/>
              </a:lnSpc>
              <a:spcAft>
                <a:spcPts val="800"/>
              </a:spcAft>
            </a:pPr>
            <a:r>
              <a:rPr lang="sv" sz="1100" b="1" dirty="0">
                <a:latin typeface="Daytona" panose="020B0604030500040204" pitchFamily="34" charset="0"/>
              </a:rPr>
              <a:t>Via SportAdmin</a:t>
            </a:r>
            <a:r>
              <a:rPr lang="sv" sz="1100" dirty="0">
                <a:latin typeface="Daytona" panose="020B0604030500040204" pitchFamily="34" charset="0"/>
              </a:rPr>
              <a:t> - Kan ske via utskick i samma system som medlemsavgifter/träningsavgifter, SportAdmin/Lagkassan. Inbetalningar kan följas upp av alla ledare med inloggning i SportAdmin via Lagkassan.</a:t>
            </a:r>
            <a:endParaRPr lang="en-SE" sz="1100" dirty="0">
              <a:latin typeface="Daytona" panose="020B0604030500040204" pitchFamily="34" charset="0"/>
            </a:endParaRPr>
          </a:p>
          <a:p>
            <a:pPr>
              <a:lnSpc>
                <a:spcPct val="107000"/>
              </a:lnSpc>
              <a:spcAft>
                <a:spcPts val="800"/>
              </a:spcAft>
            </a:pPr>
            <a:r>
              <a:rPr lang="sv" sz="1100" b="1" dirty="0">
                <a:latin typeface="Daytona" panose="020B0604030500040204" pitchFamily="34" charset="0"/>
              </a:rPr>
              <a:t>Uttag/betalningar</a:t>
            </a:r>
            <a:br>
              <a:rPr lang="sv-SE" sz="1100" b="1" dirty="0">
                <a:latin typeface="Daytona" panose="020B0604030500040204" pitchFamily="34" charset="0"/>
              </a:rPr>
            </a:br>
            <a:r>
              <a:rPr lang="sv" sz="1100" dirty="0">
                <a:latin typeface="Daytona" panose="020B0604030500040204" pitchFamily="34" charset="0"/>
              </a:rPr>
              <a:t>Ska det göras betalningar från lagkassan så finns det lite olika varianter beroende på storleken på inköpet. Vid utbetalningar till privatpersoner ska det alltid finnas ett kvitto/underlag och godkännande av kostnaden från ansvarig i laget/föreningen.</a:t>
            </a:r>
            <a:endParaRPr lang="en-SE" sz="1100" dirty="0">
              <a:latin typeface="Daytona" panose="020B0604030500040204" pitchFamily="34" charset="0"/>
            </a:endParaRPr>
          </a:p>
          <a:p>
            <a:pPr>
              <a:lnSpc>
                <a:spcPct val="107000"/>
              </a:lnSpc>
              <a:spcAft>
                <a:spcPts val="800"/>
              </a:spcAft>
            </a:pPr>
            <a:r>
              <a:rPr lang="sv" sz="1100" dirty="0">
                <a:latin typeface="Daytona" panose="020B0604030500040204" pitchFamily="34" charset="0"/>
              </a:rPr>
              <a:t>Köper ni varor/tjänster av större art, materialinköp från Intersport eller ex. matvaruinköp från ICA Kvantum, ska lagen först få godkännande från kansliet. Samtliga inköp ska tydlig märkas med namn på den som beställer/hämtar ut samt vilket lag detta tillhör. Alla inköp över 10 000 kronor ska alltid godkännas i förväg av kansliet. Planerar laget ett inköp av ex. kläder för 25 000 kr och det inte finns några pengar på lagkassan, ska en plan för finansiering av köpet godkännas innan.</a:t>
            </a:r>
            <a:endParaRPr lang="en-SE" sz="1100" dirty="0">
              <a:latin typeface="Daytona" panose="020B0604030500040204" pitchFamily="34" charset="0"/>
            </a:endParaRPr>
          </a:p>
          <a:p>
            <a:pPr>
              <a:lnSpc>
                <a:spcPct val="107000"/>
              </a:lnSpc>
              <a:spcAft>
                <a:spcPts val="800"/>
              </a:spcAft>
            </a:pPr>
            <a:endParaRPr lang="en-SE" sz="1100" dirty="0">
              <a:latin typeface="Daytona" panose="020B0604030500040204" pitchFamily="34" charset="0"/>
            </a:endParaRPr>
          </a:p>
        </p:txBody>
      </p:sp>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Ekonomisk struktur </a:t>
            </a:r>
            <a:r>
              <a:rPr lang="sv-SE" altLang="sv-SE" sz="2400" b="1" dirty="0">
                <a:latin typeface="Daytona" panose="020B0604030500040204" pitchFamily="34" charset="0"/>
              </a:rPr>
              <a:t>(2 av 2)</a:t>
            </a:r>
            <a:endParaRPr lang="sv-SE" altLang="sv-SE" sz="3600" b="1" dirty="0">
              <a:latin typeface="Daytona" panose="020B0604030500040204" pitchFamily="34" charset="0"/>
            </a:endParaRPr>
          </a:p>
        </p:txBody>
      </p:sp>
      <p:sp>
        <p:nvSpPr>
          <p:cNvPr id="7" name="Rektangel 6">
            <a:extLst>
              <a:ext uri="{FF2B5EF4-FFF2-40B4-BE49-F238E27FC236}">
                <a16:creationId xmlns:a16="http://schemas.microsoft.com/office/drawing/2014/main" id="{13709A5F-A685-937C-8EA7-642A4786B2C0}"/>
              </a:ext>
            </a:extLst>
          </p:cNvPr>
          <p:cNvSpPr/>
          <p:nvPr/>
        </p:nvSpPr>
        <p:spPr>
          <a:xfrm>
            <a:off x="6096000" y="5653454"/>
            <a:ext cx="5773615" cy="948958"/>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3" name="textruta 2">
            <a:extLst>
              <a:ext uri="{FF2B5EF4-FFF2-40B4-BE49-F238E27FC236}">
                <a16:creationId xmlns:a16="http://schemas.microsoft.com/office/drawing/2014/main" id="{4AA320BB-FEBB-DA02-8B55-3D75C99F4131}"/>
              </a:ext>
            </a:extLst>
          </p:cNvPr>
          <p:cNvSpPr txBox="1"/>
          <p:nvPr/>
        </p:nvSpPr>
        <p:spPr>
          <a:xfrm>
            <a:off x="6018068" y="994142"/>
            <a:ext cx="5851547" cy="4484817"/>
          </a:xfrm>
          <a:prstGeom prst="rect">
            <a:avLst/>
          </a:prstGeom>
          <a:noFill/>
        </p:spPr>
        <p:txBody>
          <a:bodyPr wrap="square">
            <a:spAutoFit/>
          </a:bodyPr>
          <a:lstStyle/>
          <a:p>
            <a:pPr>
              <a:lnSpc>
                <a:spcPct val="107000"/>
              </a:lnSpc>
              <a:spcAft>
                <a:spcPts val="800"/>
              </a:spcAft>
            </a:pPr>
            <a:r>
              <a:rPr lang="sv" sz="1100" dirty="0">
                <a:latin typeface="Daytona" panose="020B0604030500040204" pitchFamily="34" charset="0"/>
              </a:rPr>
              <a:t>Vid mindre inköp är den enklaste varianten att ledare/förälder i laget förskotterar inköpet, inkommer med kvitto till kansliet för att få tillbaka pengarna. Utan kvitto ingen ersättning. Kvittot ska helst inkomma i original, men det funkar att scanna och maila till kansliet också.</a:t>
            </a:r>
            <a:endParaRPr lang="en-SE" sz="1100" dirty="0">
              <a:latin typeface="Daytona" panose="020B0604030500040204" pitchFamily="34" charset="0"/>
            </a:endParaRPr>
          </a:p>
          <a:p>
            <a:pPr>
              <a:lnSpc>
                <a:spcPct val="107000"/>
              </a:lnSpc>
              <a:spcAft>
                <a:spcPts val="800"/>
              </a:spcAft>
            </a:pPr>
            <a:r>
              <a:rPr lang="sv" sz="1100" dirty="0">
                <a:latin typeface="Daytona" panose="020B0604030500040204" pitchFamily="34" charset="0"/>
              </a:rPr>
              <a:t>Anmäler ni er till cuper eller liknande och får fakturor/inbetalningsbeskrivningar via mejl kan detta vidarebefordras till kansliet som ombesörjer själva betalningen. Deltagandet ska dock först vara godkänt av föreningen, för att besluta kring ev. bidrag.</a:t>
            </a:r>
            <a:endParaRPr lang="en-SE" sz="1100" dirty="0">
              <a:latin typeface="Daytona" panose="020B0604030500040204" pitchFamily="34" charset="0"/>
            </a:endParaRPr>
          </a:p>
          <a:p>
            <a:pPr>
              <a:lnSpc>
                <a:spcPct val="107000"/>
              </a:lnSpc>
              <a:spcAft>
                <a:spcPts val="800"/>
              </a:spcAft>
            </a:pPr>
            <a:r>
              <a:rPr lang="sv" sz="1100" b="1" dirty="0">
                <a:latin typeface="Daytona" panose="020B0604030500040204" pitchFamily="34" charset="0"/>
              </a:rPr>
              <a:t>Fakturering vid sponsring</a:t>
            </a:r>
            <a:br>
              <a:rPr lang="sv" sz="1100" b="1" dirty="0">
                <a:latin typeface="Daytona" panose="020B0604030500040204" pitchFamily="34" charset="0"/>
              </a:rPr>
            </a:br>
            <a:r>
              <a:rPr lang="sv" sz="1100" dirty="0">
                <a:latin typeface="Daytona" panose="020B0604030500040204" pitchFamily="34" charset="0"/>
              </a:rPr>
              <a:t>Har laget hittat företag som vill sponsra laget, kan kansliet skicka ut fakturor för detta. Pengarna går då direkt in på lagkassan. För att det ska kunna göras behöver följande underlag ges till kansliet: </a:t>
            </a:r>
            <a:endParaRPr lang="en-SE" sz="1100" dirty="0">
              <a:latin typeface="Daytona" panose="020B0604030500040204" pitchFamily="34" charset="0"/>
            </a:endParaRPr>
          </a:p>
          <a:p>
            <a:pPr marL="342900" lvl="0" indent="-342900">
              <a:lnSpc>
                <a:spcPct val="107000"/>
              </a:lnSpc>
              <a:buFont typeface="Symbol" panose="05050102010706020507" pitchFamily="18" charset="2"/>
              <a:buChar char=""/>
            </a:pPr>
            <a:r>
              <a:rPr lang="sv" sz="1100" dirty="0">
                <a:latin typeface="Daytona" panose="020B0604030500040204" pitchFamily="34" charset="0"/>
              </a:rPr>
              <a:t>Fullständig faktureringsadress (Företagsnamn, adress, organisationsnummer)</a:t>
            </a:r>
            <a:endParaRPr lang="en-SE" sz="1100" dirty="0">
              <a:latin typeface="Daytona" panose="020B0604030500040204" pitchFamily="34" charset="0"/>
            </a:endParaRPr>
          </a:p>
          <a:p>
            <a:pPr marL="342900" lvl="0" indent="-342900">
              <a:lnSpc>
                <a:spcPct val="107000"/>
              </a:lnSpc>
              <a:buFont typeface="Symbol" panose="05050102010706020507" pitchFamily="18" charset="2"/>
              <a:buChar char=""/>
            </a:pPr>
            <a:r>
              <a:rPr lang="sv" sz="1100" dirty="0">
                <a:latin typeface="Daytona" panose="020B0604030500040204" pitchFamily="34" charset="0"/>
              </a:rPr>
              <a:t>Referens hos företaget och om fakturan ska märkas på något särskilt sätt. </a:t>
            </a:r>
            <a:endParaRPr lang="en-SE" sz="1100" dirty="0">
              <a:latin typeface="Daytona" panose="020B0604030500040204" pitchFamily="34" charset="0"/>
            </a:endParaRPr>
          </a:p>
          <a:p>
            <a:pPr marL="342900" lvl="0" indent="-342900">
              <a:lnSpc>
                <a:spcPct val="107000"/>
              </a:lnSpc>
              <a:buFont typeface="Symbol" panose="05050102010706020507" pitchFamily="18" charset="2"/>
              <a:buChar char=""/>
            </a:pPr>
            <a:r>
              <a:rPr lang="sv" sz="1100" dirty="0">
                <a:latin typeface="Daytona" panose="020B0604030500040204" pitchFamily="34" charset="0"/>
              </a:rPr>
              <a:t>Fakturatext (t.ex. Sponsring kläder P13 Innebandy Sandåkerns SK)</a:t>
            </a:r>
            <a:endParaRPr lang="en-SE" sz="1100" dirty="0">
              <a:latin typeface="Daytona" panose="020B0604030500040204" pitchFamily="34" charset="0"/>
            </a:endParaRPr>
          </a:p>
          <a:p>
            <a:pPr marL="342900" lvl="0" indent="-342900">
              <a:lnSpc>
                <a:spcPct val="107000"/>
              </a:lnSpc>
              <a:spcAft>
                <a:spcPts val="800"/>
              </a:spcAft>
              <a:buFont typeface="Symbol" panose="05050102010706020507" pitchFamily="18" charset="2"/>
              <a:buChar char=""/>
            </a:pPr>
            <a:r>
              <a:rPr lang="sv" sz="1100" dirty="0">
                <a:latin typeface="Daytona" panose="020B0604030500040204" pitchFamily="34" charset="0"/>
              </a:rPr>
              <a:t>Summa som ska faktureras.</a:t>
            </a:r>
            <a:endParaRPr lang="en-SE" sz="1100" dirty="0">
              <a:latin typeface="Daytona" panose="020B0604030500040204" pitchFamily="34" charset="0"/>
            </a:endParaRPr>
          </a:p>
          <a:p>
            <a:pPr>
              <a:lnSpc>
                <a:spcPct val="107000"/>
              </a:lnSpc>
              <a:spcAft>
                <a:spcPts val="800"/>
              </a:spcAft>
            </a:pPr>
            <a:r>
              <a:rPr lang="sv" sz="1100" b="1" dirty="0">
                <a:latin typeface="Daytona" panose="020B0604030500040204" pitchFamily="34" charset="0"/>
              </a:rPr>
              <a:t>Swish</a:t>
            </a:r>
            <a:br>
              <a:rPr lang="sv" sz="1100" dirty="0">
                <a:latin typeface="Daytona" panose="020B0604030500040204" pitchFamily="34" charset="0"/>
              </a:rPr>
            </a:br>
            <a:r>
              <a:rPr lang="sv" sz="1100" dirty="0">
                <a:latin typeface="Daytona" panose="020B0604030500040204" pitchFamily="34" charset="0"/>
              </a:rPr>
              <a:t>Varje lag har ett eget Swishnummer som kan användas vid fikaförsäljning </a:t>
            </a:r>
            <a:br>
              <a:rPr lang="sv" sz="1100" dirty="0">
                <a:latin typeface="Daytona" panose="020B0604030500040204" pitchFamily="34" charset="0"/>
              </a:rPr>
            </a:br>
            <a:r>
              <a:rPr lang="sv" sz="1100" dirty="0">
                <a:latin typeface="Daytona" panose="020B0604030500040204" pitchFamily="34" charset="0"/>
              </a:rPr>
              <a:t>och eventuellt annan insamling. Varje mottagen transaktion kostar 1,10 kronor, vilket föreningen tar kostnaden för. Minsta inbetalning bör av den anledningen vara 20 kronor. Företeckningen över Swishnummer finns på föreningens hemsida under ”Organisation” – ”Dokument” – ”Föreningen”.</a:t>
            </a:r>
            <a:endParaRPr lang="en-SE" sz="1100" dirty="0">
              <a:latin typeface="Daytona" panose="020B0604030500040204" pitchFamily="34" charset="0"/>
            </a:endParaRPr>
          </a:p>
        </p:txBody>
      </p:sp>
      <p:sp>
        <p:nvSpPr>
          <p:cNvPr id="4" name="textruta 3">
            <a:extLst>
              <a:ext uri="{FF2B5EF4-FFF2-40B4-BE49-F238E27FC236}">
                <a16:creationId xmlns:a16="http://schemas.microsoft.com/office/drawing/2014/main" id="{8DB266D4-6943-5F00-7636-CD2CD8BB96C8}"/>
              </a:ext>
            </a:extLst>
          </p:cNvPr>
          <p:cNvSpPr txBox="1"/>
          <p:nvPr/>
        </p:nvSpPr>
        <p:spPr>
          <a:xfrm>
            <a:off x="6252348" y="5712688"/>
            <a:ext cx="5382985" cy="797911"/>
          </a:xfrm>
          <a:prstGeom prst="rect">
            <a:avLst/>
          </a:prstGeom>
          <a:noFill/>
        </p:spPr>
        <p:txBody>
          <a:bodyPr wrap="square">
            <a:spAutoFit/>
          </a:bodyPr>
          <a:lstStyle/>
          <a:p>
            <a:pPr marL="0" indent="0" algn="ctr" eaLnBrk="1" fontAlgn="auto" hangingPunct="1">
              <a:lnSpc>
                <a:spcPct val="110000"/>
              </a:lnSpc>
              <a:spcAft>
                <a:spcPts val="0"/>
              </a:spcAft>
              <a:buFont typeface="Arial" panose="020B0604020202020204" pitchFamily="34" charset="0"/>
              <a:buNone/>
              <a:defRPr/>
            </a:pPr>
            <a:r>
              <a:rPr lang="sv-SE" sz="1400" b="1" dirty="0">
                <a:solidFill>
                  <a:schemeClr val="bg1"/>
                </a:solidFill>
                <a:latin typeface="Daytona" panose="020B0604030500040204" pitchFamily="34" charset="0"/>
              </a:rPr>
              <a:t>VIKTIGT! Lag får inte ha egna privata konton. Insamlingar av pengar till lagkassan ska ske via föreningens konto och får inte gå via egna </a:t>
            </a:r>
            <a:r>
              <a:rPr lang="sv-SE" sz="1400" b="1" dirty="0" err="1">
                <a:solidFill>
                  <a:schemeClr val="bg1"/>
                </a:solidFill>
                <a:latin typeface="Daytona" panose="020B0604030500040204" pitchFamily="34" charset="0"/>
              </a:rPr>
              <a:t>Swish</a:t>
            </a:r>
            <a:r>
              <a:rPr lang="sv-SE" sz="1400" b="1" dirty="0">
                <a:solidFill>
                  <a:schemeClr val="bg1"/>
                </a:solidFill>
                <a:latin typeface="Daytona" panose="020B0604030500040204" pitchFamily="34" charset="0"/>
              </a:rPr>
              <a:t>-konton eller liknande. </a:t>
            </a:r>
          </a:p>
        </p:txBody>
      </p:sp>
    </p:spTree>
    <p:extLst>
      <p:ext uri="{BB962C8B-B14F-4D97-AF65-F5344CB8AC3E}">
        <p14:creationId xmlns:p14="http://schemas.microsoft.com/office/powerpoint/2010/main" val="261752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5">
            <a:extLst>
              <a:ext uri="{FF2B5EF4-FFF2-40B4-BE49-F238E27FC236}">
                <a16:creationId xmlns:a16="http://schemas.microsoft.com/office/drawing/2014/main" id="{BBBED77E-A64B-459B-8EE2-E82E380CC1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21586" y="255588"/>
            <a:ext cx="692614"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 sz="3600" b="1" dirty="0">
                <a:effectLst/>
                <a:latin typeface="Daytona" panose="020B0604030500040204" pitchFamily="34" charset="0"/>
                <a:ea typeface="Calibri" panose="020F0502020204030204" pitchFamily="34" charset="0"/>
                <a:cs typeface="Times New Roman" panose="02020603050405020304" pitchFamily="18" charset="0"/>
              </a:rPr>
              <a:t>Regler och riktlinjer för lagkassor </a:t>
            </a:r>
            <a:endParaRPr lang="sv-SE" altLang="sv-SE" sz="3600" b="1" dirty="0">
              <a:latin typeface="Daytona" panose="020B0604030500040204" pitchFamily="34" charset="0"/>
            </a:endParaRPr>
          </a:p>
        </p:txBody>
      </p:sp>
      <p:sp>
        <p:nvSpPr>
          <p:cNvPr id="11" name="textruta 10">
            <a:extLst>
              <a:ext uri="{FF2B5EF4-FFF2-40B4-BE49-F238E27FC236}">
                <a16:creationId xmlns:a16="http://schemas.microsoft.com/office/drawing/2014/main" id="{07E63E40-2292-EB75-E784-6E4B67790D6F}"/>
              </a:ext>
            </a:extLst>
          </p:cNvPr>
          <p:cNvSpPr txBox="1"/>
          <p:nvPr/>
        </p:nvSpPr>
        <p:spPr>
          <a:xfrm>
            <a:off x="333103" y="994142"/>
            <a:ext cx="5548951" cy="5359481"/>
          </a:xfrm>
          <a:prstGeom prst="rect">
            <a:avLst/>
          </a:prstGeom>
          <a:noFill/>
        </p:spPr>
        <p:txBody>
          <a:bodyPr wrap="square">
            <a:spAutoFit/>
          </a:bodyPr>
          <a:lstStyle/>
          <a:p>
            <a:pPr>
              <a:lnSpc>
                <a:spcPct val="107000"/>
              </a:lnSpc>
              <a:spcAft>
                <a:spcPts val="800"/>
              </a:spcAft>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Föreningen bedriver verksamhet som finansieras främst av LOK- och kommunala stöd samt av medlems- och träningsavgifter. Dessa intäkter används till de löpande kostnaderna som årligen fastställts i föreningen budget på årsstämman. Respektive sektion står för de löpande kostnaderna såsom träningsmaterial, matchtröjor, planhyror, domare, resor och utbildningar.</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Varje lag i Sandåkerns Sportklubb har rätt till en egen lagkassa för att finansiera verksamhet som inte föreningen finansierar, till exempel egna klädinköp, cuper, träningsläger, etc...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pPr>
            <a:r>
              <a:rPr lang="sv" sz="1100" b="1" kern="100" dirty="0">
                <a:effectLst/>
                <a:latin typeface="Daytona" panose="020B0604030500040204" pitchFamily="34" charset="0"/>
                <a:ea typeface="Calibri" panose="020F0502020204030204" pitchFamily="34" charset="0"/>
                <a:cs typeface="Times New Roman" panose="02020603050405020304" pitchFamily="18" charset="0"/>
              </a:rPr>
              <a:t>Regler för lagkassa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Varje lag har rätt att ha en lagkassa där lagets egna intäkter och kostnader hanteras.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Hanteringen av lagkassan sker via Sportadmin/Fortnox och hanteras av kansliet tillsammans med utsedd ansvarig inom laget (föräldragrupp).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Inköp över 10 000 kronor ska alltid i förväg godkännas av kansliet.</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Inköp från lagkassan ska ha en direkt koppling till lagets verksamhet.</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buFont typeface="Daytona" panose="020B0604030500040204" pitchFamily="34" charset="0"/>
              <a:buChar char="-"/>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Dessa pengar ingår i föreningens totala redovisning men redovisas separat via projektnummer/kostnadsställe.</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Daytona" panose="020B0604030500040204" pitchFamily="34" charset="0"/>
              <a:buChar char="-"/>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Föreningen godkänner inte att laget öppnar ett eget lagkonto på banken eller förvarar lagets pengar hemma.</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pPr>
            <a:r>
              <a:rPr lang="sv" sz="1100" b="1" kern="100" dirty="0">
                <a:effectLst/>
                <a:latin typeface="Daytona" panose="020B0604030500040204" pitchFamily="34" charset="0"/>
                <a:ea typeface="Calibri" panose="020F0502020204030204" pitchFamily="34" charset="0"/>
                <a:cs typeface="Times New Roman" panose="02020603050405020304" pitchFamily="18" charset="0"/>
              </a:rPr>
              <a:t>Styrelsens ansvar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Det är styrelsen i föreningen som är ytterst ansvarig för samtliga transaktioner som sker i föreningens namn inklusive något utav föreningens lag och därmed de lagkassor som finns. Styrelsen vill att alla transaktioner i lagkassorna bokförs enligt bokföringslagen vilket sker när lagen har lagkonto i föreningen.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endParaRPr lang="en-SE" sz="800" dirty="0">
              <a:latin typeface="Daytona" panose="020B0604030500040204" pitchFamily="34" charset="0"/>
            </a:endParaRPr>
          </a:p>
        </p:txBody>
      </p:sp>
      <p:sp>
        <p:nvSpPr>
          <p:cNvPr id="13" name="textruta 12">
            <a:extLst>
              <a:ext uri="{FF2B5EF4-FFF2-40B4-BE49-F238E27FC236}">
                <a16:creationId xmlns:a16="http://schemas.microsoft.com/office/drawing/2014/main" id="{CA5B058D-C855-23D2-DEC5-C33C90C6632A}"/>
              </a:ext>
            </a:extLst>
          </p:cNvPr>
          <p:cNvSpPr txBox="1"/>
          <p:nvPr/>
        </p:nvSpPr>
        <p:spPr>
          <a:xfrm>
            <a:off x="5995867" y="977169"/>
            <a:ext cx="5863030" cy="4740337"/>
          </a:xfrm>
          <a:prstGeom prst="rect">
            <a:avLst/>
          </a:prstGeom>
          <a:noFill/>
        </p:spPr>
        <p:txBody>
          <a:bodyPr wrap="square">
            <a:spAutoFit/>
          </a:bodyPr>
          <a:lstStyle/>
          <a:p>
            <a:pPr>
              <a:lnSpc>
                <a:spcPct val="107000"/>
              </a:lnSpc>
            </a:pPr>
            <a:r>
              <a:rPr lang="sv" sz="1100" b="1" kern="100" dirty="0">
                <a:effectLst/>
                <a:latin typeface="Daytona" panose="020B0604030500040204" pitchFamily="34" charset="0"/>
                <a:ea typeface="Calibri" panose="020F0502020204030204" pitchFamily="34" charset="0"/>
                <a:cs typeface="Times New Roman" panose="02020603050405020304" pitchFamily="18" charset="0"/>
              </a:rPr>
              <a:t>Juridiska skäl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Juridiskt sett tillhör lagkontona/kassorna föreningen. Laget i fråga representerar alltid föreningen i alla idrottsliga sammanhang, vilket också ska vara fallet när laget uppträder i andra situationer såsom olika finansieringsverksamheter. Så fort ett lag får intäkter från extern part sker det i Sandåkerns Sportklubbs namn.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pPr>
            <a:r>
              <a:rPr lang="sv" sz="1100" b="1" kern="100" dirty="0">
                <a:effectLst/>
                <a:latin typeface="Daytona" panose="020B0604030500040204" pitchFamily="34" charset="0"/>
                <a:ea typeface="Calibri" panose="020F0502020204030204" pitchFamily="34" charset="0"/>
                <a:cs typeface="Times New Roman" panose="02020603050405020304" pitchFamily="18" charset="0"/>
              </a:rPr>
              <a:t>Skattetekniska skäl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kern="100" dirty="0">
                <a:effectLst/>
                <a:latin typeface="Daytona" panose="020B0604030500040204" pitchFamily="34" charset="0"/>
                <a:ea typeface="Calibri" panose="020F0502020204030204" pitchFamily="34" charset="0"/>
                <a:cs typeface="Times New Roman" panose="02020603050405020304" pitchFamily="18" charset="0"/>
              </a:rPr>
              <a:t>De utbetalningar som görs till tränare/lagledare i form av reseersättningar eller arvode ska redovisas till Skatteverket via kontrolluppgifter. I vissa fall ska också skatt och sociala avgifter betalas. När lagkontona ingår i föreningen tillser föreningen att skattelagstiftning sköts korrekt. Om reglerna inte följs risker både ledare, spelare och hela föreningen bli skatteskyldig.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pPr>
              <a:lnSpc>
                <a:spcPct val="107000"/>
              </a:lnSpc>
            </a:pPr>
            <a:r>
              <a:rPr lang="sv" sz="1100" b="1" kern="100" dirty="0">
                <a:effectLst/>
                <a:latin typeface="Daytona" panose="020B0604030500040204" pitchFamily="34" charset="0"/>
                <a:ea typeface="Calibri" panose="020F0502020204030204" pitchFamily="34" charset="0"/>
                <a:cs typeface="Times New Roman" panose="02020603050405020304" pitchFamily="18" charset="0"/>
              </a:rPr>
              <a:t>Vem äger kassan?</a:t>
            </a:r>
            <a:r>
              <a:rPr lang="sv" sz="1100" kern="100" dirty="0">
                <a:effectLst/>
                <a:latin typeface="Daytona" panose="020B0604030500040204" pitchFamily="34" charset="0"/>
                <a:ea typeface="Calibri" panose="020F0502020204030204" pitchFamily="34" charset="0"/>
                <a:cs typeface="Times New Roman" panose="02020603050405020304" pitchFamily="18" charset="0"/>
              </a:rPr>
              <a:t> </a:t>
            </a:r>
            <a:endParaRPr lang="en-SE" sz="1100" kern="100" dirty="0">
              <a:effectLst/>
              <a:latin typeface="Daytona" panose="020B0604030500040204" pitchFamily="34" charset="0"/>
              <a:ea typeface="Calibri" panose="020F0502020204030204" pitchFamily="34" charset="0"/>
              <a:cs typeface="Times New Roman" panose="02020603050405020304" pitchFamily="18" charset="0"/>
            </a:endParaRPr>
          </a:p>
          <a:p>
            <a:r>
              <a:rPr lang="sv" sz="1100" dirty="0">
                <a:effectLst/>
                <a:latin typeface="Daytona" panose="020B0604030500040204" pitchFamily="34" charset="0"/>
                <a:ea typeface="Calibri" panose="020F0502020204030204" pitchFamily="34" charset="0"/>
                <a:cs typeface="Times New Roman" panose="02020603050405020304" pitchFamily="18" charset="0"/>
              </a:rPr>
              <a:t>Föreningen äger kassan men laget får disponera innehållet till verksamhet och lagaktiviteter som är knutet till laget och den idrott som avses. Om nya spelare tillkommer ska de ha en lika del av lagkassan som övriga spelare i laget. Man ska således inte behöva ”köpa sig in” i lagkassan. Undantaget från inköp är om spelaren i fråga är över 14 år och laget planerat en längre och dyrare resa ex. till utlandet. Då kan en fråga om inköp bli aktuellt kopplat till den direkta reskostnaden. Ansvarig sektion är i detta fall beslutsfattande vid ev. tvister. </a:t>
            </a:r>
            <a:r>
              <a:rPr lang="sv" sz="1100" dirty="0">
                <a:latin typeface="Daytona" panose="020B0604030500040204" pitchFamily="34" charset="0"/>
                <a:ea typeface="Calibri" panose="020F0502020204030204" pitchFamily="34" charset="0"/>
                <a:cs typeface="Times New Roman" panose="02020603050405020304" pitchFamily="18" charset="0"/>
              </a:rPr>
              <a:t>Om en spelare slutar har hen inte rätt till utbetalning av sin del av lagkassan. Om laget upplöses eller byter förening tillfaller kvarvarande medel Sandåkerns Sportklubb.</a:t>
            </a:r>
            <a:endParaRPr lang="en-SE" sz="1100" dirty="0">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dirty="0">
                <a:latin typeface="Daytona" panose="020B0604030500040204" pitchFamily="34" charset="0"/>
                <a:ea typeface="Calibri" panose="020F0502020204030204" pitchFamily="34" charset="0"/>
                <a:cs typeface="Times New Roman" panose="02020603050405020304" pitchFamily="18" charset="0"/>
              </a:rPr>
              <a:t>Sponsring </a:t>
            </a:r>
            <a:endParaRPr lang="en-SE" sz="1100" dirty="0">
              <a:latin typeface="Daytona" panose="020B060403050004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 sz="1100" dirty="0">
                <a:latin typeface="Daytona" panose="020B0604030500040204" pitchFamily="34" charset="0"/>
                <a:ea typeface="Calibri" panose="020F0502020204030204" pitchFamily="34" charset="0"/>
                <a:cs typeface="Times New Roman" panose="02020603050405020304" pitchFamily="18" charset="0"/>
              </a:rPr>
              <a:t>När det gäller sponsring ska detta hanteras i enlighet med gällande sponsorregler i Sandåkerns Sportklubb. Alla sponsoravtal ska tecknas med Sandåkerns Sportklubb.</a:t>
            </a:r>
            <a:endParaRPr lang="en-SE" sz="1100" dirty="0">
              <a:latin typeface="Daytona" panose="020B0604030500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21337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Förklaring avgifter</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253331"/>
            <a:ext cx="10515600" cy="4351338"/>
          </a:xfrm>
        </p:spPr>
        <p:txBody>
          <a:bodyPr rtlCol="0">
            <a:normAutofit/>
          </a:bodyPr>
          <a:lstStyle/>
          <a:p>
            <a:pPr eaLnBrk="1" hangingPunct="1"/>
            <a:r>
              <a:rPr lang="sv-SE" altLang="sv-SE" sz="2000" b="1" dirty="0">
                <a:latin typeface="Daytona" panose="020B0604030500040204" pitchFamily="34" charset="0"/>
              </a:rPr>
              <a:t>Medlemsavgift </a:t>
            </a:r>
            <a:r>
              <a:rPr lang="sv-SE" altLang="sv-SE" sz="2000" dirty="0">
                <a:latin typeface="Daytona" panose="020B0604030500040204" pitchFamily="34" charset="0"/>
              </a:rPr>
              <a:t>- betalas av medlem till föreningen</a:t>
            </a:r>
          </a:p>
          <a:p>
            <a:pPr eaLnBrk="1" hangingPunct="1"/>
            <a:r>
              <a:rPr lang="sv-SE" altLang="sv-SE" sz="2000" b="1" dirty="0">
                <a:latin typeface="Daytona" panose="020B0604030500040204" pitchFamily="34" charset="0"/>
              </a:rPr>
              <a:t>Träningsavgift</a:t>
            </a:r>
            <a:r>
              <a:rPr lang="sv-SE" altLang="sv-SE" sz="2000" dirty="0">
                <a:latin typeface="Daytona" panose="020B0604030500040204" pitchFamily="34" charset="0"/>
              </a:rPr>
              <a:t> – betalas av medlem till sektionen</a:t>
            </a:r>
          </a:p>
          <a:p>
            <a:pPr eaLnBrk="1" hangingPunct="1"/>
            <a:r>
              <a:rPr lang="sv-SE" altLang="sv-SE" sz="2000" b="1" dirty="0">
                <a:latin typeface="Daytona" panose="020B0604030500040204" pitchFamily="34" charset="0"/>
              </a:rPr>
              <a:t>Föreningsavgift </a:t>
            </a:r>
            <a:r>
              <a:rPr lang="sv-SE" altLang="sv-SE" sz="2000" dirty="0">
                <a:latin typeface="Daytona" panose="020B0604030500040204" pitchFamily="34" charset="0"/>
              </a:rPr>
              <a:t>– betalas av respektive sektion till föreningen</a:t>
            </a:r>
          </a:p>
          <a:p>
            <a:pPr marL="0" indent="0" eaLnBrk="1" hangingPunct="1">
              <a:buNone/>
            </a:pPr>
            <a:br>
              <a:rPr lang="sv-SE" altLang="sv-SE" sz="2000" dirty="0">
                <a:latin typeface="Daytona" panose="020B0604030500040204" pitchFamily="34" charset="0"/>
              </a:rPr>
            </a:br>
            <a:r>
              <a:rPr lang="sv-SE" altLang="sv-SE" sz="2000" dirty="0">
                <a:latin typeface="Daytona" panose="020B0604030500040204" pitchFamily="34" charset="0"/>
              </a:rPr>
              <a:t>Upp till varje lag (eget val som går till lagkassan):</a:t>
            </a:r>
          </a:p>
          <a:p>
            <a:r>
              <a:rPr lang="sv-SE" altLang="sv-SE" sz="2000" b="1" dirty="0">
                <a:latin typeface="Daytona" panose="020B0604030500040204" pitchFamily="34" charset="0"/>
              </a:rPr>
              <a:t>Extra insättning för ex. cuper/inköp </a:t>
            </a:r>
            <a:r>
              <a:rPr lang="sv-SE" altLang="sv-SE" sz="2000" dirty="0">
                <a:latin typeface="Daytona" panose="020B0604030500040204" pitchFamily="34" charset="0"/>
              </a:rPr>
              <a:t>- betalas av medlem till laget </a:t>
            </a:r>
          </a:p>
          <a:p>
            <a:pPr eaLnBrk="1" hangingPunct="1"/>
            <a:endParaRPr lang="sv-SE" altLang="sv-SE" sz="2000" dirty="0">
              <a:latin typeface="Daytona" panose="020B0604030500040204" pitchFamily="34" charset="0"/>
            </a:endParaRPr>
          </a:p>
        </p:txBody>
      </p:sp>
      <p:graphicFrame>
        <p:nvGraphicFramePr>
          <p:cNvPr id="11" name="Diagram 10">
            <a:extLst>
              <a:ext uri="{FF2B5EF4-FFF2-40B4-BE49-F238E27FC236}">
                <a16:creationId xmlns:a16="http://schemas.microsoft.com/office/drawing/2014/main" id="{C62631B1-3C6E-4CA5-9A7B-D9111274EF8E}"/>
              </a:ext>
            </a:extLst>
          </p:cNvPr>
          <p:cNvGraphicFramePr/>
          <p:nvPr>
            <p:extLst>
              <p:ext uri="{D42A27DB-BD31-4B8C-83A1-F6EECF244321}">
                <p14:modId xmlns:p14="http://schemas.microsoft.com/office/powerpoint/2010/main" val="569199806"/>
              </p:ext>
            </p:extLst>
          </p:nvPr>
        </p:nvGraphicFramePr>
        <p:xfrm>
          <a:off x="2976155" y="4136571"/>
          <a:ext cx="8882742" cy="25341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Bildobjekt 8" descr="../../Logor/%20SandåkernsSK_transparentBG.png">
            <a:extLst>
              <a:ext uri="{FF2B5EF4-FFF2-40B4-BE49-F238E27FC236}">
                <a16:creationId xmlns:a16="http://schemas.microsoft.com/office/drawing/2014/main" id="{B23B23C5-EA00-4098-A1D1-C5EDF3D10918}"/>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extLst>
      <p:ext uri="{BB962C8B-B14F-4D97-AF65-F5344CB8AC3E}">
        <p14:creationId xmlns:p14="http://schemas.microsoft.com/office/powerpoint/2010/main" val="4021350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Medlems- &amp; träningsavgifter 2024</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2" y="1253331"/>
            <a:ext cx="11325497" cy="5463992"/>
          </a:xfrm>
        </p:spPr>
        <p:txBody>
          <a:bodyPr rtlCol="0">
            <a:normAutofit/>
          </a:bodyPr>
          <a:lstStyle/>
          <a:p>
            <a:pPr marL="0" indent="0" eaLnBrk="1" fontAlgn="auto" hangingPunct="1">
              <a:spcAft>
                <a:spcPts val="0"/>
              </a:spcAft>
              <a:buNone/>
              <a:defRPr/>
            </a:pPr>
            <a:r>
              <a:rPr lang="sv-SE" sz="2000" b="1" dirty="0">
                <a:latin typeface="Daytona" panose="020B0604030500040204" pitchFamily="34" charset="0"/>
              </a:rPr>
              <a:t>Medlemsavgift till föreningen:</a:t>
            </a:r>
          </a:p>
          <a:p>
            <a:pPr eaLnBrk="1" fontAlgn="auto" hangingPunct="1">
              <a:spcAft>
                <a:spcPts val="0"/>
              </a:spcAft>
              <a:defRPr/>
            </a:pPr>
            <a:r>
              <a:rPr lang="sv-SE" sz="2000" dirty="0">
                <a:latin typeface="Daytona" panose="020B0604030500040204" pitchFamily="34" charset="0"/>
              </a:rPr>
              <a:t>Medlemsavgift för hela familjen är 300 kronor per år.</a:t>
            </a:r>
          </a:p>
          <a:p>
            <a:pPr eaLnBrk="1" fontAlgn="auto" hangingPunct="1">
              <a:spcAft>
                <a:spcPts val="0"/>
              </a:spcAft>
              <a:defRPr/>
            </a:pPr>
            <a:r>
              <a:rPr lang="sv-SE" sz="2000" dirty="0">
                <a:latin typeface="Daytona" panose="020B0604030500040204" pitchFamily="34" charset="0"/>
              </a:rPr>
              <a:t>Medlemsavgift enskild är 200 kronor per år.</a:t>
            </a:r>
          </a:p>
          <a:p>
            <a:pPr eaLnBrk="1" fontAlgn="auto" hangingPunct="1">
              <a:spcAft>
                <a:spcPts val="0"/>
              </a:spcAft>
              <a:defRPr/>
            </a:pPr>
            <a:endParaRPr lang="sv-SE" sz="2000" dirty="0">
              <a:latin typeface="Daytona" panose="020B0604030500040204" pitchFamily="34" charset="0"/>
            </a:endParaRPr>
          </a:p>
          <a:p>
            <a:pPr marL="0" indent="0">
              <a:lnSpc>
                <a:spcPct val="120000"/>
              </a:lnSpc>
              <a:buNone/>
              <a:tabLst>
                <a:tab pos="2873375" algn="r"/>
                <a:tab pos="4397375" algn="l"/>
                <a:tab pos="7532688" algn="r"/>
              </a:tabLst>
              <a:defRPr/>
            </a:pPr>
            <a:r>
              <a:rPr lang="sv-SE" sz="2000" b="1" dirty="0">
                <a:latin typeface="Daytona" panose="020B0604030500040204" pitchFamily="34" charset="0"/>
              </a:rPr>
              <a:t>Träningsavgifter för fotboll och innebandy, som tillfaller sektionerna:</a:t>
            </a:r>
            <a:br>
              <a:rPr lang="sv-SE" sz="2000" b="1" dirty="0">
                <a:latin typeface="Daytona" panose="020B0604030500040204" pitchFamily="34" charset="0"/>
              </a:rPr>
            </a:br>
            <a:r>
              <a:rPr lang="sv-SE" sz="2000" dirty="0">
                <a:latin typeface="Daytona" panose="020B0604030500040204" pitchFamily="34" charset="0"/>
              </a:rPr>
              <a:t>F/P17 (7 år)	350:-	F/P11 (13 år)	1 300:-</a:t>
            </a:r>
            <a:br>
              <a:rPr lang="sv-SE" sz="2000" dirty="0">
                <a:latin typeface="Daytona" panose="020B0604030500040204" pitchFamily="34" charset="0"/>
              </a:rPr>
            </a:br>
            <a:r>
              <a:rPr lang="sv-SE" sz="2000" dirty="0">
                <a:latin typeface="Daytona" panose="020B0604030500040204" pitchFamily="34" charset="0"/>
              </a:rPr>
              <a:t>F/P16 (8 år) 	500:-	F/P10 (14 år) 	1 400:-</a:t>
            </a:r>
            <a:br>
              <a:rPr lang="sv-SE" sz="2000" dirty="0">
                <a:latin typeface="Daytona" panose="020B0604030500040204" pitchFamily="34" charset="0"/>
              </a:rPr>
            </a:br>
            <a:r>
              <a:rPr lang="sv-SE" sz="2000" dirty="0">
                <a:latin typeface="Daytona" panose="020B0604030500040204" pitchFamily="34" charset="0"/>
              </a:rPr>
              <a:t>F/P15 (9 år) 	900:-	F/P09 (15 år) 	1 500:-</a:t>
            </a:r>
            <a:br>
              <a:rPr lang="sv-SE" sz="2000" dirty="0">
                <a:latin typeface="Daytona" panose="020B0604030500040204" pitchFamily="34" charset="0"/>
              </a:rPr>
            </a:br>
            <a:r>
              <a:rPr lang="sv-SE" sz="2000" dirty="0">
                <a:latin typeface="Daytona" panose="020B0604030500040204" pitchFamily="34" charset="0"/>
              </a:rPr>
              <a:t>F/P14 (10 år) 	1 000:-	</a:t>
            </a:r>
            <a:br>
              <a:rPr lang="sv-SE" sz="2000" dirty="0">
                <a:latin typeface="Daytona" panose="020B0604030500040204" pitchFamily="34" charset="0"/>
              </a:rPr>
            </a:br>
            <a:r>
              <a:rPr lang="sv-SE" sz="2000" dirty="0">
                <a:latin typeface="Daytona" panose="020B0604030500040204" pitchFamily="34" charset="0"/>
              </a:rPr>
              <a:t>F/P13 (11 år) 	1 100:-	Våra äldre lag betalar träningsavgift</a:t>
            </a:r>
            <a:br>
              <a:rPr lang="sv-SE" sz="2000" dirty="0">
                <a:latin typeface="Daytona" panose="020B0604030500040204" pitchFamily="34" charset="0"/>
              </a:rPr>
            </a:br>
            <a:r>
              <a:rPr lang="sv-SE" sz="2000" dirty="0">
                <a:latin typeface="Daytona" panose="020B0604030500040204" pitchFamily="34" charset="0"/>
              </a:rPr>
              <a:t>F/P12 (12 år) 	1 200:-	utifrån lagets direkta kostnader.</a:t>
            </a:r>
            <a:br>
              <a:rPr lang="sv-SE" sz="2000" dirty="0">
                <a:latin typeface="Daytona" panose="020B0604030500040204" pitchFamily="34" charset="0"/>
              </a:rPr>
            </a:br>
            <a:endParaRPr lang="sv-SE" sz="2000" dirty="0">
              <a:latin typeface="Daytona" panose="020B0604030500040204" pitchFamily="34" charset="0"/>
            </a:endParaRPr>
          </a:p>
          <a:p>
            <a:pPr marL="0" indent="0">
              <a:lnSpc>
                <a:spcPct val="120000"/>
              </a:lnSpc>
              <a:buNone/>
              <a:tabLst>
                <a:tab pos="2873375" algn="r"/>
                <a:tab pos="4397375" algn="l"/>
                <a:tab pos="7532688" algn="r"/>
              </a:tabLst>
              <a:defRPr/>
            </a:pPr>
            <a:br>
              <a:rPr lang="sv-SE" sz="1600" i="1" dirty="0">
                <a:latin typeface="Daytona" panose="020B0604030500040204" pitchFamily="34" charset="0"/>
              </a:rPr>
            </a:br>
            <a:r>
              <a:rPr lang="sv-SE" sz="1600" i="1" dirty="0">
                <a:latin typeface="Daytona" panose="020B0604030500040204" pitchFamily="34" charset="0"/>
              </a:rPr>
              <a:t>Ingen syskonrabatt på träningsavgiften.</a:t>
            </a:r>
            <a:r>
              <a:rPr lang="sv-SE" sz="2000" i="1" dirty="0">
                <a:latin typeface="Daytona" panose="020B0604030500040204" pitchFamily="34" charset="0"/>
              </a:rPr>
              <a:t> </a:t>
            </a:r>
            <a:r>
              <a:rPr lang="sv-SE" sz="1600" i="1" dirty="0">
                <a:latin typeface="Daytona" panose="020B0604030500040204" pitchFamily="34" charset="0"/>
              </a:rPr>
              <a:t>Medlemsavgiften skickas ut i samband med träningsavgifterna för fotboll.</a:t>
            </a:r>
          </a:p>
        </p:txBody>
      </p:sp>
      <p:pic>
        <p:nvPicPr>
          <p:cNvPr id="8" name="Bildobjekt 7" descr="../../Logor/%20SandåkernsSK_transparentBG.png">
            <a:extLst>
              <a:ext uri="{FF2B5EF4-FFF2-40B4-BE49-F238E27FC236}">
                <a16:creationId xmlns:a16="http://schemas.microsoft.com/office/drawing/2014/main" id="{DA9CAA54-5019-454B-A56E-BC196718A4C7}"/>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extLst>
      <p:ext uri="{BB962C8B-B14F-4D97-AF65-F5344CB8AC3E}">
        <p14:creationId xmlns:p14="http://schemas.microsoft.com/office/powerpoint/2010/main" val="1477708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Gemensamma arbeten i föreningen</a:t>
            </a:r>
          </a:p>
        </p:txBody>
      </p:sp>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333103" y="1253330"/>
            <a:ext cx="10515600" cy="5249069"/>
          </a:xfrm>
        </p:spPr>
        <p:txBody>
          <a:bodyPr rtlCol="0">
            <a:noAutofit/>
          </a:bodyPr>
          <a:lstStyle/>
          <a:p>
            <a:pPr marL="0" indent="0">
              <a:lnSpc>
                <a:spcPct val="120000"/>
              </a:lnSpc>
              <a:buNone/>
              <a:defRPr/>
            </a:pPr>
            <a:r>
              <a:rPr lang="sv-SE" sz="1700" b="1" dirty="0">
                <a:latin typeface="Daytona" panose="020B0604030500040204" pitchFamily="34" charset="0"/>
              </a:rPr>
              <a:t>Bingolotter under julen</a:t>
            </a:r>
            <a:br>
              <a:rPr lang="sv-SE" sz="1700" b="1" dirty="0">
                <a:latin typeface="Daytona" panose="020B0604030500040204" pitchFamily="34" charset="0"/>
              </a:rPr>
            </a:br>
            <a:r>
              <a:rPr lang="sv-SE" sz="1700" dirty="0">
                <a:latin typeface="Daytona" panose="020B0604030500040204" pitchFamily="34" charset="0"/>
              </a:rPr>
              <a:t>Samtliga medlemmar säljer 8 Bingolotter till Uppesittarkvällen den 23/12. </a:t>
            </a:r>
            <a:br>
              <a:rPr lang="sv-SE" sz="1700" dirty="0">
                <a:latin typeface="Daytona" panose="020B0604030500040204" pitchFamily="34" charset="0"/>
              </a:rPr>
            </a:br>
            <a:r>
              <a:rPr lang="sv-SE" sz="1700" dirty="0">
                <a:latin typeface="Daytona" panose="020B0604030500040204" pitchFamily="34" charset="0"/>
              </a:rPr>
              <a:t>Familjer (2 aktiva barn eller fler) säljer 14 Bingolotter. Det är också möjligt att sälja ytterligare bingolotter, dubbellotter, trippellotter och julkalendrar, där hela förtjänsten går till önskad lagkassa.</a:t>
            </a:r>
          </a:p>
          <a:p>
            <a:pPr marL="0" indent="0">
              <a:lnSpc>
                <a:spcPct val="120000"/>
              </a:lnSpc>
              <a:buNone/>
              <a:defRPr/>
            </a:pPr>
            <a:r>
              <a:rPr lang="sv-SE" sz="1700" b="1" dirty="0">
                <a:latin typeface="Daytona" panose="020B0604030500040204" pitchFamily="34" charset="0"/>
              </a:rPr>
              <a:t>Arbete under Svenska Rallyt </a:t>
            </a:r>
            <a:r>
              <a:rPr lang="sv-SE" sz="1700" dirty="0">
                <a:latin typeface="Daytona" panose="020B0604030500040204" pitchFamily="34" charset="0"/>
              </a:rPr>
              <a:t>(varje år)</a:t>
            </a:r>
            <a:br>
              <a:rPr lang="sv-SE" sz="1700" dirty="0">
                <a:latin typeface="Daytona" panose="020B0604030500040204" pitchFamily="34" charset="0"/>
              </a:rPr>
            </a:br>
            <a:r>
              <a:rPr lang="sv-SE" sz="1700" dirty="0">
                <a:latin typeface="Daytona" panose="020B0604030500040204" pitchFamily="34" charset="0"/>
              </a:rPr>
              <a:t>Antalet förväntade arbetstimmar/pass utgår från lagens/barnens ålder. </a:t>
            </a:r>
          </a:p>
          <a:p>
            <a:pPr marL="0" indent="0">
              <a:lnSpc>
                <a:spcPct val="120000"/>
              </a:lnSpc>
              <a:buNone/>
              <a:defRPr/>
            </a:pPr>
            <a:r>
              <a:rPr lang="sv-SE" sz="1700" b="1" dirty="0">
                <a:latin typeface="Daytona" panose="020B0604030500040204" pitchFamily="34" charset="0"/>
              </a:rPr>
              <a:t>Parkering under Stora Nolia </a:t>
            </a:r>
            <a:r>
              <a:rPr lang="sv-SE" sz="1700" dirty="0">
                <a:latin typeface="Daytona" panose="020B0604030500040204" pitchFamily="34" charset="0"/>
              </a:rPr>
              <a:t>(vartannat år)</a:t>
            </a:r>
            <a:br>
              <a:rPr lang="sv-SE" sz="1700" dirty="0">
                <a:latin typeface="Daytona" panose="020B0604030500040204" pitchFamily="34" charset="0"/>
              </a:rPr>
            </a:br>
            <a:r>
              <a:rPr lang="sv-SE" sz="1700" dirty="0">
                <a:latin typeface="Daytona" panose="020B0604030500040204" pitchFamily="34" charset="0"/>
              </a:rPr>
              <a:t>Antalet förväntade arbetstimmar/pass utgår från lagens/barnens ålder. </a:t>
            </a:r>
          </a:p>
          <a:p>
            <a:pPr marL="0" indent="0" algn="l">
              <a:lnSpc>
                <a:spcPct val="120000"/>
              </a:lnSpc>
              <a:buNone/>
            </a:pPr>
            <a:r>
              <a:rPr lang="sv-SE" sz="1700" b="1" dirty="0">
                <a:solidFill>
                  <a:schemeClr val="bg1">
                    <a:lumMod val="75000"/>
                  </a:schemeClr>
                </a:solidFill>
                <a:latin typeface="Daytona" panose="020B0604030500040204" pitchFamily="34" charset="0"/>
              </a:rPr>
              <a:t>Restaurangchansen 2024</a:t>
            </a:r>
            <a:br>
              <a:rPr lang="sv-SE" sz="1700" b="1" dirty="0">
                <a:solidFill>
                  <a:schemeClr val="bg1">
                    <a:lumMod val="75000"/>
                  </a:schemeClr>
                </a:solidFill>
                <a:latin typeface="Daytona" panose="020B0604030500040204" pitchFamily="34" charset="0"/>
              </a:rPr>
            </a:br>
            <a:r>
              <a:rPr lang="sv-SE" sz="1700" dirty="0">
                <a:solidFill>
                  <a:schemeClr val="bg1">
                    <a:lumMod val="75000"/>
                  </a:schemeClr>
                </a:solidFill>
                <a:latin typeface="Daytona" panose="020B0604030500040204" pitchFamily="34" charset="0"/>
              </a:rPr>
              <a:t>Föreningen har ett år kvar på avtalet med Restaurangchansen/RC-</a:t>
            </a:r>
            <a:r>
              <a:rPr lang="sv-SE" sz="1700" dirty="0" err="1">
                <a:solidFill>
                  <a:schemeClr val="bg1">
                    <a:lumMod val="75000"/>
                  </a:schemeClr>
                </a:solidFill>
                <a:latin typeface="Daytona" panose="020B0604030500040204" pitchFamily="34" charset="0"/>
              </a:rPr>
              <a:t>Appen</a:t>
            </a:r>
            <a:r>
              <a:rPr lang="sv-SE" sz="1700" dirty="0">
                <a:solidFill>
                  <a:schemeClr val="bg1">
                    <a:lumMod val="75000"/>
                  </a:schemeClr>
                </a:solidFill>
                <a:latin typeface="Daytona" panose="020B0604030500040204" pitchFamily="34" charset="0"/>
              </a:rPr>
              <a:t>, </a:t>
            </a:r>
            <a:br>
              <a:rPr lang="sv-SE" sz="1700" dirty="0">
                <a:solidFill>
                  <a:schemeClr val="bg1">
                    <a:lumMod val="75000"/>
                  </a:schemeClr>
                </a:solidFill>
                <a:latin typeface="Daytona" panose="020B0604030500040204" pitchFamily="34" charset="0"/>
              </a:rPr>
            </a:br>
            <a:r>
              <a:rPr lang="sv-SE" sz="1700" dirty="0">
                <a:solidFill>
                  <a:schemeClr val="bg1">
                    <a:lumMod val="75000"/>
                  </a:schemeClr>
                </a:solidFill>
                <a:latin typeface="Daytona" panose="020B0604030500040204" pitchFamily="34" charset="0"/>
              </a:rPr>
              <a:t>vilket gör att 2024 blir sista året som detta är ett föreningsjobb.</a:t>
            </a:r>
          </a:p>
          <a:p>
            <a:pPr marL="0" indent="0" algn="l">
              <a:lnSpc>
                <a:spcPct val="120000"/>
              </a:lnSpc>
              <a:buNone/>
            </a:pPr>
            <a:r>
              <a:rPr lang="sv-SE" sz="1700" dirty="0">
                <a:solidFill>
                  <a:schemeClr val="bg1">
                    <a:lumMod val="75000"/>
                  </a:schemeClr>
                </a:solidFill>
                <a:latin typeface="Daytona" panose="020B0604030500040204" pitchFamily="34" charset="0"/>
              </a:rPr>
              <a:t>1 barn = 2 RC-</a:t>
            </a:r>
            <a:r>
              <a:rPr lang="sv-SE" sz="1700" dirty="0" err="1">
                <a:solidFill>
                  <a:schemeClr val="bg1">
                    <a:lumMod val="75000"/>
                  </a:schemeClr>
                </a:solidFill>
                <a:latin typeface="Daytona" panose="020B0604030500040204" pitchFamily="34" charset="0"/>
              </a:rPr>
              <a:t>Appen</a:t>
            </a:r>
            <a:r>
              <a:rPr lang="sv-SE" sz="1700" dirty="0">
                <a:solidFill>
                  <a:schemeClr val="bg1">
                    <a:lumMod val="75000"/>
                  </a:schemeClr>
                </a:solidFill>
                <a:latin typeface="Daytona" panose="020B0604030500040204" pitchFamily="34" charset="0"/>
              </a:rPr>
              <a:t> för 300:-/st. + 1 RC-</a:t>
            </a:r>
            <a:r>
              <a:rPr lang="sv-SE" sz="1700" dirty="0" err="1">
                <a:solidFill>
                  <a:schemeClr val="bg1">
                    <a:lumMod val="75000"/>
                  </a:schemeClr>
                </a:solidFill>
                <a:latin typeface="Daytona" panose="020B0604030500040204" pitchFamily="34" charset="0"/>
              </a:rPr>
              <a:t>appen</a:t>
            </a:r>
            <a:r>
              <a:rPr lang="sv-SE" sz="1700" dirty="0">
                <a:solidFill>
                  <a:schemeClr val="bg1">
                    <a:lumMod val="75000"/>
                  </a:schemeClr>
                </a:solidFill>
                <a:latin typeface="Daytona" panose="020B0604030500040204" pitchFamily="34" charset="0"/>
              </a:rPr>
              <a:t> gratis (värde 300:-)</a:t>
            </a:r>
            <a:br>
              <a:rPr lang="sv-SE" sz="1700" dirty="0">
                <a:solidFill>
                  <a:schemeClr val="bg1">
                    <a:lumMod val="75000"/>
                  </a:schemeClr>
                </a:solidFill>
                <a:latin typeface="Daytona" panose="020B0604030500040204" pitchFamily="34" charset="0"/>
              </a:rPr>
            </a:br>
            <a:r>
              <a:rPr lang="sv-SE" sz="1700" dirty="0">
                <a:solidFill>
                  <a:schemeClr val="bg1">
                    <a:lumMod val="75000"/>
                  </a:schemeClr>
                </a:solidFill>
                <a:latin typeface="Daytona" panose="020B0604030500040204" pitchFamily="34" charset="0"/>
              </a:rPr>
              <a:t>2 barn eller fler = 4 RC-</a:t>
            </a:r>
            <a:r>
              <a:rPr lang="sv-SE" sz="1700" dirty="0" err="1">
                <a:solidFill>
                  <a:schemeClr val="bg1">
                    <a:lumMod val="75000"/>
                  </a:schemeClr>
                </a:solidFill>
                <a:latin typeface="Daytona" panose="020B0604030500040204" pitchFamily="34" charset="0"/>
              </a:rPr>
              <a:t>Appen</a:t>
            </a:r>
            <a:r>
              <a:rPr lang="sv-SE" sz="1700" dirty="0">
                <a:solidFill>
                  <a:schemeClr val="bg1">
                    <a:lumMod val="75000"/>
                  </a:schemeClr>
                </a:solidFill>
                <a:latin typeface="Daytona" panose="020B0604030500040204" pitchFamily="34" charset="0"/>
              </a:rPr>
              <a:t> för 300:-/st. + 1 RC-</a:t>
            </a:r>
            <a:r>
              <a:rPr lang="sv-SE" sz="1700" dirty="0" err="1">
                <a:solidFill>
                  <a:schemeClr val="bg1">
                    <a:lumMod val="75000"/>
                  </a:schemeClr>
                </a:solidFill>
                <a:latin typeface="Daytona" panose="020B0604030500040204" pitchFamily="34" charset="0"/>
              </a:rPr>
              <a:t>Appen</a:t>
            </a:r>
            <a:r>
              <a:rPr lang="sv-SE" sz="1700" dirty="0">
                <a:solidFill>
                  <a:schemeClr val="bg1">
                    <a:lumMod val="75000"/>
                  </a:schemeClr>
                </a:solidFill>
                <a:latin typeface="Daytona" panose="020B0604030500040204" pitchFamily="34" charset="0"/>
              </a:rPr>
              <a:t> Familj gratis (värde 450:-)</a:t>
            </a:r>
          </a:p>
          <a:p>
            <a:pPr marL="0" indent="0">
              <a:lnSpc>
                <a:spcPct val="120000"/>
              </a:lnSpc>
              <a:buNone/>
              <a:defRPr/>
            </a:pPr>
            <a:r>
              <a:rPr lang="sv-SE" sz="1700" i="1" dirty="0">
                <a:latin typeface="Daytona" panose="020B0604030500040204" pitchFamily="34" charset="0"/>
              </a:rPr>
              <a:t>En översyn av föreningens arbeten sker löpande.</a:t>
            </a:r>
          </a:p>
        </p:txBody>
      </p:sp>
      <p:pic>
        <p:nvPicPr>
          <p:cNvPr id="8" name="Bildobjekt 7" descr="../../Logor/%20SandåkernsSK_transparentBG.png">
            <a:extLst>
              <a:ext uri="{FF2B5EF4-FFF2-40B4-BE49-F238E27FC236}">
                <a16:creationId xmlns:a16="http://schemas.microsoft.com/office/drawing/2014/main" id="{E635B029-4BB8-44D5-9016-14E9A663CF0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spTree>
    <p:extLst>
      <p:ext uri="{BB962C8B-B14F-4D97-AF65-F5344CB8AC3E}">
        <p14:creationId xmlns:p14="http://schemas.microsoft.com/office/powerpoint/2010/main" val="1221481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B24ECD6D-EF63-4E16-84F8-79C3A5662D37}"/>
              </a:ext>
            </a:extLst>
          </p:cNvPr>
          <p:cNvSpPr>
            <a:spLocks noGrp="1"/>
          </p:cNvSpPr>
          <p:nvPr>
            <p:ph type="title"/>
          </p:nvPr>
        </p:nvSpPr>
        <p:spPr>
          <a:xfrm>
            <a:off x="333103" y="255588"/>
            <a:ext cx="10515600" cy="824275"/>
          </a:xfrm>
        </p:spPr>
        <p:txBody>
          <a:bodyPr>
            <a:normAutofit/>
          </a:bodyPr>
          <a:lstStyle/>
          <a:p>
            <a:pPr eaLnBrk="1" hangingPunct="1"/>
            <a:r>
              <a:rPr lang="sv-SE" altLang="sv-SE" sz="3600" b="1" dirty="0">
                <a:latin typeface="Daytona" panose="020B0604030500040204" pitchFamily="34" charset="0"/>
              </a:rPr>
              <a:t>Budget 2024</a:t>
            </a:r>
          </a:p>
        </p:txBody>
      </p:sp>
      <p:pic>
        <p:nvPicPr>
          <p:cNvPr id="8" name="Bildobjekt 7" descr="../../Logor/%20SandåkernsSK_transparentBG.png">
            <a:extLst>
              <a:ext uri="{FF2B5EF4-FFF2-40B4-BE49-F238E27FC236}">
                <a16:creationId xmlns:a16="http://schemas.microsoft.com/office/drawing/2014/main" id="{E635B029-4BB8-44D5-9016-14E9A663CF0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4638" y="248445"/>
            <a:ext cx="749562" cy="477837"/>
          </a:xfrm>
          <a:prstGeom prst="rect">
            <a:avLst/>
          </a:prstGeom>
          <a:noFill/>
          <a:ln>
            <a:noFill/>
          </a:ln>
        </p:spPr>
      </p:pic>
      <p:pic>
        <p:nvPicPr>
          <p:cNvPr id="3" name="Bildobjekt 2">
            <a:hlinkClick r:id="rId3" action="ppaction://hlinkfile"/>
            <a:extLst>
              <a:ext uri="{FF2B5EF4-FFF2-40B4-BE49-F238E27FC236}">
                <a16:creationId xmlns:a16="http://schemas.microsoft.com/office/drawing/2014/main" id="{C9B1A16D-0034-5733-4374-3B08D50CCF5B}"/>
              </a:ext>
            </a:extLst>
          </p:cNvPr>
          <p:cNvPicPr>
            <a:picLocks noChangeAspect="1"/>
          </p:cNvPicPr>
          <p:nvPr/>
        </p:nvPicPr>
        <p:blipFill>
          <a:blip r:embed="rId4"/>
          <a:stretch>
            <a:fillRect/>
          </a:stretch>
        </p:blipFill>
        <p:spPr>
          <a:xfrm>
            <a:off x="416768" y="1079863"/>
            <a:ext cx="10515600" cy="3600891"/>
          </a:xfrm>
          <a:prstGeom prst="rect">
            <a:avLst/>
          </a:prstGeom>
        </p:spPr>
      </p:pic>
    </p:spTree>
    <p:extLst>
      <p:ext uri="{BB962C8B-B14F-4D97-AF65-F5344CB8AC3E}">
        <p14:creationId xmlns:p14="http://schemas.microsoft.com/office/powerpoint/2010/main" val="2897057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innehåll 2">
            <a:extLst>
              <a:ext uri="{FF2B5EF4-FFF2-40B4-BE49-F238E27FC236}">
                <a16:creationId xmlns:a16="http://schemas.microsoft.com/office/drawing/2014/main" id="{0EEA1EC0-8D1F-4CBD-9F40-2ED1C101C093}"/>
              </a:ext>
            </a:extLst>
          </p:cNvPr>
          <p:cNvSpPr>
            <a:spLocks noGrp="1"/>
          </p:cNvSpPr>
          <p:nvPr>
            <p:ph idx="1"/>
          </p:nvPr>
        </p:nvSpPr>
        <p:spPr>
          <a:xfrm>
            <a:off x="0" y="1324387"/>
            <a:ext cx="12192000" cy="1124109"/>
          </a:xfrm>
        </p:spPr>
        <p:txBody>
          <a:bodyPr rtlCol="0">
            <a:normAutofit/>
          </a:bodyPr>
          <a:lstStyle/>
          <a:p>
            <a:pPr marL="0" indent="0" algn="ctr" eaLnBrk="1" hangingPunct="1">
              <a:buNone/>
            </a:pPr>
            <a:r>
              <a:rPr lang="sv-SE" altLang="sv-SE" sz="1600" dirty="0">
                <a:latin typeface="Daytona" panose="020B0604030500040204" pitchFamily="34" charset="0"/>
              </a:rPr>
              <a:t>Vi stöttar barn- och ungdomsidrotten i Sandåkerns SK…</a:t>
            </a:r>
            <a:endParaRPr lang="sv-SE" sz="1600" dirty="0">
              <a:latin typeface="Daytona" panose="020B0604030500040204" pitchFamily="34" charset="0"/>
            </a:endParaRPr>
          </a:p>
          <a:p>
            <a:pPr eaLnBrk="1" fontAlgn="auto" hangingPunct="1">
              <a:spcAft>
                <a:spcPts val="0"/>
              </a:spcAft>
              <a:defRPr/>
            </a:pPr>
            <a:endParaRPr lang="sv-SE" dirty="0"/>
          </a:p>
          <a:p>
            <a:pPr eaLnBrk="1" fontAlgn="auto" hangingPunct="1">
              <a:spcAft>
                <a:spcPts val="0"/>
              </a:spcAft>
              <a:defRPr/>
            </a:pPr>
            <a:endParaRPr lang="sv-SE" dirty="0"/>
          </a:p>
        </p:txBody>
      </p:sp>
      <p:pic>
        <p:nvPicPr>
          <p:cNvPr id="8" name="Picture 2" descr="Recept favoriter, Vegetariskt: Ica kvantum umea">
            <a:extLst>
              <a:ext uri="{FF2B5EF4-FFF2-40B4-BE49-F238E27FC236}">
                <a16:creationId xmlns:a16="http://schemas.microsoft.com/office/drawing/2014/main" id="{C7BC6690-711A-4F22-BF79-9F1D11226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0046" y="2210371"/>
            <a:ext cx="5091906" cy="12981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NTERSPORT | Nyhetsarkiv">
            <a:extLst>
              <a:ext uri="{FF2B5EF4-FFF2-40B4-BE49-F238E27FC236}">
                <a16:creationId xmlns:a16="http://schemas.microsoft.com/office/drawing/2014/main" id="{2331A17F-FC57-4F1A-815F-76643A360B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150" b="37151"/>
          <a:stretch/>
        </p:blipFill>
        <p:spPr bwMode="auto">
          <a:xfrm>
            <a:off x="3912976" y="3931379"/>
            <a:ext cx="4366045" cy="58907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Återförsäljare - Svenska">
            <a:extLst>
              <a:ext uri="{FF2B5EF4-FFF2-40B4-BE49-F238E27FC236}">
                <a16:creationId xmlns:a16="http://schemas.microsoft.com/office/drawing/2014/main" id="{B06FEC4D-363D-4D0A-DCA5-90E59AD53E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5842" y="5066888"/>
            <a:ext cx="3580312" cy="781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6668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CE611C0D-359C-4738-8035-FAAE8ED3F6F6}"/>
              </a:ext>
            </a:extLst>
          </p:cNvPr>
          <p:cNvSpPr>
            <a:spLocks noGrp="1"/>
          </p:cNvSpPr>
          <p:nvPr>
            <p:ph type="ctrTitle"/>
          </p:nvPr>
        </p:nvSpPr>
        <p:spPr>
          <a:xfrm>
            <a:off x="7464614" y="1783959"/>
            <a:ext cx="4087306" cy="2889114"/>
          </a:xfrm>
        </p:spPr>
        <p:txBody>
          <a:bodyPr rtlCol="0" anchor="b">
            <a:normAutofit/>
          </a:bodyPr>
          <a:lstStyle/>
          <a:p>
            <a:pPr algn="l" eaLnBrk="1" fontAlgn="auto" hangingPunct="1">
              <a:spcAft>
                <a:spcPts val="0"/>
              </a:spcAft>
              <a:defRPr/>
            </a:pPr>
            <a:br>
              <a:rPr lang="sv-SE" sz="5400"/>
            </a:br>
            <a:r>
              <a:rPr lang="sv-SE" sz="5400">
                <a:latin typeface="Daytona" panose="020B0604030500040204" pitchFamily="34" charset="0"/>
              </a:rPr>
              <a:t>Frågor?</a:t>
            </a:r>
            <a:br>
              <a:rPr lang="sv-SE" sz="5400"/>
            </a:br>
            <a:endParaRPr lang="sv-SE" sz="5400"/>
          </a:p>
        </p:txBody>
      </p:sp>
      <p:sp>
        <p:nvSpPr>
          <p:cNvPr id="7" name="Underrubrik 2">
            <a:extLst>
              <a:ext uri="{FF2B5EF4-FFF2-40B4-BE49-F238E27FC236}">
                <a16:creationId xmlns:a16="http://schemas.microsoft.com/office/drawing/2014/main" id="{D4412B74-0BB1-4B52-844A-F3BF6F05516C}"/>
              </a:ext>
            </a:extLst>
          </p:cNvPr>
          <p:cNvSpPr>
            <a:spLocks noGrp="1"/>
          </p:cNvSpPr>
          <p:nvPr>
            <p:ph type="subTitle" idx="1"/>
          </p:nvPr>
        </p:nvSpPr>
        <p:spPr>
          <a:xfrm>
            <a:off x="7464612" y="4750893"/>
            <a:ext cx="4087305" cy="1147863"/>
          </a:xfrm>
        </p:spPr>
        <p:txBody>
          <a:bodyPr anchor="t">
            <a:normAutofit/>
          </a:bodyPr>
          <a:lstStyle/>
          <a:p>
            <a:pPr algn="l" eaLnBrk="1" hangingPunct="1"/>
            <a:r>
              <a:rPr lang="sv-SE" altLang="sv-SE" sz="2000" b="1" dirty="0">
                <a:latin typeface="Daytona" panose="020B0604030500040204" pitchFamily="34" charset="0"/>
              </a:rPr>
              <a:t>Sandåkerns SK kansli</a:t>
            </a:r>
            <a:br>
              <a:rPr lang="sv-SE" altLang="sv-SE" sz="2000" dirty="0">
                <a:latin typeface="Daytona" panose="020B0604030500040204" pitchFamily="34" charset="0"/>
              </a:rPr>
            </a:br>
            <a:r>
              <a:rPr lang="sv-SE" altLang="sv-SE" sz="2000" dirty="0">
                <a:latin typeface="Daytona" panose="020B0604030500040204" pitchFamily="34" charset="0"/>
              </a:rPr>
              <a:t>090 - 77 41 48</a:t>
            </a:r>
            <a:br>
              <a:rPr lang="sv-SE" altLang="sv-SE" sz="2000" dirty="0">
                <a:latin typeface="Daytona" panose="020B0604030500040204" pitchFamily="34" charset="0"/>
              </a:rPr>
            </a:br>
            <a:r>
              <a:rPr lang="sv-SE" altLang="sv-SE" sz="2000" dirty="0">
                <a:latin typeface="Daytona" panose="020B0604030500040204" pitchFamily="34" charset="0"/>
              </a:rPr>
              <a:t>kansli@sandakernssk.se</a:t>
            </a:r>
            <a:endParaRPr lang="sv-SE" altLang="sv-SE" sz="2000">
              <a:latin typeface="Daytona" panose="020B0604030500040204" pitchFamily="34" charset="0"/>
            </a:endParaRPr>
          </a:p>
        </p:txBody>
      </p:sp>
      <p:sp>
        <p:nvSpPr>
          <p:cNvPr id="18" name="Freeform: Shape 17">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Bildobjekt 8" descr="../../Logor/%20SandåkernsSK_transparentBG.png">
            <a:extLst>
              <a:ext uri="{FF2B5EF4-FFF2-40B4-BE49-F238E27FC236}">
                <a16:creationId xmlns:a16="http://schemas.microsoft.com/office/drawing/2014/main" id="{33DD6F3C-6026-423A-B007-9595C64A4024}"/>
              </a:ext>
            </a:extLst>
          </p:cNvPr>
          <p:cNvPicPr/>
          <p:nvPr/>
        </p:nvPicPr>
        <p:blipFill rotWithShape="1">
          <a:blip r:embed="rId2" cstate="print">
            <a:extLst>
              <a:ext uri="{28A0092B-C50C-407E-A947-70E740481C1C}">
                <a14:useLocalDpi xmlns:a14="http://schemas.microsoft.com/office/drawing/2010/main" val="0"/>
              </a:ext>
            </a:extLst>
          </a:blip>
          <a:srcRect l="16866" r="12162"/>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p:spPr>
      </p:pic>
    </p:spTree>
    <p:extLst>
      <p:ext uri="{BB962C8B-B14F-4D97-AF65-F5344CB8AC3E}">
        <p14:creationId xmlns:p14="http://schemas.microsoft.com/office/powerpoint/2010/main" val="31479533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400"/>
                                        <p:tgtEl>
                                          <p:spTgt spid="7">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05c9e18-d393-4470-8b67-9616c62ec31f}" enabled="1" method="Standard" siteId="{c5d1e823-e2b8-46bf-92ff-84f54313e0a5}" removed="0"/>
</clbl:labelList>
</file>

<file path=docProps/app.xml><?xml version="1.0" encoding="utf-8"?>
<Properties xmlns="http://schemas.openxmlformats.org/officeDocument/2006/extended-properties" xmlns:vt="http://schemas.openxmlformats.org/officeDocument/2006/docPropsVTypes">
  <TotalTime>717</TotalTime>
  <Words>6274</Words>
  <Application>Microsoft Office PowerPoint</Application>
  <PresentationFormat>Bredbild</PresentationFormat>
  <Paragraphs>410</Paragraphs>
  <Slides>28</Slides>
  <Notes>0</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28</vt:i4>
      </vt:variant>
    </vt:vector>
  </HeadingPairs>
  <TitlesOfParts>
    <vt:vector size="36" baseType="lpstr">
      <vt:lpstr>Aptos</vt:lpstr>
      <vt:lpstr>Arial</vt:lpstr>
      <vt:lpstr>Calibri</vt:lpstr>
      <vt:lpstr>Calibri Light</vt:lpstr>
      <vt:lpstr>Daytona</vt:lpstr>
      <vt:lpstr>Symbol</vt:lpstr>
      <vt:lpstr>Wingdings</vt:lpstr>
      <vt:lpstr>Office-tema</vt:lpstr>
      <vt:lpstr>Uppstartsträff inför fotbollssäsongen  med samtliga ledare  Umeå den 11 mars 2024 </vt:lpstr>
      <vt:lpstr>PowerPoint-presentation</vt:lpstr>
      <vt:lpstr>PowerPoint-presentation</vt:lpstr>
      <vt:lpstr>Organisation - förening</vt:lpstr>
      <vt:lpstr>Organisation</vt:lpstr>
      <vt:lpstr>Organisation - lag</vt:lpstr>
      <vt:lpstr>Vision, verksamhetsidé och värdegrund</vt:lpstr>
      <vt:lpstr>Uppförandekod</vt:lpstr>
      <vt:lpstr>Anvisningar och spelregler</vt:lpstr>
      <vt:lpstr>Fotbollslag 2024</vt:lpstr>
      <vt:lpstr>Information - hemsida</vt:lpstr>
      <vt:lpstr>Information - app</vt:lpstr>
      <vt:lpstr>Träningstider och matcher (ej klara för 2024)</vt:lpstr>
      <vt:lpstr>Förråd Grubbevallen</vt:lpstr>
      <vt:lpstr>Samarbete mellan lag i föreningen</vt:lpstr>
      <vt:lpstr>Säsongs- och tidfördelning</vt:lpstr>
      <vt:lpstr>Övergångspolicy internt och externt</vt:lpstr>
      <vt:lpstr>Övriga punkter</vt:lpstr>
      <vt:lpstr>Krishanteringsplan</vt:lpstr>
      <vt:lpstr>Ekonomisk struktur (1 av 2)</vt:lpstr>
      <vt:lpstr>Ekonomisk struktur (2 av 2)</vt:lpstr>
      <vt:lpstr>Regler och riktlinjer för lagkassor </vt:lpstr>
      <vt:lpstr>Förklaring avgifter</vt:lpstr>
      <vt:lpstr>Medlems- &amp; träningsavgifter 2024</vt:lpstr>
      <vt:lpstr>Gemensamma arbeten i föreningen</vt:lpstr>
      <vt:lpstr>Budget 2024</vt:lpstr>
      <vt:lpstr>PowerPoint-presentation</vt:lpstr>
      <vt:lpstr> Frågor?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Ekonomi  2020-2021</dc:title>
  <dc:creator>David Persson</dc:creator>
  <cp:lastModifiedBy>UPC - Umeå Performance Center</cp:lastModifiedBy>
  <cp:revision>33</cp:revision>
  <dcterms:created xsi:type="dcterms:W3CDTF">2020-11-17T08:35:42Z</dcterms:created>
  <dcterms:modified xsi:type="dcterms:W3CDTF">2024-03-12T08:00:42Z</dcterms:modified>
</cp:coreProperties>
</file>