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Lst>
  <p:sldSz cx="9906000" cy="6858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88"/>
    <p:restoredTop sz="94669"/>
  </p:normalViewPr>
  <p:slideViewPr>
    <p:cSldViewPr snapToGrid="0" snapToObjects="1">
      <p:cViewPr>
        <p:scale>
          <a:sx n="85" d="100"/>
          <a:sy n="85" d="100"/>
        </p:scale>
        <p:origin x="1512" y="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sv-SE" smtClean="0"/>
              <a:t>Klicka här för att ändra format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9200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09796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sv-SE" smtClean="0"/>
              <a:t>Klicka här för att ändra format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94767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6118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682329" y="2505075"/>
            <a:ext cx="4190702"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14913" y="2505075"/>
            <a:ext cx="4211340"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47657338-D2A3-0346-B12C-44FF58836152}" type="datetimeFigureOut">
              <a:rPr lang="sv-SE" smtClean="0"/>
              <a:t>2016-10-05</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272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47657338-D2A3-0346-B12C-44FF58836152}" type="datetimeFigureOut">
              <a:rPr lang="sv-SE" smtClean="0"/>
              <a:t>2016-10-05</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9886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57338-D2A3-0346-B12C-44FF58836152}" type="datetimeFigureOut">
              <a:rPr lang="sv-SE" smtClean="0"/>
              <a:t>2016-10-05</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81427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1985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Dra bilden till platshållaren eller klicka på ikonen för att lägga till den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50407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0975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1138705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57338-D2A3-0346-B12C-44FF58836152}" type="datetimeFigureOut">
              <a:rPr lang="sv-SE" smtClean="0"/>
              <a:t>2016-10-05</a:t>
            </a:fld>
            <a:endParaRPr lang="sv-S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C2555-B57B-FC4D-8C88-02B3BF68C40A}" type="slidenum">
              <a:rPr lang="sv-SE" smtClean="0"/>
              <a:t>‹Nr.›</a:t>
            </a:fld>
            <a:endParaRPr lang="sv-SE"/>
          </a:p>
        </p:txBody>
      </p:sp>
    </p:spTree>
    <p:extLst>
      <p:ext uri="{BB962C8B-B14F-4D97-AF65-F5344CB8AC3E}">
        <p14:creationId xmlns:p14="http://schemas.microsoft.com/office/powerpoint/2010/main" val="744527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7.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8.jpg"/><Relationship Id="rId6" Type="http://schemas.openxmlformats.org/officeDocument/2006/relationships/image" Target="../media/image9.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0.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jpg"/><Relationship Id="rId6" Type="http://schemas.openxmlformats.org/officeDocument/2006/relationships/image" Target="../media/image9.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jpg"/><Relationship Id="rId6" Type="http://schemas.openxmlformats.org/officeDocument/2006/relationships/image" Target="../media/image12.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jpg"/><Relationship Id="rId6" Type="http://schemas.openxmlformats.org/officeDocument/2006/relationships/image" Target="../media/image10.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3.gif"/><Relationship Id="rId6" Type="http://schemas.openxmlformats.org/officeDocument/2006/relationships/image" Target="../media/image12.jpg"/><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2182402" y="2183254"/>
            <a:ext cx="5541198" cy="1754326"/>
          </a:xfrm>
          <a:prstGeom prst="rect">
            <a:avLst/>
          </a:prstGeom>
          <a:noFill/>
        </p:spPr>
        <p:txBody>
          <a:bodyPr wrap="square" rtlCol="0">
            <a:spAutoFit/>
          </a:bodyPr>
          <a:lstStyle/>
          <a:p>
            <a:pPr algn="ctr"/>
            <a:r>
              <a:rPr lang="sv-SE" sz="5400" b="1" dirty="0" smtClean="0"/>
              <a:t>Lekar: </a:t>
            </a:r>
          </a:p>
          <a:p>
            <a:pPr algn="ctr"/>
            <a:r>
              <a:rPr lang="sv-SE" sz="5400" b="1" dirty="0" smtClean="0">
                <a:solidFill>
                  <a:srgbClr val="00B050"/>
                </a:solidFill>
              </a:rPr>
              <a:t>Grön Nivå 6-9 år</a:t>
            </a:r>
            <a:endParaRPr lang="sv-SE" sz="5400" b="1" dirty="0">
              <a:solidFill>
                <a:srgbClr val="00B050"/>
              </a:solidFill>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p:cNvSpPr txBox="1"/>
          <p:nvPr/>
        </p:nvSpPr>
        <p:spPr>
          <a:xfrm>
            <a:off x="8512798" y="5910750"/>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385357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237873" cy="461665"/>
          </a:xfrm>
          <a:prstGeom prst="rect">
            <a:avLst/>
          </a:prstGeom>
          <a:noFill/>
        </p:spPr>
        <p:txBody>
          <a:bodyPr wrap="square" rtlCol="0">
            <a:spAutoFit/>
          </a:bodyPr>
          <a:lstStyle/>
          <a:p>
            <a:r>
              <a:rPr lang="sv-SE" sz="2400" b="1" dirty="0" smtClean="0"/>
              <a:t>Lekar: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735031" y="2218545"/>
            <a:ext cx="3597126" cy="182879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Skuggan</a:t>
            </a:r>
          </a:p>
          <a:p>
            <a:pPr>
              <a:lnSpc>
                <a:spcPct val="150000"/>
              </a:lnSpc>
            </a:pPr>
            <a:r>
              <a:rPr lang="sv-SE" sz="1400" dirty="0" smtClean="0">
                <a:solidFill>
                  <a:schemeClr val="tx1"/>
                </a:solidFill>
              </a:rPr>
              <a:t>Parvis. Det ena barnet sätter igång en rörelse och kompisen (skuggan) ska härma. Skifta rörelser lite då och då. Byt roller efter ett tag.</a:t>
            </a:r>
            <a:endParaRPr lang="sv-SE" sz="1400" dirty="0">
              <a:solidFill>
                <a:schemeClr val="tx1"/>
              </a:solidFill>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rotWithShape="1">
          <a:blip r:embed="rId5">
            <a:extLst>
              <a:ext uri="{28A0092B-C50C-407E-A947-70E740481C1C}">
                <a14:useLocalDpi xmlns:a14="http://schemas.microsoft.com/office/drawing/2010/main" val="0"/>
              </a:ext>
            </a:extLst>
          </a:blip>
          <a:srcRect l="36642" t="-1" r="44852" b="46855"/>
          <a:stretch/>
        </p:blipFill>
        <p:spPr>
          <a:xfrm>
            <a:off x="5231566" y="1533621"/>
            <a:ext cx="1573969" cy="3476433"/>
          </a:xfrm>
          <a:prstGeom prst="rect">
            <a:avLst/>
          </a:prstGeom>
        </p:spPr>
      </p:pic>
      <p:pic>
        <p:nvPicPr>
          <p:cNvPr id="9" name="Bildobjekt 8"/>
          <p:cNvPicPr>
            <a:picLocks noChangeAspect="1"/>
          </p:cNvPicPr>
          <p:nvPr/>
        </p:nvPicPr>
        <p:blipFill rotWithShape="1">
          <a:blip r:embed="rId5">
            <a:extLst>
              <a:ext uri="{28A0092B-C50C-407E-A947-70E740481C1C}">
                <a14:useLocalDpi xmlns:a14="http://schemas.microsoft.com/office/drawing/2010/main" val="0"/>
              </a:ext>
            </a:extLst>
          </a:blip>
          <a:srcRect l="36642" t="-1" r="44852" b="46855"/>
          <a:stretch/>
        </p:blipFill>
        <p:spPr>
          <a:xfrm flipH="1">
            <a:off x="6805535" y="1533621"/>
            <a:ext cx="1511507" cy="3476433"/>
          </a:xfrm>
          <a:prstGeom prst="rect">
            <a:avLst/>
          </a:prstGeom>
        </p:spPr>
      </p:pic>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105856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20041" y="1753849"/>
            <a:ext cx="3507186" cy="418225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Härma djur</a:t>
            </a:r>
          </a:p>
          <a:p>
            <a:pPr>
              <a:lnSpc>
                <a:spcPct val="150000"/>
              </a:lnSpc>
            </a:pPr>
            <a:r>
              <a:rPr lang="sv-SE" sz="1400" dirty="0" smtClean="0">
                <a:solidFill>
                  <a:schemeClr val="tx1"/>
                </a:solidFill>
              </a:rPr>
              <a:t>Stor grupp med ledare. Alla barnen börjar med att gå omkring. På instruktion ska de imitera olika djur. Några exempel är:</a:t>
            </a:r>
          </a:p>
          <a:p>
            <a:pPr marL="285750" indent="-285750">
              <a:lnSpc>
                <a:spcPct val="150000"/>
              </a:lnSpc>
              <a:buFont typeface="Arial" charset="0"/>
              <a:buChar char="•"/>
            </a:pPr>
            <a:r>
              <a:rPr lang="sv-SE" sz="1400" dirty="0" smtClean="0">
                <a:solidFill>
                  <a:schemeClr val="tx1"/>
                </a:solidFill>
              </a:rPr>
              <a:t>Lufsa som en björn.</a:t>
            </a:r>
          </a:p>
          <a:p>
            <a:pPr marL="285750" indent="-285750">
              <a:lnSpc>
                <a:spcPct val="150000"/>
              </a:lnSpc>
              <a:buFont typeface="Arial" charset="0"/>
              <a:buChar char="•"/>
            </a:pPr>
            <a:r>
              <a:rPr lang="sv-SE" sz="1400" dirty="0" smtClean="0">
                <a:solidFill>
                  <a:schemeClr val="tx1"/>
                </a:solidFill>
              </a:rPr>
              <a:t>Flyga som  en fjäril.</a:t>
            </a:r>
          </a:p>
          <a:p>
            <a:pPr marL="285750" indent="-285750">
              <a:lnSpc>
                <a:spcPct val="150000"/>
              </a:lnSpc>
              <a:buFont typeface="Arial" charset="0"/>
              <a:buChar char="•"/>
            </a:pPr>
            <a:r>
              <a:rPr lang="sv-SE" sz="1400" dirty="0" smtClean="0">
                <a:solidFill>
                  <a:schemeClr val="tx1"/>
                </a:solidFill>
              </a:rPr>
              <a:t>Springa som en struts.</a:t>
            </a:r>
          </a:p>
          <a:p>
            <a:pPr marL="285750" indent="-285750">
              <a:lnSpc>
                <a:spcPct val="150000"/>
              </a:lnSpc>
              <a:buFont typeface="Arial" charset="0"/>
              <a:buChar char="•"/>
            </a:pPr>
            <a:r>
              <a:rPr lang="sv-SE" sz="1400" dirty="0" smtClean="0">
                <a:solidFill>
                  <a:schemeClr val="tx1"/>
                </a:solidFill>
              </a:rPr>
              <a:t>Simma som en fisk.</a:t>
            </a:r>
          </a:p>
          <a:p>
            <a:pPr marL="285750" indent="-285750">
              <a:lnSpc>
                <a:spcPct val="150000"/>
              </a:lnSpc>
              <a:buFont typeface="Arial" charset="0"/>
              <a:buChar char="•"/>
            </a:pPr>
            <a:r>
              <a:rPr lang="sv-SE" sz="1400" dirty="0" smtClean="0">
                <a:solidFill>
                  <a:schemeClr val="tx1"/>
                </a:solidFill>
              </a:rPr>
              <a:t>Slingra som en orm.</a:t>
            </a:r>
          </a:p>
          <a:p>
            <a:pPr marL="285750" indent="-285750">
              <a:lnSpc>
                <a:spcPct val="150000"/>
              </a:lnSpc>
              <a:buFont typeface="Arial" charset="0"/>
              <a:buChar char="•"/>
            </a:pPr>
            <a:r>
              <a:rPr lang="sv-SE" sz="1400" dirty="0" smtClean="0">
                <a:solidFill>
                  <a:schemeClr val="tx1"/>
                </a:solidFill>
              </a:rPr>
              <a:t>Gå som en elefant. </a:t>
            </a:r>
          </a:p>
          <a:p>
            <a:pPr marL="285750" indent="-285750">
              <a:lnSpc>
                <a:spcPct val="150000"/>
              </a:lnSpc>
              <a:buFont typeface="Arial" charset="0"/>
              <a:buChar char="•"/>
            </a:pPr>
            <a:r>
              <a:rPr lang="sv-SE" sz="1400" dirty="0" smtClean="0">
                <a:solidFill>
                  <a:schemeClr val="tx1"/>
                </a:solidFill>
              </a:rPr>
              <a:t>Hoppa som en groda.</a:t>
            </a:r>
          </a:p>
          <a:p>
            <a:pPr marL="285750" indent="-285750">
              <a:lnSpc>
                <a:spcPct val="150000"/>
              </a:lnSpc>
              <a:buFont typeface="Arial" charset="0"/>
              <a:buChar char="•"/>
            </a:pPr>
            <a:r>
              <a:rPr lang="sv-SE" sz="1400" dirty="0" smtClean="0">
                <a:solidFill>
                  <a:schemeClr val="tx1"/>
                </a:solidFill>
              </a:rPr>
              <a:t>Galoppera som en häst.</a:t>
            </a: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3615" y="2474418"/>
            <a:ext cx="5423862" cy="2142552"/>
          </a:xfrm>
          <a:prstGeom prst="rect">
            <a:avLst/>
          </a:prstGeom>
        </p:spPr>
      </p:pic>
      <p:sp>
        <p:nvSpPr>
          <p:cNvPr id="9" name="textruta 8"/>
          <p:cNvSpPr txBox="1"/>
          <p:nvPr/>
        </p:nvSpPr>
        <p:spPr>
          <a:xfrm>
            <a:off x="3792513" y="299721"/>
            <a:ext cx="3237873" cy="461665"/>
          </a:xfrm>
          <a:prstGeom prst="rect">
            <a:avLst/>
          </a:prstGeom>
          <a:noFill/>
        </p:spPr>
        <p:txBody>
          <a:bodyPr wrap="square" rtlCol="0">
            <a:spAutoFit/>
          </a:bodyPr>
          <a:lstStyle/>
          <a:p>
            <a:r>
              <a:rPr lang="sv-SE" sz="2400" b="1" dirty="0" smtClean="0"/>
              <a:t>Lekar: </a:t>
            </a:r>
            <a:r>
              <a:rPr lang="sv-SE" sz="2400" b="1" smtClean="0">
                <a:solidFill>
                  <a:srgbClr val="00B050"/>
                </a:solidFill>
              </a:rPr>
              <a:t>Grön Nivå 6-9 år</a:t>
            </a:r>
            <a:endParaRPr lang="sv-SE" sz="2400" b="1" dirty="0">
              <a:solidFill>
                <a:srgbClr val="00B050"/>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337532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35031" y="2218545"/>
            <a:ext cx="3507186" cy="1678898"/>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Kaninhoppskull</a:t>
            </a:r>
          </a:p>
          <a:p>
            <a:pPr>
              <a:lnSpc>
                <a:spcPct val="150000"/>
              </a:lnSpc>
            </a:pPr>
            <a:r>
              <a:rPr lang="sv-SE" sz="1400" dirty="0" smtClean="0">
                <a:solidFill>
                  <a:schemeClr val="tx1"/>
                </a:solidFill>
              </a:rPr>
              <a:t>Stor grupp. Som vanlig kull  men alla ska hoppa jämfota, även </a:t>
            </a:r>
            <a:r>
              <a:rPr lang="sv-SE" sz="1400" dirty="0" err="1" smtClean="0">
                <a:solidFill>
                  <a:schemeClr val="tx1"/>
                </a:solidFill>
              </a:rPr>
              <a:t>kullaren</a:t>
            </a:r>
            <a:r>
              <a:rPr lang="sv-SE" sz="1400" dirty="0" smtClean="0">
                <a:solidFill>
                  <a:schemeClr val="tx1"/>
                </a:solidFill>
              </a:rPr>
              <a:t>.</a:t>
            </a:r>
            <a:endParaRPr lang="sv-SE" sz="1400" dirty="0">
              <a:solidFill>
                <a:schemeClr val="tx1"/>
              </a:solidFill>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7108" y="3453329"/>
            <a:ext cx="5229070" cy="2313864"/>
          </a:xfrm>
          <a:prstGeom prst="rect">
            <a:avLst/>
          </a:prstGeom>
        </p:spPr>
      </p:pic>
      <p:sp>
        <p:nvSpPr>
          <p:cNvPr id="9" name="textruta 8"/>
          <p:cNvSpPr txBox="1"/>
          <p:nvPr/>
        </p:nvSpPr>
        <p:spPr>
          <a:xfrm>
            <a:off x="3792513" y="299721"/>
            <a:ext cx="3237873" cy="461665"/>
          </a:xfrm>
          <a:prstGeom prst="rect">
            <a:avLst/>
          </a:prstGeom>
          <a:noFill/>
        </p:spPr>
        <p:txBody>
          <a:bodyPr wrap="square" rtlCol="0">
            <a:spAutoFit/>
          </a:bodyPr>
          <a:lstStyle/>
          <a:p>
            <a:r>
              <a:rPr lang="sv-SE" sz="2400" b="1" dirty="0" smtClean="0"/>
              <a:t>Lekar: </a:t>
            </a:r>
            <a:r>
              <a:rPr lang="sv-SE" sz="2400" b="1" smtClean="0">
                <a:solidFill>
                  <a:srgbClr val="00B050"/>
                </a:solidFill>
              </a:rPr>
              <a:t>Grön Nivå 6-9 år</a:t>
            </a:r>
            <a:endParaRPr lang="sv-SE" sz="2400" b="1" dirty="0">
              <a:solidFill>
                <a:srgbClr val="00B050"/>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261943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35031" y="2218544"/>
            <a:ext cx="3507186" cy="361262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Kroppsdelskompis</a:t>
            </a:r>
          </a:p>
          <a:p>
            <a:pPr>
              <a:lnSpc>
                <a:spcPct val="150000"/>
              </a:lnSpc>
            </a:pPr>
            <a:r>
              <a:rPr lang="sv-SE" sz="1400" dirty="0" smtClean="0">
                <a:solidFill>
                  <a:schemeClr val="tx1"/>
                </a:solidFill>
              </a:rPr>
              <a:t>Parvis. Barnen ska gå runt och hela tiden ha olika kroppsdelar i kontakt med varandra.</a:t>
            </a:r>
          </a:p>
          <a:p>
            <a:pPr marL="285750" indent="-285750">
              <a:lnSpc>
                <a:spcPct val="150000"/>
              </a:lnSpc>
              <a:buFont typeface="Arial" charset="0"/>
              <a:buChar char="•"/>
            </a:pPr>
            <a:r>
              <a:rPr lang="sv-SE" sz="1400" dirty="0" smtClean="0">
                <a:solidFill>
                  <a:schemeClr val="tx1"/>
                </a:solidFill>
              </a:rPr>
              <a:t>Ryggarna.</a:t>
            </a:r>
          </a:p>
          <a:p>
            <a:pPr marL="285750" indent="-285750">
              <a:lnSpc>
                <a:spcPct val="150000"/>
              </a:lnSpc>
              <a:buFont typeface="Arial" charset="0"/>
              <a:buChar char="•"/>
            </a:pPr>
            <a:r>
              <a:rPr lang="sv-SE" sz="1400" dirty="0" smtClean="0">
                <a:solidFill>
                  <a:schemeClr val="tx1"/>
                </a:solidFill>
              </a:rPr>
              <a:t>Pannorna.</a:t>
            </a:r>
          </a:p>
          <a:p>
            <a:pPr marL="285750" indent="-285750">
              <a:lnSpc>
                <a:spcPct val="150000"/>
              </a:lnSpc>
              <a:buFont typeface="Arial" charset="0"/>
              <a:buChar char="•"/>
            </a:pPr>
            <a:r>
              <a:rPr lang="sv-SE" sz="1400" dirty="0" smtClean="0">
                <a:solidFill>
                  <a:schemeClr val="tx1"/>
                </a:solidFill>
              </a:rPr>
              <a:t>Handflatorna.</a:t>
            </a:r>
          </a:p>
          <a:p>
            <a:pPr marL="285750" indent="-285750">
              <a:lnSpc>
                <a:spcPct val="150000"/>
              </a:lnSpc>
              <a:buFont typeface="Arial" charset="0"/>
              <a:buChar char="•"/>
            </a:pPr>
            <a:r>
              <a:rPr lang="sv-SE" sz="1400" dirty="0" smtClean="0">
                <a:solidFill>
                  <a:schemeClr val="tx1"/>
                </a:solidFill>
              </a:rPr>
              <a:t>Axlarna.</a:t>
            </a:r>
          </a:p>
          <a:p>
            <a:pPr marL="285750" indent="-285750">
              <a:lnSpc>
                <a:spcPct val="150000"/>
              </a:lnSpc>
              <a:buFont typeface="Arial" charset="0"/>
              <a:buChar char="•"/>
            </a:pPr>
            <a:r>
              <a:rPr lang="sv-SE" sz="1400" dirty="0" smtClean="0">
                <a:solidFill>
                  <a:schemeClr val="tx1"/>
                </a:solidFill>
              </a:rPr>
              <a:t>Öronen.</a:t>
            </a:r>
          </a:p>
          <a:p>
            <a:pPr marL="285750" indent="-285750">
              <a:lnSpc>
                <a:spcPct val="150000"/>
              </a:lnSpc>
              <a:buFont typeface="Arial" charset="0"/>
              <a:buChar char="•"/>
            </a:pPr>
            <a:r>
              <a:rPr lang="sv-SE" sz="1400" dirty="0" smtClean="0">
                <a:solidFill>
                  <a:schemeClr val="tx1"/>
                </a:solidFill>
              </a:rPr>
              <a:t>Rumporna.</a:t>
            </a:r>
          </a:p>
          <a:p>
            <a:pPr marL="285750" indent="-285750">
              <a:lnSpc>
                <a:spcPct val="150000"/>
              </a:lnSpc>
              <a:buFont typeface="Arial" charset="0"/>
              <a:buChar char="•"/>
            </a:pPr>
            <a:r>
              <a:rPr lang="sv-SE" sz="1400" dirty="0" smtClean="0">
                <a:solidFill>
                  <a:schemeClr val="tx1"/>
                </a:solidFill>
              </a:rPr>
              <a:t>Höfterna.</a:t>
            </a:r>
          </a:p>
          <a:p>
            <a:pPr marL="285750" indent="-285750">
              <a:lnSpc>
                <a:spcPct val="150000"/>
              </a:lnSpc>
              <a:buFont typeface="Arial" charset="0"/>
              <a:buChar char="•"/>
            </a:pPr>
            <a:r>
              <a:rPr lang="sv-SE" sz="1400" dirty="0" smtClean="0">
                <a:solidFill>
                  <a:schemeClr val="tx1"/>
                </a:solidFill>
              </a:rPr>
              <a:t>Armbågarna.</a:t>
            </a: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789" t="1338" r="78632" b="7978"/>
          <a:stretch/>
        </p:blipFill>
        <p:spPr>
          <a:xfrm flipH="1">
            <a:off x="6086007" y="917631"/>
            <a:ext cx="2248523" cy="4539670"/>
          </a:xfrm>
          <a:prstGeom prst="rect">
            <a:avLst/>
          </a:prstGeom>
        </p:spPr>
      </p:pic>
      <p:pic>
        <p:nvPicPr>
          <p:cNvPr id="2" name="Bildobjekt 1"/>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3284" t="1745" r="58137" b="7572"/>
          <a:stretch/>
        </p:blipFill>
        <p:spPr>
          <a:xfrm flipH="1">
            <a:off x="4557009" y="1173616"/>
            <a:ext cx="2053654" cy="4146238"/>
          </a:xfrm>
          <a:prstGeom prst="rect">
            <a:avLst/>
          </a:prstGeom>
        </p:spPr>
      </p:pic>
      <p:sp>
        <p:nvSpPr>
          <p:cNvPr id="12" name="textruta 11"/>
          <p:cNvSpPr txBox="1"/>
          <p:nvPr/>
        </p:nvSpPr>
        <p:spPr>
          <a:xfrm>
            <a:off x="3792513" y="299721"/>
            <a:ext cx="3237873" cy="461665"/>
          </a:xfrm>
          <a:prstGeom prst="rect">
            <a:avLst/>
          </a:prstGeom>
          <a:noFill/>
        </p:spPr>
        <p:txBody>
          <a:bodyPr wrap="square" rtlCol="0">
            <a:spAutoFit/>
          </a:bodyPr>
          <a:lstStyle/>
          <a:p>
            <a:r>
              <a:rPr lang="sv-SE" sz="2400" b="1" dirty="0" smtClean="0"/>
              <a:t>Lekar: </a:t>
            </a:r>
            <a:r>
              <a:rPr lang="sv-SE" sz="2400" b="1" smtClean="0">
                <a:solidFill>
                  <a:srgbClr val="00B050"/>
                </a:solidFill>
              </a:rPr>
              <a:t>Grön Nivå 6-9 år</a:t>
            </a:r>
            <a:endParaRPr lang="sv-SE" sz="2400" b="1" dirty="0">
              <a:solidFill>
                <a:srgbClr val="00B050"/>
              </a:solidFill>
            </a:endParaRPr>
          </a:p>
        </p:txBody>
      </p:sp>
      <p:sp>
        <p:nvSpPr>
          <p:cNvPr id="13" name="textruta 12"/>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205274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35031" y="2218545"/>
            <a:ext cx="3507186" cy="2083632"/>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Tunnel kull</a:t>
            </a:r>
          </a:p>
          <a:p>
            <a:pPr>
              <a:lnSpc>
                <a:spcPct val="150000"/>
              </a:lnSpc>
            </a:pPr>
            <a:r>
              <a:rPr lang="sv-SE" sz="1400" dirty="0" smtClean="0">
                <a:solidFill>
                  <a:schemeClr val="tx1"/>
                </a:solidFill>
              </a:rPr>
              <a:t>Stor grupp. Som vanlig kull men när jägaren tagit någon ska denne ställa sig bredbent och vänta på att bli befriad, vilket sker om någon kompis kryper mellan benen.</a:t>
            </a:r>
            <a:endParaRPr lang="sv-SE" sz="1400" dirty="0">
              <a:solidFill>
                <a:schemeClr val="tx1"/>
              </a:solidFill>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objekt 8"/>
          <p:cNvPicPr>
            <a:picLocks noChangeAspect="1"/>
          </p:cNvPicPr>
          <p:nvPr/>
        </p:nvPicPr>
        <p:blipFill rotWithShape="1">
          <a:blip r:embed="rId5">
            <a:extLst>
              <a:ext uri="{28A0092B-C50C-407E-A947-70E740481C1C}">
                <a14:useLocalDpi xmlns:a14="http://schemas.microsoft.com/office/drawing/2010/main" val="0"/>
              </a:ext>
            </a:extLst>
          </a:blip>
          <a:srcRect l="42422" r="25269" b="54333"/>
          <a:stretch/>
        </p:blipFill>
        <p:spPr>
          <a:xfrm>
            <a:off x="6011055" y="2465977"/>
            <a:ext cx="2263515" cy="2028486"/>
          </a:xfrm>
          <a:prstGeom prst="rect">
            <a:avLst/>
          </a:prstGeom>
        </p:spPr>
      </p:pic>
      <p:pic>
        <p:nvPicPr>
          <p:cNvPr id="11" name="Bildobjekt 10"/>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05432" y="2577783"/>
            <a:ext cx="4669138" cy="2626390"/>
          </a:xfrm>
          <a:prstGeom prst="rect">
            <a:avLst/>
          </a:prstGeom>
        </p:spPr>
      </p:pic>
      <p:sp>
        <p:nvSpPr>
          <p:cNvPr id="12" name="Rektangel 11"/>
          <p:cNvSpPr/>
          <p:nvPr/>
        </p:nvSpPr>
        <p:spPr>
          <a:xfrm>
            <a:off x="7682458" y="2300465"/>
            <a:ext cx="1184223" cy="5546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extruta 12"/>
          <p:cNvSpPr txBox="1"/>
          <p:nvPr/>
        </p:nvSpPr>
        <p:spPr>
          <a:xfrm>
            <a:off x="3792513" y="299721"/>
            <a:ext cx="3237873" cy="461665"/>
          </a:xfrm>
          <a:prstGeom prst="rect">
            <a:avLst/>
          </a:prstGeom>
          <a:noFill/>
        </p:spPr>
        <p:txBody>
          <a:bodyPr wrap="square" rtlCol="0">
            <a:spAutoFit/>
          </a:bodyPr>
          <a:lstStyle/>
          <a:p>
            <a:r>
              <a:rPr lang="sv-SE" sz="2400" b="1" dirty="0" smtClean="0"/>
              <a:t>Lekar: </a:t>
            </a:r>
            <a:r>
              <a:rPr lang="sv-SE" sz="2400" b="1" smtClean="0">
                <a:solidFill>
                  <a:srgbClr val="00B050"/>
                </a:solidFill>
              </a:rPr>
              <a:t>Grön Nivå 6-9 år</a:t>
            </a:r>
            <a:endParaRPr lang="sv-SE" sz="2400" b="1" dirty="0">
              <a:solidFill>
                <a:srgbClr val="00B050"/>
              </a:solidFill>
            </a:endParaRPr>
          </a:p>
        </p:txBody>
      </p:sp>
      <p:sp>
        <p:nvSpPr>
          <p:cNvPr id="14" name="textruta 13"/>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183848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85721" y="1666570"/>
            <a:ext cx="3507186" cy="397239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Rörelsemix</a:t>
            </a:r>
          </a:p>
          <a:p>
            <a:pPr>
              <a:lnSpc>
                <a:spcPct val="150000"/>
              </a:lnSpc>
            </a:pPr>
            <a:r>
              <a:rPr lang="sv-SE" sz="1400" dirty="0" smtClean="0">
                <a:solidFill>
                  <a:schemeClr val="tx1"/>
                </a:solidFill>
              </a:rPr>
              <a:t>Stor grupp. Barnen rör sig fram och tillbaka eller i en cirkel. På ledarens instruktion ska barnen ändra hur de rör på sig. Exempelvis:</a:t>
            </a:r>
          </a:p>
          <a:p>
            <a:pPr marL="285750" indent="-285750">
              <a:lnSpc>
                <a:spcPct val="150000"/>
              </a:lnSpc>
              <a:buFont typeface="Arial" charset="0"/>
              <a:buChar char="•"/>
            </a:pPr>
            <a:r>
              <a:rPr lang="sv-SE" sz="1400" dirty="0" smtClean="0">
                <a:solidFill>
                  <a:schemeClr val="tx1"/>
                </a:solidFill>
              </a:rPr>
              <a:t>Springa.</a:t>
            </a:r>
          </a:p>
          <a:p>
            <a:pPr marL="285750" indent="-285750">
              <a:lnSpc>
                <a:spcPct val="150000"/>
              </a:lnSpc>
              <a:buFont typeface="Arial" charset="0"/>
              <a:buChar char="•"/>
            </a:pPr>
            <a:r>
              <a:rPr lang="sv-SE" sz="1400" dirty="0" smtClean="0">
                <a:solidFill>
                  <a:schemeClr val="tx1"/>
                </a:solidFill>
              </a:rPr>
              <a:t>Gå.</a:t>
            </a:r>
          </a:p>
          <a:p>
            <a:pPr marL="285750" indent="-285750">
              <a:lnSpc>
                <a:spcPct val="150000"/>
              </a:lnSpc>
              <a:buFont typeface="Arial" charset="0"/>
              <a:buChar char="•"/>
            </a:pPr>
            <a:r>
              <a:rPr lang="sv-SE" sz="1400" dirty="0" smtClean="0">
                <a:solidFill>
                  <a:schemeClr val="tx1"/>
                </a:solidFill>
              </a:rPr>
              <a:t>Hoppa jämfota.</a:t>
            </a:r>
          </a:p>
          <a:p>
            <a:pPr marL="285750" indent="-285750">
              <a:lnSpc>
                <a:spcPct val="150000"/>
              </a:lnSpc>
              <a:buFont typeface="Arial" charset="0"/>
              <a:buChar char="•"/>
            </a:pPr>
            <a:r>
              <a:rPr lang="sv-SE" sz="1400" dirty="0" smtClean="0">
                <a:solidFill>
                  <a:schemeClr val="tx1"/>
                </a:solidFill>
              </a:rPr>
              <a:t>Åla.</a:t>
            </a:r>
          </a:p>
          <a:p>
            <a:pPr marL="285750" indent="-285750">
              <a:lnSpc>
                <a:spcPct val="150000"/>
              </a:lnSpc>
              <a:buFont typeface="Arial" charset="0"/>
              <a:buChar char="•"/>
            </a:pPr>
            <a:r>
              <a:rPr lang="sv-SE" sz="1400" dirty="0" smtClean="0">
                <a:solidFill>
                  <a:schemeClr val="tx1"/>
                </a:solidFill>
              </a:rPr>
              <a:t>Krypa.</a:t>
            </a:r>
          </a:p>
          <a:p>
            <a:pPr marL="285750" indent="-285750">
              <a:lnSpc>
                <a:spcPct val="150000"/>
              </a:lnSpc>
              <a:buFont typeface="Arial" charset="0"/>
              <a:buChar char="•"/>
            </a:pPr>
            <a:r>
              <a:rPr lang="sv-SE" sz="1400" dirty="0" smtClean="0">
                <a:solidFill>
                  <a:schemeClr val="tx1"/>
                </a:solidFill>
              </a:rPr>
              <a:t>Hoppa på ett ben.</a:t>
            </a:r>
          </a:p>
          <a:p>
            <a:pPr marL="285750" indent="-285750">
              <a:lnSpc>
                <a:spcPct val="150000"/>
              </a:lnSpc>
              <a:buFont typeface="Arial" charset="0"/>
              <a:buChar char="•"/>
            </a:pPr>
            <a:r>
              <a:rPr lang="sv-SE" sz="1400" dirty="0" smtClean="0">
                <a:solidFill>
                  <a:schemeClr val="tx1"/>
                </a:solidFill>
              </a:rPr>
              <a:t>Röra sig baklänges.</a:t>
            </a:r>
          </a:p>
          <a:p>
            <a:pPr marL="285750" indent="-285750">
              <a:lnSpc>
                <a:spcPct val="150000"/>
              </a:lnSpc>
              <a:buFont typeface="Arial" charset="0"/>
              <a:buChar char="•"/>
            </a:pPr>
            <a:r>
              <a:rPr lang="sv-SE" sz="1400" dirty="0" smtClean="0">
                <a:solidFill>
                  <a:schemeClr val="tx1"/>
                </a:solidFill>
              </a:rPr>
              <a:t>Snurra.</a:t>
            </a: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1960" y="2381933"/>
            <a:ext cx="3630951" cy="2541666"/>
          </a:xfrm>
          <a:prstGeom prst="rect">
            <a:avLst/>
          </a:prstGeom>
        </p:spPr>
      </p:pic>
      <p:sp>
        <p:nvSpPr>
          <p:cNvPr id="9" name="textruta 8"/>
          <p:cNvSpPr txBox="1"/>
          <p:nvPr/>
        </p:nvSpPr>
        <p:spPr>
          <a:xfrm>
            <a:off x="3792513" y="299721"/>
            <a:ext cx="3237873" cy="461665"/>
          </a:xfrm>
          <a:prstGeom prst="rect">
            <a:avLst/>
          </a:prstGeom>
          <a:noFill/>
        </p:spPr>
        <p:txBody>
          <a:bodyPr wrap="square" rtlCol="0">
            <a:spAutoFit/>
          </a:bodyPr>
          <a:lstStyle/>
          <a:p>
            <a:r>
              <a:rPr lang="sv-SE" sz="2400" b="1" dirty="0" smtClean="0"/>
              <a:t>Lekar: </a:t>
            </a:r>
            <a:r>
              <a:rPr lang="sv-SE" sz="2400" b="1" smtClean="0">
                <a:solidFill>
                  <a:srgbClr val="00B050"/>
                </a:solidFill>
              </a:rPr>
              <a:t>Grön Nivå 6-9 år</a:t>
            </a:r>
            <a:endParaRPr lang="sv-SE" sz="2400" b="1" dirty="0">
              <a:solidFill>
                <a:srgbClr val="00B050"/>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329507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46484" y="1449683"/>
            <a:ext cx="3507186" cy="463945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Lindans</a:t>
            </a:r>
          </a:p>
          <a:p>
            <a:pPr>
              <a:lnSpc>
                <a:spcPct val="150000"/>
              </a:lnSpc>
            </a:pPr>
            <a:r>
              <a:rPr lang="sv-SE" sz="1400" dirty="0" smtClean="0">
                <a:solidFill>
                  <a:schemeClr val="tx1"/>
                </a:solidFill>
              </a:rPr>
              <a:t>Stor grupp. Barnen rör sig på de linjer som finns på golvet. Försök fördela dem så de har visst utrymme att röra sig på. Barnen gör sedan enligt instruktionerna:</a:t>
            </a:r>
          </a:p>
          <a:p>
            <a:pPr marL="285750" indent="-285750">
              <a:lnSpc>
                <a:spcPct val="150000"/>
              </a:lnSpc>
              <a:buFont typeface="Arial" charset="0"/>
              <a:buChar char="•"/>
            </a:pPr>
            <a:r>
              <a:rPr lang="sv-SE" sz="1400" dirty="0" smtClean="0">
                <a:solidFill>
                  <a:schemeClr val="tx1"/>
                </a:solidFill>
              </a:rPr>
              <a:t>Går normalt.</a:t>
            </a:r>
          </a:p>
          <a:p>
            <a:pPr marL="285750" indent="-285750">
              <a:lnSpc>
                <a:spcPct val="150000"/>
              </a:lnSpc>
              <a:buFont typeface="Arial" charset="0"/>
              <a:buChar char="•"/>
            </a:pPr>
            <a:r>
              <a:rPr lang="sv-SE" sz="1400" dirty="0" smtClean="0">
                <a:solidFill>
                  <a:schemeClr val="tx1"/>
                </a:solidFill>
              </a:rPr>
              <a:t>Ihopkopplad med en kompis.</a:t>
            </a:r>
          </a:p>
          <a:p>
            <a:pPr marL="285750" indent="-285750">
              <a:lnSpc>
                <a:spcPct val="150000"/>
              </a:lnSpc>
              <a:buFont typeface="Arial" charset="0"/>
              <a:buChar char="•"/>
            </a:pPr>
            <a:r>
              <a:rPr lang="sv-SE" sz="1400" dirty="0" smtClean="0">
                <a:solidFill>
                  <a:schemeClr val="tx1"/>
                </a:solidFill>
              </a:rPr>
              <a:t>Går som en elefant.</a:t>
            </a:r>
          </a:p>
          <a:p>
            <a:pPr marL="285750" indent="-285750">
              <a:lnSpc>
                <a:spcPct val="150000"/>
              </a:lnSpc>
              <a:buFont typeface="Arial" charset="0"/>
              <a:buChar char="•"/>
            </a:pPr>
            <a:r>
              <a:rPr lang="sv-SE" sz="1400" dirty="0" smtClean="0">
                <a:solidFill>
                  <a:schemeClr val="tx1"/>
                </a:solidFill>
              </a:rPr>
              <a:t>Flyger som en fågel.</a:t>
            </a:r>
          </a:p>
          <a:p>
            <a:pPr marL="285750" indent="-285750">
              <a:lnSpc>
                <a:spcPct val="150000"/>
              </a:lnSpc>
              <a:buFont typeface="Arial" charset="0"/>
              <a:buChar char="•"/>
            </a:pPr>
            <a:r>
              <a:rPr lang="sv-SE" sz="1400" dirty="0" smtClean="0">
                <a:solidFill>
                  <a:schemeClr val="tx1"/>
                </a:solidFill>
              </a:rPr>
              <a:t>Med tunga steg.</a:t>
            </a:r>
          </a:p>
          <a:p>
            <a:pPr marL="285750" indent="-285750">
              <a:lnSpc>
                <a:spcPct val="150000"/>
              </a:lnSpc>
              <a:buFont typeface="Arial" charset="0"/>
              <a:buChar char="•"/>
            </a:pPr>
            <a:r>
              <a:rPr lang="sv-SE" sz="1400" dirty="0" smtClean="0">
                <a:solidFill>
                  <a:schemeClr val="tx1"/>
                </a:solidFill>
              </a:rPr>
              <a:t>Med lätta steg.</a:t>
            </a:r>
          </a:p>
          <a:p>
            <a:pPr marL="285750" indent="-285750">
              <a:lnSpc>
                <a:spcPct val="150000"/>
              </a:lnSpc>
              <a:buFont typeface="Arial" charset="0"/>
              <a:buChar char="•"/>
            </a:pPr>
            <a:r>
              <a:rPr lang="sv-SE" sz="1400" dirty="0" smtClean="0">
                <a:solidFill>
                  <a:schemeClr val="tx1"/>
                </a:solidFill>
              </a:rPr>
              <a:t>Går på tå.</a:t>
            </a:r>
          </a:p>
          <a:p>
            <a:pPr marL="285750" indent="-285750">
              <a:lnSpc>
                <a:spcPct val="150000"/>
              </a:lnSpc>
              <a:buFont typeface="Arial" charset="0"/>
              <a:buChar char="•"/>
            </a:pPr>
            <a:r>
              <a:rPr lang="sv-SE" sz="1400" dirty="0" smtClean="0">
                <a:solidFill>
                  <a:schemeClr val="tx1"/>
                </a:solidFill>
              </a:rPr>
              <a:t>Med häl mot tå.</a:t>
            </a:r>
          </a:p>
          <a:p>
            <a:pPr marL="285750" indent="-285750">
              <a:lnSpc>
                <a:spcPct val="150000"/>
              </a:lnSpc>
              <a:buFont typeface="Arial" charset="0"/>
              <a:buChar char="•"/>
            </a:pPr>
            <a:r>
              <a:rPr lang="sv-SE" sz="1400" dirty="0" smtClean="0">
                <a:solidFill>
                  <a:schemeClr val="tx1"/>
                </a:solidFill>
              </a:rPr>
              <a:t>Med korta/långa steg.</a:t>
            </a: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rotWithShape="1">
          <a:blip r:embed="rId5">
            <a:extLst>
              <a:ext uri="{28A0092B-C50C-407E-A947-70E740481C1C}">
                <a14:useLocalDpi xmlns:a14="http://schemas.microsoft.com/office/drawing/2010/main" val="0"/>
              </a:ext>
            </a:extLst>
          </a:blip>
          <a:srcRect l="47138" r="35280" b="70273"/>
          <a:stretch/>
        </p:blipFill>
        <p:spPr>
          <a:xfrm>
            <a:off x="4302180" y="3089476"/>
            <a:ext cx="1603946" cy="2726708"/>
          </a:xfrm>
          <a:prstGeom prst="rect">
            <a:avLst/>
          </a:prstGeom>
        </p:spPr>
      </p:pic>
      <p:pic>
        <p:nvPicPr>
          <p:cNvPr id="3" name="Bildobjekt 2"/>
          <p:cNvPicPr>
            <a:picLocks noChangeAspect="1"/>
          </p:cNvPicPr>
          <p:nvPr/>
        </p:nvPicPr>
        <p:blipFill rotWithShape="1">
          <a:blip r:embed="rId5">
            <a:extLst>
              <a:ext uri="{28A0092B-C50C-407E-A947-70E740481C1C}">
                <a14:useLocalDpi xmlns:a14="http://schemas.microsoft.com/office/drawing/2010/main" val="0"/>
              </a:ext>
            </a:extLst>
          </a:blip>
          <a:srcRect l="17909" t="32350" r="64949" b="38142"/>
          <a:stretch/>
        </p:blipFill>
        <p:spPr>
          <a:xfrm>
            <a:off x="6205928" y="2233534"/>
            <a:ext cx="1472012" cy="2547712"/>
          </a:xfrm>
          <a:prstGeom prst="rect">
            <a:avLst/>
          </a:prstGeom>
        </p:spPr>
      </p:pic>
      <p:sp>
        <p:nvSpPr>
          <p:cNvPr id="11" name="textruta 10"/>
          <p:cNvSpPr txBox="1"/>
          <p:nvPr/>
        </p:nvSpPr>
        <p:spPr>
          <a:xfrm>
            <a:off x="3792513" y="299721"/>
            <a:ext cx="3237873" cy="461665"/>
          </a:xfrm>
          <a:prstGeom prst="rect">
            <a:avLst/>
          </a:prstGeom>
          <a:noFill/>
        </p:spPr>
        <p:txBody>
          <a:bodyPr wrap="square" rtlCol="0">
            <a:spAutoFit/>
          </a:bodyPr>
          <a:lstStyle/>
          <a:p>
            <a:r>
              <a:rPr lang="sv-SE" sz="2400" b="1" dirty="0" smtClean="0"/>
              <a:t>Lekar: </a:t>
            </a:r>
            <a:r>
              <a:rPr lang="sv-SE" sz="2400" b="1" smtClean="0">
                <a:solidFill>
                  <a:srgbClr val="00B050"/>
                </a:solidFill>
              </a:rPr>
              <a:t>Grön Nivå 6-9 år</a:t>
            </a:r>
            <a:endParaRPr lang="sv-SE" sz="2400" b="1" dirty="0">
              <a:solidFill>
                <a:srgbClr val="00B050"/>
              </a:solidFill>
            </a:endParaRPr>
          </a:p>
        </p:txBody>
      </p:sp>
      <p:sp>
        <p:nvSpPr>
          <p:cNvPr id="12" name="textruta 11"/>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424430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35031" y="2218545"/>
            <a:ext cx="3507186" cy="2083632"/>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Tunnel-stafett.</a:t>
            </a:r>
          </a:p>
          <a:p>
            <a:pPr>
              <a:lnSpc>
                <a:spcPct val="150000"/>
              </a:lnSpc>
            </a:pPr>
            <a:r>
              <a:rPr lang="sv-SE" sz="1400" dirty="0" smtClean="0">
                <a:solidFill>
                  <a:schemeClr val="tx1"/>
                </a:solidFill>
              </a:rPr>
              <a:t>Två eller flera lag med 5-10 per lag. Lagen står bredbent på led. Siste personen ska krypa igenom allas ben och ställa sig först, då startar nästa person. När alla krupit klart är stafetten färdig.</a:t>
            </a: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8346" t="32350" r="24952" b="39891"/>
          <a:stretch/>
        </p:blipFill>
        <p:spPr>
          <a:xfrm>
            <a:off x="7653728" y="1266669"/>
            <a:ext cx="1139253" cy="1903751"/>
          </a:xfrm>
          <a:prstGeom prst="rect">
            <a:avLst/>
          </a:prstGeom>
        </p:spPr>
      </p:pic>
      <p:pic>
        <p:nvPicPr>
          <p:cNvPr id="13" name="Bildobjekt 12"/>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8346" t="32350" r="24952" b="39891"/>
          <a:stretch/>
        </p:blipFill>
        <p:spPr>
          <a:xfrm>
            <a:off x="7197777" y="1664014"/>
            <a:ext cx="1139253" cy="1903751"/>
          </a:xfrm>
          <a:prstGeom prst="rect">
            <a:avLst/>
          </a:prstGeom>
        </p:spPr>
      </p:pic>
      <p:pic>
        <p:nvPicPr>
          <p:cNvPr id="14" name="Bildobjekt 13"/>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8346" t="32350" r="24952" b="39891"/>
          <a:stretch/>
        </p:blipFill>
        <p:spPr>
          <a:xfrm>
            <a:off x="6615658" y="2023724"/>
            <a:ext cx="1139253" cy="1903751"/>
          </a:xfrm>
          <a:prstGeom prst="rect">
            <a:avLst/>
          </a:prstGeom>
        </p:spPr>
      </p:pic>
      <p:pic>
        <p:nvPicPr>
          <p:cNvPr id="15" name="Bildobjekt 14"/>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8346" t="32350" r="24952" b="39891"/>
          <a:stretch/>
        </p:blipFill>
        <p:spPr>
          <a:xfrm>
            <a:off x="6159707" y="2433793"/>
            <a:ext cx="1139253" cy="1903751"/>
          </a:xfrm>
          <a:prstGeom prst="rect">
            <a:avLst/>
          </a:prstGeom>
        </p:spPr>
      </p:pic>
      <p:pic>
        <p:nvPicPr>
          <p:cNvPr id="16" name="Bildobjekt 15"/>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781921">
            <a:off x="4114428" y="3447174"/>
            <a:ext cx="3303311" cy="1829880"/>
          </a:xfrm>
          <a:prstGeom prst="rect">
            <a:avLst/>
          </a:prstGeom>
        </p:spPr>
      </p:pic>
      <p:sp>
        <p:nvSpPr>
          <p:cNvPr id="17" name="textruta 16"/>
          <p:cNvSpPr txBox="1"/>
          <p:nvPr/>
        </p:nvSpPr>
        <p:spPr>
          <a:xfrm>
            <a:off x="3792513" y="299721"/>
            <a:ext cx="3237873" cy="461665"/>
          </a:xfrm>
          <a:prstGeom prst="rect">
            <a:avLst/>
          </a:prstGeom>
          <a:noFill/>
        </p:spPr>
        <p:txBody>
          <a:bodyPr wrap="square" rtlCol="0">
            <a:spAutoFit/>
          </a:bodyPr>
          <a:lstStyle/>
          <a:p>
            <a:r>
              <a:rPr lang="sv-SE" sz="2400" b="1" dirty="0" smtClean="0"/>
              <a:t>Lekar: </a:t>
            </a:r>
            <a:r>
              <a:rPr lang="sv-SE" sz="2400" b="1" smtClean="0">
                <a:solidFill>
                  <a:srgbClr val="00B050"/>
                </a:solidFill>
              </a:rPr>
              <a:t>Grön Nivå 6-9 år</a:t>
            </a:r>
            <a:endParaRPr lang="sv-SE" sz="2400" b="1" dirty="0">
              <a:solidFill>
                <a:srgbClr val="00B050"/>
              </a:solidFill>
            </a:endParaRPr>
          </a:p>
        </p:txBody>
      </p:sp>
      <p:sp>
        <p:nvSpPr>
          <p:cNvPr id="18" name="textruta 17"/>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912844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35031" y="2218545"/>
            <a:ext cx="3507186" cy="2083632"/>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err="1" smtClean="0">
                <a:solidFill>
                  <a:schemeClr val="tx1"/>
                </a:solidFill>
              </a:rPr>
              <a:t>Enbens</a:t>
            </a:r>
            <a:r>
              <a:rPr lang="sv-SE" sz="1600" b="1" dirty="0" smtClean="0">
                <a:solidFill>
                  <a:schemeClr val="tx1"/>
                </a:solidFill>
              </a:rPr>
              <a:t>-stafett</a:t>
            </a:r>
          </a:p>
          <a:p>
            <a:pPr>
              <a:lnSpc>
                <a:spcPct val="150000"/>
              </a:lnSpc>
            </a:pPr>
            <a:r>
              <a:rPr lang="sv-SE" sz="1400" dirty="0" smtClean="0">
                <a:solidFill>
                  <a:schemeClr val="tx1"/>
                </a:solidFill>
              </a:rPr>
              <a:t>Två lag eller fler med 3-4 deltagare per lag. Lagen rundar en kon eller vänder vid en linje. De hoppar på vänster ben till konen och höger ben på vägen tillbaka innan de växlar till nästa i laget.</a:t>
            </a:r>
            <a:endParaRPr lang="sv-SE" sz="1400" dirty="0">
              <a:solidFill>
                <a:schemeClr val="tx1"/>
              </a:solidFill>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rotWithShape="1">
          <a:blip r:embed="rId5">
            <a:extLst>
              <a:ext uri="{28A0092B-C50C-407E-A947-70E740481C1C}">
                <a14:useLocalDpi xmlns:a14="http://schemas.microsoft.com/office/drawing/2010/main" val="0"/>
              </a:ext>
            </a:extLst>
          </a:blip>
          <a:srcRect t="64262" r="75059"/>
          <a:stretch/>
        </p:blipFill>
        <p:spPr>
          <a:xfrm>
            <a:off x="4609683" y="3076731"/>
            <a:ext cx="1701175" cy="2450892"/>
          </a:xfrm>
          <a:prstGeom prst="rect">
            <a:avLst/>
          </a:prstGeom>
        </p:spPr>
      </p:pic>
      <p:pic>
        <p:nvPicPr>
          <p:cNvPr id="3" name="Bildobjekt 2"/>
          <p:cNvPicPr>
            <a:picLocks noChangeAspect="1"/>
          </p:cNvPicPr>
          <p:nvPr/>
        </p:nvPicPr>
        <p:blipFill>
          <a:blip r:embed="rId6">
            <a:biLevel thresh="50000"/>
            <a:extLst>
              <a:ext uri="{28A0092B-C50C-407E-A947-70E740481C1C}">
                <a14:useLocalDpi xmlns:a14="http://schemas.microsoft.com/office/drawing/2010/main" val="0"/>
              </a:ext>
            </a:extLst>
          </a:blip>
          <a:stretch>
            <a:fillRect/>
          </a:stretch>
        </p:blipFill>
        <p:spPr>
          <a:xfrm>
            <a:off x="7849432" y="2072679"/>
            <a:ext cx="470109" cy="512625"/>
          </a:xfrm>
          <a:prstGeom prst="rect">
            <a:avLst/>
          </a:prstGeom>
        </p:spPr>
      </p:pic>
      <p:sp>
        <p:nvSpPr>
          <p:cNvPr id="11" name="textruta 10"/>
          <p:cNvSpPr txBox="1"/>
          <p:nvPr/>
        </p:nvSpPr>
        <p:spPr>
          <a:xfrm>
            <a:off x="3792513" y="299721"/>
            <a:ext cx="3237873" cy="461665"/>
          </a:xfrm>
          <a:prstGeom prst="rect">
            <a:avLst/>
          </a:prstGeom>
          <a:noFill/>
        </p:spPr>
        <p:txBody>
          <a:bodyPr wrap="square" rtlCol="0">
            <a:spAutoFit/>
          </a:bodyPr>
          <a:lstStyle/>
          <a:p>
            <a:r>
              <a:rPr lang="sv-SE" sz="2400" b="1" dirty="0" smtClean="0"/>
              <a:t>Lekar: </a:t>
            </a:r>
            <a:r>
              <a:rPr lang="sv-SE" sz="2400" b="1" smtClean="0">
                <a:solidFill>
                  <a:srgbClr val="00B050"/>
                </a:solidFill>
              </a:rPr>
              <a:t>Grön Nivå 6-9 år</a:t>
            </a:r>
            <a:endParaRPr lang="sv-SE" sz="2400" b="1" dirty="0">
              <a:solidFill>
                <a:srgbClr val="00B050"/>
              </a:solidFill>
            </a:endParaRPr>
          </a:p>
        </p:txBody>
      </p:sp>
      <p:sp>
        <p:nvSpPr>
          <p:cNvPr id="12" name="textruta 11"/>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92541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35031" y="2218545"/>
            <a:ext cx="3507186" cy="2953062"/>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Slalombana.</a:t>
            </a:r>
          </a:p>
          <a:p>
            <a:pPr>
              <a:lnSpc>
                <a:spcPct val="150000"/>
              </a:lnSpc>
            </a:pPr>
            <a:r>
              <a:rPr lang="sv-SE" sz="1400" dirty="0" smtClean="0">
                <a:solidFill>
                  <a:schemeClr val="tx1"/>
                </a:solidFill>
              </a:rPr>
              <a:t>Två eller flera lag. Deltagarna står på led med 1.5-2 meters mellanrum. Sista barnet i ledet springer slalom genom och sedan tillbaka till sin plats. Då startar barnet framför som ska springa slalom runt de framför , tillbaka och rundar den sista till sin plats. Stafetten är slut då alla sprungit slalom. </a:t>
            </a:r>
            <a:endParaRPr lang="sv-SE" sz="1400" dirty="0">
              <a:solidFill>
                <a:schemeClr val="tx1"/>
              </a:solidFill>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p:cNvPicPr>
            <a:picLocks noChangeAspect="1"/>
          </p:cNvPicPr>
          <p:nvPr/>
        </p:nvPicPr>
        <p:blipFill rotWithShape="1">
          <a:blip r:embed="rId5">
            <a:extLst>
              <a:ext uri="{28A0092B-C50C-407E-A947-70E740481C1C}">
                <a14:useLocalDpi xmlns:a14="http://schemas.microsoft.com/office/drawing/2010/main" val="0"/>
              </a:ext>
            </a:extLst>
          </a:blip>
          <a:srcRect l="26919" t="62951" r="50115"/>
          <a:stretch/>
        </p:blipFill>
        <p:spPr>
          <a:xfrm flipH="1">
            <a:off x="5711253" y="3610946"/>
            <a:ext cx="749509" cy="1260962"/>
          </a:xfrm>
          <a:prstGeom prst="rect">
            <a:avLst/>
          </a:prstGeom>
        </p:spPr>
      </p:pic>
      <p:pic>
        <p:nvPicPr>
          <p:cNvPr id="11" name="Bildobjekt 10"/>
          <p:cNvPicPr>
            <a:picLocks noChangeAspect="1"/>
          </p:cNvPicPr>
          <p:nvPr/>
        </p:nvPicPr>
        <p:blipFill rotWithShape="1">
          <a:blip r:embed="rId5">
            <a:extLst>
              <a:ext uri="{28A0092B-C50C-407E-A947-70E740481C1C}">
                <a14:useLocalDpi xmlns:a14="http://schemas.microsoft.com/office/drawing/2010/main" val="0"/>
              </a:ext>
            </a:extLst>
          </a:blip>
          <a:srcRect l="26919" t="62951" r="50115"/>
          <a:stretch/>
        </p:blipFill>
        <p:spPr>
          <a:xfrm flipH="1">
            <a:off x="6460762" y="3064595"/>
            <a:ext cx="749509" cy="1260962"/>
          </a:xfrm>
          <a:prstGeom prst="rect">
            <a:avLst/>
          </a:prstGeom>
        </p:spPr>
      </p:pic>
      <p:pic>
        <p:nvPicPr>
          <p:cNvPr id="12" name="Bildobjekt 11"/>
          <p:cNvPicPr>
            <a:picLocks noChangeAspect="1"/>
          </p:cNvPicPr>
          <p:nvPr/>
        </p:nvPicPr>
        <p:blipFill rotWithShape="1">
          <a:blip r:embed="rId5">
            <a:extLst>
              <a:ext uri="{28A0092B-C50C-407E-A947-70E740481C1C}">
                <a14:useLocalDpi xmlns:a14="http://schemas.microsoft.com/office/drawing/2010/main" val="0"/>
              </a:ext>
            </a:extLst>
          </a:blip>
          <a:srcRect l="26919" t="62951" r="50115"/>
          <a:stretch/>
        </p:blipFill>
        <p:spPr>
          <a:xfrm flipH="1">
            <a:off x="7210271" y="2434114"/>
            <a:ext cx="749509" cy="1260962"/>
          </a:xfrm>
          <a:prstGeom prst="rect">
            <a:avLst/>
          </a:prstGeom>
        </p:spPr>
      </p:pic>
      <p:pic>
        <p:nvPicPr>
          <p:cNvPr id="13" name="Bildobjekt 12"/>
          <p:cNvPicPr>
            <a:picLocks noChangeAspect="1"/>
          </p:cNvPicPr>
          <p:nvPr/>
        </p:nvPicPr>
        <p:blipFill rotWithShape="1">
          <a:blip r:embed="rId5">
            <a:extLst>
              <a:ext uri="{28A0092B-C50C-407E-A947-70E740481C1C}">
                <a14:useLocalDpi xmlns:a14="http://schemas.microsoft.com/office/drawing/2010/main" val="0"/>
              </a:ext>
            </a:extLst>
          </a:blip>
          <a:srcRect l="26919" t="62951" r="50115"/>
          <a:stretch/>
        </p:blipFill>
        <p:spPr>
          <a:xfrm flipH="1">
            <a:off x="7959780" y="1803633"/>
            <a:ext cx="749509" cy="1260962"/>
          </a:xfrm>
          <a:prstGeom prst="rect">
            <a:avLst/>
          </a:prstGeom>
        </p:spPr>
      </p:pic>
      <p:pic>
        <p:nvPicPr>
          <p:cNvPr id="2" name="Bildobjekt 1"/>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51554"/>
          <a:stretch/>
        </p:blipFill>
        <p:spPr>
          <a:xfrm>
            <a:off x="5218647" y="3724590"/>
            <a:ext cx="715389" cy="1033673"/>
          </a:xfrm>
          <a:prstGeom prst="rect">
            <a:avLst/>
          </a:prstGeom>
        </p:spPr>
      </p:pic>
      <p:sp>
        <p:nvSpPr>
          <p:cNvPr id="14" name="textruta 13"/>
          <p:cNvSpPr txBox="1"/>
          <p:nvPr/>
        </p:nvSpPr>
        <p:spPr>
          <a:xfrm>
            <a:off x="3792513" y="299721"/>
            <a:ext cx="3237873" cy="461665"/>
          </a:xfrm>
          <a:prstGeom prst="rect">
            <a:avLst/>
          </a:prstGeom>
          <a:noFill/>
        </p:spPr>
        <p:txBody>
          <a:bodyPr wrap="square" rtlCol="0">
            <a:spAutoFit/>
          </a:bodyPr>
          <a:lstStyle/>
          <a:p>
            <a:r>
              <a:rPr lang="sv-SE" sz="2400" b="1" dirty="0" smtClean="0"/>
              <a:t>Lekar: </a:t>
            </a:r>
            <a:r>
              <a:rPr lang="sv-SE" sz="2400" b="1" smtClean="0">
                <a:solidFill>
                  <a:srgbClr val="00B050"/>
                </a:solidFill>
              </a:rPr>
              <a:t>Grön Nivå 6-9 år</a:t>
            </a:r>
            <a:endParaRPr lang="sv-SE" sz="2400" b="1" dirty="0">
              <a:solidFill>
                <a:srgbClr val="00B050"/>
              </a:solidFill>
            </a:endParaRPr>
          </a:p>
        </p:txBody>
      </p:sp>
      <p:sp>
        <p:nvSpPr>
          <p:cNvPr id="15" name="textruta 14"/>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597310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46484" y="1550867"/>
            <a:ext cx="3507186" cy="4437088"/>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Tåg-stafett</a:t>
            </a:r>
          </a:p>
          <a:p>
            <a:pPr>
              <a:lnSpc>
                <a:spcPct val="150000"/>
              </a:lnSpc>
            </a:pPr>
            <a:r>
              <a:rPr lang="sv-SE" sz="1400" dirty="0" smtClean="0">
                <a:solidFill>
                  <a:schemeClr val="tx1"/>
                </a:solidFill>
              </a:rPr>
              <a:t>Två eller flera lag med 5-8 personer per lag. Lagen startar bakom en linje med 20m till en kon. Den förste som startar springer runt konen och när den kommit tillbaka tar den en kompis i handen och rundar konen. När de är vid starten tar en tredje person i deras hand och så fortsätter det. När alla sprungit ihop släpper den förste personen gruppen vid starten, därefter springer de runt till den siste som hoppade på blir den siste att springa runt konen. När siste person är tillbaka sätter sig hela laget.  </a:t>
            </a:r>
            <a:endParaRPr lang="sv-SE" sz="1400" dirty="0">
              <a:solidFill>
                <a:schemeClr val="tx1"/>
              </a:solidFill>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8110" y="3448250"/>
            <a:ext cx="2227286" cy="2227286"/>
          </a:xfrm>
          <a:prstGeom prst="rect">
            <a:avLst/>
          </a:prstGeom>
        </p:spPr>
      </p:pic>
      <p:pic>
        <p:nvPicPr>
          <p:cNvPr id="9" name="Bildobjekt 8"/>
          <p:cNvPicPr>
            <a:picLocks noChangeAspect="1"/>
          </p:cNvPicPr>
          <p:nvPr/>
        </p:nvPicPr>
        <p:blipFill>
          <a:blip r:embed="rId6">
            <a:biLevel thresh="50000"/>
            <a:extLst>
              <a:ext uri="{28A0092B-C50C-407E-A947-70E740481C1C}">
                <a14:useLocalDpi xmlns:a14="http://schemas.microsoft.com/office/drawing/2010/main" val="0"/>
              </a:ext>
            </a:extLst>
          </a:blip>
          <a:stretch>
            <a:fillRect/>
          </a:stretch>
        </p:blipFill>
        <p:spPr>
          <a:xfrm>
            <a:off x="8139659" y="1954595"/>
            <a:ext cx="509665" cy="555758"/>
          </a:xfrm>
          <a:prstGeom prst="rect">
            <a:avLst/>
          </a:prstGeom>
        </p:spPr>
      </p:pic>
      <p:sp>
        <p:nvSpPr>
          <p:cNvPr id="11" name="textruta 10"/>
          <p:cNvSpPr txBox="1"/>
          <p:nvPr/>
        </p:nvSpPr>
        <p:spPr>
          <a:xfrm>
            <a:off x="3792513" y="299721"/>
            <a:ext cx="3237873" cy="461665"/>
          </a:xfrm>
          <a:prstGeom prst="rect">
            <a:avLst/>
          </a:prstGeom>
          <a:noFill/>
        </p:spPr>
        <p:txBody>
          <a:bodyPr wrap="square" rtlCol="0">
            <a:spAutoFit/>
          </a:bodyPr>
          <a:lstStyle/>
          <a:p>
            <a:r>
              <a:rPr lang="sv-SE" sz="2400" b="1" dirty="0" smtClean="0"/>
              <a:t>Lekar: </a:t>
            </a:r>
            <a:r>
              <a:rPr lang="sv-SE" sz="2400" b="1" smtClean="0">
                <a:solidFill>
                  <a:srgbClr val="00B050"/>
                </a:solidFill>
              </a:rPr>
              <a:t>Grön Nivå 6-9 år</a:t>
            </a:r>
            <a:endParaRPr lang="sv-SE" sz="2400" b="1" dirty="0">
              <a:solidFill>
                <a:srgbClr val="00B050"/>
              </a:solidFill>
            </a:endParaRPr>
          </a:p>
        </p:txBody>
      </p:sp>
      <p:sp>
        <p:nvSpPr>
          <p:cNvPr id="12" name="textruta 11"/>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489571243"/>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163</TotalTime>
  <Words>646</Words>
  <Application>Microsoft Macintosh PowerPoint</Application>
  <PresentationFormat>A4 (210 x 297 mm)</PresentationFormat>
  <Paragraphs>80</Paragraphs>
  <Slides>12</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12</vt:i4>
      </vt:variant>
    </vt:vector>
  </HeadingPairs>
  <TitlesOfParts>
    <vt:vector size="16" baseType="lpstr">
      <vt:lpstr>Calibri</vt:lpstr>
      <vt:lpstr>Calibri Light</vt:lpstr>
      <vt:lpstr>Arial</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18</cp:revision>
  <dcterms:created xsi:type="dcterms:W3CDTF">2016-09-30T10:59:53Z</dcterms:created>
  <dcterms:modified xsi:type="dcterms:W3CDTF">2016-10-05T06:45:30Z</dcterms:modified>
</cp:coreProperties>
</file>