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8"/>
  </p:notesMasterIdLst>
  <p:handoutMasterIdLst>
    <p:handoutMasterId r:id="rId9"/>
  </p:handoutMasterIdLst>
  <p:sldIdLst>
    <p:sldId id="268" r:id="rId2"/>
    <p:sldId id="256" r:id="rId3"/>
    <p:sldId id="269" r:id="rId4"/>
    <p:sldId id="270" r:id="rId5"/>
    <p:sldId id="271" r:id="rId6"/>
    <p:sldId id="272" r:id="rId7"/>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1"/>
    <p:restoredTop sz="94669"/>
  </p:normalViewPr>
  <p:slideViewPr>
    <p:cSldViewPr snapToGrid="0" snapToObjects="1">
      <p:cViewPr>
        <p:scale>
          <a:sx n="52" d="100"/>
          <a:sy n="52" d="100"/>
        </p:scale>
        <p:origin x="1168" y="9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2375D7-E100-8847-B564-48144BF34389}" type="datetimeFigureOut">
              <a:rPr lang="sv-SE" smtClean="0"/>
              <a:t>2016-10-27</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DE4258-A917-9146-B291-062F3142D58D}" type="slidenum">
              <a:rPr lang="sv-SE" smtClean="0"/>
              <a:t>‹Nr.›</a:t>
            </a:fld>
            <a:endParaRPr lang="sv-SE"/>
          </a:p>
        </p:txBody>
      </p:sp>
    </p:spTree>
    <p:extLst>
      <p:ext uri="{BB962C8B-B14F-4D97-AF65-F5344CB8AC3E}">
        <p14:creationId xmlns:p14="http://schemas.microsoft.com/office/powerpoint/2010/main" val="1844131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0478C-5783-184E-AD06-A75AC5588450}" type="datetimeFigureOut">
              <a:rPr lang="sv-SE" smtClean="0"/>
              <a:t>2016-10-27</a:t>
            </a:fld>
            <a:endParaRPr lang="sv-SE"/>
          </a:p>
        </p:txBody>
      </p:sp>
      <p:sp>
        <p:nvSpPr>
          <p:cNvPr id="4" name="Platshållare för bildobjekt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A30EA-384D-BD45-A2B6-73C74A2E1B48}" type="slidenum">
              <a:rPr lang="sv-SE" smtClean="0"/>
              <a:t>‹Nr.›</a:t>
            </a:fld>
            <a:endParaRPr lang="sv-SE"/>
          </a:p>
        </p:txBody>
      </p:sp>
    </p:spTree>
    <p:extLst>
      <p:ext uri="{BB962C8B-B14F-4D97-AF65-F5344CB8AC3E}">
        <p14:creationId xmlns:p14="http://schemas.microsoft.com/office/powerpoint/2010/main" val="935432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2016-10-27</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2016-10-27</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2016-10-27</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2016-10-27</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1933709" y="2271928"/>
            <a:ext cx="6038583" cy="1754326"/>
          </a:xfrm>
          <a:prstGeom prst="rect">
            <a:avLst/>
          </a:prstGeom>
          <a:noFill/>
        </p:spPr>
        <p:txBody>
          <a:bodyPr wrap="square" rtlCol="0">
            <a:spAutoFit/>
          </a:bodyPr>
          <a:lstStyle/>
          <a:p>
            <a:pPr algn="ctr"/>
            <a:r>
              <a:rPr lang="sv-SE" sz="5400" b="1" dirty="0" smtClean="0"/>
              <a:t>Exempelträning </a:t>
            </a:r>
            <a:r>
              <a:rPr lang="sv-SE" sz="5400" b="1" dirty="0"/>
              <a:t>3</a:t>
            </a:r>
            <a:r>
              <a:rPr lang="sv-SE" sz="5400" b="1" dirty="0" smtClean="0"/>
              <a:t>: </a:t>
            </a:r>
            <a:endParaRPr lang="sv-SE" sz="5400" b="1" dirty="0" smtClean="0"/>
          </a:p>
          <a:p>
            <a:pPr algn="ctr"/>
            <a:r>
              <a:rPr lang="sv-SE" sz="5400" b="1" dirty="0" smtClean="0">
                <a:solidFill>
                  <a:srgbClr val="00B050"/>
                </a:solidFill>
              </a:rPr>
              <a:t>Grön Nivå 6-9 år</a:t>
            </a:r>
            <a:endParaRPr lang="sv-SE" sz="5400" b="1" dirty="0">
              <a:solidFill>
                <a:srgbClr val="00B050"/>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357571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med rundade hörn 11"/>
          <p:cNvSpPr/>
          <p:nvPr/>
        </p:nvSpPr>
        <p:spPr>
          <a:xfrm>
            <a:off x="6257738" y="1562824"/>
            <a:ext cx="2870616" cy="426321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7303759" y="1901037"/>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7331921" y="5091532"/>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5" name="Rak 14"/>
          <p:cNvCxnSpPr/>
          <p:nvPr/>
        </p:nvCxnSpPr>
        <p:spPr>
          <a:xfrm>
            <a:off x="7478323" y="2103130"/>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7524568" y="5420618"/>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6"/>
          <p:cNvCxnSpPr>
            <a:stCxn id="12" idx="1"/>
          </p:cNvCxnSpPr>
          <p:nvPr/>
        </p:nvCxnSpPr>
        <p:spPr>
          <a:xfrm>
            <a:off x="6257738" y="3694430"/>
            <a:ext cx="2870616" cy="215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riangel 17"/>
          <p:cNvSpPr/>
          <p:nvPr/>
        </p:nvSpPr>
        <p:spPr>
          <a:xfrm flipH="1">
            <a:off x="7620652" y="252569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7620652" y="291871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7630137" y="32240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7630137" y="356499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7620652" y="22116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0" name="Triangel 59"/>
          <p:cNvSpPr/>
          <p:nvPr/>
        </p:nvSpPr>
        <p:spPr>
          <a:xfrm flipH="1">
            <a:off x="7616154" y="525426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Triangel 60"/>
          <p:cNvSpPr/>
          <p:nvPr/>
        </p:nvSpPr>
        <p:spPr>
          <a:xfrm flipH="1">
            <a:off x="7616155" y="47694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Triangel 61"/>
          <p:cNvSpPr/>
          <p:nvPr/>
        </p:nvSpPr>
        <p:spPr>
          <a:xfrm flipH="1">
            <a:off x="7630136" y="439997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riangel 62"/>
          <p:cNvSpPr/>
          <p:nvPr/>
        </p:nvSpPr>
        <p:spPr>
          <a:xfrm flipH="1">
            <a:off x="7630137" y="403051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Triangel 63"/>
          <p:cNvSpPr/>
          <p:nvPr/>
        </p:nvSpPr>
        <p:spPr>
          <a:xfrm flipH="1">
            <a:off x="8321189" y="362175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8735517" y="362925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8033719"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Triangel 66"/>
          <p:cNvSpPr/>
          <p:nvPr/>
        </p:nvSpPr>
        <p:spPr>
          <a:xfrm flipH="1">
            <a:off x="7289775"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Triangel 67"/>
          <p:cNvSpPr/>
          <p:nvPr/>
        </p:nvSpPr>
        <p:spPr>
          <a:xfrm flipH="1">
            <a:off x="6991283"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9" name="Triangel 68"/>
          <p:cNvSpPr/>
          <p:nvPr/>
        </p:nvSpPr>
        <p:spPr>
          <a:xfrm flipH="1">
            <a:off x="6521011" y="364843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765726" y="1508331"/>
            <a:ext cx="3597126" cy="40990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smtClean="0">
                <a:solidFill>
                  <a:schemeClr val="tx1"/>
                </a:solidFill>
                <a:ea typeface="Times New Roman" charset="0"/>
                <a:cs typeface="Times New Roman" charset="0"/>
              </a:rPr>
              <a:t>Dela in planen i 4 delar med hjälp av koner eller sargen. Innan träningen, prata igenom bland tränare och ledare om vem som ansvarar för vilken zon. Ta sedan en förälder att assistera vid respektive zon. Sträva efter att vara två ledare per zon även om det kan gå med en ledare också.</a:t>
            </a: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Medans hälften av ledarna samlar barnen och genomför en uppvärmning. Därefter delas barnen in i fyra grupper. Samtidigt som barnen har samling och värmer upp delar övriga ledare och föräldrar upp salen i fyra zoner och förbereder respektive övning. Samla barnen i respektive zon, ledare och barn berättar vad de heter och går gärna igenom en värderingsfråga </a:t>
            </a:r>
            <a:r>
              <a:rPr lang="sv-SE" sz="1400" dirty="0">
                <a:solidFill>
                  <a:schemeClr val="tx1"/>
                </a:solidFill>
                <a:ea typeface="Times New Roman" charset="0"/>
                <a:cs typeface="Times New Roman" charset="0"/>
              </a:rPr>
              <a:t>(tidsåtgång 10 min</a:t>
            </a:r>
            <a:r>
              <a:rPr lang="sv-SE" sz="1400" dirty="0" smtClean="0">
                <a:solidFill>
                  <a:schemeClr val="tx1"/>
                </a:solidFill>
                <a:ea typeface="Times New Roman" charset="0"/>
                <a:cs typeface="Times New Roman" charset="0"/>
              </a:rPr>
              <a:t>).</a:t>
            </a:r>
          </a:p>
          <a:p>
            <a:endParaRPr lang="sv-SE" sz="1400" dirty="0">
              <a:solidFill>
                <a:schemeClr val="tx1"/>
              </a:solidFill>
              <a:ea typeface="Times New Roman" charset="0"/>
              <a:cs typeface="Times New Roman" charset="0"/>
            </a:endParaRPr>
          </a:p>
        </p:txBody>
      </p:sp>
      <p:sp>
        <p:nvSpPr>
          <p:cNvPr id="3" name="textruta 2"/>
          <p:cNvSpPr txBox="1"/>
          <p:nvPr/>
        </p:nvSpPr>
        <p:spPr>
          <a:xfrm>
            <a:off x="8075864" y="2586842"/>
            <a:ext cx="653379" cy="523220"/>
          </a:xfrm>
          <a:prstGeom prst="rect">
            <a:avLst/>
          </a:prstGeom>
          <a:noFill/>
        </p:spPr>
        <p:txBody>
          <a:bodyPr wrap="square" rtlCol="0">
            <a:spAutoFit/>
          </a:bodyPr>
          <a:lstStyle/>
          <a:p>
            <a:r>
              <a:rPr lang="sv-SE" sz="2800" smtClean="0"/>
              <a:t>1.</a:t>
            </a:r>
            <a:endParaRPr lang="sv-SE" sz="2800"/>
          </a:p>
        </p:txBody>
      </p:sp>
      <p:sp>
        <p:nvSpPr>
          <p:cNvPr id="71" name="textruta 70"/>
          <p:cNvSpPr txBox="1"/>
          <p:nvPr/>
        </p:nvSpPr>
        <p:spPr>
          <a:xfrm>
            <a:off x="8074499" y="4296351"/>
            <a:ext cx="653379" cy="523220"/>
          </a:xfrm>
          <a:prstGeom prst="rect">
            <a:avLst/>
          </a:prstGeom>
          <a:noFill/>
        </p:spPr>
        <p:txBody>
          <a:bodyPr wrap="square" rtlCol="0">
            <a:spAutoFit/>
          </a:bodyPr>
          <a:lstStyle/>
          <a:p>
            <a:r>
              <a:rPr lang="sv-SE" sz="2800" dirty="0"/>
              <a:t>2</a:t>
            </a:r>
            <a:r>
              <a:rPr lang="sv-SE" sz="2800" dirty="0" smtClean="0"/>
              <a:t>.</a:t>
            </a:r>
            <a:endParaRPr lang="sv-SE" sz="2800" dirty="0"/>
          </a:p>
        </p:txBody>
      </p:sp>
      <p:sp>
        <p:nvSpPr>
          <p:cNvPr id="72" name="textruta 71"/>
          <p:cNvSpPr txBox="1"/>
          <p:nvPr/>
        </p:nvSpPr>
        <p:spPr>
          <a:xfrm>
            <a:off x="6654543" y="4296351"/>
            <a:ext cx="653379" cy="523220"/>
          </a:xfrm>
          <a:prstGeom prst="rect">
            <a:avLst/>
          </a:prstGeom>
          <a:noFill/>
        </p:spPr>
        <p:txBody>
          <a:bodyPr wrap="square" rtlCol="0">
            <a:spAutoFit/>
          </a:bodyPr>
          <a:lstStyle/>
          <a:p>
            <a:r>
              <a:rPr lang="sv-SE" sz="2800" dirty="0"/>
              <a:t>3</a:t>
            </a:r>
            <a:r>
              <a:rPr lang="sv-SE" sz="2800" dirty="0" smtClean="0"/>
              <a:t>.</a:t>
            </a:r>
            <a:endParaRPr lang="sv-SE" sz="2800" dirty="0"/>
          </a:p>
        </p:txBody>
      </p:sp>
      <p:sp>
        <p:nvSpPr>
          <p:cNvPr id="73" name="textruta 72"/>
          <p:cNvSpPr txBox="1"/>
          <p:nvPr/>
        </p:nvSpPr>
        <p:spPr>
          <a:xfrm>
            <a:off x="6650380" y="2583482"/>
            <a:ext cx="653379" cy="523220"/>
          </a:xfrm>
          <a:prstGeom prst="rect">
            <a:avLst/>
          </a:prstGeom>
          <a:noFill/>
        </p:spPr>
        <p:txBody>
          <a:bodyPr wrap="square" rtlCol="0">
            <a:spAutoFit/>
          </a:bodyPr>
          <a:lstStyle/>
          <a:p>
            <a:r>
              <a:rPr lang="sv-SE" sz="2800" dirty="0" smtClean="0"/>
              <a:t>4.</a:t>
            </a:r>
            <a:endParaRPr lang="sv-SE" sz="2800" dirty="0"/>
          </a:p>
        </p:txBody>
      </p:sp>
    </p:spTree>
    <p:extLst>
      <p:ext uri="{BB962C8B-B14F-4D97-AF65-F5344CB8AC3E}">
        <p14:creationId xmlns:p14="http://schemas.microsoft.com/office/powerpoint/2010/main" val="1105856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5888057" y="2586842"/>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5888057" y="375230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5888057" y="497481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5876686"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70" name="Rektangel med rundade hörn 69"/>
          <p:cNvSpPr/>
          <p:nvPr/>
        </p:nvSpPr>
        <p:spPr>
          <a:xfrm>
            <a:off x="853980" y="2328044"/>
            <a:ext cx="3597126" cy="183933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1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smtClean="0">
                <a:solidFill>
                  <a:schemeClr val="tx1"/>
                </a:solidFill>
                <a:ea typeface="Times New Roman" charset="0"/>
                <a:cs typeface="Times New Roman" charset="0"/>
              </a:rPr>
              <a:t>Lag kull</a:t>
            </a:r>
          </a:p>
          <a:p>
            <a:r>
              <a:rPr lang="sv-SE" sz="1400" dirty="0" smtClean="0">
                <a:solidFill>
                  <a:schemeClr val="tx1"/>
                </a:solidFill>
              </a:rPr>
              <a:t>Deltagarna </a:t>
            </a:r>
            <a:r>
              <a:rPr lang="sv-SE" sz="1400" dirty="0">
                <a:solidFill>
                  <a:schemeClr val="tx1"/>
                </a:solidFill>
              </a:rPr>
              <a:t>delas in i två lag där lagen ska försöka ”förstena” varandra. De som blir kullade ska stå med armarna rakt ut eller i den position de blev kullade. Det lag som har förstenat motståndarlaget först får </a:t>
            </a:r>
            <a:r>
              <a:rPr lang="sv-SE" sz="1400" dirty="0" smtClean="0">
                <a:solidFill>
                  <a:schemeClr val="tx1"/>
                </a:solidFill>
              </a:rPr>
              <a:t>poäng</a:t>
            </a:r>
            <a:r>
              <a:rPr lang="sv-SE" sz="1400" dirty="0" smtClean="0">
                <a:solidFill>
                  <a:schemeClr val="tx1"/>
                </a:solidFill>
                <a:ea typeface="Times New Roman" charset="0"/>
                <a:cs typeface="Times New Roman" charset="0"/>
              </a:rPr>
              <a:t>.</a:t>
            </a: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smtClean="0"/>
              <a:t>Zon 1.</a:t>
            </a:r>
            <a:endParaRPr lang="sv-SE" sz="2800" dirty="0"/>
          </a:p>
        </p:txBody>
      </p:sp>
      <p:sp>
        <p:nvSpPr>
          <p:cNvPr id="47" name="Triangel 46"/>
          <p:cNvSpPr/>
          <p:nvPr/>
        </p:nvSpPr>
        <p:spPr>
          <a:xfrm>
            <a:off x="9425496" y="143597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Triangel 59"/>
          <p:cNvSpPr/>
          <p:nvPr/>
        </p:nvSpPr>
        <p:spPr>
          <a:xfrm>
            <a:off x="8091575" y="140008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5" name="Bildobjekt 104"/>
          <p:cNvPicPr>
            <a:picLocks noChangeAspect="1"/>
          </p:cNvPicPr>
          <p:nvPr/>
        </p:nvPicPr>
        <p:blipFill rotWithShape="1">
          <a:blip r:embed="rId5">
            <a:extLst>
              <a:ext uri="{28A0092B-C50C-407E-A947-70E740481C1C}">
                <a14:useLocalDpi xmlns:a14="http://schemas.microsoft.com/office/drawing/2010/main" val="0"/>
              </a:ext>
            </a:extLst>
          </a:blip>
          <a:srcRect l="34980" t="33430" r="42677" b="38551"/>
          <a:stretch/>
        </p:blipFill>
        <p:spPr>
          <a:xfrm>
            <a:off x="7038514" y="1813987"/>
            <a:ext cx="477423" cy="601968"/>
          </a:xfrm>
          <a:prstGeom prst="rect">
            <a:avLst/>
          </a:prstGeom>
        </p:spPr>
      </p:pic>
      <p:pic>
        <p:nvPicPr>
          <p:cNvPr id="106" name="Bildobjekt 105"/>
          <p:cNvPicPr>
            <a:picLocks noChangeAspect="1"/>
          </p:cNvPicPr>
          <p:nvPr/>
        </p:nvPicPr>
        <p:blipFill rotWithShape="1">
          <a:blip r:embed="rId5">
            <a:extLst>
              <a:ext uri="{28A0092B-C50C-407E-A947-70E740481C1C}">
                <a14:useLocalDpi xmlns:a14="http://schemas.microsoft.com/office/drawing/2010/main" val="0"/>
              </a:ext>
            </a:extLst>
          </a:blip>
          <a:srcRect l="1579" t="66442" r="76078" b="5539"/>
          <a:stretch/>
        </p:blipFill>
        <p:spPr>
          <a:xfrm>
            <a:off x="8716098" y="2366180"/>
            <a:ext cx="477423" cy="601968"/>
          </a:xfrm>
          <a:prstGeom prst="rect">
            <a:avLst/>
          </a:prstGeom>
        </p:spPr>
      </p:pic>
      <p:pic>
        <p:nvPicPr>
          <p:cNvPr id="107" name="Bildobjekt 106"/>
          <p:cNvPicPr>
            <a:picLocks noChangeAspect="1"/>
          </p:cNvPicPr>
          <p:nvPr/>
        </p:nvPicPr>
        <p:blipFill rotWithShape="1">
          <a:blip r:embed="rId5">
            <a:extLst>
              <a:ext uri="{28A0092B-C50C-407E-A947-70E740481C1C}">
                <a14:useLocalDpi xmlns:a14="http://schemas.microsoft.com/office/drawing/2010/main" val="0"/>
              </a:ext>
            </a:extLst>
          </a:blip>
          <a:srcRect l="49352" t="63313" r="26945" b="3989"/>
          <a:stretch/>
        </p:blipFill>
        <p:spPr>
          <a:xfrm>
            <a:off x="6968328" y="3937018"/>
            <a:ext cx="506483" cy="702486"/>
          </a:xfrm>
          <a:prstGeom prst="rect">
            <a:avLst/>
          </a:prstGeom>
        </p:spPr>
      </p:pic>
    </p:spTree>
    <p:extLst>
      <p:ext uri="{BB962C8B-B14F-4D97-AF65-F5344CB8AC3E}">
        <p14:creationId xmlns:p14="http://schemas.microsoft.com/office/powerpoint/2010/main" val="91760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5888057" y="2586842"/>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5888057" y="375230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5888057" y="497481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5876686"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7743964"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8861058" y="1451567"/>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6810325"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2.</a:t>
            </a:r>
            <a:endParaRPr lang="sv-SE" sz="2800" dirty="0"/>
          </a:p>
        </p:txBody>
      </p:sp>
      <p:sp>
        <p:nvSpPr>
          <p:cNvPr id="41" name="Rektangel med rundade hörn 40"/>
          <p:cNvSpPr/>
          <p:nvPr/>
        </p:nvSpPr>
        <p:spPr>
          <a:xfrm>
            <a:off x="829593" y="2922555"/>
            <a:ext cx="3597126" cy="212388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2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smtClean="0">
                <a:solidFill>
                  <a:schemeClr val="tx1"/>
                </a:solidFill>
                <a:ea typeface="Times New Roman" charset="0"/>
                <a:cs typeface="Times New Roman" charset="0"/>
              </a:rPr>
              <a:t>1 mot 1.</a:t>
            </a:r>
            <a:endParaRPr lang="sv-SE" sz="1600" b="1" dirty="0" smtClean="0">
              <a:solidFill>
                <a:schemeClr val="tx1"/>
              </a:solidFill>
              <a:ea typeface="Times New Roman" charset="0"/>
              <a:cs typeface="Times New Roman" charset="0"/>
            </a:endParaRPr>
          </a:p>
          <a:p>
            <a:r>
              <a:rPr lang="sv-SE" sz="1400" dirty="0">
                <a:solidFill>
                  <a:schemeClr val="tx1"/>
                </a:solidFill>
                <a:ea typeface="Times New Roman" charset="0"/>
                <a:cs typeface="Times New Roman" charset="0"/>
              </a:rPr>
              <a:t>Dela in spelarna parvis på små ytor avgränsade med </a:t>
            </a:r>
            <a:r>
              <a:rPr lang="sv-SE" sz="1400" dirty="0" err="1">
                <a:solidFill>
                  <a:schemeClr val="tx1"/>
                </a:solidFill>
                <a:ea typeface="Times New Roman" charset="0"/>
                <a:cs typeface="Times New Roman" charset="0"/>
              </a:rPr>
              <a:t>sarbitar</a:t>
            </a:r>
            <a:r>
              <a:rPr lang="sv-SE" sz="1400" dirty="0">
                <a:solidFill>
                  <a:schemeClr val="tx1"/>
                </a:solidFill>
                <a:ea typeface="Times New Roman" charset="0"/>
                <a:cs typeface="Times New Roman" charset="0"/>
              </a:rPr>
              <a:t>/bänkar. Använd </a:t>
            </a:r>
            <a:r>
              <a:rPr lang="sv-SE" sz="1400" dirty="0" err="1">
                <a:solidFill>
                  <a:schemeClr val="tx1"/>
                </a:solidFill>
                <a:ea typeface="Times New Roman" charset="0"/>
                <a:cs typeface="Times New Roman" charset="0"/>
              </a:rPr>
              <a:t>småmål</a:t>
            </a:r>
            <a:r>
              <a:rPr lang="sv-SE" sz="1400" dirty="0">
                <a:solidFill>
                  <a:schemeClr val="tx1"/>
                </a:solidFill>
                <a:ea typeface="Times New Roman" charset="0"/>
                <a:cs typeface="Times New Roman" charset="0"/>
              </a:rPr>
              <a:t> om det finns, annars två koner. Anfallande ska försöka göra mål på försvarande spelare, om försvarande spelare vinner bollen ska den anfalla mot motsatt sida.</a:t>
            </a:r>
            <a:endParaRPr lang="sv-SE" sz="1400" dirty="0">
              <a:solidFill>
                <a:schemeClr val="tx1"/>
              </a:solidFill>
              <a:ea typeface="Times New Roman" charset="0"/>
              <a:cs typeface="Times New Roman" charset="0"/>
            </a:endParaRPr>
          </a:p>
        </p:txBody>
      </p:sp>
      <p:sp>
        <p:nvSpPr>
          <p:cNvPr id="81" name="Ellips 80"/>
          <p:cNvSpPr/>
          <p:nvPr/>
        </p:nvSpPr>
        <p:spPr>
          <a:xfrm>
            <a:off x="6585431" y="210572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2" name="textruta 81"/>
          <p:cNvSpPr txBox="1"/>
          <p:nvPr/>
        </p:nvSpPr>
        <p:spPr>
          <a:xfrm>
            <a:off x="6302198" y="1824282"/>
            <a:ext cx="245279" cy="369332"/>
          </a:xfrm>
          <a:prstGeom prst="rect">
            <a:avLst/>
          </a:prstGeom>
          <a:noFill/>
        </p:spPr>
        <p:txBody>
          <a:bodyPr wrap="square" rtlCol="0">
            <a:spAutoFit/>
          </a:bodyPr>
          <a:lstStyle/>
          <a:p>
            <a:r>
              <a:rPr lang="sv-SE" dirty="0" smtClean="0"/>
              <a:t>X</a:t>
            </a:r>
            <a:endParaRPr lang="sv-SE" dirty="0"/>
          </a:p>
        </p:txBody>
      </p:sp>
      <p:sp>
        <p:nvSpPr>
          <p:cNvPr id="85" name="Triangel 84"/>
          <p:cNvSpPr/>
          <p:nvPr/>
        </p:nvSpPr>
        <p:spPr>
          <a:xfrm>
            <a:off x="7122579" y="2697700"/>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6" name="Rak 85"/>
          <p:cNvCxnSpPr/>
          <p:nvPr/>
        </p:nvCxnSpPr>
        <p:spPr>
          <a:xfrm flipV="1">
            <a:off x="5972347" y="2736986"/>
            <a:ext cx="3790939" cy="789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8" name="textruta 87"/>
          <p:cNvSpPr txBox="1"/>
          <p:nvPr/>
        </p:nvSpPr>
        <p:spPr>
          <a:xfrm>
            <a:off x="6765592" y="1957845"/>
            <a:ext cx="245279" cy="369332"/>
          </a:xfrm>
          <a:prstGeom prst="rect">
            <a:avLst/>
          </a:prstGeom>
          <a:noFill/>
        </p:spPr>
        <p:txBody>
          <a:bodyPr wrap="square" rtlCol="0">
            <a:spAutoFit/>
          </a:bodyPr>
          <a:lstStyle/>
          <a:p>
            <a:r>
              <a:rPr lang="sv-SE" dirty="0" smtClean="0"/>
              <a:t>X</a:t>
            </a:r>
            <a:endParaRPr lang="sv-SE" dirty="0"/>
          </a:p>
        </p:txBody>
      </p:sp>
      <p:cxnSp>
        <p:nvCxnSpPr>
          <p:cNvPr id="89" name="Rak 88"/>
          <p:cNvCxnSpPr/>
          <p:nvPr/>
        </p:nvCxnSpPr>
        <p:spPr>
          <a:xfrm flipH="1" flipV="1">
            <a:off x="6515592" y="1691114"/>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Rak 89"/>
          <p:cNvCxnSpPr/>
          <p:nvPr/>
        </p:nvCxnSpPr>
        <p:spPr>
          <a:xfrm flipH="1" flipV="1">
            <a:off x="6490650" y="2635487"/>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textruta 90"/>
          <p:cNvSpPr txBox="1"/>
          <p:nvPr/>
        </p:nvSpPr>
        <p:spPr>
          <a:xfrm>
            <a:off x="6290465" y="2076904"/>
            <a:ext cx="245279" cy="369332"/>
          </a:xfrm>
          <a:prstGeom prst="rect">
            <a:avLst/>
          </a:prstGeom>
          <a:noFill/>
        </p:spPr>
        <p:txBody>
          <a:bodyPr wrap="square" rtlCol="0">
            <a:spAutoFit/>
          </a:bodyPr>
          <a:lstStyle/>
          <a:p>
            <a:r>
              <a:rPr lang="sv-SE" dirty="0"/>
              <a:t>O</a:t>
            </a:r>
          </a:p>
        </p:txBody>
      </p:sp>
      <p:sp>
        <p:nvSpPr>
          <p:cNvPr id="92" name="textruta 91"/>
          <p:cNvSpPr txBox="1"/>
          <p:nvPr/>
        </p:nvSpPr>
        <p:spPr>
          <a:xfrm>
            <a:off x="6684087" y="2181885"/>
            <a:ext cx="245279" cy="369332"/>
          </a:xfrm>
          <a:prstGeom prst="rect">
            <a:avLst/>
          </a:prstGeom>
          <a:noFill/>
        </p:spPr>
        <p:txBody>
          <a:bodyPr wrap="square" rtlCol="0">
            <a:spAutoFit/>
          </a:bodyPr>
          <a:lstStyle/>
          <a:p>
            <a:r>
              <a:rPr lang="sv-SE" dirty="0"/>
              <a:t>O</a:t>
            </a:r>
          </a:p>
        </p:txBody>
      </p:sp>
      <p:sp>
        <p:nvSpPr>
          <p:cNvPr id="94" name="textruta 93"/>
          <p:cNvSpPr txBox="1"/>
          <p:nvPr/>
        </p:nvSpPr>
        <p:spPr>
          <a:xfrm>
            <a:off x="7497315" y="2026461"/>
            <a:ext cx="245279" cy="369332"/>
          </a:xfrm>
          <a:prstGeom prst="rect">
            <a:avLst/>
          </a:prstGeom>
          <a:noFill/>
        </p:spPr>
        <p:txBody>
          <a:bodyPr wrap="square" rtlCol="0">
            <a:spAutoFit/>
          </a:bodyPr>
          <a:lstStyle/>
          <a:p>
            <a:r>
              <a:rPr lang="sv-SE" dirty="0" smtClean="0"/>
              <a:t>X</a:t>
            </a:r>
            <a:endParaRPr lang="sv-SE" dirty="0"/>
          </a:p>
        </p:txBody>
      </p:sp>
      <p:sp>
        <p:nvSpPr>
          <p:cNvPr id="95" name="textruta 94"/>
          <p:cNvSpPr txBox="1"/>
          <p:nvPr/>
        </p:nvSpPr>
        <p:spPr>
          <a:xfrm>
            <a:off x="7415810" y="2250501"/>
            <a:ext cx="245279" cy="369332"/>
          </a:xfrm>
          <a:prstGeom prst="rect">
            <a:avLst/>
          </a:prstGeom>
          <a:noFill/>
        </p:spPr>
        <p:txBody>
          <a:bodyPr wrap="square" rtlCol="0">
            <a:spAutoFit/>
          </a:bodyPr>
          <a:lstStyle/>
          <a:p>
            <a:r>
              <a:rPr lang="sv-SE" dirty="0"/>
              <a:t>O</a:t>
            </a:r>
          </a:p>
        </p:txBody>
      </p:sp>
      <p:sp>
        <p:nvSpPr>
          <p:cNvPr id="96" name="Ellips 95"/>
          <p:cNvSpPr/>
          <p:nvPr/>
        </p:nvSpPr>
        <p:spPr>
          <a:xfrm>
            <a:off x="7748006" y="212858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7" name="Rak 96"/>
          <p:cNvCxnSpPr/>
          <p:nvPr/>
        </p:nvCxnSpPr>
        <p:spPr>
          <a:xfrm flipH="1" flipV="1">
            <a:off x="7480621" y="164910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Rak 97"/>
          <p:cNvCxnSpPr/>
          <p:nvPr/>
        </p:nvCxnSpPr>
        <p:spPr>
          <a:xfrm flipH="1" flipV="1">
            <a:off x="7455679" y="2593476"/>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Rak 98"/>
          <p:cNvCxnSpPr/>
          <p:nvPr/>
        </p:nvCxnSpPr>
        <p:spPr>
          <a:xfrm flipH="1" flipV="1">
            <a:off x="7457356" y="2898057"/>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Rak 99"/>
          <p:cNvCxnSpPr/>
          <p:nvPr/>
        </p:nvCxnSpPr>
        <p:spPr>
          <a:xfrm flipH="1" flipV="1">
            <a:off x="7432414" y="3842430"/>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Rak 100"/>
          <p:cNvCxnSpPr/>
          <p:nvPr/>
        </p:nvCxnSpPr>
        <p:spPr>
          <a:xfrm flipH="1" flipV="1">
            <a:off x="6490650" y="2922556"/>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Rak 101"/>
          <p:cNvCxnSpPr/>
          <p:nvPr/>
        </p:nvCxnSpPr>
        <p:spPr>
          <a:xfrm flipH="1" flipV="1">
            <a:off x="6465708" y="3866929"/>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textruta 102"/>
          <p:cNvSpPr txBox="1"/>
          <p:nvPr/>
        </p:nvSpPr>
        <p:spPr>
          <a:xfrm>
            <a:off x="6474457" y="3081048"/>
            <a:ext cx="245279" cy="369332"/>
          </a:xfrm>
          <a:prstGeom prst="rect">
            <a:avLst/>
          </a:prstGeom>
          <a:noFill/>
        </p:spPr>
        <p:txBody>
          <a:bodyPr wrap="square" rtlCol="0">
            <a:spAutoFit/>
          </a:bodyPr>
          <a:lstStyle/>
          <a:p>
            <a:r>
              <a:rPr lang="sv-SE" dirty="0" smtClean="0"/>
              <a:t>X</a:t>
            </a:r>
            <a:endParaRPr lang="sv-SE" dirty="0"/>
          </a:p>
        </p:txBody>
      </p:sp>
      <p:sp>
        <p:nvSpPr>
          <p:cNvPr id="104" name="textruta 103"/>
          <p:cNvSpPr txBox="1"/>
          <p:nvPr/>
        </p:nvSpPr>
        <p:spPr>
          <a:xfrm>
            <a:off x="6392952" y="3305088"/>
            <a:ext cx="245279" cy="369332"/>
          </a:xfrm>
          <a:prstGeom prst="rect">
            <a:avLst/>
          </a:prstGeom>
          <a:noFill/>
        </p:spPr>
        <p:txBody>
          <a:bodyPr wrap="square" rtlCol="0">
            <a:spAutoFit/>
          </a:bodyPr>
          <a:lstStyle/>
          <a:p>
            <a:r>
              <a:rPr lang="sv-SE" dirty="0"/>
              <a:t>O</a:t>
            </a:r>
          </a:p>
        </p:txBody>
      </p:sp>
      <p:sp>
        <p:nvSpPr>
          <p:cNvPr id="105" name="Ellips 104"/>
          <p:cNvSpPr/>
          <p:nvPr/>
        </p:nvSpPr>
        <p:spPr>
          <a:xfrm>
            <a:off x="6725148" y="318317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 name="textruta 105"/>
          <p:cNvSpPr txBox="1"/>
          <p:nvPr/>
        </p:nvSpPr>
        <p:spPr>
          <a:xfrm>
            <a:off x="7568750" y="3004226"/>
            <a:ext cx="245279" cy="369332"/>
          </a:xfrm>
          <a:prstGeom prst="rect">
            <a:avLst/>
          </a:prstGeom>
          <a:noFill/>
        </p:spPr>
        <p:txBody>
          <a:bodyPr wrap="square" rtlCol="0">
            <a:spAutoFit/>
          </a:bodyPr>
          <a:lstStyle/>
          <a:p>
            <a:r>
              <a:rPr lang="sv-SE" dirty="0" smtClean="0"/>
              <a:t>X</a:t>
            </a:r>
            <a:endParaRPr lang="sv-SE" dirty="0"/>
          </a:p>
        </p:txBody>
      </p:sp>
      <p:sp>
        <p:nvSpPr>
          <p:cNvPr id="107" name="textruta 106"/>
          <p:cNvSpPr txBox="1"/>
          <p:nvPr/>
        </p:nvSpPr>
        <p:spPr>
          <a:xfrm>
            <a:off x="7487245" y="3228266"/>
            <a:ext cx="245279" cy="369332"/>
          </a:xfrm>
          <a:prstGeom prst="rect">
            <a:avLst/>
          </a:prstGeom>
          <a:noFill/>
        </p:spPr>
        <p:txBody>
          <a:bodyPr wrap="square" rtlCol="0">
            <a:spAutoFit/>
          </a:bodyPr>
          <a:lstStyle/>
          <a:p>
            <a:r>
              <a:rPr lang="sv-SE" dirty="0"/>
              <a:t>O</a:t>
            </a:r>
          </a:p>
        </p:txBody>
      </p:sp>
      <p:sp>
        <p:nvSpPr>
          <p:cNvPr id="108" name="Ellips 107"/>
          <p:cNvSpPr/>
          <p:nvPr/>
        </p:nvSpPr>
        <p:spPr>
          <a:xfrm>
            <a:off x="7819441" y="31063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 name="Triangel 108"/>
          <p:cNvSpPr/>
          <p:nvPr/>
        </p:nvSpPr>
        <p:spPr>
          <a:xfrm>
            <a:off x="7099765" y="396025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0" name="Rak 109"/>
          <p:cNvCxnSpPr/>
          <p:nvPr/>
        </p:nvCxnSpPr>
        <p:spPr>
          <a:xfrm flipH="1" flipV="1">
            <a:off x="7175685" y="1451567"/>
            <a:ext cx="8827" cy="261168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1" name="Rak 110"/>
          <p:cNvCxnSpPr/>
          <p:nvPr/>
        </p:nvCxnSpPr>
        <p:spPr>
          <a:xfrm flipH="1" flipV="1">
            <a:off x="8058621" y="1549103"/>
            <a:ext cx="21585" cy="24527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2" name="Triangel 111"/>
          <p:cNvSpPr/>
          <p:nvPr/>
        </p:nvSpPr>
        <p:spPr>
          <a:xfrm>
            <a:off x="8015228" y="396025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4" name="Rak 113"/>
          <p:cNvCxnSpPr/>
          <p:nvPr/>
        </p:nvCxnSpPr>
        <p:spPr>
          <a:xfrm>
            <a:off x="6122581" y="4101050"/>
            <a:ext cx="1817586" cy="65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5" name="Ellips 114"/>
          <p:cNvSpPr/>
          <p:nvPr/>
        </p:nvSpPr>
        <p:spPr>
          <a:xfrm>
            <a:off x="8389155" y="207952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6" name="textruta 115"/>
          <p:cNvSpPr txBox="1"/>
          <p:nvPr/>
        </p:nvSpPr>
        <p:spPr>
          <a:xfrm>
            <a:off x="8105922" y="1798076"/>
            <a:ext cx="245279" cy="369332"/>
          </a:xfrm>
          <a:prstGeom prst="rect">
            <a:avLst/>
          </a:prstGeom>
          <a:noFill/>
        </p:spPr>
        <p:txBody>
          <a:bodyPr wrap="square" rtlCol="0">
            <a:spAutoFit/>
          </a:bodyPr>
          <a:lstStyle/>
          <a:p>
            <a:r>
              <a:rPr lang="sv-SE" dirty="0" smtClean="0"/>
              <a:t>X</a:t>
            </a:r>
            <a:endParaRPr lang="sv-SE" dirty="0"/>
          </a:p>
        </p:txBody>
      </p:sp>
      <p:sp>
        <p:nvSpPr>
          <p:cNvPr id="118" name="Triangel 117"/>
          <p:cNvSpPr/>
          <p:nvPr/>
        </p:nvSpPr>
        <p:spPr>
          <a:xfrm>
            <a:off x="8888963" y="267975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0" name="textruta 119"/>
          <p:cNvSpPr txBox="1"/>
          <p:nvPr/>
        </p:nvSpPr>
        <p:spPr>
          <a:xfrm>
            <a:off x="8569316" y="1931639"/>
            <a:ext cx="245279" cy="369332"/>
          </a:xfrm>
          <a:prstGeom prst="rect">
            <a:avLst/>
          </a:prstGeom>
          <a:noFill/>
        </p:spPr>
        <p:txBody>
          <a:bodyPr wrap="square" rtlCol="0">
            <a:spAutoFit/>
          </a:bodyPr>
          <a:lstStyle/>
          <a:p>
            <a:r>
              <a:rPr lang="sv-SE" dirty="0" smtClean="0"/>
              <a:t>X</a:t>
            </a:r>
            <a:endParaRPr lang="sv-SE" dirty="0"/>
          </a:p>
        </p:txBody>
      </p:sp>
      <p:cxnSp>
        <p:nvCxnSpPr>
          <p:cNvPr id="121" name="Rak 120"/>
          <p:cNvCxnSpPr/>
          <p:nvPr/>
        </p:nvCxnSpPr>
        <p:spPr>
          <a:xfrm flipH="1" flipV="1">
            <a:off x="8319316" y="1664908"/>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Rak 121"/>
          <p:cNvCxnSpPr/>
          <p:nvPr/>
        </p:nvCxnSpPr>
        <p:spPr>
          <a:xfrm flipH="1" flipV="1">
            <a:off x="8294374" y="2609281"/>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ruta 122"/>
          <p:cNvSpPr txBox="1"/>
          <p:nvPr/>
        </p:nvSpPr>
        <p:spPr>
          <a:xfrm>
            <a:off x="8094189" y="2050698"/>
            <a:ext cx="245279" cy="369332"/>
          </a:xfrm>
          <a:prstGeom prst="rect">
            <a:avLst/>
          </a:prstGeom>
          <a:noFill/>
        </p:spPr>
        <p:txBody>
          <a:bodyPr wrap="square" rtlCol="0">
            <a:spAutoFit/>
          </a:bodyPr>
          <a:lstStyle/>
          <a:p>
            <a:r>
              <a:rPr lang="sv-SE" dirty="0"/>
              <a:t>O</a:t>
            </a:r>
          </a:p>
        </p:txBody>
      </p:sp>
      <p:sp>
        <p:nvSpPr>
          <p:cNvPr id="124" name="textruta 123"/>
          <p:cNvSpPr txBox="1"/>
          <p:nvPr/>
        </p:nvSpPr>
        <p:spPr>
          <a:xfrm>
            <a:off x="8487811" y="2155679"/>
            <a:ext cx="245279" cy="369332"/>
          </a:xfrm>
          <a:prstGeom prst="rect">
            <a:avLst/>
          </a:prstGeom>
          <a:noFill/>
        </p:spPr>
        <p:txBody>
          <a:bodyPr wrap="square" rtlCol="0">
            <a:spAutoFit/>
          </a:bodyPr>
          <a:lstStyle/>
          <a:p>
            <a:r>
              <a:rPr lang="sv-SE" dirty="0"/>
              <a:t>O</a:t>
            </a:r>
          </a:p>
        </p:txBody>
      </p:sp>
      <p:sp>
        <p:nvSpPr>
          <p:cNvPr id="126" name="textruta 125"/>
          <p:cNvSpPr txBox="1"/>
          <p:nvPr/>
        </p:nvSpPr>
        <p:spPr>
          <a:xfrm>
            <a:off x="9301039" y="2000255"/>
            <a:ext cx="245279" cy="369332"/>
          </a:xfrm>
          <a:prstGeom prst="rect">
            <a:avLst/>
          </a:prstGeom>
          <a:noFill/>
        </p:spPr>
        <p:txBody>
          <a:bodyPr wrap="square" rtlCol="0">
            <a:spAutoFit/>
          </a:bodyPr>
          <a:lstStyle/>
          <a:p>
            <a:r>
              <a:rPr lang="sv-SE" dirty="0" smtClean="0"/>
              <a:t>X</a:t>
            </a:r>
            <a:endParaRPr lang="sv-SE" dirty="0"/>
          </a:p>
        </p:txBody>
      </p:sp>
      <p:sp>
        <p:nvSpPr>
          <p:cNvPr id="127" name="textruta 126"/>
          <p:cNvSpPr txBox="1"/>
          <p:nvPr/>
        </p:nvSpPr>
        <p:spPr>
          <a:xfrm>
            <a:off x="9219534" y="2224295"/>
            <a:ext cx="245279" cy="369332"/>
          </a:xfrm>
          <a:prstGeom prst="rect">
            <a:avLst/>
          </a:prstGeom>
          <a:noFill/>
        </p:spPr>
        <p:txBody>
          <a:bodyPr wrap="square" rtlCol="0">
            <a:spAutoFit/>
          </a:bodyPr>
          <a:lstStyle/>
          <a:p>
            <a:r>
              <a:rPr lang="sv-SE" dirty="0"/>
              <a:t>O</a:t>
            </a:r>
          </a:p>
        </p:txBody>
      </p:sp>
      <p:sp>
        <p:nvSpPr>
          <p:cNvPr id="128" name="Ellips 127"/>
          <p:cNvSpPr/>
          <p:nvPr/>
        </p:nvSpPr>
        <p:spPr>
          <a:xfrm>
            <a:off x="9551730" y="210238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29" name="Rak 128"/>
          <p:cNvCxnSpPr/>
          <p:nvPr/>
        </p:nvCxnSpPr>
        <p:spPr>
          <a:xfrm flipH="1" flipV="1">
            <a:off x="9284345" y="1622897"/>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Rak 129"/>
          <p:cNvCxnSpPr/>
          <p:nvPr/>
        </p:nvCxnSpPr>
        <p:spPr>
          <a:xfrm flipH="1" flipV="1">
            <a:off x="9259403" y="2567270"/>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Rak 130"/>
          <p:cNvCxnSpPr/>
          <p:nvPr/>
        </p:nvCxnSpPr>
        <p:spPr>
          <a:xfrm flipH="1" flipV="1">
            <a:off x="9261080" y="2871851"/>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Rak 131"/>
          <p:cNvCxnSpPr/>
          <p:nvPr/>
        </p:nvCxnSpPr>
        <p:spPr>
          <a:xfrm flipH="1" flipV="1">
            <a:off x="9236138" y="3816224"/>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Rak 132"/>
          <p:cNvCxnSpPr/>
          <p:nvPr/>
        </p:nvCxnSpPr>
        <p:spPr>
          <a:xfrm flipH="1" flipV="1">
            <a:off x="8294374" y="2896350"/>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Rak 133"/>
          <p:cNvCxnSpPr/>
          <p:nvPr/>
        </p:nvCxnSpPr>
        <p:spPr>
          <a:xfrm flipH="1" flipV="1">
            <a:off x="8269432" y="384072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textruta 134"/>
          <p:cNvSpPr txBox="1"/>
          <p:nvPr/>
        </p:nvSpPr>
        <p:spPr>
          <a:xfrm>
            <a:off x="8278181" y="3054842"/>
            <a:ext cx="245279" cy="369332"/>
          </a:xfrm>
          <a:prstGeom prst="rect">
            <a:avLst/>
          </a:prstGeom>
          <a:noFill/>
        </p:spPr>
        <p:txBody>
          <a:bodyPr wrap="square" rtlCol="0">
            <a:spAutoFit/>
          </a:bodyPr>
          <a:lstStyle/>
          <a:p>
            <a:r>
              <a:rPr lang="sv-SE" dirty="0" smtClean="0"/>
              <a:t>X</a:t>
            </a:r>
            <a:endParaRPr lang="sv-SE" dirty="0"/>
          </a:p>
        </p:txBody>
      </p:sp>
      <p:sp>
        <p:nvSpPr>
          <p:cNvPr id="136" name="textruta 135"/>
          <p:cNvSpPr txBox="1"/>
          <p:nvPr/>
        </p:nvSpPr>
        <p:spPr>
          <a:xfrm>
            <a:off x="8196676" y="3278882"/>
            <a:ext cx="245279" cy="369332"/>
          </a:xfrm>
          <a:prstGeom prst="rect">
            <a:avLst/>
          </a:prstGeom>
          <a:noFill/>
        </p:spPr>
        <p:txBody>
          <a:bodyPr wrap="square" rtlCol="0">
            <a:spAutoFit/>
          </a:bodyPr>
          <a:lstStyle/>
          <a:p>
            <a:r>
              <a:rPr lang="sv-SE" dirty="0"/>
              <a:t>O</a:t>
            </a:r>
          </a:p>
        </p:txBody>
      </p:sp>
      <p:sp>
        <p:nvSpPr>
          <p:cNvPr id="137" name="Ellips 136"/>
          <p:cNvSpPr/>
          <p:nvPr/>
        </p:nvSpPr>
        <p:spPr>
          <a:xfrm>
            <a:off x="8528872" y="315696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8" name="textruta 137"/>
          <p:cNvSpPr txBox="1"/>
          <p:nvPr/>
        </p:nvSpPr>
        <p:spPr>
          <a:xfrm>
            <a:off x="9372474" y="2978020"/>
            <a:ext cx="245279" cy="369332"/>
          </a:xfrm>
          <a:prstGeom prst="rect">
            <a:avLst/>
          </a:prstGeom>
          <a:noFill/>
        </p:spPr>
        <p:txBody>
          <a:bodyPr wrap="square" rtlCol="0">
            <a:spAutoFit/>
          </a:bodyPr>
          <a:lstStyle/>
          <a:p>
            <a:r>
              <a:rPr lang="sv-SE" dirty="0" smtClean="0"/>
              <a:t>X</a:t>
            </a:r>
            <a:endParaRPr lang="sv-SE" dirty="0"/>
          </a:p>
        </p:txBody>
      </p:sp>
      <p:sp>
        <p:nvSpPr>
          <p:cNvPr id="139" name="textruta 138"/>
          <p:cNvSpPr txBox="1"/>
          <p:nvPr/>
        </p:nvSpPr>
        <p:spPr>
          <a:xfrm>
            <a:off x="9290969" y="3202060"/>
            <a:ext cx="245279" cy="369332"/>
          </a:xfrm>
          <a:prstGeom prst="rect">
            <a:avLst/>
          </a:prstGeom>
          <a:noFill/>
        </p:spPr>
        <p:txBody>
          <a:bodyPr wrap="square" rtlCol="0">
            <a:spAutoFit/>
          </a:bodyPr>
          <a:lstStyle/>
          <a:p>
            <a:r>
              <a:rPr lang="sv-SE" dirty="0"/>
              <a:t>O</a:t>
            </a:r>
          </a:p>
        </p:txBody>
      </p:sp>
      <p:sp>
        <p:nvSpPr>
          <p:cNvPr id="140" name="Ellips 139"/>
          <p:cNvSpPr/>
          <p:nvPr/>
        </p:nvSpPr>
        <p:spPr>
          <a:xfrm>
            <a:off x="9623165" y="30801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1" name="Triangel 140"/>
          <p:cNvSpPr/>
          <p:nvPr/>
        </p:nvSpPr>
        <p:spPr>
          <a:xfrm>
            <a:off x="8897790" y="393405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2" name="Rak 141"/>
          <p:cNvCxnSpPr>
            <a:endCxn id="65" idx="2"/>
          </p:cNvCxnSpPr>
          <p:nvPr/>
        </p:nvCxnSpPr>
        <p:spPr>
          <a:xfrm flipH="1" flipV="1">
            <a:off x="8945349" y="1565095"/>
            <a:ext cx="21029" cy="240123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3" name="Triangel 142"/>
          <p:cNvSpPr/>
          <p:nvPr/>
        </p:nvSpPr>
        <p:spPr>
          <a:xfrm>
            <a:off x="9738449" y="405373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4" name="Rak 143"/>
          <p:cNvCxnSpPr/>
          <p:nvPr/>
        </p:nvCxnSpPr>
        <p:spPr>
          <a:xfrm>
            <a:off x="7926305" y="4074844"/>
            <a:ext cx="1817586" cy="65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133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9555324" y="268288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9555324" y="384834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9555324" y="507085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6000150"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9543953"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412629"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157841"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822214" y="2392064"/>
            <a:ext cx="3964100" cy="2584921"/>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3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smtClean="0">
                <a:solidFill>
                  <a:schemeClr val="tx1"/>
                </a:solidFill>
                <a:ea typeface="Times New Roman" charset="0"/>
                <a:cs typeface="Times New Roman" charset="0"/>
              </a:rPr>
              <a:t>Hönsgården</a:t>
            </a:r>
          </a:p>
          <a:p>
            <a:r>
              <a:rPr lang="sv-SE" sz="1400" dirty="0" smtClean="0">
                <a:solidFill>
                  <a:schemeClr val="tx1"/>
                </a:solidFill>
                <a:ea typeface="Times New Roman" charset="0"/>
                <a:cs typeface="Times New Roman" charset="0"/>
              </a:rPr>
              <a:t>Alla </a:t>
            </a:r>
            <a:r>
              <a:rPr lang="sv-SE" sz="1400" dirty="0">
                <a:solidFill>
                  <a:schemeClr val="tx1"/>
                </a:solidFill>
                <a:ea typeface="Times New Roman" charset="0"/>
                <a:cs typeface="Times New Roman" charset="0"/>
              </a:rPr>
              <a:t>spelare utom en har boll. Den spelare som är utan boll agerar räv och de som har boll är höns. Räven skall försöka ta bollen från hönsen. Om en höna blir av med sin boll blir den nu räv och den tidigare räven blir höna. De får inte ta bollen från samma person som tog bollen av dem senast. En variant på den här övningen är att alla startar vid ena kortsidan med räven i mitten och på signal ska hönsen försöka ta sig över till den andra kortsidan utan att räven tar deras boll</a:t>
            </a:r>
            <a:r>
              <a:rPr lang="sv-SE" sz="1400" dirty="0" smtClean="0">
                <a:solidFill>
                  <a:schemeClr val="tx1"/>
                </a:solidFill>
                <a:ea typeface="Times New Roman" charset="0"/>
                <a:cs typeface="Times New Roman" charset="0"/>
              </a:rPr>
              <a:t>.</a:t>
            </a:r>
            <a:endParaRPr lang="sv-SE" sz="1400" dirty="0">
              <a:solidFill>
                <a:schemeClr val="tx1"/>
              </a:solidFill>
              <a:ea typeface="Times New Roman" charset="0"/>
              <a:cs typeface="Times New Roman" charset="0"/>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3.</a:t>
            </a:r>
            <a:endParaRPr lang="sv-SE" sz="2800" dirty="0"/>
          </a:p>
        </p:txBody>
      </p:sp>
      <p:sp>
        <p:nvSpPr>
          <p:cNvPr id="77" name="Ellips 76"/>
          <p:cNvSpPr/>
          <p:nvPr/>
        </p:nvSpPr>
        <p:spPr>
          <a:xfrm>
            <a:off x="6673640" y="252170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8" name="Ellips 77"/>
          <p:cNvSpPr/>
          <p:nvPr/>
        </p:nvSpPr>
        <p:spPr>
          <a:xfrm>
            <a:off x="8474060" y="335831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453324" y="32877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0" name="textruta 79"/>
          <p:cNvSpPr txBox="1"/>
          <p:nvPr/>
        </p:nvSpPr>
        <p:spPr>
          <a:xfrm flipH="1">
            <a:off x="7566127" y="3538475"/>
            <a:ext cx="183958" cy="369332"/>
          </a:xfrm>
          <a:prstGeom prst="rect">
            <a:avLst/>
          </a:prstGeom>
          <a:noFill/>
        </p:spPr>
        <p:txBody>
          <a:bodyPr wrap="square" rtlCol="0">
            <a:spAutoFit/>
          </a:bodyPr>
          <a:lstStyle/>
          <a:p>
            <a:r>
              <a:rPr lang="sv-SE" dirty="0"/>
              <a:t>O</a:t>
            </a:r>
          </a:p>
        </p:txBody>
      </p:sp>
      <p:sp>
        <p:nvSpPr>
          <p:cNvPr id="81" name="textruta 80"/>
          <p:cNvSpPr txBox="1"/>
          <p:nvPr/>
        </p:nvSpPr>
        <p:spPr>
          <a:xfrm>
            <a:off x="6364974" y="2198092"/>
            <a:ext cx="222420" cy="369332"/>
          </a:xfrm>
          <a:prstGeom prst="rect">
            <a:avLst/>
          </a:prstGeom>
          <a:noFill/>
        </p:spPr>
        <p:txBody>
          <a:bodyPr wrap="square" rtlCol="0">
            <a:spAutoFit/>
          </a:bodyPr>
          <a:lstStyle/>
          <a:p>
            <a:r>
              <a:rPr lang="sv-SE" dirty="0" smtClean="0"/>
              <a:t>X</a:t>
            </a:r>
            <a:endParaRPr lang="sv-SE" dirty="0"/>
          </a:p>
        </p:txBody>
      </p:sp>
      <p:sp>
        <p:nvSpPr>
          <p:cNvPr id="82" name="Ellips 81"/>
          <p:cNvSpPr/>
          <p:nvPr/>
        </p:nvSpPr>
        <p:spPr>
          <a:xfrm>
            <a:off x="8366910" y="504300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Ellips 82"/>
          <p:cNvSpPr/>
          <p:nvPr/>
        </p:nvSpPr>
        <p:spPr>
          <a:xfrm>
            <a:off x="7520408" y="231095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4" name="Ellips 83"/>
          <p:cNvSpPr/>
          <p:nvPr/>
        </p:nvSpPr>
        <p:spPr>
          <a:xfrm>
            <a:off x="7429092" y="44775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5" name="Ellips 84"/>
          <p:cNvSpPr/>
          <p:nvPr/>
        </p:nvSpPr>
        <p:spPr>
          <a:xfrm>
            <a:off x="6485661" y="528771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6" name="textruta 85"/>
          <p:cNvSpPr txBox="1"/>
          <p:nvPr/>
        </p:nvSpPr>
        <p:spPr>
          <a:xfrm>
            <a:off x="6459611" y="3046662"/>
            <a:ext cx="222420" cy="369332"/>
          </a:xfrm>
          <a:prstGeom prst="rect">
            <a:avLst/>
          </a:prstGeom>
          <a:noFill/>
        </p:spPr>
        <p:txBody>
          <a:bodyPr wrap="square" rtlCol="0">
            <a:spAutoFit/>
          </a:bodyPr>
          <a:lstStyle/>
          <a:p>
            <a:r>
              <a:rPr lang="sv-SE" dirty="0" smtClean="0"/>
              <a:t>X</a:t>
            </a:r>
            <a:endParaRPr lang="sv-SE" dirty="0"/>
          </a:p>
        </p:txBody>
      </p:sp>
      <p:sp>
        <p:nvSpPr>
          <p:cNvPr id="87" name="textruta 86"/>
          <p:cNvSpPr txBox="1"/>
          <p:nvPr/>
        </p:nvSpPr>
        <p:spPr>
          <a:xfrm>
            <a:off x="7244669" y="2021366"/>
            <a:ext cx="222420" cy="369332"/>
          </a:xfrm>
          <a:prstGeom prst="rect">
            <a:avLst/>
          </a:prstGeom>
          <a:noFill/>
        </p:spPr>
        <p:txBody>
          <a:bodyPr wrap="square" rtlCol="0">
            <a:spAutoFit/>
          </a:bodyPr>
          <a:lstStyle/>
          <a:p>
            <a:r>
              <a:rPr lang="sv-SE" dirty="0" smtClean="0"/>
              <a:t>X</a:t>
            </a:r>
            <a:endParaRPr lang="sv-SE" dirty="0"/>
          </a:p>
        </p:txBody>
      </p:sp>
      <p:sp>
        <p:nvSpPr>
          <p:cNvPr id="88" name="textruta 87"/>
          <p:cNvSpPr txBox="1"/>
          <p:nvPr/>
        </p:nvSpPr>
        <p:spPr>
          <a:xfrm>
            <a:off x="8384827" y="4764324"/>
            <a:ext cx="222420" cy="369332"/>
          </a:xfrm>
          <a:prstGeom prst="rect">
            <a:avLst/>
          </a:prstGeom>
          <a:noFill/>
        </p:spPr>
        <p:txBody>
          <a:bodyPr wrap="square" rtlCol="0">
            <a:spAutoFit/>
          </a:bodyPr>
          <a:lstStyle/>
          <a:p>
            <a:r>
              <a:rPr lang="sv-SE" dirty="0" smtClean="0"/>
              <a:t>X</a:t>
            </a:r>
            <a:endParaRPr lang="sv-SE" dirty="0"/>
          </a:p>
        </p:txBody>
      </p:sp>
      <p:sp>
        <p:nvSpPr>
          <p:cNvPr id="89" name="textruta 88"/>
          <p:cNvSpPr txBox="1"/>
          <p:nvPr/>
        </p:nvSpPr>
        <p:spPr>
          <a:xfrm>
            <a:off x="8231803" y="3060608"/>
            <a:ext cx="222420" cy="369332"/>
          </a:xfrm>
          <a:prstGeom prst="rect">
            <a:avLst/>
          </a:prstGeom>
          <a:noFill/>
        </p:spPr>
        <p:txBody>
          <a:bodyPr wrap="square" rtlCol="0">
            <a:spAutoFit/>
          </a:bodyPr>
          <a:lstStyle/>
          <a:p>
            <a:r>
              <a:rPr lang="sv-SE" dirty="0" smtClean="0"/>
              <a:t>X</a:t>
            </a:r>
            <a:endParaRPr lang="sv-SE" dirty="0"/>
          </a:p>
        </p:txBody>
      </p:sp>
      <p:sp>
        <p:nvSpPr>
          <p:cNvPr id="90" name="textruta 89"/>
          <p:cNvSpPr txBox="1"/>
          <p:nvPr/>
        </p:nvSpPr>
        <p:spPr>
          <a:xfrm>
            <a:off x="7242132" y="4499239"/>
            <a:ext cx="222420" cy="369332"/>
          </a:xfrm>
          <a:prstGeom prst="rect">
            <a:avLst/>
          </a:prstGeom>
          <a:noFill/>
        </p:spPr>
        <p:txBody>
          <a:bodyPr wrap="square" rtlCol="0">
            <a:spAutoFit/>
          </a:bodyPr>
          <a:lstStyle/>
          <a:p>
            <a:r>
              <a:rPr lang="sv-SE" dirty="0" smtClean="0"/>
              <a:t>X</a:t>
            </a:r>
            <a:endParaRPr lang="sv-SE" dirty="0"/>
          </a:p>
        </p:txBody>
      </p:sp>
      <p:sp>
        <p:nvSpPr>
          <p:cNvPr id="91" name="textruta 90"/>
          <p:cNvSpPr txBox="1"/>
          <p:nvPr/>
        </p:nvSpPr>
        <p:spPr>
          <a:xfrm>
            <a:off x="6453324" y="4948990"/>
            <a:ext cx="222420" cy="369332"/>
          </a:xfrm>
          <a:prstGeom prst="rect">
            <a:avLst/>
          </a:prstGeom>
          <a:noFill/>
        </p:spPr>
        <p:txBody>
          <a:bodyPr wrap="square" rtlCol="0">
            <a:spAutoFit/>
          </a:bodyPr>
          <a:lstStyle/>
          <a:p>
            <a:r>
              <a:rPr lang="sv-SE" dirty="0" smtClean="0"/>
              <a:t>X</a:t>
            </a:r>
            <a:endParaRPr lang="sv-SE" dirty="0"/>
          </a:p>
        </p:txBody>
      </p:sp>
      <p:sp>
        <p:nvSpPr>
          <p:cNvPr id="92" name="Ellips 91"/>
          <p:cNvSpPr/>
          <p:nvPr/>
        </p:nvSpPr>
        <p:spPr>
          <a:xfrm>
            <a:off x="8654886" y="25101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3" name="textruta 92"/>
          <p:cNvSpPr txBox="1"/>
          <p:nvPr/>
        </p:nvSpPr>
        <p:spPr>
          <a:xfrm>
            <a:off x="8412629" y="2212470"/>
            <a:ext cx="222420" cy="369332"/>
          </a:xfrm>
          <a:prstGeom prst="rect">
            <a:avLst/>
          </a:prstGeom>
          <a:noFill/>
        </p:spPr>
        <p:txBody>
          <a:bodyPr wrap="square" rtlCol="0">
            <a:spAutoFit/>
          </a:bodyPr>
          <a:lstStyle/>
          <a:p>
            <a:r>
              <a:rPr lang="sv-SE" dirty="0" smtClean="0"/>
              <a:t>X</a:t>
            </a:r>
            <a:endParaRPr lang="sv-SE" dirty="0"/>
          </a:p>
        </p:txBody>
      </p:sp>
    </p:spTree>
    <p:extLst>
      <p:ext uri="{BB962C8B-B14F-4D97-AF65-F5344CB8AC3E}">
        <p14:creationId xmlns:p14="http://schemas.microsoft.com/office/powerpoint/2010/main" val="1109410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9555324" y="2626120"/>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9555324" y="379157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9555324" y="501409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9543953" y="143408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300535"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045747"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429618" y="2177913"/>
            <a:ext cx="4602319" cy="297870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4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smtClean="0">
                <a:solidFill>
                  <a:schemeClr val="tx1"/>
                </a:solidFill>
                <a:ea typeface="Times New Roman" charset="0"/>
                <a:cs typeface="Times New Roman" charset="0"/>
              </a:rPr>
              <a:t>Tagaren</a:t>
            </a:r>
            <a:endParaRPr lang="sv-SE" sz="1400" dirty="0">
              <a:solidFill>
                <a:schemeClr val="tx1"/>
              </a:solidFill>
            </a:endParaRPr>
          </a:p>
          <a:p>
            <a:r>
              <a:rPr lang="sv-SE" sz="1600" dirty="0">
                <a:solidFill>
                  <a:schemeClr val="tx1"/>
                </a:solidFill>
                <a:ea typeface="Times New Roman" charset="0"/>
                <a:cs typeface="Times New Roman" charset="0"/>
              </a:rPr>
              <a:t>Grupp om 5-8 spelare utan boll och klubba. Spelarna ställer upp på ena kortsidan. Den sista spelaren ställer sig i mitten och är tagare. På signal från tagaren skall de andra springa över till andra sidan utan att bli tagna. Blir de tagna blir de tagare tillsammans med den andra tagaren. Det är slut när alla blivit tagna. En variant på den här är att tagaren ska gå kräftgång på fötter och händer med rumpan vänd mot marken.</a:t>
            </a:r>
          </a:p>
          <a:p>
            <a:endParaRPr lang="sv-SE" sz="1600" dirty="0" smtClean="0">
              <a:solidFill>
                <a:schemeClr val="tx1"/>
              </a:solidFill>
              <a:ea typeface="Times New Roman" charset="0"/>
              <a:cs typeface="Times New Roman" charset="0"/>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4.</a:t>
            </a:r>
            <a:endParaRPr lang="sv-SE" sz="2800" dirty="0"/>
          </a:p>
        </p:txBody>
      </p:sp>
      <p:sp>
        <p:nvSpPr>
          <p:cNvPr id="35" name="textruta 34"/>
          <p:cNvSpPr txBox="1"/>
          <p:nvPr/>
        </p:nvSpPr>
        <p:spPr>
          <a:xfrm>
            <a:off x="7474811" y="1594769"/>
            <a:ext cx="245279" cy="369332"/>
          </a:xfrm>
          <a:prstGeom prst="rect">
            <a:avLst/>
          </a:prstGeom>
          <a:noFill/>
        </p:spPr>
        <p:txBody>
          <a:bodyPr wrap="square" rtlCol="0">
            <a:spAutoFit/>
          </a:bodyPr>
          <a:lstStyle/>
          <a:p>
            <a:r>
              <a:rPr lang="sv-SE" dirty="0" smtClean="0"/>
              <a:t>X</a:t>
            </a:r>
            <a:endParaRPr lang="sv-SE" dirty="0"/>
          </a:p>
        </p:txBody>
      </p:sp>
      <p:sp>
        <p:nvSpPr>
          <p:cNvPr id="36" name="textruta 35"/>
          <p:cNvSpPr txBox="1"/>
          <p:nvPr/>
        </p:nvSpPr>
        <p:spPr>
          <a:xfrm>
            <a:off x="8357024" y="1571104"/>
            <a:ext cx="423373"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7229532" y="3414240"/>
            <a:ext cx="245279" cy="369332"/>
          </a:xfrm>
          <a:prstGeom prst="rect">
            <a:avLst/>
          </a:prstGeom>
          <a:noFill/>
        </p:spPr>
        <p:txBody>
          <a:bodyPr wrap="square" rtlCol="0">
            <a:spAutoFit/>
          </a:bodyPr>
          <a:lstStyle/>
          <a:p>
            <a:r>
              <a:rPr lang="sv-SE" dirty="0"/>
              <a:t>O</a:t>
            </a:r>
          </a:p>
        </p:txBody>
      </p:sp>
      <p:sp>
        <p:nvSpPr>
          <p:cNvPr id="38" name="textruta 37"/>
          <p:cNvSpPr txBox="1"/>
          <p:nvPr/>
        </p:nvSpPr>
        <p:spPr>
          <a:xfrm>
            <a:off x="6438930" y="1490845"/>
            <a:ext cx="245279" cy="369332"/>
          </a:xfrm>
          <a:prstGeom prst="rect">
            <a:avLst/>
          </a:prstGeom>
          <a:noFill/>
        </p:spPr>
        <p:txBody>
          <a:bodyPr wrap="square" rtlCol="0">
            <a:spAutoFit/>
          </a:bodyPr>
          <a:lstStyle/>
          <a:p>
            <a:r>
              <a:rPr lang="sv-SE" smtClean="0"/>
              <a:t>X</a:t>
            </a:r>
            <a:endParaRPr lang="sv-SE" dirty="0"/>
          </a:p>
        </p:txBody>
      </p:sp>
      <p:sp>
        <p:nvSpPr>
          <p:cNvPr id="39" name="textruta 38"/>
          <p:cNvSpPr txBox="1"/>
          <p:nvPr/>
        </p:nvSpPr>
        <p:spPr>
          <a:xfrm>
            <a:off x="6095725" y="1547609"/>
            <a:ext cx="245279" cy="369332"/>
          </a:xfrm>
          <a:prstGeom prst="rect">
            <a:avLst/>
          </a:prstGeom>
          <a:noFill/>
        </p:spPr>
        <p:txBody>
          <a:bodyPr wrap="square" rtlCol="0">
            <a:spAutoFit/>
          </a:bodyPr>
          <a:lstStyle/>
          <a:p>
            <a:r>
              <a:rPr lang="sv-SE" dirty="0" smtClean="0"/>
              <a:t>X</a:t>
            </a:r>
            <a:endParaRPr lang="sv-SE" dirty="0"/>
          </a:p>
        </p:txBody>
      </p:sp>
      <p:sp>
        <p:nvSpPr>
          <p:cNvPr id="40" name="textruta 39"/>
          <p:cNvSpPr txBox="1"/>
          <p:nvPr/>
        </p:nvSpPr>
        <p:spPr>
          <a:xfrm>
            <a:off x="6947743" y="1547609"/>
            <a:ext cx="245279" cy="369332"/>
          </a:xfrm>
          <a:prstGeom prst="rect">
            <a:avLst/>
          </a:prstGeom>
          <a:noFill/>
        </p:spPr>
        <p:txBody>
          <a:bodyPr wrap="square" rtlCol="0">
            <a:spAutoFit/>
          </a:bodyPr>
          <a:lstStyle/>
          <a:p>
            <a:r>
              <a:rPr lang="sv-SE" dirty="0" smtClean="0"/>
              <a:t>X</a:t>
            </a:r>
            <a:endParaRPr lang="sv-SE" dirty="0"/>
          </a:p>
        </p:txBody>
      </p:sp>
      <p:sp>
        <p:nvSpPr>
          <p:cNvPr id="41" name="textruta 40"/>
          <p:cNvSpPr txBox="1"/>
          <p:nvPr/>
        </p:nvSpPr>
        <p:spPr>
          <a:xfrm>
            <a:off x="7915917" y="1571104"/>
            <a:ext cx="245279" cy="369332"/>
          </a:xfrm>
          <a:prstGeom prst="rect">
            <a:avLst/>
          </a:prstGeom>
          <a:noFill/>
        </p:spPr>
        <p:txBody>
          <a:bodyPr wrap="square" rtlCol="0">
            <a:spAutoFit/>
          </a:bodyPr>
          <a:lstStyle/>
          <a:p>
            <a:r>
              <a:rPr lang="sv-SE" dirty="0" smtClean="0"/>
              <a:t>X</a:t>
            </a:r>
            <a:endParaRPr lang="sv-SE" dirty="0"/>
          </a:p>
        </p:txBody>
      </p:sp>
      <p:sp>
        <p:nvSpPr>
          <p:cNvPr id="42" name="textruta 41"/>
          <p:cNvSpPr txBox="1"/>
          <p:nvPr/>
        </p:nvSpPr>
        <p:spPr>
          <a:xfrm>
            <a:off x="8828355" y="1502041"/>
            <a:ext cx="245279" cy="369332"/>
          </a:xfrm>
          <a:prstGeom prst="rect">
            <a:avLst/>
          </a:prstGeom>
          <a:noFill/>
        </p:spPr>
        <p:txBody>
          <a:bodyPr wrap="square" rtlCol="0">
            <a:spAutoFit/>
          </a:bodyPr>
          <a:lstStyle/>
          <a:p>
            <a:r>
              <a:rPr lang="sv-SE" dirty="0" smtClean="0"/>
              <a:t>X</a:t>
            </a:r>
            <a:endParaRPr lang="sv-SE" dirty="0"/>
          </a:p>
        </p:txBody>
      </p:sp>
    </p:spTree>
    <p:extLst>
      <p:ext uri="{BB962C8B-B14F-4D97-AF65-F5344CB8AC3E}">
        <p14:creationId xmlns:p14="http://schemas.microsoft.com/office/powerpoint/2010/main" val="179970885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359</TotalTime>
  <Words>492</Words>
  <Application>Microsoft Macintosh PowerPoint</Application>
  <PresentationFormat>A4 (210 x 297 mm)</PresentationFormat>
  <Paragraphs>64</Paragraphs>
  <Slides>6</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6</vt:i4>
      </vt:variant>
    </vt:vector>
  </HeadingPairs>
  <TitlesOfParts>
    <vt:vector size="11" baseType="lpstr">
      <vt:lpstr>Calibri</vt:lpstr>
      <vt:lpstr>Calibri Light</vt:lpstr>
      <vt:lpstr>Times New Roman</vt:lpstr>
      <vt:lpstr>Arial</vt:lpstr>
      <vt:lpstr>Office-tema</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41</cp:revision>
  <dcterms:created xsi:type="dcterms:W3CDTF">2016-09-30T10:59:53Z</dcterms:created>
  <dcterms:modified xsi:type="dcterms:W3CDTF">2016-10-27T08:40:08Z</dcterms:modified>
</cp:coreProperties>
</file>