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wdp" ContentType="image/vnd.ms-photo"/>
  <Default Extension="gif" ContentType="image/gif"/>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8" r:id="rId1"/>
  </p:sldMasterIdLst>
  <p:notesMasterIdLst>
    <p:notesMasterId r:id="rId26"/>
  </p:notesMasterIdLst>
  <p:sldIdLst>
    <p:sldId id="281" r:id="rId2"/>
    <p:sldId id="304" r:id="rId3"/>
    <p:sldId id="282" r:id="rId4"/>
    <p:sldId id="271" r:id="rId5"/>
    <p:sldId id="277" r:id="rId6"/>
    <p:sldId id="278" r:id="rId7"/>
    <p:sldId id="287" r:id="rId8"/>
    <p:sldId id="288" r:id="rId9"/>
    <p:sldId id="289" r:id="rId10"/>
    <p:sldId id="283" r:id="rId11"/>
    <p:sldId id="290" r:id="rId12"/>
    <p:sldId id="291" r:id="rId13"/>
    <p:sldId id="292" r:id="rId14"/>
    <p:sldId id="293" r:id="rId15"/>
    <p:sldId id="294" r:id="rId16"/>
    <p:sldId id="295" r:id="rId17"/>
    <p:sldId id="296" r:id="rId18"/>
    <p:sldId id="297" r:id="rId19"/>
    <p:sldId id="298" r:id="rId20"/>
    <p:sldId id="299" r:id="rId21"/>
    <p:sldId id="300" r:id="rId22"/>
    <p:sldId id="301" r:id="rId23"/>
    <p:sldId id="302" r:id="rId24"/>
    <p:sldId id="303" r:id="rId25"/>
  </p:sldIdLst>
  <p:sldSz cx="9906000" cy="6858000" type="A4"/>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96"/>
    <p:restoredTop sz="94669"/>
  </p:normalViewPr>
  <p:slideViewPr>
    <p:cSldViewPr snapToGrid="0" snapToObjects="1">
      <p:cViewPr>
        <p:scale>
          <a:sx n="103" d="100"/>
          <a:sy n="103" d="100"/>
        </p:scale>
        <p:origin x="1168" y="1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F31F23-D918-6945-8CD7-939BA45E4993}" type="datetimeFigureOut">
              <a:rPr lang="sv-SE" smtClean="0"/>
              <a:t>2016-10-05</a:t>
            </a:fld>
            <a:endParaRPr lang="sv-SE"/>
          </a:p>
        </p:txBody>
      </p:sp>
      <p:sp>
        <p:nvSpPr>
          <p:cNvPr id="4" name="Platshållare för bildobjekt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2231AA-CD9F-C941-9A6C-B1628E9FC2EC}" type="slidenum">
              <a:rPr lang="sv-SE" smtClean="0"/>
              <a:t>‹Nr.›</a:t>
            </a:fld>
            <a:endParaRPr lang="sv-SE"/>
          </a:p>
        </p:txBody>
      </p:sp>
    </p:spTree>
    <p:extLst>
      <p:ext uri="{BB962C8B-B14F-4D97-AF65-F5344CB8AC3E}">
        <p14:creationId xmlns:p14="http://schemas.microsoft.com/office/powerpoint/2010/main" val="17446058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D72231AA-CD9F-C941-9A6C-B1628E9FC2EC}" type="slidenum">
              <a:rPr lang="sv-SE" smtClean="0"/>
              <a:t>2</a:t>
            </a:fld>
            <a:endParaRPr lang="sv-SE"/>
          </a:p>
        </p:txBody>
      </p:sp>
    </p:spTree>
    <p:extLst>
      <p:ext uri="{BB962C8B-B14F-4D97-AF65-F5344CB8AC3E}">
        <p14:creationId xmlns:p14="http://schemas.microsoft.com/office/powerpoint/2010/main" val="416638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D72231AA-CD9F-C941-9A6C-B1628E9FC2EC}" type="slidenum">
              <a:rPr lang="sv-SE" smtClean="0"/>
              <a:t>9</a:t>
            </a:fld>
            <a:endParaRPr lang="sv-SE"/>
          </a:p>
        </p:txBody>
      </p:sp>
    </p:spTree>
    <p:extLst>
      <p:ext uri="{BB962C8B-B14F-4D97-AF65-F5344CB8AC3E}">
        <p14:creationId xmlns:p14="http://schemas.microsoft.com/office/powerpoint/2010/main" val="19963724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sv-SE" smtClean="0"/>
              <a:t>Klicka här för att ändra format</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smtClean="0"/>
              <a:t>Klicka här för att ändra format på underrubrik i bakgrunden</a:t>
            </a:r>
            <a:endParaRPr lang="en-US" dirty="0"/>
          </a:p>
        </p:txBody>
      </p:sp>
      <p:sp>
        <p:nvSpPr>
          <p:cNvPr id="4" name="Date Placeholder 3"/>
          <p:cNvSpPr>
            <a:spLocks noGrp="1"/>
          </p:cNvSpPr>
          <p:nvPr>
            <p:ph type="dt" sz="half" idx="10"/>
          </p:nvPr>
        </p:nvSpPr>
        <p:spPr/>
        <p:txBody>
          <a:bodyPr/>
          <a:lstStyle/>
          <a:p>
            <a:fld id="{47657338-D2A3-0346-B12C-44FF58836152}" type="datetimeFigureOut">
              <a:rPr lang="sv-SE" smtClean="0"/>
              <a:t>2016-10-05</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14920043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Klicka här för att ändra format</a:t>
            </a:r>
            <a:endParaRPr lang="en-US" dirty="0"/>
          </a:p>
        </p:txBody>
      </p:sp>
      <p:sp>
        <p:nvSpPr>
          <p:cNvPr id="3" name="Content Placeholder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Date Placeholder 3"/>
          <p:cNvSpPr>
            <a:spLocks noGrp="1"/>
          </p:cNvSpPr>
          <p:nvPr>
            <p:ph type="dt" sz="half" idx="10"/>
          </p:nvPr>
        </p:nvSpPr>
        <p:spPr/>
        <p:txBody>
          <a:bodyPr/>
          <a:lstStyle/>
          <a:p>
            <a:fld id="{47657338-D2A3-0346-B12C-44FF58836152}" type="datetimeFigureOut">
              <a:rPr lang="sv-SE" smtClean="0"/>
              <a:t>2016-10-05</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20979640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sv-SE" smtClean="0"/>
              <a:t>Klicka här för att ändra format</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smtClean="0"/>
              <a:t>Klicka här för att ändra format på bakgrundstexten</a:t>
            </a:r>
          </a:p>
        </p:txBody>
      </p:sp>
      <p:sp>
        <p:nvSpPr>
          <p:cNvPr id="4" name="Date Placeholder 3"/>
          <p:cNvSpPr>
            <a:spLocks noGrp="1"/>
          </p:cNvSpPr>
          <p:nvPr>
            <p:ph type="dt" sz="half" idx="10"/>
          </p:nvPr>
        </p:nvSpPr>
        <p:spPr/>
        <p:txBody>
          <a:bodyPr/>
          <a:lstStyle/>
          <a:p>
            <a:fld id="{47657338-D2A3-0346-B12C-44FF58836152}" type="datetimeFigureOut">
              <a:rPr lang="sv-SE" smtClean="0"/>
              <a:t>2016-10-05</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9476706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Klicka här för att ändra format</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5" name="Date Placeholder 4"/>
          <p:cNvSpPr>
            <a:spLocks noGrp="1"/>
          </p:cNvSpPr>
          <p:nvPr>
            <p:ph type="dt" sz="half" idx="10"/>
          </p:nvPr>
        </p:nvSpPr>
        <p:spPr/>
        <p:txBody>
          <a:bodyPr/>
          <a:lstStyle/>
          <a:p>
            <a:fld id="{47657338-D2A3-0346-B12C-44FF58836152}" type="datetimeFigureOut">
              <a:rPr lang="sv-SE" smtClean="0"/>
              <a:t>2016-10-05</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1761182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sv-SE" smtClean="0"/>
              <a:t>Klicka här för att ändra format</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4" name="Content Placeholder 3"/>
          <p:cNvSpPr>
            <a:spLocks noGrp="1"/>
          </p:cNvSpPr>
          <p:nvPr>
            <p:ph sz="half" idx="2"/>
          </p:nvPr>
        </p:nvSpPr>
        <p:spPr>
          <a:xfrm>
            <a:off x="682329" y="2505075"/>
            <a:ext cx="4190702" cy="3684588"/>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6" name="Content Placeholder 5"/>
          <p:cNvSpPr>
            <a:spLocks noGrp="1"/>
          </p:cNvSpPr>
          <p:nvPr>
            <p:ph sz="quarter" idx="4"/>
          </p:nvPr>
        </p:nvSpPr>
        <p:spPr>
          <a:xfrm>
            <a:off x="5014913" y="2505075"/>
            <a:ext cx="4211340" cy="3684588"/>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7" name="Date Placeholder 6"/>
          <p:cNvSpPr>
            <a:spLocks noGrp="1"/>
          </p:cNvSpPr>
          <p:nvPr>
            <p:ph type="dt" sz="half" idx="10"/>
          </p:nvPr>
        </p:nvSpPr>
        <p:spPr/>
        <p:txBody>
          <a:bodyPr/>
          <a:lstStyle/>
          <a:p>
            <a:fld id="{47657338-D2A3-0346-B12C-44FF58836152}" type="datetimeFigureOut">
              <a:rPr lang="sv-SE" smtClean="0"/>
              <a:t>2016-10-05</a:t>
            </a:fld>
            <a:endParaRPr lang="sv-SE"/>
          </a:p>
        </p:txBody>
      </p:sp>
      <p:sp>
        <p:nvSpPr>
          <p:cNvPr id="8" name="Footer Placeholder 7"/>
          <p:cNvSpPr>
            <a:spLocks noGrp="1"/>
          </p:cNvSpPr>
          <p:nvPr>
            <p:ph type="ftr" sz="quarter" idx="11"/>
          </p:nvPr>
        </p:nvSpPr>
        <p:spPr/>
        <p:txBody>
          <a:bodyPr/>
          <a:lstStyle/>
          <a:p>
            <a:endParaRPr lang="sv-SE"/>
          </a:p>
        </p:txBody>
      </p:sp>
      <p:sp>
        <p:nvSpPr>
          <p:cNvPr id="9" name="Slide Number Placeholder 8"/>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14272381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Klicka här för att ändra format</a:t>
            </a:r>
            <a:endParaRPr lang="en-US" dirty="0"/>
          </a:p>
        </p:txBody>
      </p:sp>
      <p:sp>
        <p:nvSpPr>
          <p:cNvPr id="3" name="Date Placeholder 2"/>
          <p:cNvSpPr>
            <a:spLocks noGrp="1"/>
          </p:cNvSpPr>
          <p:nvPr>
            <p:ph type="dt" sz="half" idx="10"/>
          </p:nvPr>
        </p:nvSpPr>
        <p:spPr/>
        <p:txBody>
          <a:bodyPr/>
          <a:lstStyle/>
          <a:p>
            <a:fld id="{47657338-D2A3-0346-B12C-44FF58836152}" type="datetimeFigureOut">
              <a:rPr lang="sv-SE" smtClean="0"/>
              <a:t>2016-10-05</a:t>
            </a:fld>
            <a:endParaRPr lang="sv-SE"/>
          </a:p>
        </p:txBody>
      </p:sp>
      <p:sp>
        <p:nvSpPr>
          <p:cNvPr id="4" name="Footer Placeholder 3"/>
          <p:cNvSpPr>
            <a:spLocks noGrp="1"/>
          </p:cNvSpPr>
          <p:nvPr>
            <p:ph type="ftr" sz="quarter" idx="11"/>
          </p:nvPr>
        </p:nvSpPr>
        <p:spPr/>
        <p:txBody>
          <a:bodyPr/>
          <a:lstStyle/>
          <a:p>
            <a:endParaRPr lang="sv-SE"/>
          </a:p>
        </p:txBody>
      </p:sp>
      <p:sp>
        <p:nvSpPr>
          <p:cNvPr id="5" name="Slide Number Placeholder 4"/>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1988634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657338-D2A3-0346-B12C-44FF58836152}" type="datetimeFigureOut">
              <a:rPr lang="sv-SE" smtClean="0"/>
              <a:t>2016-10-05</a:t>
            </a:fld>
            <a:endParaRPr lang="sv-SE"/>
          </a:p>
        </p:txBody>
      </p:sp>
      <p:sp>
        <p:nvSpPr>
          <p:cNvPr id="3" name="Footer Placeholder 2"/>
          <p:cNvSpPr>
            <a:spLocks noGrp="1"/>
          </p:cNvSpPr>
          <p:nvPr>
            <p:ph type="ftr" sz="quarter" idx="11"/>
          </p:nvPr>
        </p:nvSpPr>
        <p:spPr/>
        <p:txBody>
          <a:bodyPr/>
          <a:lstStyle/>
          <a:p>
            <a:endParaRPr lang="sv-SE"/>
          </a:p>
        </p:txBody>
      </p:sp>
      <p:sp>
        <p:nvSpPr>
          <p:cNvPr id="4" name="Slide Number Placeholder 3"/>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8142729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sv-SE" smtClean="0"/>
              <a:t>Klicka här för att ändra format</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smtClean="0"/>
              <a:t>Klicka här för att ändra format på bakgrundstexten</a:t>
            </a:r>
          </a:p>
        </p:txBody>
      </p:sp>
      <p:sp>
        <p:nvSpPr>
          <p:cNvPr id="5" name="Date Placeholder 4"/>
          <p:cNvSpPr>
            <a:spLocks noGrp="1"/>
          </p:cNvSpPr>
          <p:nvPr>
            <p:ph type="dt" sz="half" idx="10"/>
          </p:nvPr>
        </p:nvSpPr>
        <p:spPr/>
        <p:txBody>
          <a:bodyPr/>
          <a:lstStyle/>
          <a:p>
            <a:fld id="{47657338-D2A3-0346-B12C-44FF58836152}" type="datetimeFigureOut">
              <a:rPr lang="sv-SE" smtClean="0"/>
              <a:t>2016-10-05</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17198568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sv-SE" smtClean="0"/>
              <a:t>Klicka här för att ändra format</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smtClean="0"/>
              <a:t>Dra bilden till platshållaren eller klicka på ikonen för att lägga till den</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smtClean="0"/>
              <a:t>Klicka här för att ändra format på bakgrundstexten</a:t>
            </a:r>
          </a:p>
        </p:txBody>
      </p:sp>
      <p:sp>
        <p:nvSpPr>
          <p:cNvPr id="5" name="Date Placeholder 4"/>
          <p:cNvSpPr>
            <a:spLocks noGrp="1"/>
          </p:cNvSpPr>
          <p:nvPr>
            <p:ph type="dt" sz="half" idx="10"/>
          </p:nvPr>
        </p:nvSpPr>
        <p:spPr/>
        <p:txBody>
          <a:bodyPr/>
          <a:lstStyle/>
          <a:p>
            <a:fld id="{47657338-D2A3-0346-B12C-44FF58836152}" type="datetimeFigureOut">
              <a:rPr lang="sv-SE" smtClean="0"/>
              <a:t>2016-10-05</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5040716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Klicka här för att ändra format</a:t>
            </a:r>
            <a:endParaRPr lang="en-US" dirty="0"/>
          </a:p>
        </p:txBody>
      </p:sp>
      <p:sp>
        <p:nvSpPr>
          <p:cNvPr id="3" name="Vertical Text Placeholder 2"/>
          <p:cNvSpPr>
            <a:spLocks noGrp="1"/>
          </p:cNvSpPr>
          <p:nvPr>
            <p:ph type="body" orient="vert" idx="1"/>
          </p:nvPr>
        </p:nvSpPr>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Date Placeholder 3"/>
          <p:cNvSpPr>
            <a:spLocks noGrp="1"/>
          </p:cNvSpPr>
          <p:nvPr>
            <p:ph type="dt" sz="half" idx="10"/>
          </p:nvPr>
        </p:nvSpPr>
        <p:spPr/>
        <p:txBody>
          <a:bodyPr/>
          <a:lstStyle/>
          <a:p>
            <a:fld id="{47657338-D2A3-0346-B12C-44FF58836152}" type="datetimeFigureOut">
              <a:rPr lang="sv-SE" smtClean="0"/>
              <a:t>2016-10-05</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1097551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sv-SE" smtClean="0"/>
              <a:t>Klicka här för att ändra format</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Date Placeholder 3"/>
          <p:cNvSpPr>
            <a:spLocks noGrp="1"/>
          </p:cNvSpPr>
          <p:nvPr>
            <p:ph type="dt" sz="half" idx="10"/>
          </p:nvPr>
        </p:nvSpPr>
        <p:spPr/>
        <p:txBody>
          <a:bodyPr/>
          <a:lstStyle/>
          <a:p>
            <a:fld id="{47657338-D2A3-0346-B12C-44FF58836152}" type="datetimeFigureOut">
              <a:rPr lang="sv-SE" smtClean="0"/>
              <a:t>2016-10-05</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211387053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sv-SE" smtClean="0"/>
              <a:t>Klicka här för att ändra format</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657338-D2A3-0346-B12C-44FF58836152}" type="datetimeFigureOut">
              <a:rPr lang="sv-SE" smtClean="0"/>
              <a:t>2016-10-05</a:t>
            </a:fld>
            <a:endParaRPr lang="sv-SE"/>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4C2555-B57B-FC4D-8C88-02B3BF68C40A}" type="slidenum">
              <a:rPr lang="sv-SE" smtClean="0"/>
              <a:t>‹Nr.›</a:t>
            </a:fld>
            <a:endParaRPr lang="sv-SE"/>
          </a:p>
        </p:txBody>
      </p:sp>
    </p:spTree>
    <p:extLst>
      <p:ext uri="{BB962C8B-B14F-4D97-AF65-F5344CB8AC3E}">
        <p14:creationId xmlns:p14="http://schemas.microsoft.com/office/powerpoint/2010/main" val="7445275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jp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5.jp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6.jp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7.jpg"/><Relationship Id="rId6" Type="http://schemas.openxmlformats.org/officeDocument/2006/relationships/image" Target="../media/image8.jpg"/><Relationship Id="rId7" Type="http://schemas.openxmlformats.org/officeDocument/2006/relationships/image" Target="../media/image9.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0.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1.jpeg"/><Relationship Id="rId6" Type="http://schemas.openxmlformats.org/officeDocument/2006/relationships/image" Target="../media/image12.jp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2.jpg"/><Relationship Id="rId6" Type="http://schemas.openxmlformats.org/officeDocument/2006/relationships/image" Target="../media/image13.jp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13.jpg"/><Relationship Id="rId7" Type="http://schemas.openxmlformats.org/officeDocument/2006/relationships/image" Target="../media/image14.jpg"/><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5.jp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6.jpeg"/><Relationship Id="rId6" Type="http://schemas.microsoft.com/office/2007/relationships/hdphoto" Target="../media/hdphoto1.wdp"/><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7.jp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8.jp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9.jp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20.jp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21.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22.jp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23.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24.jp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25.gif"/><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26.png"/><Relationship Id="rId6" Type="http://schemas.openxmlformats.org/officeDocument/2006/relationships/image" Target="../media/image27.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28.jp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29.gif"/><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30.png"/><Relationship Id="rId1" Type="http://schemas.openxmlformats.org/officeDocument/2006/relationships/slideLayout" Target="../slideLayouts/slideLayout1.xml"/><Relationship Id="rId2"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7" name="textruta 6"/>
          <p:cNvSpPr txBox="1"/>
          <p:nvPr/>
        </p:nvSpPr>
        <p:spPr>
          <a:xfrm>
            <a:off x="2182402" y="2183254"/>
            <a:ext cx="5541198" cy="1754326"/>
          </a:xfrm>
          <a:prstGeom prst="rect">
            <a:avLst/>
          </a:prstGeom>
          <a:noFill/>
        </p:spPr>
        <p:txBody>
          <a:bodyPr wrap="square" rtlCol="0">
            <a:spAutoFit/>
          </a:bodyPr>
          <a:lstStyle/>
          <a:p>
            <a:pPr algn="ctr"/>
            <a:r>
              <a:rPr lang="sv-SE" sz="5400" b="1" dirty="0" smtClean="0"/>
              <a:t>Atleten: </a:t>
            </a:r>
          </a:p>
          <a:p>
            <a:pPr algn="ctr"/>
            <a:r>
              <a:rPr lang="sv-SE" sz="5400" b="1" dirty="0" smtClean="0">
                <a:solidFill>
                  <a:srgbClr val="FF0000"/>
                </a:solidFill>
              </a:rPr>
              <a:t>Röd Nivå 12-16 år</a:t>
            </a:r>
            <a:endParaRPr lang="sv-SE" sz="5400" b="1" dirty="0">
              <a:solidFill>
                <a:srgbClr val="FF0000"/>
              </a:solidFill>
            </a:endParaRPr>
          </a:p>
        </p:txBody>
      </p:sp>
      <p:sp>
        <p:nvSpPr>
          <p:cNvPr id="8" name="Rektangel 7"/>
          <p:cNvSpPr/>
          <p:nvPr/>
        </p:nvSpPr>
        <p:spPr>
          <a:xfrm>
            <a:off x="1" y="6310860"/>
            <a:ext cx="9906000" cy="54714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textruta 1"/>
          <p:cNvSpPr txBox="1"/>
          <p:nvPr/>
        </p:nvSpPr>
        <p:spPr>
          <a:xfrm>
            <a:off x="8512798" y="5910750"/>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Tree>
    <p:extLst>
      <p:ext uri="{BB962C8B-B14F-4D97-AF65-F5344CB8AC3E}">
        <p14:creationId xmlns:p14="http://schemas.microsoft.com/office/powerpoint/2010/main" val="9046994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ktangel 12"/>
          <p:cNvSpPr/>
          <p:nvPr/>
        </p:nvSpPr>
        <p:spPr>
          <a:xfrm>
            <a:off x="0" y="6385810"/>
            <a:ext cx="9906000" cy="47219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4" name="Picture 9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405355" y="1564467"/>
            <a:ext cx="4016173" cy="2204944"/>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sv-SE" sz="1400" b="1" dirty="0" smtClean="0">
                <a:solidFill>
                  <a:schemeClr val="tx1"/>
                </a:solidFill>
              </a:rPr>
              <a:t>Inledning</a:t>
            </a:r>
            <a:endParaRPr lang="sv-SE" sz="1400" b="1" dirty="0" smtClean="0">
              <a:solidFill>
                <a:schemeClr val="tx1"/>
              </a:solidFill>
            </a:endParaRPr>
          </a:p>
          <a:p>
            <a:r>
              <a:rPr lang="sv-SE" sz="1400" dirty="0" smtClean="0">
                <a:solidFill>
                  <a:schemeClr val="tx1"/>
                </a:solidFill>
              </a:rPr>
              <a:t>Övningarna här är exempel som beskriver övningar för att utveckla styrka och snabbhet. Dessa övningar kan användas i tävlingsform, viss lek och i särskild styrketräning. I denna ålder börjar spelarna komma in i  puberteten vilket innebär att de börjar utveckla sina muskler och styrka i större utsträckning än tidigare. </a:t>
            </a:r>
            <a:endParaRPr lang="sv-SE" sz="1400" dirty="0" smtClean="0">
              <a:solidFill>
                <a:schemeClr val="tx1"/>
              </a:solidFill>
            </a:endParaRPr>
          </a:p>
        </p:txBody>
      </p:sp>
      <p:sp>
        <p:nvSpPr>
          <p:cNvPr id="12" name="textruta 11"/>
          <p:cNvSpPr txBox="1"/>
          <p:nvPr/>
        </p:nvSpPr>
        <p:spPr>
          <a:xfrm>
            <a:off x="3792513" y="299721"/>
            <a:ext cx="3725887" cy="461665"/>
          </a:xfrm>
          <a:prstGeom prst="rect">
            <a:avLst/>
          </a:prstGeom>
          <a:noFill/>
        </p:spPr>
        <p:txBody>
          <a:bodyPr wrap="square" rtlCol="0">
            <a:spAutoFit/>
          </a:bodyPr>
          <a:lstStyle/>
          <a:p>
            <a:r>
              <a:rPr lang="sv-SE" sz="2400" b="1" smtClean="0"/>
              <a:t>Atleten: </a:t>
            </a:r>
            <a:r>
              <a:rPr lang="sv-SE" sz="2400" b="1" smtClean="0">
                <a:solidFill>
                  <a:srgbClr val="FF0000"/>
                </a:solidFill>
              </a:rPr>
              <a:t>Röd Nivå 12-16 år</a:t>
            </a:r>
            <a:endParaRPr lang="sv-SE" sz="2400" b="1" dirty="0">
              <a:solidFill>
                <a:srgbClr val="FF0000"/>
              </a:solidFill>
            </a:endParaRPr>
          </a:p>
        </p:txBody>
      </p:sp>
      <p:sp>
        <p:nvSpPr>
          <p:cNvPr id="14" name="textruta 13"/>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pic>
        <p:nvPicPr>
          <p:cNvPr id="3" name="Bildobjekt 2"/>
          <p:cNvPicPr>
            <a:picLocks noChangeAspect="1"/>
          </p:cNvPicPr>
          <p:nvPr/>
        </p:nvPicPr>
        <p:blipFill rotWithShape="1">
          <a:blip r:embed="rId6">
            <a:extLst>
              <a:ext uri="{28A0092B-C50C-407E-A947-70E740481C1C}">
                <a14:useLocalDpi xmlns:a14="http://schemas.microsoft.com/office/drawing/2010/main" val="0"/>
              </a:ext>
            </a:extLst>
          </a:blip>
          <a:srcRect l="17258" r="58111" b="56569"/>
          <a:stretch/>
        </p:blipFill>
        <p:spPr>
          <a:xfrm>
            <a:off x="4942702" y="1994248"/>
            <a:ext cx="3175687" cy="3550326"/>
          </a:xfrm>
          <a:prstGeom prst="rect">
            <a:avLst/>
          </a:prstGeom>
        </p:spPr>
      </p:pic>
    </p:spTree>
    <p:extLst>
      <p:ext uri="{BB962C8B-B14F-4D97-AF65-F5344CB8AC3E}">
        <p14:creationId xmlns:p14="http://schemas.microsoft.com/office/powerpoint/2010/main" val="13610645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7" name="textruta 6"/>
          <p:cNvSpPr txBox="1"/>
          <p:nvPr/>
        </p:nvSpPr>
        <p:spPr>
          <a:xfrm>
            <a:off x="3792513" y="299721"/>
            <a:ext cx="3725887" cy="461665"/>
          </a:xfrm>
          <a:prstGeom prst="rect">
            <a:avLst/>
          </a:prstGeom>
          <a:noFill/>
        </p:spPr>
        <p:txBody>
          <a:bodyPr wrap="square" rtlCol="0">
            <a:spAutoFit/>
          </a:bodyPr>
          <a:lstStyle/>
          <a:p>
            <a:r>
              <a:rPr lang="sv-SE" sz="2400" b="1" smtClean="0"/>
              <a:t>Atleten: </a:t>
            </a:r>
            <a:r>
              <a:rPr lang="sv-SE" sz="2400" b="1" smtClean="0">
                <a:solidFill>
                  <a:srgbClr val="FF0000"/>
                </a:solidFill>
              </a:rPr>
              <a:t>Röd Nivå 12-16 år</a:t>
            </a:r>
            <a:endParaRPr lang="sv-SE" sz="2400" b="1" dirty="0">
              <a:solidFill>
                <a:srgbClr val="FF0000"/>
              </a:solidFill>
            </a:endParaRPr>
          </a:p>
        </p:txBody>
      </p:sp>
      <p:sp>
        <p:nvSpPr>
          <p:cNvPr id="10" name="Rektangel med rundade hörn 9"/>
          <p:cNvSpPr/>
          <p:nvPr/>
        </p:nvSpPr>
        <p:spPr>
          <a:xfrm>
            <a:off x="691454" y="1933731"/>
            <a:ext cx="3507186" cy="2098623"/>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sv-SE" sz="1600" b="1" dirty="0" smtClean="0">
                <a:solidFill>
                  <a:schemeClr val="tx1"/>
                </a:solidFill>
              </a:rPr>
              <a:t>Jämfotahopp - </a:t>
            </a:r>
            <a:r>
              <a:rPr lang="sv-SE" sz="1600" b="1" dirty="0" err="1" smtClean="0">
                <a:solidFill>
                  <a:schemeClr val="tx1"/>
                </a:solidFill>
              </a:rPr>
              <a:t>Partävling</a:t>
            </a:r>
            <a:endParaRPr lang="sv-SE" sz="1600" b="1" dirty="0" smtClean="0">
              <a:solidFill>
                <a:schemeClr val="tx1"/>
              </a:solidFill>
            </a:endParaRPr>
          </a:p>
          <a:p>
            <a:pPr>
              <a:lnSpc>
                <a:spcPct val="150000"/>
              </a:lnSpc>
            </a:pPr>
            <a:r>
              <a:rPr lang="sv-SE" sz="1400" dirty="0" smtClean="0">
                <a:solidFill>
                  <a:schemeClr val="tx1"/>
                </a:solidFill>
              </a:rPr>
              <a:t>Dela in spelarna i par. På tre till fem jämfotahopp i rad ska de se vem som kommer längst. Blanda paren eftersom. Vid ojämnt antal kan en grupp vara tre spelare också.</a:t>
            </a:r>
          </a:p>
        </p:txBody>
      </p:sp>
      <p:sp>
        <p:nvSpPr>
          <p:cNvPr id="2" name="Rektangel 1"/>
          <p:cNvSpPr/>
          <p:nvPr/>
        </p:nvSpPr>
        <p:spPr>
          <a:xfrm>
            <a:off x="0" y="6385810"/>
            <a:ext cx="9906000" cy="47219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textruta 7"/>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pic>
        <p:nvPicPr>
          <p:cNvPr id="3" name="Bildobjekt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46950" y="1218064"/>
            <a:ext cx="4471619" cy="3371221"/>
          </a:xfrm>
          <a:prstGeom prst="rect">
            <a:avLst/>
          </a:prstGeom>
        </p:spPr>
      </p:pic>
    </p:spTree>
    <p:extLst>
      <p:ext uri="{BB962C8B-B14F-4D97-AF65-F5344CB8AC3E}">
        <p14:creationId xmlns:p14="http://schemas.microsoft.com/office/powerpoint/2010/main" val="14536724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691454" y="1933731"/>
            <a:ext cx="3507186" cy="2398426"/>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sv-SE" sz="1600" b="1" dirty="0" smtClean="0">
                <a:solidFill>
                  <a:schemeClr val="tx1"/>
                </a:solidFill>
              </a:rPr>
              <a:t>Hand-fight</a:t>
            </a:r>
          </a:p>
          <a:p>
            <a:pPr>
              <a:lnSpc>
                <a:spcPct val="150000"/>
              </a:lnSpc>
            </a:pPr>
            <a:r>
              <a:rPr lang="sv-SE" sz="1400" dirty="0" smtClean="0">
                <a:solidFill>
                  <a:schemeClr val="tx1"/>
                </a:solidFill>
              </a:rPr>
              <a:t>Parvis. De står i en armhävningsposition på händer och fötter. De aktiva ska nu röra sig runt på alla fyra och försöka markera träffar med sina händer på motståndarens händer eller armar. Bara träffar upp till armbågen är godkända och det är inte tillåtet med slag.</a:t>
            </a:r>
          </a:p>
        </p:txBody>
      </p:sp>
      <p:sp>
        <p:nvSpPr>
          <p:cNvPr id="2" name="Rektangel 1"/>
          <p:cNvSpPr/>
          <p:nvPr/>
        </p:nvSpPr>
        <p:spPr>
          <a:xfrm>
            <a:off x="0" y="6385810"/>
            <a:ext cx="9906000" cy="47219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textruta 8"/>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pic>
        <p:nvPicPr>
          <p:cNvPr id="3" name="Bildobjekt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56424" y="3132944"/>
            <a:ext cx="2537097" cy="1370032"/>
          </a:xfrm>
          <a:prstGeom prst="rect">
            <a:avLst/>
          </a:prstGeom>
        </p:spPr>
      </p:pic>
      <p:pic>
        <p:nvPicPr>
          <p:cNvPr id="11" name="Bildobjekt 10"/>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4732102" y="3084298"/>
            <a:ext cx="2328264" cy="1370032"/>
          </a:xfrm>
          <a:prstGeom prst="rect">
            <a:avLst/>
          </a:prstGeom>
        </p:spPr>
      </p:pic>
      <p:sp>
        <p:nvSpPr>
          <p:cNvPr id="7" name="Rektangel 6"/>
          <p:cNvSpPr/>
          <p:nvPr/>
        </p:nvSpPr>
        <p:spPr>
          <a:xfrm>
            <a:off x="6818703" y="2852092"/>
            <a:ext cx="483326" cy="5617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ektangel 11"/>
          <p:cNvSpPr/>
          <p:nvPr/>
        </p:nvSpPr>
        <p:spPr>
          <a:xfrm>
            <a:off x="6803885" y="3232731"/>
            <a:ext cx="251542" cy="4564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Rektangel 12"/>
          <p:cNvSpPr/>
          <p:nvPr/>
        </p:nvSpPr>
        <p:spPr>
          <a:xfrm>
            <a:off x="6685523" y="3117118"/>
            <a:ext cx="251542" cy="4564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Rektangel 13"/>
          <p:cNvSpPr/>
          <p:nvPr/>
        </p:nvSpPr>
        <p:spPr>
          <a:xfrm>
            <a:off x="6628785" y="2971163"/>
            <a:ext cx="251542" cy="4564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Rektangel 14"/>
          <p:cNvSpPr/>
          <p:nvPr/>
        </p:nvSpPr>
        <p:spPr>
          <a:xfrm>
            <a:off x="6506624" y="2915152"/>
            <a:ext cx="251542" cy="4564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 name="Rektangel 15"/>
          <p:cNvSpPr/>
          <p:nvPr/>
        </p:nvSpPr>
        <p:spPr>
          <a:xfrm>
            <a:off x="6855864" y="3015122"/>
            <a:ext cx="251542" cy="4564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Rektangel 16"/>
          <p:cNvSpPr/>
          <p:nvPr/>
        </p:nvSpPr>
        <p:spPr>
          <a:xfrm>
            <a:off x="6944474" y="2996579"/>
            <a:ext cx="251542" cy="4564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 name="textruta 17"/>
          <p:cNvSpPr txBox="1"/>
          <p:nvPr/>
        </p:nvSpPr>
        <p:spPr>
          <a:xfrm>
            <a:off x="3792513" y="299721"/>
            <a:ext cx="3725887" cy="461665"/>
          </a:xfrm>
          <a:prstGeom prst="rect">
            <a:avLst/>
          </a:prstGeom>
          <a:noFill/>
        </p:spPr>
        <p:txBody>
          <a:bodyPr wrap="square" rtlCol="0">
            <a:spAutoFit/>
          </a:bodyPr>
          <a:lstStyle/>
          <a:p>
            <a:r>
              <a:rPr lang="sv-SE" sz="2400" b="1" smtClean="0"/>
              <a:t>Atleten: </a:t>
            </a:r>
            <a:r>
              <a:rPr lang="sv-SE" sz="2400" b="1" smtClean="0">
                <a:solidFill>
                  <a:srgbClr val="FF0000"/>
                </a:solidFill>
              </a:rPr>
              <a:t>Röd Nivå 12-16 år</a:t>
            </a:r>
            <a:endParaRPr lang="sv-SE" sz="2400" b="1" dirty="0">
              <a:solidFill>
                <a:srgbClr val="FF0000"/>
              </a:solidFill>
            </a:endParaRPr>
          </a:p>
        </p:txBody>
      </p:sp>
    </p:spTree>
    <p:extLst>
      <p:ext uri="{BB962C8B-B14F-4D97-AF65-F5344CB8AC3E}">
        <p14:creationId xmlns:p14="http://schemas.microsoft.com/office/powerpoint/2010/main" val="9258483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691454" y="1933731"/>
            <a:ext cx="3507186" cy="3267856"/>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sv-SE" sz="1600" b="1" dirty="0" smtClean="0">
                <a:solidFill>
                  <a:schemeClr val="tx1"/>
                </a:solidFill>
              </a:rPr>
              <a:t>Rörelsemix</a:t>
            </a:r>
          </a:p>
          <a:p>
            <a:pPr>
              <a:lnSpc>
                <a:spcPct val="150000"/>
              </a:lnSpc>
            </a:pPr>
            <a:r>
              <a:rPr lang="sv-SE" sz="1400" dirty="0" smtClean="0">
                <a:solidFill>
                  <a:schemeClr val="tx1"/>
                </a:solidFill>
              </a:rPr>
              <a:t>De aktiva står i en cirkel runt ledaren och på kommando ska de göra olika övningar:</a:t>
            </a:r>
          </a:p>
          <a:p>
            <a:pPr marL="285750" indent="-285750">
              <a:lnSpc>
                <a:spcPct val="150000"/>
              </a:lnSpc>
              <a:buFont typeface="Arial" charset="0"/>
              <a:buChar char="•"/>
            </a:pPr>
            <a:r>
              <a:rPr lang="sv-SE" sz="1400" dirty="0" smtClean="0">
                <a:solidFill>
                  <a:schemeClr val="tx1"/>
                </a:solidFill>
              </a:rPr>
              <a:t>Höga träd på ett ben.</a:t>
            </a:r>
          </a:p>
          <a:p>
            <a:pPr marL="285750" indent="-285750">
              <a:lnSpc>
                <a:spcPct val="150000"/>
              </a:lnSpc>
              <a:buFont typeface="Arial" charset="0"/>
              <a:buChar char="•"/>
            </a:pPr>
            <a:r>
              <a:rPr lang="sv-SE" sz="1400" dirty="0" smtClean="0">
                <a:solidFill>
                  <a:schemeClr val="tx1"/>
                </a:solidFill>
              </a:rPr>
              <a:t>Flygplan.</a:t>
            </a:r>
          </a:p>
          <a:p>
            <a:pPr marL="285750" indent="-285750">
              <a:lnSpc>
                <a:spcPct val="150000"/>
              </a:lnSpc>
              <a:buFont typeface="Arial" charset="0"/>
              <a:buChar char="•"/>
            </a:pPr>
            <a:r>
              <a:rPr lang="sv-SE" sz="1400" dirty="0" smtClean="0">
                <a:solidFill>
                  <a:schemeClr val="tx1"/>
                </a:solidFill>
              </a:rPr>
              <a:t>Flygplansvingar.</a:t>
            </a:r>
          </a:p>
          <a:p>
            <a:pPr marL="285750" indent="-285750">
              <a:lnSpc>
                <a:spcPct val="150000"/>
              </a:lnSpc>
              <a:buFont typeface="Arial" charset="0"/>
              <a:buChar char="•"/>
            </a:pPr>
            <a:r>
              <a:rPr lang="sv-SE" sz="1400" dirty="0" smtClean="0">
                <a:solidFill>
                  <a:schemeClr val="tx1"/>
                </a:solidFill>
              </a:rPr>
              <a:t>Benpendling fram och bak.</a:t>
            </a:r>
          </a:p>
          <a:p>
            <a:pPr marL="285750" indent="-285750">
              <a:lnSpc>
                <a:spcPct val="150000"/>
              </a:lnSpc>
              <a:buFont typeface="Arial" charset="0"/>
              <a:buChar char="•"/>
            </a:pPr>
            <a:r>
              <a:rPr lang="sv-SE" sz="1400" dirty="0" smtClean="0">
                <a:solidFill>
                  <a:schemeClr val="tx1"/>
                </a:solidFill>
              </a:rPr>
              <a:t>Benpendling sida till sida.</a:t>
            </a:r>
          </a:p>
          <a:p>
            <a:pPr marL="285750" indent="-285750">
              <a:lnSpc>
                <a:spcPct val="150000"/>
              </a:lnSpc>
              <a:buFont typeface="Arial" charset="0"/>
              <a:buChar char="•"/>
            </a:pPr>
            <a:r>
              <a:rPr lang="sv-SE" sz="1400" dirty="0" smtClean="0">
                <a:solidFill>
                  <a:schemeClr val="tx1"/>
                </a:solidFill>
              </a:rPr>
              <a:t>Grodhopp.</a:t>
            </a:r>
          </a:p>
        </p:txBody>
      </p:sp>
      <p:sp>
        <p:nvSpPr>
          <p:cNvPr id="2" name="Rektangel 1"/>
          <p:cNvSpPr/>
          <p:nvPr/>
        </p:nvSpPr>
        <p:spPr>
          <a:xfrm>
            <a:off x="0" y="6385810"/>
            <a:ext cx="9906000" cy="47219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8" name="Bildobjekt 7"/>
          <p:cNvPicPr>
            <a:picLocks noChangeAspect="1"/>
          </p:cNvPicPr>
          <p:nvPr/>
        </p:nvPicPr>
        <p:blipFill rotWithShape="1">
          <a:blip r:embed="rId5">
            <a:extLst>
              <a:ext uri="{28A0092B-C50C-407E-A947-70E740481C1C}">
                <a14:useLocalDpi xmlns:a14="http://schemas.microsoft.com/office/drawing/2010/main" val="0"/>
              </a:ext>
            </a:extLst>
          </a:blip>
          <a:srcRect l="34831" t="33442" r="44510" b="38580"/>
          <a:stretch/>
        </p:blipFill>
        <p:spPr>
          <a:xfrm>
            <a:off x="4572001" y="3567659"/>
            <a:ext cx="1409076" cy="1918742"/>
          </a:xfrm>
          <a:prstGeom prst="rect">
            <a:avLst/>
          </a:prstGeom>
        </p:spPr>
      </p:pic>
      <p:pic>
        <p:nvPicPr>
          <p:cNvPr id="9" name="Bildobjekt 8"/>
          <p:cNvPicPr>
            <a:picLocks noChangeAspect="1"/>
          </p:cNvPicPr>
          <p:nvPr/>
        </p:nvPicPr>
        <p:blipFill rotWithShape="1">
          <a:blip r:embed="rId6">
            <a:extLst>
              <a:ext uri="{28A0092B-C50C-407E-A947-70E740481C1C}">
                <a14:useLocalDpi xmlns:a14="http://schemas.microsoft.com/office/drawing/2010/main" val="0"/>
              </a:ext>
            </a:extLst>
          </a:blip>
          <a:srcRect l="55185" t="53102" r="22905" b="840"/>
          <a:stretch/>
        </p:blipFill>
        <p:spPr>
          <a:xfrm>
            <a:off x="6000687" y="1546281"/>
            <a:ext cx="1394085" cy="2058960"/>
          </a:xfrm>
          <a:prstGeom prst="rect">
            <a:avLst/>
          </a:prstGeom>
        </p:spPr>
      </p:pic>
      <p:pic>
        <p:nvPicPr>
          <p:cNvPr id="11" name="Bildobjekt 10"/>
          <p:cNvPicPr>
            <a:picLocks noChangeAspect="1"/>
          </p:cNvPicPr>
          <p:nvPr/>
        </p:nvPicPr>
        <p:blipFill rotWithShape="1">
          <a:blip r:embed="rId7">
            <a:extLst>
              <a:ext uri="{28A0092B-C50C-407E-A947-70E740481C1C}">
                <a14:useLocalDpi xmlns:a14="http://schemas.microsoft.com/office/drawing/2010/main" val="0"/>
              </a:ext>
            </a:extLst>
          </a:blip>
          <a:srcRect l="30442" r="57951" b="76862"/>
          <a:stretch/>
        </p:blipFill>
        <p:spPr>
          <a:xfrm>
            <a:off x="7464068" y="3449935"/>
            <a:ext cx="1345613" cy="2034267"/>
          </a:xfrm>
          <a:prstGeom prst="rect">
            <a:avLst/>
          </a:prstGeom>
        </p:spPr>
      </p:pic>
      <p:sp>
        <p:nvSpPr>
          <p:cNvPr id="12" name="Rektangel 11"/>
          <p:cNvSpPr/>
          <p:nvPr/>
        </p:nvSpPr>
        <p:spPr>
          <a:xfrm>
            <a:off x="7051480" y="4077325"/>
            <a:ext cx="548533" cy="64457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Rektangel 12"/>
          <p:cNvSpPr/>
          <p:nvPr/>
        </p:nvSpPr>
        <p:spPr>
          <a:xfrm>
            <a:off x="8435376" y="3755036"/>
            <a:ext cx="548533" cy="64457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Rektangel 13"/>
          <p:cNvSpPr/>
          <p:nvPr/>
        </p:nvSpPr>
        <p:spPr>
          <a:xfrm>
            <a:off x="8181662" y="4077325"/>
            <a:ext cx="548533" cy="40473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Rektangel 14"/>
          <p:cNvSpPr/>
          <p:nvPr/>
        </p:nvSpPr>
        <p:spPr>
          <a:xfrm rot="5400000">
            <a:off x="8606370" y="4456229"/>
            <a:ext cx="548533" cy="40473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 name="Rektangel 15"/>
          <p:cNvSpPr/>
          <p:nvPr/>
        </p:nvSpPr>
        <p:spPr>
          <a:xfrm rot="5400000">
            <a:off x="8606370" y="4923720"/>
            <a:ext cx="548533" cy="40473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 name="textruta 17"/>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
        <p:nvSpPr>
          <p:cNvPr id="19" name="textruta 18"/>
          <p:cNvSpPr txBox="1"/>
          <p:nvPr/>
        </p:nvSpPr>
        <p:spPr>
          <a:xfrm>
            <a:off x="3792513" y="299721"/>
            <a:ext cx="3725887" cy="461665"/>
          </a:xfrm>
          <a:prstGeom prst="rect">
            <a:avLst/>
          </a:prstGeom>
          <a:noFill/>
        </p:spPr>
        <p:txBody>
          <a:bodyPr wrap="square" rtlCol="0">
            <a:spAutoFit/>
          </a:bodyPr>
          <a:lstStyle/>
          <a:p>
            <a:r>
              <a:rPr lang="sv-SE" sz="2400" b="1" smtClean="0"/>
              <a:t>Atleten: </a:t>
            </a:r>
            <a:r>
              <a:rPr lang="sv-SE" sz="2400" b="1" smtClean="0">
                <a:solidFill>
                  <a:srgbClr val="FF0000"/>
                </a:solidFill>
              </a:rPr>
              <a:t>Röd Nivå 12-16 år</a:t>
            </a:r>
            <a:endParaRPr lang="sv-SE" sz="2400" b="1" dirty="0">
              <a:solidFill>
                <a:srgbClr val="FF0000"/>
              </a:solidFill>
            </a:endParaRPr>
          </a:p>
        </p:txBody>
      </p:sp>
    </p:spTree>
    <p:extLst>
      <p:ext uri="{BB962C8B-B14F-4D97-AF65-F5344CB8AC3E}">
        <p14:creationId xmlns:p14="http://schemas.microsoft.com/office/powerpoint/2010/main" val="12630569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691454" y="1933731"/>
            <a:ext cx="3507186" cy="2683239"/>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sv-SE" sz="1600" b="1" dirty="0" smtClean="0">
                <a:solidFill>
                  <a:schemeClr val="tx1"/>
                </a:solidFill>
              </a:rPr>
              <a:t>Nudda golv</a:t>
            </a:r>
          </a:p>
          <a:p>
            <a:pPr>
              <a:lnSpc>
                <a:spcPct val="150000"/>
              </a:lnSpc>
            </a:pPr>
            <a:r>
              <a:rPr lang="sv-SE" sz="1400" dirty="0" smtClean="0">
                <a:solidFill>
                  <a:schemeClr val="tx1"/>
                </a:solidFill>
              </a:rPr>
              <a:t>Deltagarna startar vid ena kortsidan. På signal ska de springa framåt så fort de kan och vid ny signal ska de nudda golvet med ena handen och sedan springa snabbt tillbaka baklänges. Blanda rörelserna med hur de startar genom att springa framåt, bakåt och i sidled.</a:t>
            </a:r>
          </a:p>
        </p:txBody>
      </p:sp>
      <p:sp>
        <p:nvSpPr>
          <p:cNvPr id="2" name="Rektangel 1"/>
          <p:cNvSpPr/>
          <p:nvPr/>
        </p:nvSpPr>
        <p:spPr>
          <a:xfrm>
            <a:off x="0" y="6385810"/>
            <a:ext cx="9906000" cy="47219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8" name="Bildobjekt 7"/>
          <p:cNvPicPr>
            <a:picLocks noChangeAspect="1"/>
          </p:cNvPicPr>
          <p:nvPr/>
        </p:nvPicPr>
        <p:blipFill rotWithShape="1">
          <a:blip r:embed="rId5">
            <a:extLst>
              <a:ext uri="{28A0092B-C50C-407E-A947-70E740481C1C}">
                <a14:useLocalDpi xmlns:a14="http://schemas.microsoft.com/office/drawing/2010/main" val="0"/>
              </a:ext>
            </a:extLst>
          </a:blip>
          <a:srcRect l="51949" t="36636" r="37822" b="38141"/>
          <a:stretch/>
        </p:blipFill>
        <p:spPr>
          <a:xfrm>
            <a:off x="6775555" y="2180231"/>
            <a:ext cx="1414627" cy="2121946"/>
          </a:xfrm>
          <a:prstGeom prst="rect">
            <a:avLst/>
          </a:prstGeom>
        </p:spPr>
      </p:pic>
      <p:pic>
        <p:nvPicPr>
          <p:cNvPr id="9" name="Bildobjekt 8"/>
          <p:cNvPicPr>
            <a:picLocks noChangeAspect="1"/>
          </p:cNvPicPr>
          <p:nvPr/>
        </p:nvPicPr>
        <p:blipFill rotWithShape="1">
          <a:blip r:embed="rId5">
            <a:extLst>
              <a:ext uri="{28A0092B-C50C-407E-A947-70E740481C1C}">
                <a14:useLocalDpi xmlns:a14="http://schemas.microsoft.com/office/drawing/2010/main" val="0"/>
              </a:ext>
            </a:extLst>
          </a:blip>
          <a:srcRect l="21394" t="35781" r="67393" b="38787"/>
          <a:stretch/>
        </p:blipFill>
        <p:spPr>
          <a:xfrm flipH="1">
            <a:off x="4540771" y="2294932"/>
            <a:ext cx="1324428" cy="1827362"/>
          </a:xfrm>
          <a:prstGeom prst="rect">
            <a:avLst/>
          </a:prstGeom>
        </p:spPr>
      </p:pic>
      <p:sp>
        <p:nvSpPr>
          <p:cNvPr id="11" name="textruta 10"/>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
        <p:nvSpPr>
          <p:cNvPr id="12" name="textruta 11"/>
          <p:cNvSpPr txBox="1"/>
          <p:nvPr/>
        </p:nvSpPr>
        <p:spPr>
          <a:xfrm>
            <a:off x="3792513" y="299721"/>
            <a:ext cx="3725887" cy="461665"/>
          </a:xfrm>
          <a:prstGeom prst="rect">
            <a:avLst/>
          </a:prstGeom>
          <a:noFill/>
        </p:spPr>
        <p:txBody>
          <a:bodyPr wrap="square" rtlCol="0">
            <a:spAutoFit/>
          </a:bodyPr>
          <a:lstStyle/>
          <a:p>
            <a:r>
              <a:rPr lang="sv-SE" sz="2400" b="1" smtClean="0"/>
              <a:t>Atleten: </a:t>
            </a:r>
            <a:r>
              <a:rPr lang="sv-SE" sz="2400" b="1" smtClean="0">
                <a:solidFill>
                  <a:srgbClr val="FF0000"/>
                </a:solidFill>
              </a:rPr>
              <a:t>Röd Nivå 12-16 år</a:t>
            </a:r>
            <a:endParaRPr lang="sv-SE" sz="2400" b="1" dirty="0">
              <a:solidFill>
                <a:srgbClr val="FF0000"/>
              </a:solidFill>
            </a:endParaRPr>
          </a:p>
        </p:txBody>
      </p:sp>
    </p:spTree>
    <p:extLst>
      <p:ext uri="{BB962C8B-B14F-4D97-AF65-F5344CB8AC3E}">
        <p14:creationId xmlns:p14="http://schemas.microsoft.com/office/powerpoint/2010/main" val="16971529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595724" y="1171732"/>
            <a:ext cx="1961089" cy="436936"/>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sv-SE" sz="1600" b="1" dirty="0" smtClean="0">
                <a:solidFill>
                  <a:schemeClr val="tx1"/>
                </a:solidFill>
              </a:rPr>
              <a:t>Dynamisk rörlighet</a:t>
            </a:r>
          </a:p>
        </p:txBody>
      </p:sp>
      <p:sp>
        <p:nvSpPr>
          <p:cNvPr id="2" name="Rektangel 1"/>
          <p:cNvSpPr/>
          <p:nvPr/>
        </p:nvSpPr>
        <p:spPr>
          <a:xfrm>
            <a:off x="0" y="6385810"/>
            <a:ext cx="9906000" cy="47219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textruta 10"/>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
        <p:nvSpPr>
          <p:cNvPr id="12" name="textruta 11"/>
          <p:cNvSpPr txBox="1"/>
          <p:nvPr/>
        </p:nvSpPr>
        <p:spPr>
          <a:xfrm>
            <a:off x="3792513" y="299721"/>
            <a:ext cx="3725887" cy="461665"/>
          </a:xfrm>
          <a:prstGeom prst="rect">
            <a:avLst/>
          </a:prstGeom>
          <a:noFill/>
        </p:spPr>
        <p:txBody>
          <a:bodyPr wrap="square" rtlCol="0">
            <a:spAutoFit/>
          </a:bodyPr>
          <a:lstStyle/>
          <a:p>
            <a:r>
              <a:rPr lang="sv-SE" sz="2400" b="1" smtClean="0"/>
              <a:t>Atleten: </a:t>
            </a:r>
            <a:r>
              <a:rPr lang="sv-SE" sz="2400" b="1" smtClean="0">
                <a:solidFill>
                  <a:srgbClr val="FF0000"/>
                </a:solidFill>
              </a:rPr>
              <a:t>Röd Nivå 12-16 år</a:t>
            </a:r>
            <a:endParaRPr lang="sv-SE" sz="2400" b="1" dirty="0">
              <a:solidFill>
                <a:srgbClr val="FF0000"/>
              </a:solidFill>
            </a:endParaRPr>
          </a:p>
        </p:txBody>
      </p:sp>
      <p:pic>
        <p:nvPicPr>
          <p:cNvPr id="3" name="Bildobjekt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16802" y="994674"/>
            <a:ext cx="2603195" cy="1952396"/>
          </a:xfrm>
          <a:prstGeom prst="rect">
            <a:avLst/>
          </a:prstGeom>
        </p:spPr>
      </p:pic>
      <p:sp>
        <p:nvSpPr>
          <p:cNvPr id="13" name="Rektangel med rundade hörn 12"/>
          <p:cNvSpPr/>
          <p:nvPr/>
        </p:nvSpPr>
        <p:spPr>
          <a:xfrm>
            <a:off x="6383868" y="2871017"/>
            <a:ext cx="2436130" cy="1785650"/>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400" b="1" dirty="0" smtClean="0">
                <a:solidFill>
                  <a:schemeClr val="tx1"/>
                </a:solidFill>
              </a:rPr>
              <a:t>Surfaren</a:t>
            </a:r>
          </a:p>
          <a:p>
            <a:r>
              <a:rPr lang="sv-SE" sz="1400" dirty="0" smtClean="0">
                <a:solidFill>
                  <a:schemeClr val="tx1"/>
                </a:solidFill>
              </a:rPr>
              <a:t>I </a:t>
            </a:r>
            <a:r>
              <a:rPr lang="sv-SE" sz="1400" dirty="0" err="1" smtClean="0">
                <a:solidFill>
                  <a:schemeClr val="tx1"/>
                </a:solidFill>
              </a:rPr>
              <a:t>armhänvningsposition</a:t>
            </a:r>
            <a:r>
              <a:rPr lang="sv-SE" sz="1400" dirty="0" smtClean="0">
                <a:solidFill>
                  <a:schemeClr val="tx1"/>
                </a:solidFill>
              </a:rPr>
              <a:t>, kliver fram med ena benet till handens utsida och bibehåller neutral rygg. En stegring är att lyfta motsatt hand upp mot skyn och rotera upp överkroppen. </a:t>
            </a:r>
          </a:p>
        </p:txBody>
      </p:sp>
      <p:pic>
        <p:nvPicPr>
          <p:cNvPr id="7" name="Bildobjekt 6"/>
          <p:cNvPicPr>
            <a:picLocks noChangeAspect="1"/>
          </p:cNvPicPr>
          <p:nvPr/>
        </p:nvPicPr>
        <p:blipFill rotWithShape="1">
          <a:blip r:embed="rId6">
            <a:extLst>
              <a:ext uri="{28A0092B-C50C-407E-A947-70E740481C1C}">
                <a14:useLocalDpi xmlns:a14="http://schemas.microsoft.com/office/drawing/2010/main" val="0"/>
              </a:ext>
            </a:extLst>
          </a:blip>
          <a:srcRect l="1225" t="58042" r="67521" b="4040"/>
          <a:stretch/>
        </p:blipFill>
        <p:spPr>
          <a:xfrm>
            <a:off x="3419946" y="1004794"/>
            <a:ext cx="2796855" cy="1866223"/>
          </a:xfrm>
          <a:prstGeom prst="rect">
            <a:avLst/>
          </a:prstGeom>
        </p:spPr>
      </p:pic>
      <p:sp>
        <p:nvSpPr>
          <p:cNvPr id="14" name="Rektangel med rundade hörn 13"/>
          <p:cNvSpPr/>
          <p:nvPr/>
        </p:nvSpPr>
        <p:spPr>
          <a:xfrm>
            <a:off x="3734935" y="2871017"/>
            <a:ext cx="2436130" cy="1785650"/>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400" b="1" dirty="0" smtClean="0">
                <a:solidFill>
                  <a:schemeClr val="tx1"/>
                </a:solidFill>
              </a:rPr>
              <a:t>Benspark</a:t>
            </a:r>
          </a:p>
          <a:p>
            <a:r>
              <a:rPr lang="sv-SE" sz="1400" dirty="0" smtClean="0">
                <a:solidFill>
                  <a:schemeClr val="tx1"/>
                </a:solidFill>
              </a:rPr>
              <a:t>Ståendes upprätt. Själv om balansen är god, annars hållandes en vägg eller kompis. Sparkar benet högt framåt och bakåt och bibehåller hela tiden benet rakt i knäled.</a:t>
            </a:r>
          </a:p>
        </p:txBody>
      </p:sp>
      <p:pic>
        <p:nvPicPr>
          <p:cNvPr id="9" name="Bildobjekt 8"/>
          <p:cNvPicPr>
            <a:picLocks noChangeAspect="1"/>
          </p:cNvPicPr>
          <p:nvPr/>
        </p:nvPicPr>
        <p:blipFill rotWithShape="1">
          <a:blip r:embed="rId6">
            <a:extLst>
              <a:ext uri="{28A0092B-C50C-407E-A947-70E740481C1C}">
                <a14:useLocalDpi xmlns:a14="http://schemas.microsoft.com/office/drawing/2010/main" val="0"/>
              </a:ext>
            </a:extLst>
          </a:blip>
          <a:srcRect l="37242" t="58665" r="33504" b="4040"/>
          <a:stretch/>
        </p:blipFill>
        <p:spPr>
          <a:xfrm>
            <a:off x="415675" y="1855016"/>
            <a:ext cx="2897869" cy="2032001"/>
          </a:xfrm>
          <a:prstGeom prst="rect">
            <a:avLst/>
          </a:prstGeom>
        </p:spPr>
      </p:pic>
      <p:sp>
        <p:nvSpPr>
          <p:cNvPr id="16" name="Rektangel med rundade hörn 15"/>
          <p:cNvSpPr/>
          <p:nvPr/>
        </p:nvSpPr>
        <p:spPr>
          <a:xfrm>
            <a:off x="646544" y="3934193"/>
            <a:ext cx="2436130" cy="1785650"/>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400" b="1" dirty="0" smtClean="0">
                <a:solidFill>
                  <a:schemeClr val="tx1"/>
                </a:solidFill>
              </a:rPr>
              <a:t>Benspark ljumskar-säte</a:t>
            </a:r>
          </a:p>
          <a:p>
            <a:r>
              <a:rPr lang="sv-SE" sz="1400" dirty="0" smtClean="0">
                <a:solidFill>
                  <a:schemeClr val="tx1"/>
                </a:solidFill>
              </a:rPr>
              <a:t>Ståendes upprätt. Själv om balansen är god, annars hållandes en vägg eller kompis. Sparkar benet högt i sidled utåt och </a:t>
            </a:r>
            <a:r>
              <a:rPr lang="sv-SE" sz="1400" dirty="0" err="1" smtClean="0">
                <a:solidFill>
                  <a:schemeClr val="tx1"/>
                </a:solidFill>
              </a:rPr>
              <a:t>innåt</a:t>
            </a:r>
            <a:r>
              <a:rPr lang="sv-SE" sz="1400" dirty="0" smtClean="0">
                <a:solidFill>
                  <a:schemeClr val="tx1"/>
                </a:solidFill>
              </a:rPr>
              <a:t> och bibehåller hela tiden benet rakt i knäled.</a:t>
            </a:r>
          </a:p>
        </p:txBody>
      </p:sp>
    </p:spTree>
    <p:extLst>
      <p:ext uri="{BB962C8B-B14F-4D97-AF65-F5344CB8AC3E}">
        <p14:creationId xmlns:p14="http://schemas.microsoft.com/office/powerpoint/2010/main" val="6260126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595724" y="1171732"/>
            <a:ext cx="1961089" cy="436936"/>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sv-SE" sz="1600" b="1" dirty="0" smtClean="0">
                <a:solidFill>
                  <a:schemeClr val="tx1"/>
                </a:solidFill>
              </a:rPr>
              <a:t>Dynamisk rörlighet</a:t>
            </a:r>
          </a:p>
        </p:txBody>
      </p:sp>
      <p:sp>
        <p:nvSpPr>
          <p:cNvPr id="2" name="Rektangel 1"/>
          <p:cNvSpPr/>
          <p:nvPr/>
        </p:nvSpPr>
        <p:spPr>
          <a:xfrm>
            <a:off x="0" y="6385810"/>
            <a:ext cx="9906000" cy="47219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textruta 10"/>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
        <p:nvSpPr>
          <p:cNvPr id="12" name="textruta 11"/>
          <p:cNvSpPr txBox="1"/>
          <p:nvPr/>
        </p:nvSpPr>
        <p:spPr>
          <a:xfrm>
            <a:off x="3792513" y="299721"/>
            <a:ext cx="3725887" cy="461665"/>
          </a:xfrm>
          <a:prstGeom prst="rect">
            <a:avLst/>
          </a:prstGeom>
          <a:noFill/>
        </p:spPr>
        <p:txBody>
          <a:bodyPr wrap="square" rtlCol="0">
            <a:spAutoFit/>
          </a:bodyPr>
          <a:lstStyle/>
          <a:p>
            <a:r>
              <a:rPr lang="sv-SE" sz="2400" b="1" smtClean="0"/>
              <a:t>Atleten: </a:t>
            </a:r>
            <a:r>
              <a:rPr lang="sv-SE" sz="2400" b="1" smtClean="0">
                <a:solidFill>
                  <a:srgbClr val="FF0000"/>
                </a:solidFill>
              </a:rPr>
              <a:t>Röd Nivå 12-16 år</a:t>
            </a:r>
            <a:endParaRPr lang="sv-SE" sz="2400" b="1" dirty="0">
              <a:solidFill>
                <a:srgbClr val="FF0000"/>
              </a:solidFill>
            </a:endParaRPr>
          </a:p>
        </p:txBody>
      </p:sp>
      <p:sp>
        <p:nvSpPr>
          <p:cNvPr id="13" name="Rektangel med rundade hörn 12"/>
          <p:cNvSpPr/>
          <p:nvPr/>
        </p:nvSpPr>
        <p:spPr>
          <a:xfrm>
            <a:off x="6570133" y="2871017"/>
            <a:ext cx="2436130" cy="1785650"/>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400" b="1" dirty="0" smtClean="0">
                <a:solidFill>
                  <a:schemeClr val="tx1"/>
                </a:solidFill>
              </a:rPr>
              <a:t>Säteslyft</a:t>
            </a:r>
          </a:p>
          <a:p>
            <a:r>
              <a:rPr lang="sv-SE" sz="1400" dirty="0" smtClean="0">
                <a:solidFill>
                  <a:schemeClr val="tx1"/>
                </a:solidFill>
              </a:rPr>
              <a:t>Lyfter ett ben och tar tag i det med händerna. Med bibehållen balans dras knäet upp mot bröstkorgen innan det sätts ned och upprepas på motsatt ben.</a:t>
            </a:r>
          </a:p>
        </p:txBody>
      </p:sp>
      <p:sp>
        <p:nvSpPr>
          <p:cNvPr id="14" name="Rektangel med rundade hörn 13"/>
          <p:cNvSpPr/>
          <p:nvPr/>
        </p:nvSpPr>
        <p:spPr>
          <a:xfrm>
            <a:off x="3734935" y="2871017"/>
            <a:ext cx="2436130" cy="2293650"/>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400" b="1" dirty="0" smtClean="0">
                <a:solidFill>
                  <a:schemeClr val="tx1"/>
                </a:solidFill>
              </a:rPr>
              <a:t>Utfall med rotation</a:t>
            </a:r>
          </a:p>
          <a:p>
            <a:r>
              <a:rPr lang="sv-SE" sz="1400" dirty="0" smtClean="0">
                <a:solidFill>
                  <a:schemeClr val="tx1"/>
                </a:solidFill>
              </a:rPr>
              <a:t>Ståendes upprätt. Tar ett steg utåt  utan att sätta ned det bakre knäet och roterar kroppen över samma knä. En lättare variant är med händerna framför sig, därefter vid midjan, bakom huvudet och sedan sträckt ovanför sig.</a:t>
            </a:r>
          </a:p>
        </p:txBody>
      </p:sp>
      <p:sp>
        <p:nvSpPr>
          <p:cNvPr id="16" name="Rektangel med rundade hörn 15"/>
          <p:cNvSpPr/>
          <p:nvPr/>
        </p:nvSpPr>
        <p:spPr>
          <a:xfrm>
            <a:off x="646544" y="3934193"/>
            <a:ext cx="2436130" cy="1785650"/>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400" b="1" dirty="0" err="1" smtClean="0">
                <a:solidFill>
                  <a:schemeClr val="tx1"/>
                </a:solidFill>
              </a:rPr>
              <a:t>Benlyft</a:t>
            </a:r>
            <a:r>
              <a:rPr lang="sv-SE" sz="1400" b="1" dirty="0" smtClean="0">
                <a:solidFill>
                  <a:schemeClr val="tx1"/>
                </a:solidFill>
              </a:rPr>
              <a:t> i sida</a:t>
            </a:r>
          </a:p>
          <a:p>
            <a:r>
              <a:rPr lang="sv-SE" sz="1400" dirty="0" smtClean="0">
                <a:solidFill>
                  <a:schemeClr val="tx1"/>
                </a:solidFill>
              </a:rPr>
              <a:t>Ståendes upprätt. Själv om balansen är god, annars hållandes en vägg eller kompis. Lyfter benet i sidled utåt och böjer i knäled. Bibehåller höften rakt fram.</a:t>
            </a:r>
          </a:p>
        </p:txBody>
      </p:sp>
      <p:pic>
        <p:nvPicPr>
          <p:cNvPr id="8" name="Bildobjekt 7"/>
          <p:cNvPicPr>
            <a:picLocks noChangeAspect="1"/>
          </p:cNvPicPr>
          <p:nvPr/>
        </p:nvPicPr>
        <p:blipFill rotWithShape="1">
          <a:blip r:embed="rId5">
            <a:extLst>
              <a:ext uri="{28A0092B-C50C-407E-A947-70E740481C1C}">
                <a14:useLocalDpi xmlns:a14="http://schemas.microsoft.com/office/drawing/2010/main" val="0"/>
              </a:ext>
            </a:extLst>
          </a:blip>
          <a:srcRect l="68881" t="55866" r="2954" b="5674"/>
          <a:stretch/>
        </p:blipFill>
        <p:spPr>
          <a:xfrm>
            <a:off x="545860" y="1668751"/>
            <a:ext cx="2790007" cy="2095440"/>
          </a:xfrm>
          <a:prstGeom prst="rect">
            <a:avLst/>
          </a:prstGeom>
        </p:spPr>
      </p:pic>
      <p:pic>
        <p:nvPicPr>
          <p:cNvPr id="15" name="Bildobjekt 14"/>
          <p:cNvPicPr>
            <a:picLocks noChangeAspect="1"/>
          </p:cNvPicPr>
          <p:nvPr/>
        </p:nvPicPr>
        <p:blipFill rotWithShape="1">
          <a:blip r:embed="rId5">
            <a:extLst>
              <a:ext uri="{28A0092B-C50C-407E-A947-70E740481C1C}">
                <a14:useLocalDpi xmlns:a14="http://schemas.microsoft.com/office/drawing/2010/main" val="0"/>
              </a:ext>
            </a:extLst>
          </a:blip>
          <a:srcRect l="1482" t="6461" r="68881" b="55944"/>
          <a:stretch/>
        </p:blipFill>
        <p:spPr>
          <a:xfrm>
            <a:off x="3391926" y="809003"/>
            <a:ext cx="2935882" cy="2048267"/>
          </a:xfrm>
          <a:prstGeom prst="rect">
            <a:avLst/>
          </a:prstGeom>
        </p:spPr>
      </p:pic>
      <p:pic>
        <p:nvPicPr>
          <p:cNvPr id="17" name="Bildobjekt 16"/>
          <p:cNvPicPr>
            <a:picLocks noChangeAspect="1"/>
          </p:cNvPicPr>
          <p:nvPr/>
        </p:nvPicPr>
        <p:blipFill rotWithShape="1">
          <a:blip r:embed="rId6">
            <a:extLst>
              <a:ext uri="{28A0092B-C50C-407E-A947-70E740481C1C}">
                <a14:useLocalDpi xmlns:a14="http://schemas.microsoft.com/office/drawing/2010/main" val="0"/>
              </a:ext>
            </a:extLst>
          </a:blip>
          <a:srcRect l="7121" t="11664" r="55489" b="74499"/>
          <a:stretch/>
        </p:blipFill>
        <p:spPr>
          <a:xfrm>
            <a:off x="6570133" y="939266"/>
            <a:ext cx="2436130" cy="1812495"/>
          </a:xfrm>
          <a:prstGeom prst="rect">
            <a:avLst/>
          </a:prstGeom>
        </p:spPr>
      </p:pic>
    </p:spTree>
    <p:extLst>
      <p:ext uri="{BB962C8B-B14F-4D97-AF65-F5344CB8AC3E}">
        <p14:creationId xmlns:p14="http://schemas.microsoft.com/office/powerpoint/2010/main" val="16816015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595724" y="1171732"/>
            <a:ext cx="1961089" cy="436936"/>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sv-SE" sz="1600" b="1" dirty="0" smtClean="0">
                <a:solidFill>
                  <a:schemeClr val="tx1"/>
                </a:solidFill>
              </a:rPr>
              <a:t>Dynamisk rörlighet</a:t>
            </a:r>
          </a:p>
        </p:txBody>
      </p:sp>
      <p:sp>
        <p:nvSpPr>
          <p:cNvPr id="2" name="Rektangel 1"/>
          <p:cNvSpPr/>
          <p:nvPr/>
        </p:nvSpPr>
        <p:spPr>
          <a:xfrm>
            <a:off x="0" y="6385810"/>
            <a:ext cx="9906000" cy="47219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textruta 10"/>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
        <p:nvSpPr>
          <p:cNvPr id="12" name="textruta 11"/>
          <p:cNvSpPr txBox="1"/>
          <p:nvPr/>
        </p:nvSpPr>
        <p:spPr>
          <a:xfrm>
            <a:off x="3792513" y="299721"/>
            <a:ext cx="3725887" cy="461665"/>
          </a:xfrm>
          <a:prstGeom prst="rect">
            <a:avLst/>
          </a:prstGeom>
          <a:noFill/>
        </p:spPr>
        <p:txBody>
          <a:bodyPr wrap="square" rtlCol="0">
            <a:spAutoFit/>
          </a:bodyPr>
          <a:lstStyle/>
          <a:p>
            <a:r>
              <a:rPr lang="sv-SE" sz="2400" b="1" smtClean="0"/>
              <a:t>Atleten: </a:t>
            </a:r>
            <a:r>
              <a:rPr lang="sv-SE" sz="2400" b="1" smtClean="0">
                <a:solidFill>
                  <a:srgbClr val="FF0000"/>
                </a:solidFill>
              </a:rPr>
              <a:t>Röd Nivå 12-16 år</a:t>
            </a:r>
            <a:endParaRPr lang="sv-SE" sz="2400" b="1" dirty="0">
              <a:solidFill>
                <a:srgbClr val="FF0000"/>
              </a:solidFill>
            </a:endParaRPr>
          </a:p>
        </p:txBody>
      </p:sp>
      <p:sp>
        <p:nvSpPr>
          <p:cNvPr id="13" name="Rektangel med rundade hörn 12"/>
          <p:cNvSpPr/>
          <p:nvPr/>
        </p:nvSpPr>
        <p:spPr>
          <a:xfrm>
            <a:off x="6537960" y="3507067"/>
            <a:ext cx="2436130" cy="2212776"/>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400" b="1" dirty="0" smtClean="0">
                <a:solidFill>
                  <a:schemeClr val="tx1"/>
                </a:solidFill>
              </a:rPr>
              <a:t>Stående surfaren</a:t>
            </a:r>
          </a:p>
          <a:p>
            <a:r>
              <a:rPr lang="sv-SE" sz="1400" dirty="0" smtClean="0">
                <a:solidFill>
                  <a:schemeClr val="tx1"/>
                </a:solidFill>
              </a:rPr>
              <a:t>Ställer ett ben en bit framför det andra. Sätter ned händerna i marken vid det främre benet, rak i ryggen. Därefter lyfter man handen som är på fotens utsida och roterar upp med överkroppen och sträcker handen mot skyn.</a:t>
            </a:r>
          </a:p>
        </p:txBody>
      </p:sp>
      <p:sp>
        <p:nvSpPr>
          <p:cNvPr id="14" name="Rektangel med rundade hörn 13"/>
          <p:cNvSpPr/>
          <p:nvPr/>
        </p:nvSpPr>
        <p:spPr>
          <a:xfrm>
            <a:off x="3734935" y="2871017"/>
            <a:ext cx="2436130" cy="2046972"/>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400" b="1" dirty="0" smtClean="0">
                <a:solidFill>
                  <a:schemeClr val="tx1"/>
                </a:solidFill>
              </a:rPr>
              <a:t>Utfall i sida</a:t>
            </a:r>
          </a:p>
          <a:p>
            <a:r>
              <a:rPr lang="sv-SE" sz="1400" dirty="0" smtClean="0">
                <a:solidFill>
                  <a:schemeClr val="tx1"/>
                </a:solidFill>
              </a:rPr>
              <a:t>Ståendes upprätt. Tar ett steg i sidled och sätter sig nedåt. Med bibehållen neutral rygg och sträckt motsatt ben. Går så djupt det går, hittar balansen och reser sig innan övningen upprepas på motsatt sida.</a:t>
            </a:r>
          </a:p>
        </p:txBody>
      </p:sp>
      <p:sp>
        <p:nvSpPr>
          <p:cNvPr id="16" name="Rektangel med rundade hörn 15"/>
          <p:cNvSpPr/>
          <p:nvPr/>
        </p:nvSpPr>
        <p:spPr>
          <a:xfrm>
            <a:off x="646544" y="3934193"/>
            <a:ext cx="2436130" cy="1785650"/>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400" b="1" dirty="0" smtClean="0">
                <a:solidFill>
                  <a:schemeClr val="tx1"/>
                </a:solidFill>
              </a:rPr>
              <a:t>Hamstring cross</a:t>
            </a:r>
          </a:p>
          <a:p>
            <a:r>
              <a:rPr lang="sv-SE" sz="1400" dirty="0" smtClean="0">
                <a:solidFill>
                  <a:schemeClr val="tx1"/>
                </a:solidFill>
              </a:rPr>
              <a:t>Ståendes upprätt och korsar benen med varandra. Böjer sig ned och försöker ta i marken och därefter reser sig. Upprepa 3 gånger innan man skiftar position och korsar med den andra foten.</a:t>
            </a:r>
          </a:p>
        </p:txBody>
      </p:sp>
      <p:pic>
        <p:nvPicPr>
          <p:cNvPr id="3" name="Bildobjekt 2"/>
          <p:cNvPicPr>
            <a:picLocks noChangeAspect="1"/>
          </p:cNvPicPr>
          <p:nvPr/>
        </p:nvPicPr>
        <p:blipFill rotWithShape="1">
          <a:blip r:embed="rId6">
            <a:extLst>
              <a:ext uri="{28A0092B-C50C-407E-A947-70E740481C1C}">
                <a14:useLocalDpi xmlns:a14="http://schemas.microsoft.com/office/drawing/2010/main" val="0"/>
              </a:ext>
            </a:extLst>
          </a:blip>
          <a:srcRect l="9751" t="41864" r="55474" b="44865"/>
          <a:stretch/>
        </p:blipFill>
        <p:spPr>
          <a:xfrm>
            <a:off x="646544" y="1997326"/>
            <a:ext cx="2486950" cy="1908119"/>
          </a:xfrm>
          <a:prstGeom prst="rect">
            <a:avLst/>
          </a:prstGeom>
        </p:spPr>
      </p:pic>
      <p:pic>
        <p:nvPicPr>
          <p:cNvPr id="7" name="Bildobjekt 6"/>
          <p:cNvPicPr>
            <a:picLocks noChangeAspect="1"/>
          </p:cNvPicPr>
          <p:nvPr/>
        </p:nvPicPr>
        <p:blipFill rotWithShape="1">
          <a:blip r:embed="rId6">
            <a:extLst>
              <a:ext uri="{28A0092B-C50C-407E-A947-70E740481C1C}">
                <a14:useLocalDpi xmlns:a14="http://schemas.microsoft.com/office/drawing/2010/main" val="0"/>
              </a:ext>
            </a:extLst>
          </a:blip>
          <a:srcRect l="52496" t="55676" r="3099" b="29549"/>
          <a:stretch/>
        </p:blipFill>
        <p:spPr>
          <a:xfrm>
            <a:off x="3546390" y="994674"/>
            <a:ext cx="2804983" cy="1876343"/>
          </a:xfrm>
          <a:prstGeom prst="rect">
            <a:avLst/>
          </a:prstGeom>
        </p:spPr>
      </p:pic>
      <p:pic>
        <p:nvPicPr>
          <p:cNvPr id="19" name="Bildobjekt 18"/>
          <p:cNvPicPr>
            <a:picLocks noChangeAspect="1"/>
          </p:cNvPicPr>
          <p:nvPr/>
        </p:nvPicPr>
        <p:blipFill rotWithShape="1">
          <a:blip r:embed="rId7">
            <a:extLst>
              <a:ext uri="{28A0092B-C50C-407E-A947-70E740481C1C}">
                <a14:useLocalDpi xmlns:a14="http://schemas.microsoft.com/office/drawing/2010/main" val="0"/>
              </a:ext>
            </a:extLst>
          </a:blip>
          <a:srcRect l="52858" t="59640" b="16596"/>
          <a:stretch/>
        </p:blipFill>
        <p:spPr>
          <a:xfrm>
            <a:off x="6466612" y="918618"/>
            <a:ext cx="2507478" cy="2541273"/>
          </a:xfrm>
          <a:prstGeom prst="rect">
            <a:avLst/>
          </a:prstGeom>
        </p:spPr>
      </p:pic>
    </p:spTree>
    <p:extLst>
      <p:ext uri="{BB962C8B-B14F-4D97-AF65-F5344CB8AC3E}">
        <p14:creationId xmlns:p14="http://schemas.microsoft.com/office/powerpoint/2010/main" val="2621176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691454" y="2113005"/>
            <a:ext cx="3507186" cy="2503965"/>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rPr>
              <a:t>Chins</a:t>
            </a:r>
          </a:p>
          <a:p>
            <a:r>
              <a:rPr lang="sv-SE" sz="1400" dirty="0" smtClean="0">
                <a:solidFill>
                  <a:schemeClr val="tx1"/>
                </a:solidFill>
              </a:rPr>
              <a:t>Övning som ska aktivera den breda ryggmuskeln. Hängandes i en stång eller bjälke drar man sig upp till dess att hakan är över stången. Går långsamt ned igen till ursprungspositionen på raka armar. Har man svårigheter med denna övning går det att ställa en bänk under för att hoppa upp och hålla emot på vägen ned alternativt att en ledare håller i fötterna och hjälper till.</a:t>
            </a:r>
          </a:p>
        </p:txBody>
      </p:sp>
      <p:sp>
        <p:nvSpPr>
          <p:cNvPr id="2" name="Rektangel 1"/>
          <p:cNvSpPr/>
          <p:nvPr/>
        </p:nvSpPr>
        <p:spPr>
          <a:xfrm>
            <a:off x="0" y="6385810"/>
            <a:ext cx="9906000" cy="47219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textruta 10"/>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
        <p:nvSpPr>
          <p:cNvPr id="12" name="textruta 11"/>
          <p:cNvSpPr txBox="1"/>
          <p:nvPr/>
        </p:nvSpPr>
        <p:spPr>
          <a:xfrm>
            <a:off x="3792513" y="299721"/>
            <a:ext cx="3725887" cy="461665"/>
          </a:xfrm>
          <a:prstGeom prst="rect">
            <a:avLst/>
          </a:prstGeom>
          <a:noFill/>
        </p:spPr>
        <p:txBody>
          <a:bodyPr wrap="square" rtlCol="0">
            <a:spAutoFit/>
          </a:bodyPr>
          <a:lstStyle/>
          <a:p>
            <a:r>
              <a:rPr lang="sv-SE" sz="2400" b="1" smtClean="0"/>
              <a:t>Atleten: </a:t>
            </a:r>
            <a:r>
              <a:rPr lang="sv-SE" sz="2400" b="1" smtClean="0">
                <a:solidFill>
                  <a:srgbClr val="FF0000"/>
                </a:solidFill>
              </a:rPr>
              <a:t>Röd Nivå 12-16 år</a:t>
            </a:r>
            <a:endParaRPr lang="sv-SE" sz="2400" b="1" dirty="0">
              <a:solidFill>
                <a:srgbClr val="FF0000"/>
              </a:solidFill>
            </a:endParaRPr>
          </a:p>
        </p:txBody>
      </p:sp>
      <p:pic>
        <p:nvPicPr>
          <p:cNvPr id="3" name="Bildobjekt 2"/>
          <p:cNvPicPr>
            <a:picLocks noChangeAspect="1"/>
          </p:cNvPicPr>
          <p:nvPr/>
        </p:nvPicPr>
        <p:blipFill rotWithShape="1">
          <a:blip r:embed="rId5">
            <a:extLst>
              <a:ext uri="{28A0092B-C50C-407E-A947-70E740481C1C}">
                <a14:useLocalDpi xmlns:a14="http://schemas.microsoft.com/office/drawing/2010/main" val="0"/>
              </a:ext>
            </a:extLst>
          </a:blip>
          <a:srcRect r="52100" b="47029"/>
          <a:stretch/>
        </p:blipFill>
        <p:spPr>
          <a:xfrm>
            <a:off x="4448526" y="1977587"/>
            <a:ext cx="4744995" cy="2884959"/>
          </a:xfrm>
          <a:prstGeom prst="rect">
            <a:avLst/>
          </a:prstGeom>
        </p:spPr>
      </p:pic>
    </p:spTree>
    <p:extLst>
      <p:ext uri="{BB962C8B-B14F-4D97-AF65-F5344CB8AC3E}">
        <p14:creationId xmlns:p14="http://schemas.microsoft.com/office/powerpoint/2010/main" val="19971407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691454" y="2113005"/>
            <a:ext cx="3507186" cy="2397211"/>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rPr>
              <a:t>Finnen</a:t>
            </a:r>
          </a:p>
          <a:p>
            <a:r>
              <a:rPr lang="sv-SE" sz="1400" dirty="0" smtClean="0">
                <a:solidFill>
                  <a:schemeClr val="tx1"/>
                </a:solidFill>
              </a:rPr>
              <a:t>Övning som aktiverar lårets baksida. Sittandes på knä med en kompis som sitter på fötterna. Den på knä ska bibehålla en rak höft och neutral rygg genom övningen. Den på knä faller framåt och håller emot med hjälp av baksida lår och tar emot sig när den når marken, med hjälp att ett tryck med händerna trycker personen upp sig och hjälper till med baksida lår.</a:t>
            </a:r>
          </a:p>
        </p:txBody>
      </p:sp>
      <p:sp>
        <p:nvSpPr>
          <p:cNvPr id="2" name="Rektangel 1"/>
          <p:cNvSpPr/>
          <p:nvPr/>
        </p:nvSpPr>
        <p:spPr>
          <a:xfrm>
            <a:off x="0" y="6385810"/>
            <a:ext cx="9906000" cy="47219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textruta 10"/>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
        <p:nvSpPr>
          <p:cNvPr id="12" name="textruta 11"/>
          <p:cNvSpPr txBox="1"/>
          <p:nvPr/>
        </p:nvSpPr>
        <p:spPr>
          <a:xfrm>
            <a:off x="3792513" y="299721"/>
            <a:ext cx="3725887" cy="461665"/>
          </a:xfrm>
          <a:prstGeom prst="rect">
            <a:avLst/>
          </a:prstGeom>
          <a:noFill/>
        </p:spPr>
        <p:txBody>
          <a:bodyPr wrap="square" rtlCol="0">
            <a:spAutoFit/>
          </a:bodyPr>
          <a:lstStyle/>
          <a:p>
            <a:r>
              <a:rPr lang="sv-SE" sz="2400" b="1" smtClean="0"/>
              <a:t>Atleten: </a:t>
            </a:r>
            <a:r>
              <a:rPr lang="sv-SE" sz="2400" b="1" smtClean="0">
                <a:solidFill>
                  <a:srgbClr val="FF0000"/>
                </a:solidFill>
              </a:rPr>
              <a:t>Röd Nivå 12-16 år</a:t>
            </a:r>
            <a:endParaRPr lang="sv-SE" sz="2400" b="1" dirty="0">
              <a:solidFill>
                <a:srgbClr val="FF0000"/>
              </a:solidFill>
            </a:endParaRPr>
          </a:p>
        </p:txBody>
      </p:sp>
      <p:pic>
        <p:nvPicPr>
          <p:cNvPr id="9" name="Bildobjekt 8"/>
          <p:cNvPicPr>
            <a:picLocks noChangeAspect="1"/>
          </p:cNvPicPr>
          <p:nvPr/>
        </p:nvPicPr>
        <p:blipFill>
          <a:blip r:embed="rId5">
            <a:grayscl/>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tretch>
            <a:fillRect/>
          </a:stretch>
        </p:blipFill>
        <p:spPr>
          <a:xfrm>
            <a:off x="4354922" y="1507524"/>
            <a:ext cx="4872401" cy="4108264"/>
          </a:xfrm>
          <a:prstGeom prst="rect">
            <a:avLst/>
          </a:prstGeom>
        </p:spPr>
      </p:pic>
    </p:spTree>
    <p:extLst>
      <p:ext uri="{BB962C8B-B14F-4D97-AF65-F5344CB8AC3E}">
        <p14:creationId xmlns:p14="http://schemas.microsoft.com/office/powerpoint/2010/main" val="14138369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691454" y="2113005"/>
            <a:ext cx="3507186" cy="1940011"/>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rPr>
              <a:t>Draken</a:t>
            </a:r>
          </a:p>
          <a:p>
            <a:r>
              <a:rPr lang="sv-SE" sz="1400" dirty="0" smtClean="0">
                <a:solidFill>
                  <a:schemeClr val="tx1"/>
                </a:solidFill>
              </a:rPr>
              <a:t>Övning som aktiverar lårets baksida och sätesmuskeln. Ståendes på ett ben ska personen böja sig framåt där den andra benet förs bakåt och överkroppen fälls framåt. Böjer sig så långt det går med neutral rygg och därefter reser sig upp igen.</a:t>
            </a:r>
          </a:p>
        </p:txBody>
      </p:sp>
      <p:sp>
        <p:nvSpPr>
          <p:cNvPr id="2" name="Rektangel 1"/>
          <p:cNvSpPr/>
          <p:nvPr/>
        </p:nvSpPr>
        <p:spPr>
          <a:xfrm>
            <a:off x="0" y="6385810"/>
            <a:ext cx="9906000" cy="47219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textruta 10"/>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
        <p:nvSpPr>
          <p:cNvPr id="12" name="textruta 11"/>
          <p:cNvSpPr txBox="1"/>
          <p:nvPr/>
        </p:nvSpPr>
        <p:spPr>
          <a:xfrm>
            <a:off x="3792513" y="299721"/>
            <a:ext cx="3725887" cy="461665"/>
          </a:xfrm>
          <a:prstGeom prst="rect">
            <a:avLst/>
          </a:prstGeom>
          <a:noFill/>
        </p:spPr>
        <p:txBody>
          <a:bodyPr wrap="square" rtlCol="0">
            <a:spAutoFit/>
          </a:bodyPr>
          <a:lstStyle/>
          <a:p>
            <a:r>
              <a:rPr lang="sv-SE" sz="2400" b="1" smtClean="0"/>
              <a:t>Atleten: </a:t>
            </a:r>
            <a:r>
              <a:rPr lang="sv-SE" sz="2400" b="1" smtClean="0">
                <a:solidFill>
                  <a:srgbClr val="FF0000"/>
                </a:solidFill>
              </a:rPr>
              <a:t>Röd Nivå 12-16 år</a:t>
            </a:r>
            <a:endParaRPr lang="sv-SE" sz="2400" b="1" dirty="0">
              <a:solidFill>
                <a:srgbClr val="FF0000"/>
              </a:solidFill>
            </a:endParaRPr>
          </a:p>
        </p:txBody>
      </p:sp>
      <p:pic>
        <p:nvPicPr>
          <p:cNvPr id="7" name="Bildobjekt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53000" y="1811922"/>
            <a:ext cx="3810000" cy="3429000"/>
          </a:xfrm>
          <a:prstGeom prst="rect">
            <a:avLst/>
          </a:prstGeom>
        </p:spPr>
      </p:pic>
    </p:spTree>
    <p:extLst>
      <p:ext uri="{BB962C8B-B14F-4D97-AF65-F5344CB8AC3E}">
        <p14:creationId xmlns:p14="http://schemas.microsoft.com/office/powerpoint/2010/main" val="5376926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691454" y="2113006"/>
            <a:ext cx="3507186" cy="1952368"/>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rPr>
              <a:t>Benböjshopp</a:t>
            </a:r>
          </a:p>
          <a:p>
            <a:r>
              <a:rPr lang="sv-SE" sz="1400" dirty="0" smtClean="0">
                <a:solidFill>
                  <a:schemeClr val="tx1"/>
                </a:solidFill>
              </a:rPr>
              <a:t>Går ned till ungefär 90° i knäled och ska sedan hoppa så högt det går. Genom att variera antalet repetitioner i rad och vilan fås olika träningseffekt. Få med längre vila utvecklar explosiviteten medans fler och kortare vila skapar större trötthetskänsla.</a:t>
            </a:r>
          </a:p>
        </p:txBody>
      </p:sp>
      <p:sp>
        <p:nvSpPr>
          <p:cNvPr id="2" name="Rektangel 1"/>
          <p:cNvSpPr/>
          <p:nvPr/>
        </p:nvSpPr>
        <p:spPr>
          <a:xfrm>
            <a:off x="0" y="6385810"/>
            <a:ext cx="9906000" cy="47219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textruta 10"/>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
        <p:nvSpPr>
          <p:cNvPr id="12" name="textruta 11"/>
          <p:cNvSpPr txBox="1"/>
          <p:nvPr/>
        </p:nvSpPr>
        <p:spPr>
          <a:xfrm>
            <a:off x="3792513" y="299721"/>
            <a:ext cx="3725887" cy="461665"/>
          </a:xfrm>
          <a:prstGeom prst="rect">
            <a:avLst/>
          </a:prstGeom>
          <a:noFill/>
        </p:spPr>
        <p:txBody>
          <a:bodyPr wrap="square" rtlCol="0">
            <a:spAutoFit/>
          </a:bodyPr>
          <a:lstStyle/>
          <a:p>
            <a:r>
              <a:rPr lang="sv-SE" sz="2400" b="1" smtClean="0"/>
              <a:t>Atleten: </a:t>
            </a:r>
            <a:r>
              <a:rPr lang="sv-SE" sz="2400" b="1" smtClean="0">
                <a:solidFill>
                  <a:srgbClr val="FF0000"/>
                </a:solidFill>
              </a:rPr>
              <a:t>Röd Nivå 12-16 år</a:t>
            </a:r>
            <a:endParaRPr lang="sv-SE" sz="2400" b="1" dirty="0">
              <a:solidFill>
                <a:srgbClr val="FF0000"/>
              </a:solidFill>
            </a:endParaRPr>
          </a:p>
        </p:txBody>
      </p:sp>
      <p:pic>
        <p:nvPicPr>
          <p:cNvPr id="7" name="Bildobjekt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83776" y="2113005"/>
            <a:ext cx="3124200" cy="2603500"/>
          </a:xfrm>
          <a:prstGeom prst="rect">
            <a:avLst/>
          </a:prstGeom>
        </p:spPr>
      </p:pic>
    </p:spTree>
    <p:extLst>
      <p:ext uri="{BB962C8B-B14F-4D97-AF65-F5344CB8AC3E}">
        <p14:creationId xmlns:p14="http://schemas.microsoft.com/office/powerpoint/2010/main" val="6548713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691454" y="2113005"/>
            <a:ext cx="3507186" cy="2503965"/>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err="1" smtClean="0">
                <a:solidFill>
                  <a:schemeClr val="tx1"/>
                </a:solidFill>
              </a:rPr>
              <a:t>Saxhopp</a:t>
            </a:r>
            <a:endParaRPr lang="sv-SE" sz="1600" b="1" dirty="0" smtClean="0">
              <a:solidFill>
                <a:schemeClr val="tx1"/>
              </a:solidFill>
            </a:endParaRPr>
          </a:p>
          <a:p>
            <a:r>
              <a:rPr lang="sv-SE" sz="1400" dirty="0" smtClean="0">
                <a:solidFill>
                  <a:schemeClr val="tx1"/>
                </a:solidFill>
              </a:rPr>
              <a:t>Utgår från en utfallsposition och därefter hoppa så högt det går och byter ben i luften så man landar på motsatt ben fram mot hur man hoppade upp. För att komma högre går det att ta hjälp av armarna i hoppfasen. Tips, viktigt med kontroll och uppmuntra spelarna att börja utföra övningen med kontroll och därefter stegra hastigheten desto bättre de blir på den.</a:t>
            </a:r>
          </a:p>
        </p:txBody>
      </p:sp>
      <p:sp>
        <p:nvSpPr>
          <p:cNvPr id="2" name="Rektangel 1"/>
          <p:cNvSpPr/>
          <p:nvPr/>
        </p:nvSpPr>
        <p:spPr>
          <a:xfrm>
            <a:off x="0" y="6385810"/>
            <a:ext cx="9906000" cy="47219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textruta 10"/>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
        <p:nvSpPr>
          <p:cNvPr id="12" name="textruta 11"/>
          <p:cNvSpPr txBox="1"/>
          <p:nvPr/>
        </p:nvSpPr>
        <p:spPr>
          <a:xfrm>
            <a:off x="3792513" y="299721"/>
            <a:ext cx="3725887" cy="461665"/>
          </a:xfrm>
          <a:prstGeom prst="rect">
            <a:avLst/>
          </a:prstGeom>
          <a:noFill/>
        </p:spPr>
        <p:txBody>
          <a:bodyPr wrap="square" rtlCol="0">
            <a:spAutoFit/>
          </a:bodyPr>
          <a:lstStyle/>
          <a:p>
            <a:r>
              <a:rPr lang="sv-SE" sz="2400" b="1" smtClean="0"/>
              <a:t>Atleten: </a:t>
            </a:r>
            <a:r>
              <a:rPr lang="sv-SE" sz="2400" b="1" smtClean="0">
                <a:solidFill>
                  <a:srgbClr val="FF0000"/>
                </a:solidFill>
              </a:rPr>
              <a:t>Röd Nivå 12-16 år</a:t>
            </a:r>
            <a:endParaRPr lang="sv-SE" sz="2400" b="1" dirty="0">
              <a:solidFill>
                <a:srgbClr val="FF0000"/>
              </a:solidFill>
            </a:endParaRPr>
          </a:p>
        </p:txBody>
      </p:sp>
      <p:pic>
        <p:nvPicPr>
          <p:cNvPr id="3" name="Bildobjekt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50493" y="2113005"/>
            <a:ext cx="4900460" cy="2693773"/>
          </a:xfrm>
          <a:prstGeom prst="rect">
            <a:avLst/>
          </a:prstGeom>
        </p:spPr>
      </p:pic>
    </p:spTree>
    <p:extLst>
      <p:ext uri="{BB962C8B-B14F-4D97-AF65-F5344CB8AC3E}">
        <p14:creationId xmlns:p14="http://schemas.microsoft.com/office/powerpoint/2010/main" val="17156497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691454" y="2113005"/>
            <a:ext cx="3507186" cy="1878227"/>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rPr>
              <a:t>Jämfota sidohopp</a:t>
            </a:r>
          </a:p>
          <a:p>
            <a:r>
              <a:rPr lang="sv-SE" sz="1400" dirty="0" smtClean="0">
                <a:solidFill>
                  <a:schemeClr val="tx1"/>
                </a:solidFill>
              </a:rPr>
              <a:t>Jämfota försöka hoppa så högt det går i sidled, landar och hoppar tillbaka. Tips, denna övning går att genomföra så att spelarna hoppar över en </a:t>
            </a:r>
            <a:r>
              <a:rPr lang="sv-SE" sz="1400" dirty="0" err="1" smtClean="0">
                <a:solidFill>
                  <a:schemeClr val="tx1"/>
                </a:solidFill>
              </a:rPr>
              <a:t>sargbit</a:t>
            </a:r>
            <a:r>
              <a:rPr lang="sv-SE" sz="1400" dirty="0" smtClean="0">
                <a:solidFill>
                  <a:schemeClr val="tx1"/>
                </a:solidFill>
              </a:rPr>
              <a:t>/bänk alternativt att de hoppar i sidled diagonalt framåt.</a:t>
            </a:r>
          </a:p>
        </p:txBody>
      </p:sp>
      <p:sp>
        <p:nvSpPr>
          <p:cNvPr id="2" name="Rektangel 1"/>
          <p:cNvSpPr/>
          <p:nvPr/>
        </p:nvSpPr>
        <p:spPr>
          <a:xfrm>
            <a:off x="0" y="6385810"/>
            <a:ext cx="9906000" cy="47219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textruta 10"/>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
        <p:nvSpPr>
          <p:cNvPr id="12" name="textruta 11"/>
          <p:cNvSpPr txBox="1"/>
          <p:nvPr/>
        </p:nvSpPr>
        <p:spPr>
          <a:xfrm>
            <a:off x="3792513" y="299721"/>
            <a:ext cx="3725887" cy="461665"/>
          </a:xfrm>
          <a:prstGeom prst="rect">
            <a:avLst/>
          </a:prstGeom>
          <a:noFill/>
        </p:spPr>
        <p:txBody>
          <a:bodyPr wrap="square" rtlCol="0">
            <a:spAutoFit/>
          </a:bodyPr>
          <a:lstStyle/>
          <a:p>
            <a:r>
              <a:rPr lang="sv-SE" sz="2400" b="1" smtClean="0"/>
              <a:t>Atleten: </a:t>
            </a:r>
            <a:r>
              <a:rPr lang="sv-SE" sz="2400" b="1" smtClean="0">
                <a:solidFill>
                  <a:srgbClr val="FF0000"/>
                </a:solidFill>
              </a:rPr>
              <a:t>Röd Nivå 12-16 år</a:t>
            </a:r>
            <a:endParaRPr lang="sv-SE" sz="2400" b="1" dirty="0">
              <a:solidFill>
                <a:srgbClr val="FF0000"/>
              </a:solidFill>
            </a:endParaRPr>
          </a:p>
        </p:txBody>
      </p:sp>
      <p:pic>
        <p:nvPicPr>
          <p:cNvPr id="7" name="Bildobjekt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47285" y="1791954"/>
            <a:ext cx="5038811" cy="3779108"/>
          </a:xfrm>
          <a:prstGeom prst="rect">
            <a:avLst/>
          </a:prstGeom>
        </p:spPr>
      </p:pic>
    </p:spTree>
    <p:extLst>
      <p:ext uri="{BB962C8B-B14F-4D97-AF65-F5344CB8AC3E}">
        <p14:creationId xmlns:p14="http://schemas.microsoft.com/office/powerpoint/2010/main" val="19284929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691454" y="2113006"/>
            <a:ext cx="3507186" cy="1989438"/>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rPr>
              <a:t>Pistolböj</a:t>
            </a:r>
          </a:p>
          <a:p>
            <a:r>
              <a:rPr lang="sv-SE" sz="1400" dirty="0" smtClean="0">
                <a:solidFill>
                  <a:schemeClr val="tx1"/>
                </a:solidFill>
              </a:rPr>
              <a:t>Ståendes på ett ben ska personen sätta sig så djupt den kan på ett ben utan att hälen släpper från backen. Uppmana spelaren att försöka bibehålla en neutral rygg. Tips, om de har svårt att hålla upp det motsatta benet underlättar det om de står på en bänk.</a:t>
            </a:r>
          </a:p>
        </p:txBody>
      </p:sp>
      <p:sp>
        <p:nvSpPr>
          <p:cNvPr id="2" name="Rektangel 1"/>
          <p:cNvSpPr/>
          <p:nvPr/>
        </p:nvSpPr>
        <p:spPr>
          <a:xfrm>
            <a:off x="0" y="6385810"/>
            <a:ext cx="9906000" cy="47219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textruta 10"/>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
        <p:nvSpPr>
          <p:cNvPr id="12" name="textruta 11"/>
          <p:cNvSpPr txBox="1"/>
          <p:nvPr/>
        </p:nvSpPr>
        <p:spPr>
          <a:xfrm>
            <a:off x="3792513" y="299721"/>
            <a:ext cx="3725887" cy="461665"/>
          </a:xfrm>
          <a:prstGeom prst="rect">
            <a:avLst/>
          </a:prstGeom>
          <a:noFill/>
        </p:spPr>
        <p:txBody>
          <a:bodyPr wrap="square" rtlCol="0">
            <a:spAutoFit/>
          </a:bodyPr>
          <a:lstStyle/>
          <a:p>
            <a:r>
              <a:rPr lang="sv-SE" sz="2400" b="1" smtClean="0"/>
              <a:t>Atleten: </a:t>
            </a:r>
            <a:r>
              <a:rPr lang="sv-SE" sz="2400" b="1" smtClean="0">
                <a:solidFill>
                  <a:srgbClr val="FF0000"/>
                </a:solidFill>
              </a:rPr>
              <a:t>Röd Nivå 12-16 år</a:t>
            </a:r>
            <a:endParaRPr lang="sv-SE" sz="2400" b="1" dirty="0">
              <a:solidFill>
                <a:srgbClr val="FF0000"/>
              </a:solidFill>
            </a:endParaRPr>
          </a:p>
        </p:txBody>
      </p:sp>
      <p:pic>
        <p:nvPicPr>
          <p:cNvPr id="3" name="Bildobjekt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46993" y="1917019"/>
            <a:ext cx="4049927" cy="2699951"/>
          </a:xfrm>
          <a:prstGeom prst="rect">
            <a:avLst/>
          </a:prstGeom>
        </p:spPr>
      </p:pic>
      <p:sp>
        <p:nvSpPr>
          <p:cNvPr id="7" name="Rektangel 6"/>
          <p:cNvSpPr/>
          <p:nvPr/>
        </p:nvSpPr>
        <p:spPr>
          <a:xfrm>
            <a:off x="4572000" y="4320268"/>
            <a:ext cx="1083456" cy="16523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4991074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765594" y="2476097"/>
            <a:ext cx="3507186" cy="2100649"/>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err="1" smtClean="0">
                <a:solidFill>
                  <a:schemeClr val="tx1"/>
                </a:solidFill>
              </a:rPr>
              <a:t>Burpees</a:t>
            </a:r>
            <a:endParaRPr lang="sv-SE" sz="1600" b="1" dirty="0" smtClean="0">
              <a:solidFill>
                <a:schemeClr val="tx1"/>
              </a:solidFill>
            </a:endParaRPr>
          </a:p>
          <a:p>
            <a:r>
              <a:rPr lang="sv-SE" sz="1400" dirty="0" smtClean="0">
                <a:solidFill>
                  <a:schemeClr val="tx1"/>
                </a:solidFill>
              </a:rPr>
              <a:t>Startar i en hopkrupen position följt av att spelaren hoppar bak med fötterna till en armhävningsposition. Genomför en armhävning och går så djupt ned den kan innan spelaren intar den hopkrupna positionen igen följt av ett upphopp så högt den kan.</a:t>
            </a:r>
          </a:p>
        </p:txBody>
      </p:sp>
      <p:sp>
        <p:nvSpPr>
          <p:cNvPr id="2" name="Rektangel 1"/>
          <p:cNvSpPr/>
          <p:nvPr/>
        </p:nvSpPr>
        <p:spPr>
          <a:xfrm>
            <a:off x="0" y="6385810"/>
            <a:ext cx="9906000" cy="47219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textruta 10"/>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
        <p:nvSpPr>
          <p:cNvPr id="12" name="textruta 11"/>
          <p:cNvSpPr txBox="1"/>
          <p:nvPr/>
        </p:nvSpPr>
        <p:spPr>
          <a:xfrm>
            <a:off x="3792513" y="299721"/>
            <a:ext cx="3725887" cy="461665"/>
          </a:xfrm>
          <a:prstGeom prst="rect">
            <a:avLst/>
          </a:prstGeom>
          <a:noFill/>
        </p:spPr>
        <p:txBody>
          <a:bodyPr wrap="square" rtlCol="0">
            <a:spAutoFit/>
          </a:bodyPr>
          <a:lstStyle/>
          <a:p>
            <a:r>
              <a:rPr lang="sv-SE" sz="2400" b="1" smtClean="0"/>
              <a:t>Atleten: </a:t>
            </a:r>
            <a:r>
              <a:rPr lang="sv-SE" sz="2400" b="1" smtClean="0">
                <a:solidFill>
                  <a:srgbClr val="FF0000"/>
                </a:solidFill>
              </a:rPr>
              <a:t>Röd Nivå 12-16 år</a:t>
            </a:r>
            <a:endParaRPr lang="sv-SE" sz="2400" b="1" dirty="0">
              <a:solidFill>
                <a:srgbClr val="FF0000"/>
              </a:solidFill>
            </a:endParaRPr>
          </a:p>
        </p:txBody>
      </p:sp>
      <p:pic>
        <p:nvPicPr>
          <p:cNvPr id="3" name="Bildobjekt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53000" y="1965867"/>
            <a:ext cx="4161481" cy="3121111"/>
          </a:xfrm>
          <a:prstGeom prst="rect">
            <a:avLst/>
          </a:prstGeom>
        </p:spPr>
      </p:pic>
    </p:spTree>
    <p:extLst>
      <p:ext uri="{BB962C8B-B14F-4D97-AF65-F5344CB8AC3E}">
        <p14:creationId xmlns:p14="http://schemas.microsoft.com/office/powerpoint/2010/main" val="11918351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691454" y="2113005"/>
            <a:ext cx="3507186" cy="2503965"/>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rPr>
              <a:t>Höftlyft</a:t>
            </a:r>
          </a:p>
          <a:p>
            <a:r>
              <a:rPr lang="sv-SE" sz="1400" dirty="0" smtClean="0">
                <a:solidFill>
                  <a:schemeClr val="tx1"/>
                </a:solidFill>
              </a:rPr>
              <a:t>Liggandes på rygg med fötterna på marken. Lyfter höften så högt det går mot skyn. Övningen går att stegra genom att endast använda en fot mot backen, då hålls det motsatta benet rakt ut i höjd med det andra benets lår. Det går också att sätta upp fötterna på en bänk för att få en större rörelse i övningen.</a:t>
            </a:r>
          </a:p>
        </p:txBody>
      </p:sp>
      <p:sp>
        <p:nvSpPr>
          <p:cNvPr id="2" name="Rektangel 1"/>
          <p:cNvSpPr/>
          <p:nvPr/>
        </p:nvSpPr>
        <p:spPr>
          <a:xfrm>
            <a:off x="0" y="6385810"/>
            <a:ext cx="9906000" cy="47219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textruta 10"/>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
        <p:nvSpPr>
          <p:cNvPr id="12" name="textruta 11"/>
          <p:cNvSpPr txBox="1"/>
          <p:nvPr/>
        </p:nvSpPr>
        <p:spPr>
          <a:xfrm>
            <a:off x="3792513" y="299721"/>
            <a:ext cx="3725887" cy="461665"/>
          </a:xfrm>
          <a:prstGeom prst="rect">
            <a:avLst/>
          </a:prstGeom>
          <a:noFill/>
        </p:spPr>
        <p:txBody>
          <a:bodyPr wrap="square" rtlCol="0">
            <a:spAutoFit/>
          </a:bodyPr>
          <a:lstStyle/>
          <a:p>
            <a:r>
              <a:rPr lang="sv-SE" sz="2400" b="1" smtClean="0"/>
              <a:t>Atleten: </a:t>
            </a:r>
            <a:r>
              <a:rPr lang="sv-SE" sz="2400" b="1" smtClean="0">
                <a:solidFill>
                  <a:srgbClr val="FF0000"/>
                </a:solidFill>
              </a:rPr>
              <a:t>Röd Nivå 12-16 år</a:t>
            </a:r>
            <a:endParaRPr lang="sv-SE" sz="2400" b="1" dirty="0">
              <a:solidFill>
                <a:srgbClr val="FF0000"/>
              </a:solidFill>
            </a:endParaRPr>
          </a:p>
        </p:txBody>
      </p:sp>
      <p:pic>
        <p:nvPicPr>
          <p:cNvPr id="3" name="Bildobjekt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44754" y="1774770"/>
            <a:ext cx="4770650" cy="3180433"/>
          </a:xfrm>
          <a:prstGeom prst="rect">
            <a:avLst/>
          </a:prstGeom>
        </p:spPr>
      </p:pic>
      <p:sp>
        <p:nvSpPr>
          <p:cNvPr id="13" name="Rektangel 12"/>
          <p:cNvSpPr/>
          <p:nvPr/>
        </p:nvSpPr>
        <p:spPr>
          <a:xfrm>
            <a:off x="4572000" y="4616969"/>
            <a:ext cx="1346886" cy="3382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1050544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691454" y="2113005"/>
            <a:ext cx="3507186" cy="2503965"/>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rPr>
              <a:t>Utfallsgång</a:t>
            </a:r>
            <a:endParaRPr lang="sv-SE" sz="1600" b="1" dirty="0" smtClean="0">
              <a:solidFill>
                <a:schemeClr val="tx1"/>
              </a:solidFill>
            </a:endParaRPr>
          </a:p>
          <a:p>
            <a:r>
              <a:rPr lang="sv-SE" sz="1400" dirty="0" smtClean="0">
                <a:solidFill>
                  <a:schemeClr val="tx1"/>
                </a:solidFill>
              </a:rPr>
              <a:t>Ståendes upprätt tas kontrollerat ett steg utåt. Det bakre knäet skall inte vidröra marken och spelaren bibehåller en upprätt kropp. Därefter reser sig spelaren explosivt upp och tar ett kliv med motsatt ben. Övningen går att stegra genom att istället för att hålla händerna fritt så sätts de vid midjan, vid huvudet eller ovanför huvudet. Det går också att hålla i något som en klubba eller vikt.</a:t>
            </a:r>
            <a:endParaRPr lang="sv-SE" sz="1400" dirty="0" smtClean="0">
              <a:solidFill>
                <a:schemeClr val="tx1"/>
              </a:solidFill>
            </a:endParaRPr>
          </a:p>
        </p:txBody>
      </p:sp>
      <p:sp>
        <p:nvSpPr>
          <p:cNvPr id="2" name="Rektangel 1"/>
          <p:cNvSpPr/>
          <p:nvPr/>
        </p:nvSpPr>
        <p:spPr>
          <a:xfrm>
            <a:off x="0" y="6385810"/>
            <a:ext cx="9906000" cy="47219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textruta 10"/>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
        <p:nvSpPr>
          <p:cNvPr id="12" name="textruta 11"/>
          <p:cNvSpPr txBox="1"/>
          <p:nvPr/>
        </p:nvSpPr>
        <p:spPr>
          <a:xfrm>
            <a:off x="3792513" y="299721"/>
            <a:ext cx="3725887" cy="461665"/>
          </a:xfrm>
          <a:prstGeom prst="rect">
            <a:avLst/>
          </a:prstGeom>
          <a:noFill/>
        </p:spPr>
        <p:txBody>
          <a:bodyPr wrap="square" rtlCol="0">
            <a:spAutoFit/>
          </a:bodyPr>
          <a:lstStyle/>
          <a:p>
            <a:r>
              <a:rPr lang="sv-SE" sz="2400" b="1" smtClean="0"/>
              <a:t>Atleten: </a:t>
            </a:r>
            <a:r>
              <a:rPr lang="sv-SE" sz="2400" b="1" smtClean="0">
                <a:solidFill>
                  <a:srgbClr val="FF0000"/>
                </a:solidFill>
              </a:rPr>
              <a:t>Röd Nivå 12-16 år</a:t>
            </a:r>
            <a:endParaRPr lang="sv-SE" sz="2400" b="1" dirty="0">
              <a:solidFill>
                <a:srgbClr val="FF0000"/>
              </a:solidFill>
            </a:endParaRPr>
          </a:p>
        </p:txBody>
      </p:sp>
      <p:sp>
        <p:nvSpPr>
          <p:cNvPr id="13" name="Rektangel 12"/>
          <p:cNvSpPr/>
          <p:nvPr/>
        </p:nvSpPr>
        <p:spPr>
          <a:xfrm>
            <a:off x="4572000" y="4616969"/>
            <a:ext cx="1346886" cy="3382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7" name="Bildobjekt 6"/>
          <p:cNvPicPr>
            <a:picLocks noChangeAspect="1"/>
          </p:cNvPicPr>
          <p:nvPr/>
        </p:nvPicPr>
        <p:blipFill>
          <a:blip r:embed="rId5">
            <a:grayscl/>
            <a:extLst>
              <a:ext uri="{28A0092B-C50C-407E-A947-70E740481C1C}">
                <a14:useLocalDpi xmlns:a14="http://schemas.microsoft.com/office/drawing/2010/main" val="0"/>
              </a:ext>
            </a:extLst>
          </a:blip>
          <a:stretch>
            <a:fillRect/>
          </a:stretch>
        </p:blipFill>
        <p:spPr>
          <a:xfrm>
            <a:off x="4831929" y="2282067"/>
            <a:ext cx="4361592" cy="2688653"/>
          </a:xfrm>
          <a:prstGeom prst="rect">
            <a:avLst/>
          </a:prstGeom>
        </p:spPr>
      </p:pic>
    </p:spTree>
    <p:extLst>
      <p:ext uri="{BB962C8B-B14F-4D97-AF65-F5344CB8AC3E}">
        <p14:creationId xmlns:p14="http://schemas.microsoft.com/office/powerpoint/2010/main" val="16765342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ktangel 17"/>
          <p:cNvSpPr/>
          <p:nvPr/>
        </p:nvSpPr>
        <p:spPr>
          <a:xfrm>
            <a:off x="0" y="6385810"/>
            <a:ext cx="9906000" cy="47219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765594" y="2476097"/>
            <a:ext cx="3507186" cy="1625423"/>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rPr>
              <a:t>Skridskohopp</a:t>
            </a:r>
            <a:endParaRPr lang="sv-SE" sz="1600" b="1" dirty="0" smtClean="0">
              <a:solidFill>
                <a:schemeClr val="tx1"/>
              </a:solidFill>
            </a:endParaRPr>
          </a:p>
          <a:p>
            <a:r>
              <a:rPr lang="sv-SE" sz="1400" dirty="0" smtClean="0">
                <a:solidFill>
                  <a:schemeClr val="tx1"/>
                </a:solidFill>
              </a:rPr>
              <a:t>Spelaren ska hoppa från ett ben över till motsatt ben antingen rakt i sidled eller diagonalt framåt. Uppmuntra spelaren att sträva efter så långa hopp som möjligt.</a:t>
            </a:r>
            <a:endParaRPr lang="sv-SE" sz="1400" dirty="0" smtClean="0">
              <a:solidFill>
                <a:schemeClr val="tx1"/>
              </a:solidFill>
            </a:endParaRPr>
          </a:p>
        </p:txBody>
      </p:sp>
      <p:sp>
        <p:nvSpPr>
          <p:cNvPr id="11" name="textruta 10"/>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pic>
        <p:nvPicPr>
          <p:cNvPr id="2" name="Bildobjekt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686" y="2566628"/>
            <a:ext cx="4368800" cy="1943100"/>
          </a:xfrm>
          <a:prstGeom prst="rect">
            <a:avLst/>
          </a:prstGeom>
        </p:spPr>
      </p:pic>
      <p:sp>
        <p:nvSpPr>
          <p:cNvPr id="7" name="Rektangel 6"/>
          <p:cNvSpPr/>
          <p:nvPr/>
        </p:nvSpPr>
        <p:spPr>
          <a:xfrm rot="1835572">
            <a:off x="4360044" y="4261649"/>
            <a:ext cx="1050325" cy="6301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ektangel 11"/>
          <p:cNvSpPr/>
          <p:nvPr/>
        </p:nvSpPr>
        <p:spPr>
          <a:xfrm rot="19901103">
            <a:off x="8260577" y="4229662"/>
            <a:ext cx="1050325" cy="6301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Rektangel 14"/>
          <p:cNvSpPr/>
          <p:nvPr/>
        </p:nvSpPr>
        <p:spPr>
          <a:xfrm>
            <a:off x="5125068" y="4261649"/>
            <a:ext cx="3371852" cy="31509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textruta 18"/>
          <p:cNvSpPr txBox="1"/>
          <p:nvPr/>
        </p:nvSpPr>
        <p:spPr>
          <a:xfrm>
            <a:off x="3792513" y="299721"/>
            <a:ext cx="3725887" cy="461665"/>
          </a:xfrm>
          <a:prstGeom prst="rect">
            <a:avLst/>
          </a:prstGeom>
          <a:noFill/>
        </p:spPr>
        <p:txBody>
          <a:bodyPr wrap="square" rtlCol="0">
            <a:spAutoFit/>
          </a:bodyPr>
          <a:lstStyle/>
          <a:p>
            <a:r>
              <a:rPr lang="sv-SE" sz="2400" b="1" smtClean="0"/>
              <a:t>Atleten: </a:t>
            </a:r>
            <a:r>
              <a:rPr lang="sv-SE" sz="2400" b="1" smtClean="0">
                <a:solidFill>
                  <a:srgbClr val="FF0000"/>
                </a:solidFill>
              </a:rPr>
              <a:t>Röd Nivå 12-16 år</a:t>
            </a:r>
            <a:endParaRPr lang="sv-SE" sz="2400" b="1" dirty="0">
              <a:solidFill>
                <a:srgbClr val="FF0000"/>
              </a:solidFill>
            </a:endParaRPr>
          </a:p>
        </p:txBody>
      </p:sp>
    </p:spTree>
    <p:extLst>
      <p:ext uri="{BB962C8B-B14F-4D97-AF65-F5344CB8AC3E}">
        <p14:creationId xmlns:p14="http://schemas.microsoft.com/office/powerpoint/2010/main" val="20112250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ktangel 15"/>
          <p:cNvSpPr/>
          <p:nvPr/>
        </p:nvSpPr>
        <p:spPr>
          <a:xfrm>
            <a:off x="0" y="6385810"/>
            <a:ext cx="9906000" cy="47219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765594" y="2476097"/>
            <a:ext cx="3507186" cy="2281254"/>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rPr>
              <a:t>Twister 2-3 sprint</a:t>
            </a:r>
            <a:endParaRPr lang="sv-SE" sz="1600" b="1" dirty="0" smtClean="0">
              <a:solidFill>
                <a:schemeClr val="tx1"/>
              </a:solidFill>
            </a:endParaRPr>
          </a:p>
          <a:p>
            <a:r>
              <a:rPr lang="sv-SE" sz="1400" dirty="0" smtClean="0">
                <a:solidFill>
                  <a:schemeClr val="tx1"/>
                </a:solidFill>
              </a:rPr>
              <a:t>Spelaren står i sidled och ska hoppa 180° och landa kontrollerat och upprepa detta. Efter 2-3 hopp ska spelaren springa allt den kan 15-30 meter. Denna övning går att stegra genom att spelarna tävlar mot en kompis och på signal från ledaren börjar de hoppa.</a:t>
            </a:r>
            <a:endParaRPr lang="sv-SE" sz="1400" dirty="0" smtClean="0">
              <a:solidFill>
                <a:schemeClr val="tx1"/>
              </a:solidFill>
            </a:endParaRPr>
          </a:p>
        </p:txBody>
      </p:sp>
      <p:sp>
        <p:nvSpPr>
          <p:cNvPr id="11" name="textruta 10"/>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
        <p:nvSpPr>
          <p:cNvPr id="7" name="Rektangel 6"/>
          <p:cNvSpPr/>
          <p:nvPr/>
        </p:nvSpPr>
        <p:spPr>
          <a:xfrm rot="1835572">
            <a:off x="4360044" y="4261649"/>
            <a:ext cx="1050325" cy="6301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ektangel 11"/>
          <p:cNvSpPr/>
          <p:nvPr/>
        </p:nvSpPr>
        <p:spPr>
          <a:xfrm rot="19901103">
            <a:off x="8260577" y="4229662"/>
            <a:ext cx="1050325" cy="6301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Rektangel 14"/>
          <p:cNvSpPr/>
          <p:nvPr/>
        </p:nvSpPr>
        <p:spPr>
          <a:xfrm>
            <a:off x="5125068" y="4261649"/>
            <a:ext cx="3371852" cy="31509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 name="Bildobjekt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97633" y="1692567"/>
            <a:ext cx="2583685" cy="1776793"/>
          </a:xfrm>
          <a:prstGeom prst="rect">
            <a:avLst/>
          </a:prstGeom>
        </p:spPr>
      </p:pic>
      <p:pic>
        <p:nvPicPr>
          <p:cNvPr id="8" name="Bildobjekt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97634" y="3723504"/>
            <a:ext cx="2749904" cy="1642510"/>
          </a:xfrm>
          <a:prstGeom prst="rect">
            <a:avLst/>
          </a:prstGeom>
        </p:spPr>
      </p:pic>
      <p:sp>
        <p:nvSpPr>
          <p:cNvPr id="17" name="textruta 16"/>
          <p:cNvSpPr txBox="1"/>
          <p:nvPr/>
        </p:nvSpPr>
        <p:spPr>
          <a:xfrm>
            <a:off x="3792513" y="299721"/>
            <a:ext cx="3725887" cy="461665"/>
          </a:xfrm>
          <a:prstGeom prst="rect">
            <a:avLst/>
          </a:prstGeom>
          <a:noFill/>
        </p:spPr>
        <p:txBody>
          <a:bodyPr wrap="square" rtlCol="0">
            <a:spAutoFit/>
          </a:bodyPr>
          <a:lstStyle/>
          <a:p>
            <a:r>
              <a:rPr lang="sv-SE" sz="2400" b="1" smtClean="0"/>
              <a:t>Atleten: </a:t>
            </a:r>
            <a:r>
              <a:rPr lang="sv-SE" sz="2400" b="1" smtClean="0">
                <a:solidFill>
                  <a:srgbClr val="FF0000"/>
                </a:solidFill>
              </a:rPr>
              <a:t>Röd Nivå 12-16 år</a:t>
            </a:r>
            <a:endParaRPr lang="sv-SE" sz="2400" b="1" dirty="0">
              <a:solidFill>
                <a:srgbClr val="FF0000"/>
              </a:solidFill>
            </a:endParaRPr>
          </a:p>
        </p:txBody>
      </p:sp>
    </p:spTree>
    <p:extLst>
      <p:ext uri="{BB962C8B-B14F-4D97-AF65-F5344CB8AC3E}">
        <p14:creationId xmlns:p14="http://schemas.microsoft.com/office/powerpoint/2010/main" val="17852319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ktangel 15"/>
          <p:cNvSpPr/>
          <p:nvPr/>
        </p:nvSpPr>
        <p:spPr>
          <a:xfrm>
            <a:off x="0" y="6385810"/>
            <a:ext cx="9906000" cy="47219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765594" y="2476097"/>
            <a:ext cx="3507186" cy="2281254"/>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rPr>
              <a:t>Liggande start - sprint</a:t>
            </a:r>
            <a:endParaRPr lang="sv-SE" sz="1600" b="1" dirty="0" smtClean="0">
              <a:solidFill>
                <a:schemeClr val="tx1"/>
              </a:solidFill>
            </a:endParaRPr>
          </a:p>
          <a:p>
            <a:r>
              <a:rPr lang="sv-SE" sz="1400" dirty="0" smtClean="0">
                <a:solidFill>
                  <a:schemeClr val="tx1"/>
                </a:solidFill>
              </a:rPr>
              <a:t>Spelaren ligger på marken och ska på ledarens signal resa sig och springa så snabbt den kan 15-30 meter. Denna övning går att stegra genom att spelarna tävlar mot en kompis, ett alternativ är att när den ene börjar resa sig och springa ska den andre försöka hinna ikapp. Denna övning går också att börja från ryggliggande position.</a:t>
            </a:r>
            <a:endParaRPr lang="sv-SE" sz="1400" dirty="0" smtClean="0">
              <a:solidFill>
                <a:schemeClr val="tx1"/>
              </a:solidFill>
            </a:endParaRPr>
          </a:p>
        </p:txBody>
      </p:sp>
      <p:sp>
        <p:nvSpPr>
          <p:cNvPr id="11" name="textruta 10"/>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
        <p:nvSpPr>
          <p:cNvPr id="7" name="Rektangel 6"/>
          <p:cNvSpPr/>
          <p:nvPr/>
        </p:nvSpPr>
        <p:spPr>
          <a:xfrm rot="1835572">
            <a:off x="4360044" y="4261649"/>
            <a:ext cx="1050325" cy="6301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ektangel 11"/>
          <p:cNvSpPr/>
          <p:nvPr/>
        </p:nvSpPr>
        <p:spPr>
          <a:xfrm rot="19901103">
            <a:off x="8260577" y="4229662"/>
            <a:ext cx="1050325" cy="6301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Rektangel 14"/>
          <p:cNvSpPr/>
          <p:nvPr/>
        </p:nvSpPr>
        <p:spPr>
          <a:xfrm>
            <a:off x="5125068" y="4261649"/>
            <a:ext cx="3371852" cy="31509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3" name="Bildobjekt 2"/>
          <p:cNvPicPr>
            <a:picLocks noChangeAspect="1"/>
          </p:cNvPicPr>
          <p:nvPr/>
        </p:nvPicPr>
        <p:blipFill rotWithShape="1">
          <a:blip r:embed="rId5">
            <a:extLst>
              <a:ext uri="{28A0092B-C50C-407E-A947-70E740481C1C}">
                <a14:useLocalDpi xmlns:a14="http://schemas.microsoft.com/office/drawing/2010/main" val="0"/>
              </a:ext>
            </a:extLst>
          </a:blip>
          <a:srcRect l="17448" t="44603" r="20188" b="11615"/>
          <a:stretch/>
        </p:blipFill>
        <p:spPr>
          <a:xfrm>
            <a:off x="5524717" y="3980256"/>
            <a:ext cx="2223093" cy="877883"/>
          </a:xfrm>
          <a:prstGeom prst="rect">
            <a:avLst/>
          </a:prstGeom>
        </p:spPr>
      </p:pic>
      <p:sp>
        <p:nvSpPr>
          <p:cNvPr id="17" name="textruta 16"/>
          <p:cNvSpPr txBox="1"/>
          <p:nvPr/>
        </p:nvSpPr>
        <p:spPr>
          <a:xfrm>
            <a:off x="3792513" y="299721"/>
            <a:ext cx="3725887" cy="461665"/>
          </a:xfrm>
          <a:prstGeom prst="rect">
            <a:avLst/>
          </a:prstGeom>
          <a:noFill/>
        </p:spPr>
        <p:txBody>
          <a:bodyPr wrap="square" rtlCol="0">
            <a:spAutoFit/>
          </a:bodyPr>
          <a:lstStyle/>
          <a:p>
            <a:r>
              <a:rPr lang="sv-SE" sz="2400" b="1" smtClean="0"/>
              <a:t>Atleten: </a:t>
            </a:r>
            <a:r>
              <a:rPr lang="sv-SE" sz="2400" b="1" smtClean="0">
                <a:solidFill>
                  <a:srgbClr val="FF0000"/>
                </a:solidFill>
              </a:rPr>
              <a:t>Röd Nivå 12-16 år</a:t>
            </a:r>
            <a:endParaRPr lang="sv-SE" sz="2400" b="1" dirty="0">
              <a:solidFill>
                <a:srgbClr val="FF0000"/>
              </a:solidFill>
            </a:endParaRPr>
          </a:p>
        </p:txBody>
      </p:sp>
    </p:spTree>
    <p:extLst>
      <p:ext uri="{BB962C8B-B14F-4D97-AF65-F5344CB8AC3E}">
        <p14:creationId xmlns:p14="http://schemas.microsoft.com/office/powerpoint/2010/main" val="18999228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ktangel 15"/>
          <p:cNvSpPr/>
          <p:nvPr/>
        </p:nvSpPr>
        <p:spPr>
          <a:xfrm>
            <a:off x="0" y="6385810"/>
            <a:ext cx="9906000" cy="47219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765594" y="2476096"/>
            <a:ext cx="3507186" cy="2713741"/>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rPr>
              <a:t>Stående</a:t>
            </a:r>
            <a:r>
              <a:rPr lang="sv-SE" sz="1600" b="1" dirty="0" smtClean="0">
                <a:solidFill>
                  <a:schemeClr val="tx1"/>
                </a:solidFill>
              </a:rPr>
              <a:t> start - sprint</a:t>
            </a:r>
            <a:endParaRPr lang="sv-SE" sz="1600" b="1" dirty="0" smtClean="0">
              <a:solidFill>
                <a:schemeClr val="tx1"/>
              </a:solidFill>
            </a:endParaRPr>
          </a:p>
          <a:p>
            <a:r>
              <a:rPr lang="sv-SE" sz="1400" dirty="0" smtClean="0">
                <a:solidFill>
                  <a:schemeClr val="tx1"/>
                </a:solidFill>
              </a:rPr>
              <a:t>Spelaren står upprätt och ska på ledarens signal springa allt den kan 15-30 meter. Alternativ på denna övning är att de tävlar mot en kompis, de kan stå mitt emot varandra vända i sida i löpriktningen, då den ena börjar springa ska den andra hinna ikapp. De kan stå vända med ryggen i löpriktningen och den främsta i ledet har händerna på den andres axlar, när den släpper och springer ska den andre hinna ikapp.</a:t>
            </a:r>
            <a:endParaRPr lang="sv-SE" sz="1400" dirty="0" smtClean="0">
              <a:solidFill>
                <a:schemeClr val="tx1"/>
              </a:solidFill>
            </a:endParaRPr>
          </a:p>
        </p:txBody>
      </p:sp>
      <p:sp>
        <p:nvSpPr>
          <p:cNvPr id="11" name="textruta 10"/>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
        <p:nvSpPr>
          <p:cNvPr id="12" name="Rektangel 11"/>
          <p:cNvSpPr/>
          <p:nvPr/>
        </p:nvSpPr>
        <p:spPr>
          <a:xfrm rot="19901103">
            <a:off x="8260577" y="4229662"/>
            <a:ext cx="1050325" cy="6301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Rektangel 14"/>
          <p:cNvSpPr/>
          <p:nvPr/>
        </p:nvSpPr>
        <p:spPr>
          <a:xfrm>
            <a:off x="5125068" y="4261649"/>
            <a:ext cx="3371852" cy="31509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textruta 16"/>
          <p:cNvSpPr txBox="1"/>
          <p:nvPr/>
        </p:nvSpPr>
        <p:spPr>
          <a:xfrm>
            <a:off x="3792513" y="299721"/>
            <a:ext cx="3725887" cy="461665"/>
          </a:xfrm>
          <a:prstGeom prst="rect">
            <a:avLst/>
          </a:prstGeom>
          <a:noFill/>
        </p:spPr>
        <p:txBody>
          <a:bodyPr wrap="square" rtlCol="0">
            <a:spAutoFit/>
          </a:bodyPr>
          <a:lstStyle/>
          <a:p>
            <a:r>
              <a:rPr lang="sv-SE" sz="2400" b="1" smtClean="0"/>
              <a:t>Atleten: </a:t>
            </a:r>
            <a:r>
              <a:rPr lang="sv-SE" sz="2400" b="1" smtClean="0">
                <a:solidFill>
                  <a:srgbClr val="FF0000"/>
                </a:solidFill>
              </a:rPr>
              <a:t>Röd Nivå 12-16 år</a:t>
            </a:r>
            <a:endParaRPr lang="sv-SE" sz="2400" b="1" dirty="0">
              <a:solidFill>
                <a:srgbClr val="FF0000"/>
              </a:solidFill>
            </a:endParaRPr>
          </a:p>
        </p:txBody>
      </p:sp>
      <p:pic>
        <p:nvPicPr>
          <p:cNvPr id="2" name="Bildobjekt 1"/>
          <p:cNvPicPr>
            <a:picLocks noChangeAspect="1"/>
          </p:cNvPicPr>
          <p:nvPr/>
        </p:nvPicPr>
        <p:blipFill rotWithShape="1">
          <a:blip r:embed="rId5">
            <a:extLst>
              <a:ext uri="{28A0092B-C50C-407E-A947-70E740481C1C}">
                <a14:useLocalDpi xmlns:a14="http://schemas.microsoft.com/office/drawing/2010/main" val="0"/>
              </a:ext>
            </a:extLst>
          </a:blip>
          <a:srcRect r="58555"/>
          <a:stretch/>
        </p:blipFill>
        <p:spPr>
          <a:xfrm>
            <a:off x="5274667" y="1848443"/>
            <a:ext cx="2046999" cy="3723138"/>
          </a:xfrm>
          <a:prstGeom prst="rect">
            <a:avLst/>
          </a:prstGeom>
        </p:spPr>
      </p:pic>
      <p:sp>
        <p:nvSpPr>
          <p:cNvPr id="8" name="Ellips 7"/>
          <p:cNvSpPr/>
          <p:nvPr/>
        </p:nvSpPr>
        <p:spPr>
          <a:xfrm>
            <a:off x="6987182" y="3242778"/>
            <a:ext cx="760627" cy="69496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3473505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ktangel 15"/>
          <p:cNvSpPr/>
          <p:nvPr/>
        </p:nvSpPr>
        <p:spPr>
          <a:xfrm>
            <a:off x="0" y="6385810"/>
            <a:ext cx="9906000" cy="47219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898950" y="2075945"/>
            <a:ext cx="3507186" cy="3282153"/>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rPr>
              <a:t>Start </a:t>
            </a:r>
            <a:r>
              <a:rPr lang="mr-IN" sz="1600" b="1" dirty="0" smtClean="0">
                <a:solidFill>
                  <a:schemeClr val="tx1"/>
                </a:solidFill>
              </a:rPr>
              <a:t>–</a:t>
            </a:r>
            <a:r>
              <a:rPr lang="sv-SE" sz="1600" b="1" dirty="0" smtClean="0">
                <a:solidFill>
                  <a:schemeClr val="tx1"/>
                </a:solidFill>
              </a:rPr>
              <a:t> Stopp</a:t>
            </a:r>
          </a:p>
          <a:p>
            <a:r>
              <a:rPr lang="sv-SE" sz="1400" dirty="0" smtClean="0">
                <a:solidFill>
                  <a:schemeClr val="tx1"/>
                </a:solidFill>
              </a:rPr>
              <a:t>Spelaren startar vid konen i mitten med bröstkorgen mot konen. Därefter ska spelaren på signal springa allt den kan 5m till den första konen, sätta den yttre handen i backen och vända 180° och springa 10m till den andra konen innan den sätter den yttre handen i backen och vänder 180° och springer de sista meterna förbi sista konen. Variera åt vilket håll de startar. Den här övningen går att stegra genom att de tävlar mot en kompis som står mittemot, vid varje runda är en spelare uttalad att börja och när den spelaren börjar springa sk</a:t>
            </a:r>
            <a:r>
              <a:rPr lang="sv-SE" sz="1400" dirty="0" smtClean="0">
                <a:solidFill>
                  <a:schemeClr val="tx1"/>
                </a:solidFill>
              </a:rPr>
              <a:t>a den andre försöka hinna ikapp.</a:t>
            </a:r>
            <a:endParaRPr lang="sv-SE" sz="1400" dirty="0" smtClean="0">
              <a:solidFill>
                <a:schemeClr val="tx1"/>
              </a:solidFill>
            </a:endParaRPr>
          </a:p>
        </p:txBody>
      </p:sp>
      <p:sp>
        <p:nvSpPr>
          <p:cNvPr id="11" name="textruta 10"/>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
        <p:nvSpPr>
          <p:cNvPr id="12" name="Rektangel 11"/>
          <p:cNvSpPr/>
          <p:nvPr/>
        </p:nvSpPr>
        <p:spPr>
          <a:xfrm rot="19901103">
            <a:off x="8260577" y="4229662"/>
            <a:ext cx="1050325" cy="6301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Rektangel 14"/>
          <p:cNvSpPr/>
          <p:nvPr/>
        </p:nvSpPr>
        <p:spPr>
          <a:xfrm>
            <a:off x="5125068" y="4261649"/>
            <a:ext cx="3371852" cy="31509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textruta 16"/>
          <p:cNvSpPr txBox="1"/>
          <p:nvPr/>
        </p:nvSpPr>
        <p:spPr>
          <a:xfrm>
            <a:off x="3792513" y="299721"/>
            <a:ext cx="3725887" cy="461665"/>
          </a:xfrm>
          <a:prstGeom prst="rect">
            <a:avLst/>
          </a:prstGeom>
          <a:noFill/>
        </p:spPr>
        <p:txBody>
          <a:bodyPr wrap="square" rtlCol="0">
            <a:spAutoFit/>
          </a:bodyPr>
          <a:lstStyle/>
          <a:p>
            <a:r>
              <a:rPr lang="sv-SE" sz="2400" b="1" smtClean="0"/>
              <a:t>Atleten: </a:t>
            </a:r>
            <a:r>
              <a:rPr lang="sv-SE" sz="2400" b="1" smtClean="0">
                <a:solidFill>
                  <a:srgbClr val="FF0000"/>
                </a:solidFill>
              </a:rPr>
              <a:t>Röd Nivå 12-16 år</a:t>
            </a:r>
            <a:endParaRPr lang="sv-SE" sz="2400" b="1" dirty="0">
              <a:solidFill>
                <a:srgbClr val="FF0000"/>
              </a:solidFill>
            </a:endParaRPr>
          </a:p>
        </p:txBody>
      </p:sp>
      <p:sp>
        <p:nvSpPr>
          <p:cNvPr id="8" name="Ellips 7"/>
          <p:cNvSpPr/>
          <p:nvPr/>
        </p:nvSpPr>
        <p:spPr>
          <a:xfrm>
            <a:off x="6987182" y="3242778"/>
            <a:ext cx="760627" cy="69496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3" name="Bildobjekt 2"/>
          <p:cNvPicPr>
            <a:picLocks noChangeAspect="1"/>
          </p:cNvPicPr>
          <p:nvPr/>
        </p:nvPicPr>
        <p:blipFill rotWithShape="1">
          <a:blip r:embed="rId5">
            <a:extLst>
              <a:ext uri="{28A0092B-C50C-407E-A947-70E740481C1C}">
                <a14:useLocalDpi xmlns:a14="http://schemas.microsoft.com/office/drawing/2010/main" val="0"/>
              </a:ext>
            </a:extLst>
          </a:blip>
          <a:srcRect t="10609" b="25522"/>
          <a:stretch/>
        </p:blipFill>
        <p:spPr>
          <a:xfrm>
            <a:off x="4850898" y="2476096"/>
            <a:ext cx="3597227" cy="2038865"/>
          </a:xfrm>
          <a:prstGeom prst="rect">
            <a:avLst/>
          </a:prstGeom>
        </p:spPr>
      </p:pic>
    </p:spTree>
    <p:extLst>
      <p:ext uri="{BB962C8B-B14F-4D97-AF65-F5344CB8AC3E}">
        <p14:creationId xmlns:p14="http://schemas.microsoft.com/office/powerpoint/2010/main" val="2007082309"/>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tema">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390</TotalTime>
  <Words>1694</Words>
  <Application>Microsoft Macintosh PowerPoint</Application>
  <PresentationFormat>A4 (210 x 297 mm)</PresentationFormat>
  <Paragraphs>118</Paragraphs>
  <Slides>24</Slides>
  <Notes>2</Notes>
  <HiddenSlides>0</HiddenSlides>
  <MMClips>0</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24</vt:i4>
      </vt:variant>
    </vt:vector>
  </HeadingPairs>
  <TitlesOfParts>
    <vt:vector size="29" baseType="lpstr">
      <vt:lpstr>Calibri</vt:lpstr>
      <vt:lpstr>Calibri Light</vt:lpstr>
      <vt:lpstr>Mangal</vt:lpstr>
      <vt:lpstr>Arial</vt:lpstr>
      <vt:lpstr>Office-tema</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
  <LinksUpToDate>false</LinksUpToDate>
  <SharedDoc>false</SharedDoc>
  <HyperlinksChanged>false</HyperlinksChanged>
  <AppVersion>15.0026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Andreas Ågren</dc:creator>
  <cp:lastModifiedBy>Andreas Ågren</cp:lastModifiedBy>
  <cp:revision>32</cp:revision>
  <dcterms:created xsi:type="dcterms:W3CDTF">2016-09-30T10:59:53Z</dcterms:created>
  <dcterms:modified xsi:type="dcterms:W3CDTF">2016-10-05T11:13:45Z</dcterms:modified>
</cp:coreProperties>
</file>