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0" r:id="rId2"/>
  </p:sldMasterIdLst>
  <p:notesMasterIdLst>
    <p:notesMasterId r:id="rId1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1" roundtripDataSignature="AMtx7mhJpLHWCIMKv08pF2BqBL23fjyLQ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63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customschemas.google.com/relationships/presentationmetadata" Target="meta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a:t>Särskilda skäl: Om spelaren behöver ha vanliga glasögon så bärs dessa ist för skyddsglas.</a:t>
            </a:r>
            <a:endParaRPr/>
          </a:p>
        </p:txBody>
      </p:sp>
      <p:sp>
        <p:nvSpPr>
          <p:cNvPr id="133" name="Google Shape;133;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a:t>- Bitr lagledaren ansvarar för att kontrollera mot kommunen att hallen är upplåst inför varje hemmamatch. </a:t>
            </a:r>
            <a:r>
              <a:rPr lang="sv-SE" sz="1200" b="0" i="0">
                <a:solidFill>
                  <a:schemeClr val="dk1"/>
                </a:solidFill>
                <a:latin typeface="Calibri"/>
                <a:ea typeface="Calibri"/>
                <a:cs typeface="Calibri"/>
                <a:sym typeface="Calibri"/>
              </a:rPr>
              <a:t>fritid.passage@umea.se</a:t>
            </a:r>
            <a:endParaRPr/>
          </a:p>
        </p:txBody>
      </p:sp>
      <p:sp>
        <p:nvSpPr>
          <p:cNvPr id="141" name="Google Shape;14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2276a147f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12276a147fe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g12276a147fe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sv-SE"/>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a:t>Uppdatera laget i Sportadmin. </a:t>
            </a:r>
            <a:endParaRPr/>
          </a:p>
          <a:p>
            <a:pPr marL="0" lvl="0" indent="0" algn="l" rtl="0">
              <a:spcBef>
                <a:spcPts val="0"/>
              </a:spcBef>
              <a:spcAft>
                <a:spcPts val="0"/>
              </a:spcAft>
              <a:buNone/>
            </a:pPr>
            <a:r>
              <a:rPr lang="sv-SE"/>
              <a:t>Godkänna för att lösa licenser. </a:t>
            </a:r>
            <a:endParaRPr/>
          </a:p>
          <a:p>
            <a:pPr marL="0" lvl="0" indent="0" algn="l" rtl="0">
              <a:spcBef>
                <a:spcPts val="0"/>
              </a:spcBef>
              <a:spcAft>
                <a:spcPts val="0"/>
              </a:spcAft>
              <a:buNone/>
            </a:pPr>
            <a:r>
              <a:rPr lang="sv-SE"/>
              <a:t>Erbjudanden via medlemskortet. </a:t>
            </a:r>
            <a:endParaRPr/>
          </a:p>
        </p:txBody>
      </p:sp>
      <p:sp>
        <p:nvSpPr>
          <p:cNvPr id="226" name="Google Shape;226;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Rubrikbild" type="title">
  <p:cSld name="TITLE">
    <p:spTree>
      <p:nvGrpSpPr>
        <p:cNvPr id="1" name="Shape 15"/>
        <p:cNvGrpSpPr/>
        <p:nvPr/>
      </p:nvGrpSpPr>
      <p:grpSpPr>
        <a:xfrm>
          <a:off x="0" y="0"/>
          <a:ext cx="0" cy="0"/>
          <a:chOff x="0" y="0"/>
          <a:chExt cx="0" cy="0"/>
        </a:xfrm>
      </p:grpSpPr>
      <p:sp>
        <p:nvSpPr>
          <p:cNvPr id="16" name="Google Shape;16;p2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18" name="Google Shape;18;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Rubrik och innehåll" type="obj">
  <p:cSld name="OBJECT">
    <p:spTree>
      <p:nvGrpSpPr>
        <p:cNvPr id="1" name="Shape 27"/>
        <p:cNvGrpSpPr/>
        <p:nvPr/>
      </p:nvGrpSpPr>
      <p:grpSpPr>
        <a:xfrm>
          <a:off x="0" y="0"/>
          <a:ext cx="0" cy="0"/>
          <a:chOff x="0" y="0"/>
          <a:chExt cx="0" cy="0"/>
        </a:xfrm>
      </p:grpSpPr>
      <p:sp>
        <p:nvSpPr>
          <p:cNvPr id="28" name="Google Shape;28;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Rubrikbild" type="title">
  <p:cSld name="TITLE">
    <p:spTree>
      <p:nvGrpSpPr>
        <p:cNvPr id="1" name="Shape 33"/>
        <p:cNvGrpSpPr/>
        <p:nvPr/>
      </p:nvGrpSpPr>
      <p:grpSpPr>
        <a:xfrm>
          <a:off x="0" y="0"/>
          <a:ext cx="0" cy="0"/>
          <a:chOff x="0" y="0"/>
          <a:chExt cx="0" cy="0"/>
        </a:xfrm>
      </p:grpSpPr>
      <p:sp>
        <p:nvSpPr>
          <p:cNvPr id="34" name="Google Shape;34;p2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6" name="Google Shape;36;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vsnittsrubrik" type="secHead">
  <p:cSld name="SECTION_HEADER">
    <p:spTree>
      <p:nvGrpSpPr>
        <p:cNvPr id="1" name="Shape 39"/>
        <p:cNvGrpSpPr/>
        <p:nvPr/>
      </p:nvGrpSpPr>
      <p:grpSpPr>
        <a:xfrm>
          <a:off x="0" y="0"/>
          <a:ext cx="0" cy="0"/>
          <a:chOff x="0" y="0"/>
          <a:chExt cx="0" cy="0"/>
        </a:xfrm>
      </p:grpSpPr>
      <p:sp>
        <p:nvSpPr>
          <p:cNvPr id="40" name="Google Shape;40;p2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2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2" name="Google Shape;4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vå delar" type="twoObj">
  <p:cSld name="TWO_OBJECTS">
    <p:spTree>
      <p:nvGrpSpPr>
        <p:cNvPr id="1" name="Shape 45"/>
        <p:cNvGrpSpPr/>
        <p:nvPr/>
      </p:nvGrpSpPr>
      <p:grpSpPr>
        <a:xfrm>
          <a:off x="0" y="0"/>
          <a:ext cx="0" cy="0"/>
          <a:chOff x="0" y="0"/>
          <a:chExt cx="0" cy="0"/>
        </a:xfrm>
      </p:grpSpPr>
      <p:sp>
        <p:nvSpPr>
          <p:cNvPr id="46" name="Google Shape;4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2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Jämförelse" type="twoTxTwoObj">
  <p:cSld name="TWO_OBJECTS_WITH_TEXT">
    <p:spTree>
      <p:nvGrpSpPr>
        <p:cNvPr id="1" name="Shape 52"/>
        <p:cNvGrpSpPr/>
        <p:nvPr/>
      </p:nvGrpSpPr>
      <p:grpSpPr>
        <a:xfrm>
          <a:off x="0" y="0"/>
          <a:ext cx="0" cy="0"/>
          <a:chOff x="0" y="0"/>
          <a:chExt cx="0" cy="0"/>
        </a:xfrm>
      </p:grpSpPr>
      <p:sp>
        <p:nvSpPr>
          <p:cNvPr id="53" name="Google Shape;53;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2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7" name="Google Shape;57;p2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ndast rubrik" type="titleOnly">
  <p:cSld name="TITLE_ONLY">
    <p:spTree>
      <p:nvGrpSpPr>
        <p:cNvPr id="1" name="Shape 61"/>
        <p:cNvGrpSpPr/>
        <p:nvPr/>
      </p:nvGrpSpPr>
      <p:grpSpPr>
        <a:xfrm>
          <a:off x="0" y="0"/>
          <a:ext cx="0" cy="0"/>
          <a:chOff x="0" y="0"/>
          <a:chExt cx="0" cy="0"/>
        </a:xfrm>
      </p:grpSpPr>
      <p:sp>
        <p:nvSpPr>
          <p:cNvPr id="62" name="Google Shape;62;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66"/>
        <p:cNvGrpSpPr/>
        <p:nvPr/>
      </p:nvGrpSpPr>
      <p:grpSpPr>
        <a:xfrm>
          <a:off x="0" y="0"/>
          <a:ext cx="0" cy="0"/>
          <a:chOff x="0" y="0"/>
          <a:chExt cx="0" cy="0"/>
        </a:xfrm>
      </p:grpSpPr>
      <p:sp>
        <p:nvSpPr>
          <p:cNvPr id="67" name="Google Shape;6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xt med bildtext" type="objTx">
  <p:cSld name="OBJECT_WITH_CAPTION_TEXT">
    <p:spTree>
      <p:nvGrpSpPr>
        <p:cNvPr id="1" name="Shape 70"/>
        <p:cNvGrpSpPr/>
        <p:nvPr/>
      </p:nvGrpSpPr>
      <p:grpSpPr>
        <a:xfrm>
          <a:off x="0" y="0"/>
          <a:ext cx="0" cy="0"/>
          <a:chOff x="0" y="0"/>
          <a:chExt cx="0" cy="0"/>
        </a:xfrm>
      </p:grpSpPr>
      <p:sp>
        <p:nvSpPr>
          <p:cNvPr id="71" name="Google Shape;71;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2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3" name="Google Shape;73;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4" name="Google Shape;74;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ld med bildtext" type="picTx">
  <p:cSld name="PICTURE_WITH_CAPTION_TEXT">
    <p:spTree>
      <p:nvGrpSpPr>
        <p:cNvPr id="1" name="Shape 77"/>
        <p:cNvGrpSpPr/>
        <p:nvPr/>
      </p:nvGrpSpPr>
      <p:grpSpPr>
        <a:xfrm>
          <a:off x="0" y="0"/>
          <a:ext cx="0" cy="0"/>
          <a:chOff x="0" y="0"/>
          <a:chExt cx="0" cy="0"/>
        </a:xfrm>
      </p:grpSpPr>
      <p:sp>
        <p:nvSpPr>
          <p:cNvPr id="78" name="Google Shape;78;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29"/>
          <p:cNvSpPr>
            <a:spLocks noGrp="1"/>
          </p:cNvSpPr>
          <p:nvPr>
            <p:ph type="pic" idx="2"/>
          </p:nvPr>
        </p:nvSpPr>
        <p:spPr>
          <a:xfrm>
            <a:off x="5183188" y="987425"/>
            <a:ext cx="6172200" cy="4873625"/>
          </a:xfrm>
          <a:prstGeom prst="rect">
            <a:avLst/>
          </a:prstGeom>
          <a:noFill/>
          <a:ln>
            <a:noFill/>
          </a:ln>
        </p:spPr>
      </p:sp>
      <p:sp>
        <p:nvSpPr>
          <p:cNvPr id="80" name="Google Shape;80;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1" name="Google Shape;8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Rubrik och lodrät text" type="vertTx">
  <p:cSld name="VERTICAL_TEXT">
    <p:spTree>
      <p:nvGrpSpPr>
        <p:cNvPr id="1" name="Shape 84"/>
        <p:cNvGrpSpPr/>
        <p:nvPr/>
      </p:nvGrpSpPr>
      <p:grpSpPr>
        <a:xfrm>
          <a:off x="0" y="0"/>
          <a:ext cx="0" cy="0"/>
          <a:chOff x="0" y="0"/>
          <a:chExt cx="0" cy="0"/>
        </a:xfrm>
      </p:grpSpPr>
      <p:sp>
        <p:nvSpPr>
          <p:cNvPr id="85" name="Google Shape;85;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3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VERTICAL_TITLE_AND_VERTICAL_TEXT">
    <p:spTree>
      <p:nvGrpSpPr>
        <p:cNvPr id="1" name="Shape 90"/>
        <p:cNvGrpSpPr/>
        <p:nvPr/>
      </p:nvGrpSpPr>
      <p:grpSpPr>
        <a:xfrm>
          <a:off x="0" y="0"/>
          <a:ext cx="0" cy="0"/>
          <a:chOff x="0" y="0"/>
          <a:chExt cx="0" cy="0"/>
        </a:xfrm>
      </p:grpSpPr>
      <p:sp>
        <p:nvSpPr>
          <p:cNvPr id="91" name="Google Shape;91;p3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3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12" name="Google Shape;12;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3" name="Google Shape;13;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4" name="Google Shape;14;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
        <p:cNvGrpSpPr/>
        <p:nvPr/>
      </p:nvGrpSpPr>
      <p:grpSpPr>
        <a:xfrm>
          <a:off x="0" y="0"/>
          <a:ext cx="0" cy="0"/>
          <a:chOff x="0" y="0"/>
          <a:chExt cx="0" cy="0"/>
        </a:xfrm>
      </p:grpSpPr>
      <p:sp>
        <p:nvSpPr>
          <p:cNvPr id="22" name="Google Shape;22;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 name="Google Shape;23;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Google Shape;24;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6" name="Google Shape;26;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14141"/>
        </a:solidFill>
        <a:effectLst/>
      </p:bgPr>
    </p:bg>
    <p:spTree>
      <p:nvGrpSpPr>
        <p:cNvPr id="1" name="Shape 99"/>
        <p:cNvGrpSpPr/>
        <p:nvPr/>
      </p:nvGrpSpPr>
      <p:grpSpPr>
        <a:xfrm>
          <a:off x="0" y="0"/>
          <a:ext cx="0" cy="0"/>
          <a:chOff x="0" y="0"/>
          <a:chExt cx="0" cy="0"/>
        </a:xfrm>
      </p:grpSpPr>
      <p:sp>
        <p:nvSpPr>
          <p:cNvPr id="100" name="Google Shape;100;p1"/>
          <p:cNvSpPr txBox="1">
            <a:spLocks noGrp="1"/>
          </p:cNvSpPr>
          <p:nvPr>
            <p:ph type="ctrTitle"/>
          </p:nvPr>
        </p:nvSpPr>
        <p:spPr>
          <a:xfrm>
            <a:off x="7332411" y="2794569"/>
            <a:ext cx="4535797" cy="1268861"/>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chemeClr val="lt1"/>
              </a:buClr>
              <a:buSzPts val="3200"/>
              <a:buFont typeface="Arial"/>
              <a:buNone/>
            </a:pPr>
            <a:r>
              <a:rPr lang="sv-SE" sz="3200">
                <a:latin typeface="Arial"/>
                <a:ea typeface="Arial"/>
                <a:cs typeface="Arial"/>
                <a:sym typeface="Arial"/>
              </a:rPr>
              <a:t>Föräldramöte SSK F13 FB 2022</a:t>
            </a:r>
            <a:endParaRPr sz="3400"/>
          </a:p>
        </p:txBody>
      </p:sp>
      <p:sp>
        <p:nvSpPr>
          <p:cNvPr id="101" name="Google Shape;101;p1"/>
          <p:cNvSpPr txBox="1">
            <a:spLocks noGrp="1"/>
          </p:cNvSpPr>
          <p:nvPr>
            <p:ph type="subTitle" idx="1"/>
          </p:nvPr>
        </p:nvSpPr>
        <p:spPr>
          <a:xfrm>
            <a:off x="7464612" y="4750893"/>
            <a:ext cx="4087305" cy="11478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1900"/>
              <a:buNone/>
            </a:pPr>
            <a:r>
              <a:rPr lang="sv-SE" sz="1900">
                <a:latin typeface="Arial"/>
                <a:ea typeface="Arial"/>
                <a:cs typeface="Arial"/>
                <a:sym typeface="Arial"/>
              </a:rPr>
              <a:t>2022-04-27</a:t>
            </a:r>
            <a:endParaRPr/>
          </a:p>
        </p:txBody>
      </p:sp>
      <p:sp>
        <p:nvSpPr>
          <p:cNvPr id="102" name="Google Shape;102;p1"/>
          <p:cNvSpPr/>
          <p:nvPr/>
        </p:nvSpPr>
        <p:spPr>
          <a:xfrm rot="10800000">
            <a:off x="1" y="0"/>
            <a:ext cx="7188051" cy="6858000"/>
          </a:xfrm>
          <a:custGeom>
            <a:avLst/>
            <a:gdLst/>
            <a:ahLst/>
            <a:cxnLst/>
            <a:rect l="l" t="t" r="r" b="b"/>
            <a:pathLst>
              <a:path w="7188051" h="6858000" extrusionOk="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lt1">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03" name="Google Shape;103;p1" descr="../../Logor/%20SandåkernsSK_transparentBG.png"/>
          <p:cNvPicPr preferRelativeResize="0"/>
          <p:nvPr/>
        </p:nvPicPr>
        <p:blipFill rotWithShape="1">
          <a:blip r:embed="rId3">
            <a:alphaModFix/>
          </a:blip>
          <a:srcRect l="16866" r="12162"/>
          <a:stretch/>
        </p:blipFill>
        <p:spPr>
          <a:xfrm>
            <a:off x="1" y="10"/>
            <a:ext cx="7028495" cy="6857990"/>
          </a:xfrm>
          <a:custGeom>
            <a:avLst/>
            <a:gdLst/>
            <a:ahLst/>
            <a:cxnLst/>
            <a:rect l="l" t="t" r="r" b="b"/>
            <a:pathLst>
              <a:path w="7028495" h="6858000" extrusionOk="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
          <p:cNvSpPr/>
          <p:nvPr/>
        </p:nvSpPr>
        <p:spPr>
          <a:xfrm>
            <a:off x="5199016" y="1259678"/>
            <a:ext cx="6815183" cy="4916204"/>
          </a:xfrm>
          <a:prstGeom prst="rect">
            <a:avLst/>
          </a:prstGeom>
          <a:gradFill>
            <a:gsLst>
              <a:gs pos="0">
                <a:srgbClr val="770000"/>
              </a:gs>
              <a:gs pos="50000">
                <a:srgbClr val="AC0000"/>
              </a:gs>
              <a:gs pos="100000">
                <a:srgbClr val="CE0000"/>
              </a:gs>
            </a:gsLst>
            <a:lin ang="135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09" name="Google Shape;109;p2"/>
          <p:cNvSpPr txBox="1">
            <a:spLocks noGrp="1"/>
          </p:cNvSpPr>
          <p:nvPr>
            <p:ph type="title"/>
          </p:nvPr>
        </p:nvSpPr>
        <p:spPr>
          <a:xfrm>
            <a:off x="333103" y="255588"/>
            <a:ext cx="10515600" cy="824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Vision, verksamhetsidé och värdegrund</a:t>
            </a:r>
            <a:endParaRPr/>
          </a:p>
        </p:txBody>
      </p:sp>
      <p:sp>
        <p:nvSpPr>
          <p:cNvPr id="110" name="Google Shape;110;p2"/>
          <p:cNvSpPr txBox="1">
            <a:spLocks noGrp="1"/>
          </p:cNvSpPr>
          <p:nvPr>
            <p:ph type="body" idx="1"/>
          </p:nvPr>
        </p:nvSpPr>
        <p:spPr>
          <a:xfrm>
            <a:off x="262081" y="1259678"/>
            <a:ext cx="4726577" cy="2031325"/>
          </a:xfrm>
          <a:prstGeom prst="rect">
            <a:avLst/>
          </a:prstGeom>
          <a:noFill/>
          <a:ln>
            <a:noFill/>
          </a:ln>
        </p:spPr>
        <p:txBody>
          <a:bodyPr spcFirstLastPara="1" wrap="square" lIns="91425" tIns="45700" rIns="91425" bIns="45700" anchor="t" anchorCtr="0">
            <a:normAutofit fontScale="40000" lnSpcReduction="20000"/>
          </a:bodyPr>
          <a:lstStyle/>
          <a:p>
            <a:pPr marL="0" lvl="0" indent="0" algn="ctr" rtl="0">
              <a:lnSpc>
                <a:spcPct val="120000"/>
              </a:lnSpc>
              <a:spcBef>
                <a:spcPts val="0"/>
              </a:spcBef>
              <a:spcAft>
                <a:spcPts val="0"/>
              </a:spcAft>
              <a:buClr>
                <a:schemeClr val="dk1"/>
              </a:buClr>
              <a:buSzPct val="100000"/>
              <a:buNone/>
            </a:pPr>
            <a:r>
              <a:rPr lang="sv-SE" sz="4500" b="1">
                <a:latin typeface="Arial"/>
                <a:ea typeface="Arial"/>
                <a:cs typeface="Arial"/>
                <a:sym typeface="Arial"/>
              </a:rPr>
              <a:t>Vision</a:t>
            </a:r>
            <a:r>
              <a:rPr lang="sv-SE" sz="3100" b="1">
                <a:latin typeface="Arial"/>
                <a:ea typeface="Arial"/>
                <a:cs typeface="Arial"/>
                <a:sym typeface="Arial"/>
              </a:rPr>
              <a:t/>
            </a:r>
            <a:br>
              <a:rPr lang="sv-SE" sz="3100" b="1">
                <a:latin typeface="Arial"/>
                <a:ea typeface="Arial"/>
                <a:cs typeface="Arial"/>
                <a:sym typeface="Arial"/>
              </a:rPr>
            </a:br>
            <a:r>
              <a:rPr lang="sv-SE" sz="3100" b="1">
                <a:latin typeface="Arial"/>
                <a:ea typeface="Arial"/>
                <a:cs typeface="Arial"/>
                <a:sym typeface="Arial"/>
              </a:rPr>
              <a:t>Sandåkerns SK- den levande idrottsföreningen!</a:t>
            </a:r>
            <a:r>
              <a:rPr lang="sv-SE" sz="3100">
                <a:latin typeface="Arial"/>
                <a:ea typeface="Arial"/>
                <a:cs typeface="Arial"/>
                <a:sym typeface="Arial"/>
              </a:rPr>
              <a:t/>
            </a:r>
            <a:br>
              <a:rPr lang="sv-SE" sz="3100">
                <a:latin typeface="Arial"/>
                <a:ea typeface="Arial"/>
                <a:cs typeface="Arial"/>
                <a:sym typeface="Arial"/>
              </a:rPr>
            </a:br>
            <a:r>
              <a:rPr lang="sv-SE" sz="3100">
                <a:latin typeface="Arial"/>
                <a:ea typeface="Arial"/>
                <a:cs typeface="Arial"/>
                <a:sym typeface="Arial"/>
              </a:rPr>
              <a:t/>
            </a:r>
            <a:br>
              <a:rPr lang="sv-SE" sz="3100">
                <a:latin typeface="Arial"/>
                <a:ea typeface="Arial"/>
                <a:cs typeface="Arial"/>
                <a:sym typeface="Arial"/>
              </a:rPr>
            </a:br>
            <a:r>
              <a:rPr lang="sv-SE" sz="3100">
                <a:latin typeface="Arial"/>
                <a:ea typeface="Arial"/>
                <a:cs typeface="Arial"/>
                <a:sym typeface="Arial"/>
              </a:rPr>
              <a:t>Vi ger alla som vill möjlighet att engagera sig och utvecklas</a:t>
            </a:r>
            <a:br>
              <a:rPr lang="sv-SE" sz="3100">
                <a:latin typeface="Arial"/>
                <a:ea typeface="Arial"/>
                <a:cs typeface="Arial"/>
                <a:sym typeface="Arial"/>
              </a:rPr>
            </a:br>
            <a:r>
              <a:rPr lang="sv-SE" sz="3100">
                <a:latin typeface="Arial"/>
                <a:ea typeface="Arial"/>
                <a:cs typeface="Arial"/>
                <a:sym typeface="Arial"/>
              </a:rPr>
              <a:t/>
            </a:r>
            <a:br>
              <a:rPr lang="sv-SE" sz="3100">
                <a:latin typeface="Arial"/>
                <a:ea typeface="Arial"/>
                <a:cs typeface="Arial"/>
                <a:sym typeface="Arial"/>
              </a:rPr>
            </a:br>
            <a:r>
              <a:rPr lang="sv-SE" sz="3100">
                <a:latin typeface="Arial"/>
                <a:ea typeface="Arial"/>
                <a:cs typeface="Arial"/>
                <a:sym typeface="Arial"/>
              </a:rPr>
              <a:t>Vi är en förening i ständig utveckling</a:t>
            </a:r>
            <a:br>
              <a:rPr lang="sv-SE" sz="3100">
                <a:latin typeface="Arial"/>
                <a:ea typeface="Arial"/>
                <a:cs typeface="Arial"/>
                <a:sym typeface="Arial"/>
              </a:rPr>
            </a:br>
            <a:r>
              <a:rPr lang="sv-SE" sz="3100">
                <a:latin typeface="Arial"/>
                <a:ea typeface="Arial"/>
                <a:cs typeface="Arial"/>
                <a:sym typeface="Arial"/>
              </a:rPr>
              <a:t/>
            </a:r>
            <a:br>
              <a:rPr lang="sv-SE" sz="3100">
                <a:latin typeface="Arial"/>
                <a:ea typeface="Arial"/>
                <a:cs typeface="Arial"/>
                <a:sym typeface="Arial"/>
              </a:rPr>
            </a:br>
            <a:r>
              <a:rPr lang="sv-SE" sz="3100">
                <a:latin typeface="Arial"/>
                <a:ea typeface="Arial"/>
                <a:cs typeface="Arial"/>
                <a:sym typeface="Arial"/>
              </a:rPr>
              <a:t>Vår gemenskap, glädje och möjlighet till utveckling gör </a:t>
            </a:r>
            <a:br>
              <a:rPr lang="sv-SE" sz="3100">
                <a:latin typeface="Arial"/>
                <a:ea typeface="Arial"/>
                <a:cs typeface="Arial"/>
                <a:sym typeface="Arial"/>
              </a:rPr>
            </a:br>
            <a:r>
              <a:rPr lang="sv-SE" sz="3100">
                <a:latin typeface="Arial"/>
                <a:ea typeface="Arial"/>
                <a:cs typeface="Arial"/>
                <a:sym typeface="Arial"/>
              </a:rPr>
              <a:t>att både utövare och ledare väljer att stanna länge</a:t>
            </a:r>
            <a:endParaRPr/>
          </a:p>
        </p:txBody>
      </p:sp>
      <p:sp>
        <p:nvSpPr>
          <p:cNvPr id="111" name="Google Shape;111;p2"/>
          <p:cNvSpPr txBox="1"/>
          <p:nvPr/>
        </p:nvSpPr>
        <p:spPr>
          <a:xfrm>
            <a:off x="262080" y="3961673"/>
            <a:ext cx="4726577" cy="203132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sv-SE" sz="1800" b="1" i="0" u="none" strike="noStrike" cap="none">
                <a:solidFill>
                  <a:schemeClr val="dk1"/>
                </a:solidFill>
                <a:latin typeface="Arial"/>
                <a:ea typeface="Arial"/>
                <a:cs typeface="Arial"/>
                <a:sym typeface="Arial"/>
              </a:rPr>
              <a:t>Verksamhetsidé</a:t>
            </a:r>
            <a:endParaRPr sz="1200" b="1" i="0" u="none" strike="noStrike" cap="none">
              <a:solidFill>
                <a:schemeClr val="dk1"/>
              </a:solidFill>
              <a:latin typeface="Arial"/>
              <a:ea typeface="Arial"/>
              <a:cs typeface="Arial"/>
              <a:sym typeface="Arial"/>
            </a:endParaRPr>
          </a:p>
          <a:p>
            <a:pPr marL="0" marR="0" lvl="0" indent="0" algn="ctr" rtl="0">
              <a:spcBef>
                <a:spcPts val="0"/>
              </a:spcBef>
              <a:spcAft>
                <a:spcPts val="0"/>
              </a:spcAft>
              <a:buNone/>
            </a:pPr>
            <a:r>
              <a:rPr lang="sv-SE" sz="1200" b="1" i="0" u="none" strike="noStrike" cap="none">
                <a:solidFill>
                  <a:schemeClr val="dk1"/>
                </a:solidFill>
                <a:latin typeface="Arial"/>
                <a:ea typeface="Arial"/>
                <a:cs typeface="Arial"/>
                <a:sym typeface="Arial"/>
              </a:rPr>
              <a:t>Sandåkerns SK – idrottsföreningen för dig!</a:t>
            </a:r>
            <a:r>
              <a:rPr lang="sv-SE" sz="1200" b="0" i="0" u="none" strike="noStrike" cap="none">
                <a:solidFill>
                  <a:schemeClr val="dk1"/>
                </a:solidFill>
                <a:latin typeface="Arial"/>
                <a:ea typeface="Arial"/>
                <a:cs typeface="Arial"/>
                <a:sym typeface="Arial"/>
              </a:rPr>
              <a:t/>
            </a:r>
            <a:br>
              <a:rPr lang="sv-SE" sz="1200" b="0" i="0" u="none" strike="noStrike" cap="none">
                <a:solidFill>
                  <a:schemeClr val="dk1"/>
                </a:solidFill>
                <a:latin typeface="Arial"/>
                <a:ea typeface="Arial"/>
                <a:cs typeface="Arial"/>
                <a:sym typeface="Arial"/>
              </a:rPr>
            </a:br>
            <a:endParaRPr sz="1200" b="0" i="0" u="none" strike="noStrike" cap="none">
              <a:solidFill>
                <a:schemeClr val="dk1"/>
              </a:solidFill>
              <a:latin typeface="Arial"/>
              <a:ea typeface="Arial"/>
              <a:cs typeface="Arial"/>
              <a:sym typeface="Arial"/>
            </a:endParaRPr>
          </a:p>
          <a:p>
            <a:pPr marL="0" marR="0" lvl="0" indent="0" algn="ctr" rtl="0">
              <a:spcBef>
                <a:spcPts val="0"/>
              </a:spcBef>
              <a:spcAft>
                <a:spcPts val="0"/>
              </a:spcAft>
              <a:buNone/>
            </a:pPr>
            <a:r>
              <a:rPr lang="sv-SE" sz="1200" b="0" i="0" u="none" strike="noStrike" cap="none">
                <a:solidFill>
                  <a:schemeClr val="dk1"/>
                </a:solidFill>
                <a:latin typeface="Arial"/>
                <a:ea typeface="Arial"/>
                <a:cs typeface="Arial"/>
                <a:sym typeface="Arial"/>
              </a:rPr>
              <a:t>Sandåkerns SK ska erbjuda en verksamhet i din närhet </a:t>
            </a:r>
            <a:br>
              <a:rPr lang="sv-SE" sz="1200" b="0" i="0" u="none" strike="noStrike" cap="none">
                <a:solidFill>
                  <a:schemeClr val="dk1"/>
                </a:solidFill>
                <a:latin typeface="Arial"/>
                <a:ea typeface="Arial"/>
                <a:cs typeface="Arial"/>
                <a:sym typeface="Arial"/>
              </a:rPr>
            </a:br>
            <a:r>
              <a:rPr lang="sv-SE" sz="1200" b="0" i="0" u="none" strike="noStrike" cap="none">
                <a:solidFill>
                  <a:schemeClr val="dk1"/>
                </a:solidFill>
                <a:latin typeface="Arial"/>
                <a:ea typeface="Arial"/>
                <a:cs typeface="Arial"/>
                <a:sym typeface="Arial"/>
              </a:rPr>
              <a:t>som stimulerar till ett livslångt idrottande.</a:t>
            </a:r>
            <a:endParaRPr/>
          </a:p>
          <a:p>
            <a:pPr marL="0" marR="0" lvl="0" indent="0" algn="ctr" rtl="0">
              <a:spcBef>
                <a:spcPts val="0"/>
              </a:spcBef>
              <a:spcAft>
                <a:spcPts val="0"/>
              </a:spcAft>
              <a:buNone/>
            </a:pPr>
            <a:endParaRPr sz="1200" b="0" i="0" u="none" strike="noStrike" cap="none">
              <a:solidFill>
                <a:schemeClr val="dk1"/>
              </a:solidFill>
              <a:latin typeface="Arial"/>
              <a:ea typeface="Arial"/>
              <a:cs typeface="Arial"/>
              <a:sym typeface="Arial"/>
            </a:endParaRPr>
          </a:p>
          <a:p>
            <a:pPr marL="0" marR="0" lvl="0" indent="0" algn="ctr" rtl="0">
              <a:spcBef>
                <a:spcPts val="0"/>
              </a:spcBef>
              <a:spcAft>
                <a:spcPts val="0"/>
              </a:spcAft>
              <a:buNone/>
            </a:pPr>
            <a:r>
              <a:rPr lang="sv-SE" sz="1200" b="0" i="0" u="none" strike="noStrike" cap="none">
                <a:solidFill>
                  <a:schemeClr val="dk1"/>
                </a:solidFill>
                <a:latin typeface="Arial"/>
                <a:ea typeface="Arial"/>
                <a:cs typeface="Arial"/>
                <a:sym typeface="Arial"/>
              </a:rPr>
              <a:t>Vi ska kännetecknas som föreningen där alla mår bra och har roligt tillsammans. Föreningen ska bygga på ett medlemskap präglat av delaktighet, engagemang och personlig utveckling! </a:t>
            </a:r>
            <a:endParaRPr/>
          </a:p>
        </p:txBody>
      </p:sp>
      <p:grpSp>
        <p:nvGrpSpPr>
          <p:cNvPr id="112" name="Google Shape;112;p2"/>
          <p:cNvGrpSpPr/>
          <p:nvPr/>
        </p:nvGrpSpPr>
        <p:grpSpPr>
          <a:xfrm>
            <a:off x="5211351" y="1297583"/>
            <a:ext cx="7119991" cy="5245625"/>
            <a:chOff x="5124262" y="1079863"/>
            <a:chExt cx="7119991" cy="5245625"/>
          </a:xfrm>
        </p:grpSpPr>
        <p:sp>
          <p:nvSpPr>
            <p:cNvPr id="113" name="Google Shape;113;p2"/>
            <p:cNvSpPr txBox="1"/>
            <p:nvPr/>
          </p:nvSpPr>
          <p:spPr>
            <a:xfrm>
              <a:off x="5124262" y="1079863"/>
              <a:ext cx="6963229" cy="5245625"/>
            </a:xfrm>
            <a:prstGeom prst="rect">
              <a:avLst/>
            </a:prstGeom>
            <a:noFill/>
            <a:ln>
              <a:noFill/>
            </a:ln>
          </p:spPr>
          <p:txBody>
            <a:bodyPr spcFirstLastPara="1" wrap="square" lIns="91425" tIns="45700" rIns="91425" bIns="45700" anchor="t" anchorCtr="0">
              <a:normAutofit/>
            </a:bodyPr>
            <a:lstStyle/>
            <a:p>
              <a:pPr marL="0" marR="0" lvl="0" indent="0" algn="ctr" rtl="0">
                <a:lnSpc>
                  <a:spcPct val="120000"/>
                </a:lnSpc>
                <a:spcBef>
                  <a:spcPts val="0"/>
                </a:spcBef>
                <a:spcAft>
                  <a:spcPts val="0"/>
                </a:spcAft>
                <a:buClr>
                  <a:schemeClr val="lt1"/>
                </a:buClr>
                <a:buSzPts val="1800"/>
                <a:buFont typeface="Arial"/>
                <a:buNone/>
              </a:pPr>
              <a:r>
                <a:rPr lang="sv-SE" sz="1800" b="1" i="0" u="none" strike="noStrike" cap="none">
                  <a:solidFill>
                    <a:schemeClr val="lt1"/>
                  </a:solidFill>
                  <a:latin typeface="Arial"/>
                  <a:ea typeface="Arial"/>
                  <a:cs typeface="Arial"/>
                  <a:sym typeface="Arial"/>
                </a:rPr>
                <a:t>Värdegrund</a:t>
              </a:r>
              <a:r>
                <a:rPr lang="sv-SE" sz="3100" b="1" i="0" u="none" strike="noStrike" cap="none">
                  <a:solidFill>
                    <a:schemeClr val="lt1"/>
                  </a:solidFill>
                  <a:latin typeface="Arial"/>
                  <a:ea typeface="Arial"/>
                  <a:cs typeface="Arial"/>
                  <a:sym typeface="Arial"/>
                </a:rPr>
                <a:t/>
              </a:r>
              <a:br>
                <a:rPr lang="sv-SE" sz="3100" b="1" i="0" u="none" strike="noStrike" cap="none">
                  <a:solidFill>
                    <a:schemeClr val="lt1"/>
                  </a:solidFill>
                  <a:latin typeface="Arial"/>
                  <a:ea typeface="Arial"/>
                  <a:cs typeface="Arial"/>
                  <a:sym typeface="Arial"/>
                </a:rPr>
              </a:br>
              <a:r>
                <a:rPr lang="sv-SE" sz="1200" b="1" i="0" u="none" strike="noStrike" cap="none">
                  <a:solidFill>
                    <a:schemeClr val="lt1"/>
                  </a:solidFill>
                  <a:latin typeface="Arial"/>
                  <a:ea typeface="Arial"/>
                  <a:cs typeface="Arial"/>
                  <a:sym typeface="Arial"/>
                </a:rPr>
                <a:t>Genom glädje och engagemang formar vi tillsammans vår förening</a:t>
              </a:r>
              <a:r>
                <a:rPr lang="sv-SE" sz="1200" b="0" i="0" u="none" strike="noStrike" cap="none">
                  <a:solidFill>
                    <a:schemeClr val="lt1"/>
                  </a:solidFill>
                  <a:latin typeface="Arial"/>
                  <a:ea typeface="Arial"/>
                  <a:cs typeface="Arial"/>
                  <a:sym typeface="Arial"/>
                </a:rPr>
                <a:t/>
              </a:r>
              <a:br>
                <a:rPr lang="sv-SE" sz="1200" b="0" i="0" u="none" strike="noStrike" cap="none">
                  <a:solidFill>
                    <a:schemeClr val="lt1"/>
                  </a:solidFill>
                  <a:latin typeface="Arial"/>
                  <a:ea typeface="Arial"/>
                  <a:cs typeface="Arial"/>
                  <a:sym typeface="Arial"/>
                </a:rPr>
              </a:br>
              <a:r>
                <a:rPr lang="sv-SE" sz="1200" b="0" i="0" u="none" strike="noStrike" cap="none">
                  <a:solidFill>
                    <a:schemeClr val="lt1"/>
                  </a:solidFill>
                  <a:latin typeface="Arial"/>
                  <a:ea typeface="Arial"/>
                  <a:cs typeface="Arial"/>
                  <a:sym typeface="Arial"/>
                </a:rPr>
                <a:t/>
              </a:r>
              <a:br>
                <a:rPr lang="sv-SE" sz="1200" b="0" i="0" u="none" strike="noStrike" cap="none">
                  <a:solidFill>
                    <a:schemeClr val="lt1"/>
                  </a:solidFill>
                  <a:latin typeface="Arial"/>
                  <a:ea typeface="Arial"/>
                  <a:cs typeface="Arial"/>
                  <a:sym typeface="Arial"/>
                </a:rPr>
              </a:br>
              <a:r>
                <a:rPr lang="sv-SE" sz="1200" b="0" i="0" u="none" strike="noStrike" cap="none">
                  <a:solidFill>
                    <a:schemeClr val="lt1"/>
                  </a:solidFill>
                  <a:latin typeface="Arial"/>
                  <a:ea typeface="Arial"/>
                  <a:cs typeface="Arial"/>
                  <a:sym typeface="Arial"/>
                </a:rPr>
                <a:t>Vår värdegrund beskriver föreningens förhållningssätt och rättesnören. </a:t>
              </a:r>
              <a:br>
                <a:rPr lang="sv-SE" sz="1200" b="0" i="0" u="none" strike="noStrike" cap="none">
                  <a:solidFill>
                    <a:schemeClr val="lt1"/>
                  </a:solidFill>
                  <a:latin typeface="Arial"/>
                  <a:ea typeface="Arial"/>
                  <a:cs typeface="Arial"/>
                  <a:sym typeface="Arial"/>
                </a:rPr>
              </a:br>
              <a:r>
                <a:rPr lang="sv-SE" sz="1200" b="0" i="0" u="none" strike="noStrike" cap="none">
                  <a:solidFill>
                    <a:schemeClr val="lt1"/>
                  </a:solidFill>
                  <a:latin typeface="Arial"/>
                  <a:ea typeface="Arial"/>
                  <a:cs typeface="Arial"/>
                  <a:sym typeface="Arial"/>
                </a:rPr>
                <a:t>Vi beskriver vår värdegrund genom tre ledstjärnor och hur vi förhåller </a:t>
              </a:r>
              <a:br>
                <a:rPr lang="sv-SE" sz="1200" b="0" i="0" u="none" strike="noStrike" cap="none">
                  <a:solidFill>
                    <a:schemeClr val="lt1"/>
                  </a:solidFill>
                  <a:latin typeface="Arial"/>
                  <a:ea typeface="Arial"/>
                  <a:cs typeface="Arial"/>
                  <a:sym typeface="Arial"/>
                </a:rPr>
              </a:br>
              <a:r>
                <a:rPr lang="sv-SE" sz="1200" b="0" i="0" u="none" strike="noStrike" cap="none">
                  <a:solidFill>
                    <a:schemeClr val="lt1"/>
                  </a:solidFill>
                  <a:latin typeface="Arial"/>
                  <a:ea typeface="Arial"/>
                  <a:cs typeface="Arial"/>
                  <a:sym typeface="Arial"/>
                </a:rPr>
                <a:t>oss till dom i det vi gör i vår verksamhet.</a:t>
              </a:r>
              <a:endParaRPr/>
            </a:p>
            <a:p>
              <a:pPr marL="0" marR="0" lvl="0" indent="0" algn="l" rtl="0">
                <a:lnSpc>
                  <a:spcPct val="120000"/>
                </a:lnSpc>
                <a:spcBef>
                  <a:spcPts val="1000"/>
                </a:spcBef>
                <a:spcAft>
                  <a:spcPts val="0"/>
                </a:spcAft>
                <a:buClr>
                  <a:schemeClr val="lt1"/>
                </a:buClr>
                <a:buSzPts val="1200"/>
                <a:buFont typeface="Arial"/>
                <a:buNone/>
              </a:pPr>
              <a:r>
                <a:rPr lang="sv-SE" sz="1200" b="1" i="0" u="none" strike="noStrike" cap="none">
                  <a:solidFill>
                    <a:schemeClr val="lt1"/>
                  </a:solidFill>
                  <a:latin typeface="Arial"/>
                  <a:ea typeface="Arial"/>
                  <a:cs typeface="Arial"/>
                  <a:sym typeface="Arial"/>
                </a:rPr>
                <a:t>Ledstjärna	Innebär för oss att…	Vi visar detta genom att…</a:t>
              </a:r>
              <a:endParaRPr/>
            </a:p>
            <a:p>
              <a:pPr marL="0" marR="0" lvl="0" indent="0" algn="l" rtl="0">
                <a:lnSpc>
                  <a:spcPct val="120000"/>
                </a:lnSpc>
                <a:spcBef>
                  <a:spcPts val="1000"/>
                </a:spcBef>
                <a:spcAft>
                  <a:spcPts val="0"/>
                </a:spcAft>
                <a:buClr>
                  <a:schemeClr val="lt1"/>
                </a:buClr>
                <a:buSzPts val="1000"/>
                <a:buFont typeface="Arial"/>
                <a:buNone/>
              </a:pPr>
              <a:r>
                <a:rPr lang="sv-SE" sz="1000" b="1" i="0" u="none" strike="noStrike" cap="none">
                  <a:solidFill>
                    <a:schemeClr val="lt1"/>
                  </a:solidFill>
                  <a:latin typeface="Arial"/>
                  <a:ea typeface="Arial"/>
                  <a:cs typeface="Arial"/>
                  <a:sym typeface="Arial"/>
                </a:rPr>
                <a:t>Glädje</a:t>
              </a:r>
              <a:r>
                <a:rPr lang="sv-SE" sz="1000" b="0" i="0" u="none" strike="noStrike" cap="none">
                  <a:solidFill>
                    <a:schemeClr val="lt1"/>
                  </a:solidFill>
                  <a:latin typeface="Arial"/>
                  <a:ea typeface="Arial"/>
                  <a:cs typeface="Arial"/>
                  <a:sym typeface="Arial"/>
                </a:rPr>
                <a:t>	Vi ska verka för att alla i föreningen</a:t>
              </a:r>
              <a:br>
                <a:rPr lang="sv-SE" sz="1000" b="0" i="0" u="none" strike="noStrike" cap="none">
                  <a:solidFill>
                    <a:schemeClr val="lt1"/>
                  </a:solidFill>
                  <a:latin typeface="Arial"/>
                  <a:ea typeface="Arial"/>
                  <a:cs typeface="Arial"/>
                  <a:sym typeface="Arial"/>
                </a:rPr>
              </a:br>
              <a:r>
                <a:rPr lang="sv-SE" sz="1000" b="0" i="0" u="none" strike="noStrike" cap="none">
                  <a:solidFill>
                    <a:schemeClr val="lt1"/>
                  </a:solidFill>
                  <a:latin typeface="Arial"/>
                  <a:ea typeface="Arial"/>
                  <a:cs typeface="Arial"/>
                  <a:sym typeface="Arial"/>
                </a:rPr>
                <a:t>	ska ha roligt i det vi gör.</a:t>
              </a:r>
              <a:endParaRPr/>
            </a:p>
            <a:p>
              <a:pPr marL="0" marR="0" lvl="0" indent="0" algn="l" rtl="0">
                <a:lnSpc>
                  <a:spcPct val="120000"/>
                </a:lnSpc>
                <a:spcBef>
                  <a:spcPts val="1000"/>
                </a:spcBef>
                <a:spcAft>
                  <a:spcPts val="0"/>
                </a:spcAft>
                <a:buClr>
                  <a:schemeClr val="lt1"/>
                </a:buClr>
                <a:buSzPts val="1000"/>
                <a:buFont typeface="Arial"/>
                <a:buNone/>
              </a:pPr>
              <a:r>
                <a:rPr lang="sv-SE" sz="1000" b="0" i="0" u="none" strike="noStrike" cap="none">
                  <a:solidFill>
                    <a:schemeClr val="lt1"/>
                  </a:solidFill>
                  <a:latin typeface="Arial"/>
                  <a:ea typeface="Arial"/>
                  <a:cs typeface="Arial"/>
                  <a:sym typeface="Arial"/>
                </a:rPr>
                <a:t>	Vi ska verka för att alla får utvecklas </a:t>
              </a:r>
              <a:br>
                <a:rPr lang="sv-SE" sz="1000" b="0" i="0" u="none" strike="noStrike" cap="none">
                  <a:solidFill>
                    <a:schemeClr val="lt1"/>
                  </a:solidFill>
                  <a:latin typeface="Arial"/>
                  <a:ea typeface="Arial"/>
                  <a:cs typeface="Arial"/>
                  <a:sym typeface="Arial"/>
                </a:rPr>
              </a:br>
              <a:r>
                <a:rPr lang="sv-SE" sz="1000" b="0" i="0" u="none" strike="noStrike" cap="none">
                  <a:solidFill>
                    <a:schemeClr val="lt1"/>
                  </a:solidFill>
                  <a:latin typeface="Arial"/>
                  <a:ea typeface="Arial"/>
                  <a:cs typeface="Arial"/>
                  <a:sym typeface="Arial"/>
                </a:rPr>
                <a:t>	såväl personligt som idrottsligt.</a:t>
              </a:r>
              <a:endParaRPr/>
            </a:p>
            <a:p>
              <a:pPr marL="0" marR="0" lvl="0" indent="0" algn="l" rtl="0">
                <a:lnSpc>
                  <a:spcPct val="120000"/>
                </a:lnSpc>
                <a:spcBef>
                  <a:spcPts val="1000"/>
                </a:spcBef>
                <a:spcAft>
                  <a:spcPts val="0"/>
                </a:spcAft>
                <a:buClr>
                  <a:schemeClr val="lt1"/>
                </a:buClr>
                <a:buSzPts val="1000"/>
                <a:buFont typeface="Arial"/>
                <a:buNone/>
              </a:pPr>
              <a:r>
                <a:rPr lang="sv-SE" sz="1000" b="1" i="0" u="none" strike="noStrike" cap="none">
                  <a:solidFill>
                    <a:schemeClr val="lt1"/>
                  </a:solidFill>
                  <a:latin typeface="Arial"/>
                  <a:ea typeface="Arial"/>
                  <a:cs typeface="Arial"/>
                  <a:sym typeface="Arial"/>
                </a:rPr>
                <a:t>Engagemang	</a:t>
              </a:r>
              <a:r>
                <a:rPr lang="sv-SE" sz="1000" b="0" i="0" u="none" strike="noStrike" cap="none">
                  <a:solidFill>
                    <a:schemeClr val="lt1"/>
                  </a:solidFill>
                  <a:latin typeface="Arial"/>
                  <a:ea typeface="Arial"/>
                  <a:cs typeface="Arial"/>
                  <a:sym typeface="Arial"/>
                </a:rPr>
                <a:t>Vi tar ansvar för föreningens uppgifter.</a:t>
              </a:r>
              <a:endParaRPr/>
            </a:p>
            <a:p>
              <a:pPr marL="0" marR="0" lvl="0" indent="0" algn="l" rtl="0">
                <a:lnSpc>
                  <a:spcPct val="120000"/>
                </a:lnSpc>
                <a:spcBef>
                  <a:spcPts val="1000"/>
                </a:spcBef>
                <a:spcAft>
                  <a:spcPts val="0"/>
                </a:spcAft>
                <a:buClr>
                  <a:schemeClr val="lt1"/>
                </a:buClr>
                <a:buSzPts val="1000"/>
                <a:buFont typeface="Arial"/>
                <a:buNone/>
              </a:pPr>
              <a:r>
                <a:rPr lang="sv-SE" sz="1000" b="0" i="0" u="none" strike="noStrike" cap="none">
                  <a:solidFill>
                    <a:schemeClr val="lt1"/>
                  </a:solidFill>
                  <a:latin typeface="Arial"/>
                  <a:ea typeface="Arial"/>
                  <a:cs typeface="Arial"/>
                  <a:sym typeface="Arial"/>
                </a:rPr>
                <a:t>	Vi är med vår närvaro en kraft i det</a:t>
              </a:r>
              <a:br>
                <a:rPr lang="sv-SE" sz="1000" b="0" i="0" u="none" strike="noStrike" cap="none">
                  <a:solidFill>
                    <a:schemeClr val="lt1"/>
                  </a:solidFill>
                  <a:latin typeface="Arial"/>
                  <a:ea typeface="Arial"/>
                  <a:cs typeface="Arial"/>
                  <a:sym typeface="Arial"/>
                </a:rPr>
              </a:br>
              <a:r>
                <a:rPr lang="sv-SE" sz="1000" b="0" i="0" u="none" strike="noStrike" cap="none">
                  <a:solidFill>
                    <a:schemeClr val="lt1"/>
                  </a:solidFill>
                  <a:latin typeface="Arial"/>
                  <a:ea typeface="Arial"/>
                  <a:cs typeface="Arial"/>
                  <a:sym typeface="Arial"/>
                </a:rPr>
                <a:t>	lokala samhällets utveckling.</a:t>
              </a:r>
              <a:endParaRPr/>
            </a:p>
            <a:p>
              <a:pPr marL="0" marR="0" lvl="0" indent="0" algn="l" rtl="0">
                <a:lnSpc>
                  <a:spcPct val="120000"/>
                </a:lnSpc>
                <a:spcBef>
                  <a:spcPts val="1000"/>
                </a:spcBef>
                <a:spcAft>
                  <a:spcPts val="0"/>
                </a:spcAft>
                <a:buClr>
                  <a:schemeClr val="lt1"/>
                </a:buClr>
                <a:buSzPts val="1000"/>
                <a:buFont typeface="Arial"/>
                <a:buNone/>
              </a:pPr>
              <a:r>
                <a:rPr lang="sv-SE" sz="1000" b="1" i="0" u="none" strike="noStrike" cap="none">
                  <a:solidFill>
                    <a:schemeClr val="lt1"/>
                  </a:solidFill>
                  <a:latin typeface="Arial"/>
                  <a:ea typeface="Arial"/>
                  <a:cs typeface="Arial"/>
                  <a:sym typeface="Arial"/>
                </a:rPr>
                <a:t>Tillsammans	</a:t>
              </a:r>
              <a:r>
                <a:rPr lang="sv-SE" sz="1000" b="0" i="0" u="none" strike="noStrike" cap="none">
                  <a:solidFill>
                    <a:schemeClr val="lt1"/>
                  </a:solidFill>
                  <a:latin typeface="Arial"/>
                  <a:ea typeface="Arial"/>
                  <a:cs typeface="Arial"/>
                  <a:sym typeface="Arial"/>
                </a:rPr>
                <a:t>Vi välkomnar alla och verkar för en</a:t>
              </a:r>
              <a:br>
                <a:rPr lang="sv-SE" sz="1000" b="0" i="0" u="none" strike="noStrike" cap="none">
                  <a:solidFill>
                    <a:schemeClr val="lt1"/>
                  </a:solidFill>
                  <a:latin typeface="Arial"/>
                  <a:ea typeface="Arial"/>
                  <a:cs typeface="Arial"/>
                  <a:sym typeface="Arial"/>
                </a:rPr>
              </a:br>
              <a:r>
                <a:rPr lang="sv-SE" sz="1000" b="0" i="0" u="none" strike="noStrike" cap="none">
                  <a:solidFill>
                    <a:schemeClr val="lt1"/>
                  </a:solidFill>
                  <a:latin typeface="Arial"/>
                  <a:ea typeface="Arial"/>
                  <a:cs typeface="Arial"/>
                  <a:sym typeface="Arial"/>
                </a:rPr>
                <a:t>	känsla av delaktighet och tillhörighet.</a:t>
              </a:r>
              <a:endParaRPr/>
            </a:p>
            <a:p>
              <a:pPr marL="0" marR="0" lvl="0" indent="0" algn="l" rtl="0">
                <a:lnSpc>
                  <a:spcPct val="120000"/>
                </a:lnSpc>
                <a:spcBef>
                  <a:spcPts val="1000"/>
                </a:spcBef>
                <a:spcAft>
                  <a:spcPts val="0"/>
                </a:spcAft>
                <a:buClr>
                  <a:schemeClr val="lt1"/>
                </a:buClr>
                <a:buSzPts val="1000"/>
                <a:buFont typeface="Arial"/>
                <a:buNone/>
              </a:pPr>
              <a:r>
                <a:rPr lang="sv-SE" sz="1000" b="0" i="0" u="none" strike="noStrike" cap="none">
                  <a:solidFill>
                    <a:schemeClr val="lt1"/>
                  </a:solidFill>
                  <a:latin typeface="Arial"/>
                  <a:ea typeface="Arial"/>
                  <a:cs typeface="Arial"/>
                  <a:sym typeface="Arial"/>
                </a:rPr>
                <a:t>	Vi ska visa hänsyn och respekt till</a:t>
              </a:r>
              <a:br>
                <a:rPr lang="sv-SE" sz="1000" b="0" i="0" u="none" strike="noStrike" cap="none">
                  <a:solidFill>
                    <a:schemeClr val="lt1"/>
                  </a:solidFill>
                  <a:latin typeface="Arial"/>
                  <a:ea typeface="Arial"/>
                  <a:cs typeface="Arial"/>
                  <a:sym typeface="Arial"/>
                </a:rPr>
              </a:br>
              <a:r>
                <a:rPr lang="sv-SE" sz="1000" b="0" i="0" u="none" strike="noStrike" cap="none">
                  <a:solidFill>
                    <a:schemeClr val="lt1"/>
                  </a:solidFill>
                  <a:latin typeface="Arial"/>
                  <a:ea typeface="Arial"/>
                  <a:cs typeface="Arial"/>
                  <a:sym typeface="Arial"/>
                </a:rPr>
                <a:t>	varandras olikheter.</a:t>
              </a:r>
              <a:endParaRPr/>
            </a:p>
          </p:txBody>
        </p:sp>
        <p:sp>
          <p:nvSpPr>
            <p:cNvPr id="114" name="Google Shape;114;p2"/>
            <p:cNvSpPr txBox="1"/>
            <p:nvPr/>
          </p:nvSpPr>
          <p:spPr>
            <a:xfrm>
              <a:off x="8978538" y="2972729"/>
              <a:ext cx="3265715" cy="2985433"/>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sv-SE" sz="1000" b="0" i="0" u="none" strike="noStrike" cap="none">
                  <a:solidFill>
                    <a:schemeClr val="lt1"/>
                  </a:solidFill>
                  <a:latin typeface="Arial"/>
                  <a:ea typeface="Arial"/>
                  <a:cs typeface="Arial"/>
                  <a:sym typeface="Arial"/>
                </a:rPr>
                <a:t>…erbjuda en tillåtande, lustfylld </a:t>
              </a:r>
              <a:br>
                <a:rPr lang="sv-SE" sz="1000" b="0" i="0" u="none" strike="noStrike" cap="none">
                  <a:solidFill>
                    <a:schemeClr val="lt1"/>
                  </a:solidFill>
                  <a:latin typeface="Arial"/>
                  <a:ea typeface="Arial"/>
                  <a:cs typeface="Arial"/>
                  <a:sym typeface="Arial"/>
                </a:rPr>
              </a:br>
              <a:r>
                <a:rPr lang="sv-SE" sz="1000" b="0" i="0" u="none" strike="noStrike" cap="none">
                  <a:solidFill>
                    <a:schemeClr val="lt1"/>
                  </a:solidFill>
                  <a:latin typeface="Arial"/>
                  <a:ea typeface="Arial"/>
                  <a:cs typeface="Arial"/>
                  <a:sym typeface="Arial"/>
                </a:rPr>
                <a:t>och utmanande miljö.</a:t>
              </a:r>
              <a:endParaRPr/>
            </a:p>
            <a:p>
              <a:pPr marL="0" marR="0" lvl="0" indent="0" algn="l" rtl="0">
                <a:lnSpc>
                  <a:spcPct val="120000"/>
                </a:lnSpc>
                <a:spcBef>
                  <a:spcPts val="1000"/>
                </a:spcBef>
                <a:spcAft>
                  <a:spcPts val="0"/>
                </a:spcAft>
                <a:buNone/>
              </a:pPr>
              <a:r>
                <a:rPr lang="sv-SE" sz="1000" b="0" i="0" u="none" strike="noStrike" cap="none">
                  <a:solidFill>
                    <a:schemeClr val="lt1"/>
                  </a:solidFill>
                  <a:latin typeface="Arial"/>
                  <a:ea typeface="Arial"/>
                  <a:cs typeface="Arial"/>
                  <a:sym typeface="Arial"/>
                </a:rPr>
                <a:t>…genomföra relevanta utbildningar.</a:t>
              </a:r>
              <a:endParaRPr/>
            </a:p>
            <a:p>
              <a:pPr marL="0" marR="0" lvl="0" indent="0" algn="l" rtl="0">
                <a:lnSpc>
                  <a:spcPct val="120000"/>
                </a:lnSpc>
                <a:spcBef>
                  <a:spcPts val="1000"/>
                </a:spcBef>
                <a:spcAft>
                  <a:spcPts val="0"/>
                </a:spcAft>
                <a:buNone/>
              </a:pPr>
              <a:r>
                <a:rPr lang="sv-SE" sz="1000" b="0" i="0" u="none" strike="noStrike" cap="none">
                  <a:solidFill>
                    <a:schemeClr val="lt1"/>
                  </a:solidFill>
                  <a:latin typeface="Arial"/>
                  <a:ea typeface="Arial"/>
                  <a:cs typeface="Arial"/>
                  <a:sym typeface="Arial"/>
                </a:rPr>
                <a:t/>
              </a:r>
              <a:br>
                <a:rPr lang="sv-SE" sz="1000" b="0" i="0" u="none" strike="noStrike" cap="none">
                  <a:solidFill>
                    <a:schemeClr val="lt1"/>
                  </a:solidFill>
                  <a:latin typeface="Arial"/>
                  <a:ea typeface="Arial"/>
                  <a:cs typeface="Arial"/>
                  <a:sym typeface="Arial"/>
                </a:rPr>
              </a:br>
              <a:r>
                <a:rPr lang="sv-SE" sz="1000" b="0" i="0" u="none" strike="noStrike" cap="none">
                  <a:solidFill>
                    <a:schemeClr val="lt1"/>
                  </a:solidFill>
                  <a:latin typeface="Arial"/>
                  <a:ea typeface="Arial"/>
                  <a:cs typeface="Arial"/>
                  <a:sym typeface="Arial"/>
                </a:rPr>
                <a:t>…vara väl förberedd och passionerat</a:t>
              </a:r>
              <a:endParaRPr/>
            </a:p>
            <a:p>
              <a:pPr marL="0" marR="0" lvl="0" indent="0" algn="l" rtl="0">
                <a:lnSpc>
                  <a:spcPct val="120000"/>
                </a:lnSpc>
                <a:spcBef>
                  <a:spcPts val="1000"/>
                </a:spcBef>
                <a:spcAft>
                  <a:spcPts val="0"/>
                </a:spcAft>
                <a:buNone/>
              </a:pPr>
              <a:r>
                <a:rPr lang="sv-SE" sz="1000" b="0" i="0" u="none" strike="noStrike" cap="none">
                  <a:solidFill>
                    <a:schemeClr val="lt1"/>
                  </a:solidFill>
                  <a:latin typeface="Arial"/>
                  <a:ea typeface="Arial"/>
                  <a:cs typeface="Arial"/>
                  <a:sym typeface="Arial"/>
                </a:rPr>
                <a:t>…vara öppen för samarbete</a:t>
              </a:r>
              <a:br>
                <a:rPr lang="sv-SE" sz="1000" b="0" i="0" u="none" strike="noStrike" cap="none">
                  <a:solidFill>
                    <a:schemeClr val="lt1"/>
                  </a:solidFill>
                  <a:latin typeface="Arial"/>
                  <a:ea typeface="Arial"/>
                  <a:cs typeface="Arial"/>
                  <a:sym typeface="Arial"/>
                </a:rPr>
              </a:br>
              <a:endParaRPr sz="1000" b="0" i="0" u="none" strike="noStrike" cap="none">
                <a:solidFill>
                  <a:schemeClr val="lt1"/>
                </a:solidFill>
                <a:latin typeface="Arial"/>
                <a:ea typeface="Arial"/>
                <a:cs typeface="Arial"/>
                <a:sym typeface="Arial"/>
              </a:endParaRPr>
            </a:p>
            <a:p>
              <a:pPr marL="0" marR="0" lvl="0" indent="0" algn="l" rtl="0">
                <a:lnSpc>
                  <a:spcPct val="120000"/>
                </a:lnSpc>
                <a:spcBef>
                  <a:spcPts val="1000"/>
                </a:spcBef>
                <a:spcAft>
                  <a:spcPts val="0"/>
                </a:spcAft>
                <a:buNone/>
              </a:pPr>
              <a:r>
                <a:rPr lang="sv-SE" sz="1000" b="0" i="0" u="none" strike="noStrike" cap="none">
                  <a:solidFill>
                    <a:schemeClr val="lt1"/>
                  </a:solidFill>
                  <a:latin typeface="Arial"/>
                  <a:ea typeface="Arial"/>
                  <a:cs typeface="Arial"/>
                  <a:sym typeface="Arial"/>
                </a:rPr>
                <a:t>…vi bär klubbens färger med stolthet</a:t>
              </a:r>
              <a:endParaRPr/>
            </a:p>
            <a:p>
              <a:pPr marL="0" marR="0" lvl="0" indent="0" algn="l" rtl="0">
                <a:lnSpc>
                  <a:spcPct val="120000"/>
                </a:lnSpc>
                <a:spcBef>
                  <a:spcPts val="1000"/>
                </a:spcBef>
                <a:spcAft>
                  <a:spcPts val="0"/>
                </a:spcAft>
                <a:buNone/>
              </a:pPr>
              <a:r>
                <a:rPr lang="sv-SE" sz="1000" b="0" i="0" u="none" strike="noStrike" cap="none">
                  <a:solidFill>
                    <a:schemeClr val="lt1"/>
                  </a:solidFill>
                  <a:latin typeface="Arial"/>
                  <a:ea typeface="Arial"/>
                  <a:cs typeface="Arial"/>
                  <a:sym typeface="Arial"/>
                </a:rPr>
                <a:t>…i alla lägen var en schysst kamrat.</a:t>
              </a:r>
              <a:endParaRPr/>
            </a:p>
            <a:p>
              <a:pPr marL="0" marR="0" lvl="0" indent="0" algn="l" rtl="0">
                <a:lnSpc>
                  <a:spcPct val="120000"/>
                </a:lnSpc>
                <a:spcBef>
                  <a:spcPts val="1000"/>
                </a:spcBef>
                <a:spcAft>
                  <a:spcPts val="0"/>
                </a:spcAft>
                <a:buNone/>
              </a:pPr>
              <a:endParaRPr sz="1000" b="0" i="0" u="none" strike="noStrike" cap="none">
                <a:solidFill>
                  <a:schemeClr val="lt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pic>
        <p:nvPicPr>
          <p:cNvPr id="115" name="Google Shape;115;p2"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333103" y="255588"/>
            <a:ext cx="10515600" cy="824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Organisation - lag</a:t>
            </a:r>
            <a:endParaRPr/>
          </a:p>
        </p:txBody>
      </p:sp>
      <p:sp>
        <p:nvSpPr>
          <p:cNvPr id="121" name="Google Shape;121;p3"/>
          <p:cNvSpPr/>
          <p:nvPr/>
        </p:nvSpPr>
        <p:spPr>
          <a:xfrm>
            <a:off x="1343297" y="983653"/>
            <a:ext cx="5554572" cy="5554572"/>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2" name="Google Shape;122;p3"/>
          <p:cNvSpPr/>
          <p:nvPr/>
        </p:nvSpPr>
        <p:spPr>
          <a:xfrm>
            <a:off x="6096000" y="3034932"/>
            <a:ext cx="3631474" cy="3631474"/>
          </a:xfrm>
          <a:prstGeom prst="ellipse">
            <a:avLst/>
          </a:prstGeom>
          <a:solidFill>
            <a:srgbClr val="2F5496"/>
          </a:solidFill>
          <a:ln w="762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3" name="Google Shape;123;p3"/>
          <p:cNvSpPr txBox="1"/>
          <p:nvPr/>
        </p:nvSpPr>
        <p:spPr>
          <a:xfrm>
            <a:off x="2464526" y="2063888"/>
            <a:ext cx="3194550" cy="317779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sv-SE" sz="1800">
                <a:solidFill>
                  <a:schemeClr val="lt1"/>
                </a:solidFill>
                <a:latin typeface="Arial"/>
                <a:ea typeface="Arial"/>
                <a:cs typeface="Arial"/>
                <a:sym typeface="Arial"/>
              </a:rPr>
              <a:t>Spelare</a:t>
            </a:r>
            <a:br>
              <a:rPr lang="sv-SE" sz="1800">
                <a:solidFill>
                  <a:schemeClr val="lt1"/>
                </a:solidFill>
                <a:latin typeface="Arial"/>
                <a:ea typeface="Arial"/>
                <a:cs typeface="Arial"/>
                <a:sym typeface="Arial"/>
              </a:rPr>
            </a:br>
            <a:r>
              <a:rPr lang="sv-SE" sz="1050">
                <a:solidFill>
                  <a:schemeClr val="lt1"/>
                </a:solidFill>
                <a:latin typeface="Arial"/>
                <a:ea typeface="Arial"/>
                <a:cs typeface="Arial"/>
                <a:sym typeface="Arial"/>
              </a:rPr>
              <a:t>Våra barn- och ungdomar.</a:t>
            </a:r>
            <a:endParaRPr sz="1800">
              <a:solidFill>
                <a:schemeClr val="lt1"/>
              </a:solidFill>
              <a:latin typeface="Arial"/>
              <a:ea typeface="Arial"/>
              <a:cs typeface="Arial"/>
              <a:sym typeface="Arial"/>
            </a:endParaRPr>
          </a:p>
          <a:p>
            <a:pPr marL="0" marR="0" lvl="0" indent="0" algn="ctr" rtl="0">
              <a:spcBef>
                <a:spcPts val="0"/>
              </a:spcBef>
              <a:spcAft>
                <a:spcPts val="0"/>
              </a:spcAft>
              <a:buNone/>
            </a:pPr>
            <a:endParaRPr sz="1800">
              <a:solidFill>
                <a:schemeClr val="lt1"/>
              </a:solidFill>
              <a:latin typeface="Arial"/>
              <a:ea typeface="Arial"/>
              <a:cs typeface="Arial"/>
              <a:sym typeface="Arial"/>
            </a:endParaRPr>
          </a:p>
          <a:p>
            <a:pPr marL="0" marR="0" lvl="0" indent="0" algn="ctr" rtl="0">
              <a:spcBef>
                <a:spcPts val="0"/>
              </a:spcBef>
              <a:spcAft>
                <a:spcPts val="0"/>
              </a:spcAft>
              <a:buNone/>
            </a:pPr>
            <a:r>
              <a:rPr lang="sv-SE" sz="1800">
                <a:solidFill>
                  <a:schemeClr val="lt1"/>
                </a:solidFill>
                <a:latin typeface="Arial"/>
                <a:ea typeface="Arial"/>
                <a:cs typeface="Arial"/>
                <a:sym typeface="Arial"/>
              </a:rPr>
              <a:t>Tränare/ledare</a:t>
            </a:r>
            <a:endParaRPr/>
          </a:p>
          <a:p>
            <a:pPr marL="0" marR="0" lvl="0" indent="0" algn="ctr" rtl="0">
              <a:spcBef>
                <a:spcPts val="0"/>
              </a:spcBef>
              <a:spcAft>
                <a:spcPts val="0"/>
              </a:spcAft>
              <a:buNone/>
            </a:pPr>
            <a:r>
              <a:rPr lang="sv-SE" sz="1000">
                <a:solidFill>
                  <a:schemeClr val="lt1"/>
                </a:solidFill>
                <a:latin typeface="Arial"/>
                <a:ea typeface="Arial"/>
                <a:cs typeface="Arial"/>
                <a:sym typeface="Arial"/>
              </a:rPr>
              <a:t>Ansvarar för lagets träningar och matcher. Jobbar efter föreningens värdegrund, vision och verksamhetsidé. </a:t>
            </a:r>
            <a:br>
              <a:rPr lang="sv-SE" sz="1000">
                <a:solidFill>
                  <a:schemeClr val="lt1"/>
                </a:solidFill>
                <a:latin typeface="Arial"/>
                <a:ea typeface="Arial"/>
                <a:cs typeface="Arial"/>
                <a:sym typeface="Arial"/>
              </a:rPr>
            </a:br>
            <a:r>
              <a:rPr lang="sv-SE" sz="1000">
                <a:solidFill>
                  <a:schemeClr val="lt1"/>
                </a:solidFill>
                <a:latin typeface="Arial"/>
                <a:ea typeface="Arial"/>
                <a:cs typeface="Arial"/>
                <a:sym typeface="Arial"/>
              </a:rPr>
              <a:t>Vara förebilder!</a:t>
            </a:r>
            <a:endParaRPr/>
          </a:p>
          <a:p>
            <a:pPr marL="0" marR="0" lvl="0" indent="0" algn="ctr" rtl="0">
              <a:spcBef>
                <a:spcPts val="0"/>
              </a:spcBef>
              <a:spcAft>
                <a:spcPts val="0"/>
              </a:spcAft>
              <a:buNone/>
            </a:pPr>
            <a:endParaRPr sz="1800">
              <a:solidFill>
                <a:schemeClr val="lt1"/>
              </a:solidFill>
              <a:latin typeface="Arial"/>
              <a:ea typeface="Arial"/>
              <a:cs typeface="Arial"/>
              <a:sym typeface="Arial"/>
            </a:endParaRPr>
          </a:p>
          <a:p>
            <a:pPr marL="0" marR="0" lvl="0" indent="0" algn="ctr" rtl="0">
              <a:spcBef>
                <a:spcPts val="0"/>
              </a:spcBef>
              <a:spcAft>
                <a:spcPts val="0"/>
              </a:spcAft>
              <a:buNone/>
            </a:pPr>
            <a:r>
              <a:rPr lang="sv-SE" sz="1800">
                <a:solidFill>
                  <a:schemeClr val="lt1"/>
                </a:solidFill>
                <a:latin typeface="Arial"/>
                <a:ea typeface="Arial"/>
                <a:cs typeface="Arial"/>
                <a:sym typeface="Arial"/>
              </a:rPr>
              <a:t>Lagledare</a:t>
            </a:r>
            <a:br>
              <a:rPr lang="sv-SE" sz="1800">
                <a:solidFill>
                  <a:schemeClr val="lt1"/>
                </a:solidFill>
                <a:latin typeface="Arial"/>
                <a:ea typeface="Arial"/>
                <a:cs typeface="Arial"/>
                <a:sym typeface="Arial"/>
              </a:rPr>
            </a:br>
            <a:r>
              <a:rPr lang="sv-SE" sz="1000">
                <a:solidFill>
                  <a:schemeClr val="lt1"/>
                </a:solidFill>
                <a:latin typeface="Arial"/>
                <a:ea typeface="Arial"/>
                <a:cs typeface="Arial"/>
                <a:sym typeface="Arial"/>
              </a:rPr>
              <a:t>Ansvarar för information till laget och föräldrar via SportAdmin och hemsida. Löpande dialog med ledare och kansli. Ser till att planera för matcher/sammandrag med tillhörande uppgifter.</a:t>
            </a:r>
            <a:endParaRPr/>
          </a:p>
          <a:p>
            <a:pPr marL="0" marR="0" lvl="0" indent="0" algn="ctr" rtl="0">
              <a:spcBef>
                <a:spcPts val="0"/>
              </a:spcBef>
              <a:spcAft>
                <a:spcPts val="0"/>
              </a:spcAft>
              <a:buNone/>
            </a:pPr>
            <a:endParaRPr sz="1000">
              <a:solidFill>
                <a:schemeClr val="lt1"/>
              </a:solidFill>
              <a:latin typeface="Arial"/>
              <a:ea typeface="Arial"/>
              <a:cs typeface="Arial"/>
              <a:sym typeface="Arial"/>
            </a:endParaRPr>
          </a:p>
        </p:txBody>
      </p:sp>
      <p:sp>
        <p:nvSpPr>
          <p:cNvPr id="124" name="Google Shape;124;p3"/>
          <p:cNvSpPr txBox="1"/>
          <p:nvPr/>
        </p:nvSpPr>
        <p:spPr>
          <a:xfrm>
            <a:off x="6418217" y="3813126"/>
            <a:ext cx="3069093" cy="212365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a:p>
            <a:pPr marL="0" marR="0" lvl="0" indent="0" algn="ctr" rtl="0">
              <a:spcBef>
                <a:spcPts val="0"/>
              </a:spcBef>
              <a:spcAft>
                <a:spcPts val="0"/>
              </a:spcAft>
              <a:buNone/>
            </a:pPr>
            <a:r>
              <a:rPr lang="sv-SE" sz="1800">
                <a:solidFill>
                  <a:schemeClr val="lt1"/>
                </a:solidFill>
                <a:latin typeface="Arial"/>
                <a:ea typeface="Arial"/>
                <a:cs typeface="Arial"/>
                <a:sym typeface="Arial"/>
              </a:rPr>
              <a:t>Föräldragrupp</a:t>
            </a:r>
            <a:endParaRPr/>
          </a:p>
          <a:p>
            <a:pPr marL="0" marR="0" lvl="0" indent="0" algn="ctr" rtl="0">
              <a:spcBef>
                <a:spcPts val="0"/>
              </a:spcBef>
              <a:spcAft>
                <a:spcPts val="0"/>
              </a:spcAft>
              <a:buNone/>
            </a:pPr>
            <a:r>
              <a:rPr lang="sv-SE" sz="1000">
                <a:solidFill>
                  <a:schemeClr val="lt1"/>
                </a:solidFill>
                <a:latin typeface="Arial"/>
                <a:ea typeface="Arial"/>
                <a:cs typeface="Arial"/>
                <a:sym typeface="Arial"/>
              </a:rPr>
              <a:t>Stötta laget i förekommande uppgifter såsom planera för kioskförsäljning, skapa nya lagintäkter samt länk mellan föräldrar och lag.</a:t>
            </a:r>
            <a:endParaRPr/>
          </a:p>
          <a:p>
            <a:pPr marL="0" marR="0" lvl="0" indent="0" algn="ctr" rtl="0">
              <a:spcBef>
                <a:spcPts val="0"/>
              </a:spcBef>
              <a:spcAft>
                <a:spcPts val="0"/>
              </a:spcAft>
              <a:buNone/>
            </a:pPr>
            <a:endParaRPr sz="1800">
              <a:solidFill>
                <a:schemeClr val="lt1"/>
              </a:solidFill>
              <a:latin typeface="Arial"/>
              <a:ea typeface="Arial"/>
              <a:cs typeface="Arial"/>
              <a:sym typeface="Arial"/>
            </a:endParaRPr>
          </a:p>
          <a:p>
            <a:pPr marL="0" marR="0" lvl="0" indent="0" algn="ctr" rtl="0">
              <a:spcBef>
                <a:spcPts val="0"/>
              </a:spcBef>
              <a:spcAft>
                <a:spcPts val="0"/>
              </a:spcAft>
              <a:buNone/>
            </a:pPr>
            <a:r>
              <a:rPr lang="sv-SE" sz="1800">
                <a:solidFill>
                  <a:schemeClr val="lt1"/>
                </a:solidFill>
                <a:latin typeface="Arial"/>
                <a:ea typeface="Arial"/>
                <a:cs typeface="Arial"/>
                <a:sym typeface="Arial"/>
              </a:rPr>
              <a:t>Föräldrar</a:t>
            </a:r>
            <a:br>
              <a:rPr lang="sv-SE" sz="1800">
                <a:solidFill>
                  <a:schemeClr val="lt1"/>
                </a:solidFill>
                <a:latin typeface="Arial"/>
                <a:ea typeface="Arial"/>
                <a:cs typeface="Arial"/>
                <a:sym typeface="Arial"/>
              </a:rPr>
            </a:br>
            <a:r>
              <a:rPr lang="sv-SE" sz="1000">
                <a:solidFill>
                  <a:schemeClr val="lt1"/>
                </a:solidFill>
                <a:latin typeface="Arial"/>
                <a:ea typeface="Arial"/>
                <a:cs typeface="Arial"/>
                <a:sym typeface="Arial"/>
              </a:rPr>
              <a:t>Stötta, peppa och skapa de bästa förutsättningarna för våra barn och ungdomar. Vara förebilder!</a:t>
            </a:r>
            <a:endParaRPr/>
          </a:p>
        </p:txBody>
      </p:sp>
      <p:pic>
        <p:nvPicPr>
          <p:cNvPr id="125" name="Google Shape;125;p3"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
        <p:nvSpPr>
          <p:cNvPr id="126" name="Google Shape;126;p3"/>
          <p:cNvSpPr/>
          <p:nvPr/>
        </p:nvSpPr>
        <p:spPr>
          <a:xfrm>
            <a:off x="5289949" y="171770"/>
            <a:ext cx="3557959" cy="3557959"/>
          </a:xfrm>
          <a:prstGeom prst="ellipse">
            <a:avLst/>
          </a:prstGeom>
          <a:solidFill>
            <a:srgbClr val="8DA9DB"/>
          </a:solidFill>
          <a:ln w="762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7" name="Google Shape;127;p3"/>
          <p:cNvSpPr txBox="1"/>
          <p:nvPr/>
        </p:nvSpPr>
        <p:spPr>
          <a:xfrm>
            <a:off x="5672440" y="804244"/>
            <a:ext cx="2728980" cy="160043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sv-SE" sz="1800">
                <a:solidFill>
                  <a:schemeClr val="lt1"/>
                </a:solidFill>
                <a:latin typeface="Arial"/>
                <a:ea typeface="Arial"/>
                <a:cs typeface="Arial"/>
                <a:sym typeface="Arial"/>
              </a:rPr>
              <a:t>SSK-ambassadör</a:t>
            </a:r>
            <a:br>
              <a:rPr lang="sv-SE" sz="1800">
                <a:solidFill>
                  <a:schemeClr val="lt1"/>
                </a:solidFill>
                <a:latin typeface="Arial"/>
                <a:ea typeface="Arial"/>
                <a:cs typeface="Arial"/>
                <a:sym typeface="Arial"/>
              </a:rPr>
            </a:br>
            <a:r>
              <a:rPr lang="sv-SE" sz="1000">
                <a:solidFill>
                  <a:schemeClr val="lt1"/>
                </a:solidFill>
                <a:latin typeface="Arial"/>
                <a:ea typeface="Arial"/>
                <a:cs typeface="Arial"/>
                <a:sym typeface="Arial"/>
              </a:rPr>
              <a:t>Fungera som en länk mellan laget och övriga i föreningen och därmed se till att lagets spelare och föräldrar blir delaktiga i de gemensamma aktiviteter och uppgifter som vi tillsammans planerar att genomföra, samt kunna framföra synpunkter eller förslag från laget till övriga delar av föreningen. </a:t>
            </a:r>
            <a:endParaRPr sz="1800">
              <a:solidFill>
                <a:schemeClr val="lt1"/>
              </a:solidFill>
              <a:latin typeface="Arial"/>
              <a:ea typeface="Arial"/>
              <a:cs typeface="Arial"/>
              <a:sym typeface="Arial"/>
            </a:endParaRPr>
          </a:p>
        </p:txBody>
      </p:sp>
      <p:sp>
        <p:nvSpPr>
          <p:cNvPr id="128" name="Google Shape;128;p3"/>
          <p:cNvSpPr txBox="1"/>
          <p:nvPr/>
        </p:nvSpPr>
        <p:spPr>
          <a:xfrm>
            <a:off x="5677986" y="2510280"/>
            <a:ext cx="2728981" cy="67710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sv-SE" sz="1800">
                <a:solidFill>
                  <a:schemeClr val="lt1"/>
                </a:solidFill>
                <a:latin typeface="Arial"/>
                <a:ea typeface="Arial"/>
                <a:cs typeface="Arial"/>
                <a:sym typeface="Arial"/>
              </a:rPr>
              <a:t>Ekonomiansvarig</a:t>
            </a:r>
            <a:endParaRPr/>
          </a:p>
          <a:p>
            <a:pPr marL="0" marR="0" lvl="0" indent="0" algn="ctr" rtl="0">
              <a:spcBef>
                <a:spcPts val="0"/>
              </a:spcBef>
              <a:spcAft>
                <a:spcPts val="0"/>
              </a:spcAft>
              <a:buNone/>
            </a:pPr>
            <a:r>
              <a:rPr lang="sv-SE" sz="1000">
                <a:solidFill>
                  <a:schemeClr val="lt1"/>
                </a:solidFill>
                <a:latin typeface="Arial"/>
                <a:ea typeface="Arial"/>
                <a:cs typeface="Arial"/>
                <a:sym typeface="Arial"/>
              </a:rPr>
              <a:t>Länk mellan lag och kansli kopplat </a:t>
            </a:r>
            <a:br>
              <a:rPr lang="sv-SE" sz="1000">
                <a:solidFill>
                  <a:schemeClr val="lt1"/>
                </a:solidFill>
                <a:latin typeface="Arial"/>
                <a:ea typeface="Arial"/>
                <a:cs typeface="Arial"/>
                <a:sym typeface="Arial"/>
              </a:rPr>
            </a:br>
            <a:r>
              <a:rPr lang="sv-SE" sz="1000">
                <a:solidFill>
                  <a:schemeClr val="lt1"/>
                </a:solidFill>
                <a:latin typeface="Arial"/>
                <a:ea typeface="Arial"/>
                <a:cs typeface="Arial"/>
                <a:sym typeface="Arial"/>
              </a:rPr>
              <a:t>till lagets egna lagkassa</a:t>
            </a:r>
            <a:endParaRPr/>
          </a:p>
        </p:txBody>
      </p:sp>
      <p:sp>
        <p:nvSpPr>
          <p:cNvPr id="129" name="Google Shape;129;p3"/>
          <p:cNvSpPr txBox="1"/>
          <p:nvPr/>
        </p:nvSpPr>
        <p:spPr>
          <a:xfrm>
            <a:off x="9230399" y="1356532"/>
            <a:ext cx="26730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p4"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
        <p:nvSpPr>
          <p:cNvPr id="136" name="Google Shape;136;p4"/>
          <p:cNvSpPr txBox="1">
            <a:spLocks noGrp="1"/>
          </p:cNvSpPr>
          <p:nvPr>
            <p:ph type="body" idx="1"/>
          </p:nvPr>
        </p:nvSpPr>
        <p:spPr>
          <a:xfrm>
            <a:off x="104172" y="562708"/>
            <a:ext cx="12002947" cy="6150608"/>
          </a:xfrm>
          <a:prstGeom prst="rect">
            <a:avLst/>
          </a:prstGeom>
          <a:noFill/>
          <a:ln>
            <a:noFill/>
          </a:ln>
        </p:spPr>
        <p:txBody>
          <a:bodyPr spcFirstLastPara="1" wrap="square" lIns="91425" tIns="45700" rIns="91425" bIns="45700" anchor="t" anchorCtr="0">
            <a:normAutofit/>
          </a:bodyPr>
          <a:lstStyle/>
          <a:p>
            <a:pPr marL="457200" lvl="0" indent="0" algn="l" rtl="0">
              <a:lnSpc>
                <a:spcPct val="90000"/>
              </a:lnSpc>
              <a:spcBef>
                <a:spcPts val="0"/>
              </a:spcBef>
              <a:spcAft>
                <a:spcPts val="0"/>
              </a:spcAft>
              <a:buNone/>
            </a:pPr>
            <a:endParaRPr sz="3000" dirty="0"/>
          </a:p>
          <a:p>
            <a:pPr marL="457200" lvl="0" indent="-476250" algn="l" rtl="0">
              <a:lnSpc>
                <a:spcPct val="90000"/>
              </a:lnSpc>
              <a:spcBef>
                <a:spcPts val="0"/>
              </a:spcBef>
              <a:spcAft>
                <a:spcPts val="0"/>
              </a:spcAft>
              <a:buSzPts val="3900"/>
              <a:buChar char="•"/>
            </a:pPr>
            <a:r>
              <a:rPr lang="sv-SE" sz="3900" dirty="0"/>
              <a:t>Måndagar 17.00 </a:t>
            </a:r>
            <a:r>
              <a:rPr lang="sv-SE" sz="3900" dirty="0" err="1"/>
              <a:t>Grubbevallen</a:t>
            </a:r>
            <a:endParaRPr sz="3900" dirty="0"/>
          </a:p>
          <a:p>
            <a:pPr marL="457200" lvl="0" indent="0" algn="l" rtl="0">
              <a:lnSpc>
                <a:spcPct val="90000"/>
              </a:lnSpc>
              <a:spcBef>
                <a:spcPts val="0"/>
              </a:spcBef>
              <a:spcAft>
                <a:spcPts val="0"/>
              </a:spcAft>
              <a:buNone/>
            </a:pPr>
            <a:endParaRPr sz="3900" dirty="0"/>
          </a:p>
          <a:p>
            <a:pPr marL="457200" lvl="0" indent="-476250" algn="l" rtl="0">
              <a:lnSpc>
                <a:spcPct val="90000"/>
              </a:lnSpc>
              <a:spcBef>
                <a:spcPts val="0"/>
              </a:spcBef>
              <a:spcAft>
                <a:spcPts val="0"/>
              </a:spcAft>
              <a:buSzPts val="3900"/>
              <a:buChar char="•"/>
            </a:pPr>
            <a:r>
              <a:rPr lang="sv-SE" sz="3900" dirty="0"/>
              <a:t>Onsdagar 18.00 </a:t>
            </a:r>
            <a:r>
              <a:rPr lang="sv-SE" sz="3900" dirty="0" err="1" smtClean="0"/>
              <a:t>Grubbevallen</a:t>
            </a:r>
            <a:endParaRPr lang="sv-SE" sz="3900" dirty="0" smtClean="0"/>
          </a:p>
          <a:p>
            <a:pPr marL="0" lvl="0" indent="0" algn="l" rtl="0">
              <a:lnSpc>
                <a:spcPct val="90000"/>
              </a:lnSpc>
              <a:spcBef>
                <a:spcPts val="0"/>
              </a:spcBef>
              <a:spcAft>
                <a:spcPts val="0"/>
              </a:spcAft>
              <a:buSzPts val="3900"/>
              <a:buNone/>
            </a:pPr>
            <a:endParaRPr lang="sv-SE" sz="3900" dirty="0"/>
          </a:p>
          <a:p>
            <a:pPr marL="457200" lvl="0" indent="-476250" algn="l" rtl="0">
              <a:lnSpc>
                <a:spcPct val="90000"/>
              </a:lnSpc>
              <a:spcBef>
                <a:spcPts val="0"/>
              </a:spcBef>
              <a:spcAft>
                <a:spcPts val="0"/>
              </a:spcAft>
              <a:buSzPts val="3900"/>
              <a:buChar char="•"/>
            </a:pPr>
            <a:r>
              <a:rPr lang="sv-SE" sz="3900" dirty="0" smtClean="0"/>
              <a:t>Första träning?</a:t>
            </a:r>
            <a:endParaRPr sz="3900" dirty="0"/>
          </a:p>
          <a:p>
            <a:pPr marL="0" lvl="0" indent="0" algn="l" rtl="0">
              <a:lnSpc>
                <a:spcPct val="90000"/>
              </a:lnSpc>
              <a:spcBef>
                <a:spcPts val="0"/>
              </a:spcBef>
              <a:spcAft>
                <a:spcPts val="0"/>
              </a:spcAft>
              <a:buNone/>
            </a:pPr>
            <a:endParaRPr sz="3900" dirty="0"/>
          </a:p>
          <a:p>
            <a:pPr marL="0" lvl="0" indent="0" algn="l" rtl="0">
              <a:lnSpc>
                <a:spcPct val="90000"/>
              </a:lnSpc>
              <a:spcBef>
                <a:spcPts val="0"/>
              </a:spcBef>
              <a:spcAft>
                <a:spcPts val="0"/>
              </a:spcAft>
              <a:buNone/>
            </a:pPr>
            <a:r>
              <a:rPr lang="sv-SE" sz="3400" dirty="0"/>
              <a:t>Svara på kallelserna så snart som möjligt så vi har möjlighet att planera träningar utifrån antalet deltagare. Vi ses 15 min före träningsstart, kom gärna tidigt då det är många som samsas om planen.  Uppsatt hår, benskydd, egen </a:t>
            </a:r>
            <a:r>
              <a:rPr lang="sv-SE" sz="3400" dirty="0" smtClean="0"/>
              <a:t>boll (</a:t>
            </a:r>
            <a:r>
              <a:rPr lang="sv-SE" sz="3400" dirty="0" err="1" smtClean="0"/>
              <a:t>lagbollar</a:t>
            </a:r>
            <a:r>
              <a:rPr lang="sv-SE" sz="3400" dirty="0" smtClean="0"/>
              <a:t>?) </a:t>
            </a:r>
            <a:r>
              <a:rPr lang="sv-SE" sz="3400" dirty="0"/>
              <a:t>och vattenflaska. </a:t>
            </a:r>
            <a:endParaRPr sz="3400" dirty="0"/>
          </a:p>
        </p:txBody>
      </p:sp>
      <p:sp>
        <p:nvSpPr>
          <p:cNvPr id="137" name="Google Shape;137;p4"/>
          <p:cNvSpPr txBox="1">
            <a:spLocks noGrp="1"/>
          </p:cNvSpPr>
          <p:nvPr>
            <p:ph type="title"/>
          </p:nvPr>
        </p:nvSpPr>
        <p:spPr>
          <a:xfrm>
            <a:off x="803476" y="72835"/>
            <a:ext cx="3976868" cy="653447"/>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sv-SE" b="1" u="sng" dirty="0"/>
              <a:t>Träningstider </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143" name="Google Shape;143;p5"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
        <p:nvSpPr>
          <p:cNvPr id="144" name="Google Shape;144;p5"/>
          <p:cNvSpPr txBox="1">
            <a:spLocks noGrp="1"/>
          </p:cNvSpPr>
          <p:nvPr>
            <p:ph type="body" idx="1"/>
          </p:nvPr>
        </p:nvSpPr>
        <p:spPr>
          <a:xfrm>
            <a:off x="370390" y="902825"/>
            <a:ext cx="10983410" cy="5274138"/>
          </a:xfrm>
          <a:prstGeom prst="rect">
            <a:avLst/>
          </a:prstGeom>
          <a:noFill/>
          <a:ln>
            <a:noFill/>
          </a:ln>
        </p:spPr>
        <p:txBody>
          <a:bodyPr spcFirstLastPara="1" wrap="square" lIns="91425" tIns="45700" rIns="91425" bIns="45700" anchor="t" anchorCtr="0">
            <a:normAutofit/>
          </a:bodyPr>
          <a:lstStyle/>
          <a:p>
            <a:pPr marL="228600" lvl="0" indent="0" algn="l" rtl="0">
              <a:lnSpc>
                <a:spcPct val="90000"/>
              </a:lnSpc>
              <a:spcBef>
                <a:spcPts val="0"/>
              </a:spcBef>
              <a:spcAft>
                <a:spcPts val="0"/>
              </a:spcAft>
              <a:buNone/>
            </a:pPr>
            <a:endParaRPr/>
          </a:p>
          <a:p>
            <a:pPr marL="228600" lvl="0" indent="0" algn="l" rtl="0">
              <a:lnSpc>
                <a:spcPct val="90000"/>
              </a:lnSpc>
              <a:spcBef>
                <a:spcPts val="0"/>
              </a:spcBef>
              <a:spcAft>
                <a:spcPts val="0"/>
              </a:spcAft>
              <a:buNone/>
            </a:pPr>
            <a:endParaRPr/>
          </a:p>
          <a:p>
            <a:pPr marL="457200" lvl="0" indent="-342900" algn="l" rtl="0">
              <a:lnSpc>
                <a:spcPct val="90000"/>
              </a:lnSpc>
              <a:spcBef>
                <a:spcPts val="0"/>
              </a:spcBef>
              <a:spcAft>
                <a:spcPts val="0"/>
              </a:spcAft>
              <a:buSzPts val="1800"/>
              <a:buChar char="•"/>
            </a:pPr>
            <a:r>
              <a:rPr lang="sv-SE"/>
              <a:t>Två lag anmälda i två olika serier</a:t>
            </a:r>
            <a:endParaRPr/>
          </a:p>
          <a:p>
            <a:pPr marL="0" lvl="0" indent="0" algn="l" rtl="0">
              <a:lnSpc>
                <a:spcPct val="90000"/>
              </a:lnSpc>
              <a:spcBef>
                <a:spcPts val="0"/>
              </a:spcBef>
              <a:spcAft>
                <a:spcPts val="0"/>
              </a:spcAft>
              <a:buNone/>
            </a:pPr>
            <a:endParaRPr/>
          </a:p>
          <a:p>
            <a:pPr marL="457200" lvl="0" indent="-342900" algn="l" rtl="0">
              <a:lnSpc>
                <a:spcPct val="90000"/>
              </a:lnSpc>
              <a:spcBef>
                <a:spcPts val="0"/>
              </a:spcBef>
              <a:spcAft>
                <a:spcPts val="0"/>
              </a:spcAft>
              <a:buSzPts val="1800"/>
              <a:buChar char="•"/>
            </a:pPr>
            <a:r>
              <a:rPr lang="sv-SE"/>
              <a:t>7 matcher i varje serie </a:t>
            </a:r>
            <a:endParaRPr/>
          </a:p>
          <a:p>
            <a:pPr marL="0" lvl="0" indent="0" algn="l" rtl="0">
              <a:lnSpc>
                <a:spcPct val="90000"/>
              </a:lnSpc>
              <a:spcBef>
                <a:spcPts val="0"/>
              </a:spcBef>
              <a:spcAft>
                <a:spcPts val="0"/>
              </a:spcAft>
              <a:buNone/>
            </a:pPr>
            <a:endParaRPr/>
          </a:p>
          <a:p>
            <a:pPr marL="457200" lvl="0" indent="-342900" algn="l" rtl="0">
              <a:lnSpc>
                <a:spcPct val="90000"/>
              </a:lnSpc>
              <a:spcBef>
                <a:spcPts val="0"/>
              </a:spcBef>
              <a:spcAft>
                <a:spcPts val="0"/>
              </a:spcAft>
              <a:buSzPts val="1800"/>
              <a:buChar char="•"/>
            </a:pPr>
            <a:r>
              <a:rPr lang="sv-SE"/>
              <a:t>5 mot 5 </a:t>
            </a:r>
            <a:endParaRPr/>
          </a:p>
          <a:p>
            <a:pPr marL="457200" lvl="0" indent="0" algn="l" rtl="0">
              <a:lnSpc>
                <a:spcPct val="90000"/>
              </a:lnSpc>
              <a:spcBef>
                <a:spcPts val="0"/>
              </a:spcBef>
              <a:spcAft>
                <a:spcPts val="0"/>
              </a:spcAft>
              <a:buNone/>
            </a:pPr>
            <a:endParaRPr/>
          </a:p>
          <a:p>
            <a:pPr marL="457200" lvl="0" indent="-342900" algn="l" rtl="0">
              <a:lnSpc>
                <a:spcPct val="90000"/>
              </a:lnSpc>
              <a:spcBef>
                <a:spcPts val="0"/>
              </a:spcBef>
              <a:spcAft>
                <a:spcPts val="0"/>
              </a:spcAft>
              <a:buSzPts val="1800"/>
              <a:buChar char="•"/>
            </a:pPr>
            <a:r>
              <a:rPr lang="sv-SE"/>
              <a:t>3x15 min </a:t>
            </a:r>
            <a:endParaRPr/>
          </a:p>
          <a:p>
            <a:pPr marL="914400" lvl="0" indent="0" algn="l" rtl="0">
              <a:lnSpc>
                <a:spcPct val="90000"/>
              </a:lnSpc>
              <a:spcBef>
                <a:spcPts val="0"/>
              </a:spcBef>
              <a:spcAft>
                <a:spcPts val="0"/>
              </a:spcAft>
              <a:buNone/>
            </a:pPr>
            <a:endParaRPr/>
          </a:p>
          <a:p>
            <a:pPr marL="457200" lvl="0" indent="-342900" algn="l" rtl="0">
              <a:lnSpc>
                <a:spcPct val="90000"/>
              </a:lnSpc>
              <a:spcBef>
                <a:spcPts val="0"/>
              </a:spcBef>
              <a:spcAft>
                <a:spcPts val="0"/>
              </a:spcAft>
              <a:buSzPts val="1800"/>
              <a:buChar char="•"/>
            </a:pPr>
            <a:r>
              <a:rPr lang="sv-SE"/>
              <a:t>Första två matcherna 15/5, båda på grubbevallen-tid kommer sedan </a:t>
            </a:r>
            <a:endParaRPr/>
          </a:p>
          <a:p>
            <a:pPr marL="1371600" lvl="0" indent="0" algn="l" rtl="0">
              <a:lnSpc>
                <a:spcPct val="90000"/>
              </a:lnSpc>
              <a:spcBef>
                <a:spcPts val="0"/>
              </a:spcBef>
              <a:spcAft>
                <a:spcPts val="0"/>
              </a:spcAft>
              <a:buNone/>
            </a:pPr>
            <a:endParaRPr/>
          </a:p>
          <a:p>
            <a:pPr marL="457200" lvl="0" indent="-342900" algn="l" rtl="0">
              <a:lnSpc>
                <a:spcPct val="90000"/>
              </a:lnSpc>
              <a:spcBef>
                <a:spcPts val="0"/>
              </a:spcBef>
              <a:spcAft>
                <a:spcPts val="0"/>
              </a:spcAft>
              <a:buSzPts val="1800"/>
              <a:buChar char="•"/>
            </a:pPr>
            <a:r>
              <a:rPr lang="sv-SE"/>
              <a:t>Som regel samlas vi 30 min innan matchstart</a:t>
            </a:r>
            <a:endParaRPr/>
          </a:p>
          <a:p>
            <a:pPr marL="228600" lvl="0" indent="0" algn="l" rtl="0">
              <a:lnSpc>
                <a:spcPct val="90000"/>
              </a:lnSpc>
              <a:spcBef>
                <a:spcPts val="0"/>
              </a:spcBef>
              <a:spcAft>
                <a:spcPts val="0"/>
              </a:spcAft>
              <a:buNone/>
            </a:pPr>
            <a:endParaRPr/>
          </a:p>
          <a:p>
            <a:pPr marL="228600" lvl="0" indent="0" algn="l" rtl="0">
              <a:lnSpc>
                <a:spcPct val="90000"/>
              </a:lnSpc>
              <a:spcBef>
                <a:spcPts val="0"/>
              </a:spcBef>
              <a:spcAft>
                <a:spcPts val="0"/>
              </a:spcAft>
              <a:buNone/>
            </a:pPr>
            <a:endParaRPr/>
          </a:p>
        </p:txBody>
      </p:sp>
      <p:sp>
        <p:nvSpPr>
          <p:cNvPr id="145" name="Google Shape;145;p5"/>
          <p:cNvSpPr txBox="1">
            <a:spLocks noGrp="1"/>
          </p:cNvSpPr>
          <p:nvPr>
            <p:ph type="title"/>
          </p:nvPr>
        </p:nvSpPr>
        <p:spPr>
          <a:xfrm>
            <a:off x="838200" y="-16731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sv-SE" b="1" u="sng"/>
              <a:t>Matcher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6"/>
          <p:cNvSpPr txBox="1">
            <a:spLocks noGrp="1"/>
          </p:cNvSpPr>
          <p:nvPr>
            <p:ph type="body" idx="1"/>
          </p:nvPr>
        </p:nvSpPr>
        <p:spPr>
          <a:xfrm>
            <a:off x="261884" y="1162086"/>
            <a:ext cx="9992316"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000"/>
              <a:buChar char="•"/>
            </a:pPr>
            <a:r>
              <a:rPr lang="sv-SE" sz="2000">
                <a:latin typeface="Arial"/>
                <a:ea typeface="Arial"/>
                <a:cs typeface="Arial"/>
                <a:sym typeface="Arial"/>
              </a:rPr>
              <a:t>Som medlem i förening finns möjlighet till besök hos läkare/sjukgymnast </a:t>
            </a:r>
            <a:br>
              <a:rPr lang="sv-SE" sz="2000">
                <a:latin typeface="Arial"/>
                <a:ea typeface="Arial"/>
                <a:cs typeface="Arial"/>
                <a:sym typeface="Arial"/>
              </a:rPr>
            </a:br>
            <a:r>
              <a:rPr lang="sv-SE" sz="2000">
                <a:latin typeface="Arial"/>
                <a:ea typeface="Arial"/>
                <a:cs typeface="Arial"/>
                <a:sym typeface="Arial"/>
              </a:rPr>
              <a:t>för bedömning av akuta skador och överbelastningar.</a:t>
            </a:r>
            <a:endParaRPr/>
          </a:p>
          <a:p>
            <a:pPr marL="228600" lvl="0" indent="-228600" algn="l" rtl="0">
              <a:lnSpc>
                <a:spcPct val="90000"/>
              </a:lnSpc>
              <a:spcBef>
                <a:spcPts val="1000"/>
              </a:spcBef>
              <a:spcAft>
                <a:spcPts val="0"/>
              </a:spcAft>
              <a:buClr>
                <a:schemeClr val="dk1"/>
              </a:buClr>
              <a:buSzPts val="2000"/>
              <a:buChar char="•"/>
            </a:pPr>
            <a:r>
              <a:rPr lang="sv-SE" sz="2000">
                <a:latin typeface="Arial"/>
                <a:ea typeface="Arial"/>
                <a:cs typeface="Arial"/>
                <a:sym typeface="Arial"/>
              </a:rPr>
              <a:t>1 besök till läkare, 2 besök till sjukgymnast.</a:t>
            </a:r>
            <a:endParaRPr/>
          </a:p>
          <a:p>
            <a:pPr marL="228600" lvl="0" indent="-228600" algn="l" rtl="0">
              <a:lnSpc>
                <a:spcPct val="90000"/>
              </a:lnSpc>
              <a:spcBef>
                <a:spcPts val="1000"/>
              </a:spcBef>
              <a:spcAft>
                <a:spcPts val="0"/>
              </a:spcAft>
              <a:buClr>
                <a:schemeClr val="dk1"/>
              </a:buClr>
              <a:buSzPts val="2000"/>
              <a:buChar char="•"/>
            </a:pPr>
            <a:r>
              <a:rPr lang="sv-SE" sz="2000">
                <a:latin typeface="Arial"/>
                <a:ea typeface="Arial"/>
                <a:cs typeface="Arial"/>
                <a:sym typeface="Arial"/>
              </a:rPr>
              <a:t>Bilddiagnostik (MR, röntgen, ultraljud).</a:t>
            </a:r>
            <a:endParaRPr/>
          </a:p>
          <a:p>
            <a:pPr marL="228600" lvl="0" indent="-228600" algn="l" rtl="0">
              <a:lnSpc>
                <a:spcPct val="90000"/>
              </a:lnSpc>
              <a:spcBef>
                <a:spcPts val="1000"/>
              </a:spcBef>
              <a:spcAft>
                <a:spcPts val="0"/>
              </a:spcAft>
              <a:buClr>
                <a:schemeClr val="dk1"/>
              </a:buClr>
              <a:buSzPts val="2000"/>
              <a:buChar char="•"/>
            </a:pPr>
            <a:r>
              <a:rPr lang="sv-SE" sz="2000">
                <a:latin typeface="Arial"/>
                <a:ea typeface="Arial"/>
                <a:cs typeface="Arial"/>
                <a:sym typeface="Arial"/>
              </a:rPr>
              <a:t>Skador/överbelastning i samband med träning och match.</a:t>
            </a:r>
            <a:endParaRPr/>
          </a:p>
          <a:p>
            <a:pPr marL="228600" lvl="0" indent="-228600" algn="l" rtl="0">
              <a:lnSpc>
                <a:spcPct val="90000"/>
              </a:lnSpc>
              <a:spcBef>
                <a:spcPts val="1000"/>
              </a:spcBef>
              <a:spcAft>
                <a:spcPts val="0"/>
              </a:spcAft>
              <a:buClr>
                <a:schemeClr val="dk1"/>
              </a:buClr>
              <a:buSzPts val="2000"/>
              <a:buChar char="•"/>
            </a:pPr>
            <a:r>
              <a:rPr lang="sv-SE" sz="2000">
                <a:latin typeface="Arial"/>
                <a:ea typeface="Arial"/>
                <a:cs typeface="Arial"/>
                <a:sym typeface="Arial"/>
              </a:rPr>
              <a:t>Krävs fortsatt behandling/operation/skydd hänvisas man till vanliga sjukvården.</a:t>
            </a:r>
            <a:endParaRPr/>
          </a:p>
          <a:p>
            <a:pPr marL="228600" lvl="0" indent="-101600" algn="l" rtl="0">
              <a:lnSpc>
                <a:spcPct val="90000"/>
              </a:lnSpc>
              <a:spcBef>
                <a:spcPts val="1000"/>
              </a:spcBef>
              <a:spcAft>
                <a:spcPts val="0"/>
              </a:spcAft>
              <a:buClr>
                <a:schemeClr val="dk1"/>
              </a:buClr>
              <a:buSzPts val="2000"/>
              <a:buNone/>
            </a:pPr>
            <a:endParaRPr sz="2000">
              <a:latin typeface="Arial"/>
              <a:ea typeface="Arial"/>
              <a:cs typeface="Arial"/>
              <a:sym typeface="Arial"/>
            </a:endParaRPr>
          </a:p>
          <a:p>
            <a:pPr marL="228600" lvl="0" indent="-228600" algn="l" rtl="0">
              <a:lnSpc>
                <a:spcPct val="90000"/>
              </a:lnSpc>
              <a:spcBef>
                <a:spcPts val="1000"/>
              </a:spcBef>
              <a:spcAft>
                <a:spcPts val="0"/>
              </a:spcAft>
              <a:buClr>
                <a:schemeClr val="dk1"/>
              </a:buClr>
              <a:buSzPts val="2000"/>
              <a:buChar char="•"/>
            </a:pPr>
            <a:r>
              <a:rPr lang="sv-SE" sz="2000">
                <a:latin typeface="Arial"/>
                <a:ea typeface="Arial"/>
                <a:cs typeface="Arial"/>
                <a:sym typeface="Arial"/>
              </a:rPr>
              <a:t>Hur? Ring 020-44 11 11 ”Råd och vård för idrottsskador”</a:t>
            </a:r>
            <a:endParaRPr/>
          </a:p>
          <a:p>
            <a:pPr marL="228600" lvl="0" indent="-228600" algn="l" rtl="0">
              <a:lnSpc>
                <a:spcPct val="90000"/>
              </a:lnSpc>
              <a:spcBef>
                <a:spcPts val="1000"/>
              </a:spcBef>
              <a:spcAft>
                <a:spcPts val="0"/>
              </a:spcAft>
              <a:buClr>
                <a:schemeClr val="dk1"/>
              </a:buClr>
              <a:buSzPts val="2000"/>
              <a:buChar char="•"/>
            </a:pPr>
            <a:r>
              <a:rPr lang="sv-SE" sz="2000">
                <a:latin typeface="Arial"/>
                <a:ea typeface="Arial"/>
                <a:cs typeface="Arial"/>
                <a:sym typeface="Arial"/>
              </a:rPr>
              <a:t>Tjänsten öppen vardagar 8:00-17:00, eller maila radochvard@aleris.se</a:t>
            </a:r>
            <a:endParaRPr sz="2000">
              <a:latin typeface="Arial"/>
              <a:ea typeface="Arial"/>
              <a:cs typeface="Arial"/>
              <a:sym typeface="Arial"/>
            </a:endParaRPr>
          </a:p>
        </p:txBody>
      </p:sp>
      <p:pic>
        <p:nvPicPr>
          <p:cNvPr id="151" name="Google Shape;151;p6" descr="En bild som visar skärmbild&#10;&#10;Automatiskt genererad beskrivning"/>
          <p:cNvPicPr preferRelativeResize="0"/>
          <p:nvPr/>
        </p:nvPicPr>
        <p:blipFill rotWithShape="1">
          <a:blip r:embed="rId3">
            <a:alphaModFix/>
          </a:blip>
          <a:srcRect/>
          <a:stretch/>
        </p:blipFill>
        <p:spPr>
          <a:xfrm>
            <a:off x="7965162" y="5009821"/>
            <a:ext cx="4049038" cy="1619615"/>
          </a:xfrm>
          <a:prstGeom prst="rect">
            <a:avLst/>
          </a:prstGeom>
          <a:noFill/>
          <a:ln>
            <a:noFill/>
          </a:ln>
        </p:spPr>
      </p:pic>
      <p:sp>
        <p:nvSpPr>
          <p:cNvPr id="152" name="Google Shape;152;p6"/>
          <p:cNvSpPr txBox="1"/>
          <p:nvPr/>
        </p:nvSpPr>
        <p:spPr>
          <a:xfrm>
            <a:off x="261884" y="293482"/>
            <a:ext cx="10938553" cy="661981"/>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3600"/>
              <a:buFont typeface="Arial"/>
              <a:buNone/>
            </a:pPr>
            <a:r>
              <a:rPr lang="sv-SE" sz="3600" b="1">
                <a:solidFill>
                  <a:schemeClr val="dk1"/>
                </a:solidFill>
                <a:latin typeface="Arial"/>
                <a:ea typeface="Arial"/>
                <a:cs typeface="Arial"/>
                <a:sym typeface="Arial"/>
              </a:rPr>
              <a:t>Råd och vård vid idrottsskador</a:t>
            </a:r>
            <a:endParaRPr/>
          </a:p>
        </p:txBody>
      </p:sp>
      <p:pic>
        <p:nvPicPr>
          <p:cNvPr id="153" name="Google Shape;153;p6" descr="../../Logor/%20SandåkernsSK_transparentBG.png"/>
          <p:cNvPicPr preferRelativeResize="0"/>
          <p:nvPr/>
        </p:nvPicPr>
        <p:blipFill rotWithShape="1">
          <a:blip r:embed="rId4">
            <a:alphaModFix/>
          </a:blip>
          <a:srcRect/>
          <a:stretch/>
        </p:blipFill>
        <p:spPr>
          <a:xfrm>
            <a:off x="11264638" y="248445"/>
            <a:ext cx="749562" cy="47783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7"/>
          <p:cNvSpPr txBox="1">
            <a:spLocks noGrp="1"/>
          </p:cNvSpPr>
          <p:nvPr>
            <p:ph type="title"/>
          </p:nvPr>
        </p:nvSpPr>
        <p:spPr>
          <a:xfrm>
            <a:off x="333103" y="255588"/>
            <a:ext cx="10515600" cy="824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Förklaring avgifter</a:t>
            </a:r>
            <a:endParaRPr/>
          </a:p>
        </p:txBody>
      </p:sp>
      <p:sp>
        <p:nvSpPr>
          <p:cNvPr id="159" name="Google Shape;159;p7"/>
          <p:cNvSpPr txBox="1">
            <a:spLocks noGrp="1"/>
          </p:cNvSpPr>
          <p:nvPr>
            <p:ph type="body" idx="1"/>
          </p:nvPr>
        </p:nvSpPr>
        <p:spPr>
          <a:xfrm>
            <a:off x="333103" y="1253331"/>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sv-SE" sz="2000" b="1">
                <a:latin typeface="Arial"/>
                <a:ea typeface="Arial"/>
                <a:cs typeface="Arial"/>
                <a:sym typeface="Arial"/>
              </a:rPr>
              <a:t>Medlemsavgift </a:t>
            </a:r>
            <a:r>
              <a:rPr lang="sv-SE" sz="2000">
                <a:latin typeface="Arial"/>
                <a:ea typeface="Arial"/>
                <a:cs typeface="Arial"/>
                <a:sym typeface="Arial"/>
              </a:rPr>
              <a:t>- betalas av medlem till föreningen</a:t>
            </a:r>
            <a:endParaRPr/>
          </a:p>
          <a:p>
            <a:pPr marL="228600" lvl="0" indent="-228600" algn="l" rtl="0">
              <a:lnSpc>
                <a:spcPct val="90000"/>
              </a:lnSpc>
              <a:spcBef>
                <a:spcPts val="1000"/>
              </a:spcBef>
              <a:spcAft>
                <a:spcPts val="0"/>
              </a:spcAft>
              <a:buClr>
                <a:schemeClr val="dk1"/>
              </a:buClr>
              <a:buSzPts val="2000"/>
              <a:buChar char="•"/>
            </a:pPr>
            <a:r>
              <a:rPr lang="sv-SE" sz="2000" b="1">
                <a:latin typeface="Arial"/>
                <a:ea typeface="Arial"/>
                <a:cs typeface="Arial"/>
                <a:sym typeface="Arial"/>
              </a:rPr>
              <a:t>Träningsavgift</a:t>
            </a:r>
            <a:r>
              <a:rPr lang="sv-SE" sz="2000">
                <a:latin typeface="Arial"/>
                <a:ea typeface="Arial"/>
                <a:cs typeface="Arial"/>
                <a:sym typeface="Arial"/>
              </a:rPr>
              <a:t> – betalas av medlem till sektionen</a:t>
            </a:r>
            <a:endParaRPr/>
          </a:p>
          <a:p>
            <a:pPr marL="228600" lvl="0" indent="-228600" algn="l" rtl="0">
              <a:lnSpc>
                <a:spcPct val="90000"/>
              </a:lnSpc>
              <a:spcBef>
                <a:spcPts val="1000"/>
              </a:spcBef>
              <a:spcAft>
                <a:spcPts val="0"/>
              </a:spcAft>
              <a:buClr>
                <a:schemeClr val="dk1"/>
              </a:buClr>
              <a:buSzPts val="2000"/>
              <a:buChar char="•"/>
            </a:pPr>
            <a:r>
              <a:rPr lang="sv-SE" sz="2000" b="1">
                <a:latin typeface="Arial"/>
                <a:ea typeface="Arial"/>
                <a:cs typeface="Arial"/>
                <a:sym typeface="Arial"/>
              </a:rPr>
              <a:t>Sektionsavgift</a:t>
            </a:r>
            <a:r>
              <a:rPr lang="sv-SE" sz="2000">
                <a:latin typeface="Arial"/>
                <a:ea typeface="Arial"/>
                <a:cs typeface="Arial"/>
                <a:sym typeface="Arial"/>
              </a:rPr>
              <a:t> – betalas av respektive lag till sektionen</a:t>
            </a:r>
            <a:endParaRPr/>
          </a:p>
          <a:p>
            <a:pPr marL="228600" lvl="0" indent="-228600" algn="l" rtl="0">
              <a:lnSpc>
                <a:spcPct val="90000"/>
              </a:lnSpc>
              <a:spcBef>
                <a:spcPts val="1000"/>
              </a:spcBef>
              <a:spcAft>
                <a:spcPts val="0"/>
              </a:spcAft>
              <a:buClr>
                <a:schemeClr val="dk1"/>
              </a:buClr>
              <a:buSzPts val="2000"/>
              <a:buChar char="•"/>
            </a:pPr>
            <a:r>
              <a:rPr lang="sv-SE" sz="2000" b="1">
                <a:latin typeface="Arial"/>
                <a:ea typeface="Arial"/>
                <a:cs typeface="Arial"/>
                <a:sym typeface="Arial"/>
              </a:rPr>
              <a:t>Föreningsavgift </a:t>
            </a:r>
            <a:r>
              <a:rPr lang="sv-SE" sz="2000">
                <a:latin typeface="Arial"/>
                <a:ea typeface="Arial"/>
                <a:cs typeface="Arial"/>
                <a:sym typeface="Arial"/>
              </a:rPr>
              <a:t>– betalas av respektive sektion till föreningen</a:t>
            </a:r>
            <a:endParaRPr/>
          </a:p>
          <a:p>
            <a:pPr marL="0" lvl="0" indent="0" algn="l" rtl="0">
              <a:lnSpc>
                <a:spcPct val="90000"/>
              </a:lnSpc>
              <a:spcBef>
                <a:spcPts val="1000"/>
              </a:spcBef>
              <a:spcAft>
                <a:spcPts val="0"/>
              </a:spcAft>
              <a:buClr>
                <a:schemeClr val="dk1"/>
              </a:buClr>
              <a:buSzPts val="2000"/>
              <a:buNone/>
            </a:pPr>
            <a:r>
              <a:rPr lang="sv-SE" sz="2000">
                <a:latin typeface="Arial"/>
                <a:ea typeface="Arial"/>
                <a:cs typeface="Arial"/>
                <a:sym typeface="Arial"/>
              </a:rPr>
              <a:t/>
            </a:r>
            <a:br>
              <a:rPr lang="sv-SE" sz="2000">
                <a:latin typeface="Arial"/>
                <a:ea typeface="Arial"/>
                <a:cs typeface="Arial"/>
                <a:sym typeface="Arial"/>
              </a:rPr>
            </a:br>
            <a:r>
              <a:rPr lang="sv-SE" sz="2000">
                <a:latin typeface="Arial"/>
                <a:ea typeface="Arial"/>
                <a:cs typeface="Arial"/>
                <a:sym typeface="Arial"/>
              </a:rPr>
              <a:t>Upp till varje lag (eget val som går till lagkassan):</a:t>
            </a:r>
            <a:endParaRPr/>
          </a:p>
          <a:p>
            <a:pPr marL="228600" lvl="0" indent="-228600" algn="l" rtl="0">
              <a:lnSpc>
                <a:spcPct val="90000"/>
              </a:lnSpc>
              <a:spcBef>
                <a:spcPts val="1000"/>
              </a:spcBef>
              <a:spcAft>
                <a:spcPts val="0"/>
              </a:spcAft>
              <a:buClr>
                <a:schemeClr val="dk1"/>
              </a:buClr>
              <a:buSzPts val="2000"/>
              <a:buChar char="•"/>
            </a:pPr>
            <a:r>
              <a:rPr lang="sv-SE" sz="2000" b="1">
                <a:latin typeface="Arial"/>
                <a:ea typeface="Arial"/>
                <a:cs typeface="Arial"/>
                <a:sym typeface="Arial"/>
              </a:rPr>
              <a:t>Extra insättning för ex. cuper/inköp </a:t>
            </a:r>
            <a:r>
              <a:rPr lang="sv-SE" sz="2000">
                <a:latin typeface="Arial"/>
                <a:ea typeface="Arial"/>
                <a:cs typeface="Arial"/>
                <a:sym typeface="Arial"/>
              </a:rPr>
              <a:t>- betalas av medlem till laget </a:t>
            </a:r>
            <a:endParaRPr/>
          </a:p>
          <a:p>
            <a:pPr marL="228600" lvl="0" indent="-101600" algn="l" rtl="0">
              <a:lnSpc>
                <a:spcPct val="90000"/>
              </a:lnSpc>
              <a:spcBef>
                <a:spcPts val="1000"/>
              </a:spcBef>
              <a:spcAft>
                <a:spcPts val="0"/>
              </a:spcAft>
              <a:buClr>
                <a:schemeClr val="dk1"/>
              </a:buClr>
              <a:buSzPts val="2000"/>
              <a:buNone/>
            </a:pPr>
            <a:endParaRPr sz="2000">
              <a:latin typeface="Arial"/>
              <a:ea typeface="Arial"/>
              <a:cs typeface="Arial"/>
              <a:sym typeface="Arial"/>
            </a:endParaRPr>
          </a:p>
        </p:txBody>
      </p:sp>
      <p:grpSp>
        <p:nvGrpSpPr>
          <p:cNvPr id="160" name="Google Shape;160;p7"/>
          <p:cNvGrpSpPr/>
          <p:nvPr/>
        </p:nvGrpSpPr>
        <p:grpSpPr>
          <a:xfrm>
            <a:off x="2978967" y="4296294"/>
            <a:ext cx="8877117" cy="2249574"/>
            <a:chOff x="2812" y="159723"/>
            <a:chExt cx="8877117" cy="2249574"/>
          </a:xfrm>
        </p:grpSpPr>
        <p:sp>
          <p:nvSpPr>
            <p:cNvPr id="161" name="Google Shape;161;p7"/>
            <p:cNvSpPr/>
            <p:nvPr/>
          </p:nvSpPr>
          <p:spPr>
            <a:xfrm>
              <a:off x="6726756" y="1480456"/>
              <a:ext cx="1523590" cy="264424"/>
            </a:xfrm>
            <a:custGeom>
              <a:avLst/>
              <a:gdLst/>
              <a:ahLst/>
              <a:cxnLst/>
              <a:rect l="l" t="t" r="r" b="b"/>
              <a:pathLst>
                <a:path w="120000" h="120000" extrusionOk="0">
                  <a:moveTo>
                    <a:pt x="0" y="0"/>
                  </a:moveTo>
                  <a:lnTo>
                    <a:pt x="0" y="60000"/>
                  </a:lnTo>
                  <a:lnTo>
                    <a:pt x="120000" y="60000"/>
                  </a:lnTo>
                  <a:lnTo>
                    <a:pt x="120000" y="120000"/>
                  </a:lnTo>
                </a:path>
              </a:pathLst>
            </a:custGeom>
            <a:noFill/>
            <a:ln w="12700" cap="flat" cmpd="sng">
              <a:solidFill>
                <a:srgbClr val="3A66B1"/>
              </a:solidFill>
              <a:prstDash val="solid"/>
              <a:miter lim="800000"/>
              <a:headEnd type="none" w="sm" len="sm"/>
              <a:tailEnd type="none" w="sm" len="sm"/>
            </a:ln>
          </p:spPr>
        </p:sp>
        <p:sp>
          <p:nvSpPr>
            <p:cNvPr id="162" name="Google Shape;162;p7"/>
            <p:cNvSpPr/>
            <p:nvPr/>
          </p:nvSpPr>
          <p:spPr>
            <a:xfrm>
              <a:off x="6681036" y="1480456"/>
              <a:ext cx="91440" cy="264424"/>
            </a:xfrm>
            <a:custGeom>
              <a:avLst/>
              <a:gdLst/>
              <a:ahLst/>
              <a:cxnLst/>
              <a:rect l="l" t="t" r="r" b="b"/>
              <a:pathLst>
                <a:path w="120000" h="120000" extrusionOk="0">
                  <a:moveTo>
                    <a:pt x="60000" y="0"/>
                  </a:moveTo>
                  <a:lnTo>
                    <a:pt x="60000" y="120000"/>
                  </a:lnTo>
                </a:path>
              </a:pathLst>
            </a:custGeom>
            <a:noFill/>
            <a:ln w="12700" cap="flat" cmpd="sng">
              <a:solidFill>
                <a:srgbClr val="3A66B1"/>
              </a:solidFill>
              <a:prstDash val="solid"/>
              <a:miter lim="800000"/>
              <a:headEnd type="none" w="sm" len="sm"/>
              <a:tailEnd type="none" w="sm" len="sm"/>
            </a:ln>
          </p:spPr>
        </p:sp>
        <p:sp>
          <p:nvSpPr>
            <p:cNvPr id="163" name="Google Shape;163;p7"/>
            <p:cNvSpPr/>
            <p:nvPr/>
          </p:nvSpPr>
          <p:spPr>
            <a:xfrm>
              <a:off x="5203166" y="1480456"/>
              <a:ext cx="1523590" cy="264424"/>
            </a:xfrm>
            <a:custGeom>
              <a:avLst/>
              <a:gdLst/>
              <a:ahLst/>
              <a:cxnLst/>
              <a:rect l="l" t="t" r="r" b="b"/>
              <a:pathLst>
                <a:path w="120000" h="120000" extrusionOk="0">
                  <a:moveTo>
                    <a:pt x="120000" y="0"/>
                  </a:moveTo>
                  <a:lnTo>
                    <a:pt x="120000" y="60000"/>
                  </a:lnTo>
                  <a:lnTo>
                    <a:pt x="0" y="60000"/>
                  </a:lnTo>
                  <a:lnTo>
                    <a:pt x="0" y="120000"/>
                  </a:lnTo>
                </a:path>
              </a:pathLst>
            </a:custGeom>
            <a:noFill/>
            <a:ln w="12700" cap="flat" cmpd="sng">
              <a:solidFill>
                <a:srgbClr val="3A66B1"/>
              </a:solidFill>
              <a:prstDash val="solid"/>
              <a:miter lim="800000"/>
              <a:headEnd type="none" w="sm" len="sm"/>
              <a:tailEnd type="none" w="sm" len="sm"/>
            </a:ln>
          </p:spPr>
        </p:sp>
        <p:sp>
          <p:nvSpPr>
            <p:cNvPr id="164" name="Google Shape;164;p7"/>
            <p:cNvSpPr/>
            <p:nvPr/>
          </p:nvSpPr>
          <p:spPr>
            <a:xfrm>
              <a:off x="4389351" y="789306"/>
              <a:ext cx="2337404" cy="229596"/>
            </a:xfrm>
            <a:custGeom>
              <a:avLst/>
              <a:gdLst/>
              <a:ahLst/>
              <a:cxnLst/>
              <a:rect l="l" t="t" r="r" b="b"/>
              <a:pathLst>
                <a:path w="120000" h="120000" extrusionOk="0">
                  <a:moveTo>
                    <a:pt x="0" y="0"/>
                  </a:moveTo>
                  <a:lnTo>
                    <a:pt x="0" y="50898"/>
                  </a:lnTo>
                  <a:lnTo>
                    <a:pt x="120000" y="50898"/>
                  </a:lnTo>
                  <a:lnTo>
                    <a:pt x="120000" y="120000"/>
                  </a:lnTo>
                </a:path>
              </a:pathLst>
            </a:custGeom>
            <a:noFill/>
            <a:ln w="12700" cap="flat" cmpd="sng">
              <a:solidFill>
                <a:srgbClr val="345A99"/>
              </a:solidFill>
              <a:prstDash val="solid"/>
              <a:miter lim="800000"/>
              <a:headEnd type="none" w="sm" len="sm"/>
              <a:tailEnd type="none" w="sm" len="sm"/>
            </a:ln>
          </p:spPr>
        </p:sp>
        <p:sp>
          <p:nvSpPr>
            <p:cNvPr id="165" name="Google Shape;165;p7"/>
            <p:cNvSpPr/>
            <p:nvPr/>
          </p:nvSpPr>
          <p:spPr>
            <a:xfrm>
              <a:off x="2155985" y="1515291"/>
              <a:ext cx="1523590" cy="264424"/>
            </a:xfrm>
            <a:custGeom>
              <a:avLst/>
              <a:gdLst/>
              <a:ahLst/>
              <a:cxnLst/>
              <a:rect l="l" t="t" r="r" b="b"/>
              <a:pathLst>
                <a:path w="120000" h="120000" extrusionOk="0">
                  <a:moveTo>
                    <a:pt x="0" y="0"/>
                  </a:moveTo>
                  <a:lnTo>
                    <a:pt x="0" y="60000"/>
                  </a:lnTo>
                  <a:lnTo>
                    <a:pt x="120000" y="60000"/>
                  </a:lnTo>
                  <a:lnTo>
                    <a:pt x="120000" y="120000"/>
                  </a:lnTo>
                </a:path>
              </a:pathLst>
            </a:custGeom>
            <a:noFill/>
            <a:ln w="12700" cap="flat" cmpd="sng">
              <a:solidFill>
                <a:srgbClr val="3A66B1"/>
              </a:solidFill>
              <a:prstDash val="solid"/>
              <a:miter lim="800000"/>
              <a:headEnd type="none" w="sm" len="sm"/>
              <a:tailEnd type="none" w="sm" len="sm"/>
            </a:ln>
          </p:spPr>
        </p:sp>
        <p:sp>
          <p:nvSpPr>
            <p:cNvPr id="166" name="Google Shape;166;p7"/>
            <p:cNvSpPr/>
            <p:nvPr/>
          </p:nvSpPr>
          <p:spPr>
            <a:xfrm>
              <a:off x="2110265" y="1515291"/>
              <a:ext cx="91440" cy="264424"/>
            </a:xfrm>
            <a:custGeom>
              <a:avLst/>
              <a:gdLst/>
              <a:ahLst/>
              <a:cxnLst/>
              <a:rect l="l" t="t" r="r" b="b"/>
              <a:pathLst>
                <a:path w="120000" h="120000" extrusionOk="0">
                  <a:moveTo>
                    <a:pt x="60000" y="0"/>
                  </a:moveTo>
                  <a:lnTo>
                    <a:pt x="60000" y="120000"/>
                  </a:lnTo>
                </a:path>
              </a:pathLst>
            </a:custGeom>
            <a:noFill/>
            <a:ln w="12700" cap="flat" cmpd="sng">
              <a:solidFill>
                <a:srgbClr val="3A66B1"/>
              </a:solidFill>
              <a:prstDash val="solid"/>
              <a:miter lim="800000"/>
              <a:headEnd type="none" w="sm" len="sm"/>
              <a:tailEnd type="none" w="sm" len="sm"/>
            </a:ln>
          </p:spPr>
        </p:sp>
        <p:sp>
          <p:nvSpPr>
            <p:cNvPr id="167" name="Google Shape;167;p7"/>
            <p:cNvSpPr/>
            <p:nvPr/>
          </p:nvSpPr>
          <p:spPr>
            <a:xfrm>
              <a:off x="632395" y="1515291"/>
              <a:ext cx="1523590" cy="264424"/>
            </a:xfrm>
            <a:custGeom>
              <a:avLst/>
              <a:gdLst/>
              <a:ahLst/>
              <a:cxnLst/>
              <a:rect l="l" t="t" r="r" b="b"/>
              <a:pathLst>
                <a:path w="120000" h="120000" extrusionOk="0">
                  <a:moveTo>
                    <a:pt x="120000" y="0"/>
                  </a:moveTo>
                  <a:lnTo>
                    <a:pt x="120000" y="60000"/>
                  </a:lnTo>
                  <a:lnTo>
                    <a:pt x="0" y="60000"/>
                  </a:lnTo>
                  <a:lnTo>
                    <a:pt x="0" y="120000"/>
                  </a:lnTo>
                </a:path>
              </a:pathLst>
            </a:custGeom>
            <a:noFill/>
            <a:ln w="12700" cap="flat" cmpd="sng">
              <a:solidFill>
                <a:srgbClr val="3A66B1"/>
              </a:solidFill>
              <a:prstDash val="solid"/>
              <a:miter lim="800000"/>
              <a:headEnd type="none" w="sm" len="sm"/>
              <a:tailEnd type="none" w="sm" len="sm"/>
            </a:ln>
          </p:spPr>
        </p:sp>
        <p:sp>
          <p:nvSpPr>
            <p:cNvPr id="168" name="Google Shape;168;p7"/>
            <p:cNvSpPr/>
            <p:nvPr/>
          </p:nvSpPr>
          <p:spPr>
            <a:xfrm>
              <a:off x="2155985" y="789306"/>
              <a:ext cx="2233366" cy="229596"/>
            </a:xfrm>
            <a:custGeom>
              <a:avLst/>
              <a:gdLst/>
              <a:ahLst/>
              <a:cxnLst/>
              <a:rect l="l" t="t" r="r" b="b"/>
              <a:pathLst>
                <a:path w="120000" h="120000" extrusionOk="0">
                  <a:moveTo>
                    <a:pt x="120000" y="0"/>
                  </a:moveTo>
                  <a:lnTo>
                    <a:pt x="120000" y="50898"/>
                  </a:lnTo>
                  <a:lnTo>
                    <a:pt x="0" y="50898"/>
                  </a:lnTo>
                  <a:lnTo>
                    <a:pt x="0" y="120000"/>
                  </a:lnTo>
                </a:path>
              </a:pathLst>
            </a:custGeom>
            <a:noFill/>
            <a:ln w="12700" cap="flat" cmpd="sng">
              <a:solidFill>
                <a:srgbClr val="345A99"/>
              </a:solidFill>
              <a:prstDash val="solid"/>
              <a:miter lim="800000"/>
              <a:headEnd type="none" w="sm" len="sm"/>
              <a:tailEnd type="none" w="sm" len="sm"/>
            </a:ln>
          </p:spPr>
        </p:sp>
        <p:sp>
          <p:nvSpPr>
            <p:cNvPr id="169" name="Google Shape;169;p7"/>
            <p:cNvSpPr/>
            <p:nvPr/>
          </p:nvSpPr>
          <p:spPr>
            <a:xfrm>
              <a:off x="3277621" y="159723"/>
              <a:ext cx="2223459" cy="629582"/>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7"/>
            <p:cNvSpPr txBox="1"/>
            <p:nvPr/>
          </p:nvSpPr>
          <p:spPr>
            <a:xfrm>
              <a:off x="3277621" y="159723"/>
              <a:ext cx="2223459" cy="629582"/>
            </a:xfrm>
            <a:prstGeom prst="rect">
              <a:avLst/>
            </a:prstGeom>
            <a:noFill/>
            <a:ln>
              <a:noFill/>
            </a:ln>
          </p:spPr>
          <p:txBody>
            <a:bodyPr spcFirstLastPara="1" wrap="square" lIns="6350" tIns="6350" rIns="6350" bIns="6350" anchor="ctr" anchorCtr="0">
              <a:noAutofit/>
            </a:bodyPr>
            <a:lstStyle/>
            <a:p>
              <a:pPr marL="0" marR="0" lvl="0" indent="0" algn="ctr" rtl="0">
                <a:lnSpc>
                  <a:spcPct val="100000"/>
                </a:lnSpc>
                <a:spcBef>
                  <a:spcPts val="0"/>
                </a:spcBef>
                <a:spcAft>
                  <a:spcPts val="0"/>
                </a:spcAft>
                <a:buClr>
                  <a:srgbClr val="FFFFFF"/>
                </a:buClr>
                <a:buSzPts val="1000"/>
                <a:buFont typeface="Arial"/>
                <a:buNone/>
              </a:pPr>
              <a:r>
                <a:rPr lang="sv-SE" sz="1000" b="0" i="0" u="none" strike="noStrike" cap="none">
                  <a:solidFill>
                    <a:srgbClr val="FFFFFF"/>
                  </a:solidFill>
                  <a:latin typeface="Arial"/>
                  <a:ea typeface="Arial"/>
                  <a:cs typeface="Arial"/>
                  <a:sym typeface="Arial"/>
                </a:rPr>
                <a:t>Föreningen</a:t>
              </a:r>
              <a:endParaRPr/>
            </a:p>
          </p:txBody>
        </p:sp>
        <p:sp>
          <p:nvSpPr>
            <p:cNvPr id="171" name="Google Shape;171;p7"/>
            <p:cNvSpPr/>
            <p:nvPr/>
          </p:nvSpPr>
          <p:spPr>
            <a:xfrm>
              <a:off x="816359" y="1018902"/>
              <a:ext cx="2679252" cy="496388"/>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7"/>
            <p:cNvSpPr txBox="1"/>
            <p:nvPr/>
          </p:nvSpPr>
          <p:spPr>
            <a:xfrm>
              <a:off x="816359" y="1018902"/>
              <a:ext cx="2679252" cy="496388"/>
            </a:xfrm>
            <a:prstGeom prst="rect">
              <a:avLst/>
            </a:prstGeom>
            <a:noFill/>
            <a:ln>
              <a:noFill/>
            </a:ln>
          </p:spPr>
          <p:txBody>
            <a:bodyPr spcFirstLastPara="1" wrap="square" lIns="6350" tIns="6350" rIns="6350" bIns="6350" anchor="ctr" anchorCtr="0">
              <a:noAutofit/>
            </a:bodyPr>
            <a:lstStyle/>
            <a:p>
              <a:pPr marL="0" marR="0" lvl="0" indent="0" algn="ctr" rtl="0">
                <a:lnSpc>
                  <a:spcPct val="100000"/>
                </a:lnSpc>
                <a:spcBef>
                  <a:spcPts val="0"/>
                </a:spcBef>
                <a:spcAft>
                  <a:spcPts val="0"/>
                </a:spcAft>
                <a:buClr>
                  <a:srgbClr val="FFFFFF"/>
                </a:buClr>
                <a:buSzPts val="1000"/>
                <a:buFont typeface="Arial"/>
                <a:buNone/>
              </a:pPr>
              <a:r>
                <a:rPr lang="sv-SE" sz="1000" b="0" i="0" u="none" strike="noStrike" cap="none">
                  <a:solidFill>
                    <a:srgbClr val="FFFFFF"/>
                  </a:solidFill>
                  <a:latin typeface="Arial"/>
                  <a:ea typeface="Arial"/>
                  <a:cs typeface="Arial"/>
                  <a:sym typeface="Arial"/>
                </a:rPr>
                <a:t>Fotbollssektionen</a:t>
              </a:r>
              <a:endParaRPr/>
            </a:p>
          </p:txBody>
        </p:sp>
        <p:sp>
          <p:nvSpPr>
            <p:cNvPr id="173" name="Google Shape;173;p7"/>
            <p:cNvSpPr/>
            <p:nvPr/>
          </p:nvSpPr>
          <p:spPr>
            <a:xfrm>
              <a:off x="2812" y="1779715"/>
              <a:ext cx="1259165" cy="629582"/>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7"/>
            <p:cNvSpPr txBox="1"/>
            <p:nvPr/>
          </p:nvSpPr>
          <p:spPr>
            <a:xfrm>
              <a:off x="2812" y="1779715"/>
              <a:ext cx="1259165" cy="629582"/>
            </a:xfrm>
            <a:prstGeom prst="rect">
              <a:avLst/>
            </a:prstGeom>
            <a:noFill/>
            <a:ln>
              <a:noFill/>
            </a:ln>
          </p:spPr>
          <p:txBody>
            <a:bodyPr spcFirstLastPara="1" wrap="square" lIns="6350" tIns="6350" rIns="6350" bIns="6350" anchor="ctr" anchorCtr="0">
              <a:noAutofit/>
            </a:bodyPr>
            <a:lstStyle/>
            <a:p>
              <a:pPr marL="0" marR="0" lvl="0" indent="0" algn="ctr" rtl="0">
                <a:lnSpc>
                  <a:spcPct val="100000"/>
                </a:lnSpc>
                <a:spcBef>
                  <a:spcPts val="0"/>
                </a:spcBef>
                <a:spcAft>
                  <a:spcPts val="0"/>
                </a:spcAft>
                <a:buClr>
                  <a:srgbClr val="FFFFFF"/>
                </a:buClr>
                <a:buSzPts val="1000"/>
                <a:buFont typeface="Arial"/>
                <a:buNone/>
              </a:pPr>
              <a:r>
                <a:rPr lang="sv-SE" sz="1000" b="0" i="0" u="none" strike="noStrike" cap="none">
                  <a:solidFill>
                    <a:srgbClr val="FFFFFF"/>
                  </a:solidFill>
                  <a:latin typeface="Arial"/>
                  <a:ea typeface="Arial"/>
                  <a:cs typeface="Arial"/>
                  <a:sym typeface="Arial"/>
                </a:rPr>
                <a:t>Lag (ex P08)</a:t>
              </a:r>
              <a:endParaRPr/>
            </a:p>
          </p:txBody>
        </p:sp>
        <p:sp>
          <p:nvSpPr>
            <p:cNvPr id="175" name="Google Shape;175;p7"/>
            <p:cNvSpPr/>
            <p:nvPr/>
          </p:nvSpPr>
          <p:spPr>
            <a:xfrm>
              <a:off x="1526402" y="1779715"/>
              <a:ext cx="1259165" cy="629582"/>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7"/>
            <p:cNvSpPr txBox="1"/>
            <p:nvPr/>
          </p:nvSpPr>
          <p:spPr>
            <a:xfrm>
              <a:off x="1526402" y="1779715"/>
              <a:ext cx="1259165" cy="629582"/>
            </a:xfrm>
            <a:prstGeom prst="rect">
              <a:avLst/>
            </a:prstGeom>
            <a:noFill/>
            <a:ln>
              <a:noFill/>
            </a:ln>
          </p:spPr>
          <p:txBody>
            <a:bodyPr spcFirstLastPara="1" wrap="square" lIns="6350" tIns="6350" rIns="6350" bIns="6350" anchor="ctr" anchorCtr="0">
              <a:noAutofit/>
            </a:bodyPr>
            <a:lstStyle/>
            <a:p>
              <a:pPr marL="0" marR="0" lvl="0" indent="0" algn="ctr" rtl="0">
                <a:lnSpc>
                  <a:spcPct val="100000"/>
                </a:lnSpc>
                <a:spcBef>
                  <a:spcPts val="0"/>
                </a:spcBef>
                <a:spcAft>
                  <a:spcPts val="0"/>
                </a:spcAft>
                <a:buClr>
                  <a:srgbClr val="FFFFFF"/>
                </a:buClr>
                <a:buSzPts val="1000"/>
                <a:buFont typeface="Arial"/>
                <a:buNone/>
              </a:pPr>
              <a:r>
                <a:rPr lang="sv-SE" sz="1000" b="0" i="0" u="none" strike="noStrike" cap="none">
                  <a:solidFill>
                    <a:srgbClr val="FFFFFF"/>
                  </a:solidFill>
                  <a:latin typeface="Arial"/>
                  <a:ea typeface="Arial"/>
                  <a:cs typeface="Arial"/>
                  <a:sym typeface="Arial"/>
                </a:rPr>
                <a:t>Lag (ex F11)</a:t>
              </a:r>
              <a:endParaRPr/>
            </a:p>
          </p:txBody>
        </p:sp>
        <p:sp>
          <p:nvSpPr>
            <p:cNvPr id="177" name="Google Shape;177;p7"/>
            <p:cNvSpPr/>
            <p:nvPr/>
          </p:nvSpPr>
          <p:spPr>
            <a:xfrm>
              <a:off x="3049993" y="1779715"/>
              <a:ext cx="1259165" cy="629582"/>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7"/>
            <p:cNvSpPr txBox="1"/>
            <p:nvPr/>
          </p:nvSpPr>
          <p:spPr>
            <a:xfrm>
              <a:off x="3049993" y="1779715"/>
              <a:ext cx="1259165" cy="629582"/>
            </a:xfrm>
            <a:prstGeom prst="rect">
              <a:avLst/>
            </a:prstGeom>
            <a:noFill/>
            <a:ln>
              <a:noFill/>
            </a:ln>
          </p:spPr>
          <p:txBody>
            <a:bodyPr spcFirstLastPara="1" wrap="square" lIns="6350" tIns="6350" rIns="6350" bIns="6350" anchor="ctr" anchorCtr="0">
              <a:noAutofit/>
            </a:bodyPr>
            <a:lstStyle/>
            <a:p>
              <a:pPr marL="0" marR="0" lvl="0" indent="0" algn="ctr" rtl="0">
                <a:lnSpc>
                  <a:spcPct val="100000"/>
                </a:lnSpc>
                <a:spcBef>
                  <a:spcPts val="0"/>
                </a:spcBef>
                <a:spcAft>
                  <a:spcPts val="0"/>
                </a:spcAft>
                <a:buClr>
                  <a:srgbClr val="FFFFFF"/>
                </a:buClr>
                <a:buSzPts val="1000"/>
                <a:buFont typeface="Arial"/>
                <a:buNone/>
              </a:pPr>
              <a:r>
                <a:rPr lang="sv-SE" sz="1000" b="0" i="0" u="none" strike="noStrike" cap="none">
                  <a:solidFill>
                    <a:srgbClr val="FFFFFF"/>
                  </a:solidFill>
                  <a:latin typeface="Arial"/>
                  <a:ea typeface="Arial"/>
                  <a:cs typeface="Arial"/>
                  <a:sym typeface="Arial"/>
                </a:rPr>
                <a:t>Lag (ex F12)</a:t>
              </a:r>
              <a:endParaRPr/>
            </a:p>
          </p:txBody>
        </p:sp>
        <p:sp>
          <p:nvSpPr>
            <p:cNvPr id="179" name="Google Shape;179;p7"/>
            <p:cNvSpPr/>
            <p:nvPr/>
          </p:nvSpPr>
          <p:spPr>
            <a:xfrm>
              <a:off x="5491168" y="1018902"/>
              <a:ext cx="2471175" cy="461553"/>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7"/>
            <p:cNvSpPr txBox="1"/>
            <p:nvPr/>
          </p:nvSpPr>
          <p:spPr>
            <a:xfrm>
              <a:off x="5491168" y="1018902"/>
              <a:ext cx="2471175" cy="461553"/>
            </a:xfrm>
            <a:prstGeom prst="rect">
              <a:avLst/>
            </a:prstGeom>
            <a:noFill/>
            <a:ln>
              <a:noFill/>
            </a:ln>
          </p:spPr>
          <p:txBody>
            <a:bodyPr spcFirstLastPara="1" wrap="square" lIns="6350" tIns="6350" rIns="6350" bIns="6350" anchor="ctr" anchorCtr="0">
              <a:noAutofit/>
            </a:bodyPr>
            <a:lstStyle/>
            <a:p>
              <a:pPr marL="0" marR="0" lvl="0" indent="0" algn="ctr" rtl="0">
                <a:lnSpc>
                  <a:spcPct val="100000"/>
                </a:lnSpc>
                <a:spcBef>
                  <a:spcPts val="0"/>
                </a:spcBef>
                <a:spcAft>
                  <a:spcPts val="0"/>
                </a:spcAft>
                <a:buClr>
                  <a:srgbClr val="FFFFFF"/>
                </a:buClr>
                <a:buSzPts val="1000"/>
                <a:buFont typeface="Arial"/>
                <a:buNone/>
              </a:pPr>
              <a:r>
                <a:rPr lang="sv-SE" sz="1000" b="0" i="0" u="none" strike="noStrike" cap="none">
                  <a:solidFill>
                    <a:srgbClr val="FFFFFF"/>
                  </a:solidFill>
                  <a:latin typeface="Arial"/>
                  <a:ea typeface="Arial"/>
                  <a:cs typeface="Arial"/>
                  <a:sym typeface="Arial"/>
                </a:rPr>
                <a:t>Innebandysektionen</a:t>
              </a:r>
              <a:endParaRPr/>
            </a:p>
          </p:txBody>
        </p:sp>
        <p:sp>
          <p:nvSpPr>
            <p:cNvPr id="181" name="Google Shape;181;p7"/>
            <p:cNvSpPr/>
            <p:nvPr/>
          </p:nvSpPr>
          <p:spPr>
            <a:xfrm>
              <a:off x="4573583" y="1744881"/>
              <a:ext cx="1259165" cy="629582"/>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7"/>
            <p:cNvSpPr txBox="1"/>
            <p:nvPr/>
          </p:nvSpPr>
          <p:spPr>
            <a:xfrm>
              <a:off x="4573583" y="1744881"/>
              <a:ext cx="1259165" cy="629582"/>
            </a:xfrm>
            <a:prstGeom prst="rect">
              <a:avLst/>
            </a:prstGeom>
            <a:noFill/>
            <a:ln>
              <a:noFill/>
            </a:ln>
          </p:spPr>
          <p:txBody>
            <a:bodyPr spcFirstLastPara="1" wrap="square" lIns="6350" tIns="6350" rIns="6350" bIns="6350" anchor="ctr" anchorCtr="0">
              <a:noAutofit/>
            </a:bodyPr>
            <a:lstStyle/>
            <a:p>
              <a:pPr marL="0" marR="0" lvl="0" indent="0" algn="ctr" rtl="0">
                <a:lnSpc>
                  <a:spcPct val="100000"/>
                </a:lnSpc>
                <a:spcBef>
                  <a:spcPts val="0"/>
                </a:spcBef>
                <a:spcAft>
                  <a:spcPts val="0"/>
                </a:spcAft>
                <a:buClr>
                  <a:srgbClr val="FFFFFF"/>
                </a:buClr>
                <a:buSzPts val="1000"/>
                <a:buFont typeface="Arial"/>
                <a:buNone/>
              </a:pPr>
              <a:r>
                <a:rPr lang="sv-SE" sz="1000" b="0" i="0" u="none" strike="noStrike" cap="none">
                  <a:solidFill>
                    <a:srgbClr val="FFFFFF"/>
                  </a:solidFill>
                  <a:latin typeface="Arial"/>
                  <a:ea typeface="Arial"/>
                  <a:cs typeface="Arial"/>
                  <a:sym typeface="Arial"/>
                </a:rPr>
                <a:t>Lag (ex P08)</a:t>
              </a:r>
              <a:endParaRPr/>
            </a:p>
          </p:txBody>
        </p:sp>
        <p:sp>
          <p:nvSpPr>
            <p:cNvPr id="183" name="Google Shape;183;p7"/>
            <p:cNvSpPr/>
            <p:nvPr/>
          </p:nvSpPr>
          <p:spPr>
            <a:xfrm>
              <a:off x="6097173" y="1744881"/>
              <a:ext cx="1259165" cy="629582"/>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7"/>
            <p:cNvSpPr txBox="1"/>
            <p:nvPr/>
          </p:nvSpPr>
          <p:spPr>
            <a:xfrm>
              <a:off x="6097173" y="1744881"/>
              <a:ext cx="1259165" cy="629582"/>
            </a:xfrm>
            <a:prstGeom prst="rect">
              <a:avLst/>
            </a:prstGeom>
            <a:noFill/>
            <a:ln>
              <a:noFill/>
            </a:ln>
          </p:spPr>
          <p:txBody>
            <a:bodyPr spcFirstLastPara="1" wrap="square" lIns="5075" tIns="5075" rIns="5075" bIns="5075" anchor="ctr" anchorCtr="0">
              <a:noAutofit/>
            </a:bodyPr>
            <a:lstStyle/>
            <a:p>
              <a:pPr marL="0" marR="0" lvl="0" indent="0" algn="ctr" rtl="0">
                <a:lnSpc>
                  <a:spcPct val="100000"/>
                </a:lnSpc>
                <a:spcBef>
                  <a:spcPts val="0"/>
                </a:spcBef>
                <a:spcAft>
                  <a:spcPts val="0"/>
                </a:spcAft>
                <a:buClr>
                  <a:schemeClr val="dk1"/>
                </a:buClr>
                <a:buSzPts val="800"/>
                <a:buFont typeface="Calibri"/>
                <a:buNone/>
              </a:pPr>
              <a:endParaRPr sz="8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1000"/>
                <a:buFont typeface="Arial"/>
                <a:buNone/>
              </a:pPr>
              <a:r>
                <a:rPr lang="sv-SE" sz="1000" b="0" i="0" u="none" strike="noStrike" cap="none">
                  <a:solidFill>
                    <a:srgbClr val="FFFFFF"/>
                  </a:solidFill>
                  <a:latin typeface="Arial"/>
                  <a:ea typeface="Arial"/>
                  <a:cs typeface="Arial"/>
                  <a:sym typeface="Arial"/>
                </a:rPr>
                <a:t>Lag (ex P11)</a:t>
              </a:r>
              <a:endParaRPr/>
            </a:p>
            <a:p>
              <a:pPr marL="0" marR="0" lvl="0" indent="0" algn="ctr" rtl="0">
                <a:lnSpc>
                  <a:spcPct val="100000"/>
                </a:lnSpc>
                <a:spcBef>
                  <a:spcPts val="0"/>
                </a:spcBef>
                <a:spcAft>
                  <a:spcPts val="0"/>
                </a:spcAft>
                <a:buClr>
                  <a:schemeClr val="dk1"/>
                </a:buClr>
                <a:buSzPts val="800"/>
                <a:buFont typeface="Calibri"/>
                <a:buNone/>
              </a:pPr>
              <a:endParaRPr sz="800" b="0" i="0" u="none" strike="noStrike" cap="none">
                <a:solidFill>
                  <a:schemeClr val="dk1"/>
                </a:solidFill>
                <a:latin typeface="Arial"/>
                <a:ea typeface="Arial"/>
                <a:cs typeface="Arial"/>
                <a:sym typeface="Arial"/>
              </a:endParaRPr>
            </a:p>
          </p:txBody>
        </p:sp>
        <p:sp>
          <p:nvSpPr>
            <p:cNvPr id="185" name="Google Shape;185;p7"/>
            <p:cNvSpPr/>
            <p:nvPr/>
          </p:nvSpPr>
          <p:spPr>
            <a:xfrm>
              <a:off x="7620764" y="1744881"/>
              <a:ext cx="1259165" cy="629582"/>
            </a:xfrm>
            <a:prstGeom prst="rect">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7"/>
            <p:cNvSpPr txBox="1"/>
            <p:nvPr/>
          </p:nvSpPr>
          <p:spPr>
            <a:xfrm>
              <a:off x="7620764" y="1744881"/>
              <a:ext cx="1259165" cy="629582"/>
            </a:xfrm>
            <a:prstGeom prst="rect">
              <a:avLst/>
            </a:prstGeom>
            <a:noFill/>
            <a:ln>
              <a:noFill/>
            </a:ln>
          </p:spPr>
          <p:txBody>
            <a:bodyPr spcFirstLastPara="1" wrap="square" lIns="6350" tIns="6350" rIns="6350" bIns="6350" anchor="ctr" anchorCtr="0">
              <a:noAutofit/>
            </a:bodyPr>
            <a:lstStyle/>
            <a:p>
              <a:pPr marL="0" marR="0" lvl="0" indent="0" algn="ctr" rtl="0">
                <a:lnSpc>
                  <a:spcPct val="100000"/>
                </a:lnSpc>
                <a:spcBef>
                  <a:spcPts val="0"/>
                </a:spcBef>
                <a:spcAft>
                  <a:spcPts val="0"/>
                </a:spcAft>
                <a:buClr>
                  <a:schemeClr val="lt1"/>
                </a:buClr>
                <a:buSzPts val="1000"/>
                <a:buFont typeface="Arial"/>
                <a:buNone/>
              </a:pPr>
              <a:r>
                <a:rPr lang="sv-SE" sz="1000" b="0" i="0" u="none" strike="noStrike" cap="none">
                  <a:solidFill>
                    <a:schemeClr val="lt1"/>
                  </a:solidFill>
                  <a:latin typeface="Arial"/>
                  <a:ea typeface="Arial"/>
                  <a:cs typeface="Arial"/>
                  <a:sym typeface="Arial"/>
                </a:rPr>
                <a:t>Lag (ex P13)</a:t>
              </a:r>
              <a:endParaRPr/>
            </a:p>
          </p:txBody>
        </p:sp>
      </p:grpSp>
      <p:pic>
        <p:nvPicPr>
          <p:cNvPr id="187" name="Google Shape;187;p7"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9"/>
          <p:cNvSpPr txBox="1">
            <a:spLocks noGrp="1"/>
          </p:cNvSpPr>
          <p:nvPr>
            <p:ph type="title"/>
          </p:nvPr>
        </p:nvSpPr>
        <p:spPr>
          <a:xfrm>
            <a:off x="333103" y="255588"/>
            <a:ext cx="10515600" cy="824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Medlemsavgifter 2021</a:t>
            </a:r>
            <a:endParaRPr/>
          </a:p>
        </p:txBody>
      </p:sp>
      <p:sp>
        <p:nvSpPr>
          <p:cNvPr id="193" name="Google Shape;193;p9"/>
          <p:cNvSpPr txBox="1">
            <a:spLocks noGrp="1"/>
          </p:cNvSpPr>
          <p:nvPr>
            <p:ph type="body" idx="1"/>
          </p:nvPr>
        </p:nvSpPr>
        <p:spPr>
          <a:xfrm>
            <a:off x="333102" y="1253331"/>
            <a:ext cx="11426776" cy="415204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ct val="100000"/>
              <a:buNone/>
            </a:pPr>
            <a:r>
              <a:rPr lang="sv-SE" sz="2000" b="1">
                <a:latin typeface="Arial"/>
                <a:ea typeface="Arial"/>
                <a:cs typeface="Arial"/>
                <a:sym typeface="Arial"/>
              </a:rPr>
              <a:t>Medlemsavgift till föreningen </a:t>
            </a:r>
            <a:endParaRPr/>
          </a:p>
          <a:p>
            <a:pPr marL="0" lvl="0" indent="0" algn="l" rtl="0">
              <a:lnSpc>
                <a:spcPct val="90000"/>
              </a:lnSpc>
              <a:spcBef>
                <a:spcPts val="1000"/>
              </a:spcBef>
              <a:spcAft>
                <a:spcPts val="0"/>
              </a:spcAft>
              <a:buClr>
                <a:schemeClr val="dk1"/>
              </a:buClr>
              <a:buSzPct val="100000"/>
              <a:buNone/>
            </a:pPr>
            <a:r>
              <a:rPr lang="sv-SE" sz="2000" b="1">
                <a:latin typeface="Arial"/>
                <a:ea typeface="Arial"/>
                <a:cs typeface="Arial"/>
                <a:sym typeface="Arial"/>
              </a:rPr>
              <a:t>(på årsbasis. Inbet för SSK fotboll 2022 räknas även för IB 2023):</a:t>
            </a:r>
            <a:endParaRPr/>
          </a:p>
          <a:p>
            <a:pPr marL="228600" lvl="0" indent="-200025" algn="l" rtl="0">
              <a:lnSpc>
                <a:spcPct val="90000"/>
              </a:lnSpc>
              <a:spcBef>
                <a:spcPts val="1000"/>
              </a:spcBef>
              <a:spcAft>
                <a:spcPts val="0"/>
              </a:spcAft>
              <a:buClr>
                <a:schemeClr val="dk1"/>
              </a:buClr>
              <a:buSzPct val="100000"/>
              <a:buChar char="•"/>
            </a:pPr>
            <a:r>
              <a:rPr lang="sv-SE" sz="2000">
                <a:latin typeface="Arial"/>
                <a:ea typeface="Arial"/>
                <a:cs typeface="Arial"/>
                <a:sym typeface="Arial"/>
              </a:rPr>
              <a:t>Medlemsavgift för hela familjen är 300 kronor per år.</a:t>
            </a:r>
            <a:endParaRPr/>
          </a:p>
          <a:p>
            <a:pPr marL="228600" lvl="0" indent="-200025" algn="l" rtl="0">
              <a:lnSpc>
                <a:spcPct val="90000"/>
              </a:lnSpc>
              <a:spcBef>
                <a:spcPts val="1000"/>
              </a:spcBef>
              <a:spcAft>
                <a:spcPts val="0"/>
              </a:spcAft>
              <a:buClr>
                <a:schemeClr val="dk1"/>
              </a:buClr>
              <a:buSzPct val="100000"/>
              <a:buChar char="•"/>
            </a:pPr>
            <a:r>
              <a:rPr lang="sv-SE" sz="2000">
                <a:latin typeface="Arial"/>
                <a:ea typeface="Arial"/>
                <a:cs typeface="Arial"/>
                <a:sym typeface="Arial"/>
              </a:rPr>
              <a:t>Medlemsavgift enskild är 200 kronor per år.</a:t>
            </a:r>
            <a:endParaRPr sz="2000" b="1">
              <a:latin typeface="Arial"/>
              <a:ea typeface="Arial"/>
              <a:cs typeface="Arial"/>
              <a:sym typeface="Arial"/>
            </a:endParaRPr>
          </a:p>
          <a:p>
            <a:pPr marL="0" lvl="0" indent="0" algn="l" rtl="0">
              <a:lnSpc>
                <a:spcPct val="90000"/>
              </a:lnSpc>
              <a:spcBef>
                <a:spcPts val="1000"/>
              </a:spcBef>
              <a:spcAft>
                <a:spcPts val="0"/>
              </a:spcAft>
              <a:buClr>
                <a:schemeClr val="dk1"/>
              </a:buClr>
              <a:buSzPct val="100000"/>
              <a:buFont typeface="Arial"/>
              <a:buNone/>
            </a:pPr>
            <a:r>
              <a:rPr lang="sv-SE" sz="2000" b="1">
                <a:latin typeface="Arial"/>
                <a:ea typeface="Arial"/>
                <a:cs typeface="Arial"/>
                <a:sym typeface="Arial"/>
              </a:rPr>
              <a:t>Skickas ut till samtliga medlemmar under januari/februari månad.</a:t>
            </a:r>
            <a:br>
              <a:rPr lang="sv-SE" sz="2000" b="1">
                <a:latin typeface="Arial"/>
                <a:ea typeface="Arial"/>
                <a:cs typeface="Arial"/>
                <a:sym typeface="Arial"/>
              </a:rPr>
            </a:br>
            <a:endParaRPr sz="2000" b="1">
              <a:latin typeface="Arial"/>
              <a:ea typeface="Arial"/>
              <a:cs typeface="Arial"/>
              <a:sym typeface="Arial"/>
            </a:endParaRPr>
          </a:p>
          <a:p>
            <a:pPr marL="0" lvl="0" indent="0" algn="l" rtl="0">
              <a:lnSpc>
                <a:spcPct val="90000"/>
              </a:lnSpc>
              <a:spcBef>
                <a:spcPts val="1000"/>
              </a:spcBef>
              <a:spcAft>
                <a:spcPts val="0"/>
              </a:spcAft>
              <a:buClr>
                <a:schemeClr val="dk1"/>
              </a:buClr>
              <a:buSzPct val="100000"/>
              <a:buFont typeface="Arial"/>
              <a:buNone/>
            </a:pPr>
            <a:endParaRPr sz="1400">
              <a:latin typeface="Arial"/>
              <a:ea typeface="Arial"/>
              <a:cs typeface="Arial"/>
              <a:sym typeface="Arial"/>
            </a:endParaRPr>
          </a:p>
          <a:p>
            <a:pPr marL="0" lvl="0" indent="0" algn="l" rtl="0">
              <a:lnSpc>
                <a:spcPct val="90000"/>
              </a:lnSpc>
              <a:spcBef>
                <a:spcPts val="1000"/>
              </a:spcBef>
              <a:spcAft>
                <a:spcPts val="0"/>
              </a:spcAft>
              <a:buClr>
                <a:schemeClr val="dk1"/>
              </a:buClr>
              <a:buSzPct val="100000"/>
              <a:buNone/>
            </a:pPr>
            <a:r>
              <a:rPr lang="sv-SE" sz="3600" b="1">
                <a:latin typeface="Arial"/>
                <a:ea typeface="Arial"/>
                <a:cs typeface="Arial"/>
                <a:sym typeface="Arial"/>
              </a:rPr>
              <a:t>Träningsavgift Fotboll  2021/2022</a:t>
            </a:r>
            <a:endParaRPr/>
          </a:p>
          <a:p>
            <a:pPr marL="228600" lvl="0" indent="-200025" algn="l" rtl="0">
              <a:lnSpc>
                <a:spcPct val="90000"/>
              </a:lnSpc>
              <a:spcBef>
                <a:spcPts val="1000"/>
              </a:spcBef>
              <a:spcAft>
                <a:spcPts val="0"/>
              </a:spcAft>
              <a:buClr>
                <a:schemeClr val="dk1"/>
              </a:buClr>
              <a:buSzPct val="100000"/>
              <a:buChar char="•"/>
            </a:pPr>
            <a:r>
              <a:rPr lang="sv-SE" sz="2000">
                <a:latin typeface="Arial"/>
                <a:ea typeface="Arial"/>
                <a:cs typeface="Arial"/>
                <a:sym typeface="Arial"/>
              </a:rPr>
              <a:t>F/P13 (9 år)  900 :-</a:t>
            </a:r>
            <a:endParaRPr/>
          </a:p>
          <a:p>
            <a:pPr marL="0" lvl="0" indent="0" algn="l" rtl="0">
              <a:lnSpc>
                <a:spcPct val="90000"/>
              </a:lnSpc>
              <a:spcBef>
                <a:spcPts val="1000"/>
              </a:spcBef>
              <a:spcAft>
                <a:spcPts val="0"/>
              </a:spcAft>
              <a:buClr>
                <a:schemeClr val="dk1"/>
              </a:buClr>
              <a:buSzPct val="100000"/>
              <a:buFont typeface="Arial"/>
              <a:buNone/>
            </a:pPr>
            <a:endParaRPr sz="1400">
              <a:latin typeface="Arial"/>
              <a:ea typeface="Arial"/>
              <a:cs typeface="Arial"/>
              <a:sym typeface="Arial"/>
            </a:endParaRPr>
          </a:p>
          <a:p>
            <a:pPr marL="0" lvl="0" indent="0" algn="l" rtl="0">
              <a:lnSpc>
                <a:spcPct val="90000"/>
              </a:lnSpc>
              <a:spcBef>
                <a:spcPts val="1000"/>
              </a:spcBef>
              <a:spcAft>
                <a:spcPts val="0"/>
              </a:spcAft>
              <a:buClr>
                <a:schemeClr val="dk1"/>
              </a:buClr>
              <a:buSzPct val="100000"/>
              <a:buFont typeface="Arial"/>
              <a:buNone/>
            </a:pPr>
            <a:endParaRPr sz="1400">
              <a:latin typeface="Arial"/>
              <a:ea typeface="Arial"/>
              <a:cs typeface="Arial"/>
              <a:sym typeface="Arial"/>
            </a:endParaRPr>
          </a:p>
          <a:p>
            <a:pPr marL="0" lvl="0" indent="0" algn="l" rtl="0">
              <a:lnSpc>
                <a:spcPct val="90000"/>
              </a:lnSpc>
              <a:spcBef>
                <a:spcPts val="1000"/>
              </a:spcBef>
              <a:spcAft>
                <a:spcPts val="0"/>
              </a:spcAft>
              <a:buClr>
                <a:schemeClr val="dk1"/>
              </a:buClr>
              <a:buSzPct val="100000"/>
              <a:buFont typeface="Arial"/>
              <a:buNone/>
            </a:pPr>
            <a:endParaRPr>
              <a:latin typeface="Arial"/>
              <a:ea typeface="Arial"/>
              <a:cs typeface="Arial"/>
              <a:sym typeface="Arial"/>
            </a:endParaRPr>
          </a:p>
          <a:p>
            <a:pPr marL="0" lvl="0" indent="0" algn="l" rtl="0">
              <a:lnSpc>
                <a:spcPct val="90000"/>
              </a:lnSpc>
              <a:spcBef>
                <a:spcPts val="1000"/>
              </a:spcBef>
              <a:spcAft>
                <a:spcPts val="0"/>
              </a:spcAft>
              <a:buClr>
                <a:schemeClr val="dk1"/>
              </a:buClr>
              <a:buSzPct val="100000"/>
              <a:buNone/>
            </a:pPr>
            <a:endParaRPr>
              <a:latin typeface="Arial"/>
              <a:ea typeface="Arial"/>
              <a:cs typeface="Arial"/>
              <a:sym typeface="Arial"/>
            </a:endParaRPr>
          </a:p>
          <a:p>
            <a:pPr marL="0" lvl="0" indent="0" algn="l" rtl="0">
              <a:lnSpc>
                <a:spcPct val="90000"/>
              </a:lnSpc>
              <a:spcBef>
                <a:spcPts val="1000"/>
              </a:spcBef>
              <a:spcAft>
                <a:spcPts val="0"/>
              </a:spcAft>
              <a:buClr>
                <a:schemeClr val="dk1"/>
              </a:buClr>
              <a:buSzPct val="100000"/>
              <a:buNone/>
            </a:pPr>
            <a:endParaRPr/>
          </a:p>
        </p:txBody>
      </p:sp>
      <p:pic>
        <p:nvPicPr>
          <p:cNvPr id="194" name="Google Shape;194;p9"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
        <p:nvSpPr>
          <p:cNvPr id="195" name="Google Shape;195;p9"/>
          <p:cNvSpPr txBox="1"/>
          <p:nvPr/>
        </p:nvSpPr>
        <p:spPr>
          <a:xfrm>
            <a:off x="485500" y="4335299"/>
            <a:ext cx="10515600" cy="10701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3600"/>
              <a:buFont typeface="Calibri"/>
              <a:buNone/>
            </a:pPr>
            <a:endParaRPr sz="3600" b="1">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g12276a147fe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sv-SE"/>
              <a:t>Roller som behöver tillsättas</a:t>
            </a:r>
            <a:endParaRPr/>
          </a:p>
        </p:txBody>
      </p:sp>
      <p:sp>
        <p:nvSpPr>
          <p:cNvPr id="202" name="Google Shape;202;g12276a147fe_0_0"/>
          <p:cNvSpPr txBox="1">
            <a:spLocks noGrp="1"/>
          </p:cNvSpPr>
          <p:nvPr>
            <p:ph type="body" idx="1"/>
          </p:nvPr>
        </p:nvSpPr>
        <p:spPr>
          <a:xfrm>
            <a:off x="456300" y="176197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sv-SE" sz="4000" b="1" dirty="0"/>
              <a:t>Lagledare</a:t>
            </a:r>
            <a:r>
              <a:rPr lang="sv-SE" sz="4800" dirty="0"/>
              <a:t>-</a:t>
            </a:r>
            <a:r>
              <a:rPr lang="sv-SE" sz="3700" dirty="0"/>
              <a:t>koordinator för </a:t>
            </a:r>
            <a:r>
              <a:rPr lang="sv-SE" sz="3700" dirty="0" smtClean="0"/>
              <a:t>laget, strukturera upp lag inför match, kallelser, hålla kontakt med motståndarlagen (bjuda in till hemmamatcher), administrera </a:t>
            </a:r>
            <a:r>
              <a:rPr lang="sv-SE" sz="3700" dirty="0" err="1" smtClean="0"/>
              <a:t>SportAdmin</a:t>
            </a:r>
            <a:endParaRPr lang="sv-SE" sz="3700" dirty="0"/>
          </a:p>
          <a:p>
            <a:pPr marL="0" lvl="0" indent="0" algn="l" rtl="0">
              <a:spcBef>
                <a:spcPts val="1000"/>
              </a:spcBef>
              <a:spcAft>
                <a:spcPts val="0"/>
              </a:spcAft>
              <a:buNone/>
            </a:pPr>
            <a:r>
              <a:rPr lang="sv-SE" sz="3700" b="1" dirty="0" smtClean="0"/>
              <a:t>Kassör?</a:t>
            </a:r>
          </a:p>
          <a:p>
            <a:pPr marL="0" lvl="0" indent="0" algn="l" rtl="0">
              <a:spcBef>
                <a:spcPts val="1000"/>
              </a:spcBef>
              <a:spcAft>
                <a:spcPts val="0"/>
              </a:spcAft>
              <a:buNone/>
            </a:pPr>
            <a:r>
              <a:rPr lang="sv-SE" sz="3700" b="1" dirty="0" smtClean="0"/>
              <a:t>Lagföräldrar</a:t>
            </a:r>
            <a:r>
              <a:rPr lang="sv-SE" sz="3700" dirty="0" smtClean="0"/>
              <a:t>-ordna med försäljning, </a:t>
            </a:r>
            <a:r>
              <a:rPr lang="sv-SE" sz="3700" dirty="0" smtClean="0"/>
              <a:t>kiosktur</a:t>
            </a:r>
          </a:p>
          <a:p>
            <a:pPr marL="0" lvl="0" indent="0" algn="l" rtl="0">
              <a:spcBef>
                <a:spcPts val="1000"/>
              </a:spcBef>
              <a:spcAft>
                <a:spcPts val="0"/>
              </a:spcAft>
              <a:buNone/>
            </a:pPr>
            <a:r>
              <a:rPr lang="sv-SE" sz="3700" b="1" dirty="0" smtClean="0"/>
              <a:t>Matchvärdar</a:t>
            </a:r>
            <a:r>
              <a:rPr lang="sv-SE" sz="3700" dirty="0" smtClean="0"/>
              <a:t>-vid hemmamatch, info på </a:t>
            </a:r>
            <a:r>
              <a:rPr lang="sv-SE" sz="3700" dirty="0" err="1" smtClean="0"/>
              <a:t>lagsidan</a:t>
            </a:r>
            <a:endParaRPr sz="37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14141"/>
        </a:solidFill>
        <a:effectLst/>
      </p:bgPr>
    </p:bg>
    <p:spTree>
      <p:nvGrpSpPr>
        <p:cNvPr id="1" name="Shape 206"/>
        <p:cNvGrpSpPr/>
        <p:nvPr/>
      </p:nvGrpSpPr>
      <p:grpSpPr>
        <a:xfrm>
          <a:off x="0" y="0"/>
          <a:ext cx="0" cy="0"/>
          <a:chOff x="0" y="0"/>
          <a:chExt cx="0" cy="0"/>
        </a:xfrm>
      </p:grpSpPr>
      <p:sp>
        <p:nvSpPr>
          <p:cNvPr id="207" name="Google Shape;207;p12"/>
          <p:cNvSpPr txBox="1">
            <a:spLocks noGrp="1"/>
          </p:cNvSpPr>
          <p:nvPr>
            <p:ph type="ctrTitle"/>
          </p:nvPr>
        </p:nvSpPr>
        <p:spPr>
          <a:xfrm>
            <a:off x="7464614" y="1783959"/>
            <a:ext cx="4087306" cy="288911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5400"/>
              <a:buFont typeface="Calibri"/>
              <a:buNone/>
            </a:pPr>
            <a:r>
              <a:rPr lang="sv-SE" sz="5400"/>
              <a:t>Övriga</a:t>
            </a:r>
            <a:br>
              <a:rPr lang="sv-SE" sz="5400"/>
            </a:br>
            <a:r>
              <a:rPr lang="sv-SE" sz="5400">
                <a:latin typeface="Arial"/>
                <a:ea typeface="Arial"/>
                <a:cs typeface="Arial"/>
                <a:sym typeface="Arial"/>
              </a:rPr>
              <a:t>Frågor?</a:t>
            </a:r>
            <a:r>
              <a:rPr lang="sv-SE" sz="5400"/>
              <a:t/>
            </a:r>
            <a:br>
              <a:rPr lang="sv-SE" sz="5400"/>
            </a:br>
            <a:endParaRPr sz="5400"/>
          </a:p>
        </p:txBody>
      </p:sp>
      <p:sp>
        <p:nvSpPr>
          <p:cNvPr id="208" name="Google Shape;208;p12"/>
          <p:cNvSpPr/>
          <p:nvPr/>
        </p:nvSpPr>
        <p:spPr>
          <a:xfrm rot="10800000">
            <a:off x="1" y="0"/>
            <a:ext cx="7188051" cy="6858000"/>
          </a:xfrm>
          <a:custGeom>
            <a:avLst/>
            <a:gdLst/>
            <a:ahLst/>
            <a:cxnLst/>
            <a:rect l="l" t="t" r="r" b="b"/>
            <a:pathLst>
              <a:path w="7188051" h="6858000" extrusionOk="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lt1">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09" name="Google Shape;209;p12" descr="../../Logor/%20SandåkernsSK_transparentBG.png"/>
          <p:cNvPicPr preferRelativeResize="0"/>
          <p:nvPr/>
        </p:nvPicPr>
        <p:blipFill rotWithShape="1">
          <a:blip r:embed="rId3">
            <a:alphaModFix/>
          </a:blip>
          <a:srcRect l="16866" r="12162"/>
          <a:stretch/>
        </p:blipFill>
        <p:spPr>
          <a:xfrm>
            <a:off x="1" y="10"/>
            <a:ext cx="7028495" cy="6857990"/>
          </a:xfrm>
          <a:custGeom>
            <a:avLst/>
            <a:gdLst/>
            <a:ahLst/>
            <a:cxnLst/>
            <a:rect l="l" t="t" r="r" b="b"/>
            <a:pathLst>
              <a:path w="7028495" h="6858000" extrusionOk="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ln>
            <a:noFill/>
          </a:ln>
        </p:spPr>
      </p:pic>
      <p:sp>
        <p:nvSpPr>
          <p:cNvPr id="210" name="Google Shape;210;p12"/>
          <p:cNvSpPr txBox="1"/>
          <p:nvPr/>
        </p:nvSpPr>
        <p:spPr>
          <a:xfrm>
            <a:off x="7678756" y="4395730"/>
            <a:ext cx="33162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07"/>
                                        </p:tgtEl>
                                        <p:attrNameLst>
                                          <p:attrName>style.visibility</p:attrName>
                                        </p:attrNameLst>
                                      </p:cBhvr>
                                      <p:to>
                                        <p:strVal val="visible"/>
                                      </p:to>
                                    </p:set>
                                    <p:animEffect transition="in" filter="fade">
                                      <p:cBhvr>
                                        <p:cTn id="7" dur="400"/>
                                        <p:tgtEl>
                                          <p:spTgt spid="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Shape 214"/>
        <p:cNvGrpSpPr/>
        <p:nvPr/>
      </p:nvGrpSpPr>
      <p:grpSpPr>
        <a:xfrm>
          <a:off x="0" y="0"/>
          <a:ext cx="0" cy="0"/>
          <a:chOff x="0" y="0"/>
          <a:chExt cx="0" cy="0"/>
        </a:xfrm>
      </p:grpSpPr>
      <p:pic>
        <p:nvPicPr>
          <p:cNvPr id="215" name="Google Shape;215;p13"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Shape 219"/>
        <p:cNvGrpSpPr/>
        <p:nvPr/>
      </p:nvGrpSpPr>
      <p:grpSpPr>
        <a:xfrm>
          <a:off x="0" y="0"/>
          <a:ext cx="0" cy="0"/>
          <a:chOff x="0" y="0"/>
          <a:chExt cx="0" cy="0"/>
        </a:xfrm>
      </p:grpSpPr>
      <p:sp>
        <p:nvSpPr>
          <p:cNvPr id="220" name="Google Shape;220;p14"/>
          <p:cNvSpPr txBox="1">
            <a:spLocks noGrp="1"/>
          </p:cNvSpPr>
          <p:nvPr>
            <p:ph type="body" idx="1"/>
          </p:nvPr>
        </p:nvSpPr>
        <p:spPr>
          <a:xfrm>
            <a:off x="0" y="1324387"/>
            <a:ext cx="12192000" cy="1124109"/>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1600"/>
              <a:buNone/>
            </a:pPr>
            <a:r>
              <a:rPr lang="sv-SE" sz="1600">
                <a:latin typeface="Arial"/>
                <a:ea typeface="Arial"/>
                <a:cs typeface="Arial"/>
                <a:sym typeface="Arial"/>
              </a:rPr>
              <a:t>Vi stöttar barn- och ungdomsidrotten i Sandåkerns SK…</a:t>
            </a:r>
            <a:endParaRPr sz="1600">
              <a:latin typeface="Arial"/>
              <a:ea typeface="Arial"/>
              <a:cs typeface="Arial"/>
              <a:sym typeface="Arial"/>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pic>
        <p:nvPicPr>
          <p:cNvPr id="221" name="Google Shape;221;p14" descr="Recept favoriter, Vegetariskt: Ica kvantum umea"/>
          <p:cNvPicPr preferRelativeResize="0"/>
          <p:nvPr/>
        </p:nvPicPr>
        <p:blipFill rotWithShape="1">
          <a:blip r:embed="rId3">
            <a:alphaModFix/>
          </a:blip>
          <a:srcRect/>
          <a:stretch/>
        </p:blipFill>
        <p:spPr>
          <a:xfrm>
            <a:off x="3436835" y="2448496"/>
            <a:ext cx="5091906" cy="1298171"/>
          </a:xfrm>
          <a:prstGeom prst="rect">
            <a:avLst/>
          </a:prstGeom>
          <a:noFill/>
          <a:ln>
            <a:noFill/>
          </a:ln>
        </p:spPr>
      </p:pic>
      <p:pic>
        <p:nvPicPr>
          <p:cNvPr id="222" name="Google Shape;222;p14" descr="INTERSPORT | Nyhetsarkiv"/>
          <p:cNvPicPr preferRelativeResize="0"/>
          <p:nvPr/>
        </p:nvPicPr>
        <p:blipFill rotWithShape="1">
          <a:blip r:embed="rId4">
            <a:alphaModFix/>
          </a:blip>
          <a:srcRect t="37149" b="37151"/>
          <a:stretch/>
        </p:blipFill>
        <p:spPr>
          <a:xfrm>
            <a:off x="3912977" y="4409505"/>
            <a:ext cx="4366045" cy="5890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227"/>
        <p:cNvGrpSpPr/>
        <p:nvPr/>
      </p:nvGrpSpPr>
      <p:grpSpPr>
        <a:xfrm>
          <a:off x="0" y="0"/>
          <a:ext cx="0" cy="0"/>
          <a:chOff x="0" y="0"/>
          <a:chExt cx="0" cy="0"/>
        </a:xfrm>
      </p:grpSpPr>
      <p:sp>
        <p:nvSpPr>
          <p:cNvPr id="228" name="Google Shape;228;p15"/>
          <p:cNvSpPr txBox="1">
            <a:spLocks noGrp="1"/>
          </p:cNvSpPr>
          <p:nvPr>
            <p:ph type="title"/>
          </p:nvPr>
        </p:nvSpPr>
        <p:spPr>
          <a:xfrm>
            <a:off x="333103" y="255588"/>
            <a:ext cx="10515600" cy="824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Information - app</a:t>
            </a:r>
            <a:endParaRPr sz="3600" b="1">
              <a:latin typeface="Arial"/>
              <a:ea typeface="Arial"/>
              <a:cs typeface="Arial"/>
              <a:sym typeface="Arial"/>
            </a:endParaRPr>
          </a:p>
        </p:txBody>
      </p:sp>
      <p:sp>
        <p:nvSpPr>
          <p:cNvPr id="229" name="Google Shape;229;p15"/>
          <p:cNvSpPr txBox="1">
            <a:spLocks noGrp="1"/>
          </p:cNvSpPr>
          <p:nvPr>
            <p:ph type="body" idx="1"/>
          </p:nvPr>
        </p:nvSpPr>
        <p:spPr>
          <a:xfrm>
            <a:off x="333103" y="1253330"/>
            <a:ext cx="10515600" cy="5604669"/>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sv-SE" sz="2000">
                <a:latin typeface="Arial"/>
                <a:ea typeface="Arial"/>
                <a:cs typeface="Arial"/>
                <a:sym typeface="Arial"/>
              </a:rPr>
              <a:t>Föreningens medlems- och aktivitetsregister finns via SportAdmin. </a:t>
            </a:r>
            <a:endParaRPr/>
          </a:p>
          <a:p>
            <a:pPr marL="228600" lvl="0" indent="-101600" algn="l" rtl="0">
              <a:lnSpc>
                <a:spcPct val="90000"/>
              </a:lnSpc>
              <a:spcBef>
                <a:spcPts val="1000"/>
              </a:spcBef>
              <a:spcAft>
                <a:spcPts val="0"/>
              </a:spcAft>
              <a:buClr>
                <a:schemeClr val="dk1"/>
              </a:buClr>
              <a:buSzPts val="2000"/>
              <a:buNone/>
            </a:pPr>
            <a:endParaRPr sz="2000">
              <a:latin typeface="Arial"/>
              <a:ea typeface="Arial"/>
              <a:cs typeface="Arial"/>
              <a:sym typeface="Arial"/>
            </a:endParaRPr>
          </a:p>
          <a:p>
            <a:pPr marL="0" lvl="0" indent="0" algn="l" rtl="0">
              <a:lnSpc>
                <a:spcPct val="90000"/>
              </a:lnSpc>
              <a:spcBef>
                <a:spcPts val="1000"/>
              </a:spcBef>
              <a:spcAft>
                <a:spcPts val="0"/>
              </a:spcAft>
              <a:buClr>
                <a:srgbClr val="00B050"/>
              </a:buClr>
              <a:buSzPts val="2000"/>
              <a:buNone/>
            </a:pPr>
            <a:r>
              <a:rPr lang="sv-SE" sz="2000">
                <a:solidFill>
                  <a:srgbClr val="00B050"/>
                </a:solidFill>
                <a:latin typeface="Arial"/>
                <a:ea typeface="Arial"/>
                <a:cs typeface="Arial"/>
                <a:sym typeface="Arial"/>
              </a:rPr>
              <a:t/>
            </a:r>
            <a:br>
              <a:rPr lang="sv-SE" sz="2000">
                <a:solidFill>
                  <a:srgbClr val="00B050"/>
                </a:solidFill>
                <a:latin typeface="Arial"/>
                <a:ea typeface="Arial"/>
                <a:cs typeface="Arial"/>
                <a:sym typeface="Arial"/>
              </a:rPr>
            </a:br>
            <a:r>
              <a:rPr lang="sv-SE" sz="2000">
                <a:solidFill>
                  <a:srgbClr val="00B050"/>
                </a:solidFill>
                <a:latin typeface="Arial"/>
                <a:ea typeface="Arial"/>
                <a:cs typeface="Arial"/>
                <a:sym typeface="Arial"/>
              </a:rPr>
              <a:t/>
            </a:r>
            <a:br>
              <a:rPr lang="sv-SE" sz="2000">
                <a:solidFill>
                  <a:srgbClr val="00B050"/>
                </a:solidFill>
                <a:latin typeface="Arial"/>
                <a:ea typeface="Arial"/>
                <a:cs typeface="Arial"/>
                <a:sym typeface="Arial"/>
              </a:rPr>
            </a:br>
            <a:endParaRPr>
              <a:solidFill>
                <a:srgbClr val="00B050"/>
              </a:solidFill>
            </a:endParaRPr>
          </a:p>
        </p:txBody>
      </p:sp>
      <p:pic>
        <p:nvPicPr>
          <p:cNvPr id="230" name="Google Shape;230;p15"/>
          <p:cNvPicPr preferRelativeResize="0"/>
          <p:nvPr/>
        </p:nvPicPr>
        <p:blipFill rotWithShape="1">
          <a:blip r:embed="rId3">
            <a:alphaModFix/>
          </a:blip>
          <a:srcRect l="14219" t="27949" r="76953" b="14103"/>
          <a:stretch/>
        </p:blipFill>
        <p:spPr>
          <a:xfrm>
            <a:off x="4623013" y="1702563"/>
            <a:ext cx="2443546" cy="4887095"/>
          </a:xfrm>
          <a:prstGeom prst="rect">
            <a:avLst/>
          </a:prstGeom>
          <a:noFill/>
          <a:ln>
            <a:noFill/>
          </a:ln>
        </p:spPr>
      </p:pic>
      <p:pic>
        <p:nvPicPr>
          <p:cNvPr id="231" name="Google Shape;231;p15" descr="../../Logor/%20SandåkernsSK_transparentBG.png"/>
          <p:cNvPicPr preferRelativeResize="0"/>
          <p:nvPr/>
        </p:nvPicPr>
        <p:blipFill rotWithShape="1">
          <a:blip r:embed="rId4">
            <a:alphaModFix/>
          </a:blip>
          <a:srcRect/>
          <a:stretch/>
        </p:blipFill>
        <p:spPr>
          <a:xfrm>
            <a:off x="11264638" y="248445"/>
            <a:ext cx="749562" cy="47783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Shape 235"/>
        <p:cNvGrpSpPr/>
        <p:nvPr/>
      </p:nvGrpSpPr>
      <p:grpSpPr>
        <a:xfrm>
          <a:off x="0" y="0"/>
          <a:ext cx="0" cy="0"/>
          <a:chOff x="0" y="0"/>
          <a:chExt cx="0" cy="0"/>
        </a:xfrm>
      </p:grpSpPr>
      <p:sp>
        <p:nvSpPr>
          <p:cNvPr id="236" name="Google Shape;236;p16"/>
          <p:cNvSpPr txBox="1">
            <a:spLocks noGrp="1"/>
          </p:cNvSpPr>
          <p:nvPr>
            <p:ph type="title"/>
          </p:nvPr>
        </p:nvSpPr>
        <p:spPr>
          <a:xfrm>
            <a:off x="333103" y="255588"/>
            <a:ext cx="10515600" cy="824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Intäkter/kostnader föreningen</a:t>
            </a:r>
            <a:endParaRPr/>
          </a:p>
        </p:txBody>
      </p:sp>
      <p:sp>
        <p:nvSpPr>
          <p:cNvPr id="237" name="Google Shape;237;p16"/>
          <p:cNvSpPr txBox="1">
            <a:spLocks noGrp="1"/>
          </p:cNvSpPr>
          <p:nvPr>
            <p:ph type="body" idx="1"/>
          </p:nvPr>
        </p:nvSpPr>
        <p:spPr>
          <a:xfrm>
            <a:off x="333103" y="1253331"/>
            <a:ext cx="5414554" cy="435133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000"/>
              <a:buNone/>
            </a:pPr>
            <a:r>
              <a:rPr lang="sv-SE" sz="2000" b="1">
                <a:latin typeface="Arial"/>
                <a:ea typeface="Arial"/>
                <a:cs typeface="Arial"/>
                <a:sym typeface="Arial"/>
              </a:rPr>
              <a:t>Intäkter</a:t>
            </a:r>
            <a:endParaRPr/>
          </a:p>
          <a:p>
            <a:pPr marL="228600" lvl="0" indent="-228600" algn="l" rtl="0">
              <a:lnSpc>
                <a:spcPct val="100000"/>
              </a:lnSpc>
              <a:spcBef>
                <a:spcPts val="1000"/>
              </a:spcBef>
              <a:spcAft>
                <a:spcPts val="0"/>
              </a:spcAft>
              <a:buClr>
                <a:srgbClr val="00B050"/>
              </a:buClr>
              <a:buSzPts val="2000"/>
              <a:buChar char="•"/>
            </a:pPr>
            <a:r>
              <a:rPr lang="sv-SE" sz="2000">
                <a:solidFill>
                  <a:srgbClr val="00B050"/>
                </a:solidFill>
                <a:latin typeface="Arial"/>
                <a:ea typeface="Arial"/>
                <a:cs typeface="Arial"/>
                <a:sym typeface="Arial"/>
              </a:rPr>
              <a:t>Medlemsavgifter (från medlemmar)</a:t>
            </a:r>
            <a:endParaRPr/>
          </a:p>
          <a:p>
            <a:pPr marL="228600" lvl="0" indent="-228600" algn="l" rtl="0">
              <a:lnSpc>
                <a:spcPct val="100000"/>
              </a:lnSpc>
              <a:spcBef>
                <a:spcPts val="1000"/>
              </a:spcBef>
              <a:spcAft>
                <a:spcPts val="0"/>
              </a:spcAft>
              <a:buClr>
                <a:srgbClr val="00B050"/>
              </a:buClr>
              <a:buSzPts val="2000"/>
              <a:buChar char="•"/>
            </a:pPr>
            <a:r>
              <a:rPr lang="sv-SE" sz="2000">
                <a:solidFill>
                  <a:srgbClr val="00B050"/>
                </a:solidFill>
                <a:latin typeface="Arial"/>
                <a:ea typeface="Arial"/>
                <a:cs typeface="Arial"/>
                <a:sym typeface="Arial"/>
              </a:rPr>
              <a:t>Föreningsavgifter (från sektionerna)</a:t>
            </a:r>
            <a:endParaRPr/>
          </a:p>
          <a:p>
            <a:pPr marL="228600" lvl="0" indent="-228600" algn="l" rtl="0">
              <a:lnSpc>
                <a:spcPct val="100000"/>
              </a:lnSpc>
              <a:spcBef>
                <a:spcPts val="1000"/>
              </a:spcBef>
              <a:spcAft>
                <a:spcPts val="0"/>
              </a:spcAft>
              <a:buClr>
                <a:srgbClr val="00B050"/>
              </a:buClr>
              <a:buSzPts val="2000"/>
              <a:buChar char="•"/>
            </a:pPr>
            <a:r>
              <a:rPr lang="sv-SE" sz="2000">
                <a:solidFill>
                  <a:srgbClr val="00B050"/>
                </a:solidFill>
                <a:latin typeface="Arial"/>
                <a:ea typeface="Arial"/>
                <a:cs typeface="Arial"/>
                <a:sym typeface="Arial"/>
              </a:rPr>
              <a:t>Kommunfotbolladmin-intäkt</a:t>
            </a:r>
            <a:endParaRPr/>
          </a:p>
          <a:p>
            <a:pPr marL="228600" lvl="0" indent="-228600" algn="l" rtl="0">
              <a:lnSpc>
                <a:spcPct val="100000"/>
              </a:lnSpc>
              <a:spcBef>
                <a:spcPts val="1000"/>
              </a:spcBef>
              <a:spcAft>
                <a:spcPts val="0"/>
              </a:spcAft>
              <a:buClr>
                <a:srgbClr val="00B050"/>
              </a:buClr>
              <a:buSzPts val="2000"/>
              <a:buChar char="•"/>
            </a:pPr>
            <a:r>
              <a:rPr lang="sv-SE" sz="2000">
                <a:solidFill>
                  <a:srgbClr val="00B050"/>
                </a:solidFill>
                <a:latin typeface="Arial"/>
                <a:ea typeface="Arial"/>
                <a:cs typeface="Arial"/>
                <a:sym typeface="Arial"/>
              </a:rPr>
              <a:t>Intäkter från uthyrning av egna lokaler</a:t>
            </a:r>
            <a:endParaRPr/>
          </a:p>
          <a:p>
            <a:pPr marL="228600" lvl="0" indent="-228600" algn="l" rtl="0">
              <a:lnSpc>
                <a:spcPct val="100000"/>
              </a:lnSpc>
              <a:spcBef>
                <a:spcPts val="1000"/>
              </a:spcBef>
              <a:spcAft>
                <a:spcPts val="0"/>
              </a:spcAft>
              <a:buClr>
                <a:srgbClr val="00B050"/>
              </a:buClr>
              <a:buSzPts val="2000"/>
              <a:buChar char="•"/>
            </a:pPr>
            <a:r>
              <a:rPr lang="sv-SE" sz="2000">
                <a:solidFill>
                  <a:srgbClr val="00B050"/>
                </a:solidFill>
                <a:latin typeface="Arial"/>
                <a:ea typeface="Arial"/>
                <a:cs typeface="Arial"/>
                <a:sym typeface="Arial"/>
              </a:rPr>
              <a:t>Bidrag från kommun/arbetsförmedling</a:t>
            </a:r>
            <a:endParaRPr/>
          </a:p>
          <a:p>
            <a:pPr marL="228600" lvl="0" indent="-228600" algn="l" rtl="0">
              <a:lnSpc>
                <a:spcPct val="100000"/>
              </a:lnSpc>
              <a:spcBef>
                <a:spcPts val="1000"/>
              </a:spcBef>
              <a:spcAft>
                <a:spcPts val="0"/>
              </a:spcAft>
              <a:buClr>
                <a:srgbClr val="00B050"/>
              </a:buClr>
              <a:buSzPts val="2000"/>
              <a:buChar char="•"/>
            </a:pPr>
            <a:r>
              <a:rPr lang="sv-SE" sz="2000">
                <a:solidFill>
                  <a:srgbClr val="00B050"/>
                </a:solidFill>
                <a:latin typeface="Arial"/>
                <a:ea typeface="Arial"/>
                <a:cs typeface="Arial"/>
                <a:sym typeface="Arial"/>
              </a:rPr>
              <a:t>Intäkter från arbete på Stora Nolia (vartannat år)</a:t>
            </a:r>
            <a:endParaRPr/>
          </a:p>
          <a:p>
            <a:pPr marL="228600" lvl="0" indent="-228600" algn="l" rtl="0">
              <a:lnSpc>
                <a:spcPct val="100000"/>
              </a:lnSpc>
              <a:spcBef>
                <a:spcPts val="1000"/>
              </a:spcBef>
              <a:spcAft>
                <a:spcPts val="0"/>
              </a:spcAft>
              <a:buClr>
                <a:srgbClr val="00B050"/>
              </a:buClr>
              <a:buSzPts val="2000"/>
              <a:buChar char="•"/>
            </a:pPr>
            <a:r>
              <a:rPr lang="sv-SE" sz="2000">
                <a:solidFill>
                  <a:srgbClr val="00B050"/>
                </a:solidFill>
                <a:latin typeface="Arial"/>
                <a:ea typeface="Arial"/>
                <a:cs typeface="Arial"/>
                <a:sym typeface="Arial"/>
              </a:rPr>
              <a:t>Intäkter från försäljning av Restaurangchansen</a:t>
            </a:r>
            <a:endParaRPr/>
          </a:p>
          <a:p>
            <a:pPr marL="0" lvl="0" indent="0" algn="l" rtl="0">
              <a:lnSpc>
                <a:spcPct val="100000"/>
              </a:lnSpc>
              <a:spcBef>
                <a:spcPts val="1000"/>
              </a:spcBef>
              <a:spcAft>
                <a:spcPts val="0"/>
              </a:spcAft>
              <a:buClr>
                <a:schemeClr val="dk1"/>
              </a:buClr>
              <a:buSzPts val="2800"/>
              <a:buFont typeface="Arial"/>
              <a:buNone/>
            </a:pPr>
            <a:endParaRPr>
              <a:latin typeface="Arial"/>
              <a:ea typeface="Arial"/>
              <a:cs typeface="Arial"/>
              <a:sym typeface="Arial"/>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sp>
        <p:nvSpPr>
          <p:cNvPr id="238" name="Google Shape;238;p16"/>
          <p:cNvSpPr txBox="1"/>
          <p:nvPr/>
        </p:nvSpPr>
        <p:spPr>
          <a:xfrm>
            <a:off x="6444345" y="1253331"/>
            <a:ext cx="5414554" cy="4351338"/>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dk1"/>
              </a:buClr>
              <a:buSzPts val="2000"/>
              <a:buFont typeface="Arial"/>
              <a:buNone/>
            </a:pPr>
            <a:r>
              <a:rPr lang="sv-SE" sz="2000" b="1">
                <a:solidFill>
                  <a:schemeClr val="dk1"/>
                </a:solidFill>
                <a:latin typeface="Arial"/>
                <a:ea typeface="Arial"/>
                <a:cs typeface="Arial"/>
                <a:sym typeface="Arial"/>
              </a:rPr>
              <a:t>Kostnader</a:t>
            </a:r>
            <a:endParaRPr/>
          </a:p>
          <a:p>
            <a:pPr marL="228600" marR="0" lvl="0" indent="-228600" algn="l" rtl="0">
              <a:lnSpc>
                <a:spcPct val="100000"/>
              </a:lnSpc>
              <a:spcBef>
                <a:spcPts val="1000"/>
              </a:spcBef>
              <a:spcAft>
                <a:spcPts val="0"/>
              </a:spcAft>
              <a:buClr>
                <a:srgbClr val="FF0000"/>
              </a:buClr>
              <a:buSzPts val="2000"/>
              <a:buFont typeface="Arial"/>
              <a:buChar char="•"/>
            </a:pPr>
            <a:r>
              <a:rPr lang="sv-SE" sz="2000">
                <a:solidFill>
                  <a:srgbClr val="FF0000"/>
                </a:solidFill>
                <a:latin typeface="Arial"/>
                <a:ea typeface="Arial"/>
                <a:cs typeface="Arial"/>
                <a:sym typeface="Arial"/>
              </a:rPr>
              <a:t>Personalkostnader</a:t>
            </a:r>
            <a:endParaRPr/>
          </a:p>
          <a:p>
            <a:pPr marL="228600" marR="0" lvl="0" indent="-228600" algn="l" rtl="0">
              <a:lnSpc>
                <a:spcPct val="100000"/>
              </a:lnSpc>
              <a:spcBef>
                <a:spcPts val="1000"/>
              </a:spcBef>
              <a:spcAft>
                <a:spcPts val="0"/>
              </a:spcAft>
              <a:buClr>
                <a:srgbClr val="FF0000"/>
              </a:buClr>
              <a:buSzPts val="2000"/>
              <a:buFont typeface="Arial"/>
              <a:buChar char="•"/>
            </a:pPr>
            <a:r>
              <a:rPr lang="sv-SE" sz="2000">
                <a:solidFill>
                  <a:srgbClr val="FF0000"/>
                </a:solidFill>
                <a:latin typeface="Arial"/>
                <a:ea typeface="Arial"/>
                <a:cs typeface="Arial"/>
                <a:sym typeface="Arial"/>
              </a:rPr>
              <a:t>Kostnader för fastighet </a:t>
            </a:r>
            <a:br>
              <a:rPr lang="sv-SE" sz="2000">
                <a:solidFill>
                  <a:srgbClr val="FF0000"/>
                </a:solidFill>
                <a:latin typeface="Arial"/>
                <a:ea typeface="Arial"/>
                <a:cs typeface="Arial"/>
                <a:sym typeface="Arial"/>
              </a:rPr>
            </a:br>
            <a:r>
              <a:rPr lang="sv-SE" sz="2000">
                <a:solidFill>
                  <a:srgbClr val="FF0000"/>
                </a:solidFill>
                <a:latin typeface="Arial"/>
                <a:ea typeface="Arial"/>
                <a:cs typeface="Arial"/>
                <a:sym typeface="Arial"/>
              </a:rPr>
              <a:t>(lån, underhåll, försäkring)</a:t>
            </a:r>
            <a:endParaRPr/>
          </a:p>
          <a:p>
            <a:pPr marL="228600" marR="0" lvl="0" indent="-228600" algn="l" rtl="0">
              <a:lnSpc>
                <a:spcPct val="100000"/>
              </a:lnSpc>
              <a:spcBef>
                <a:spcPts val="1000"/>
              </a:spcBef>
              <a:spcAft>
                <a:spcPts val="0"/>
              </a:spcAft>
              <a:buClr>
                <a:srgbClr val="FF0000"/>
              </a:buClr>
              <a:buSzPts val="2000"/>
              <a:buFont typeface="Arial"/>
              <a:buChar char="•"/>
            </a:pPr>
            <a:r>
              <a:rPr lang="sv-SE" sz="2000">
                <a:solidFill>
                  <a:srgbClr val="FF0000"/>
                </a:solidFill>
                <a:latin typeface="Arial"/>
                <a:ea typeface="Arial"/>
                <a:cs typeface="Arial"/>
                <a:sym typeface="Arial"/>
              </a:rPr>
              <a:t>Kanslikostnader </a:t>
            </a:r>
            <a:endParaRPr/>
          </a:p>
          <a:p>
            <a:pPr marL="228600" marR="0" lvl="0" indent="-228600" algn="l" rtl="0">
              <a:lnSpc>
                <a:spcPct val="100000"/>
              </a:lnSpc>
              <a:spcBef>
                <a:spcPts val="1000"/>
              </a:spcBef>
              <a:spcAft>
                <a:spcPts val="0"/>
              </a:spcAft>
              <a:buClr>
                <a:srgbClr val="FF0000"/>
              </a:buClr>
              <a:buSzPts val="2000"/>
              <a:buFont typeface="Arial"/>
              <a:buChar char="•"/>
            </a:pPr>
            <a:r>
              <a:rPr lang="sv-SE" sz="2000">
                <a:solidFill>
                  <a:srgbClr val="FF0000"/>
                </a:solidFill>
                <a:latin typeface="Arial"/>
                <a:ea typeface="Arial"/>
                <a:cs typeface="Arial"/>
                <a:sym typeface="Arial"/>
              </a:rPr>
              <a:t>Bokföringskostnader</a:t>
            </a:r>
            <a:endParaRPr/>
          </a:p>
          <a:p>
            <a:pPr marL="228600" marR="0" lvl="0" indent="-228600" algn="l" rtl="0">
              <a:lnSpc>
                <a:spcPct val="100000"/>
              </a:lnSpc>
              <a:spcBef>
                <a:spcPts val="1000"/>
              </a:spcBef>
              <a:spcAft>
                <a:spcPts val="0"/>
              </a:spcAft>
              <a:buClr>
                <a:srgbClr val="FF0000"/>
              </a:buClr>
              <a:buSzPts val="2000"/>
              <a:buFont typeface="Arial"/>
              <a:buChar char="•"/>
            </a:pPr>
            <a:r>
              <a:rPr lang="sv-SE" sz="2000">
                <a:solidFill>
                  <a:srgbClr val="FF0000"/>
                </a:solidFill>
                <a:latin typeface="Arial"/>
                <a:ea typeface="Arial"/>
                <a:cs typeface="Arial"/>
                <a:sym typeface="Arial"/>
              </a:rPr>
              <a:t>SportAdmin och hemsida</a:t>
            </a:r>
            <a:endParaRPr/>
          </a:p>
          <a:p>
            <a:pPr marL="228600" marR="0" lvl="0" indent="-228600" algn="l" rtl="0">
              <a:lnSpc>
                <a:spcPct val="100000"/>
              </a:lnSpc>
              <a:spcBef>
                <a:spcPts val="1000"/>
              </a:spcBef>
              <a:spcAft>
                <a:spcPts val="0"/>
              </a:spcAft>
              <a:buClr>
                <a:srgbClr val="FF0000"/>
              </a:buClr>
              <a:buSzPts val="2000"/>
              <a:buFont typeface="Arial"/>
              <a:buChar char="•"/>
            </a:pPr>
            <a:r>
              <a:rPr lang="sv-SE" sz="2000">
                <a:solidFill>
                  <a:srgbClr val="FF0000"/>
                </a:solidFill>
                <a:latin typeface="Arial"/>
                <a:ea typeface="Arial"/>
                <a:cs typeface="Arial"/>
                <a:sym typeface="Arial"/>
              </a:rPr>
              <a:t>Övriga kostnader</a:t>
            </a:r>
            <a:endParaRPr sz="2800">
              <a:solidFill>
                <a:schemeClr val="dk1"/>
              </a:solidFill>
              <a:latin typeface="Calibri"/>
              <a:ea typeface="Calibri"/>
              <a:cs typeface="Calibri"/>
              <a:sym typeface="Calibri"/>
            </a:endParaRPr>
          </a:p>
        </p:txBody>
      </p:sp>
      <p:pic>
        <p:nvPicPr>
          <p:cNvPr id="239" name="Google Shape;239;p16"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Shape 243"/>
        <p:cNvGrpSpPr/>
        <p:nvPr/>
      </p:nvGrpSpPr>
      <p:grpSpPr>
        <a:xfrm>
          <a:off x="0" y="0"/>
          <a:ext cx="0" cy="0"/>
          <a:chOff x="0" y="0"/>
          <a:chExt cx="0" cy="0"/>
        </a:xfrm>
      </p:grpSpPr>
      <p:sp>
        <p:nvSpPr>
          <p:cNvPr id="244" name="Google Shape;244;p17"/>
          <p:cNvSpPr txBox="1">
            <a:spLocks noGrp="1"/>
          </p:cNvSpPr>
          <p:nvPr>
            <p:ph type="title"/>
          </p:nvPr>
        </p:nvSpPr>
        <p:spPr>
          <a:xfrm>
            <a:off x="333103" y="255588"/>
            <a:ext cx="10515600" cy="824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a:latin typeface="Arial"/>
                <a:ea typeface="Arial"/>
                <a:cs typeface="Arial"/>
                <a:sym typeface="Arial"/>
              </a:rPr>
              <a:t>Intäkter/kostnader sektionerna</a:t>
            </a:r>
            <a:endParaRPr/>
          </a:p>
        </p:txBody>
      </p:sp>
      <p:sp>
        <p:nvSpPr>
          <p:cNvPr id="245" name="Google Shape;245;p17"/>
          <p:cNvSpPr txBox="1">
            <a:spLocks noGrp="1"/>
          </p:cNvSpPr>
          <p:nvPr>
            <p:ph type="body" idx="1"/>
          </p:nvPr>
        </p:nvSpPr>
        <p:spPr>
          <a:xfrm>
            <a:off x="333103" y="1253331"/>
            <a:ext cx="5414554" cy="435133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000"/>
              <a:buNone/>
            </a:pPr>
            <a:r>
              <a:rPr lang="sv-SE" sz="2000" b="1">
                <a:latin typeface="Arial"/>
                <a:ea typeface="Arial"/>
                <a:cs typeface="Arial"/>
                <a:sym typeface="Arial"/>
              </a:rPr>
              <a:t>Intäkter</a:t>
            </a:r>
            <a:endParaRPr/>
          </a:p>
          <a:p>
            <a:pPr marL="228600" lvl="0" indent="-228600" algn="l" rtl="0">
              <a:lnSpc>
                <a:spcPct val="100000"/>
              </a:lnSpc>
              <a:spcBef>
                <a:spcPts val="1000"/>
              </a:spcBef>
              <a:spcAft>
                <a:spcPts val="0"/>
              </a:spcAft>
              <a:buClr>
                <a:srgbClr val="00B050"/>
              </a:buClr>
              <a:buSzPts val="2000"/>
              <a:buChar char="•"/>
            </a:pPr>
            <a:r>
              <a:rPr lang="sv-SE" sz="2000">
                <a:solidFill>
                  <a:srgbClr val="00B050"/>
                </a:solidFill>
                <a:latin typeface="Arial"/>
                <a:ea typeface="Arial"/>
                <a:cs typeface="Arial"/>
                <a:sym typeface="Arial"/>
              </a:rPr>
              <a:t>Aktivitetsstöd från kommun och stat</a:t>
            </a:r>
            <a:endParaRPr/>
          </a:p>
          <a:p>
            <a:pPr marL="228600" lvl="0" indent="-228600" algn="l" rtl="0">
              <a:lnSpc>
                <a:spcPct val="100000"/>
              </a:lnSpc>
              <a:spcBef>
                <a:spcPts val="1000"/>
              </a:spcBef>
              <a:spcAft>
                <a:spcPts val="0"/>
              </a:spcAft>
              <a:buClr>
                <a:srgbClr val="00B050"/>
              </a:buClr>
              <a:buSzPts val="2000"/>
              <a:buChar char="•"/>
            </a:pPr>
            <a:r>
              <a:rPr lang="sv-SE" sz="2000">
                <a:solidFill>
                  <a:srgbClr val="00B050"/>
                </a:solidFill>
                <a:latin typeface="Arial"/>
                <a:ea typeface="Arial"/>
                <a:cs typeface="Arial"/>
                <a:sym typeface="Arial"/>
              </a:rPr>
              <a:t>Träningsavgift (från medlem)</a:t>
            </a:r>
            <a:endParaRPr/>
          </a:p>
          <a:p>
            <a:pPr marL="228600" lvl="0" indent="-228600" algn="l" rtl="0">
              <a:lnSpc>
                <a:spcPct val="100000"/>
              </a:lnSpc>
              <a:spcBef>
                <a:spcPts val="1000"/>
              </a:spcBef>
              <a:spcAft>
                <a:spcPts val="0"/>
              </a:spcAft>
              <a:buClr>
                <a:srgbClr val="00B050"/>
              </a:buClr>
              <a:buSzPts val="2000"/>
              <a:buChar char="•"/>
            </a:pPr>
            <a:r>
              <a:rPr lang="sv-SE" sz="2000">
                <a:solidFill>
                  <a:srgbClr val="00B050"/>
                </a:solidFill>
                <a:latin typeface="Arial"/>
                <a:ea typeface="Arial"/>
                <a:cs typeface="Arial"/>
                <a:sym typeface="Arial"/>
              </a:rPr>
              <a:t>Sektionsavgift (från lagen)</a:t>
            </a:r>
            <a:endParaRPr/>
          </a:p>
          <a:p>
            <a:pPr marL="228600" lvl="0" indent="-228600" algn="l" rtl="0">
              <a:lnSpc>
                <a:spcPct val="100000"/>
              </a:lnSpc>
              <a:spcBef>
                <a:spcPts val="1000"/>
              </a:spcBef>
              <a:spcAft>
                <a:spcPts val="0"/>
              </a:spcAft>
              <a:buClr>
                <a:srgbClr val="00B050"/>
              </a:buClr>
              <a:buSzPts val="2000"/>
              <a:buChar char="•"/>
            </a:pPr>
            <a:r>
              <a:rPr lang="sv-SE" sz="2000">
                <a:solidFill>
                  <a:srgbClr val="00B050"/>
                </a:solidFill>
                <a:latin typeface="Arial"/>
                <a:ea typeface="Arial"/>
                <a:cs typeface="Arial"/>
                <a:sym typeface="Arial"/>
              </a:rPr>
              <a:t>Sponsorer</a:t>
            </a:r>
            <a:endParaRPr/>
          </a:p>
          <a:p>
            <a:pPr marL="228600" lvl="0" indent="-228600" algn="l" rtl="0">
              <a:lnSpc>
                <a:spcPct val="100000"/>
              </a:lnSpc>
              <a:spcBef>
                <a:spcPts val="1000"/>
              </a:spcBef>
              <a:spcAft>
                <a:spcPts val="0"/>
              </a:spcAft>
              <a:buClr>
                <a:srgbClr val="00B050"/>
              </a:buClr>
              <a:buSzPts val="2000"/>
              <a:buChar char="•"/>
            </a:pPr>
            <a:r>
              <a:rPr lang="sv-SE" sz="2000">
                <a:solidFill>
                  <a:srgbClr val="00B050"/>
                </a:solidFill>
                <a:latin typeface="Arial"/>
                <a:ea typeface="Arial"/>
                <a:cs typeface="Arial"/>
                <a:sym typeface="Arial"/>
              </a:rPr>
              <a:t>Egna idrottsskolor och arrangemang</a:t>
            </a:r>
            <a:endParaRPr/>
          </a:p>
          <a:p>
            <a:pPr marL="228600" lvl="0" indent="-228600" algn="l" rtl="0">
              <a:lnSpc>
                <a:spcPct val="100000"/>
              </a:lnSpc>
              <a:spcBef>
                <a:spcPts val="1000"/>
              </a:spcBef>
              <a:spcAft>
                <a:spcPts val="0"/>
              </a:spcAft>
              <a:buClr>
                <a:srgbClr val="00B050"/>
              </a:buClr>
              <a:buSzPts val="2000"/>
              <a:buChar char="•"/>
            </a:pPr>
            <a:r>
              <a:rPr lang="sv-SE" sz="2000">
                <a:solidFill>
                  <a:srgbClr val="00B050"/>
                </a:solidFill>
                <a:latin typeface="Arial"/>
                <a:ea typeface="Arial"/>
                <a:cs typeface="Arial"/>
                <a:sym typeface="Arial"/>
              </a:rPr>
              <a:t>Intäkter från arbete på Stora Nolia (vartannat år)</a:t>
            </a:r>
            <a:endParaRPr/>
          </a:p>
          <a:p>
            <a:pPr marL="228600" lvl="0" indent="-228600" algn="l" rtl="0">
              <a:lnSpc>
                <a:spcPct val="100000"/>
              </a:lnSpc>
              <a:spcBef>
                <a:spcPts val="1000"/>
              </a:spcBef>
              <a:spcAft>
                <a:spcPts val="0"/>
              </a:spcAft>
              <a:buClr>
                <a:srgbClr val="00B050"/>
              </a:buClr>
              <a:buSzPts val="2000"/>
              <a:buChar char="•"/>
            </a:pPr>
            <a:r>
              <a:rPr lang="sv-SE" sz="2000">
                <a:solidFill>
                  <a:srgbClr val="00B050"/>
                </a:solidFill>
                <a:latin typeface="Arial"/>
                <a:ea typeface="Arial"/>
                <a:cs typeface="Arial"/>
                <a:sym typeface="Arial"/>
              </a:rPr>
              <a:t>Intäkter från försäljning av Restaurangchansen eller liknade föreningsjobb</a:t>
            </a:r>
            <a:endParaRPr>
              <a:latin typeface="Arial"/>
              <a:ea typeface="Arial"/>
              <a:cs typeface="Arial"/>
              <a:sym typeface="Arial"/>
            </a:endParaRPr>
          </a:p>
        </p:txBody>
      </p:sp>
      <p:sp>
        <p:nvSpPr>
          <p:cNvPr id="246" name="Google Shape;246;p17"/>
          <p:cNvSpPr txBox="1"/>
          <p:nvPr/>
        </p:nvSpPr>
        <p:spPr>
          <a:xfrm>
            <a:off x="6444345" y="1253330"/>
            <a:ext cx="5414554" cy="5426143"/>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l" rtl="0">
              <a:lnSpc>
                <a:spcPct val="100000"/>
              </a:lnSpc>
              <a:spcBef>
                <a:spcPts val="0"/>
              </a:spcBef>
              <a:spcAft>
                <a:spcPts val="0"/>
              </a:spcAft>
              <a:buClr>
                <a:schemeClr val="dk1"/>
              </a:buClr>
              <a:buSzPct val="100000"/>
              <a:buFont typeface="Arial"/>
              <a:buNone/>
            </a:pPr>
            <a:r>
              <a:rPr lang="sv-SE" sz="2000" b="1">
                <a:solidFill>
                  <a:schemeClr val="dk1"/>
                </a:solidFill>
                <a:latin typeface="Arial"/>
                <a:ea typeface="Arial"/>
                <a:cs typeface="Arial"/>
                <a:sym typeface="Arial"/>
              </a:rPr>
              <a:t>Kostnader</a:t>
            </a:r>
            <a:endParaRPr/>
          </a:p>
          <a:p>
            <a:pPr marL="228600" marR="0" lvl="0" indent="-228600" algn="l" rtl="0">
              <a:lnSpc>
                <a:spcPct val="100000"/>
              </a:lnSpc>
              <a:spcBef>
                <a:spcPts val="1000"/>
              </a:spcBef>
              <a:spcAft>
                <a:spcPts val="0"/>
              </a:spcAft>
              <a:buClr>
                <a:srgbClr val="FF0000"/>
              </a:buClr>
              <a:buSzPct val="100000"/>
              <a:buFont typeface="Arial"/>
              <a:buChar char="•"/>
            </a:pPr>
            <a:r>
              <a:rPr lang="sv-SE" sz="2000">
                <a:solidFill>
                  <a:srgbClr val="FF0000"/>
                </a:solidFill>
                <a:latin typeface="Arial"/>
                <a:ea typeface="Arial"/>
                <a:cs typeface="Arial"/>
                <a:sym typeface="Arial"/>
              </a:rPr>
              <a:t>Hallhyror vid match och träning</a:t>
            </a:r>
            <a:endParaRPr/>
          </a:p>
          <a:p>
            <a:pPr marL="228600" marR="0" lvl="0" indent="-228600" algn="l" rtl="0">
              <a:lnSpc>
                <a:spcPct val="100000"/>
              </a:lnSpc>
              <a:spcBef>
                <a:spcPts val="1000"/>
              </a:spcBef>
              <a:spcAft>
                <a:spcPts val="0"/>
              </a:spcAft>
              <a:buClr>
                <a:srgbClr val="FF0000"/>
              </a:buClr>
              <a:buSzPct val="100000"/>
              <a:buFont typeface="Arial"/>
              <a:buChar char="•"/>
            </a:pPr>
            <a:r>
              <a:rPr lang="sv-SE" sz="2000">
                <a:solidFill>
                  <a:srgbClr val="FF0000"/>
                </a:solidFill>
                <a:latin typeface="Arial"/>
                <a:ea typeface="Arial"/>
                <a:cs typeface="Arial"/>
                <a:sym typeface="Arial"/>
              </a:rPr>
              <a:t>Domarkostnader</a:t>
            </a:r>
            <a:endParaRPr/>
          </a:p>
          <a:p>
            <a:pPr marL="228600" marR="0" lvl="0" indent="-228600" algn="l" rtl="0">
              <a:lnSpc>
                <a:spcPct val="100000"/>
              </a:lnSpc>
              <a:spcBef>
                <a:spcPts val="1000"/>
              </a:spcBef>
              <a:spcAft>
                <a:spcPts val="0"/>
              </a:spcAft>
              <a:buClr>
                <a:srgbClr val="FF0000"/>
              </a:buClr>
              <a:buSzPct val="100000"/>
              <a:buFont typeface="Arial"/>
              <a:buChar char="•"/>
            </a:pPr>
            <a:r>
              <a:rPr lang="sv-SE" sz="2000">
                <a:solidFill>
                  <a:srgbClr val="FF0000"/>
                </a:solidFill>
                <a:latin typeface="Arial"/>
                <a:ea typeface="Arial"/>
                <a:cs typeface="Arial"/>
                <a:sym typeface="Arial"/>
              </a:rPr>
              <a:t>Anmälningsavgifter seriespel</a:t>
            </a:r>
            <a:endParaRPr/>
          </a:p>
          <a:p>
            <a:pPr marL="228600" marR="0" lvl="0" indent="-228600" algn="l" rtl="0">
              <a:lnSpc>
                <a:spcPct val="100000"/>
              </a:lnSpc>
              <a:spcBef>
                <a:spcPts val="1000"/>
              </a:spcBef>
              <a:spcAft>
                <a:spcPts val="0"/>
              </a:spcAft>
              <a:buClr>
                <a:srgbClr val="FF0000"/>
              </a:buClr>
              <a:buSzPct val="100000"/>
              <a:buFont typeface="Arial"/>
              <a:buChar char="•"/>
            </a:pPr>
            <a:r>
              <a:rPr lang="sv-SE" sz="2000">
                <a:solidFill>
                  <a:srgbClr val="FF0000"/>
                </a:solidFill>
                <a:latin typeface="Arial"/>
                <a:ea typeface="Arial"/>
                <a:cs typeface="Arial"/>
                <a:sym typeface="Arial"/>
              </a:rPr>
              <a:t>Bidrag till cupavgifter</a:t>
            </a:r>
            <a:r>
              <a:rPr lang="sv-SE" sz="1600">
                <a:solidFill>
                  <a:srgbClr val="FF0000"/>
                </a:solidFill>
                <a:latin typeface="Arial"/>
                <a:ea typeface="Arial"/>
                <a:cs typeface="Arial"/>
                <a:sym typeface="Arial"/>
              </a:rPr>
              <a:t/>
            </a:r>
            <a:br>
              <a:rPr lang="sv-SE" sz="1600">
                <a:solidFill>
                  <a:srgbClr val="FF0000"/>
                </a:solidFill>
                <a:latin typeface="Arial"/>
                <a:ea typeface="Arial"/>
                <a:cs typeface="Arial"/>
                <a:sym typeface="Arial"/>
              </a:rPr>
            </a:br>
            <a:r>
              <a:rPr lang="sv-SE" sz="1600">
                <a:solidFill>
                  <a:srgbClr val="FF0000"/>
                </a:solidFill>
                <a:latin typeface="Arial"/>
                <a:ea typeface="Arial"/>
                <a:cs typeface="Arial"/>
                <a:sym typeface="Arial"/>
              </a:rPr>
              <a:t>(1000-2000:-/spelare vid 12- och 15-års ålder)</a:t>
            </a:r>
            <a:endParaRPr/>
          </a:p>
          <a:p>
            <a:pPr marL="228600" marR="0" lvl="0" indent="-228600" algn="l" rtl="0">
              <a:lnSpc>
                <a:spcPct val="100000"/>
              </a:lnSpc>
              <a:spcBef>
                <a:spcPts val="1000"/>
              </a:spcBef>
              <a:spcAft>
                <a:spcPts val="0"/>
              </a:spcAft>
              <a:buClr>
                <a:srgbClr val="FF0000"/>
              </a:buClr>
              <a:buSzPct val="100000"/>
              <a:buFont typeface="Arial"/>
              <a:buChar char="•"/>
            </a:pPr>
            <a:r>
              <a:rPr lang="sv-SE" sz="2000">
                <a:solidFill>
                  <a:srgbClr val="FF0000"/>
                </a:solidFill>
                <a:latin typeface="Arial"/>
                <a:ea typeface="Arial"/>
                <a:cs typeface="Arial"/>
                <a:sym typeface="Arial"/>
              </a:rPr>
              <a:t>Resor i Västerbotten </a:t>
            </a:r>
            <a:r>
              <a:rPr lang="sv-SE" sz="1600">
                <a:solidFill>
                  <a:srgbClr val="FF0000"/>
                </a:solidFill>
                <a:latin typeface="Arial"/>
                <a:ea typeface="Arial"/>
                <a:cs typeface="Arial"/>
                <a:sym typeface="Arial"/>
              </a:rPr>
              <a:t>(enligt policy)</a:t>
            </a:r>
            <a:endParaRPr/>
          </a:p>
          <a:p>
            <a:pPr marL="228600" marR="0" lvl="0" indent="-228600" algn="l" rtl="0">
              <a:lnSpc>
                <a:spcPct val="100000"/>
              </a:lnSpc>
              <a:spcBef>
                <a:spcPts val="1000"/>
              </a:spcBef>
              <a:spcAft>
                <a:spcPts val="0"/>
              </a:spcAft>
              <a:buClr>
                <a:srgbClr val="FF0000"/>
              </a:buClr>
              <a:buSzPct val="100000"/>
              <a:buFont typeface="Arial"/>
              <a:buChar char="•"/>
            </a:pPr>
            <a:r>
              <a:rPr lang="sv-SE" sz="2000">
                <a:solidFill>
                  <a:srgbClr val="FF0000"/>
                </a:solidFill>
                <a:latin typeface="Arial"/>
                <a:ea typeface="Arial"/>
                <a:cs typeface="Arial"/>
                <a:sym typeface="Arial"/>
              </a:rPr>
              <a:t>Utbildningar för spelare och ledare</a:t>
            </a:r>
            <a:endParaRPr/>
          </a:p>
          <a:p>
            <a:pPr marL="228600" marR="0" lvl="0" indent="-228600" algn="l" rtl="0">
              <a:lnSpc>
                <a:spcPct val="100000"/>
              </a:lnSpc>
              <a:spcBef>
                <a:spcPts val="1000"/>
              </a:spcBef>
              <a:spcAft>
                <a:spcPts val="0"/>
              </a:spcAft>
              <a:buClr>
                <a:srgbClr val="FF0000"/>
              </a:buClr>
              <a:buSzPct val="100000"/>
              <a:buFont typeface="Arial"/>
              <a:buChar char="•"/>
            </a:pPr>
            <a:r>
              <a:rPr lang="sv-SE" sz="2000">
                <a:solidFill>
                  <a:srgbClr val="FF0000"/>
                </a:solidFill>
                <a:latin typeface="Arial"/>
                <a:ea typeface="Arial"/>
                <a:cs typeface="Arial"/>
                <a:sym typeface="Arial"/>
              </a:rPr>
              <a:t>Visst material såsom matchtröjor, västar, koner, bollar, MV-kläder och sjukvårdsväska</a:t>
            </a:r>
            <a:endParaRPr/>
          </a:p>
          <a:p>
            <a:pPr marL="228600" marR="0" lvl="0" indent="-228600" algn="l" rtl="0">
              <a:lnSpc>
                <a:spcPct val="100000"/>
              </a:lnSpc>
              <a:spcBef>
                <a:spcPts val="1000"/>
              </a:spcBef>
              <a:spcAft>
                <a:spcPts val="0"/>
              </a:spcAft>
              <a:buClr>
                <a:srgbClr val="FF0000"/>
              </a:buClr>
              <a:buSzPct val="100000"/>
              <a:buFont typeface="Arial"/>
              <a:buChar char="•"/>
            </a:pPr>
            <a:r>
              <a:rPr lang="sv-SE" sz="2000">
                <a:solidFill>
                  <a:srgbClr val="FF0000"/>
                </a:solidFill>
                <a:latin typeface="Arial"/>
                <a:ea typeface="Arial"/>
                <a:cs typeface="Arial"/>
                <a:sym typeface="Arial"/>
              </a:rPr>
              <a:t>Ledarkläder</a:t>
            </a:r>
            <a:endParaRPr/>
          </a:p>
          <a:p>
            <a:pPr marL="228600" marR="0" lvl="0" indent="-228600" algn="l" rtl="0">
              <a:lnSpc>
                <a:spcPct val="100000"/>
              </a:lnSpc>
              <a:spcBef>
                <a:spcPts val="1000"/>
              </a:spcBef>
              <a:spcAft>
                <a:spcPts val="0"/>
              </a:spcAft>
              <a:buClr>
                <a:srgbClr val="FF0000"/>
              </a:buClr>
              <a:buSzPct val="100000"/>
              <a:buFont typeface="Arial"/>
              <a:buChar char="•"/>
            </a:pPr>
            <a:r>
              <a:rPr lang="sv-SE" sz="2000">
                <a:solidFill>
                  <a:srgbClr val="FF0000"/>
                </a:solidFill>
                <a:latin typeface="Arial"/>
                <a:ea typeface="Arial"/>
                <a:cs typeface="Arial"/>
                <a:sym typeface="Arial"/>
              </a:rPr>
              <a:t>Föreningsavgift (till föreningen)</a:t>
            </a:r>
            <a:endParaRPr/>
          </a:p>
          <a:p>
            <a:pPr marL="228600" marR="0" lvl="0" indent="-228600" algn="l" rtl="0">
              <a:lnSpc>
                <a:spcPct val="100000"/>
              </a:lnSpc>
              <a:spcBef>
                <a:spcPts val="1000"/>
              </a:spcBef>
              <a:spcAft>
                <a:spcPts val="0"/>
              </a:spcAft>
              <a:buClr>
                <a:srgbClr val="FF0000"/>
              </a:buClr>
              <a:buSzPct val="100000"/>
              <a:buFont typeface="Arial"/>
              <a:buChar char="•"/>
            </a:pPr>
            <a:r>
              <a:rPr lang="sv-SE" sz="2000">
                <a:solidFill>
                  <a:srgbClr val="FF0000"/>
                </a:solidFill>
                <a:latin typeface="Arial"/>
                <a:ea typeface="Arial"/>
                <a:cs typeface="Arial"/>
                <a:sym typeface="Arial"/>
              </a:rPr>
              <a:t>Förbundsavgifter</a:t>
            </a:r>
            <a:endParaRPr/>
          </a:p>
          <a:p>
            <a:pPr marL="228600" marR="0" lvl="0" indent="-228600" algn="l" rtl="0">
              <a:lnSpc>
                <a:spcPct val="100000"/>
              </a:lnSpc>
              <a:spcBef>
                <a:spcPts val="1000"/>
              </a:spcBef>
              <a:spcAft>
                <a:spcPts val="0"/>
              </a:spcAft>
              <a:buClr>
                <a:srgbClr val="FF0000"/>
              </a:buClr>
              <a:buSzPct val="100000"/>
              <a:buFont typeface="Arial"/>
              <a:buChar char="•"/>
            </a:pPr>
            <a:r>
              <a:rPr lang="sv-SE" sz="2000">
                <a:solidFill>
                  <a:srgbClr val="FF0000"/>
                </a:solidFill>
                <a:latin typeface="Arial"/>
                <a:ea typeface="Arial"/>
                <a:cs typeface="Arial"/>
                <a:sym typeface="Arial"/>
              </a:rPr>
              <a:t>Licenser</a:t>
            </a:r>
            <a:endParaRPr sz="2800">
              <a:solidFill>
                <a:schemeClr val="dk1"/>
              </a:solidFill>
              <a:latin typeface="Arial"/>
              <a:ea typeface="Arial"/>
              <a:cs typeface="Arial"/>
              <a:sym typeface="Arial"/>
            </a:endParaRPr>
          </a:p>
        </p:txBody>
      </p:sp>
      <p:pic>
        <p:nvPicPr>
          <p:cNvPr id="247" name="Google Shape;247;p17" descr="../../Logor/%20SandåkernsSK_transparentBG.png"/>
          <p:cNvPicPr preferRelativeResize="0"/>
          <p:nvPr/>
        </p:nvPicPr>
        <p:blipFill rotWithShape="1">
          <a:blip r:embed="rId3">
            <a:alphaModFix/>
          </a:blip>
          <a:srcRect/>
          <a:stretch/>
        </p:blipFill>
        <p:spPr>
          <a:xfrm>
            <a:off x="11264638" y="248445"/>
            <a:ext cx="749562" cy="47783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1078</Words>
  <Application>Microsoft Office PowerPoint</Application>
  <PresentationFormat>Bredbild</PresentationFormat>
  <Paragraphs>157</Paragraphs>
  <Slides>15</Slides>
  <Notes>15</Notes>
  <HiddenSlides>5</HiddenSlides>
  <MMClips>0</MMClips>
  <ScaleCrop>false</ScaleCrop>
  <HeadingPairs>
    <vt:vector size="6" baseType="variant">
      <vt:variant>
        <vt:lpstr>Använt teckensnitt</vt:lpstr>
      </vt:variant>
      <vt:variant>
        <vt:i4>2</vt:i4>
      </vt:variant>
      <vt:variant>
        <vt:lpstr>Tema</vt:lpstr>
      </vt:variant>
      <vt:variant>
        <vt:i4>2</vt:i4>
      </vt:variant>
      <vt:variant>
        <vt:lpstr>Bildrubriker</vt:lpstr>
      </vt:variant>
      <vt:variant>
        <vt:i4>15</vt:i4>
      </vt:variant>
    </vt:vector>
  </HeadingPairs>
  <TitlesOfParts>
    <vt:vector size="19" baseType="lpstr">
      <vt:lpstr>Arial</vt:lpstr>
      <vt:lpstr>Calibri</vt:lpstr>
      <vt:lpstr>Office-tema</vt:lpstr>
      <vt:lpstr>Office-tema</vt:lpstr>
      <vt:lpstr>Föräldramöte SSK F13 FB 2022</vt:lpstr>
      <vt:lpstr>Vision, verksamhetsidé och värdegrund</vt:lpstr>
      <vt:lpstr>Organisation - lag</vt:lpstr>
      <vt:lpstr>Träningstider </vt:lpstr>
      <vt:lpstr>Matcher </vt:lpstr>
      <vt:lpstr>PowerPoint-presentation</vt:lpstr>
      <vt:lpstr>Förklaring avgifter</vt:lpstr>
      <vt:lpstr>Medlemsavgifter 2021</vt:lpstr>
      <vt:lpstr>Roller som behöver tillsättas</vt:lpstr>
      <vt:lpstr>Övriga Frågor? </vt:lpstr>
      <vt:lpstr>PowerPoint-presentation</vt:lpstr>
      <vt:lpstr>PowerPoint-presentation</vt:lpstr>
      <vt:lpstr>Information - app</vt:lpstr>
      <vt:lpstr>Intäkter/kostnader föreningen</vt:lpstr>
      <vt:lpstr>Intäkter/kostnader sektionerna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SSK F13 FB 2022</dc:title>
  <dc:creator>David Persson</dc:creator>
  <cp:lastModifiedBy>Olofsson Axel, PRpny Konsult</cp:lastModifiedBy>
  <cp:revision>4</cp:revision>
  <dcterms:created xsi:type="dcterms:W3CDTF">2020-11-17T08:35:42Z</dcterms:created>
  <dcterms:modified xsi:type="dcterms:W3CDTF">2022-04-27T11:34:53Z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8a5e96be-2b55-425d-844b-9f60e6a0e910</vt:lpwstr>
  </property>
  <property fmtid="{D5CDD505-2E9C-101B-9397-08002B2CF9AE}" pid="3" name="FörsvarsmaktenKlassificering">
    <vt:lpwstr>ES</vt:lpwstr>
  </property>
  <property fmtid="{D5CDD505-2E9C-101B-9397-08002B2CF9AE}" pid="4" name="FörsvarsmaktenSEKRETESSKLASSIFICERAD">
    <vt:lpwstr/>
  </property>
  <property fmtid="{D5CDD505-2E9C-101B-9397-08002B2CF9AE}" pid="5" name="Klassificering">
    <vt:lpwstr>ES</vt:lpwstr>
  </property>
</Properties>
</file>