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html" ContentType="image/png"/>
  <Default Extension="wdp" ContentType="image/vnd.ms-photo"/>
  <Default Extension="png" ContentType="image/p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81" r:id="rId2"/>
    <p:sldId id="269" r:id="rId3"/>
    <p:sldId id="282" r:id="rId4"/>
    <p:sldId id="271" r:id="rId5"/>
    <p:sldId id="272" r:id="rId6"/>
    <p:sldId id="273" r:id="rId7"/>
    <p:sldId id="274" r:id="rId8"/>
    <p:sldId id="275" r:id="rId9"/>
    <p:sldId id="276" r:id="rId10"/>
    <p:sldId id="277" r:id="rId11"/>
    <p:sldId id="278" r:id="rId12"/>
    <p:sldId id="279" r:id="rId13"/>
    <p:sldId id="280" r:id="rId14"/>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p:restoredTop sz="94669"/>
  </p:normalViewPr>
  <p:slideViewPr>
    <p:cSldViewPr snapToGrid="0" snapToObjects="1">
      <p:cViewPr>
        <p:scale>
          <a:sx n="76" d="100"/>
          <a:sy n="76" d="100"/>
        </p:scale>
        <p:origin x="2040"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2016-10-05</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html"/><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html"/><Relationship Id="rId6" Type="http://schemas.openxmlformats.org/officeDocument/2006/relationships/image" Target="../media/image9.jpeg"/><Relationship Id="rId7"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6" Type="http://schemas.openxmlformats.org/officeDocument/2006/relationships/image" Target="../media/image10.jpg"/><Relationship Id="rId7"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jpg"/><Relationship Id="rId6" Type="http://schemas.openxmlformats.org/officeDocument/2006/relationships/image" Target="../media/image13.jpg"/><Relationship Id="rId7"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7.gif"/><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Lekar: </a:t>
            </a:r>
          </a:p>
          <a:p>
            <a:pPr algn="ctr"/>
            <a:r>
              <a:rPr lang="sv-SE" sz="5400" b="1" dirty="0" smtClean="0">
                <a:solidFill>
                  <a:srgbClr val="FF0000"/>
                </a:solidFill>
              </a:rPr>
              <a:t>Röd Nivå 12-16 år</a:t>
            </a:r>
            <a:endParaRPr lang="sv-SE" sz="5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0469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10" name="Rektangel med rundade hörn 9"/>
          <p:cNvSpPr/>
          <p:nvPr/>
        </p:nvSpPr>
        <p:spPr>
          <a:xfrm>
            <a:off x="691454" y="1933731"/>
            <a:ext cx="3507186" cy="20986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Jämfotahopps-stafett</a:t>
            </a:r>
          </a:p>
          <a:p>
            <a:pPr>
              <a:lnSpc>
                <a:spcPct val="150000"/>
              </a:lnSpc>
            </a:pPr>
            <a:r>
              <a:rPr lang="sv-SE" sz="1400" dirty="0" smtClean="0">
                <a:solidFill>
                  <a:schemeClr val="tx1"/>
                </a:solidFill>
              </a:rPr>
              <a:t>Två eller fler lag. Den förste personen hoppar så långt den kan, därifrån den personen landade hoppar nästa ifrån. Det lag som kommit längst då alla hoppat vinner.</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rotWithShape="1">
          <a:blip r:embed="rId5">
            <a:clrChange>
              <a:clrFrom>
                <a:srgbClr val="FFFFFF"/>
              </a:clrFrom>
              <a:clrTo>
                <a:srgbClr val="FFFFFF">
                  <a:alpha val="0"/>
                </a:srgbClr>
              </a:clrTo>
            </a:clrChange>
            <a:grayscl/>
            <a:extLst>
              <a:ext uri="{28A0092B-C50C-407E-A947-70E740481C1C}">
                <a14:useLocalDpi xmlns:a14="http://schemas.microsoft.com/office/drawing/2010/main" val="0"/>
              </a:ext>
            </a:extLst>
          </a:blip>
          <a:srcRect b="14648"/>
          <a:stretch/>
        </p:blipFill>
        <p:spPr>
          <a:xfrm>
            <a:off x="3960826" y="2983042"/>
            <a:ext cx="5945174" cy="1888761"/>
          </a:xfrm>
          <a:prstGeom prst="rect">
            <a:avLst/>
          </a:prstGeom>
        </p:spPr>
      </p:pic>
    </p:spTree>
    <p:extLst>
      <p:ext uri="{BB962C8B-B14F-4D97-AF65-F5344CB8AC3E}">
        <p14:creationId xmlns:p14="http://schemas.microsoft.com/office/powerpoint/2010/main" val="187154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10" name="Rektangel med rundade hörn 9"/>
          <p:cNvSpPr/>
          <p:nvPr/>
        </p:nvSpPr>
        <p:spPr>
          <a:xfrm>
            <a:off x="691454" y="1933731"/>
            <a:ext cx="3507186" cy="20986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Jämfotahopp - </a:t>
            </a:r>
            <a:r>
              <a:rPr lang="sv-SE" sz="1600" b="1" dirty="0" err="1" smtClean="0">
                <a:solidFill>
                  <a:schemeClr val="tx1"/>
                </a:solidFill>
              </a:rPr>
              <a:t>Partävling</a:t>
            </a:r>
            <a:endParaRPr lang="sv-SE" sz="1600" b="1" dirty="0" smtClean="0">
              <a:solidFill>
                <a:schemeClr val="tx1"/>
              </a:solidFill>
            </a:endParaRPr>
          </a:p>
          <a:p>
            <a:pPr>
              <a:lnSpc>
                <a:spcPct val="150000"/>
              </a:lnSpc>
            </a:pPr>
            <a:r>
              <a:rPr lang="sv-SE" sz="1400" dirty="0" smtClean="0">
                <a:solidFill>
                  <a:schemeClr val="tx1"/>
                </a:solidFill>
              </a:rPr>
              <a:t>Dela in spelarna i par. På tre till fem jämfotahopp i rad ska de se vem som kommer längst. Blanda paren eftersom. Vid ojämnt antal kan en grupp vara tre spelare också.</a:t>
            </a:r>
            <a:endParaRPr lang="sv-SE" sz="1400" dirty="0" smtClean="0">
              <a:solidFill>
                <a:schemeClr val="tx1"/>
              </a:solidFill>
            </a:endParaRP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6950" y="1218064"/>
            <a:ext cx="4471619" cy="3371221"/>
          </a:xfrm>
          <a:prstGeom prst="rect">
            <a:avLst/>
          </a:prstGeom>
        </p:spPr>
      </p:pic>
    </p:spTree>
    <p:extLst>
      <p:ext uri="{BB962C8B-B14F-4D97-AF65-F5344CB8AC3E}">
        <p14:creationId xmlns:p14="http://schemas.microsoft.com/office/powerpoint/2010/main" val="145367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39842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Hand-fight</a:t>
            </a:r>
          </a:p>
          <a:p>
            <a:pPr>
              <a:lnSpc>
                <a:spcPct val="150000"/>
              </a:lnSpc>
            </a:pPr>
            <a:r>
              <a:rPr lang="sv-SE" sz="1400" dirty="0" smtClean="0">
                <a:solidFill>
                  <a:schemeClr val="tx1"/>
                </a:solidFill>
              </a:rPr>
              <a:t>Parvis. De står i en armhävningsposition på händer och fötter. De aktiva ska nu röra sig runt på alla fyra och försöka markera träffar med sina händer på motståndarens händer eller armar. Bara träffar upp till armbågen är godkända och det är inte tillåtet med slag.</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6424" y="3132944"/>
            <a:ext cx="2537097" cy="1370032"/>
          </a:xfrm>
          <a:prstGeom prst="rect">
            <a:avLst/>
          </a:prstGeom>
        </p:spPr>
      </p:pic>
      <p:pic>
        <p:nvPicPr>
          <p:cNvPr id="11" name="Bildobjekt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732102" y="3084298"/>
            <a:ext cx="2328264" cy="1370032"/>
          </a:xfrm>
          <a:prstGeom prst="rect">
            <a:avLst/>
          </a:prstGeom>
        </p:spPr>
      </p:pic>
      <p:sp>
        <p:nvSpPr>
          <p:cNvPr id="7" name="Rektangel 6"/>
          <p:cNvSpPr/>
          <p:nvPr/>
        </p:nvSpPr>
        <p:spPr>
          <a:xfrm>
            <a:off x="6818703" y="2852092"/>
            <a:ext cx="483326" cy="561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6803885" y="3232731"/>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6685523" y="3117118"/>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6628785" y="2971163"/>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6506624" y="2915152"/>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6855864" y="3015122"/>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6944474" y="2996579"/>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25848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75819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Fot-fight</a:t>
            </a:r>
          </a:p>
          <a:p>
            <a:pPr>
              <a:lnSpc>
                <a:spcPct val="150000"/>
              </a:lnSpc>
            </a:pPr>
            <a:r>
              <a:rPr lang="sv-SE" sz="1400" dirty="0">
                <a:solidFill>
                  <a:schemeClr val="tx1"/>
                </a:solidFill>
              </a:rPr>
              <a:t>Parvis. </a:t>
            </a:r>
            <a:r>
              <a:rPr lang="sv-SE" sz="1400" dirty="0" smtClean="0">
                <a:solidFill>
                  <a:schemeClr val="tx1"/>
                </a:solidFill>
              </a:rPr>
              <a:t>De står på händer och fötter men vända med rumpan mot marken i en </a:t>
            </a:r>
            <a:r>
              <a:rPr lang="sv-SE" sz="1400" dirty="0" err="1" smtClean="0">
                <a:solidFill>
                  <a:schemeClr val="tx1"/>
                </a:solidFill>
              </a:rPr>
              <a:t>krabbgång</a:t>
            </a:r>
            <a:r>
              <a:rPr lang="sv-SE" sz="1400" dirty="0" smtClean="0">
                <a:solidFill>
                  <a:schemeClr val="tx1"/>
                </a:solidFill>
              </a:rPr>
              <a:t>. Nu ska de markera träffar med sina fötter på kompisen mot dennes fötter eller smalben. Det är endast okej med träffar på fötter och upp till knäna och det är inte tillåtet med sparkar.</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6770189" y="2455275"/>
            <a:ext cx="1533434" cy="1533434"/>
          </a:xfrm>
          <a:prstGeom prst="rect">
            <a:avLst/>
          </a:prstGeom>
        </p:spPr>
      </p:pic>
      <p:pic>
        <p:nvPicPr>
          <p:cNvPr id="11" name="Bildobjekt 10"/>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flipH="1">
            <a:off x="5571926" y="2281103"/>
            <a:ext cx="1488440" cy="1533434"/>
          </a:xfrm>
          <a:prstGeom prst="rect">
            <a:avLst/>
          </a:prstGeom>
        </p:spPr>
      </p:pic>
    </p:spTree>
    <p:extLst>
      <p:ext uri="{BB962C8B-B14F-4D97-AF65-F5344CB8AC3E}">
        <p14:creationId xmlns:p14="http://schemas.microsoft.com/office/powerpoint/2010/main" val="109438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0986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Stock-stafett</a:t>
            </a:r>
          </a:p>
          <a:p>
            <a:pPr>
              <a:lnSpc>
                <a:spcPct val="150000"/>
              </a:lnSpc>
            </a:pPr>
            <a:r>
              <a:rPr lang="sv-SE" sz="1400" dirty="0" smtClean="0">
                <a:solidFill>
                  <a:schemeClr val="tx1"/>
                </a:solidFill>
              </a:rPr>
              <a:t>Två eller fler lag</a:t>
            </a:r>
            <a:r>
              <a:rPr lang="sv-SE" sz="1400" dirty="0">
                <a:solidFill>
                  <a:schemeClr val="tx1"/>
                </a:solidFill>
              </a:rPr>
              <a:t> </a:t>
            </a:r>
            <a:r>
              <a:rPr lang="sv-SE" sz="1400" dirty="0" smtClean="0">
                <a:solidFill>
                  <a:schemeClr val="tx1"/>
                </a:solidFill>
              </a:rPr>
              <a:t>med minst 5 personer per lag. En i laget agerar stock som de andra ska bära en viss träcka och tillbaka. När alla blivit burna är stafetten slut.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61170" r="25735" b="6547"/>
          <a:stretch/>
        </p:blipFill>
        <p:spPr>
          <a:xfrm>
            <a:off x="6337511" y="2242642"/>
            <a:ext cx="862148" cy="2461111"/>
          </a:xfrm>
          <a:prstGeom prst="rect">
            <a:avLst/>
          </a:prstGeom>
        </p:spPr>
      </p:pic>
      <p:pic>
        <p:nvPicPr>
          <p:cNvPr id="11" name="Bildobjekt 10"/>
          <p:cNvPicPr>
            <a:picLocks noChangeAspect="1"/>
          </p:cNvPicPr>
          <p:nvPr/>
        </p:nvPicPr>
        <p:blipFill rotWithShape="1">
          <a:blip r:embed="rId5">
            <a:extLst>
              <a:ext uri="{28A0092B-C50C-407E-A947-70E740481C1C}">
                <a14:useLocalDpi xmlns:a14="http://schemas.microsoft.com/office/drawing/2010/main" val="0"/>
              </a:ext>
            </a:extLst>
          </a:blip>
          <a:srcRect l="15560" t="26114" r="76365" b="12231"/>
          <a:stretch/>
        </p:blipFill>
        <p:spPr>
          <a:xfrm>
            <a:off x="6074230" y="3413985"/>
            <a:ext cx="404948" cy="1236738"/>
          </a:xfrm>
          <a:prstGeom prst="rect">
            <a:avLst/>
          </a:prstGeom>
        </p:spPr>
      </p:pic>
      <p:pic>
        <p:nvPicPr>
          <p:cNvPr id="12" name="Bildobjekt 11"/>
          <p:cNvPicPr>
            <a:picLocks noChangeAspect="1"/>
          </p:cNvPicPr>
          <p:nvPr/>
        </p:nvPicPr>
        <p:blipFill rotWithShape="1">
          <a:blip r:embed="rId5">
            <a:extLst>
              <a:ext uri="{28A0092B-C50C-407E-A947-70E740481C1C}">
                <a14:useLocalDpi xmlns:a14="http://schemas.microsoft.com/office/drawing/2010/main" val="0"/>
              </a:ext>
            </a:extLst>
          </a:blip>
          <a:srcRect l="89714" t="40003" r="-48" b="10456"/>
          <a:stretch/>
        </p:blipFill>
        <p:spPr>
          <a:xfrm>
            <a:off x="5455578" y="3532413"/>
            <a:ext cx="618652" cy="1186254"/>
          </a:xfrm>
          <a:prstGeom prst="rect">
            <a:avLst/>
          </a:prstGeom>
        </p:spPr>
      </p:pic>
      <p:pic>
        <p:nvPicPr>
          <p:cNvPr id="13" name="Bildobjekt 12"/>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65" t="27436" r="91503" b="11665"/>
          <a:stretch/>
        </p:blipFill>
        <p:spPr>
          <a:xfrm rot="5122221">
            <a:off x="5818107" y="2671286"/>
            <a:ext cx="541954" cy="1603825"/>
          </a:xfrm>
          <a:prstGeom prst="rect">
            <a:avLst/>
          </a:prstGeom>
        </p:spPr>
      </p:pic>
    </p:spTree>
    <p:extLst>
      <p:ext uri="{BB962C8B-B14F-4D97-AF65-F5344CB8AC3E}">
        <p14:creationId xmlns:p14="http://schemas.microsoft.com/office/powerpoint/2010/main" val="525184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13294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Krabb-boll</a:t>
            </a:r>
          </a:p>
          <a:p>
            <a:pPr>
              <a:lnSpc>
                <a:spcPct val="150000"/>
              </a:lnSpc>
            </a:pPr>
            <a:r>
              <a:rPr lang="sv-SE" sz="1400" dirty="0" smtClean="0">
                <a:solidFill>
                  <a:schemeClr val="tx1"/>
                </a:solidFill>
              </a:rPr>
              <a:t>Två lag. Deltagarna står på händer och fötter med rumpa mot backen. En eller flera bollar (mjuka/fotbollar) används till spelet och när en boll går in i motståndarens mål eller över en viss linje räknas det som mål. De får spela med fötter och huvud. En annan variant kan vara att de spelar med händerna och måste sitta när de passar.</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11" name="Bildobjekt 10"/>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7730203" y="3566740"/>
            <a:ext cx="1533434" cy="1533434"/>
          </a:xfrm>
          <a:prstGeom prst="rect">
            <a:avLst/>
          </a:prstGeom>
        </p:spPr>
      </p:pic>
      <p:pic>
        <p:nvPicPr>
          <p:cNvPr id="12" name="Bildobjekt 11"/>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flipH="1">
            <a:off x="5571926" y="2281103"/>
            <a:ext cx="1488440" cy="1533434"/>
          </a:xfrm>
          <a:prstGeom prst="rect">
            <a:avLst/>
          </a:prstGeom>
        </p:spPr>
      </p:pic>
      <p:pic>
        <p:nvPicPr>
          <p:cNvPr id="3" name="Bildobjekt 2"/>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6662057" y="3533686"/>
            <a:ext cx="280851" cy="280851"/>
          </a:xfrm>
          <a:prstGeom prst="rect">
            <a:avLst/>
          </a:prstGeom>
        </p:spPr>
      </p:pic>
    </p:spTree>
    <p:extLst>
      <p:ext uri="{BB962C8B-B14F-4D97-AF65-F5344CB8AC3E}">
        <p14:creationId xmlns:p14="http://schemas.microsoft.com/office/powerpoint/2010/main" val="77486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47771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Rygg mot rygg</a:t>
            </a:r>
          </a:p>
          <a:p>
            <a:pPr>
              <a:lnSpc>
                <a:spcPct val="150000"/>
              </a:lnSpc>
            </a:pPr>
            <a:r>
              <a:rPr lang="sv-SE" sz="1400" dirty="0" smtClean="0">
                <a:solidFill>
                  <a:schemeClr val="tx1"/>
                </a:solidFill>
              </a:rPr>
              <a:t>Parvis. Deltagarna parar ihop sig i jämnstora par och sätter sig med ryggen mot varandra och kopplar armarna i armkrok. På ledarens kommandon ska de jobba med böjda ben i olika riktningar efter signal från ledaren.</a:t>
            </a:r>
          </a:p>
          <a:p>
            <a:pPr marL="285750" indent="-285750">
              <a:lnSpc>
                <a:spcPct val="150000"/>
              </a:lnSpc>
              <a:buFont typeface="Arial" charset="0"/>
              <a:buChar char="•"/>
            </a:pPr>
            <a:r>
              <a:rPr lang="sv-SE" sz="1400" dirty="0" smtClean="0">
                <a:solidFill>
                  <a:schemeClr val="tx1"/>
                </a:solidFill>
              </a:rPr>
              <a:t>Åt vänster.</a:t>
            </a:r>
          </a:p>
          <a:p>
            <a:pPr marL="285750" indent="-285750">
              <a:lnSpc>
                <a:spcPct val="150000"/>
              </a:lnSpc>
              <a:buFont typeface="Arial" charset="0"/>
              <a:buChar char="•"/>
            </a:pPr>
            <a:r>
              <a:rPr lang="sv-SE" sz="1400" dirty="0" smtClean="0">
                <a:solidFill>
                  <a:schemeClr val="tx1"/>
                </a:solidFill>
              </a:rPr>
              <a:t>Åt höger.</a:t>
            </a:r>
          </a:p>
          <a:p>
            <a:pPr marL="285750" indent="-285750">
              <a:lnSpc>
                <a:spcPct val="150000"/>
              </a:lnSpc>
              <a:buFont typeface="Arial" charset="0"/>
              <a:buChar char="•"/>
            </a:pPr>
            <a:r>
              <a:rPr lang="sv-SE" sz="1400" dirty="0" smtClean="0">
                <a:solidFill>
                  <a:schemeClr val="tx1"/>
                </a:solidFill>
              </a:rPr>
              <a:t>Snurra runt på stället.</a:t>
            </a:r>
          </a:p>
          <a:p>
            <a:pPr marL="285750" indent="-285750">
              <a:lnSpc>
                <a:spcPct val="150000"/>
              </a:lnSpc>
              <a:buFont typeface="Arial" charset="0"/>
              <a:buChar char="•"/>
            </a:pPr>
            <a:r>
              <a:rPr lang="sv-SE" sz="1400" dirty="0" smtClean="0">
                <a:solidFill>
                  <a:schemeClr val="tx1"/>
                </a:solidFill>
              </a:rPr>
              <a:t>Sitt ned och skaka loss/vila.</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t="64691" r="79084"/>
          <a:stretch/>
        </p:blipFill>
        <p:spPr>
          <a:xfrm>
            <a:off x="5949679" y="2175162"/>
            <a:ext cx="1906693" cy="3236287"/>
          </a:xfrm>
          <a:prstGeom prst="rect">
            <a:avLst/>
          </a:prstGeom>
        </p:spPr>
      </p:pic>
      <p:pic>
        <p:nvPicPr>
          <p:cNvPr id="11" name="Bildobjekt 10"/>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64691" r="79084"/>
          <a:stretch/>
        </p:blipFill>
        <p:spPr>
          <a:xfrm flipH="1">
            <a:off x="5426439" y="2175162"/>
            <a:ext cx="2031166" cy="3236287"/>
          </a:xfrm>
          <a:prstGeom prst="rect">
            <a:avLst/>
          </a:prstGeom>
        </p:spPr>
      </p:pic>
    </p:spTree>
    <p:extLst>
      <p:ext uri="{BB962C8B-B14F-4D97-AF65-F5344CB8AC3E}">
        <p14:creationId xmlns:p14="http://schemas.microsoft.com/office/powerpoint/2010/main" val="47984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6875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err="1" smtClean="0">
                <a:solidFill>
                  <a:schemeClr val="tx1"/>
                </a:solidFill>
              </a:rPr>
              <a:t>Drop</a:t>
            </a:r>
            <a:r>
              <a:rPr lang="sv-SE" sz="1600" b="1" dirty="0" smtClean="0">
                <a:solidFill>
                  <a:schemeClr val="tx1"/>
                </a:solidFill>
              </a:rPr>
              <a:t>-boll</a:t>
            </a:r>
          </a:p>
          <a:p>
            <a:pPr>
              <a:lnSpc>
                <a:spcPct val="150000"/>
              </a:lnSpc>
            </a:pPr>
            <a:r>
              <a:rPr lang="sv-SE" sz="1400" dirty="0" smtClean="0">
                <a:solidFill>
                  <a:schemeClr val="tx1"/>
                </a:solidFill>
              </a:rPr>
              <a:t>Två lag. Lagen möts på en rektangulär plan där de spelar med händerna och en eller flera bollar. De passar genom att kasta bollen till varandra medans motståndaren försöker bryta. Motståndaren får inte vara närmare än en armlängd. Mål görs genom att passa någon som befinner sig bakom motståndarens mållinje. Innan en boll passas måste passaren ”doppa” den i marken.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clrChange>
              <a:clrFrom>
                <a:srgbClr val="FEFEF6"/>
              </a:clrFrom>
              <a:clrTo>
                <a:srgbClr val="FEFEF6">
                  <a:alpha val="0"/>
                </a:srgbClr>
              </a:clrTo>
            </a:clrChange>
            <a:extLst>
              <a:ext uri="{28A0092B-C50C-407E-A947-70E740481C1C}">
                <a14:useLocalDpi xmlns:a14="http://schemas.microsoft.com/office/drawing/2010/main" val="0"/>
              </a:ext>
            </a:extLst>
          </a:blip>
          <a:srcRect l="59648" t="8856" r="18595" b="43603"/>
          <a:stretch/>
        </p:blipFill>
        <p:spPr>
          <a:xfrm>
            <a:off x="5546363" y="1641542"/>
            <a:ext cx="1079290" cy="1813797"/>
          </a:xfrm>
          <a:prstGeom prst="rect">
            <a:avLst/>
          </a:prstGeom>
        </p:spPr>
      </p:pic>
      <p:pic>
        <p:nvPicPr>
          <p:cNvPr id="8" name="Bildobjekt 7"/>
          <p:cNvPicPr>
            <a:picLocks noChangeAspect="1"/>
          </p:cNvPicPr>
          <p:nvPr/>
        </p:nvPicPr>
        <p:blipFill rotWithShape="1">
          <a:blip r:embed="rId6">
            <a:extLst>
              <a:ext uri="{28A0092B-C50C-407E-A947-70E740481C1C}">
                <a14:useLocalDpi xmlns:a14="http://schemas.microsoft.com/office/drawing/2010/main" val="0"/>
              </a:ext>
            </a:extLst>
          </a:blip>
          <a:srcRect l="50435" t="63218" r="25390" b="4043"/>
          <a:stretch/>
        </p:blipFill>
        <p:spPr>
          <a:xfrm>
            <a:off x="7194607" y="734643"/>
            <a:ext cx="1332095" cy="1813797"/>
          </a:xfrm>
          <a:prstGeom prst="rect">
            <a:avLst/>
          </a:prstGeom>
        </p:spPr>
      </p:pic>
      <p:pic>
        <p:nvPicPr>
          <p:cNvPr id="11" name="Bildobjekt 10"/>
          <p:cNvPicPr>
            <a:picLocks noChangeAspect="1"/>
          </p:cNvPicPr>
          <p:nvPr/>
        </p:nvPicPr>
        <p:blipFill rotWithShape="1">
          <a:blip r:embed="rId6">
            <a:extLst>
              <a:ext uri="{28A0092B-C50C-407E-A947-70E740481C1C}">
                <a14:useLocalDpi xmlns:a14="http://schemas.microsoft.com/office/drawing/2010/main" val="0"/>
              </a:ext>
            </a:extLst>
          </a:blip>
          <a:srcRect l="50435" t="63218" r="25390" b="4043"/>
          <a:stretch/>
        </p:blipFill>
        <p:spPr>
          <a:xfrm>
            <a:off x="6237735" y="4013676"/>
            <a:ext cx="1332095" cy="1813797"/>
          </a:xfrm>
          <a:prstGeom prst="rect">
            <a:avLst/>
          </a:prstGeom>
        </p:spPr>
      </p:pic>
      <p:pic>
        <p:nvPicPr>
          <p:cNvPr id="9" name="Bildobjekt 8"/>
          <p:cNvPicPr>
            <a:picLocks noChangeAspect="1"/>
          </p:cNvPicPr>
          <p:nvPr/>
        </p:nvPicPr>
        <p:blipFill rotWithShape="1">
          <a:blip r:embed="rId7">
            <a:extLst>
              <a:ext uri="{28A0092B-C50C-407E-A947-70E740481C1C}">
                <a14:useLocalDpi xmlns:a14="http://schemas.microsoft.com/office/drawing/2010/main" val="0"/>
              </a:ext>
            </a:extLst>
          </a:blip>
          <a:srcRect l="51790"/>
          <a:stretch/>
        </p:blipFill>
        <p:spPr>
          <a:xfrm flipH="1">
            <a:off x="8168931" y="3136537"/>
            <a:ext cx="1289862" cy="1784038"/>
          </a:xfrm>
          <a:prstGeom prst="rect">
            <a:avLst/>
          </a:prstGeom>
        </p:spPr>
      </p:pic>
      <p:sp>
        <p:nvSpPr>
          <p:cNvPr id="12" name="textruta 11"/>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13" name="textruta 12"/>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743125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26785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Rörelsemix</a:t>
            </a:r>
          </a:p>
          <a:p>
            <a:pPr>
              <a:lnSpc>
                <a:spcPct val="150000"/>
              </a:lnSpc>
            </a:pPr>
            <a:r>
              <a:rPr lang="sv-SE" sz="1400" dirty="0" smtClean="0">
                <a:solidFill>
                  <a:schemeClr val="tx1"/>
                </a:solidFill>
              </a:rPr>
              <a:t>De aktiva står i en cirkel runt ledaren och på kommando ska de göra olika övningar:</a:t>
            </a:r>
          </a:p>
          <a:p>
            <a:pPr marL="285750" indent="-285750">
              <a:lnSpc>
                <a:spcPct val="150000"/>
              </a:lnSpc>
              <a:buFont typeface="Arial" charset="0"/>
              <a:buChar char="•"/>
            </a:pPr>
            <a:r>
              <a:rPr lang="sv-SE" sz="1400" dirty="0" smtClean="0">
                <a:solidFill>
                  <a:schemeClr val="tx1"/>
                </a:solidFill>
              </a:rPr>
              <a:t>Höga träd på ett ben.</a:t>
            </a:r>
          </a:p>
          <a:p>
            <a:pPr marL="285750" indent="-285750">
              <a:lnSpc>
                <a:spcPct val="150000"/>
              </a:lnSpc>
              <a:buFont typeface="Arial" charset="0"/>
              <a:buChar char="•"/>
            </a:pPr>
            <a:r>
              <a:rPr lang="sv-SE" sz="1400" dirty="0" smtClean="0">
                <a:solidFill>
                  <a:schemeClr val="tx1"/>
                </a:solidFill>
              </a:rPr>
              <a:t>Flygplan.</a:t>
            </a:r>
          </a:p>
          <a:p>
            <a:pPr marL="285750" indent="-285750">
              <a:lnSpc>
                <a:spcPct val="150000"/>
              </a:lnSpc>
              <a:buFont typeface="Arial" charset="0"/>
              <a:buChar char="•"/>
            </a:pPr>
            <a:r>
              <a:rPr lang="sv-SE" sz="1400" dirty="0" smtClean="0">
                <a:solidFill>
                  <a:schemeClr val="tx1"/>
                </a:solidFill>
              </a:rPr>
              <a:t>Flygplansvingar.</a:t>
            </a:r>
          </a:p>
          <a:p>
            <a:pPr marL="285750" indent="-285750">
              <a:lnSpc>
                <a:spcPct val="150000"/>
              </a:lnSpc>
              <a:buFont typeface="Arial" charset="0"/>
              <a:buChar char="•"/>
            </a:pPr>
            <a:r>
              <a:rPr lang="sv-SE" sz="1400" dirty="0" smtClean="0">
                <a:solidFill>
                  <a:schemeClr val="tx1"/>
                </a:solidFill>
              </a:rPr>
              <a:t>Benpendling fram och bak.</a:t>
            </a:r>
          </a:p>
          <a:p>
            <a:pPr marL="285750" indent="-285750">
              <a:lnSpc>
                <a:spcPct val="150000"/>
              </a:lnSpc>
              <a:buFont typeface="Arial" charset="0"/>
              <a:buChar char="•"/>
            </a:pPr>
            <a:r>
              <a:rPr lang="sv-SE" sz="1400" dirty="0" smtClean="0">
                <a:solidFill>
                  <a:schemeClr val="tx1"/>
                </a:solidFill>
              </a:rPr>
              <a:t>Benpendling sida till sida.</a:t>
            </a:r>
          </a:p>
          <a:p>
            <a:pPr marL="285750" indent="-285750">
              <a:lnSpc>
                <a:spcPct val="150000"/>
              </a:lnSpc>
              <a:buFont typeface="Arial" charset="0"/>
              <a:buChar char="•"/>
            </a:pPr>
            <a:r>
              <a:rPr lang="sv-SE" sz="1400" dirty="0" smtClean="0">
                <a:solidFill>
                  <a:schemeClr val="tx1"/>
                </a:solidFill>
              </a:rPr>
              <a:t>Grodhopp.</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34831" t="33442" r="44510" b="38580"/>
          <a:stretch/>
        </p:blipFill>
        <p:spPr>
          <a:xfrm>
            <a:off x="4572001" y="3567659"/>
            <a:ext cx="1409076" cy="1918742"/>
          </a:xfrm>
          <a:prstGeom prst="rect">
            <a:avLst/>
          </a:prstGeom>
        </p:spPr>
      </p:pic>
      <p:pic>
        <p:nvPicPr>
          <p:cNvPr id="9" name="Bildobjekt 8"/>
          <p:cNvPicPr>
            <a:picLocks noChangeAspect="1"/>
          </p:cNvPicPr>
          <p:nvPr/>
        </p:nvPicPr>
        <p:blipFill rotWithShape="1">
          <a:blip r:embed="rId6">
            <a:extLst>
              <a:ext uri="{28A0092B-C50C-407E-A947-70E740481C1C}">
                <a14:useLocalDpi xmlns:a14="http://schemas.microsoft.com/office/drawing/2010/main" val="0"/>
              </a:ext>
            </a:extLst>
          </a:blip>
          <a:srcRect l="55185" t="53102" r="22905" b="840"/>
          <a:stretch/>
        </p:blipFill>
        <p:spPr>
          <a:xfrm>
            <a:off x="6000687" y="1546281"/>
            <a:ext cx="1394085" cy="2058960"/>
          </a:xfrm>
          <a:prstGeom prst="rect">
            <a:avLst/>
          </a:prstGeom>
        </p:spPr>
      </p:pic>
      <p:pic>
        <p:nvPicPr>
          <p:cNvPr id="11" name="Bildobjekt 10"/>
          <p:cNvPicPr>
            <a:picLocks noChangeAspect="1"/>
          </p:cNvPicPr>
          <p:nvPr/>
        </p:nvPicPr>
        <p:blipFill rotWithShape="1">
          <a:blip r:embed="rId7">
            <a:extLst>
              <a:ext uri="{28A0092B-C50C-407E-A947-70E740481C1C}">
                <a14:useLocalDpi xmlns:a14="http://schemas.microsoft.com/office/drawing/2010/main" val="0"/>
              </a:ext>
            </a:extLst>
          </a:blip>
          <a:srcRect l="30442" r="57951" b="76862"/>
          <a:stretch/>
        </p:blipFill>
        <p:spPr>
          <a:xfrm>
            <a:off x="7464068" y="3449935"/>
            <a:ext cx="1345613" cy="2034267"/>
          </a:xfrm>
          <a:prstGeom prst="rect">
            <a:avLst/>
          </a:prstGeom>
        </p:spPr>
      </p:pic>
      <p:sp>
        <p:nvSpPr>
          <p:cNvPr id="12" name="Rektangel 11"/>
          <p:cNvSpPr/>
          <p:nvPr/>
        </p:nvSpPr>
        <p:spPr>
          <a:xfrm>
            <a:off x="7051480" y="4077325"/>
            <a:ext cx="548533" cy="644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8435376" y="3755036"/>
            <a:ext cx="548533" cy="644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8181662" y="4077325"/>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rot="5400000">
            <a:off x="8606370" y="4456229"/>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rot="5400000">
            <a:off x="8606370" y="4923720"/>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3792513" y="299721"/>
            <a:ext cx="3267853" cy="461665"/>
          </a:xfrm>
          <a:prstGeom prst="rect">
            <a:avLst/>
          </a:prstGeom>
          <a:noFill/>
        </p:spPr>
        <p:txBody>
          <a:bodyPr wrap="square" rtlCol="0">
            <a:spAutoFit/>
          </a:bodyPr>
          <a:lstStyle/>
          <a:p>
            <a:r>
              <a:rPr lang="sv-SE" sz="2400" b="1" dirty="0" smtClean="0"/>
              <a:t>Lekar: </a:t>
            </a:r>
            <a:r>
              <a:rPr lang="sv-SE" sz="2400" b="1" smtClean="0">
                <a:solidFill>
                  <a:srgbClr val="FF0000"/>
                </a:solidFill>
              </a:rPr>
              <a:t>Röd Nivå 12-16 år</a:t>
            </a:r>
            <a:endParaRPr lang="sv-SE" sz="2400" b="1" dirty="0">
              <a:solidFill>
                <a:srgbClr val="FF0000"/>
              </a:solidFill>
            </a:endParaRPr>
          </a:p>
        </p:txBody>
      </p:sp>
      <p:sp>
        <p:nvSpPr>
          <p:cNvPr id="18" name="textruta 1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263056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4" y="299721"/>
            <a:ext cx="2293494" cy="461665"/>
          </a:xfrm>
          <a:prstGeom prst="rect">
            <a:avLst/>
          </a:prstGeom>
          <a:noFill/>
        </p:spPr>
        <p:txBody>
          <a:bodyPr wrap="square" rtlCol="0">
            <a:spAutoFit/>
          </a:bodyPr>
          <a:lstStyle/>
          <a:p>
            <a:r>
              <a:rPr lang="sv-SE" sz="2400" b="1" dirty="0" smtClean="0"/>
              <a:t>Lekar: </a:t>
            </a:r>
            <a:r>
              <a:rPr lang="sv-SE" sz="2400" b="1" dirty="0" smtClean="0">
                <a:solidFill>
                  <a:srgbClr val="FF0000"/>
                </a:solidFill>
              </a:rPr>
              <a:t>Röd Nivå</a:t>
            </a:r>
            <a:endParaRPr lang="sv-SE" sz="2400" b="1" dirty="0">
              <a:solidFill>
                <a:srgbClr val="FF0000"/>
              </a:solidFill>
            </a:endParaRPr>
          </a:p>
        </p:txBody>
      </p:sp>
      <p:sp>
        <p:nvSpPr>
          <p:cNvPr id="10" name="Rektangel med rundade hörn 9"/>
          <p:cNvSpPr/>
          <p:nvPr/>
        </p:nvSpPr>
        <p:spPr>
          <a:xfrm>
            <a:off x="691454" y="1933731"/>
            <a:ext cx="3507186" cy="26832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Nudda golv</a:t>
            </a:r>
          </a:p>
          <a:p>
            <a:pPr>
              <a:lnSpc>
                <a:spcPct val="150000"/>
              </a:lnSpc>
            </a:pPr>
            <a:r>
              <a:rPr lang="sv-SE" sz="1400" dirty="0" smtClean="0">
                <a:solidFill>
                  <a:schemeClr val="tx1"/>
                </a:solidFill>
              </a:rPr>
              <a:t>Deltagarna startar vid ena kortsidan. På signal ska de springa framåt så fort de kan och vid ny signal ska de nudda golvet med ena handen och sedan springa snabbt tillbaka baklänges. Blanda rörelserna med hur de startar genom att springa framåt, bakåt och i sidled.</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51949" t="36636" r="37822" b="38141"/>
          <a:stretch/>
        </p:blipFill>
        <p:spPr>
          <a:xfrm>
            <a:off x="6775555" y="2180231"/>
            <a:ext cx="1414627" cy="2121946"/>
          </a:xfrm>
          <a:prstGeom prst="rect">
            <a:avLst/>
          </a:prstGeom>
        </p:spPr>
      </p:pic>
      <p:pic>
        <p:nvPicPr>
          <p:cNvPr id="9" name="Bildobjekt 8"/>
          <p:cNvPicPr>
            <a:picLocks noChangeAspect="1"/>
          </p:cNvPicPr>
          <p:nvPr/>
        </p:nvPicPr>
        <p:blipFill rotWithShape="1">
          <a:blip r:embed="rId5">
            <a:extLst>
              <a:ext uri="{28A0092B-C50C-407E-A947-70E740481C1C}">
                <a14:useLocalDpi xmlns:a14="http://schemas.microsoft.com/office/drawing/2010/main" val="0"/>
              </a:ext>
            </a:extLst>
          </a:blip>
          <a:srcRect l="21394" t="35781" r="67393" b="38787"/>
          <a:stretch/>
        </p:blipFill>
        <p:spPr>
          <a:xfrm flipH="1">
            <a:off x="4540771" y="2294932"/>
            <a:ext cx="1324428" cy="1827362"/>
          </a:xfrm>
          <a:prstGeom prst="rect">
            <a:avLst/>
          </a:prstGeom>
        </p:spPr>
      </p:pic>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697152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4" y="299721"/>
            <a:ext cx="2293494" cy="461665"/>
          </a:xfrm>
          <a:prstGeom prst="rect">
            <a:avLst/>
          </a:prstGeom>
          <a:noFill/>
        </p:spPr>
        <p:txBody>
          <a:bodyPr wrap="square" rtlCol="0">
            <a:spAutoFit/>
          </a:bodyPr>
          <a:lstStyle/>
          <a:p>
            <a:r>
              <a:rPr lang="sv-SE" sz="2400" b="1" dirty="0" smtClean="0"/>
              <a:t>Lekar: </a:t>
            </a:r>
            <a:r>
              <a:rPr lang="sv-SE" sz="2400" b="1" dirty="0" smtClean="0">
                <a:solidFill>
                  <a:srgbClr val="FF0000"/>
                </a:solidFill>
              </a:rPr>
              <a:t>Röd Nivå</a:t>
            </a:r>
            <a:endParaRPr lang="sv-SE" sz="2400" b="1" dirty="0">
              <a:solidFill>
                <a:srgbClr val="FF0000"/>
              </a:solidFill>
            </a:endParaRPr>
          </a:p>
        </p:txBody>
      </p:sp>
      <p:sp>
        <p:nvSpPr>
          <p:cNvPr id="10" name="Rektangel med rundade hörn 9"/>
          <p:cNvSpPr/>
          <p:nvPr/>
        </p:nvSpPr>
        <p:spPr>
          <a:xfrm>
            <a:off x="691454" y="1933731"/>
            <a:ext cx="3507186" cy="26832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Grodhoppsslalom</a:t>
            </a:r>
          </a:p>
          <a:p>
            <a:pPr>
              <a:lnSpc>
                <a:spcPct val="150000"/>
              </a:lnSpc>
            </a:pPr>
            <a:r>
              <a:rPr lang="sv-SE" sz="1400" dirty="0" smtClean="0">
                <a:solidFill>
                  <a:schemeClr val="tx1"/>
                </a:solidFill>
              </a:rPr>
              <a:t>Två eller fler lag. Antingen med hjälp av </a:t>
            </a:r>
            <a:r>
              <a:rPr lang="sv-SE" sz="1400" dirty="0" err="1" smtClean="0">
                <a:solidFill>
                  <a:schemeClr val="tx1"/>
                </a:solidFill>
              </a:rPr>
              <a:t>rockringar</a:t>
            </a:r>
            <a:r>
              <a:rPr lang="sv-SE" sz="1400" dirty="0" smtClean="0">
                <a:solidFill>
                  <a:schemeClr val="tx1"/>
                </a:solidFill>
              </a:rPr>
              <a:t> de ska landa i eller koner de ska runda. Den som står först i ledet hoppar grodhopp genom banan och ska sedan springa tillbaka. När de passerat linjen startar nästa i ledet. Det lag som först är färdiga har vunnit stafetten.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859615">
            <a:off x="2876503" y="4189431"/>
            <a:ext cx="3481452" cy="1375255"/>
          </a:xfrm>
          <a:prstGeom prst="rect">
            <a:avLst/>
          </a:prstGeom>
        </p:spPr>
      </p:pic>
      <p:pic>
        <p:nvPicPr>
          <p:cNvPr id="9" name="Bildobjekt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94139">
            <a:off x="6282217" y="3097510"/>
            <a:ext cx="3481452" cy="1375255"/>
          </a:xfrm>
          <a:prstGeom prst="rect">
            <a:avLst/>
          </a:prstGeom>
        </p:spPr>
      </p:pic>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783075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4" y="299721"/>
            <a:ext cx="2293494" cy="461665"/>
          </a:xfrm>
          <a:prstGeom prst="rect">
            <a:avLst/>
          </a:prstGeom>
          <a:noFill/>
        </p:spPr>
        <p:txBody>
          <a:bodyPr wrap="square" rtlCol="0">
            <a:spAutoFit/>
          </a:bodyPr>
          <a:lstStyle/>
          <a:p>
            <a:r>
              <a:rPr lang="sv-SE" sz="2400" b="1" dirty="0" smtClean="0"/>
              <a:t>Lekar: </a:t>
            </a:r>
            <a:r>
              <a:rPr lang="sv-SE" sz="2400" b="1" dirty="0" smtClean="0">
                <a:solidFill>
                  <a:srgbClr val="FF0000"/>
                </a:solidFill>
              </a:rPr>
              <a:t>Röd Nivå</a:t>
            </a:r>
            <a:endParaRPr lang="sv-SE" sz="2400" b="1" dirty="0">
              <a:solidFill>
                <a:srgbClr val="FF0000"/>
              </a:solidFill>
            </a:endParaRPr>
          </a:p>
        </p:txBody>
      </p:sp>
      <p:sp>
        <p:nvSpPr>
          <p:cNvPr id="10" name="Rektangel med rundade hörn 9"/>
          <p:cNvSpPr/>
          <p:nvPr/>
        </p:nvSpPr>
        <p:spPr>
          <a:xfrm>
            <a:off x="691454" y="1933731"/>
            <a:ext cx="3507186" cy="26832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Mångstegs-stafett</a:t>
            </a:r>
          </a:p>
          <a:p>
            <a:pPr>
              <a:lnSpc>
                <a:spcPct val="150000"/>
              </a:lnSpc>
            </a:pPr>
            <a:r>
              <a:rPr lang="sv-SE" sz="1400" dirty="0" smtClean="0">
                <a:solidFill>
                  <a:schemeClr val="tx1"/>
                </a:solidFill>
              </a:rPr>
              <a:t>Två eller flera lag med 3-5 deltagare per lag. Den förste personen ska hoppa från vänster till höger ben så långt den kan och sedan från höger till vänster ben. Från den punkt deltagaren landar ska nästa person börja hoppa. Det lag som kommit längst då alla hoppat klart har vunnit.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r="57849"/>
          <a:stretch/>
        </p:blipFill>
        <p:spPr>
          <a:xfrm>
            <a:off x="4437089" y="1943156"/>
            <a:ext cx="1858780" cy="3324169"/>
          </a:xfrm>
          <a:prstGeom prst="rect">
            <a:avLst/>
          </a:prstGeom>
        </p:spPr>
      </p:pic>
      <p:sp>
        <p:nvSpPr>
          <p:cNvPr id="8" name="Rektangel 7"/>
          <p:cNvSpPr/>
          <p:nvPr/>
        </p:nvSpPr>
        <p:spPr>
          <a:xfrm>
            <a:off x="5973581" y="3275350"/>
            <a:ext cx="644576" cy="4572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533925897"/>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188</TotalTime>
  <Words>713</Words>
  <Application>Microsoft Macintosh PowerPoint</Application>
  <PresentationFormat>A4 (210 x 297 mm)</PresentationFormat>
  <Paragraphs>61</Paragraphs>
  <Slides>13</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13</vt:i4>
      </vt:variant>
    </vt:vector>
  </HeadingPairs>
  <TitlesOfParts>
    <vt:vector size="17" baseType="lpstr">
      <vt:lpstr>Calibri</vt:lpstr>
      <vt:lpstr>Calibri Light</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22</cp:revision>
  <dcterms:created xsi:type="dcterms:W3CDTF">2016-09-30T10:59:53Z</dcterms:created>
  <dcterms:modified xsi:type="dcterms:W3CDTF">2016-10-05T07:07:28Z</dcterms:modified>
</cp:coreProperties>
</file>