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15"/>
  </p:notesMasterIdLst>
  <p:sldIdLst>
    <p:sldId id="281" r:id="rId2"/>
    <p:sldId id="313" r:id="rId3"/>
    <p:sldId id="297" r:id="rId4"/>
    <p:sldId id="314" r:id="rId5"/>
    <p:sldId id="315" r:id="rId6"/>
    <p:sldId id="316" r:id="rId7"/>
    <p:sldId id="317" r:id="rId8"/>
    <p:sldId id="318" r:id="rId9"/>
    <p:sldId id="319" r:id="rId10"/>
    <p:sldId id="322" r:id="rId11"/>
    <p:sldId id="323" r:id="rId12"/>
    <p:sldId id="320" r:id="rId13"/>
    <p:sldId id="321" r:id="rId14"/>
  </p:sldIdLst>
  <p:sldSz cx="9906000" cy="6858000" type="A4"/>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6"/>
    <p:restoredTop sz="94669"/>
  </p:normalViewPr>
  <p:slideViewPr>
    <p:cSldViewPr snapToGrid="0" snapToObjects="1">
      <p:cViewPr>
        <p:scale>
          <a:sx n="96" d="100"/>
          <a:sy n="96" d="100"/>
        </p:scale>
        <p:origin x="138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F31F23-D918-6945-8CD7-939BA45E4993}" type="datetimeFigureOut">
              <a:rPr lang="sv-SE" smtClean="0"/>
              <a:t>2016-10-06</a:t>
            </a:fld>
            <a:endParaRPr lang="sv-SE"/>
          </a:p>
        </p:txBody>
      </p:sp>
      <p:sp>
        <p:nvSpPr>
          <p:cNvPr id="4" name="Platshållare för bildobjekt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2231AA-CD9F-C941-9A6C-B1628E9FC2EC}" type="slidenum">
              <a:rPr lang="sv-SE" smtClean="0"/>
              <a:t>‹Nr.›</a:t>
            </a:fld>
            <a:endParaRPr lang="sv-SE"/>
          </a:p>
        </p:txBody>
      </p:sp>
    </p:spTree>
    <p:extLst>
      <p:ext uri="{BB962C8B-B14F-4D97-AF65-F5344CB8AC3E}">
        <p14:creationId xmlns:p14="http://schemas.microsoft.com/office/powerpoint/2010/main" val="1744605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72231AA-CD9F-C941-9A6C-B1628E9FC2EC}" type="slidenum">
              <a:rPr lang="sv-SE" smtClean="0"/>
              <a:t>2</a:t>
            </a:fld>
            <a:endParaRPr lang="sv-SE"/>
          </a:p>
        </p:txBody>
      </p:sp>
    </p:spTree>
    <p:extLst>
      <p:ext uri="{BB962C8B-B14F-4D97-AF65-F5344CB8AC3E}">
        <p14:creationId xmlns:p14="http://schemas.microsoft.com/office/powerpoint/2010/main" val="512841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sv-SE" smtClean="0"/>
              <a:t>Klicka här för att ändra format</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92004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09796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sv-SE" smtClean="0"/>
              <a:t>Klicka här för att ändra format</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47657338-D2A3-0346-B12C-44FF58836152}" type="datetimeFigureOut">
              <a:rPr lang="sv-SE" smtClean="0"/>
              <a:t>2016-10-06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947670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Date Placeholder 4"/>
          <p:cNvSpPr>
            <a:spLocks noGrp="1"/>
          </p:cNvSpPr>
          <p:nvPr>
            <p:ph type="dt" sz="half" idx="10"/>
          </p:nvPr>
        </p:nvSpPr>
        <p:spPr/>
        <p:txBody>
          <a:bodyPr/>
          <a:lstStyle/>
          <a:p>
            <a:fld id="{47657338-D2A3-0346-B12C-44FF58836152}" type="datetimeFigureOut">
              <a:rPr lang="sv-SE" smtClean="0"/>
              <a:t>2016-10-06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61182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sv-SE" smtClean="0"/>
              <a:t>Klicka här för att ändra format</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Content Placeholder 3"/>
          <p:cNvSpPr>
            <a:spLocks noGrp="1"/>
          </p:cNvSpPr>
          <p:nvPr>
            <p:ph sz="half" idx="2"/>
          </p:nvPr>
        </p:nvSpPr>
        <p:spPr>
          <a:xfrm>
            <a:off x="682329" y="2505075"/>
            <a:ext cx="4190702"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Content Placeholder 5"/>
          <p:cNvSpPr>
            <a:spLocks noGrp="1"/>
          </p:cNvSpPr>
          <p:nvPr>
            <p:ph sz="quarter" idx="4"/>
          </p:nvPr>
        </p:nvSpPr>
        <p:spPr>
          <a:xfrm>
            <a:off x="5014913" y="2505075"/>
            <a:ext cx="4211340"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7" name="Date Placeholder 6"/>
          <p:cNvSpPr>
            <a:spLocks noGrp="1"/>
          </p:cNvSpPr>
          <p:nvPr>
            <p:ph type="dt" sz="half" idx="10"/>
          </p:nvPr>
        </p:nvSpPr>
        <p:spPr/>
        <p:txBody>
          <a:bodyPr/>
          <a:lstStyle/>
          <a:p>
            <a:fld id="{47657338-D2A3-0346-B12C-44FF58836152}" type="datetimeFigureOut">
              <a:rPr lang="sv-SE" smtClean="0"/>
              <a:t>2016-10-06</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27238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Date Placeholder 2"/>
          <p:cNvSpPr>
            <a:spLocks noGrp="1"/>
          </p:cNvSpPr>
          <p:nvPr>
            <p:ph type="dt" sz="half" idx="10"/>
          </p:nvPr>
        </p:nvSpPr>
        <p:spPr/>
        <p:txBody>
          <a:bodyPr/>
          <a:lstStyle/>
          <a:p>
            <a:fld id="{47657338-D2A3-0346-B12C-44FF58836152}" type="datetimeFigureOut">
              <a:rPr lang="sv-SE" smtClean="0"/>
              <a:t>2016-10-06</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98863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57338-D2A3-0346-B12C-44FF58836152}" type="datetimeFigureOut">
              <a:rPr lang="sv-SE" smtClean="0"/>
              <a:t>2016-10-06</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81427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2016-10-06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19856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Dra bilden till platshållaren eller klicka på ikonen för att lägga till den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2016-10-06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504071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09755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1138705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sv-SE" smtClean="0"/>
              <a:t>Klicka här för att ändra format</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57338-D2A3-0346-B12C-44FF58836152}" type="datetimeFigureOut">
              <a:rPr lang="sv-SE" smtClean="0"/>
              <a:t>2016-10-06</a:t>
            </a:fld>
            <a:endParaRPr lang="sv-SE"/>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C2555-B57B-FC4D-8C88-02B3BF68C40A}" type="slidenum">
              <a:rPr lang="sv-SE" smtClean="0"/>
              <a:t>‹Nr.›</a:t>
            </a:fld>
            <a:endParaRPr lang="sv-SE"/>
          </a:p>
        </p:txBody>
      </p:sp>
    </p:spTree>
    <p:extLst>
      <p:ext uri="{BB962C8B-B14F-4D97-AF65-F5344CB8AC3E}">
        <p14:creationId xmlns:p14="http://schemas.microsoft.com/office/powerpoint/2010/main" val="744527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6.jpg"/><Relationship Id="rId6" Type="http://schemas.openxmlformats.org/officeDocument/2006/relationships/image" Target="../media/image7.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8.gif"/><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jpg"/><Relationship Id="rId6"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0.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1.gif"/><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6.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0.jpg"/><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2182402" y="2183254"/>
            <a:ext cx="5541198" cy="1754326"/>
          </a:xfrm>
          <a:prstGeom prst="rect">
            <a:avLst/>
          </a:prstGeom>
          <a:noFill/>
        </p:spPr>
        <p:txBody>
          <a:bodyPr wrap="square" rtlCol="0">
            <a:spAutoFit/>
          </a:bodyPr>
          <a:lstStyle/>
          <a:p>
            <a:pPr algn="ctr"/>
            <a:r>
              <a:rPr lang="sv-SE" sz="5400" b="1" dirty="0" smtClean="0"/>
              <a:t>Atleten: </a:t>
            </a:r>
          </a:p>
          <a:p>
            <a:pPr algn="ctr"/>
            <a:r>
              <a:rPr lang="sv-SE" sz="5400" b="1" dirty="0" smtClean="0">
                <a:solidFill>
                  <a:srgbClr val="00B050"/>
                </a:solidFill>
              </a:rPr>
              <a:t>Grön Nivå 6-9 år</a:t>
            </a:r>
            <a:endParaRPr lang="sv-SE" sz="5400" b="1" dirty="0">
              <a:solidFill>
                <a:srgbClr val="00B050"/>
              </a:solidFill>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F0"/>
              </a:solidFill>
            </a:endParaRPr>
          </a:p>
        </p:txBody>
      </p:sp>
      <p:sp>
        <p:nvSpPr>
          <p:cNvPr id="2" name="textruta 1"/>
          <p:cNvSpPr txBox="1"/>
          <p:nvPr/>
        </p:nvSpPr>
        <p:spPr>
          <a:xfrm>
            <a:off x="8512798" y="5910750"/>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904699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50"/>
              </a:solidFill>
            </a:endParaRPr>
          </a:p>
        </p:txBody>
      </p:sp>
      <p:sp>
        <p:nvSpPr>
          <p:cNvPr id="9" name="textruta 8"/>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405355" y="1564467"/>
            <a:ext cx="4016173" cy="220494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sv-SE" sz="1400" b="1" dirty="0" smtClean="0">
                <a:solidFill>
                  <a:schemeClr val="tx1"/>
                </a:solidFill>
              </a:rPr>
              <a:t>Inledning</a:t>
            </a:r>
          </a:p>
          <a:p>
            <a:r>
              <a:rPr lang="sv-SE" sz="1400" dirty="0" smtClean="0">
                <a:solidFill>
                  <a:schemeClr val="tx1"/>
                </a:solidFill>
              </a:rPr>
              <a:t>Övningarna här är exempel som beskriver övningar för att utveckla styrka och snabbhet. Dessa övningar kan användas i tävlingsform, viss lek och i särskild styrketräning. Barn i denna ålder bör framförallt träna styrka, koordination och motorik i </a:t>
            </a:r>
            <a:r>
              <a:rPr lang="sv-SE" sz="1400" dirty="0" err="1" smtClean="0">
                <a:solidFill>
                  <a:schemeClr val="tx1"/>
                </a:solidFill>
              </a:rPr>
              <a:t>lekform</a:t>
            </a:r>
            <a:r>
              <a:rPr lang="sv-SE" sz="1400" dirty="0" smtClean="0">
                <a:solidFill>
                  <a:schemeClr val="tx1"/>
                </a:solidFill>
              </a:rPr>
              <a:t> och många av de lekar som finns i tränarmaterialet tränar just detta. I detta material kommer exempel hinderbanor och andra moment som kan användas för att träna barnen. </a:t>
            </a:r>
          </a:p>
        </p:txBody>
      </p:sp>
      <p:pic>
        <p:nvPicPr>
          <p:cNvPr id="11" name="Bildobjekt 10"/>
          <p:cNvPicPr>
            <a:picLocks noChangeAspect="1"/>
          </p:cNvPicPr>
          <p:nvPr/>
        </p:nvPicPr>
        <p:blipFill>
          <a:blip r:embed="rId6">
            <a:grayscl/>
            <a:extLst>
              <a:ext uri="{28A0092B-C50C-407E-A947-70E740481C1C}">
                <a14:useLocalDpi xmlns:a14="http://schemas.microsoft.com/office/drawing/2010/main" val="0"/>
              </a:ext>
            </a:extLst>
          </a:blip>
          <a:stretch>
            <a:fillRect/>
          </a:stretch>
        </p:blipFill>
        <p:spPr>
          <a:xfrm>
            <a:off x="4507420" y="2789499"/>
            <a:ext cx="5386007" cy="2250637"/>
          </a:xfrm>
          <a:prstGeom prst="rect">
            <a:avLst/>
          </a:prstGeom>
        </p:spPr>
      </p:pic>
      <p:sp>
        <p:nvSpPr>
          <p:cNvPr id="12" name="textruta 11"/>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39132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5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2113005"/>
            <a:ext cx="3507186" cy="2503965"/>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Ägget</a:t>
            </a:r>
          </a:p>
          <a:p>
            <a:r>
              <a:rPr lang="sv-SE" sz="1400" dirty="0" smtClean="0">
                <a:solidFill>
                  <a:schemeClr val="tx1"/>
                </a:solidFill>
              </a:rPr>
              <a:t>Två eller flera lag med 6-8 spelare i varje lag. Lagen ställer upp parvis och ska genom att trycka en innebandyboll mellan sin ena axel mot kompisen ta sig runt en kon 5-10 meter bort och runda den och gå tillbaka. Om de tappar bollen stannar de och tar upp den. Det lag där alla par hunnit tillbaka först får poäng. Upprepa en andra gång där spelarna byter plats och trycker bollen mot sin andra axel.</a:t>
            </a: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5" name="textruta 14"/>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50"/>
                </a:solidFill>
              </a:rPr>
              <a:t>Grön Nivå 6-9 år</a:t>
            </a:r>
            <a:endParaRPr lang="sv-SE" sz="2400" b="1" dirty="0">
              <a:solidFill>
                <a:srgbClr val="00B050"/>
              </a:solidFill>
            </a:endParaRPr>
          </a:p>
        </p:txBody>
      </p:sp>
      <p:sp>
        <p:nvSpPr>
          <p:cNvPr id="16" name="Rektangel med rundade hörn 15"/>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Rektangel 17"/>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9" name="Rak 18"/>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Rak 19"/>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Rak 20"/>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ruta 22"/>
          <p:cNvSpPr txBox="1"/>
          <p:nvPr/>
        </p:nvSpPr>
        <p:spPr>
          <a:xfrm>
            <a:off x="6947829" y="1360127"/>
            <a:ext cx="299652" cy="369332"/>
          </a:xfrm>
          <a:prstGeom prst="rect">
            <a:avLst/>
          </a:prstGeom>
          <a:noFill/>
        </p:spPr>
        <p:txBody>
          <a:bodyPr wrap="square" rtlCol="0">
            <a:spAutoFit/>
          </a:bodyPr>
          <a:lstStyle/>
          <a:p>
            <a:r>
              <a:rPr lang="sv-SE" dirty="0" smtClean="0"/>
              <a:t>X</a:t>
            </a:r>
            <a:endParaRPr lang="sv-SE" dirty="0"/>
          </a:p>
        </p:txBody>
      </p:sp>
      <p:sp>
        <p:nvSpPr>
          <p:cNvPr id="24" name="textruta 23"/>
          <p:cNvSpPr txBox="1"/>
          <p:nvPr/>
        </p:nvSpPr>
        <p:spPr>
          <a:xfrm>
            <a:off x="6781595" y="1360127"/>
            <a:ext cx="299652" cy="369332"/>
          </a:xfrm>
          <a:prstGeom prst="rect">
            <a:avLst/>
          </a:prstGeom>
          <a:noFill/>
        </p:spPr>
        <p:txBody>
          <a:bodyPr wrap="square" rtlCol="0">
            <a:spAutoFit/>
          </a:bodyPr>
          <a:lstStyle/>
          <a:p>
            <a:r>
              <a:rPr lang="sv-SE" dirty="0" smtClean="0"/>
              <a:t>X</a:t>
            </a:r>
            <a:endParaRPr lang="sv-SE" dirty="0"/>
          </a:p>
        </p:txBody>
      </p:sp>
      <p:sp>
        <p:nvSpPr>
          <p:cNvPr id="25" name="textruta 24"/>
          <p:cNvSpPr txBox="1"/>
          <p:nvPr/>
        </p:nvSpPr>
        <p:spPr>
          <a:xfrm>
            <a:off x="6947829" y="1196034"/>
            <a:ext cx="299652" cy="369332"/>
          </a:xfrm>
          <a:prstGeom prst="rect">
            <a:avLst/>
          </a:prstGeom>
          <a:noFill/>
        </p:spPr>
        <p:txBody>
          <a:bodyPr wrap="square" rtlCol="0">
            <a:spAutoFit/>
          </a:bodyPr>
          <a:lstStyle/>
          <a:p>
            <a:r>
              <a:rPr lang="sv-SE" smtClean="0"/>
              <a:t>X</a:t>
            </a:r>
            <a:endParaRPr lang="sv-SE" dirty="0"/>
          </a:p>
        </p:txBody>
      </p:sp>
      <p:sp>
        <p:nvSpPr>
          <p:cNvPr id="32" name="Triangel 31"/>
          <p:cNvSpPr/>
          <p:nvPr/>
        </p:nvSpPr>
        <p:spPr>
          <a:xfrm>
            <a:off x="6947828" y="2391738"/>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Triangel 32"/>
          <p:cNvSpPr/>
          <p:nvPr/>
        </p:nvSpPr>
        <p:spPr>
          <a:xfrm>
            <a:off x="6304474" y="2391739"/>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textruta 35"/>
          <p:cNvSpPr txBox="1"/>
          <p:nvPr/>
        </p:nvSpPr>
        <p:spPr>
          <a:xfrm>
            <a:off x="6798003" y="1196034"/>
            <a:ext cx="299652" cy="369332"/>
          </a:xfrm>
          <a:prstGeom prst="rect">
            <a:avLst/>
          </a:prstGeom>
          <a:noFill/>
        </p:spPr>
        <p:txBody>
          <a:bodyPr wrap="square" rtlCol="0">
            <a:spAutoFit/>
          </a:bodyPr>
          <a:lstStyle/>
          <a:p>
            <a:r>
              <a:rPr lang="sv-SE" smtClean="0"/>
              <a:t>X</a:t>
            </a:r>
            <a:endParaRPr lang="sv-SE" dirty="0"/>
          </a:p>
        </p:txBody>
      </p:sp>
      <p:sp>
        <p:nvSpPr>
          <p:cNvPr id="37" name="textruta 36"/>
          <p:cNvSpPr txBox="1"/>
          <p:nvPr/>
        </p:nvSpPr>
        <p:spPr>
          <a:xfrm>
            <a:off x="6964237" y="1497350"/>
            <a:ext cx="299652" cy="369332"/>
          </a:xfrm>
          <a:prstGeom prst="rect">
            <a:avLst/>
          </a:prstGeom>
          <a:noFill/>
        </p:spPr>
        <p:txBody>
          <a:bodyPr wrap="square" rtlCol="0">
            <a:spAutoFit/>
          </a:bodyPr>
          <a:lstStyle/>
          <a:p>
            <a:r>
              <a:rPr lang="sv-SE" dirty="0" smtClean="0"/>
              <a:t>X</a:t>
            </a:r>
            <a:endParaRPr lang="sv-SE" dirty="0"/>
          </a:p>
        </p:txBody>
      </p:sp>
      <p:sp>
        <p:nvSpPr>
          <p:cNvPr id="38" name="textruta 37"/>
          <p:cNvSpPr txBox="1"/>
          <p:nvPr/>
        </p:nvSpPr>
        <p:spPr>
          <a:xfrm>
            <a:off x="6802259" y="1501944"/>
            <a:ext cx="299652" cy="369332"/>
          </a:xfrm>
          <a:prstGeom prst="rect">
            <a:avLst/>
          </a:prstGeom>
          <a:noFill/>
        </p:spPr>
        <p:txBody>
          <a:bodyPr wrap="square" rtlCol="0">
            <a:spAutoFit/>
          </a:bodyPr>
          <a:lstStyle/>
          <a:p>
            <a:r>
              <a:rPr lang="sv-SE" dirty="0" smtClean="0"/>
              <a:t>X</a:t>
            </a:r>
            <a:endParaRPr lang="sv-SE" dirty="0"/>
          </a:p>
        </p:txBody>
      </p:sp>
      <p:sp>
        <p:nvSpPr>
          <p:cNvPr id="39" name="textruta 38"/>
          <p:cNvSpPr txBox="1"/>
          <p:nvPr/>
        </p:nvSpPr>
        <p:spPr>
          <a:xfrm>
            <a:off x="6317226" y="1390289"/>
            <a:ext cx="468460" cy="369332"/>
          </a:xfrm>
          <a:prstGeom prst="rect">
            <a:avLst/>
          </a:prstGeom>
          <a:noFill/>
        </p:spPr>
        <p:txBody>
          <a:bodyPr wrap="square" rtlCol="0">
            <a:spAutoFit/>
          </a:bodyPr>
          <a:lstStyle/>
          <a:p>
            <a:r>
              <a:rPr lang="sv-SE" dirty="0" smtClean="0"/>
              <a:t>X</a:t>
            </a:r>
            <a:endParaRPr lang="sv-SE" dirty="0"/>
          </a:p>
        </p:txBody>
      </p:sp>
      <p:sp>
        <p:nvSpPr>
          <p:cNvPr id="40" name="textruta 39"/>
          <p:cNvSpPr txBox="1"/>
          <p:nvPr/>
        </p:nvSpPr>
        <p:spPr>
          <a:xfrm>
            <a:off x="6150992" y="1390289"/>
            <a:ext cx="468460" cy="369332"/>
          </a:xfrm>
          <a:prstGeom prst="rect">
            <a:avLst/>
          </a:prstGeom>
          <a:noFill/>
        </p:spPr>
        <p:txBody>
          <a:bodyPr wrap="square" rtlCol="0">
            <a:spAutoFit/>
          </a:bodyPr>
          <a:lstStyle/>
          <a:p>
            <a:r>
              <a:rPr lang="sv-SE" dirty="0" smtClean="0"/>
              <a:t>X</a:t>
            </a:r>
            <a:endParaRPr lang="sv-SE" dirty="0"/>
          </a:p>
        </p:txBody>
      </p:sp>
      <p:sp>
        <p:nvSpPr>
          <p:cNvPr id="41" name="textruta 40"/>
          <p:cNvSpPr txBox="1"/>
          <p:nvPr/>
        </p:nvSpPr>
        <p:spPr>
          <a:xfrm>
            <a:off x="6317226" y="1226196"/>
            <a:ext cx="468460" cy="369332"/>
          </a:xfrm>
          <a:prstGeom prst="rect">
            <a:avLst/>
          </a:prstGeom>
          <a:noFill/>
        </p:spPr>
        <p:txBody>
          <a:bodyPr wrap="square" rtlCol="0">
            <a:spAutoFit/>
          </a:bodyPr>
          <a:lstStyle/>
          <a:p>
            <a:r>
              <a:rPr lang="sv-SE" smtClean="0"/>
              <a:t>X</a:t>
            </a:r>
            <a:endParaRPr lang="sv-SE" dirty="0"/>
          </a:p>
        </p:txBody>
      </p:sp>
      <p:sp>
        <p:nvSpPr>
          <p:cNvPr id="42" name="textruta 41"/>
          <p:cNvSpPr txBox="1"/>
          <p:nvPr/>
        </p:nvSpPr>
        <p:spPr>
          <a:xfrm>
            <a:off x="6167400" y="1226196"/>
            <a:ext cx="468460" cy="369332"/>
          </a:xfrm>
          <a:prstGeom prst="rect">
            <a:avLst/>
          </a:prstGeom>
          <a:noFill/>
        </p:spPr>
        <p:txBody>
          <a:bodyPr wrap="square" rtlCol="0">
            <a:spAutoFit/>
          </a:bodyPr>
          <a:lstStyle/>
          <a:p>
            <a:r>
              <a:rPr lang="sv-SE" smtClean="0"/>
              <a:t>X</a:t>
            </a:r>
            <a:endParaRPr lang="sv-SE" dirty="0"/>
          </a:p>
        </p:txBody>
      </p:sp>
      <p:sp>
        <p:nvSpPr>
          <p:cNvPr id="43" name="textruta 42"/>
          <p:cNvSpPr txBox="1"/>
          <p:nvPr/>
        </p:nvSpPr>
        <p:spPr>
          <a:xfrm>
            <a:off x="6333634" y="1527512"/>
            <a:ext cx="468460" cy="369332"/>
          </a:xfrm>
          <a:prstGeom prst="rect">
            <a:avLst/>
          </a:prstGeom>
          <a:noFill/>
        </p:spPr>
        <p:txBody>
          <a:bodyPr wrap="square" rtlCol="0">
            <a:spAutoFit/>
          </a:bodyPr>
          <a:lstStyle/>
          <a:p>
            <a:r>
              <a:rPr lang="sv-SE" dirty="0" smtClean="0"/>
              <a:t>X</a:t>
            </a:r>
            <a:endParaRPr lang="sv-SE" dirty="0"/>
          </a:p>
        </p:txBody>
      </p:sp>
      <p:sp>
        <p:nvSpPr>
          <p:cNvPr id="44" name="textruta 43"/>
          <p:cNvSpPr txBox="1"/>
          <p:nvPr/>
        </p:nvSpPr>
        <p:spPr>
          <a:xfrm>
            <a:off x="6171656" y="1532106"/>
            <a:ext cx="468460" cy="369332"/>
          </a:xfrm>
          <a:prstGeom prst="rect">
            <a:avLst/>
          </a:prstGeom>
          <a:noFill/>
        </p:spPr>
        <p:txBody>
          <a:bodyPr wrap="square" rtlCol="0">
            <a:spAutoFit/>
          </a:bodyPr>
          <a:lstStyle/>
          <a:p>
            <a:r>
              <a:rPr lang="sv-SE" dirty="0" smtClean="0"/>
              <a:t>X</a:t>
            </a:r>
            <a:endParaRPr lang="sv-SE" dirty="0"/>
          </a:p>
        </p:txBody>
      </p:sp>
      <p:sp>
        <p:nvSpPr>
          <p:cNvPr id="7" name="Frihandsfigur 6"/>
          <p:cNvSpPr/>
          <p:nvPr/>
        </p:nvSpPr>
        <p:spPr>
          <a:xfrm>
            <a:off x="6162391" y="1858780"/>
            <a:ext cx="430252" cy="964757"/>
          </a:xfrm>
          <a:custGeom>
            <a:avLst/>
            <a:gdLst>
              <a:gd name="connsiteX0" fmla="*/ 283379 w 430252"/>
              <a:gd name="connsiteY0" fmla="*/ 0 h 964757"/>
              <a:gd name="connsiteX1" fmla="*/ 418291 w 430252"/>
              <a:gd name="connsiteY1" fmla="*/ 779489 h 964757"/>
              <a:gd name="connsiteX2" fmla="*/ 13557 w 430252"/>
              <a:gd name="connsiteY2" fmla="*/ 914400 h 964757"/>
              <a:gd name="connsiteX3" fmla="*/ 88507 w 430252"/>
              <a:gd name="connsiteY3" fmla="*/ 89941 h 964757"/>
            </a:gdLst>
            <a:ahLst/>
            <a:cxnLst>
              <a:cxn ang="0">
                <a:pos x="connsiteX0" y="connsiteY0"/>
              </a:cxn>
              <a:cxn ang="0">
                <a:pos x="connsiteX1" y="connsiteY1"/>
              </a:cxn>
              <a:cxn ang="0">
                <a:pos x="connsiteX2" y="connsiteY2"/>
              </a:cxn>
              <a:cxn ang="0">
                <a:pos x="connsiteX3" y="connsiteY3"/>
              </a:cxn>
            </a:cxnLst>
            <a:rect l="l" t="t" r="r" b="b"/>
            <a:pathLst>
              <a:path w="430252" h="964757">
                <a:moveTo>
                  <a:pt x="283379" y="0"/>
                </a:moveTo>
                <a:cubicBezTo>
                  <a:pt x="373320" y="313544"/>
                  <a:pt x="463261" y="627089"/>
                  <a:pt x="418291" y="779489"/>
                </a:cubicBezTo>
                <a:cubicBezTo>
                  <a:pt x="373321" y="931889"/>
                  <a:pt x="68521" y="1029325"/>
                  <a:pt x="13557" y="914400"/>
                </a:cubicBezTo>
                <a:cubicBezTo>
                  <a:pt x="-41407" y="799475"/>
                  <a:pt x="88507" y="89941"/>
                  <a:pt x="88507" y="89941"/>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Frihandsfigur 44"/>
          <p:cNvSpPr/>
          <p:nvPr/>
        </p:nvSpPr>
        <p:spPr>
          <a:xfrm>
            <a:off x="6842851" y="1772678"/>
            <a:ext cx="430252" cy="964757"/>
          </a:xfrm>
          <a:custGeom>
            <a:avLst/>
            <a:gdLst>
              <a:gd name="connsiteX0" fmla="*/ 283379 w 430252"/>
              <a:gd name="connsiteY0" fmla="*/ 0 h 964757"/>
              <a:gd name="connsiteX1" fmla="*/ 418291 w 430252"/>
              <a:gd name="connsiteY1" fmla="*/ 779489 h 964757"/>
              <a:gd name="connsiteX2" fmla="*/ 13557 w 430252"/>
              <a:gd name="connsiteY2" fmla="*/ 914400 h 964757"/>
              <a:gd name="connsiteX3" fmla="*/ 88507 w 430252"/>
              <a:gd name="connsiteY3" fmla="*/ 89941 h 964757"/>
            </a:gdLst>
            <a:ahLst/>
            <a:cxnLst>
              <a:cxn ang="0">
                <a:pos x="connsiteX0" y="connsiteY0"/>
              </a:cxn>
              <a:cxn ang="0">
                <a:pos x="connsiteX1" y="connsiteY1"/>
              </a:cxn>
              <a:cxn ang="0">
                <a:pos x="connsiteX2" y="connsiteY2"/>
              </a:cxn>
              <a:cxn ang="0">
                <a:pos x="connsiteX3" y="connsiteY3"/>
              </a:cxn>
            </a:cxnLst>
            <a:rect l="l" t="t" r="r" b="b"/>
            <a:pathLst>
              <a:path w="430252" h="964757">
                <a:moveTo>
                  <a:pt x="283379" y="0"/>
                </a:moveTo>
                <a:cubicBezTo>
                  <a:pt x="373320" y="313544"/>
                  <a:pt x="463261" y="627089"/>
                  <a:pt x="418291" y="779489"/>
                </a:cubicBezTo>
                <a:cubicBezTo>
                  <a:pt x="373321" y="931889"/>
                  <a:pt x="68521" y="1029325"/>
                  <a:pt x="13557" y="914400"/>
                </a:cubicBezTo>
                <a:cubicBezTo>
                  <a:pt x="-41407" y="799475"/>
                  <a:pt x="88507" y="89941"/>
                  <a:pt x="88507" y="89941"/>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105054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5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2113005"/>
            <a:ext cx="3507186" cy="2658692"/>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Hinderbana</a:t>
            </a:r>
          </a:p>
          <a:p>
            <a:r>
              <a:rPr lang="sv-SE" sz="1400" dirty="0" smtClean="0">
                <a:solidFill>
                  <a:schemeClr val="tx1"/>
                </a:solidFill>
              </a:rPr>
              <a:t>Två lag med 4-6 deltagare i varje lag. Två likadana hinderbanor. Spelaren först i ledet ska ta sig över plinten, göra en kullerbytta på mattan, gå balansgång och sedan krypa/åla under en </a:t>
            </a:r>
            <a:r>
              <a:rPr lang="sv-SE" sz="1400" dirty="0" err="1" smtClean="0">
                <a:solidFill>
                  <a:schemeClr val="tx1"/>
                </a:solidFill>
              </a:rPr>
              <a:t>sargbit</a:t>
            </a:r>
            <a:r>
              <a:rPr lang="sv-SE" sz="1400" dirty="0" smtClean="0">
                <a:solidFill>
                  <a:schemeClr val="tx1"/>
                </a:solidFill>
              </a:rPr>
              <a:t> som lagt över en matta. I slutet ska spelaren försöka kasta en innebandyboll och träffa en hink innan de springer tillbaka till startlinjen. Lagen får poäng för varje träff i hinken och två bonuspoäng om de blir klara först. Kör 2-3 varv innan poängen summeras.</a:t>
            </a:r>
            <a:endParaRPr lang="sv-SE" sz="1200" dirty="0" smtClean="0">
              <a:solidFill>
                <a:schemeClr val="tx1"/>
              </a:solidFill>
            </a:endParaRP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5" name="textruta 14"/>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50"/>
                </a:solidFill>
              </a:rPr>
              <a:t>Grön Nivå 6-9 år</a:t>
            </a:r>
            <a:endParaRPr lang="sv-SE" sz="2400" b="1" dirty="0">
              <a:solidFill>
                <a:srgbClr val="00B050"/>
              </a:solidFill>
            </a:endParaRPr>
          </a:p>
        </p:txBody>
      </p:sp>
      <p:sp>
        <p:nvSpPr>
          <p:cNvPr id="31" name="Rektangel med rundade hörn 30"/>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6" name="Rak 45"/>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Rak 47"/>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ruta 50"/>
          <p:cNvSpPr txBox="1"/>
          <p:nvPr/>
        </p:nvSpPr>
        <p:spPr>
          <a:xfrm>
            <a:off x="6359621" y="1196735"/>
            <a:ext cx="299652" cy="369332"/>
          </a:xfrm>
          <a:prstGeom prst="rect">
            <a:avLst/>
          </a:prstGeom>
          <a:noFill/>
        </p:spPr>
        <p:txBody>
          <a:bodyPr wrap="square" rtlCol="0">
            <a:spAutoFit/>
          </a:bodyPr>
          <a:lstStyle/>
          <a:p>
            <a:r>
              <a:rPr lang="sv-SE" smtClean="0"/>
              <a:t>X</a:t>
            </a:r>
            <a:endParaRPr lang="sv-SE" dirty="0"/>
          </a:p>
        </p:txBody>
      </p:sp>
      <p:sp>
        <p:nvSpPr>
          <p:cNvPr id="2" name="Rektangel med rundade hörn 1"/>
          <p:cNvSpPr/>
          <p:nvPr/>
        </p:nvSpPr>
        <p:spPr>
          <a:xfrm>
            <a:off x="6176626" y="1509075"/>
            <a:ext cx="628364" cy="124549"/>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t>PLINT</a:t>
            </a:r>
            <a:endParaRPr lang="sv-SE" sz="1400" dirty="0"/>
          </a:p>
        </p:txBody>
      </p:sp>
      <p:sp>
        <p:nvSpPr>
          <p:cNvPr id="3" name="Rektangel 2"/>
          <p:cNvSpPr/>
          <p:nvPr/>
        </p:nvSpPr>
        <p:spPr>
          <a:xfrm>
            <a:off x="6280945" y="1808850"/>
            <a:ext cx="419726" cy="5102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smtClean="0"/>
              <a:t>Matta</a:t>
            </a:r>
            <a:endParaRPr lang="sv-SE" sz="1200" dirty="0"/>
          </a:p>
        </p:txBody>
      </p:sp>
      <p:sp>
        <p:nvSpPr>
          <p:cNvPr id="8" name="Rektangel 7"/>
          <p:cNvSpPr/>
          <p:nvPr/>
        </p:nvSpPr>
        <p:spPr>
          <a:xfrm>
            <a:off x="6490808" y="2424844"/>
            <a:ext cx="45719" cy="40192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Rektangel 64"/>
          <p:cNvSpPr/>
          <p:nvPr/>
        </p:nvSpPr>
        <p:spPr>
          <a:xfrm>
            <a:off x="6299584" y="2873654"/>
            <a:ext cx="419726" cy="5102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200" dirty="0"/>
          </a:p>
        </p:txBody>
      </p:sp>
      <p:sp>
        <p:nvSpPr>
          <p:cNvPr id="66" name="Rektangel 65"/>
          <p:cNvSpPr/>
          <p:nvPr/>
        </p:nvSpPr>
        <p:spPr>
          <a:xfrm>
            <a:off x="6215762" y="2933232"/>
            <a:ext cx="45719" cy="40192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Rektangel 66"/>
          <p:cNvSpPr/>
          <p:nvPr/>
        </p:nvSpPr>
        <p:spPr>
          <a:xfrm>
            <a:off x="6780272" y="2893117"/>
            <a:ext cx="45719" cy="40192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8" name="Rektangel 67"/>
          <p:cNvSpPr/>
          <p:nvPr/>
        </p:nvSpPr>
        <p:spPr>
          <a:xfrm flipH="1">
            <a:off x="6150362" y="3049570"/>
            <a:ext cx="778727" cy="17558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err="1" smtClean="0"/>
              <a:t>Sargbit</a:t>
            </a:r>
            <a:endParaRPr lang="sv-SE" sz="1400" dirty="0"/>
          </a:p>
        </p:txBody>
      </p:sp>
      <p:sp>
        <p:nvSpPr>
          <p:cNvPr id="9" name="Triangel 8"/>
          <p:cNvSpPr/>
          <p:nvPr/>
        </p:nvSpPr>
        <p:spPr>
          <a:xfrm>
            <a:off x="6426631" y="3500266"/>
            <a:ext cx="149383" cy="99816"/>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Ellips 11"/>
          <p:cNvSpPr/>
          <p:nvPr/>
        </p:nvSpPr>
        <p:spPr>
          <a:xfrm>
            <a:off x="6448205" y="3829476"/>
            <a:ext cx="85206"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588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5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2113005"/>
            <a:ext cx="3507186" cy="1603727"/>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Hinderbana</a:t>
            </a:r>
          </a:p>
          <a:p>
            <a:r>
              <a:rPr lang="sv-SE" sz="1400" dirty="0" smtClean="0">
                <a:solidFill>
                  <a:schemeClr val="tx1"/>
                </a:solidFill>
              </a:rPr>
              <a:t>En del av planen reserveras för hinderbana medans övriga tränar andra moment. Spelarna ska över plintar, under häckar, rulla på madrass och balansera över bänkar.</a:t>
            </a:r>
            <a:endParaRPr lang="sv-SE" sz="1200" dirty="0" smtClean="0">
              <a:solidFill>
                <a:schemeClr val="tx1"/>
              </a:solidFill>
            </a:endParaRP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5" name="textruta 14"/>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50"/>
                </a:solidFill>
              </a:rPr>
              <a:t>Grön Nivå 6-9 år</a:t>
            </a:r>
            <a:endParaRPr lang="sv-SE" sz="2400" b="1" dirty="0">
              <a:solidFill>
                <a:srgbClr val="00B050"/>
              </a:solidFill>
            </a:endParaRPr>
          </a:p>
        </p:txBody>
      </p:sp>
      <p:sp>
        <p:nvSpPr>
          <p:cNvPr id="31" name="Rektangel med rundade hörn 30"/>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6" name="Rak 45"/>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Rak 47"/>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82"/>
          <p:cNvSpPr txBox="1"/>
          <p:nvPr/>
        </p:nvSpPr>
        <p:spPr>
          <a:xfrm>
            <a:off x="8496920" y="1562000"/>
            <a:ext cx="904157" cy="261610"/>
          </a:xfrm>
          <a:prstGeom prst="rect">
            <a:avLst/>
          </a:prstGeom>
          <a:noFill/>
          <a:ln>
            <a:solidFill>
              <a:schemeClr val="tx1"/>
            </a:solidFill>
          </a:ln>
        </p:spPr>
        <p:txBody>
          <a:bodyPr wrap="square" rtlCol="0">
            <a:spAutoFit/>
          </a:bodyPr>
          <a:lstStyle/>
          <a:p>
            <a:pPr algn="ctr"/>
            <a:r>
              <a:rPr lang="en-US" sz="1100" dirty="0" err="1" smtClean="0"/>
              <a:t>Plint</a:t>
            </a:r>
            <a:endParaRPr lang="en-US" sz="1100" dirty="0"/>
          </a:p>
        </p:txBody>
      </p:sp>
      <p:sp>
        <p:nvSpPr>
          <p:cNvPr id="25" name="TextBox 84"/>
          <p:cNvSpPr txBox="1"/>
          <p:nvPr/>
        </p:nvSpPr>
        <p:spPr>
          <a:xfrm>
            <a:off x="7868831" y="2856916"/>
            <a:ext cx="904157" cy="261610"/>
          </a:xfrm>
          <a:prstGeom prst="rect">
            <a:avLst/>
          </a:prstGeom>
          <a:noFill/>
          <a:ln>
            <a:solidFill>
              <a:schemeClr val="tx1"/>
            </a:solidFill>
          </a:ln>
        </p:spPr>
        <p:txBody>
          <a:bodyPr wrap="square" rtlCol="0">
            <a:spAutoFit/>
          </a:bodyPr>
          <a:lstStyle/>
          <a:p>
            <a:pPr algn="ctr"/>
            <a:r>
              <a:rPr lang="en-US" sz="1100" dirty="0" err="1" smtClean="0"/>
              <a:t>Madrass</a:t>
            </a:r>
            <a:endParaRPr lang="en-US" sz="1100" dirty="0"/>
          </a:p>
        </p:txBody>
      </p:sp>
      <p:sp>
        <p:nvSpPr>
          <p:cNvPr id="26" name="TextBox 85"/>
          <p:cNvSpPr txBox="1"/>
          <p:nvPr/>
        </p:nvSpPr>
        <p:spPr>
          <a:xfrm>
            <a:off x="8719244" y="1883204"/>
            <a:ext cx="503137" cy="261610"/>
          </a:xfrm>
          <a:prstGeom prst="rect">
            <a:avLst/>
          </a:prstGeom>
          <a:noFill/>
        </p:spPr>
        <p:txBody>
          <a:bodyPr wrap="square" rtlCol="0">
            <a:spAutoFit/>
          </a:bodyPr>
          <a:lstStyle/>
          <a:p>
            <a:r>
              <a:rPr lang="en-US" sz="1100" dirty="0" err="1" smtClean="0"/>
              <a:t>Häck</a:t>
            </a:r>
            <a:endParaRPr lang="en-US" sz="1100" dirty="0"/>
          </a:p>
        </p:txBody>
      </p:sp>
      <p:sp>
        <p:nvSpPr>
          <p:cNvPr id="27" name="TextBox 87"/>
          <p:cNvSpPr txBox="1"/>
          <p:nvPr/>
        </p:nvSpPr>
        <p:spPr>
          <a:xfrm>
            <a:off x="8719244" y="2577281"/>
            <a:ext cx="503137" cy="261610"/>
          </a:xfrm>
          <a:prstGeom prst="rect">
            <a:avLst/>
          </a:prstGeom>
          <a:noFill/>
        </p:spPr>
        <p:txBody>
          <a:bodyPr wrap="square" rtlCol="0">
            <a:spAutoFit/>
          </a:bodyPr>
          <a:lstStyle/>
          <a:p>
            <a:r>
              <a:rPr lang="en-US" sz="1100" dirty="0" err="1" smtClean="0"/>
              <a:t>Häck</a:t>
            </a:r>
            <a:endParaRPr lang="en-US" sz="1100" dirty="0"/>
          </a:p>
        </p:txBody>
      </p:sp>
      <p:sp>
        <p:nvSpPr>
          <p:cNvPr id="28" name="TextBox 88"/>
          <p:cNvSpPr txBox="1"/>
          <p:nvPr/>
        </p:nvSpPr>
        <p:spPr>
          <a:xfrm>
            <a:off x="8518733" y="2179103"/>
            <a:ext cx="904157" cy="261610"/>
          </a:xfrm>
          <a:prstGeom prst="rect">
            <a:avLst/>
          </a:prstGeom>
          <a:noFill/>
          <a:ln>
            <a:solidFill>
              <a:schemeClr val="tx1"/>
            </a:solidFill>
          </a:ln>
        </p:spPr>
        <p:txBody>
          <a:bodyPr wrap="square" rtlCol="0">
            <a:spAutoFit/>
          </a:bodyPr>
          <a:lstStyle/>
          <a:p>
            <a:pPr algn="ctr"/>
            <a:r>
              <a:rPr lang="en-US" sz="1100" dirty="0" err="1" smtClean="0"/>
              <a:t>Plint</a:t>
            </a:r>
            <a:endParaRPr lang="en-US" sz="1100" dirty="0"/>
          </a:p>
        </p:txBody>
      </p:sp>
      <p:sp>
        <p:nvSpPr>
          <p:cNvPr id="29" name="TextBox 89"/>
          <p:cNvSpPr txBox="1"/>
          <p:nvPr/>
        </p:nvSpPr>
        <p:spPr>
          <a:xfrm>
            <a:off x="7371331" y="2327852"/>
            <a:ext cx="610255" cy="600164"/>
          </a:xfrm>
          <a:prstGeom prst="rect">
            <a:avLst/>
          </a:prstGeom>
          <a:noFill/>
        </p:spPr>
        <p:txBody>
          <a:bodyPr wrap="square" rtlCol="0">
            <a:spAutoFit/>
          </a:bodyPr>
          <a:lstStyle/>
          <a:p>
            <a:r>
              <a:rPr lang="en-US" sz="1100" dirty="0" err="1" smtClean="0"/>
              <a:t>Balansera</a:t>
            </a:r>
            <a:r>
              <a:rPr lang="en-US" sz="1100" dirty="0" smtClean="0"/>
              <a:t> </a:t>
            </a:r>
            <a:r>
              <a:rPr lang="en-US" sz="1100" dirty="0" err="1" smtClean="0"/>
              <a:t>på</a:t>
            </a:r>
            <a:r>
              <a:rPr lang="en-US" sz="1100" dirty="0" smtClean="0"/>
              <a:t> </a:t>
            </a:r>
            <a:r>
              <a:rPr lang="en-US" sz="1100" dirty="0" err="1" smtClean="0"/>
              <a:t>bänk</a:t>
            </a:r>
            <a:endParaRPr lang="en-US" sz="1100" dirty="0"/>
          </a:p>
        </p:txBody>
      </p:sp>
      <p:sp>
        <p:nvSpPr>
          <p:cNvPr id="30" name="TextBox 91"/>
          <p:cNvSpPr txBox="1"/>
          <p:nvPr/>
        </p:nvSpPr>
        <p:spPr>
          <a:xfrm>
            <a:off x="7384856" y="1692805"/>
            <a:ext cx="610255" cy="600164"/>
          </a:xfrm>
          <a:prstGeom prst="rect">
            <a:avLst/>
          </a:prstGeom>
          <a:noFill/>
        </p:spPr>
        <p:txBody>
          <a:bodyPr wrap="square" rtlCol="0">
            <a:spAutoFit/>
          </a:bodyPr>
          <a:lstStyle/>
          <a:p>
            <a:r>
              <a:rPr lang="en-US" sz="1100" dirty="0" err="1" smtClean="0"/>
              <a:t>Balansera</a:t>
            </a:r>
            <a:r>
              <a:rPr lang="en-US" sz="1100" dirty="0" smtClean="0"/>
              <a:t> </a:t>
            </a:r>
            <a:r>
              <a:rPr lang="en-US" sz="1100" dirty="0" err="1" smtClean="0"/>
              <a:t>på</a:t>
            </a:r>
            <a:r>
              <a:rPr lang="en-US" sz="1100" dirty="0" smtClean="0"/>
              <a:t> </a:t>
            </a:r>
            <a:r>
              <a:rPr lang="en-US" sz="1100" dirty="0" err="1" smtClean="0"/>
              <a:t>bänk</a:t>
            </a:r>
            <a:endParaRPr lang="en-US" sz="1100" dirty="0"/>
          </a:p>
        </p:txBody>
      </p:sp>
    </p:spTree>
    <p:extLst>
      <p:ext uri="{BB962C8B-B14F-4D97-AF65-F5344CB8AC3E}">
        <p14:creationId xmlns:p14="http://schemas.microsoft.com/office/powerpoint/2010/main" val="1483328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5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1913021"/>
            <a:ext cx="3507186" cy="2683042"/>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err="1" smtClean="0">
                <a:solidFill>
                  <a:schemeClr val="tx1"/>
                </a:solidFill>
              </a:rPr>
              <a:t>Djurleken</a:t>
            </a:r>
            <a:endParaRPr lang="sv-SE" sz="1600" b="1" dirty="0" smtClean="0">
              <a:solidFill>
                <a:schemeClr val="tx1"/>
              </a:solidFill>
            </a:endParaRPr>
          </a:p>
          <a:p>
            <a:r>
              <a:rPr lang="en-US" sz="1400" dirty="0" err="1">
                <a:solidFill>
                  <a:schemeClr val="tx1"/>
                </a:solidFill>
              </a:rPr>
              <a:t>Djurlek</a:t>
            </a:r>
            <a:r>
              <a:rPr lang="en-US" sz="1400" dirty="0">
                <a:solidFill>
                  <a:schemeClr val="tx1"/>
                </a:solidFill>
              </a:rPr>
              <a:t>: </a:t>
            </a:r>
            <a:r>
              <a:rPr lang="en-US" sz="1400" dirty="0" err="1">
                <a:solidFill>
                  <a:schemeClr val="tx1"/>
                </a:solidFill>
              </a:rPr>
              <a:t>Spelarna</a:t>
            </a:r>
            <a:r>
              <a:rPr lang="en-US" sz="1400" dirty="0">
                <a:solidFill>
                  <a:schemeClr val="tx1"/>
                </a:solidFill>
              </a:rPr>
              <a:t> </a:t>
            </a:r>
            <a:r>
              <a:rPr lang="en-US" sz="1400" dirty="0" err="1">
                <a:solidFill>
                  <a:schemeClr val="tx1"/>
                </a:solidFill>
              </a:rPr>
              <a:t>ska</a:t>
            </a:r>
            <a:r>
              <a:rPr lang="en-US" sz="1400" dirty="0">
                <a:solidFill>
                  <a:schemeClr val="tx1"/>
                </a:solidFill>
              </a:rPr>
              <a:t> </a:t>
            </a:r>
            <a:r>
              <a:rPr lang="en-US" sz="1400" dirty="0" err="1">
                <a:solidFill>
                  <a:schemeClr val="tx1"/>
                </a:solidFill>
              </a:rPr>
              <a:t>agera</a:t>
            </a:r>
            <a:r>
              <a:rPr lang="en-US" sz="1400" dirty="0">
                <a:solidFill>
                  <a:schemeClr val="tx1"/>
                </a:solidFill>
              </a:rPr>
              <a:t> </a:t>
            </a:r>
            <a:r>
              <a:rPr lang="en-US" sz="1400" dirty="0" err="1">
                <a:solidFill>
                  <a:schemeClr val="tx1"/>
                </a:solidFill>
              </a:rPr>
              <a:t>och</a:t>
            </a:r>
            <a:r>
              <a:rPr lang="en-US" sz="1400" dirty="0">
                <a:solidFill>
                  <a:schemeClr val="tx1"/>
                </a:solidFill>
              </a:rPr>
              <a:t> </a:t>
            </a:r>
            <a:r>
              <a:rPr lang="en-US" sz="1400" dirty="0" err="1">
                <a:solidFill>
                  <a:schemeClr val="tx1"/>
                </a:solidFill>
              </a:rPr>
              <a:t>gå</a:t>
            </a:r>
            <a:r>
              <a:rPr lang="en-US" sz="1400" dirty="0">
                <a:solidFill>
                  <a:schemeClr val="tx1"/>
                </a:solidFill>
              </a:rPr>
              <a:t>/</a:t>
            </a:r>
            <a:r>
              <a:rPr lang="en-US" sz="1400" dirty="0" err="1">
                <a:solidFill>
                  <a:schemeClr val="tx1"/>
                </a:solidFill>
              </a:rPr>
              <a:t>hoppa</a:t>
            </a:r>
            <a:r>
              <a:rPr lang="en-US" sz="1400" dirty="0">
                <a:solidFill>
                  <a:schemeClr val="tx1"/>
                </a:solidFill>
              </a:rPr>
              <a:t> </a:t>
            </a:r>
            <a:r>
              <a:rPr lang="en-US" sz="1400" dirty="0" err="1">
                <a:solidFill>
                  <a:schemeClr val="tx1"/>
                </a:solidFill>
              </a:rPr>
              <a:t>som</a:t>
            </a:r>
            <a:r>
              <a:rPr lang="en-US" sz="1400" dirty="0">
                <a:solidFill>
                  <a:schemeClr val="tx1"/>
                </a:solidFill>
              </a:rPr>
              <a:t> </a:t>
            </a:r>
            <a:r>
              <a:rPr lang="en-US" sz="1400" dirty="0" err="1">
                <a:solidFill>
                  <a:schemeClr val="tx1"/>
                </a:solidFill>
              </a:rPr>
              <a:t>olika</a:t>
            </a:r>
            <a:r>
              <a:rPr lang="en-US" sz="1400" dirty="0">
                <a:solidFill>
                  <a:schemeClr val="tx1"/>
                </a:solidFill>
              </a:rPr>
              <a:t> </a:t>
            </a:r>
            <a:r>
              <a:rPr lang="en-US" sz="1400" dirty="0" err="1">
                <a:solidFill>
                  <a:schemeClr val="tx1"/>
                </a:solidFill>
              </a:rPr>
              <a:t>djur</a:t>
            </a:r>
            <a:r>
              <a:rPr lang="en-US" sz="1400" dirty="0">
                <a:solidFill>
                  <a:schemeClr val="tx1"/>
                </a:solidFill>
              </a:rPr>
              <a:t>. </a:t>
            </a:r>
            <a:r>
              <a:rPr lang="en-US" sz="1400" dirty="0" err="1">
                <a:solidFill>
                  <a:schemeClr val="tx1"/>
                </a:solidFill>
              </a:rPr>
              <a:t>Exempel</a:t>
            </a:r>
            <a:r>
              <a:rPr lang="en-US" sz="1400" dirty="0">
                <a:solidFill>
                  <a:schemeClr val="tx1"/>
                </a:solidFill>
              </a:rPr>
              <a:t> </a:t>
            </a:r>
            <a:r>
              <a:rPr lang="en-US" sz="1400" dirty="0" err="1">
                <a:solidFill>
                  <a:schemeClr val="tx1"/>
                </a:solidFill>
              </a:rPr>
              <a:t>är</a:t>
            </a:r>
            <a:r>
              <a:rPr lang="en-US" sz="1400" dirty="0">
                <a:solidFill>
                  <a:schemeClr val="tx1"/>
                </a:solidFill>
              </a:rPr>
              <a:t> </a:t>
            </a:r>
            <a:r>
              <a:rPr lang="en-US" sz="1400" dirty="0" err="1">
                <a:solidFill>
                  <a:schemeClr val="tx1"/>
                </a:solidFill>
              </a:rPr>
              <a:t>Elefant</a:t>
            </a:r>
            <a:r>
              <a:rPr lang="en-US" sz="1400" dirty="0">
                <a:solidFill>
                  <a:schemeClr val="tx1"/>
                </a:solidFill>
              </a:rPr>
              <a:t>, </a:t>
            </a:r>
            <a:r>
              <a:rPr lang="en-US" sz="1400" dirty="0" err="1" smtClean="0">
                <a:solidFill>
                  <a:schemeClr val="tx1"/>
                </a:solidFill>
              </a:rPr>
              <a:t>Björn</a:t>
            </a:r>
            <a:r>
              <a:rPr lang="en-US" sz="1400" dirty="0" smtClean="0">
                <a:solidFill>
                  <a:schemeClr val="tx1"/>
                </a:solidFill>
              </a:rPr>
              <a:t>, </a:t>
            </a:r>
            <a:r>
              <a:rPr lang="en-US" sz="1400" dirty="0" err="1" smtClean="0">
                <a:solidFill>
                  <a:schemeClr val="tx1"/>
                </a:solidFill>
              </a:rPr>
              <a:t>Krabba</a:t>
            </a:r>
            <a:r>
              <a:rPr lang="en-US" sz="1400" dirty="0" smtClean="0">
                <a:solidFill>
                  <a:schemeClr val="tx1"/>
                </a:solidFill>
              </a:rPr>
              <a:t>, </a:t>
            </a:r>
            <a:r>
              <a:rPr lang="en-US" sz="1400" dirty="0" err="1">
                <a:solidFill>
                  <a:schemeClr val="tx1"/>
                </a:solidFill>
              </a:rPr>
              <a:t>Apa</a:t>
            </a:r>
            <a:r>
              <a:rPr lang="en-US" sz="1400" dirty="0">
                <a:solidFill>
                  <a:schemeClr val="tx1"/>
                </a:solidFill>
              </a:rPr>
              <a:t>, </a:t>
            </a:r>
            <a:r>
              <a:rPr lang="en-US" sz="1400" dirty="0" err="1">
                <a:solidFill>
                  <a:schemeClr val="tx1"/>
                </a:solidFill>
              </a:rPr>
              <a:t>Häst</a:t>
            </a:r>
            <a:r>
              <a:rPr lang="en-US" sz="1400" dirty="0">
                <a:solidFill>
                  <a:schemeClr val="tx1"/>
                </a:solidFill>
              </a:rPr>
              <a:t>, </a:t>
            </a:r>
            <a:r>
              <a:rPr lang="en-US" sz="1400" dirty="0" err="1">
                <a:solidFill>
                  <a:schemeClr val="tx1"/>
                </a:solidFill>
              </a:rPr>
              <a:t>Groda</a:t>
            </a:r>
            <a:r>
              <a:rPr lang="en-US" sz="1400" dirty="0">
                <a:solidFill>
                  <a:schemeClr val="tx1"/>
                </a:solidFill>
              </a:rPr>
              <a:t> </a:t>
            </a:r>
            <a:r>
              <a:rPr lang="en-US" sz="1400" dirty="0" err="1">
                <a:solidFill>
                  <a:schemeClr val="tx1"/>
                </a:solidFill>
              </a:rPr>
              <a:t>och</a:t>
            </a:r>
            <a:r>
              <a:rPr lang="en-US" sz="1400" dirty="0">
                <a:solidFill>
                  <a:schemeClr val="tx1"/>
                </a:solidFill>
              </a:rPr>
              <a:t> </a:t>
            </a:r>
            <a:r>
              <a:rPr lang="en-US" sz="1400" dirty="0" smtClean="0">
                <a:solidFill>
                  <a:schemeClr val="tx1"/>
                </a:solidFill>
              </a:rPr>
              <a:t>Kanin. </a:t>
            </a:r>
            <a:r>
              <a:rPr lang="en-US" sz="1400" dirty="0" err="1" smtClean="0">
                <a:solidFill>
                  <a:schemeClr val="tx1"/>
                </a:solidFill>
              </a:rPr>
              <a:t>Som</a:t>
            </a:r>
            <a:r>
              <a:rPr lang="en-US" sz="1400" dirty="0" smtClean="0">
                <a:solidFill>
                  <a:schemeClr val="tx1"/>
                </a:solidFill>
              </a:rPr>
              <a:t> </a:t>
            </a:r>
            <a:r>
              <a:rPr lang="en-US" sz="1400" dirty="0" err="1">
                <a:solidFill>
                  <a:schemeClr val="tx1"/>
                </a:solidFill>
              </a:rPr>
              <a:t>ledare</a:t>
            </a:r>
            <a:r>
              <a:rPr lang="en-US" sz="1400" dirty="0">
                <a:solidFill>
                  <a:schemeClr val="tx1"/>
                </a:solidFill>
              </a:rPr>
              <a:t>, visa </a:t>
            </a:r>
            <a:r>
              <a:rPr lang="en-US" sz="1400" dirty="0" err="1">
                <a:solidFill>
                  <a:schemeClr val="tx1"/>
                </a:solidFill>
              </a:rPr>
              <a:t>hur</a:t>
            </a:r>
            <a:r>
              <a:rPr lang="en-US" sz="1400" dirty="0">
                <a:solidFill>
                  <a:schemeClr val="tx1"/>
                </a:solidFill>
              </a:rPr>
              <a:t> </a:t>
            </a:r>
            <a:r>
              <a:rPr lang="en-US" sz="1400" dirty="0" err="1">
                <a:solidFill>
                  <a:schemeClr val="tx1"/>
                </a:solidFill>
              </a:rPr>
              <a:t>djuren</a:t>
            </a:r>
            <a:r>
              <a:rPr lang="en-US" sz="1400" dirty="0">
                <a:solidFill>
                  <a:schemeClr val="tx1"/>
                </a:solidFill>
              </a:rPr>
              <a:t> </a:t>
            </a:r>
            <a:r>
              <a:rPr lang="en-US" sz="1400" dirty="0" err="1">
                <a:solidFill>
                  <a:schemeClr val="tx1"/>
                </a:solidFill>
              </a:rPr>
              <a:t>rör</a:t>
            </a:r>
            <a:r>
              <a:rPr lang="en-US" sz="1400" dirty="0">
                <a:solidFill>
                  <a:schemeClr val="tx1"/>
                </a:solidFill>
              </a:rPr>
              <a:t> </a:t>
            </a:r>
            <a:r>
              <a:rPr lang="en-US" sz="1400" dirty="0" err="1">
                <a:solidFill>
                  <a:schemeClr val="tx1"/>
                </a:solidFill>
              </a:rPr>
              <a:t>på</a:t>
            </a:r>
            <a:r>
              <a:rPr lang="en-US" sz="1400" dirty="0">
                <a:solidFill>
                  <a:schemeClr val="tx1"/>
                </a:solidFill>
              </a:rPr>
              <a:t> sig. Ex </a:t>
            </a:r>
            <a:r>
              <a:rPr lang="en-US" sz="1400" dirty="0" err="1">
                <a:solidFill>
                  <a:schemeClr val="tx1"/>
                </a:solidFill>
              </a:rPr>
              <a:t>vad</a:t>
            </a:r>
            <a:r>
              <a:rPr lang="en-US" sz="1400" dirty="0">
                <a:solidFill>
                  <a:schemeClr val="tx1"/>
                </a:solidFill>
              </a:rPr>
              <a:t> </a:t>
            </a:r>
            <a:r>
              <a:rPr lang="en-US" sz="1400" dirty="0" err="1">
                <a:solidFill>
                  <a:schemeClr val="tx1"/>
                </a:solidFill>
              </a:rPr>
              <a:t>som</a:t>
            </a:r>
            <a:r>
              <a:rPr lang="en-US" sz="1400" dirty="0">
                <a:solidFill>
                  <a:schemeClr val="tx1"/>
                </a:solidFill>
              </a:rPr>
              <a:t> </a:t>
            </a:r>
            <a:r>
              <a:rPr lang="en-US" sz="1400" dirty="0" err="1">
                <a:solidFill>
                  <a:schemeClr val="tx1"/>
                </a:solidFill>
              </a:rPr>
              <a:t>är</a:t>
            </a:r>
            <a:r>
              <a:rPr lang="en-US" sz="1400" dirty="0">
                <a:solidFill>
                  <a:schemeClr val="tx1"/>
                </a:solidFill>
              </a:rPr>
              <a:t> </a:t>
            </a:r>
            <a:r>
              <a:rPr lang="en-US" sz="1400" dirty="0" err="1">
                <a:solidFill>
                  <a:schemeClr val="tx1"/>
                </a:solidFill>
              </a:rPr>
              <a:t>skillnaden</a:t>
            </a:r>
            <a:r>
              <a:rPr lang="en-US" sz="1400" dirty="0">
                <a:solidFill>
                  <a:schemeClr val="tx1"/>
                </a:solidFill>
              </a:rPr>
              <a:t> </a:t>
            </a:r>
            <a:r>
              <a:rPr lang="en-US" sz="1400" dirty="0" err="1">
                <a:solidFill>
                  <a:schemeClr val="tx1"/>
                </a:solidFill>
              </a:rPr>
              <a:t>på</a:t>
            </a:r>
            <a:r>
              <a:rPr lang="en-US" sz="1400" dirty="0">
                <a:solidFill>
                  <a:schemeClr val="tx1"/>
                </a:solidFill>
              </a:rPr>
              <a:t> </a:t>
            </a:r>
            <a:r>
              <a:rPr lang="en-US" sz="1400" dirty="0" err="1">
                <a:solidFill>
                  <a:schemeClr val="tx1"/>
                </a:solidFill>
              </a:rPr>
              <a:t>kanin</a:t>
            </a:r>
            <a:r>
              <a:rPr lang="en-US" sz="1400" dirty="0">
                <a:solidFill>
                  <a:schemeClr val="tx1"/>
                </a:solidFill>
              </a:rPr>
              <a:t> </a:t>
            </a:r>
            <a:r>
              <a:rPr lang="en-US" sz="1400" dirty="0" err="1">
                <a:solidFill>
                  <a:schemeClr val="tx1"/>
                </a:solidFill>
              </a:rPr>
              <a:t>och</a:t>
            </a:r>
            <a:r>
              <a:rPr lang="en-US" sz="1400" dirty="0">
                <a:solidFill>
                  <a:schemeClr val="tx1"/>
                </a:solidFill>
              </a:rPr>
              <a:t> </a:t>
            </a:r>
            <a:r>
              <a:rPr lang="en-US" sz="1400" dirty="0" err="1">
                <a:solidFill>
                  <a:schemeClr val="tx1"/>
                </a:solidFill>
              </a:rPr>
              <a:t>groda</a:t>
            </a:r>
            <a:r>
              <a:rPr lang="en-US" sz="1400" dirty="0">
                <a:solidFill>
                  <a:schemeClr val="tx1"/>
                </a:solidFill>
              </a:rPr>
              <a:t>. </a:t>
            </a:r>
            <a:r>
              <a:rPr lang="en-US" sz="1400" dirty="0" err="1" smtClean="0">
                <a:solidFill>
                  <a:schemeClr val="tx1"/>
                </a:solidFill>
              </a:rPr>
              <a:t>En</a:t>
            </a:r>
            <a:r>
              <a:rPr lang="en-US" sz="1400" dirty="0" smtClean="0">
                <a:solidFill>
                  <a:schemeClr val="tx1"/>
                </a:solidFill>
              </a:rPr>
              <a:t> </a:t>
            </a:r>
            <a:r>
              <a:rPr lang="en-US" sz="1400" dirty="0" err="1">
                <a:solidFill>
                  <a:schemeClr val="tx1"/>
                </a:solidFill>
              </a:rPr>
              <a:t>ledare</a:t>
            </a:r>
            <a:r>
              <a:rPr lang="en-US" sz="1400" dirty="0">
                <a:solidFill>
                  <a:schemeClr val="tx1"/>
                </a:solidFill>
              </a:rPr>
              <a:t> </a:t>
            </a:r>
            <a:r>
              <a:rPr lang="en-US" sz="1400" dirty="0" err="1">
                <a:solidFill>
                  <a:schemeClr val="tx1"/>
                </a:solidFill>
              </a:rPr>
              <a:t>kan</a:t>
            </a:r>
            <a:r>
              <a:rPr lang="en-US" sz="1400" dirty="0">
                <a:solidFill>
                  <a:schemeClr val="tx1"/>
                </a:solidFill>
              </a:rPr>
              <a:t> </a:t>
            </a:r>
            <a:r>
              <a:rPr lang="en-US" sz="1400" dirty="0" err="1">
                <a:solidFill>
                  <a:schemeClr val="tx1"/>
                </a:solidFill>
              </a:rPr>
              <a:t>efter</a:t>
            </a:r>
            <a:r>
              <a:rPr lang="en-US" sz="1400" dirty="0">
                <a:solidFill>
                  <a:schemeClr val="tx1"/>
                </a:solidFill>
              </a:rPr>
              <a:t> </a:t>
            </a:r>
            <a:r>
              <a:rPr lang="en-US" sz="1400" dirty="0" err="1">
                <a:solidFill>
                  <a:schemeClr val="tx1"/>
                </a:solidFill>
              </a:rPr>
              <a:t>en</a:t>
            </a:r>
            <a:r>
              <a:rPr lang="en-US" sz="1400" dirty="0">
                <a:solidFill>
                  <a:schemeClr val="tx1"/>
                </a:solidFill>
              </a:rPr>
              <a:t> </a:t>
            </a:r>
            <a:r>
              <a:rPr lang="en-US" sz="1400" dirty="0" err="1">
                <a:solidFill>
                  <a:schemeClr val="tx1"/>
                </a:solidFill>
              </a:rPr>
              <a:t>stund</a:t>
            </a:r>
            <a:r>
              <a:rPr lang="en-US" sz="1400" dirty="0">
                <a:solidFill>
                  <a:schemeClr val="tx1"/>
                </a:solidFill>
              </a:rPr>
              <a:t> </a:t>
            </a:r>
            <a:r>
              <a:rPr lang="en-US" sz="1400" dirty="0" err="1">
                <a:solidFill>
                  <a:schemeClr val="tx1"/>
                </a:solidFill>
              </a:rPr>
              <a:t>agera</a:t>
            </a:r>
            <a:r>
              <a:rPr lang="en-US" sz="1400" dirty="0">
                <a:solidFill>
                  <a:schemeClr val="tx1"/>
                </a:solidFill>
              </a:rPr>
              <a:t> </a:t>
            </a:r>
            <a:r>
              <a:rPr lang="en-US" sz="1400" dirty="0" smtClean="0">
                <a:solidFill>
                  <a:schemeClr val="tx1"/>
                </a:solidFill>
              </a:rPr>
              <a:t>“</a:t>
            </a:r>
            <a:r>
              <a:rPr lang="en-US" sz="1400" dirty="0" err="1" smtClean="0">
                <a:solidFill>
                  <a:schemeClr val="tx1"/>
                </a:solidFill>
              </a:rPr>
              <a:t>Tagare</a:t>
            </a:r>
            <a:r>
              <a:rPr lang="en-US" sz="1400" dirty="0" smtClean="0">
                <a:solidFill>
                  <a:schemeClr val="tx1"/>
                </a:solidFill>
              </a:rPr>
              <a:t>/</a:t>
            </a:r>
            <a:r>
              <a:rPr lang="en-US" sz="1400" dirty="0" err="1" smtClean="0">
                <a:solidFill>
                  <a:schemeClr val="tx1"/>
                </a:solidFill>
              </a:rPr>
              <a:t>Bonde</a:t>
            </a:r>
            <a:r>
              <a:rPr lang="en-US" sz="1400" dirty="0" smtClean="0">
                <a:solidFill>
                  <a:schemeClr val="tx1"/>
                </a:solidFill>
              </a:rPr>
              <a:t>/</a:t>
            </a:r>
            <a:r>
              <a:rPr lang="en-US" sz="1400" dirty="0" err="1" smtClean="0">
                <a:solidFill>
                  <a:schemeClr val="tx1"/>
                </a:solidFill>
              </a:rPr>
              <a:t>Jägare</a:t>
            </a:r>
            <a:r>
              <a:rPr lang="en-US" sz="1400" dirty="0">
                <a:solidFill>
                  <a:schemeClr val="tx1"/>
                </a:solidFill>
              </a:rPr>
              <a:t>” </a:t>
            </a:r>
            <a:r>
              <a:rPr lang="en-US" sz="1400" dirty="0" err="1">
                <a:solidFill>
                  <a:schemeClr val="tx1"/>
                </a:solidFill>
              </a:rPr>
              <a:t>eller</a:t>
            </a:r>
            <a:r>
              <a:rPr lang="en-US" sz="1400" dirty="0">
                <a:solidFill>
                  <a:schemeClr val="tx1"/>
                </a:solidFill>
              </a:rPr>
              <a:t> </a:t>
            </a:r>
            <a:r>
              <a:rPr lang="en-US" sz="1400" dirty="0" err="1">
                <a:solidFill>
                  <a:schemeClr val="tx1"/>
                </a:solidFill>
              </a:rPr>
              <a:t>annat</a:t>
            </a:r>
            <a:r>
              <a:rPr lang="en-US" sz="1400" dirty="0">
                <a:solidFill>
                  <a:schemeClr val="tx1"/>
                </a:solidFill>
              </a:rPr>
              <a:t> </a:t>
            </a:r>
            <a:r>
              <a:rPr lang="en-US" sz="1400" dirty="0" err="1">
                <a:solidFill>
                  <a:schemeClr val="tx1"/>
                </a:solidFill>
              </a:rPr>
              <a:t>och</a:t>
            </a:r>
            <a:r>
              <a:rPr lang="en-US" sz="1400" dirty="0">
                <a:solidFill>
                  <a:schemeClr val="tx1"/>
                </a:solidFill>
              </a:rPr>
              <a:t> </a:t>
            </a:r>
            <a:r>
              <a:rPr lang="en-US" sz="1400" dirty="0" err="1">
                <a:solidFill>
                  <a:schemeClr val="tx1"/>
                </a:solidFill>
              </a:rPr>
              <a:t>leka</a:t>
            </a:r>
            <a:r>
              <a:rPr lang="en-US" sz="1400" dirty="0">
                <a:solidFill>
                  <a:schemeClr val="tx1"/>
                </a:solidFill>
              </a:rPr>
              <a:t> </a:t>
            </a:r>
            <a:r>
              <a:rPr lang="en-US" sz="1400" dirty="0" err="1">
                <a:solidFill>
                  <a:schemeClr val="tx1"/>
                </a:solidFill>
              </a:rPr>
              <a:t>en</a:t>
            </a:r>
            <a:r>
              <a:rPr lang="en-US" sz="1400" dirty="0">
                <a:solidFill>
                  <a:schemeClr val="tx1"/>
                </a:solidFill>
              </a:rPr>
              <a:t> form </a:t>
            </a:r>
            <a:r>
              <a:rPr lang="en-US" sz="1400" dirty="0" err="1">
                <a:solidFill>
                  <a:schemeClr val="tx1"/>
                </a:solidFill>
              </a:rPr>
              <a:t>av</a:t>
            </a:r>
            <a:r>
              <a:rPr lang="en-US" sz="1400" dirty="0">
                <a:solidFill>
                  <a:schemeClr val="tx1"/>
                </a:solidFill>
              </a:rPr>
              <a:t> </a:t>
            </a:r>
            <a:r>
              <a:rPr lang="en-US" sz="1400" dirty="0" err="1">
                <a:solidFill>
                  <a:schemeClr val="tx1"/>
                </a:solidFill>
              </a:rPr>
              <a:t>kull</a:t>
            </a:r>
            <a:r>
              <a:rPr lang="en-US" sz="1400" dirty="0">
                <a:solidFill>
                  <a:schemeClr val="tx1"/>
                </a:solidFill>
              </a:rPr>
              <a:t> </a:t>
            </a:r>
            <a:r>
              <a:rPr lang="en-US" sz="1400" dirty="0" err="1">
                <a:solidFill>
                  <a:schemeClr val="tx1"/>
                </a:solidFill>
              </a:rPr>
              <a:t>så</a:t>
            </a:r>
            <a:r>
              <a:rPr lang="en-US" sz="1400" dirty="0">
                <a:solidFill>
                  <a:schemeClr val="tx1"/>
                </a:solidFill>
              </a:rPr>
              <a:t> </a:t>
            </a:r>
            <a:r>
              <a:rPr lang="en-US" sz="1400" dirty="0" err="1">
                <a:solidFill>
                  <a:schemeClr val="tx1"/>
                </a:solidFill>
              </a:rPr>
              <a:t>när</a:t>
            </a:r>
            <a:r>
              <a:rPr lang="en-US" sz="1400" dirty="0">
                <a:solidFill>
                  <a:schemeClr val="tx1"/>
                </a:solidFill>
              </a:rPr>
              <a:t> </a:t>
            </a:r>
            <a:r>
              <a:rPr lang="en-US" sz="1400" dirty="0" err="1">
                <a:solidFill>
                  <a:schemeClr val="tx1"/>
                </a:solidFill>
              </a:rPr>
              <a:t>ledaren</a:t>
            </a:r>
            <a:r>
              <a:rPr lang="en-US" sz="1400" dirty="0">
                <a:solidFill>
                  <a:schemeClr val="tx1"/>
                </a:solidFill>
              </a:rPr>
              <a:t> </a:t>
            </a:r>
            <a:r>
              <a:rPr lang="en-US" sz="1400" dirty="0" err="1">
                <a:solidFill>
                  <a:schemeClr val="tx1"/>
                </a:solidFill>
              </a:rPr>
              <a:t>går</a:t>
            </a:r>
            <a:r>
              <a:rPr lang="en-US" sz="1400" dirty="0">
                <a:solidFill>
                  <a:schemeClr val="tx1"/>
                </a:solidFill>
              </a:rPr>
              <a:t> </a:t>
            </a:r>
            <a:r>
              <a:rPr lang="en-US" sz="1400" dirty="0" err="1">
                <a:solidFill>
                  <a:schemeClr val="tx1"/>
                </a:solidFill>
              </a:rPr>
              <a:t>förbi</a:t>
            </a:r>
            <a:r>
              <a:rPr lang="en-US" sz="1400" dirty="0">
                <a:solidFill>
                  <a:schemeClr val="tx1"/>
                </a:solidFill>
              </a:rPr>
              <a:t> </a:t>
            </a:r>
            <a:r>
              <a:rPr lang="en-US" sz="1400" dirty="0" err="1">
                <a:solidFill>
                  <a:schemeClr val="tx1"/>
                </a:solidFill>
              </a:rPr>
              <a:t>lägger</a:t>
            </a:r>
            <a:r>
              <a:rPr lang="en-US" sz="1400" dirty="0">
                <a:solidFill>
                  <a:schemeClr val="tx1"/>
                </a:solidFill>
              </a:rPr>
              <a:t> sig </a:t>
            </a:r>
            <a:r>
              <a:rPr lang="en-US" sz="1400" dirty="0" err="1">
                <a:solidFill>
                  <a:schemeClr val="tx1"/>
                </a:solidFill>
              </a:rPr>
              <a:t>björnen</a:t>
            </a:r>
            <a:r>
              <a:rPr lang="en-US" sz="1400" dirty="0">
                <a:solidFill>
                  <a:schemeClr val="tx1"/>
                </a:solidFill>
              </a:rPr>
              <a:t> </a:t>
            </a:r>
            <a:r>
              <a:rPr lang="en-US" sz="1400" dirty="0" err="1">
                <a:solidFill>
                  <a:schemeClr val="tx1"/>
                </a:solidFill>
              </a:rPr>
              <a:t>i</a:t>
            </a:r>
            <a:r>
              <a:rPr lang="en-US" sz="1400" dirty="0">
                <a:solidFill>
                  <a:schemeClr val="tx1"/>
                </a:solidFill>
              </a:rPr>
              <a:t> ide </a:t>
            </a:r>
            <a:r>
              <a:rPr lang="en-US" sz="1400" dirty="0" err="1">
                <a:solidFill>
                  <a:schemeClr val="tx1"/>
                </a:solidFill>
              </a:rPr>
              <a:t>och</a:t>
            </a:r>
            <a:r>
              <a:rPr lang="en-US" sz="1400" dirty="0">
                <a:solidFill>
                  <a:schemeClr val="tx1"/>
                </a:solidFill>
              </a:rPr>
              <a:t> </a:t>
            </a:r>
            <a:r>
              <a:rPr lang="en-US" sz="1400" dirty="0" err="1">
                <a:solidFill>
                  <a:schemeClr val="tx1"/>
                </a:solidFill>
              </a:rPr>
              <a:t>vaknar</a:t>
            </a:r>
            <a:r>
              <a:rPr lang="en-US" sz="1400" dirty="0">
                <a:solidFill>
                  <a:schemeClr val="tx1"/>
                </a:solidFill>
              </a:rPr>
              <a:t> </a:t>
            </a:r>
            <a:r>
              <a:rPr lang="en-US" sz="1400" dirty="0" err="1">
                <a:solidFill>
                  <a:schemeClr val="tx1"/>
                </a:solidFill>
              </a:rPr>
              <a:t>upp</a:t>
            </a:r>
            <a:r>
              <a:rPr lang="en-US" sz="1400" dirty="0">
                <a:solidFill>
                  <a:schemeClr val="tx1"/>
                </a:solidFill>
              </a:rPr>
              <a:t> </a:t>
            </a:r>
            <a:r>
              <a:rPr lang="en-US" sz="1400" dirty="0" err="1">
                <a:solidFill>
                  <a:schemeClr val="tx1"/>
                </a:solidFill>
              </a:rPr>
              <a:t>när</a:t>
            </a:r>
            <a:r>
              <a:rPr lang="en-US" sz="1400" dirty="0">
                <a:solidFill>
                  <a:schemeClr val="tx1"/>
                </a:solidFill>
              </a:rPr>
              <a:t> </a:t>
            </a:r>
            <a:r>
              <a:rPr lang="en-US" sz="1400" dirty="0" err="1">
                <a:solidFill>
                  <a:schemeClr val="tx1"/>
                </a:solidFill>
              </a:rPr>
              <a:t>ledaren</a:t>
            </a:r>
            <a:r>
              <a:rPr lang="en-US" sz="1400" dirty="0">
                <a:solidFill>
                  <a:schemeClr val="tx1"/>
                </a:solidFill>
              </a:rPr>
              <a:t> </a:t>
            </a:r>
            <a:r>
              <a:rPr lang="en-US" sz="1400" dirty="0" err="1">
                <a:solidFill>
                  <a:schemeClr val="tx1"/>
                </a:solidFill>
              </a:rPr>
              <a:t>gått</a:t>
            </a:r>
            <a:r>
              <a:rPr lang="en-US" sz="1400" dirty="0">
                <a:solidFill>
                  <a:schemeClr val="tx1"/>
                </a:solidFill>
              </a:rPr>
              <a:t> </a:t>
            </a:r>
            <a:r>
              <a:rPr lang="en-US" sz="1400" dirty="0" err="1" smtClean="0">
                <a:solidFill>
                  <a:schemeClr val="tx1"/>
                </a:solidFill>
              </a:rPr>
              <a:t>förbi</a:t>
            </a:r>
            <a:endParaRPr lang="en-US" sz="1400" dirty="0">
              <a:solidFill>
                <a:schemeClr val="tx1"/>
              </a:solidFill>
            </a:endParaRP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5" name="textruta 14"/>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50"/>
                </a:solidFill>
              </a:rPr>
              <a:t>Grön Nivå 6-9 år</a:t>
            </a:r>
            <a:endParaRPr lang="sv-SE" sz="2400" b="1" dirty="0">
              <a:solidFill>
                <a:srgbClr val="00B050"/>
              </a:solidFill>
            </a:endParaRPr>
          </a:p>
        </p:txBody>
      </p:sp>
      <p:pic>
        <p:nvPicPr>
          <p:cNvPr id="2" name="Bildobjekt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2853" y="2237766"/>
            <a:ext cx="4000000" cy="2660000"/>
          </a:xfrm>
          <a:prstGeom prst="rect">
            <a:avLst/>
          </a:prstGeom>
        </p:spPr>
      </p:pic>
    </p:spTree>
    <p:extLst>
      <p:ext uri="{BB962C8B-B14F-4D97-AF65-F5344CB8AC3E}">
        <p14:creationId xmlns:p14="http://schemas.microsoft.com/office/powerpoint/2010/main" val="385293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5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1913021"/>
            <a:ext cx="3507186" cy="281539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Bollkast</a:t>
            </a:r>
          </a:p>
          <a:p>
            <a:r>
              <a:rPr lang="sv-SE" sz="1400" dirty="0" smtClean="0">
                <a:solidFill>
                  <a:schemeClr val="tx1"/>
                </a:solidFill>
              </a:rPr>
              <a:t>Spelarna har varsin innebandyboll. Träna på att kasta upp bollen i luften och fånga. </a:t>
            </a:r>
          </a:p>
          <a:p>
            <a:pPr marL="171450" indent="-171450">
              <a:buFontTx/>
              <a:buChar char="-"/>
            </a:pPr>
            <a:r>
              <a:rPr lang="sv-SE" sz="1400" dirty="0" smtClean="0">
                <a:solidFill>
                  <a:schemeClr val="tx1"/>
                </a:solidFill>
              </a:rPr>
              <a:t>Bara kasta upp och fånga.</a:t>
            </a:r>
          </a:p>
          <a:p>
            <a:pPr marL="171450" indent="-171450">
              <a:buFontTx/>
              <a:buChar char="-"/>
            </a:pPr>
            <a:r>
              <a:rPr lang="sv-SE" sz="1400" dirty="0" smtClean="0">
                <a:solidFill>
                  <a:schemeClr val="tx1"/>
                </a:solidFill>
              </a:rPr>
              <a:t>Kasta så högt man kan och fånga.</a:t>
            </a:r>
          </a:p>
          <a:p>
            <a:pPr marL="171450" indent="-171450">
              <a:buFontTx/>
              <a:buChar char="-"/>
            </a:pPr>
            <a:r>
              <a:rPr lang="sv-SE" sz="1400" dirty="0" smtClean="0">
                <a:solidFill>
                  <a:schemeClr val="tx1"/>
                </a:solidFill>
              </a:rPr>
              <a:t>Kasta upp och klappa en gång innan man fångar.</a:t>
            </a:r>
          </a:p>
          <a:p>
            <a:pPr marL="171450" indent="-171450">
              <a:buFontTx/>
              <a:buChar char="-"/>
            </a:pPr>
            <a:r>
              <a:rPr lang="sv-SE" sz="1400" dirty="0" smtClean="0">
                <a:solidFill>
                  <a:schemeClr val="tx1"/>
                </a:solidFill>
              </a:rPr>
              <a:t>Kasta upp och en kompis fångar.</a:t>
            </a:r>
          </a:p>
          <a:p>
            <a:pPr marL="171450" indent="-171450">
              <a:buFontTx/>
              <a:buChar char="-"/>
            </a:pPr>
            <a:r>
              <a:rPr lang="sv-SE" sz="1400" dirty="0" smtClean="0">
                <a:solidFill>
                  <a:schemeClr val="tx1"/>
                </a:solidFill>
              </a:rPr>
              <a:t>Kasta högt och fånga med den andra handen. </a:t>
            </a:r>
          </a:p>
          <a:p>
            <a:pPr marL="171450" indent="-171450">
              <a:buFontTx/>
              <a:buChar char="-"/>
            </a:pPr>
            <a:r>
              <a:rPr lang="sv-SE" sz="1400" dirty="0" smtClean="0">
                <a:solidFill>
                  <a:schemeClr val="tx1"/>
                </a:solidFill>
              </a:rPr>
              <a:t>Kasta bollen in I en vägg och fånga returen.</a:t>
            </a: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5" name="textruta 14"/>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50"/>
                </a:solidFill>
              </a:rPr>
              <a:t>Grön Nivå 6-9 år</a:t>
            </a:r>
            <a:endParaRPr lang="sv-SE" sz="2400" b="1" dirty="0">
              <a:solidFill>
                <a:srgbClr val="00B050"/>
              </a:solidFill>
            </a:endParaRPr>
          </a:p>
        </p:txBody>
      </p:sp>
      <p:pic>
        <p:nvPicPr>
          <p:cNvPr id="3" name="Bildobjekt 2"/>
          <p:cNvPicPr>
            <a:picLocks noChangeAspect="1"/>
          </p:cNvPicPr>
          <p:nvPr/>
        </p:nvPicPr>
        <p:blipFill rotWithShape="1">
          <a:blip r:embed="rId5">
            <a:extLst>
              <a:ext uri="{28A0092B-C50C-407E-A947-70E740481C1C}">
                <a14:useLocalDpi xmlns:a14="http://schemas.microsoft.com/office/drawing/2010/main" val="0"/>
              </a:ext>
            </a:extLst>
          </a:blip>
          <a:srcRect l="47770" t="63553" r="22705" b="3067"/>
          <a:stretch/>
        </p:blipFill>
        <p:spPr>
          <a:xfrm>
            <a:off x="5702968" y="2466474"/>
            <a:ext cx="1989823" cy="2261937"/>
          </a:xfrm>
          <a:prstGeom prst="rect">
            <a:avLst/>
          </a:prstGeom>
        </p:spPr>
      </p:pic>
      <p:pic>
        <p:nvPicPr>
          <p:cNvPr id="7" name="Bildobjekt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85405" y="1248637"/>
            <a:ext cx="177132" cy="177132"/>
          </a:xfrm>
          <a:prstGeom prst="rect">
            <a:avLst/>
          </a:prstGeom>
        </p:spPr>
      </p:pic>
    </p:spTree>
    <p:extLst>
      <p:ext uri="{BB962C8B-B14F-4D97-AF65-F5344CB8AC3E}">
        <p14:creationId xmlns:p14="http://schemas.microsoft.com/office/powerpoint/2010/main" val="1681458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5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87707" y="2464248"/>
            <a:ext cx="3507186" cy="2045368"/>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Hoppa bock</a:t>
            </a:r>
          </a:p>
          <a:p>
            <a:r>
              <a:rPr lang="sv-SE" sz="1400" dirty="0" smtClean="0">
                <a:solidFill>
                  <a:schemeClr val="tx1"/>
                </a:solidFill>
              </a:rPr>
              <a:t>Spelarna kan stå på led och den som står framför kryper ihop och den bakre hoppar bock över kompisen. Är det flera spelare fortsätter spelaren hoppa bock över de andra tills spelaren står längst fram och kryper då ihop. Spelaren som hamnade sist hoppar när föregående spelare hoppat klart.</a:t>
            </a: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5" name="textruta 14"/>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50"/>
                </a:solidFill>
              </a:rPr>
              <a:t>Grön Nivå 6-9 år</a:t>
            </a:r>
            <a:endParaRPr lang="sv-SE" sz="2400" b="1" dirty="0">
              <a:solidFill>
                <a:srgbClr val="00B050"/>
              </a:solidFill>
            </a:endParaRPr>
          </a:p>
        </p:txBody>
      </p:sp>
      <p:pic>
        <p:nvPicPr>
          <p:cNvPr id="2" name="Bildobjekt 1"/>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5336006" y="1913021"/>
            <a:ext cx="2761247" cy="3147822"/>
          </a:xfrm>
          <a:prstGeom prst="rect">
            <a:avLst/>
          </a:prstGeom>
        </p:spPr>
      </p:pic>
    </p:spTree>
    <p:extLst>
      <p:ext uri="{BB962C8B-B14F-4D97-AF65-F5344CB8AC3E}">
        <p14:creationId xmlns:p14="http://schemas.microsoft.com/office/powerpoint/2010/main" val="1906222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5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99738" y="2562726"/>
            <a:ext cx="3507186" cy="174457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Kortleken</a:t>
            </a:r>
          </a:p>
          <a:p>
            <a:r>
              <a:rPr lang="sv-SE" sz="1400" dirty="0" smtClean="0">
                <a:solidFill>
                  <a:schemeClr val="tx1"/>
                </a:solidFill>
              </a:rPr>
              <a:t>Gör ett antal lappar med övningar/lekar som spelarna får turas om att dra ur, det som står på lappen ska de göra. Det kan vara lappar med enbart olika djur de ska låtsas vara men också andra lekar som kast med boll och enkla stafetter. </a:t>
            </a:r>
            <a:endParaRPr lang="sv-SE" sz="1400" dirty="0">
              <a:solidFill>
                <a:schemeClr val="tx1"/>
              </a:solidFill>
            </a:endParaRP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5" name="textruta 14"/>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50"/>
                </a:solidFill>
              </a:rPr>
              <a:t>Grön Nivå 6-9 år</a:t>
            </a:r>
            <a:endParaRPr lang="sv-SE" sz="2400" b="1" dirty="0">
              <a:solidFill>
                <a:srgbClr val="00B050"/>
              </a:solidFill>
            </a:endParaRPr>
          </a:p>
        </p:txBody>
      </p:sp>
      <p:pic>
        <p:nvPicPr>
          <p:cNvPr id="2" name="Bildobjekt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44364" y="1203326"/>
            <a:ext cx="3346115" cy="2225166"/>
          </a:xfrm>
          <a:prstGeom prst="rect">
            <a:avLst/>
          </a:prstGeom>
        </p:spPr>
      </p:pic>
      <p:pic>
        <p:nvPicPr>
          <p:cNvPr id="3" name="Bildobjekt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57557" y="3760699"/>
            <a:ext cx="3919728" cy="1548384"/>
          </a:xfrm>
          <a:prstGeom prst="rect">
            <a:avLst/>
          </a:prstGeom>
        </p:spPr>
      </p:pic>
    </p:spTree>
    <p:extLst>
      <p:ext uri="{BB962C8B-B14F-4D97-AF65-F5344CB8AC3E}">
        <p14:creationId xmlns:p14="http://schemas.microsoft.com/office/powerpoint/2010/main" val="1685949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5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99738" y="2562726"/>
            <a:ext cx="3507186" cy="222668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Bollstafett</a:t>
            </a:r>
          </a:p>
          <a:p>
            <a:r>
              <a:rPr lang="sv-SE" sz="1400" dirty="0" smtClean="0">
                <a:solidFill>
                  <a:schemeClr val="tx1"/>
                </a:solidFill>
              </a:rPr>
              <a:t>Två lag eller fler med 4-6 spelare vardera. Spelarna står på led med lite avstånd mellan varandra. Varje lag har en boll som de räcker varandra, varannan gång ovanför huvudet och varannan gång mellan benen på kamraten framför dem. En variant är att de ger kamraten framför bollen på höger och vänster sida varannan gång.</a:t>
            </a:r>
            <a:endParaRPr lang="sv-SE" sz="1400" dirty="0" smtClean="0">
              <a:solidFill>
                <a:schemeClr val="tx1"/>
              </a:solidFill>
            </a:endParaRP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5" name="textruta 14"/>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50"/>
                </a:solidFill>
              </a:rPr>
              <a:t>Grön Nivå 6-9 år</a:t>
            </a:r>
            <a:endParaRPr lang="sv-SE" sz="2400" b="1" dirty="0">
              <a:solidFill>
                <a:srgbClr val="00B050"/>
              </a:solidFill>
            </a:endParaRPr>
          </a:p>
        </p:txBody>
      </p:sp>
      <p:pic>
        <p:nvPicPr>
          <p:cNvPr id="3" name="Bildobjekt 2"/>
          <p:cNvPicPr>
            <a:picLocks noChangeAspect="1"/>
          </p:cNvPicPr>
          <p:nvPr/>
        </p:nvPicPr>
        <p:blipFill rotWithShape="1">
          <a:blip r:embed="rId5">
            <a:extLst>
              <a:ext uri="{28A0092B-C50C-407E-A947-70E740481C1C}">
                <a14:useLocalDpi xmlns:a14="http://schemas.microsoft.com/office/drawing/2010/main" val="0"/>
              </a:ext>
            </a:extLst>
          </a:blip>
          <a:srcRect l="58109" t="8587" r="21114" b="43194"/>
          <a:stretch/>
        </p:blipFill>
        <p:spPr>
          <a:xfrm>
            <a:off x="4953001" y="2090341"/>
            <a:ext cx="1461099" cy="2607783"/>
          </a:xfrm>
          <a:prstGeom prst="rect">
            <a:avLst/>
          </a:prstGeom>
        </p:spPr>
      </p:pic>
      <p:pic>
        <p:nvPicPr>
          <p:cNvPr id="12" name="Bildobjekt 11"/>
          <p:cNvPicPr>
            <a:picLocks noChangeAspect="1"/>
          </p:cNvPicPr>
          <p:nvPr/>
        </p:nvPicPr>
        <p:blipFill rotWithShape="1">
          <a:blip r:embed="rId5">
            <a:clrChange>
              <a:clrFrom>
                <a:srgbClr val="FEFEF6"/>
              </a:clrFrom>
              <a:clrTo>
                <a:srgbClr val="FEFEF6">
                  <a:alpha val="0"/>
                </a:srgbClr>
              </a:clrTo>
            </a:clrChange>
            <a:extLst>
              <a:ext uri="{28A0092B-C50C-407E-A947-70E740481C1C}">
                <a14:useLocalDpi xmlns:a14="http://schemas.microsoft.com/office/drawing/2010/main" val="0"/>
              </a:ext>
            </a:extLst>
          </a:blip>
          <a:srcRect l="76813" t="57062" r="2448" b="1509"/>
          <a:stretch/>
        </p:blipFill>
        <p:spPr>
          <a:xfrm>
            <a:off x="5894357" y="2548863"/>
            <a:ext cx="1458472" cy="2240547"/>
          </a:xfrm>
          <a:prstGeom prst="rect">
            <a:avLst/>
          </a:prstGeom>
        </p:spPr>
      </p:pic>
    </p:spTree>
    <p:extLst>
      <p:ext uri="{BB962C8B-B14F-4D97-AF65-F5344CB8AC3E}">
        <p14:creationId xmlns:p14="http://schemas.microsoft.com/office/powerpoint/2010/main" val="10502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5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99738" y="2562726"/>
            <a:ext cx="3507186" cy="174457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Kompis-kull</a:t>
            </a:r>
          </a:p>
          <a:p>
            <a:r>
              <a:rPr lang="sv-SE" sz="1400" dirty="0" smtClean="0">
                <a:solidFill>
                  <a:schemeClr val="tx1"/>
                </a:solidFill>
              </a:rPr>
              <a:t>Stor grupp om 8-15 spelare. Spelarna leker kull med en eller flera tagare, spelarna kan undgå att bli kullade genom att ta en kompis i handen och bilda ett par. Tagaren kan få ett par att släppa taget om varandra om den klappar fem gånger på parets rygg.</a:t>
            </a:r>
            <a:endParaRPr lang="sv-SE" sz="1400" dirty="0" smtClean="0">
              <a:solidFill>
                <a:schemeClr val="tx1"/>
              </a:solidFill>
            </a:endParaRP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5" name="textruta 14"/>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50"/>
                </a:solidFill>
              </a:rPr>
              <a:t>Grön Nivå 6-9 år</a:t>
            </a:r>
            <a:endParaRPr lang="sv-SE" sz="2400" b="1" dirty="0">
              <a:solidFill>
                <a:srgbClr val="00B050"/>
              </a:solidFill>
            </a:endParaRPr>
          </a:p>
        </p:txBody>
      </p:sp>
      <p:pic>
        <p:nvPicPr>
          <p:cNvPr id="2" name="Bildobjekt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80381" y="1782910"/>
            <a:ext cx="3304209" cy="3304209"/>
          </a:xfrm>
          <a:prstGeom prst="rect">
            <a:avLst/>
          </a:prstGeom>
        </p:spPr>
      </p:pic>
    </p:spTree>
    <p:extLst>
      <p:ext uri="{BB962C8B-B14F-4D97-AF65-F5344CB8AC3E}">
        <p14:creationId xmlns:p14="http://schemas.microsoft.com/office/powerpoint/2010/main" val="2032163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5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99738" y="2562726"/>
            <a:ext cx="3507186" cy="1505691"/>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Lag-kull</a:t>
            </a:r>
            <a:endParaRPr lang="sv-SE" sz="1600" b="1" dirty="0" smtClean="0">
              <a:solidFill>
                <a:schemeClr val="tx1"/>
              </a:solidFill>
            </a:endParaRPr>
          </a:p>
          <a:p>
            <a:r>
              <a:rPr lang="sv-SE" sz="1400" dirty="0" smtClean="0">
                <a:solidFill>
                  <a:schemeClr val="tx1"/>
                </a:solidFill>
              </a:rPr>
              <a:t>Deltagarna delas in i två lag där lagen ska försöka ”förstena” varandra. De som blir kullade ska stå med armarna rakt ut eller i den position de blev kullade. Det lag som har förstenat motståndarlaget först får poäng.</a:t>
            </a:r>
            <a:endParaRPr lang="sv-SE" sz="1400" dirty="0" smtClean="0">
              <a:solidFill>
                <a:schemeClr val="tx1"/>
              </a:solidFill>
            </a:endParaRP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5" name="textruta 14"/>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50"/>
                </a:solidFill>
              </a:rPr>
              <a:t>Grön Nivå 6-9 år</a:t>
            </a:r>
            <a:endParaRPr lang="sv-SE" sz="2400" b="1" dirty="0">
              <a:solidFill>
                <a:srgbClr val="00B050"/>
              </a:solidFill>
            </a:endParaRPr>
          </a:p>
        </p:txBody>
      </p:sp>
      <p:pic>
        <p:nvPicPr>
          <p:cNvPr id="7" name="Bildobjekt 6"/>
          <p:cNvPicPr>
            <a:picLocks noChangeAspect="1"/>
          </p:cNvPicPr>
          <p:nvPr/>
        </p:nvPicPr>
        <p:blipFill rotWithShape="1">
          <a:blip r:embed="rId5">
            <a:extLst>
              <a:ext uri="{28A0092B-C50C-407E-A947-70E740481C1C}">
                <a14:useLocalDpi xmlns:a14="http://schemas.microsoft.com/office/drawing/2010/main" val="0"/>
              </a:ext>
            </a:extLst>
          </a:blip>
          <a:srcRect l="34980" t="33430" r="42677" b="38551"/>
          <a:stretch/>
        </p:blipFill>
        <p:spPr>
          <a:xfrm>
            <a:off x="5188225" y="914624"/>
            <a:ext cx="1524001" cy="1921565"/>
          </a:xfrm>
          <a:prstGeom prst="rect">
            <a:avLst/>
          </a:prstGeom>
        </p:spPr>
      </p:pic>
      <p:pic>
        <p:nvPicPr>
          <p:cNvPr id="12" name="Bildobjekt 11"/>
          <p:cNvPicPr>
            <a:picLocks noChangeAspect="1"/>
          </p:cNvPicPr>
          <p:nvPr/>
        </p:nvPicPr>
        <p:blipFill rotWithShape="1">
          <a:blip r:embed="rId5">
            <a:extLst>
              <a:ext uri="{28A0092B-C50C-407E-A947-70E740481C1C}">
                <a14:useLocalDpi xmlns:a14="http://schemas.microsoft.com/office/drawing/2010/main" val="0"/>
              </a:ext>
            </a:extLst>
          </a:blip>
          <a:srcRect l="1579" t="66442" r="76078" b="5539"/>
          <a:stretch/>
        </p:blipFill>
        <p:spPr>
          <a:xfrm>
            <a:off x="7321825" y="3916025"/>
            <a:ext cx="1524001" cy="1921565"/>
          </a:xfrm>
          <a:prstGeom prst="rect">
            <a:avLst/>
          </a:prstGeom>
        </p:spPr>
      </p:pic>
      <p:pic>
        <p:nvPicPr>
          <p:cNvPr id="13" name="Bildobjekt 12"/>
          <p:cNvPicPr>
            <a:picLocks noChangeAspect="1"/>
          </p:cNvPicPr>
          <p:nvPr/>
        </p:nvPicPr>
        <p:blipFill rotWithShape="1">
          <a:blip r:embed="rId5">
            <a:extLst>
              <a:ext uri="{28A0092B-C50C-407E-A947-70E740481C1C}">
                <a14:useLocalDpi xmlns:a14="http://schemas.microsoft.com/office/drawing/2010/main" val="0"/>
              </a:ext>
            </a:extLst>
          </a:blip>
          <a:srcRect l="49352" t="63313" r="26945" b="3989"/>
          <a:stretch/>
        </p:blipFill>
        <p:spPr>
          <a:xfrm>
            <a:off x="4379842" y="3152615"/>
            <a:ext cx="1616766" cy="2242435"/>
          </a:xfrm>
          <a:prstGeom prst="rect">
            <a:avLst/>
          </a:prstGeom>
        </p:spPr>
      </p:pic>
    </p:spTree>
    <p:extLst>
      <p:ext uri="{BB962C8B-B14F-4D97-AF65-F5344CB8AC3E}">
        <p14:creationId xmlns:p14="http://schemas.microsoft.com/office/powerpoint/2010/main" val="635192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5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99738" y="2562726"/>
            <a:ext cx="3507186" cy="2565865"/>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Koordinationslek</a:t>
            </a:r>
          </a:p>
          <a:p>
            <a:r>
              <a:rPr lang="sv-SE" sz="1400" dirty="0" smtClean="0">
                <a:solidFill>
                  <a:schemeClr val="tx1"/>
                </a:solidFill>
              </a:rPr>
              <a:t>Alla spelarna har varsin boll som de håller i. </a:t>
            </a:r>
          </a:p>
          <a:p>
            <a:pPr marL="285750" indent="-285750">
              <a:buFontTx/>
              <a:buChar char="-"/>
            </a:pPr>
            <a:r>
              <a:rPr lang="sv-SE" sz="1400" dirty="0" smtClean="0">
                <a:solidFill>
                  <a:schemeClr val="tx1"/>
                </a:solidFill>
              </a:rPr>
              <a:t>När de kastar upp bollen i luften ska de snurra ett varv innan de fångar den.</a:t>
            </a:r>
          </a:p>
          <a:p>
            <a:pPr marL="285750" indent="-285750">
              <a:buFontTx/>
              <a:buChar char="-"/>
            </a:pPr>
            <a:r>
              <a:rPr lang="sv-SE" sz="1400" dirty="0">
                <a:solidFill>
                  <a:schemeClr val="tx1"/>
                </a:solidFill>
              </a:rPr>
              <a:t>När de kastar upp bollen i luften ska </a:t>
            </a:r>
            <a:r>
              <a:rPr lang="sv-SE" sz="1400" dirty="0" smtClean="0">
                <a:solidFill>
                  <a:schemeClr val="tx1"/>
                </a:solidFill>
              </a:rPr>
              <a:t>de hoppa så högt de kan och fånga bollen när de landat.</a:t>
            </a:r>
          </a:p>
          <a:p>
            <a:pPr marL="285750" indent="-285750">
              <a:buFontTx/>
              <a:buChar char="-"/>
            </a:pPr>
            <a:r>
              <a:rPr lang="sv-SE" sz="1400" dirty="0" smtClean="0">
                <a:solidFill>
                  <a:schemeClr val="tx1"/>
                </a:solidFill>
              </a:rPr>
              <a:t>De sitter ned och kastar bollen upp i luften, de ska försöka hinna ställa sig upp innan de fångar den.</a:t>
            </a:r>
            <a:endParaRPr lang="sv-SE" sz="1400" dirty="0" smtClean="0">
              <a:solidFill>
                <a:schemeClr val="tx1"/>
              </a:solidFill>
            </a:endParaRP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5" name="textruta 14"/>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50"/>
                </a:solidFill>
              </a:rPr>
              <a:t>Grön Nivå 6-9 år</a:t>
            </a:r>
            <a:endParaRPr lang="sv-SE" sz="2400" b="1" dirty="0">
              <a:solidFill>
                <a:srgbClr val="00B050"/>
              </a:solidFill>
            </a:endParaRPr>
          </a:p>
        </p:txBody>
      </p:sp>
      <p:pic>
        <p:nvPicPr>
          <p:cNvPr id="2" name="Bildobjekt 1"/>
          <p:cNvPicPr>
            <a:picLocks noChangeAspect="1"/>
          </p:cNvPicPr>
          <p:nvPr/>
        </p:nvPicPr>
        <p:blipFill rotWithShape="1">
          <a:blip r:embed="rId5">
            <a:extLst>
              <a:ext uri="{28A0092B-C50C-407E-A947-70E740481C1C}">
                <a14:useLocalDpi xmlns:a14="http://schemas.microsoft.com/office/drawing/2010/main" val="0"/>
              </a:ext>
            </a:extLst>
          </a:blip>
          <a:srcRect l="60446" t="7551" r="21647" b="42431"/>
          <a:stretch/>
        </p:blipFill>
        <p:spPr>
          <a:xfrm>
            <a:off x="4770782" y="3304774"/>
            <a:ext cx="1325218" cy="2846762"/>
          </a:xfrm>
          <a:prstGeom prst="rect">
            <a:avLst/>
          </a:prstGeom>
        </p:spPr>
      </p:pic>
      <p:pic>
        <p:nvPicPr>
          <p:cNvPr id="12" name="Bildobjekt 11"/>
          <p:cNvPicPr>
            <a:picLocks noChangeAspect="1"/>
          </p:cNvPicPr>
          <p:nvPr/>
        </p:nvPicPr>
        <p:blipFill rotWithShape="1">
          <a:blip r:embed="rId5">
            <a:extLst>
              <a:ext uri="{28A0092B-C50C-407E-A947-70E740481C1C}">
                <a14:useLocalDpi xmlns:a14="http://schemas.microsoft.com/office/drawing/2010/main" val="0"/>
              </a:ext>
            </a:extLst>
          </a:blip>
          <a:srcRect l="35734" t="333" r="43883" b="43057"/>
          <a:stretch/>
        </p:blipFill>
        <p:spPr>
          <a:xfrm>
            <a:off x="6764164" y="1906669"/>
            <a:ext cx="1508472" cy="3221922"/>
          </a:xfrm>
          <a:prstGeom prst="rect">
            <a:avLst/>
          </a:prstGeom>
        </p:spPr>
      </p:pic>
      <p:pic>
        <p:nvPicPr>
          <p:cNvPr id="13" name="Bildobjekt 12"/>
          <p:cNvPicPr>
            <a:picLocks noChangeAspect="1"/>
          </p:cNvPicPr>
          <p:nvPr/>
        </p:nvPicPr>
        <p:blipFill rotWithShape="1">
          <a:blip r:embed="rId5">
            <a:extLst>
              <a:ext uri="{28A0092B-C50C-407E-A947-70E740481C1C}">
                <a14:useLocalDpi xmlns:a14="http://schemas.microsoft.com/office/drawing/2010/main" val="0"/>
              </a:ext>
            </a:extLst>
          </a:blip>
          <a:srcRect l="87127" t="121" r="622" b="90333"/>
          <a:stretch/>
        </p:blipFill>
        <p:spPr>
          <a:xfrm>
            <a:off x="7187096" y="724400"/>
            <a:ext cx="906636" cy="543340"/>
          </a:xfrm>
          <a:prstGeom prst="rect">
            <a:avLst/>
          </a:prstGeom>
        </p:spPr>
      </p:pic>
    </p:spTree>
    <p:extLst>
      <p:ext uri="{BB962C8B-B14F-4D97-AF65-F5344CB8AC3E}">
        <p14:creationId xmlns:p14="http://schemas.microsoft.com/office/powerpoint/2010/main" val="872068237"/>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504</TotalTime>
  <Words>886</Words>
  <Application>Microsoft Macintosh PowerPoint</Application>
  <PresentationFormat>A4 (210 x 297 mm)</PresentationFormat>
  <Paragraphs>84</Paragraphs>
  <Slides>13</Slides>
  <Notes>1</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13</vt:i4>
      </vt:variant>
    </vt:vector>
  </HeadingPairs>
  <TitlesOfParts>
    <vt:vector size="17" baseType="lpstr">
      <vt:lpstr>Calibri</vt:lpstr>
      <vt:lpstr>Calibri Light</vt:lpstr>
      <vt:lpstr>Arial</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Ågren</dc:creator>
  <cp:lastModifiedBy>Andreas Ågren</cp:lastModifiedBy>
  <cp:revision>44</cp:revision>
  <dcterms:created xsi:type="dcterms:W3CDTF">2016-09-30T10:59:53Z</dcterms:created>
  <dcterms:modified xsi:type="dcterms:W3CDTF">2016-10-06T09:14:49Z</dcterms:modified>
</cp:coreProperties>
</file>