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8"/>
  </p:notesMasterIdLst>
  <p:handoutMasterIdLst>
    <p:handoutMasterId r:id="rId9"/>
  </p:handoutMasterIdLst>
  <p:sldIdLst>
    <p:sldId id="268" r:id="rId2"/>
    <p:sldId id="256" r:id="rId3"/>
    <p:sldId id="269" r:id="rId4"/>
    <p:sldId id="270" r:id="rId5"/>
    <p:sldId id="271" r:id="rId6"/>
    <p:sldId id="272" r:id="rId7"/>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599"/>
    <p:restoredTop sz="94669"/>
  </p:normalViewPr>
  <p:slideViewPr>
    <p:cSldViewPr snapToGrid="0" snapToObjects="1">
      <p:cViewPr>
        <p:scale>
          <a:sx n="65" d="100"/>
          <a:sy n="65" d="100"/>
        </p:scale>
        <p:origin x="2760" y="6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handoutMaster" Target="handoutMasters/handoutMaster1.xml"/><Relationship Id="rId1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92375D7-E100-8847-B564-48144BF34389}" type="datetimeFigureOut">
              <a:rPr lang="sv-SE" smtClean="0"/>
              <a:t>2016-10-27</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2DE4258-A917-9146-B291-062F3142D58D}" type="slidenum">
              <a:rPr lang="sv-SE" smtClean="0"/>
              <a:t>‹Nr.›</a:t>
            </a:fld>
            <a:endParaRPr lang="sv-SE"/>
          </a:p>
        </p:txBody>
      </p:sp>
    </p:spTree>
    <p:extLst>
      <p:ext uri="{BB962C8B-B14F-4D97-AF65-F5344CB8AC3E}">
        <p14:creationId xmlns:p14="http://schemas.microsoft.com/office/powerpoint/2010/main" val="1844131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50478C-5783-184E-AD06-A75AC5588450}" type="datetimeFigureOut">
              <a:rPr lang="sv-SE" smtClean="0"/>
              <a:t>2016-10-27</a:t>
            </a:fld>
            <a:endParaRPr lang="sv-SE"/>
          </a:p>
        </p:txBody>
      </p:sp>
      <p:sp>
        <p:nvSpPr>
          <p:cNvPr id="4" name="Platshållare för bildobjekt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CA30EA-384D-BD45-A2B6-73C74A2E1B48}" type="slidenum">
              <a:rPr lang="sv-SE" smtClean="0"/>
              <a:t>‹Nr.›</a:t>
            </a:fld>
            <a:endParaRPr lang="sv-SE"/>
          </a:p>
        </p:txBody>
      </p:sp>
    </p:spTree>
    <p:extLst>
      <p:ext uri="{BB962C8B-B14F-4D97-AF65-F5344CB8AC3E}">
        <p14:creationId xmlns:p14="http://schemas.microsoft.com/office/powerpoint/2010/main" val="935432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smtClean="0"/>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9200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09796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smtClean="0"/>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47657338-D2A3-0346-B12C-44FF58836152}" type="datetimeFigureOut">
              <a:rPr lang="sv-SE" smtClean="0"/>
              <a:t>2016-10-27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94767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47657338-D2A3-0346-B12C-44FF58836152}" type="datetimeFigureOut">
              <a:rPr lang="sv-SE" smtClean="0"/>
              <a:t>2016-10-27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6118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47657338-D2A3-0346-B12C-44FF58836152}" type="datetimeFigureOut">
              <a:rPr lang="sv-SE" smtClean="0"/>
              <a:t>2016-10-27</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272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47657338-D2A3-0346-B12C-44FF58836152}" type="datetimeFigureOut">
              <a:rPr lang="sv-SE" smtClean="0"/>
              <a:t>2016-10-27</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9886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7338-D2A3-0346-B12C-44FF58836152}" type="datetimeFigureOut">
              <a:rPr lang="sv-SE" smtClean="0"/>
              <a:t>2016-10-27</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81427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2016-10-27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198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2016-10-27</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50407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0975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2016-10-27</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1138705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57338-D2A3-0346-B12C-44FF58836152}" type="datetimeFigureOut">
              <a:rPr lang="sv-SE" smtClean="0"/>
              <a:t>2016-10-27</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2555-B57B-FC4D-8C88-02B3BF68C40A}" type="slidenum">
              <a:rPr lang="sv-SE" smtClean="0"/>
              <a:t>‹Nr.›</a:t>
            </a:fld>
            <a:endParaRPr lang="sv-SE"/>
          </a:p>
        </p:txBody>
      </p:sp>
    </p:spTree>
    <p:extLst>
      <p:ext uri="{BB962C8B-B14F-4D97-AF65-F5344CB8AC3E}">
        <p14:creationId xmlns:p14="http://schemas.microsoft.com/office/powerpoint/2010/main" val="744527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jpg"/><Relationship Id="rId6" Type="http://schemas.openxmlformats.org/officeDocument/2006/relationships/image" Target="../media/image5.jpg"/><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1933709" y="2271928"/>
            <a:ext cx="6038583" cy="1754326"/>
          </a:xfrm>
          <a:prstGeom prst="rect">
            <a:avLst/>
          </a:prstGeom>
          <a:noFill/>
        </p:spPr>
        <p:txBody>
          <a:bodyPr wrap="square" rtlCol="0">
            <a:spAutoFit/>
          </a:bodyPr>
          <a:lstStyle/>
          <a:p>
            <a:pPr algn="ctr"/>
            <a:r>
              <a:rPr lang="sv-SE" sz="5400" b="1" dirty="0" smtClean="0"/>
              <a:t>Exempelträning </a:t>
            </a:r>
            <a:r>
              <a:rPr lang="sv-SE" sz="5400" b="1" dirty="0" smtClean="0"/>
              <a:t>2: </a:t>
            </a:r>
            <a:endParaRPr lang="sv-SE" sz="5400" b="1" dirty="0" smtClean="0"/>
          </a:p>
          <a:p>
            <a:pPr algn="ctr"/>
            <a:r>
              <a:rPr lang="sv-SE" sz="5400" b="1" dirty="0" smtClean="0">
                <a:solidFill>
                  <a:srgbClr val="00B050"/>
                </a:solidFill>
              </a:rPr>
              <a:t>Grön Nivå 6-9 år</a:t>
            </a:r>
            <a:endParaRPr lang="sv-SE" sz="5400" b="1" dirty="0">
              <a:solidFill>
                <a:srgbClr val="00B050"/>
              </a:solidFill>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357571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med rundade hörn 11"/>
          <p:cNvSpPr/>
          <p:nvPr/>
        </p:nvSpPr>
        <p:spPr>
          <a:xfrm>
            <a:off x="6257738" y="1562824"/>
            <a:ext cx="2870616" cy="4263212"/>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p:cNvSpPr/>
          <p:nvPr/>
        </p:nvSpPr>
        <p:spPr>
          <a:xfrm>
            <a:off x="7303759" y="1901037"/>
            <a:ext cx="737050" cy="5158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p:cNvSpPr/>
          <p:nvPr/>
        </p:nvSpPr>
        <p:spPr>
          <a:xfrm>
            <a:off x="7331921" y="5091532"/>
            <a:ext cx="737050" cy="5158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5" name="Rak 14"/>
          <p:cNvCxnSpPr/>
          <p:nvPr/>
        </p:nvCxnSpPr>
        <p:spPr>
          <a:xfrm>
            <a:off x="7478323" y="2103130"/>
            <a:ext cx="38792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15"/>
          <p:cNvCxnSpPr/>
          <p:nvPr/>
        </p:nvCxnSpPr>
        <p:spPr>
          <a:xfrm>
            <a:off x="7524568" y="5420618"/>
            <a:ext cx="38792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16"/>
          <p:cNvCxnSpPr>
            <a:stCxn id="12" idx="1"/>
          </p:cNvCxnSpPr>
          <p:nvPr/>
        </p:nvCxnSpPr>
        <p:spPr>
          <a:xfrm>
            <a:off x="6257738" y="3694430"/>
            <a:ext cx="2870616" cy="215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riangel 17"/>
          <p:cNvSpPr/>
          <p:nvPr/>
        </p:nvSpPr>
        <p:spPr>
          <a:xfrm flipH="1">
            <a:off x="7620652" y="252569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7620652" y="291871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7630137" y="322400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7630137" y="356499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7620652" y="221160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0" name="Triangel 59"/>
          <p:cNvSpPr/>
          <p:nvPr/>
        </p:nvSpPr>
        <p:spPr>
          <a:xfrm flipH="1">
            <a:off x="7616154" y="525426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1" name="Triangel 60"/>
          <p:cNvSpPr/>
          <p:nvPr/>
        </p:nvSpPr>
        <p:spPr>
          <a:xfrm flipH="1">
            <a:off x="7616155" y="47694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2" name="Triangel 61"/>
          <p:cNvSpPr/>
          <p:nvPr/>
        </p:nvSpPr>
        <p:spPr>
          <a:xfrm flipH="1">
            <a:off x="7630136" y="439997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Triangel 62"/>
          <p:cNvSpPr/>
          <p:nvPr/>
        </p:nvSpPr>
        <p:spPr>
          <a:xfrm flipH="1">
            <a:off x="7630137" y="403051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Triangel 63"/>
          <p:cNvSpPr/>
          <p:nvPr/>
        </p:nvSpPr>
        <p:spPr>
          <a:xfrm flipH="1">
            <a:off x="8321189" y="362175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8735517" y="362925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8033719" y="363766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Triangel 66"/>
          <p:cNvSpPr/>
          <p:nvPr/>
        </p:nvSpPr>
        <p:spPr>
          <a:xfrm flipH="1">
            <a:off x="7289775" y="363766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8" name="Triangel 67"/>
          <p:cNvSpPr/>
          <p:nvPr/>
        </p:nvSpPr>
        <p:spPr>
          <a:xfrm flipH="1">
            <a:off x="6991283" y="363766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9" name="Triangel 68"/>
          <p:cNvSpPr/>
          <p:nvPr/>
        </p:nvSpPr>
        <p:spPr>
          <a:xfrm flipH="1">
            <a:off x="6521011" y="364843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Rektangel med rundade hörn 69"/>
          <p:cNvSpPr/>
          <p:nvPr/>
        </p:nvSpPr>
        <p:spPr>
          <a:xfrm>
            <a:off x="765726" y="1508331"/>
            <a:ext cx="3597126" cy="409905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400" dirty="0" smtClean="0">
                <a:solidFill>
                  <a:schemeClr val="tx1"/>
                </a:solidFill>
                <a:ea typeface="Times New Roman" charset="0"/>
                <a:cs typeface="Times New Roman" charset="0"/>
              </a:rPr>
              <a:t>Dela in planen i 4 delar med hjälp av koner eller sargen. Innan träningen, prata igenom bland tränare och ledare om vem som ansvarar för vilken zon. Ta sedan en förälder att assistera vid respektive zon. Sträva efter att vara två ledare per zon även om det kan gå med en ledare också.</a:t>
            </a:r>
          </a:p>
          <a:p>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Medans hälften av ledarna samlar barnen och genomför en uppvärmning. Därefter delas barnen in i fyra grupper. Samtidigt som barnen har samling och värmer upp delar övriga ledare och föräldrar upp salen i fyra zoner och förbereder respektive övning. Samla barnen i respektive zon, ledare och barn berättar vad de heter och går gärna igenom en värderingsfråga </a:t>
            </a:r>
            <a:r>
              <a:rPr lang="sv-SE" sz="1400" dirty="0">
                <a:solidFill>
                  <a:schemeClr val="tx1"/>
                </a:solidFill>
                <a:ea typeface="Times New Roman" charset="0"/>
                <a:cs typeface="Times New Roman" charset="0"/>
              </a:rPr>
              <a:t>(tidsåtgång 10 min</a:t>
            </a:r>
            <a:r>
              <a:rPr lang="sv-SE" sz="1400" dirty="0" smtClean="0">
                <a:solidFill>
                  <a:schemeClr val="tx1"/>
                </a:solidFill>
                <a:ea typeface="Times New Roman" charset="0"/>
                <a:cs typeface="Times New Roman" charset="0"/>
              </a:rPr>
              <a:t>).</a:t>
            </a:r>
          </a:p>
          <a:p>
            <a:endParaRPr lang="sv-SE" sz="1400" dirty="0">
              <a:solidFill>
                <a:schemeClr val="tx1"/>
              </a:solidFill>
              <a:ea typeface="Times New Roman" charset="0"/>
              <a:cs typeface="Times New Roman" charset="0"/>
            </a:endParaRPr>
          </a:p>
        </p:txBody>
      </p:sp>
      <p:sp>
        <p:nvSpPr>
          <p:cNvPr id="3" name="textruta 2"/>
          <p:cNvSpPr txBox="1"/>
          <p:nvPr/>
        </p:nvSpPr>
        <p:spPr>
          <a:xfrm>
            <a:off x="8075864" y="2586842"/>
            <a:ext cx="653379" cy="523220"/>
          </a:xfrm>
          <a:prstGeom prst="rect">
            <a:avLst/>
          </a:prstGeom>
          <a:noFill/>
        </p:spPr>
        <p:txBody>
          <a:bodyPr wrap="square" rtlCol="0">
            <a:spAutoFit/>
          </a:bodyPr>
          <a:lstStyle/>
          <a:p>
            <a:r>
              <a:rPr lang="sv-SE" sz="2800" smtClean="0"/>
              <a:t>1.</a:t>
            </a:r>
            <a:endParaRPr lang="sv-SE" sz="2800"/>
          </a:p>
        </p:txBody>
      </p:sp>
      <p:sp>
        <p:nvSpPr>
          <p:cNvPr id="71" name="textruta 70"/>
          <p:cNvSpPr txBox="1"/>
          <p:nvPr/>
        </p:nvSpPr>
        <p:spPr>
          <a:xfrm>
            <a:off x="8074499" y="4296351"/>
            <a:ext cx="653379" cy="523220"/>
          </a:xfrm>
          <a:prstGeom prst="rect">
            <a:avLst/>
          </a:prstGeom>
          <a:noFill/>
        </p:spPr>
        <p:txBody>
          <a:bodyPr wrap="square" rtlCol="0">
            <a:spAutoFit/>
          </a:bodyPr>
          <a:lstStyle/>
          <a:p>
            <a:r>
              <a:rPr lang="sv-SE" sz="2800" dirty="0"/>
              <a:t>2</a:t>
            </a:r>
            <a:r>
              <a:rPr lang="sv-SE" sz="2800" dirty="0" smtClean="0"/>
              <a:t>.</a:t>
            </a:r>
            <a:endParaRPr lang="sv-SE" sz="2800" dirty="0"/>
          </a:p>
        </p:txBody>
      </p:sp>
      <p:sp>
        <p:nvSpPr>
          <p:cNvPr id="72" name="textruta 71"/>
          <p:cNvSpPr txBox="1"/>
          <p:nvPr/>
        </p:nvSpPr>
        <p:spPr>
          <a:xfrm>
            <a:off x="6654543" y="4296351"/>
            <a:ext cx="653379" cy="523220"/>
          </a:xfrm>
          <a:prstGeom prst="rect">
            <a:avLst/>
          </a:prstGeom>
          <a:noFill/>
        </p:spPr>
        <p:txBody>
          <a:bodyPr wrap="square" rtlCol="0">
            <a:spAutoFit/>
          </a:bodyPr>
          <a:lstStyle/>
          <a:p>
            <a:r>
              <a:rPr lang="sv-SE" sz="2800" dirty="0"/>
              <a:t>3</a:t>
            </a:r>
            <a:r>
              <a:rPr lang="sv-SE" sz="2800" dirty="0" smtClean="0"/>
              <a:t>.</a:t>
            </a:r>
            <a:endParaRPr lang="sv-SE" sz="2800" dirty="0"/>
          </a:p>
        </p:txBody>
      </p:sp>
      <p:sp>
        <p:nvSpPr>
          <p:cNvPr id="73" name="textruta 72"/>
          <p:cNvSpPr txBox="1"/>
          <p:nvPr/>
        </p:nvSpPr>
        <p:spPr>
          <a:xfrm>
            <a:off x="6650380" y="2583482"/>
            <a:ext cx="653379" cy="523220"/>
          </a:xfrm>
          <a:prstGeom prst="rect">
            <a:avLst/>
          </a:prstGeom>
          <a:noFill/>
        </p:spPr>
        <p:txBody>
          <a:bodyPr wrap="square" rtlCol="0">
            <a:spAutoFit/>
          </a:bodyPr>
          <a:lstStyle/>
          <a:p>
            <a:r>
              <a:rPr lang="sv-SE" sz="2800" dirty="0" smtClean="0"/>
              <a:t>4.</a:t>
            </a:r>
            <a:endParaRPr lang="sv-SE" sz="2800" dirty="0"/>
          </a:p>
        </p:txBody>
      </p:sp>
    </p:spTree>
    <p:extLst>
      <p:ext uri="{BB962C8B-B14F-4D97-AF65-F5344CB8AC3E}">
        <p14:creationId xmlns:p14="http://schemas.microsoft.com/office/powerpoint/2010/main" val="1105856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flipH="1">
            <a:off x="5888057" y="2586842"/>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5888057" y="375230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5888057" y="497481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5888056"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5876686" y="139480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4" name="Triangel 63"/>
          <p:cNvSpPr/>
          <p:nvPr/>
        </p:nvSpPr>
        <p:spPr>
          <a:xfrm flipH="1">
            <a:off x="8300535"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9555324"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7045747"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Rektangel med rundade hörn 69"/>
          <p:cNvSpPr/>
          <p:nvPr/>
        </p:nvSpPr>
        <p:spPr>
          <a:xfrm>
            <a:off x="765726" y="2484333"/>
            <a:ext cx="3597126" cy="1950828"/>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Zon 1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a:t>
            </a:r>
            <a:r>
              <a:rPr lang="sv-SE" sz="1600" b="1" dirty="0" smtClean="0">
                <a:solidFill>
                  <a:schemeClr val="tx1"/>
                </a:solidFill>
                <a:ea typeface="Times New Roman" charset="0"/>
                <a:cs typeface="Times New Roman" charset="0"/>
              </a:rPr>
              <a:t>Smålagsspel.</a:t>
            </a:r>
            <a:endParaRPr lang="sv-SE" sz="1600" b="1" dirty="0" smtClean="0">
              <a:solidFill>
                <a:schemeClr val="tx1"/>
              </a:solidFill>
              <a:ea typeface="Times New Roman" charset="0"/>
              <a:cs typeface="Times New Roman" charset="0"/>
            </a:endParaRPr>
          </a:p>
          <a:p>
            <a:r>
              <a:rPr lang="sv-SE" sz="1400" dirty="0">
                <a:solidFill>
                  <a:schemeClr val="tx1"/>
                </a:solidFill>
                <a:ea typeface="Times New Roman" charset="0"/>
                <a:cs typeface="Times New Roman" charset="0"/>
              </a:rPr>
              <a:t>2-4 lag med 2-3 spelare per lag. Syftet med övningen på denna nivå är att spelarna ska bli bekväma att driva med boll. </a:t>
            </a:r>
            <a:r>
              <a:rPr lang="sv-SE" sz="1400" dirty="0" smtClean="0">
                <a:solidFill>
                  <a:schemeClr val="tx1"/>
                </a:solidFill>
                <a:ea typeface="Times New Roman" charset="0"/>
                <a:cs typeface="Times New Roman" charset="0"/>
              </a:rPr>
              <a:t>På liten yta får spelarna mer tid med boll och möjlighet att träna på bollbehandling. </a:t>
            </a:r>
            <a:endParaRPr lang="sv-SE" sz="1400" dirty="0">
              <a:solidFill>
                <a:schemeClr val="tx1"/>
              </a:solidFill>
              <a:ea typeface="Times New Roman" charset="0"/>
              <a:cs typeface="Times New Roman" charset="0"/>
            </a:endParaRPr>
          </a:p>
        </p:txBody>
      </p:sp>
      <p:sp>
        <p:nvSpPr>
          <p:cNvPr id="3" name="textruta 2"/>
          <p:cNvSpPr txBox="1"/>
          <p:nvPr/>
        </p:nvSpPr>
        <p:spPr>
          <a:xfrm>
            <a:off x="6230131" y="733064"/>
            <a:ext cx="1244680" cy="523220"/>
          </a:xfrm>
          <a:prstGeom prst="rect">
            <a:avLst/>
          </a:prstGeom>
          <a:noFill/>
        </p:spPr>
        <p:txBody>
          <a:bodyPr wrap="square" rtlCol="0">
            <a:spAutoFit/>
          </a:bodyPr>
          <a:lstStyle/>
          <a:p>
            <a:r>
              <a:rPr lang="sv-SE" sz="2800" smtClean="0"/>
              <a:t>Zon 1.</a:t>
            </a:r>
            <a:endParaRPr lang="sv-SE" sz="2800" dirty="0"/>
          </a:p>
        </p:txBody>
      </p:sp>
      <p:sp>
        <p:nvSpPr>
          <p:cNvPr id="17" name="textruta 16"/>
          <p:cNvSpPr txBox="1"/>
          <p:nvPr/>
        </p:nvSpPr>
        <p:spPr>
          <a:xfrm>
            <a:off x="8365903" y="1851727"/>
            <a:ext cx="245279" cy="369332"/>
          </a:xfrm>
          <a:prstGeom prst="rect">
            <a:avLst/>
          </a:prstGeom>
          <a:noFill/>
        </p:spPr>
        <p:txBody>
          <a:bodyPr wrap="square" rtlCol="0">
            <a:spAutoFit/>
          </a:bodyPr>
          <a:lstStyle/>
          <a:p>
            <a:r>
              <a:rPr lang="sv-SE" dirty="0" smtClean="0"/>
              <a:t>O</a:t>
            </a:r>
            <a:endParaRPr lang="sv-SE" dirty="0"/>
          </a:p>
        </p:txBody>
      </p:sp>
      <p:sp>
        <p:nvSpPr>
          <p:cNvPr id="23" name="Ellips 22"/>
          <p:cNvSpPr/>
          <p:nvPr/>
        </p:nvSpPr>
        <p:spPr>
          <a:xfrm>
            <a:off x="7231619" y="223383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extruta 23"/>
          <p:cNvSpPr txBox="1"/>
          <p:nvPr/>
        </p:nvSpPr>
        <p:spPr>
          <a:xfrm>
            <a:off x="6923107" y="1860676"/>
            <a:ext cx="245279" cy="369332"/>
          </a:xfrm>
          <a:prstGeom prst="rect">
            <a:avLst/>
          </a:prstGeom>
          <a:noFill/>
        </p:spPr>
        <p:txBody>
          <a:bodyPr wrap="square" rtlCol="0">
            <a:spAutoFit/>
          </a:bodyPr>
          <a:lstStyle/>
          <a:p>
            <a:r>
              <a:rPr lang="sv-SE" smtClean="0"/>
              <a:t>X</a:t>
            </a:r>
            <a:endParaRPr lang="sv-SE" dirty="0"/>
          </a:p>
        </p:txBody>
      </p:sp>
      <p:sp>
        <p:nvSpPr>
          <p:cNvPr id="25" name="textruta 24"/>
          <p:cNvSpPr txBox="1"/>
          <p:nvPr/>
        </p:nvSpPr>
        <p:spPr>
          <a:xfrm>
            <a:off x="7293167" y="1560395"/>
            <a:ext cx="245279" cy="369332"/>
          </a:xfrm>
          <a:prstGeom prst="rect">
            <a:avLst/>
          </a:prstGeom>
          <a:noFill/>
        </p:spPr>
        <p:txBody>
          <a:bodyPr wrap="square" rtlCol="0">
            <a:spAutoFit/>
          </a:bodyPr>
          <a:lstStyle/>
          <a:p>
            <a:r>
              <a:rPr lang="sv-SE" smtClean="0"/>
              <a:t>X</a:t>
            </a:r>
            <a:endParaRPr lang="sv-SE" dirty="0"/>
          </a:p>
        </p:txBody>
      </p:sp>
      <p:sp>
        <p:nvSpPr>
          <p:cNvPr id="26" name="textruta 25"/>
          <p:cNvSpPr txBox="1"/>
          <p:nvPr/>
        </p:nvSpPr>
        <p:spPr>
          <a:xfrm>
            <a:off x="7697870" y="1871980"/>
            <a:ext cx="245279" cy="369332"/>
          </a:xfrm>
          <a:prstGeom prst="rect">
            <a:avLst/>
          </a:prstGeom>
          <a:noFill/>
        </p:spPr>
        <p:txBody>
          <a:bodyPr wrap="square" rtlCol="0">
            <a:spAutoFit/>
          </a:bodyPr>
          <a:lstStyle/>
          <a:p>
            <a:r>
              <a:rPr lang="sv-SE" dirty="0" smtClean="0"/>
              <a:t>O</a:t>
            </a:r>
            <a:endParaRPr lang="sv-SE" dirty="0"/>
          </a:p>
        </p:txBody>
      </p:sp>
      <p:cxnSp>
        <p:nvCxnSpPr>
          <p:cNvPr id="27" name="Rak 26"/>
          <p:cNvCxnSpPr/>
          <p:nvPr/>
        </p:nvCxnSpPr>
        <p:spPr>
          <a:xfrm>
            <a:off x="6463357" y="1745061"/>
            <a:ext cx="2353" cy="300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Rak 27"/>
          <p:cNvCxnSpPr/>
          <p:nvPr/>
        </p:nvCxnSpPr>
        <p:spPr>
          <a:xfrm>
            <a:off x="9054157" y="1745061"/>
            <a:ext cx="2353" cy="300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ruta 28"/>
          <p:cNvSpPr txBox="1"/>
          <p:nvPr/>
        </p:nvSpPr>
        <p:spPr>
          <a:xfrm>
            <a:off x="8535236" y="4223368"/>
            <a:ext cx="245279" cy="369332"/>
          </a:xfrm>
          <a:prstGeom prst="rect">
            <a:avLst/>
          </a:prstGeom>
          <a:noFill/>
        </p:spPr>
        <p:txBody>
          <a:bodyPr wrap="square" rtlCol="0">
            <a:spAutoFit/>
          </a:bodyPr>
          <a:lstStyle/>
          <a:p>
            <a:r>
              <a:rPr lang="sv-SE" dirty="0" smtClean="0"/>
              <a:t>O</a:t>
            </a:r>
            <a:endParaRPr lang="sv-SE" dirty="0"/>
          </a:p>
        </p:txBody>
      </p:sp>
      <p:sp>
        <p:nvSpPr>
          <p:cNvPr id="30" name="Ellips 29"/>
          <p:cNvSpPr/>
          <p:nvPr/>
        </p:nvSpPr>
        <p:spPr>
          <a:xfrm>
            <a:off x="7400952" y="460547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textruta 30"/>
          <p:cNvSpPr txBox="1"/>
          <p:nvPr/>
        </p:nvSpPr>
        <p:spPr>
          <a:xfrm>
            <a:off x="7092440" y="4232317"/>
            <a:ext cx="245279" cy="369332"/>
          </a:xfrm>
          <a:prstGeom prst="rect">
            <a:avLst/>
          </a:prstGeom>
          <a:noFill/>
        </p:spPr>
        <p:txBody>
          <a:bodyPr wrap="square" rtlCol="0">
            <a:spAutoFit/>
          </a:bodyPr>
          <a:lstStyle/>
          <a:p>
            <a:r>
              <a:rPr lang="sv-SE" smtClean="0"/>
              <a:t>X</a:t>
            </a:r>
            <a:endParaRPr lang="sv-SE" dirty="0"/>
          </a:p>
        </p:txBody>
      </p:sp>
      <p:sp>
        <p:nvSpPr>
          <p:cNvPr id="32" name="textruta 31"/>
          <p:cNvSpPr txBox="1"/>
          <p:nvPr/>
        </p:nvSpPr>
        <p:spPr>
          <a:xfrm>
            <a:off x="7462500" y="3932036"/>
            <a:ext cx="245279" cy="369332"/>
          </a:xfrm>
          <a:prstGeom prst="rect">
            <a:avLst/>
          </a:prstGeom>
          <a:noFill/>
        </p:spPr>
        <p:txBody>
          <a:bodyPr wrap="square" rtlCol="0">
            <a:spAutoFit/>
          </a:bodyPr>
          <a:lstStyle/>
          <a:p>
            <a:r>
              <a:rPr lang="sv-SE" smtClean="0"/>
              <a:t>X</a:t>
            </a:r>
            <a:endParaRPr lang="sv-SE" dirty="0"/>
          </a:p>
        </p:txBody>
      </p:sp>
      <p:sp>
        <p:nvSpPr>
          <p:cNvPr id="33" name="textruta 32"/>
          <p:cNvSpPr txBox="1"/>
          <p:nvPr/>
        </p:nvSpPr>
        <p:spPr>
          <a:xfrm>
            <a:off x="7867203" y="4243621"/>
            <a:ext cx="245279" cy="369332"/>
          </a:xfrm>
          <a:prstGeom prst="rect">
            <a:avLst/>
          </a:prstGeom>
          <a:noFill/>
        </p:spPr>
        <p:txBody>
          <a:bodyPr wrap="square" rtlCol="0">
            <a:spAutoFit/>
          </a:bodyPr>
          <a:lstStyle/>
          <a:p>
            <a:r>
              <a:rPr lang="sv-SE" dirty="0" smtClean="0"/>
              <a:t>O</a:t>
            </a:r>
            <a:endParaRPr lang="sv-SE" dirty="0"/>
          </a:p>
        </p:txBody>
      </p:sp>
      <p:cxnSp>
        <p:nvCxnSpPr>
          <p:cNvPr id="34" name="Rak 33"/>
          <p:cNvCxnSpPr/>
          <p:nvPr/>
        </p:nvCxnSpPr>
        <p:spPr>
          <a:xfrm>
            <a:off x="6632690" y="4116702"/>
            <a:ext cx="2353" cy="300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Rak 34"/>
          <p:cNvCxnSpPr/>
          <p:nvPr/>
        </p:nvCxnSpPr>
        <p:spPr>
          <a:xfrm>
            <a:off x="9223490" y="4116702"/>
            <a:ext cx="2353" cy="300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Rak 35"/>
          <p:cNvCxnSpPr/>
          <p:nvPr/>
        </p:nvCxnSpPr>
        <p:spPr>
          <a:xfrm flipH="1">
            <a:off x="6238407" y="3251761"/>
            <a:ext cx="340948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760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flipH="1">
            <a:off x="5888057" y="2586842"/>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5888057" y="375230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5888057" y="4974816"/>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5888056"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5876686" y="139480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4" name="Triangel 63"/>
          <p:cNvSpPr/>
          <p:nvPr/>
        </p:nvSpPr>
        <p:spPr>
          <a:xfrm flipH="1">
            <a:off x="7743964" y="139480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8861058" y="1451567"/>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6810325" y="139480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textruta 2"/>
          <p:cNvSpPr txBox="1"/>
          <p:nvPr/>
        </p:nvSpPr>
        <p:spPr>
          <a:xfrm>
            <a:off x="6230131" y="733064"/>
            <a:ext cx="1244680" cy="523220"/>
          </a:xfrm>
          <a:prstGeom prst="rect">
            <a:avLst/>
          </a:prstGeom>
          <a:noFill/>
        </p:spPr>
        <p:txBody>
          <a:bodyPr wrap="square" rtlCol="0">
            <a:spAutoFit/>
          </a:bodyPr>
          <a:lstStyle/>
          <a:p>
            <a:r>
              <a:rPr lang="sv-SE" sz="2800" dirty="0" smtClean="0"/>
              <a:t>Zon 2.</a:t>
            </a:r>
            <a:endParaRPr lang="sv-SE" sz="2800" dirty="0"/>
          </a:p>
        </p:txBody>
      </p:sp>
      <p:sp>
        <p:nvSpPr>
          <p:cNvPr id="17" name="TextBox 82"/>
          <p:cNvSpPr txBox="1"/>
          <p:nvPr/>
        </p:nvSpPr>
        <p:spPr>
          <a:xfrm>
            <a:off x="8146191" y="1902389"/>
            <a:ext cx="1333649" cy="307777"/>
          </a:xfrm>
          <a:prstGeom prst="rect">
            <a:avLst/>
          </a:prstGeom>
          <a:noFill/>
          <a:ln>
            <a:solidFill>
              <a:schemeClr val="tx1"/>
            </a:solidFill>
          </a:ln>
        </p:spPr>
        <p:txBody>
          <a:bodyPr wrap="square" rtlCol="0">
            <a:spAutoFit/>
          </a:bodyPr>
          <a:lstStyle/>
          <a:p>
            <a:pPr algn="ctr"/>
            <a:r>
              <a:rPr lang="en-US" sz="1400" dirty="0" err="1" smtClean="0"/>
              <a:t>Plint</a:t>
            </a:r>
            <a:endParaRPr lang="en-US" sz="1400" dirty="0"/>
          </a:p>
        </p:txBody>
      </p:sp>
      <p:sp>
        <p:nvSpPr>
          <p:cNvPr id="23" name="TextBox 84"/>
          <p:cNvSpPr txBox="1"/>
          <p:nvPr/>
        </p:nvSpPr>
        <p:spPr>
          <a:xfrm>
            <a:off x="7213600" y="3583024"/>
            <a:ext cx="1333649" cy="307777"/>
          </a:xfrm>
          <a:prstGeom prst="rect">
            <a:avLst/>
          </a:prstGeom>
          <a:noFill/>
          <a:ln>
            <a:solidFill>
              <a:schemeClr val="tx1"/>
            </a:solidFill>
          </a:ln>
        </p:spPr>
        <p:txBody>
          <a:bodyPr wrap="square" rtlCol="0">
            <a:spAutoFit/>
          </a:bodyPr>
          <a:lstStyle/>
          <a:p>
            <a:pPr algn="ctr"/>
            <a:r>
              <a:rPr lang="en-US" sz="1400" dirty="0" err="1" smtClean="0"/>
              <a:t>Madrass</a:t>
            </a:r>
            <a:endParaRPr lang="en-US" sz="1400" dirty="0"/>
          </a:p>
        </p:txBody>
      </p:sp>
      <p:sp>
        <p:nvSpPr>
          <p:cNvPr id="24" name="TextBox 85"/>
          <p:cNvSpPr txBox="1"/>
          <p:nvPr/>
        </p:nvSpPr>
        <p:spPr>
          <a:xfrm>
            <a:off x="8368517" y="2260743"/>
            <a:ext cx="742137" cy="307777"/>
          </a:xfrm>
          <a:prstGeom prst="rect">
            <a:avLst/>
          </a:prstGeom>
          <a:noFill/>
        </p:spPr>
        <p:txBody>
          <a:bodyPr wrap="square" rtlCol="0">
            <a:spAutoFit/>
          </a:bodyPr>
          <a:lstStyle/>
          <a:p>
            <a:r>
              <a:rPr lang="en-US" sz="1400" dirty="0" err="1" smtClean="0"/>
              <a:t>Häck</a:t>
            </a:r>
            <a:endParaRPr lang="en-US" sz="1400" dirty="0"/>
          </a:p>
        </p:txBody>
      </p:sp>
      <p:sp>
        <p:nvSpPr>
          <p:cNvPr id="25" name="TextBox 87"/>
          <p:cNvSpPr txBox="1"/>
          <p:nvPr/>
        </p:nvSpPr>
        <p:spPr>
          <a:xfrm>
            <a:off x="8358879" y="3123979"/>
            <a:ext cx="742137" cy="307777"/>
          </a:xfrm>
          <a:prstGeom prst="rect">
            <a:avLst/>
          </a:prstGeom>
          <a:noFill/>
        </p:spPr>
        <p:txBody>
          <a:bodyPr wrap="square" rtlCol="0">
            <a:spAutoFit/>
          </a:bodyPr>
          <a:lstStyle/>
          <a:p>
            <a:r>
              <a:rPr lang="en-US" sz="1400" dirty="0" err="1" smtClean="0"/>
              <a:t>Häck</a:t>
            </a:r>
            <a:endParaRPr lang="en-US" sz="1400" dirty="0"/>
          </a:p>
        </p:txBody>
      </p:sp>
      <p:sp>
        <p:nvSpPr>
          <p:cNvPr id="26" name="TextBox 88"/>
          <p:cNvSpPr txBox="1"/>
          <p:nvPr/>
        </p:nvSpPr>
        <p:spPr>
          <a:xfrm>
            <a:off x="8168006" y="2627900"/>
            <a:ext cx="1333649" cy="307777"/>
          </a:xfrm>
          <a:prstGeom prst="rect">
            <a:avLst/>
          </a:prstGeom>
          <a:noFill/>
          <a:ln>
            <a:solidFill>
              <a:schemeClr val="tx1"/>
            </a:solidFill>
          </a:ln>
        </p:spPr>
        <p:txBody>
          <a:bodyPr wrap="square" rtlCol="0">
            <a:spAutoFit/>
          </a:bodyPr>
          <a:lstStyle/>
          <a:p>
            <a:pPr algn="ctr"/>
            <a:r>
              <a:rPr lang="en-US" sz="1400" dirty="0" err="1" smtClean="0"/>
              <a:t>Plint</a:t>
            </a:r>
            <a:endParaRPr lang="en-US" sz="1400" dirty="0"/>
          </a:p>
        </p:txBody>
      </p:sp>
      <p:sp>
        <p:nvSpPr>
          <p:cNvPr id="27" name="TextBox 89"/>
          <p:cNvSpPr txBox="1"/>
          <p:nvPr/>
        </p:nvSpPr>
        <p:spPr>
          <a:xfrm>
            <a:off x="6313462" y="2871467"/>
            <a:ext cx="900138" cy="523220"/>
          </a:xfrm>
          <a:prstGeom prst="rect">
            <a:avLst/>
          </a:prstGeom>
          <a:noFill/>
        </p:spPr>
        <p:txBody>
          <a:bodyPr wrap="square" rtlCol="0">
            <a:spAutoFit/>
          </a:bodyPr>
          <a:lstStyle/>
          <a:p>
            <a:r>
              <a:rPr lang="en-US" sz="1400" dirty="0" err="1" smtClean="0"/>
              <a:t>Balansera</a:t>
            </a:r>
            <a:r>
              <a:rPr lang="en-US" sz="1400" dirty="0" smtClean="0"/>
              <a:t> </a:t>
            </a:r>
            <a:r>
              <a:rPr lang="en-US" sz="1400" dirty="0" err="1" smtClean="0"/>
              <a:t>på</a:t>
            </a:r>
            <a:r>
              <a:rPr lang="en-US" sz="1400" dirty="0" smtClean="0"/>
              <a:t> </a:t>
            </a:r>
            <a:r>
              <a:rPr lang="en-US" sz="1400" dirty="0" err="1" smtClean="0"/>
              <a:t>bänk</a:t>
            </a:r>
            <a:endParaRPr lang="en-US" sz="1400" dirty="0"/>
          </a:p>
        </p:txBody>
      </p:sp>
      <p:sp>
        <p:nvSpPr>
          <p:cNvPr id="28" name="TextBox 91"/>
          <p:cNvSpPr txBox="1"/>
          <p:nvPr/>
        </p:nvSpPr>
        <p:spPr>
          <a:xfrm>
            <a:off x="6313462" y="1875283"/>
            <a:ext cx="900138" cy="523220"/>
          </a:xfrm>
          <a:prstGeom prst="rect">
            <a:avLst/>
          </a:prstGeom>
          <a:noFill/>
        </p:spPr>
        <p:txBody>
          <a:bodyPr wrap="square" rtlCol="0">
            <a:spAutoFit/>
          </a:bodyPr>
          <a:lstStyle/>
          <a:p>
            <a:r>
              <a:rPr lang="en-US" sz="1400" dirty="0" err="1" smtClean="0"/>
              <a:t>Balansera</a:t>
            </a:r>
            <a:r>
              <a:rPr lang="en-US" sz="1400" dirty="0" smtClean="0"/>
              <a:t> </a:t>
            </a:r>
            <a:r>
              <a:rPr lang="en-US" sz="1400" dirty="0" err="1" smtClean="0"/>
              <a:t>på</a:t>
            </a:r>
            <a:r>
              <a:rPr lang="en-US" sz="1400" dirty="0" smtClean="0"/>
              <a:t> </a:t>
            </a:r>
            <a:r>
              <a:rPr lang="en-US" sz="1400" dirty="0" err="1" smtClean="0"/>
              <a:t>bänk</a:t>
            </a:r>
            <a:endParaRPr lang="en-US" sz="1400" dirty="0"/>
          </a:p>
        </p:txBody>
      </p:sp>
      <p:sp>
        <p:nvSpPr>
          <p:cNvPr id="30" name="Rektangel med rundade hörn 29"/>
          <p:cNvSpPr/>
          <p:nvPr/>
        </p:nvSpPr>
        <p:spPr>
          <a:xfrm rot="16200000">
            <a:off x="6163155" y="5226723"/>
            <a:ext cx="628364" cy="124549"/>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t>PLINT</a:t>
            </a:r>
            <a:endParaRPr lang="sv-SE" sz="1400" dirty="0"/>
          </a:p>
        </p:txBody>
      </p:sp>
      <p:sp>
        <p:nvSpPr>
          <p:cNvPr id="31" name="Rektangel 30"/>
          <p:cNvSpPr/>
          <p:nvPr/>
        </p:nvSpPr>
        <p:spPr>
          <a:xfrm>
            <a:off x="6793874" y="5011259"/>
            <a:ext cx="419726" cy="5102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smtClean="0"/>
              <a:t>Matta</a:t>
            </a:r>
            <a:endParaRPr lang="sv-SE" sz="1200" dirty="0"/>
          </a:p>
        </p:txBody>
      </p:sp>
      <p:sp>
        <p:nvSpPr>
          <p:cNvPr id="32" name="Rektangel 31"/>
          <p:cNvSpPr/>
          <p:nvPr/>
        </p:nvSpPr>
        <p:spPr>
          <a:xfrm>
            <a:off x="7451951" y="5201254"/>
            <a:ext cx="523649" cy="6240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Rektangel 32"/>
          <p:cNvSpPr/>
          <p:nvPr/>
        </p:nvSpPr>
        <p:spPr>
          <a:xfrm rot="16200000">
            <a:off x="8396058" y="4986306"/>
            <a:ext cx="419726" cy="5102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200" dirty="0"/>
          </a:p>
        </p:txBody>
      </p:sp>
      <p:sp>
        <p:nvSpPr>
          <p:cNvPr id="34" name="Rektangel 33"/>
          <p:cNvSpPr/>
          <p:nvPr/>
        </p:nvSpPr>
        <p:spPr>
          <a:xfrm rot="16200000">
            <a:off x="8637235" y="5439150"/>
            <a:ext cx="45719" cy="40192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34"/>
          <p:cNvSpPr/>
          <p:nvPr/>
        </p:nvSpPr>
        <p:spPr>
          <a:xfrm rot="16200000">
            <a:off x="8611007" y="4674858"/>
            <a:ext cx="45719" cy="401927"/>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Rektangel 35"/>
          <p:cNvSpPr/>
          <p:nvPr/>
        </p:nvSpPr>
        <p:spPr>
          <a:xfrm rot="16200000" flipH="1">
            <a:off x="8245678" y="5149049"/>
            <a:ext cx="778727" cy="17558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err="1" smtClean="0"/>
              <a:t>Sargbit</a:t>
            </a:r>
            <a:endParaRPr lang="sv-SE" sz="1400" dirty="0"/>
          </a:p>
        </p:txBody>
      </p:sp>
      <p:sp>
        <p:nvSpPr>
          <p:cNvPr id="38" name="Ellips 37"/>
          <p:cNvSpPr/>
          <p:nvPr/>
        </p:nvSpPr>
        <p:spPr>
          <a:xfrm>
            <a:off x="9512211" y="5183825"/>
            <a:ext cx="85206" cy="1261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Triangel 38"/>
          <p:cNvSpPr/>
          <p:nvPr/>
        </p:nvSpPr>
        <p:spPr>
          <a:xfrm flipH="1">
            <a:off x="9289696" y="524144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Rektangel med rundade hörn 40"/>
          <p:cNvSpPr/>
          <p:nvPr/>
        </p:nvSpPr>
        <p:spPr>
          <a:xfrm>
            <a:off x="829593" y="2119609"/>
            <a:ext cx="3597126" cy="292683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Zon 2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Hinderbana.</a:t>
            </a:r>
          </a:p>
          <a:p>
            <a:r>
              <a:rPr lang="sv-SE" sz="1400" dirty="0" smtClean="0">
                <a:solidFill>
                  <a:schemeClr val="tx1"/>
                </a:solidFill>
                <a:ea typeface="Times New Roman" charset="0"/>
                <a:cs typeface="Times New Roman" charset="0"/>
              </a:rPr>
              <a:t>Två alternativ i exemplet. Går att hitta på egna varianter beroende på materialet.</a:t>
            </a:r>
          </a:p>
          <a:p>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Ex 1: Över plintarna och under häckarna, kullerbytta på madrassen och gå balansgång på två bänkar.</a:t>
            </a:r>
          </a:p>
          <a:p>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Ex2: Klättra över plinten, kullerbytta på mattan och sen gå balansgång, krypa under sargbiten och vid konen kasta en boll och försöka träffa i hinken (går att ha två banor igång samtidigt där de tävlar mot varandra.</a:t>
            </a:r>
            <a:endParaRPr lang="sv-SE" sz="1400" dirty="0">
              <a:solidFill>
                <a:schemeClr val="tx1"/>
              </a:solidFill>
              <a:ea typeface="Times New Roman" charset="0"/>
              <a:cs typeface="Times New Roman" charset="0"/>
            </a:endParaRPr>
          </a:p>
        </p:txBody>
      </p:sp>
    </p:spTree>
    <p:extLst>
      <p:ext uri="{BB962C8B-B14F-4D97-AF65-F5344CB8AC3E}">
        <p14:creationId xmlns:p14="http://schemas.microsoft.com/office/powerpoint/2010/main" val="986133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flipH="1">
            <a:off x="9555324" y="268288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9555324" y="384834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9555324" y="507085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6000150" y="14908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9543953" y="14908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4" name="Triangel 63"/>
          <p:cNvSpPr/>
          <p:nvPr/>
        </p:nvSpPr>
        <p:spPr>
          <a:xfrm flipH="1">
            <a:off x="8412629" y="14908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9555324"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7157841" y="1490845"/>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Rektangel med rundade hörn 69"/>
          <p:cNvSpPr/>
          <p:nvPr/>
        </p:nvSpPr>
        <p:spPr>
          <a:xfrm>
            <a:off x="765063" y="1462536"/>
            <a:ext cx="4300843" cy="455046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Zon 3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a:t>
            </a:r>
            <a:r>
              <a:rPr lang="sv-SE" sz="1600" b="1" dirty="0" smtClean="0">
                <a:solidFill>
                  <a:schemeClr val="tx1"/>
                </a:solidFill>
                <a:ea typeface="Times New Roman" charset="0"/>
                <a:cs typeface="Times New Roman" charset="0"/>
              </a:rPr>
              <a:t>Vändning x2.</a:t>
            </a:r>
            <a:endParaRPr lang="sv-SE" sz="1600" b="1" dirty="0">
              <a:solidFill>
                <a:schemeClr val="tx1"/>
              </a:solidFill>
              <a:ea typeface="Times New Roman" charset="0"/>
              <a:cs typeface="Times New Roman" charset="0"/>
            </a:endParaRPr>
          </a:p>
          <a:p>
            <a:pPr marL="342900" indent="-342900">
              <a:buAutoNum type="arabicPeriod"/>
            </a:pPr>
            <a:r>
              <a:rPr lang="sv-SE" sz="1600" dirty="0" smtClean="0">
                <a:solidFill>
                  <a:schemeClr val="tx1"/>
                </a:solidFill>
                <a:ea typeface="Times New Roman" charset="0"/>
                <a:cs typeface="Times New Roman" charset="0"/>
              </a:rPr>
              <a:t>Spelarna </a:t>
            </a:r>
            <a:r>
              <a:rPr lang="sv-SE" sz="1600" dirty="0">
                <a:solidFill>
                  <a:schemeClr val="tx1"/>
                </a:solidFill>
                <a:ea typeface="Times New Roman" charset="0"/>
                <a:cs typeface="Times New Roman" charset="0"/>
              </a:rPr>
              <a:t>driver med varsin boll innanför rektangeln, de fyra sidlinjerna har fått varsitt namn: exempelvis Berra, </a:t>
            </a:r>
            <a:r>
              <a:rPr lang="sv-SE" sz="1600" dirty="0" err="1">
                <a:solidFill>
                  <a:schemeClr val="tx1"/>
                </a:solidFill>
                <a:ea typeface="Times New Roman" charset="0"/>
                <a:cs typeface="Times New Roman" charset="0"/>
              </a:rPr>
              <a:t>Ketil</a:t>
            </a:r>
            <a:r>
              <a:rPr lang="sv-SE" sz="1600" dirty="0">
                <a:solidFill>
                  <a:schemeClr val="tx1"/>
                </a:solidFill>
                <a:ea typeface="Times New Roman" charset="0"/>
                <a:cs typeface="Times New Roman" charset="0"/>
              </a:rPr>
              <a:t>, Öhman och </a:t>
            </a:r>
            <a:r>
              <a:rPr lang="sv-SE" sz="1600" dirty="0" err="1">
                <a:solidFill>
                  <a:schemeClr val="tx1"/>
                </a:solidFill>
                <a:ea typeface="Times New Roman" charset="0"/>
                <a:cs typeface="Times New Roman" charset="0"/>
              </a:rPr>
              <a:t>Hjortborg</a:t>
            </a:r>
            <a:r>
              <a:rPr lang="sv-SE" sz="1600" dirty="0">
                <a:solidFill>
                  <a:schemeClr val="tx1"/>
                </a:solidFill>
                <a:ea typeface="Times New Roman" charset="0"/>
                <a:cs typeface="Times New Roman" charset="0"/>
              </a:rPr>
              <a:t>. På tränarens signal ska spelarna vända och ta sig till den linje tränaren säger och vid linjen vänder de tillbaka in i rektangeln och fortsätter driva med boll. Tips, uppmuntra spelarna att titta upp innan vändningen men att titta på bollen i vändningen</a:t>
            </a:r>
            <a:r>
              <a:rPr lang="sv-SE" sz="1600" dirty="0" smtClean="0">
                <a:solidFill>
                  <a:schemeClr val="tx1"/>
                </a:solidFill>
                <a:ea typeface="Times New Roman" charset="0"/>
                <a:cs typeface="Times New Roman" charset="0"/>
              </a:rPr>
              <a:t>.</a:t>
            </a:r>
          </a:p>
          <a:p>
            <a:pPr marL="342900" indent="-342900">
              <a:buFontTx/>
              <a:buAutoNum type="arabicPeriod"/>
            </a:pPr>
            <a:r>
              <a:rPr lang="sv-SE" sz="1600" dirty="0">
                <a:solidFill>
                  <a:schemeClr val="tx1"/>
                </a:solidFill>
                <a:ea typeface="Times New Roman" charset="0"/>
                <a:cs typeface="Times New Roman" charset="0"/>
              </a:rPr>
              <a:t>Den första spelaren i varje led driver bollen framåt. Då tränaren säger färgen/namnet på ena konan ska spelarna vända mot den konan. Den som kommer först till konan vinner. Övningen går att stegra genom att spelarna ska vända till den kona tränaren inte säger</a:t>
            </a:r>
            <a:r>
              <a:rPr lang="sv-SE" sz="1600" dirty="0" smtClean="0">
                <a:solidFill>
                  <a:schemeClr val="tx1"/>
                </a:solidFill>
                <a:ea typeface="Times New Roman" charset="0"/>
                <a:cs typeface="Times New Roman" charset="0"/>
              </a:rPr>
              <a:t>.</a:t>
            </a:r>
            <a:endParaRPr lang="sv-SE" sz="1600" dirty="0">
              <a:solidFill>
                <a:schemeClr val="tx1"/>
              </a:solidFill>
              <a:ea typeface="Times New Roman" charset="0"/>
              <a:cs typeface="Times New Roman" charset="0"/>
            </a:endParaRPr>
          </a:p>
        </p:txBody>
      </p:sp>
      <p:sp>
        <p:nvSpPr>
          <p:cNvPr id="3" name="textruta 2"/>
          <p:cNvSpPr txBox="1"/>
          <p:nvPr/>
        </p:nvSpPr>
        <p:spPr>
          <a:xfrm>
            <a:off x="6230131" y="733064"/>
            <a:ext cx="1244680" cy="523220"/>
          </a:xfrm>
          <a:prstGeom prst="rect">
            <a:avLst/>
          </a:prstGeom>
          <a:noFill/>
        </p:spPr>
        <p:txBody>
          <a:bodyPr wrap="square" rtlCol="0">
            <a:spAutoFit/>
          </a:bodyPr>
          <a:lstStyle/>
          <a:p>
            <a:r>
              <a:rPr lang="sv-SE" sz="2800" dirty="0" smtClean="0"/>
              <a:t>Zon 3.</a:t>
            </a:r>
            <a:endParaRPr lang="sv-SE" sz="2800" dirty="0"/>
          </a:p>
        </p:txBody>
      </p:sp>
      <p:sp>
        <p:nvSpPr>
          <p:cNvPr id="25" name="textruta 24"/>
          <p:cNvSpPr txBox="1"/>
          <p:nvPr/>
        </p:nvSpPr>
        <p:spPr>
          <a:xfrm>
            <a:off x="7851791" y="2519876"/>
            <a:ext cx="245279" cy="369332"/>
          </a:xfrm>
          <a:prstGeom prst="rect">
            <a:avLst/>
          </a:prstGeom>
          <a:noFill/>
        </p:spPr>
        <p:txBody>
          <a:bodyPr wrap="square" rtlCol="0">
            <a:spAutoFit/>
          </a:bodyPr>
          <a:lstStyle/>
          <a:p>
            <a:r>
              <a:rPr lang="sv-SE" dirty="0" smtClean="0"/>
              <a:t>X</a:t>
            </a:r>
            <a:endParaRPr lang="sv-SE" dirty="0"/>
          </a:p>
        </p:txBody>
      </p:sp>
      <p:sp>
        <p:nvSpPr>
          <p:cNvPr id="26" name="Ellips 25"/>
          <p:cNvSpPr/>
          <p:nvPr/>
        </p:nvSpPr>
        <p:spPr>
          <a:xfrm>
            <a:off x="7054486" y="254189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textruta 26"/>
          <p:cNvSpPr txBox="1"/>
          <p:nvPr/>
        </p:nvSpPr>
        <p:spPr>
          <a:xfrm>
            <a:off x="8805384" y="3084254"/>
            <a:ext cx="245279" cy="369332"/>
          </a:xfrm>
          <a:prstGeom prst="rect">
            <a:avLst/>
          </a:prstGeom>
          <a:noFill/>
        </p:spPr>
        <p:txBody>
          <a:bodyPr wrap="square" rtlCol="0">
            <a:spAutoFit/>
          </a:bodyPr>
          <a:lstStyle/>
          <a:p>
            <a:r>
              <a:rPr lang="sv-SE" smtClean="0"/>
              <a:t>X</a:t>
            </a:r>
            <a:endParaRPr lang="sv-SE" dirty="0"/>
          </a:p>
        </p:txBody>
      </p:sp>
      <p:sp>
        <p:nvSpPr>
          <p:cNvPr id="28" name="Ellips 27"/>
          <p:cNvSpPr/>
          <p:nvPr/>
        </p:nvSpPr>
        <p:spPr>
          <a:xfrm>
            <a:off x="8082453" y="280982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Ellips 28"/>
          <p:cNvSpPr/>
          <p:nvPr/>
        </p:nvSpPr>
        <p:spPr>
          <a:xfrm>
            <a:off x="6464034" y="310517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textruta 29"/>
          <p:cNvSpPr txBox="1"/>
          <p:nvPr/>
        </p:nvSpPr>
        <p:spPr>
          <a:xfrm>
            <a:off x="7559150" y="3113054"/>
            <a:ext cx="245279" cy="369332"/>
          </a:xfrm>
          <a:prstGeom prst="rect">
            <a:avLst/>
          </a:prstGeom>
          <a:noFill/>
        </p:spPr>
        <p:txBody>
          <a:bodyPr wrap="square" rtlCol="0">
            <a:spAutoFit/>
          </a:bodyPr>
          <a:lstStyle/>
          <a:p>
            <a:r>
              <a:rPr lang="sv-SE" dirty="0" smtClean="0"/>
              <a:t>X</a:t>
            </a:r>
            <a:endParaRPr lang="sv-SE" dirty="0"/>
          </a:p>
        </p:txBody>
      </p:sp>
      <p:sp>
        <p:nvSpPr>
          <p:cNvPr id="31" name="textruta 30"/>
          <p:cNvSpPr txBox="1"/>
          <p:nvPr/>
        </p:nvSpPr>
        <p:spPr>
          <a:xfrm>
            <a:off x="8247456" y="1715871"/>
            <a:ext cx="245279" cy="369332"/>
          </a:xfrm>
          <a:prstGeom prst="rect">
            <a:avLst/>
          </a:prstGeom>
          <a:noFill/>
        </p:spPr>
        <p:txBody>
          <a:bodyPr wrap="square" rtlCol="0">
            <a:spAutoFit/>
          </a:bodyPr>
          <a:lstStyle/>
          <a:p>
            <a:r>
              <a:rPr lang="sv-SE" smtClean="0"/>
              <a:t>X</a:t>
            </a:r>
            <a:endParaRPr lang="sv-SE" dirty="0"/>
          </a:p>
        </p:txBody>
      </p:sp>
      <p:sp>
        <p:nvSpPr>
          <p:cNvPr id="32" name="textruta 31"/>
          <p:cNvSpPr txBox="1"/>
          <p:nvPr/>
        </p:nvSpPr>
        <p:spPr>
          <a:xfrm>
            <a:off x="6954707" y="2214219"/>
            <a:ext cx="245279" cy="369332"/>
          </a:xfrm>
          <a:prstGeom prst="rect">
            <a:avLst/>
          </a:prstGeom>
          <a:noFill/>
        </p:spPr>
        <p:txBody>
          <a:bodyPr wrap="square" rtlCol="0">
            <a:spAutoFit/>
          </a:bodyPr>
          <a:lstStyle/>
          <a:p>
            <a:r>
              <a:rPr lang="sv-SE" dirty="0" smtClean="0"/>
              <a:t>X</a:t>
            </a:r>
            <a:endParaRPr lang="sv-SE" dirty="0"/>
          </a:p>
        </p:txBody>
      </p:sp>
      <p:sp>
        <p:nvSpPr>
          <p:cNvPr id="33" name="textruta 32"/>
          <p:cNvSpPr txBox="1"/>
          <p:nvPr/>
        </p:nvSpPr>
        <p:spPr>
          <a:xfrm>
            <a:off x="6182705" y="2975440"/>
            <a:ext cx="222420" cy="369332"/>
          </a:xfrm>
          <a:prstGeom prst="rect">
            <a:avLst/>
          </a:prstGeom>
          <a:noFill/>
        </p:spPr>
        <p:txBody>
          <a:bodyPr wrap="square" rtlCol="0">
            <a:spAutoFit/>
          </a:bodyPr>
          <a:lstStyle/>
          <a:p>
            <a:r>
              <a:rPr lang="sv-SE" smtClean="0"/>
              <a:t>X</a:t>
            </a:r>
            <a:endParaRPr lang="sv-SE" dirty="0"/>
          </a:p>
        </p:txBody>
      </p:sp>
      <p:sp>
        <p:nvSpPr>
          <p:cNvPr id="37" name="Ellips 36"/>
          <p:cNvSpPr/>
          <p:nvPr/>
        </p:nvSpPr>
        <p:spPr>
          <a:xfrm>
            <a:off x="7811922" y="335137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Ellips 37"/>
          <p:cNvSpPr/>
          <p:nvPr/>
        </p:nvSpPr>
        <p:spPr>
          <a:xfrm>
            <a:off x="8744770" y="307802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Ellips 38"/>
          <p:cNvSpPr/>
          <p:nvPr/>
        </p:nvSpPr>
        <p:spPr>
          <a:xfrm>
            <a:off x="8324376" y="208520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2" name="textruta 41"/>
          <p:cNvSpPr txBox="1"/>
          <p:nvPr/>
        </p:nvSpPr>
        <p:spPr>
          <a:xfrm>
            <a:off x="8245831" y="3084254"/>
            <a:ext cx="245279" cy="369332"/>
          </a:xfrm>
          <a:prstGeom prst="rect">
            <a:avLst/>
          </a:prstGeom>
          <a:noFill/>
        </p:spPr>
        <p:txBody>
          <a:bodyPr wrap="square" rtlCol="0">
            <a:spAutoFit/>
          </a:bodyPr>
          <a:lstStyle/>
          <a:p>
            <a:r>
              <a:rPr lang="sv-SE" smtClean="0"/>
              <a:t>X</a:t>
            </a:r>
            <a:endParaRPr lang="sv-SE" dirty="0"/>
          </a:p>
        </p:txBody>
      </p:sp>
      <p:sp>
        <p:nvSpPr>
          <p:cNvPr id="43" name="textruta 42"/>
          <p:cNvSpPr txBox="1"/>
          <p:nvPr/>
        </p:nvSpPr>
        <p:spPr>
          <a:xfrm>
            <a:off x="5590254" y="2357230"/>
            <a:ext cx="245279" cy="369332"/>
          </a:xfrm>
          <a:prstGeom prst="rect">
            <a:avLst/>
          </a:prstGeom>
          <a:noFill/>
        </p:spPr>
        <p:txBody>
          <a:bodyPr wrap="square" rtlCol="0">
            <a:spAutoFit/>
          </a:bodyPr>
          <a:lstStyle/>
          <a:p>
            <a:r>
              <a:rPr lang="sv-SE" dirty="0" smtClean="0"/>
              <a:t>X</a:t>
            </a:r>
            <a:endParaRPr lang="sv-SE" dirty="0"/>
          </a:p>
        </p:txBody>
      </p:sp>
      <p:sp>
        <p:nvSpPr>
          <p:cNvPr id="44" name="Ellips 43"/>
          <p:cNvSpPr/>
          <p:nvPr/>
        </p:nvSpPr>
        <p:spPr>
          <a:xfrm>
            <a:off x="5930225" y="254189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Ellips 44"/>
          <p:cNvSpPr/>
          <p:nvPr/>
        </p:nvSpPr>
        <p:spPr>
          <a:xfrm>
            <a:off x="8257739" y="312856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Frihandsfigur 45"/>
          <p:cNvSpPr/>
          <p:nvPr/>
        </p:nvSpPr>
        <p:spPr>
          <a:xfrm>
            <a:off x="8752449" y="2346276"/>
            <a:ext cx="318820" cy="786744"/>
          </a:xfrm>
          <a:custGeom>
            <a:avLst/>
            <a:gdLst>
              <a:gd name="connsiteX0" fmla="*/ 258356 w 402735"/>
              <a:gd name="connsiteY0" fmla="*/ 324853 h 324853"/>
              <a:gd name="connsiteX1" fmla="*/ 198198 w 402735"/>
              <a:gd name="connsiteY1" fmla="*/ 216569 h 324853"/>
              <a:gd name="connsiteX2" fmla="*/ 77882 w 402735"/>
              <a:gd name="connsiteY2" fmla="*/ 204537 h 324853"/>
              <a:gd name="connsiteX3" fmla="*/ 162103 w 402735"/>
              <a:gd name="connsiteY3" fmla="*/ 108285 h 324853"/>
              <a:gd name="connsiteX4" fmla="*/ 5693 w 402735"/>
              <a:gd name="connsiteY4" fmla="*/ 84221 h 324853"/>
              <a:gd name="connsiteX5" fmla="*/ 402735 w 402735"/>
              <a:gd name="connsiteY5" fmla="*/ 0 h 32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735" h="324853">
                <a:moveTo>
                  <a:pt x="258356" y="324853"/>
                </a:moveTo>
                <a:cubicBezTo>
                  <a:pt x="243316" y="280737"/>
                  <a:pt x="228277" y="236622"/>
                  <a:pt x="198198" y="216569"/>
                </a:cubicBezTo>
                <a:cubicBezTo>
                  <a:pt x="168119" y="196516"/>
                  <a:pt x="83898" y="222584"/>
                  <a:pt x="77882" y="204537"/>
                </a:cubicBezTo>
                <a:cubicBezTo>
                  <a:pt x="71866" y="186490"/>
                  <a:pt x="174134" y="128338"/>
                  <a:pt x="162103" y="108285"/>
                </a:cubicBezTo>
                <a:cubicBezTo>
                  <a:pt x="150072" y="88232"/>
                  <a:pt x="-34412" y="102268"/>
                  <a:pt x="5693" y="84221"/>
                </a:cubicBezTo>
                <a:cubicBezTo>
                  <a:pt x="45798" y="66173"/>
                  <a:pt x="402735" y="0"/>
                  <a:pt x="402735" y="0"/>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textruta 46"/>
          <p:cNvSpPr txBox="1"/>
          <p:nvPr/>
        </p:nvSpPr>
        <p:spPr>
          <a:xfrm>
            <a:off x="7007026" y="3293196"/>
            <a:ext cx="245279" cy="369332"/>
          </a:xfrm>
          <a:prstGeom prst="rect">
            <a:avLst/>
          </a:prstGeom>
          <a:noFill/>
        </p:spPr>
        <p:txBody>
          <a:bodyPr wrap="square" rtlCol="0">
            <a:spAutoFit/>
          </a:bodyPr>
          <a:lstStyle/>
          <a:p>
            <a:r>
              <a:rPr lang="sv-SE" dirty="0" smtClean="0"/>
              <a:t>X</a:t>
            </a:r>
            <a:endParaRPr lang="sv-SE" dirty="0"/>
          </a:p>
        </p:txBody>
      </p:sp>
      <p:sp>
        <p:nvSpPr>
          <p:cNvPr id="48" name="Ellips 47"/>
          <p:cNvSpPr/>
          <p:nvPr/>
        </p:nvSpPr>
        <p:spPr>
          <a:xfrm>
            <a:off x="7346997" y="347786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9" name="textruta 48"/>
          <p:cNvSpPr txBox="1"/>
          <p:nvPr/>
        </p:nvSpPr>
        <p:spPr>
          <a:xfrm>
            <a:off x="6790091" y="2581039"/>
            <a:ext cx="245279" cy="369332"/>
          </a:xfrm>
          <a:prstGeom prst="rect">
            <a:avLst/>
          </a:prstGeom>
          <a:noFill/>
        </p:spPr>
        <p:txBody>
          <a:bodyPr wrap="square" rtlCol="0">
            <a:spAutoFit/>
          </a:bodyPr>
          <a:lstStyle/>
          <a:p>
            <a:r>
              <a:rPr lang="sv-SE" dirty="0" smtClean="0"/>
              <a:t>X</a:t>
            </a:r>
            <a:endParaRPr lang="sv-SE" dirty="0"/>
          </a:p>
        </p:txBody>
      </p:sp>
      <p:sp>
        <p:nvSpPr>
          <p:cNvPr id="50" name="Ellips 49"/>
          <p:cNvSpPr/>
          <p:nvPr/>
        </p:nvSpPr>
        <p:spPr>
          <a:xfrm>
            <a:off x="7130062" y="276570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a:off x="5266267" y="1930400"/>
            <a:ext cx="417102" cy="461665"/>
          </a:xfrm>
          <a:prstGeom prst="rect">
            <a:avLst/>
          </a:prstGeom>
          <a:noFill/>
        </p:spPr>
        <p:txBody>
          <a:bodyPr wrap="none" rtlCol="0">
            <a:spAutoFit/>
          </a:bodyPr>
          <a:lstStyle/>
          <a:p>
            <a:r>
              <a:rPr lang="sv-SE" sz="2400" dirty="0" smtClean="0"/>
              <a:t>1.</a:t>
            </a:r>
            <a:endParaRPr lang="sv-SE" dirty="0"/>
          </a:p>
        </p:txBody>
      </p:sp>
      <p:sp>
        <p:nvSpPr>
          <p:cNvPr id="51" name="textruta 50"/>
          <p:cNvSpPr txBox="1"/>
          <p:nvPr/>
        </p:nvSpPr>
        <p:spPr>
          <a:xfrm>
            <a:off x="5266268" y="4419738"/>
            <a:ext cx="417102" cy="461665"/>
          </a:xfrm>
          <a:prstGeom prst="rect">
            <a:avLst/>
          </a:prstGeom>
          <a:noFill/>
        </p:spPr>
        <p:txBody>
          <a:bodyPr wrap="square" rtlCol="0">
            <a:spAutoFit/>
          </a:bodyPr>
          <a:lstStyle/>
          <a:p>
            <a:r>
              <a:rPr lang="sv-SE" sz="2400" dirty="0"/>
              <a:t>2</a:t>
            </a:r>
            <a:r>
              <a:rPr lang="sv-SE" sz="2400" smtClean="0"/>
              <a:t>.</a:t>
            </a:r>
            <a:endParaRPr lang="sv-SE" dirty="0"/>
          </a:p>
        </p:txBody>
      </p:sp>
      <p:sp>
        <p:nvSpPr>
          <p:cNvPr id="52" name="textruta 51"/>
          <p:cNvSpPr txBox="1"/>
          <p:nvPr/>
        </p:nvSpPr>
        <p:spPr>
          <a:xfrm>
            <a:off x="8680059" y="4753178"/>
            <a:ext cx="245279" cy="369332"/>
          </a:xfrm>
          <a:prstGeom prst="rect">
            <a:avLst/>
          </a:prstGeom>
          <a:noFill/>
        </p:spPr>
        <p:txBody>
          <a:bodyPr wrap="square" rtlCol="0">
            <a:spAutoFit/>
          </a:bodyPr>
          <a:lstStyle/>
          <a:p>
            <a:r>
              <a:rPr lang="sv-SE" dirty="0" smtClean="0"/>
              <a:t>X</a:t>
            </a:r>
            <a:endParaRPr lang="sv-SE" dirty="0"/>
          </a:p>
        </p:txBody>
      </p:sp>
      <p:sp>
        <p:nvSpPr>
          <p:cNvPr id="53" name="Ellips 52"/>
          <p:cNvSpPr/>
          <p:nvPr/>
        </p:nvSpPr>
        <p:spPr>
          <a:xfrm>
            <a:off x="6644486" y="502327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textruta 53"/>
          <p:cNvSpPr txBox="1"/>
          <p:nvPr/>
        </p:nvSpPr>
        <p:spPr>
          <a:xfrm>
            <a:off x="6390847" y="4716607"/>
            <a:ext cx="245279" cy="369332"/>
          </a:xfrm>
          <a:prstGeom prst="rect">
            <a:avLst/>
          </a:prstGeom>
          <a:noFill/>
        </p:spPr>
        <p:txBody>
          <a:bodyPr wrap="square" rtlCol="0">
            <a:spAutoFit/>
          </a:bodyPr>
          <a:lstStyle/>
          <a:p>
            <a:r>
              <a:rPr lang="sv-SE" smtClean="0"/>
              <a:t>X</a:t>
            </a:r>
            <a:endParaRPr lang="sv-SE" dirty="0"/>
          </a:p>
        </p:txBody>
      </p:sp>
      <p:sp>
        <p:nvSpPr>
          <p:cNvPr id="55" name="Ellips 54"/>
          <p:cNvSpPr/>
          <p:nvPr/>
        </p:nvSpPr>
        <p:spPr>
          <a:xfrm>
            <a:off x="6711816" y="481396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Ellips 55"/>
          <p:cNvSpPr/>
          <p:nvPr/>
        </p:nvSpPr>
        <p:spPr>
          <a:xfrm>
            <a:off x="6215528" y="480535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textruta 57"/>
          <p:cNvSpPr txBox="1"/>
          <p:nvPr/>
        </p:nvSpPr>
        <p:spPr>
          <a:xfrm>
            <a:off x="8052164" y="4743265"/>
            <a:ext cx="245279" cy="369332"/>
          </a:xfrm>
          <a:prstGeom prst="rect">
            <a:avLst/>
          </a:prstGeom>
          <a:noFill/>
        </p:spPr>
        <p:txBody>
          <a:bodyPr wrap="square" rtlCol="0">
            <a:spAutoFit/>
          </a:bodyPr>
          <a:lstStyle/>
          <a:p>
            <a:r>
              <a:rPr lang="sv-SE" dirty="0" smtClean="0"/>
              <a:t>X</a:t>
            </a:r>
            <a:endParaRPr lang="sv-SE" dirty="0"/>
          </a:p>
        </p:txBody>
      </p:sp>
      <p:sp>
        <p:nvSpPr>
          <p:cNvPr id="59" name="textruta 58"/>
          <p:cNvSpPr txBox="1"/>
          <p:nvPr/>
        </p:nvSpPr>
        <p:spPr>
          <a:xfrm>
            <a:off x="6206475" y="4692436"/>
            <a:ext cx="245279" cy="369332"/>
          </a:xfrm>
          <a:prstGeom prst="rect">
            <a:avLst/>
          </a:prstGeom>
          <a:noFill/>
        </p:spPr>
        <p:txBody>
          <a:bodyPr wrap="square" rtlCol="0">
            <a:spAutoFit/>
          </a:bodyPr>
          <a:lstStyle/>
          <a:p>
            <a:r>
              <a:rPr lang="sv-SE" smtClean="0"/>
              <a:t>X</a:t>
            </a:r>
            <a:endParaRPr lang="sv-SE" dirty="0"/>
          </a:p>
        </p:txBody>
      </p:sp>
      <p:sp>
        <p:nvSpPr>
          <p:cNvPr id="60" name="textruta 59"/>
          <p:cNvSpPr txBox="1"/>
          <p:nvPr/>
        </p:nvSpPr>
        <p:spPr>
          <a:xfrm>
            <a:off x="8446775" y="4733931"/>
            <a:ext cx="245279" cy="369332"/>
          </a:xfrm>
          <a:prstGeom prst="rect">
            <a:avLst/>
          </a:prstGeom>
          <a:noFill/>
        </p:spPr>
        <p:txBody>
          <a:bodyPr wrap="square" rtlCol="0">
            <a:spAutoFit/>
          </a:bodyPr>
          <a:lstStyle/>
          <a:p>
            <a:r>
              <a:rPr lang="sv-SE" dirty="0" smtClean="0"/>
              <a:t>X</a:t>
            </a:r>
            <a:endParaRPr lang="sv-SE" dirty="0"/>
          </a:p>
        </p:txBody>
      </p:sp>
      <p:sp>
        <p:nvSpPr>
          <p:cNvPr id="61" name="textruta 60"/>
          <p:cNvSpPr txBox="1"/>
          <p:nvPr/>
        </p:nvSpPr>
        <p:spPr>
          <a:xfrm>
            <a:off x="8239654" y="4716607"/>
            <a:ext cx="222420" cy="369332"/>
          </a:xfrm>
          <a:prstGeom prst="rect">
            <a:avLst/>
          </a:prstGeom>
          <a:noFill/>
        </p:spPr>
        <p:txBody>
          <a:bodyPr wrap="square" rtlCol="0">
            <a:spAutoFit/>
          </a:bodyPr>
          <a:lstStyle/>
          <a:p>
            <a:r>
              <a:rPr lang="sv-SE" smtClean="0"/>
              <a:t>X</a:t>
            </a:r>
            <a:endParaRPr lang="sv-SE" dirty="0"/>
          </a:p>
        </p:txBody>
      </p:sp>
      <p:sp>
        <p:nvSpPr>
          <p:cNvPr id="62" name="Triangel 61"/>
          <p:cNvSpPr/>
          <p:nvPr/>
        </p:nvSpPr>
        <p:spPr>
          <a:xfrm>
            <a:off x="7396934" y="4503197"/>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Triangel 62"/>
          <p:cNvSpPr/>
          <p:nvPr/>
        </p:nvSpPr>
        <p:spPr>
          <a:xfrm>
            <a:off x="7413065" y="5403497"/>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Ellips 66"/>
          <p:cNvSpPr/>
          <p:nvPr/>
        </p:nvSpPr>
        <p:spPr>
          <a:xfrm>
            <a:off x="8485008" y="498095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8" name="Ellips 67"/>
          <p:cNvSpPr/>
          <p:nvPr/>
        </p:nvSpPr>
        <p:spPr>
          <a:xfrm>
            <a:off x="8279647" y="475963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9" name="Ellips 68"/>
          <p:cNvSpPr/>
          <p:nvPr/>
        </p:nvSpPr>
        <p:spPr>
          <a:xfrm>
            <a:off x="8707982" y="479111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1" name="textruta 70"/>
          <p:cNvSpPr txBox="1"/>
          <p:nvPr/>
        </p:nvSpPr>
        <p:spPr>
          <a:xfrm>
            <a:off x="6558657" y="4741297"/>
            <a:ext cx="271989" cy="369332"/>
          </a:xfrm>
          <a:prstGeom prst="rect">
            <a:avLst/>
          </a:prstGeom>
          <a:noFill/>
        </p:spPr>
        <p:txBody>
          <a:bodyPr wrap="square" rtlCol="0">
            <a:spAutoFit/>
          </a:bodyPr>
          <a:lstStyle/>
          <a:p>
            <a:r>
              <a:rPr lang="sv-SE" smtClean="0"/>
              <a:t>X</a:t>
            </a:r>
            <a:endParaRPr lang="sv-SE" dirty="0"/>
          </a:p>
        </p:txBody>
      </p:sp>
      <p:sp>
        <p:nvSpPr>
          <p:cNvPr id="72" name="textruta 71"/>
          <p:cNvSpPr txBox="1"/>
          <p:nvPr/>
        </p:nvSpPr>
        <p:spPr>
          <a:xfrm>
            <a:off x="5943556" y="4716607"/>
            <a:ext cx="245279" cy="369332"/>
          </a:xfrm>
          <a:prstGeom prst="rect">
            <a:avLst/>
          </a:prstGeom>
          <a:noFill/>
        </p:spPr>
        <p:txBody>
          <a:bodyPr wrap="square" rtlCol="0">
            <a:spAutoFit/>
          </a:bodyPr>
          <a:lstStyle/>
          <a:p>
            <a:r>
              <a:rPr lang="sv-SE" dirty="0" smtClean="0"/>
              <a:t>X</a:t>
            </a:r>
            <a:endParaRPr lang="sv-SE" dirty="0"/>
          </a:p>
        </p:txBody>
      </p:sp>
      <p:sp>
        <p:nvSpPr>
          <p:cNvPr id="73" name="Ellips 72"/>
          <p:cNvSpPr/>
          <p:nvPr/>
        </p:nvSpPr>
        <p:spPr>
          <a:xfrm>
            <a:off x="8117405" y="506491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4" name="Ellips 73"/>
          <p:cNvSpPr/>
          <p:nvPr/>
        </p:nvSpPr>
        <p:spPr>
          <a:xfrm>
            <a:off x="6450290" y="501433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5" name="Frihandsfigur 74"/>
          <p:cNvSpPr/>
          <p:nvPr/>
        </p:nvSpPr>
        <p:spPr>
          <a:xfrm rot="16787954">
            <a:off x="7593306" y="4664277"/>
            <a:ext cx="492903" cy="508641"/>
          </a:xfrm>
          <a:custGeom>
            <a:avLst/>
            <a:gdLst>
              <a:gd name="connsiteX0" fmla="*/ 258356 w 402735"/>
              <a:gd name="connsiteY0" fmla="*/ 324853 h 324853"/>
              <a:gd name="connsiteX1" fmla="*/ 198198 w 402735"/>
              <a:gd name="connsiteY1" fmla="*/ 216569 h 324853"/>
              <a:gd name="connsiteX2" fmla="*/ 77882 w 402735"/>
              <a:gd name="connsiteY2" fmla="*/ 204537 h 324853"/>
              <a:gd name="connsiteX3" fmla="*/ 162103 w 402735"/>
              <a:gd name="connsiteY3" fmla="*/ 108285 h 324853"/>
              <a:gd name="connsiteX4" fmla="*/ 5693 w 402735"/>
              <a:gd name="connsiteY4" fmla="*/ 84221 h 324853"/>
              <a:gd name="connsiteX5" fmla="*/ 402735 w 402735"/>
              <a:gd name="connsiteY5" fmla="*/ 0 h 32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735" h="324853">
                <a:moveTo>
                  <a:pt x="258356" y="324853"/>
                </a:moveTo>
                <a:cubicBezTo>
                  <a:pt x="243316" y="280737"/>
                  <a:pt x="228277" y="236622"/>
                  <a:pt x="198198" y="216569"/>
                </a:cubicBezTo>
                <a:cubicBezTo>
                  <a:pt x="168119" y="196516"/>
                  <a:pt x="83898" y="222584"/>
                  <a:pt x="77882" y="204537"/>
                </a:cubicBezTo>
                <a:cubicBezTo>
                  <a:pt x="71866" y="186490"/>
                  <a:pt x="174134" y="128338"/>
                  <a:pt x="162103" y="108285"/>
                </a:cubicBezTo>
                <a:cubicBezTo>
                  <a:pt x="150072" y="88232"/>
                  <a:pt x="-34412" y="102268"/>
                  <a:pt x="5693" y="84221"/>
                </a:cubicBezTo>
                <a:cubicBezTo>
                  <a:pt x="45798" y="66173"/>
                  <a:pt x="402735" y="0"/>
                  <a:pt x="402735" y="0"/>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6" name="Frihandsfigur 75"/>
          <p:cNvSpPr/>
          <p:nvPr/>
        </p:nvSpPr>
        <p:spPr>
          <a:xfrm rot="15362325" flipV="1">
            <a:off x="6856884" y="4691527"/>
            <a:ext cx="492903" cy="523021"/>
          </a:xfrm>
          <a:custGeom>
            <a:avLst/>
            <a:gdLst>
              <a:gd name="connsiteX0" fmla="*/ 258356 w 402735"/>
              <a:gd name="connsiteY0" fmla="*/ 324853 h 324853"/>
              <a:gd name="connsiteX1" fmla="*/ 198198 w 402735"/>
              <a:gd name="connsiteY1" fmla="*/ 216569 h 324853"/>
              <a:gd name="connsiteX2" fmla="*/ 77882 w 402735"/>
              <a:gd name="connsiteY2" fmla="*/ 204537 h 324853"/>
              <a:gd name="connsiteX3" fmla="*/ 162103 w 402735"/>
              <a:gd name="connsiteY3" fmla="*/ 108285 h 324853"/>
              <a:gd name="connsiteX4" fmla="*/ 5693 w 402735"/>
              <a:gd name="connsiteY4" fmla="*/ 84221 h 324853"/>
              <a:gd name="connsiteX5" fmla="*/ 402735 w 402735"/>
              <a:gd name="connsiteY5" fmla="*/ 0 h 32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735" h="324853">
                <a:moveTo>
                  <a:pt x="258356" y="324853"/>
                </a:moveTo>
                <a:cubicBezTo>
                  <a:pt x="243316" y="280737"/>
                  <a:pt x="228277" y="236622"/>
                  <a:pt x="198198" y="216569"/>
                </a:cubicBezTo>
                <a:cubicBezTo>
                  <a:pt x="168119" y="196516"/>
                  <a:pt x="83898" y="222584"/>
                  <a:pt x="77882" y="204537"/>
                </a:cubicBezTo>
                <a:cubicBezTo>
                  <a:pt x="71866" y="186490"/>
                  <a:pt x="174134" y="128338"/>
                  <a:pt x="162103" y="108285"/>
                </a:cubicBezTo>
                <a:cubicBezTo>
                  <a:pt x="150072" y="88232"/>
                  <a:pt x="-34412" y="102268"/>
                  <a:pt x="5693" y="84221"/>
                </a:cubicBezTo>
                <a:cubicBezTo>
                  <a:pt x="45798" y="66173"/>
                  <a:pt x="402735" y="0"/>
                  <a:pt x="402735" y="0"/>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109410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riangel 17"/>
          <p:cNvSpPr/>
          <p:nvPr/>
        </p:nvSpPr>
        <p:spPr>
          <a:xfrm flipH="1">
            <a:off x="9555324" y="2626120"/>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9555324" y="379157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9555324" y="501409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5888056"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9543953" y="143408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
        <p:nvSpPr>
          <p:cNvPr id="64" name="Triangel 63"/>
          <p:cNvSpPr/>
          <p:nvPr/>
        </p:nvSpPr>
        <p:spPr>
          <a:xfrm flipH="1">
            <a:off x="8300535"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Triangel 64"/>
          <p:cNvSpPr/>
          <p:nvPr/>
        </p:nvSpPr>
        <p:spPr>
          <a:xfrm flipH="1">
            <a:off x="9555324"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riangel 65"/>
          <p:cNvSpPr/>
          <p:nvPr/>
        </p:nvSpPr>
        <p:spPr>
          <a:xfrm flipH="1">
            <a:off x="7045747" y="5901168"/>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Rektangel med rundade hörn 69"/>
          <p:cNvSpPr/>
          <p:nvPr/>
        </p:nvSpPr>
        <p:spPr>
          <a:xfrm>
            <a:off x="435236" y="1641136"/>
            <a:ext cx="4602319" cy="441441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Zon 4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a:t>
            </a:r>
            <a:r>
              <a:rPr lang="sv-SE" sz="1600" b="1" dirty="0" smtClean="0">
                <a:solidFill>
                  <a:schemeClr val="tx1"/>
                </a:solidFill>
                <a:ea typeface="Times New Roman" charset="0"/>
                <a:cs typeface="Times New Roman" charset="0"/>
              </a:rPr>
              <a:t>Skuggan och kroppsdelskompis.</a:t>
            </a:r>
            <a:endParaRPr lang="sv-SE" sz="1600" b="1" dirty="0" smtClean="0">
              <a:solidFill>
                <a:schemeClr val="tx1"/>
              </a:solidFill>
              <a:ea typeface="Times New Roman" charset="0"/>
              <a:cs typeface="Times New Roman" charset="0"/>
            </a:endParaRPr>
          </a:p>
          <a:p>
            <a:pPr marL="342900" indent="-342900">
              <a:buAutoNum type="arabicPeriod"/>
            </a:pPr>
            <a:r>
              <a:rPr lang="sv-SE" sz="1400" dirty="0" smtClean="0">
                <a:solidFill>
                  <a:schemeClr val="tx1"/>
                </a:solidFill>
              </a:rPr>
              <a:t>Skuggan. Dela in barnen parvis</a:t>
            </a:r>
            <a:r>
              <a:rPr lang="sv-SE" sz="1400" dirty="0">
                <a:solidFill>
                  <a:schemeClr val="tx1"/>
                </a:solidFill>
              </a:rPr>
              <a:t>. Det ena barnet sätter igång en rörelse och kompisen (skuggan) ska härma. Skifta rörelser lite då och då. Byt roller efter ett </a:t>
            </a:r>
            <a:r>
              <a:rPr lang="sv-SE" sz="1400" dirty="0" smtClean="0">
                <a:solidFill>
                  <a:schemeClr val="tx1"/>
                </a:solidFill>
              </a:rPr>
              <a:t>tag</a:t>
            </a:r>
          </a:p>
          <a:p>
            <a:pPr marL="342900" indent="-342900">
              <a:buAutoNum type="arabicPeriod"/>
            </a:pPr>
            <a:r>
              <a:rPr lang="sv-SE" sz="1400" dirty="0" smtClean="0">
                <a:solidFill>
                  <a:schemeClr val="tx1"/>
                </a:solidFill>
              </a:rPr>
              <a:t>Kroppsdelskompis. Dela in barnen parvis</a:t>
            </a:r>
            <a:r>
              <a:rPr lang="sv-SE" sz="1400" dirty="0">
                <a:solidFill>
                  <a:schemeClr val="tx1"/>
                </a:solidFill>
              </a:rPr>
              <a:t>. Barnen ska gå runt och hela tiden ha olika kroppsdelar i kontakt med varandra.</a:t>
            </a:r>
          </a:p>
          <a:p>
            <a:pPr marL="742950" lvl="1" indent="-285750">
              <a:lnSpc>
                <a:spcPct val="150000"/>
              </a:lnSpc>
              <a:buFont typeface="Arial" charset="0"/>
              <a:buChar char="•"/>
            </a:pPr>
            <a:r>
              <a:rPr lang="sv-SE" sz="1400" dirty="0">
                <a:solidFill>
                  <a:schemeClr val="tx1"/>
                </a:solidFill>
              </a:rPr>
              <a:t>Ryggarna.</a:t>
            </a:r>
          </a:p>
          <a:p>
            <a:pPr marL="742950" lvl="1" indent="-285750">
              <a:lnSpc>
                <a:spcPct val="150000"/>
              </a:lnSpc>
              <a:buFont typeface="Arial" charset="0"/>
              <a:buChar char="•"/>
            </a:pPr>
            <a:r>
              <a:rPr lang="sv-SE" sz="1400" dirty="0">
                <a:solidFill>
                  <a:schemeClr val="tx1"/>
                </a:solidFill>
              </a:rPr>
              <a:t>Pannorna.</a:t>
            </a:r>
          </a:p>
          <a:p>
            <a:pPr marL="742950" lvl="1" indent="-285750">
              <a:lnSpc>
                <a:spcPct val="150000"/>
              </a:lnSpc>
              <a:buFont typeface="Arial" charset="0"/>
              <a:buChar char="•"/>
            </a:pPr>
            <a:r>
              <a:rPr lang="sv-SE" sz="1400" dirty="0">
                <a:solidFill>
                  <a:schemeClr val="tx1"/>
                </a:solidFill>
              </a:rPr>
              <a:t>Handflatorna.</a:t>
            </a:r>
          </a:p>
          <a:p>
            <a:pPr marL="742950" lvl="1" indent="-285750">
              <a:lnSpc>
                <a:spcPct val="150000"/>
              </a:lnSpc>
              <a:buFont typeface="Arial" charset="0"/>
              <a:buChar char="•"/>
            </a:pPr>
            <a:r>
              <a:rPr lang="sv-SE" sz="1400" dirty="0">
                <a:solidFill>
                  <a:schemeClr val="tx1"/>
                </a:solidFill>
              </a:rPr>
              <a:t>Axlarna.</a:t>
            </a:r>
          </a:p>
          <a:p>
            <a:pPr marL="742950" lvl="1" indent="-285750">
              <a:lnSpc>
                <a:spcPct val="150000"/>
              </a:lnSpc>
              <a:buFont typeface="Arial" charset="0"/>
              <a:buChar char="•"/>
            </a:pPr>
            <a:r>
              <a:rPr lang="sv-SE" sz="1400" dirty="0">
                <a:solidFill>
                  <a:schemeClr val="tx1"/>
                </a:solidFill>
              </a:rPr>
              <a:t>Öronen.</a:t>
            </a:r>
          </a:p>
          <a:p>
            <a:pPr marL="742950" lvl="1" indent="-285750">
              <a:lnSpc>
                <a:spcPct val="150000"/>
              </a:lnSpc>
              <a:buFont typeface="Arial" charset="0"/>
              <a:buChar char="•"/>
            </a:pPr>
            <a:r>
              <a:rPr lang="sv-SE" sz="1400" dirty="0">
                <a:solidFill>
                  <a:schemeClr val="tx1"/>
                </a:solidFill>
              </a:rPr>
              <a:t>Rumporna.</a:t>
            </a:r>
          </a:p>
          <a:p>
            <a:pPr marL="742950" lvl="1" indent="-285750">
              <a:lnSpc>
                <a:spcPct val="150000"/>
              </a:lnSpc>
              <a:buFont typeface="Arial" charset="0"/>
              <a:buChar char="•"/>
            </a:pPr>
            <a:r>
              <a:rPr lang="sv-SE" sz="1400" dirty="0">
                <a:solidFill>
                  <a:schemeClr val="tx1"/>
                </a:solidFill>
              </a:rPr>
              <a:t>Höfterna.</a:t>
            </a:r>
          </a:p>
          <a:p>
            <a:pPr marL="742950" lvl="1" indent="-285750">
              <a:lnSpc>
                <a:spcPct val="150000"/>
              </a:lnSpc>
              <a:buFont typeface="Arial" charset="0"/>
              <a:buChar char="•"/>
            </a:pPr>
            <a:r>
              <a:rPr lang="sv-SE" sz="1400" dirty="0">
                <a:solidFill>
                  <a:schemeClr val="tx1"/>
                </a:solidFill>
              </a:rPr>
              <a:t>Armbågarna.</a:t>
            </a:r>
          </a:p>
          <a:p>
            <a:pPr marL="342900" indent="-342900">
              <a:buAutoNum type="arabicPeriod"/>
            </a:pPr>
            <a:endParaRPr lang="sv-SE" sz="1400" dirty="0" smtClean="0">
              <a:solidFill>
                <a:schemeClr val="tx1"/>
              </a:solidFill>
            </a:endParaRPr>
          </a:p>
        </p:txBody>
      </p:sp>
      <p:sp>
        <p:nvSpPr>
          <p:cNvPr id="3" name="textruta 2"/>
          <p:cNvSpPr txBox="1"/>
          <p:nvPr/>
        </p:nvSpPr>
        <p:spPr>
          <a:xfrm>
            <a:off x="6230131" y="733064"/>
            <a:ext cx="1244680" cy="523220"/>
          </a:xfrm>
          <a:prstGeom prst="rect">
            <a:avLst/>
          </a:prstGeom>
          <a:noFill/>
        </p:spPr>
        <p:txBody>
          <a:bodyPr wrap="square" rtlCol="0">
            <a:spAutoFit/>
          </a:bodyPr>
          <a:lstStyle/>
          <a:p>
            <a:r>
              <a:rPr lang="sv-SE" sz="2800" dirty="0" smtClean="0"/>
              <a:t>Zon 4.</a:t>
            </a:r>
            <a:endParaRPr lang="sv-SE" sz="2800" dirty="0"/>
          </a:p>
        </p:txBody>
      </p:sp>
      <p:pic>
        <p:nvPicPr>
          <p:cNvPr id="31" name="Bildobjekt 30"/>
          <p:cNvPicPr>
            <a:picLocks noChangeAspect="1"/>
          </p:cNvPicPr>
          <p:nvPr/>
        </p:nvPicPr>
        <p:blipFill rotWithShape="1">
          <a:blip r:embed="rId5">
            <a:clrChange>
              <a:clrFrom>
                <a:srgbClr val="FEFEF6"/>
              </a:clrFrom>
              <a:clrTo>
                <a:srgbClr val="FEFEF6">
                  <a:alpha val="0"/>
                </a:srgbClr>
              </a:clrTo>
            </a:clrChange>
            <a:extLst>
              <a:ext uri="{28A0092B-C50C-407E-A947-70E740481C1C}">
                <a14:useLocalDpi xmlns:a14="http://schemas.microsoft.com/office/drawing/2010/main" val="0"/>
              </a:ext>
            </a:extLst>
          </a:blip>
          <a:srcRect l="36642" t="-1" r="44852" b="46855"/>
          <a:stretch/>
        </p:blipFill>
        <p:spPr>
          <a:xfrm>
            <a:off x="7352030" y="1520027"/>
            <a:ext cx="446795" cy="986838"/>
          </a:xfrm>
          <a:prstGeom prst="rect">
            <a:avLst/>
          </a:prstGeom>
        </p:spPr>
      </p:pic>
      <p:pic>
        <p:nvPicPr>
          <p:cNvPr id="32" name="Bildobjekt 31"/>
          <p:cNvPicPr>
            <a:picLocks noChangeAspect="1"/>
          </p:cNvPicPr>
          <p:nvPr/>
        </p:nvPicPr>
        <p:blipFill rotWithShape="1">
          <a:blip r:embed="rId5">
            <a:clrChange>
              <a:clrFrom>
                <a:srgbClr val="FEFEF6"/>
              </a:clrFrom>
              <a:clrTo>
                <a:srgbClr val="FEFEF6">
                  <a:alpha val="0"/>
                </a:srgbClr>
              </a:clrTo>
            </a:clrChange>
            <a:extLst>
              <a:ext uri="{28A0092B-C50C-407E-A947-70E740481C1C}">
                <a14:useLocalDpi xmlns:a14="http://schemas.microsoft.com/office/drawing/2010/main" val="0"/>
              </a:ext>
            </a:extLst>
          </a:blip>
          <a:srcRect l="36642" t="-1" r="44852" b="46855"/>
          <a:stretch/>
        </p:blipFill>
        <p:spPr>
          <a:xfrm flipH="1">
            <a:off x="7825457" y="1434081"/>
            <a:ext cx="429064" cy="986838"/>
          </a:xfrm>
          <a:prstGeom prst="rect">
            <a:avLst/>
          </a:prstGeom>
        </p:spPr>
      </p:pic>
      <p:pic>
        <p:nvPicPr>
          <p:cNvPr id="33" name="Bildobjekt 32"/>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789" t="1338" r="78632" b="7978"/>
          <a:stretch/>
        </p:blipFill>
        <p:spPr>
          <a:xfrm flipH="1">
            <a:off x="7798825" y="3643827"/>
            <a:ext cx="825041" cy="1665722"/>
          </a:xfrm>
          <a:prstGeom prst="rect">
            <a:avLst/>
          </a:prstGeom>
        </p:spPr>
      </p:pic>
      <p:pic>
        <p:nvPicPr>
          <p:cNvPr id="34" name="Bildobjekt 33"/>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23284" t="1745" r="58137" b="7572"/>
          <a:stretch/>
        </p:blipFill>
        <p:spPr>
          <a:xfrm flipH="1">
            <a:off x="7286450" y="3791579"/>
            <a:ext cx="753539" cy="1521362"/>
          </a:xfrm>
          <a:prstGeom prst="rect">
            <a:avLst/>
          </a:prstGeom>
        </p:spPr>
      </p:pic>
    </p:spTree>
    <p:extLst>
      <p:ext uri="{BB962C8B-B14F-4D97-AF65-F5344CB8AC3E}">
        <p14:creationId xmlns:p14="http://schemas.microsoft.com/office/powerpoint/2010/main" val="1799708853"/>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332</TotalTime>
  <Words>538</Words>
  <Application>Microsoft Macintosh PowerPoint</Application>
  <PresentationFormat>A4 (210 x 297 mm)</PresentationFormat>
  <Paragraphs>79</Paragraphs>
  <Slides>6</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6</vt:i4>
      </vt:variant>
    </vt:vector>
  </HeadingPairs>
  <TitlesOfParts>
    <vt:vector size="11" baseType="lpstr">
      <vt:lpstr>Calibri</vt:lpstr>
      <vt:lpstr>Calibri Light</vt:lpstr>
      <vt:lpstr>Times New Roman</vt:lpstr>
      <vt:lpstr>Arial</vt:lpstr>
      <vt:lpstr>Office-tema</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38</cp:revision>
  <dcterms:created xsi:type="dcterms:W3CDTF">2016-09-30T10:59:53Z</dcterms:created>
  <dcterms:modified xsi:type="dcterms:W3CDTF">2016-10-27T08:13:28Z</dcterms:modified>
</cp:coreProperties>
</file>