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
  </p:notesMasterIdLst>
  <p:sldIdLst>
    <p:sldId id="256" r:id="rId2"/>
    <p:sldId id="257" r:id="rId3"/>
  </p:sldIdLst>
  <p:sldSz cx="6858000" cy="9906000" type="A4"/>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37"/>
    <p:restoredTop sz="94679"/>
  </p:normalViewPr>
  <p:slideViewPr>
    <p:cSldViewPr snapToGrid="0" snapToObjects="1">
      <p:cViewPr>
        <p:scale>
          <a:sx n="107" d="100"/>
          <a:sy n="107" d="100"/>
        </p:scale>
        <p:origin x="1200" y="-19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FC5D14-92CA-3D46-B42C-4E0EADC79513}" type="datetimeFigureOut">
              <a:rPr lang="sv-SE" smtClean="0"/>
              <a:t>2018-11-26</a:t>
            </a:fld>
            <a:endParaRPr lang="sv-SE"/>
          </a:p>
        </p:txBody>
      </p:sp>
      <p:sp>
        <p:nvSpPr>
          <p:cNvPr id="4" name="Platshållare för bildobjekt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sv-SE"/>
              <a:t>Redigera format för bakgrundstext
Nivå två
Nivå tre
Nivå fyra
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79FB32-FB7B-DD46-AAD7-9729628FB61A}" type="slidenum">
              <a:rPr lang="sv-SE" smtClean="0"/>
              <a:t>‹#›</a:t>
            </a:fld>
            <a:endParaRPr lang="sv-SE"/>
          </a:p>
        </p:txBody>
      </p:sp>
    </p:spTree>
    <p:extLst>
      <p:ext uri="{BB962C8B-B14F-4D97-AF65-F5344CB8AC3E}">
        <p14:creationId xmlns:p14="http://schemas.microsoft.com/office/powerpoint/2010/main" val="347252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3E79FB32-FB7B-DD46-AAD7-9729628FB61A}" type="slidenum">
              <a:rPr lang="sv-SE" smtClean="0"/>
              <a:t>2</a:t>
            </a:fld>
            <a:endParaRPr lang="sv-SE"/>
          </a:p>
        </p:txBody>
      </p:sp>
    </p:spTree>
    <p:extLst>
      <p:ext uri="{BB962C8B-B14F-4D97-AF65-F5344CB8AC3E}">
        <p14:creationId xmlns:p14="http://schemas.microsoft.com/office/powerpoint/2010/main" val="804557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sv-SE"/>
              <a:t>Klicka här för att ändra mall för rubrikformat</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B2F1FCC6-1356-6747-A738-52CD1899D1A1}" type="datetimeFigureOut">
              <a:rPr lang="sv-SE" smtClean="0"/>
              <a:t>2018-11-26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2366659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Redigera format för bakgrundstext
Nivå två
Nivå tre
Nivå fyra
Nivå fem</a:t>
            </a:r>
            <a:endParaRPr lang="en-US" dirty="0"/>
          </a:p>
        </p:txBody>
      </p:sp>
      <p:sp>
        <p:nvSpPr>
          <p:cNvPr id="4" name="Date Placeholder 3"/>
          <p:cNvSpPr>
            <a:spLocks noGrp="1"/>
          </p:cNvSpPr>
          <p:nvPr>
            <p:ph type="dt" sz="half" idx="10"/>
          </p:nvPr>
        </p:nvSpPr>
        <p:spPr/>
        <p:txBody>
          <a:bodyPr/>
          <a:lstStyle/>
          <a:p>
            <a:fld id="{B2F1FCC6-1356-6747-A738-52CD1899D1A1}" type="datetimeFigureOut">
              <a:rPr lang="sv-SE" smtClean="0"/>
              <a:t>2018-11-26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3064678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sv-SE"/>
              <a:t>Klicka här för att ändra mall för rubrikformat</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Redigera format för bakgrundstext
Nivå två
Nivå tre
Nivå fyra
Nivå fem</a:t>
            </a:r>
            <a:endParaRPr lang="en-US" dirty="0"/>
          </a:p>
        </p:txBody>
      </p:sp>
      <p:sp>
        <p:nvSpPr>
          <p:cNvPr id="4" name="Date Placeholder 3"/>
          <p:cNvSpPr>
            <a:spLocks noGrp="1"/>
          </p:cNvSpPr>
          <p:nvPr>
            <p:ph type="dt" sz="half" idx="10"/>
          </p:nvPr>
        </p:nvSpPr>
        <p:spPr/>
        <p:txBody>
          <a:bodyPr/>
          <a:lstStyle/>
          <a:p>
            <a:fld id="{B2F1FCC6-1356-6747-A738-52CD1899D1A1}" type="datetimeFigureOut">
              <a:rPr lang="sv-SE" smtClean="0"/>
              <a:t>2018-11-26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573152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sv-SE"/>
              <a:t>Redigera format för bakgrundstext
Nivå två
Nivå tre
Nivå fyra
Nivå fem</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sv-SE"/>
              <a:t>Redigera format för bakgrundstext
Nivå två
Nivå tre
Nivå fyra
Nivå fem</a:t>
            </a:r>
            <a:endParaRPr lang="en-US" dirty="0"/>
          </a:p>
        </p:txBody>
      </p:sp>
      <p:sp>
        <p:nvSpPr>
          <p:cNvPr id="5" name="Date Placeholder 4"/>
          <p:cNvSpPr>
            <a:spLocks noGrp="1"/>
          </p:cNvSpPr>
          <p:nvPr>
            <p:ph type="dt" sz="half" idx="10"/>
          </p:nvPr>
        </p:nvSpPr>
        <p:spPr/>
        <p:txBody>
          <a:bodyPr/>
          <a:lstStyle/>
          <a:p>
            <a:fld id="{B2F1FCC6-1356-6747-A738-52CD1899D1A1}" type="datetimeFigureOut">
              <a:rPr lang="sv-SE" smtClean="0"/>
              <a:t>2018-11-26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1317528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Redigera format för bakgrundstext
Nivå två
Nivå tre
Nivå fyra
Nivå fem</a:t>
            </a:r>
            <a:endParaRPr lang="en-US" dirty="0"/>
          </a:p>
        </p:txBody>
      </p:sp>
      <p:sp>
        <p:nvSpPr>
          <p:cNvPr id="4" name="Content Placeholder 3"/>
          <p:cNvSpPr>
            <a:spLocks noGrp="1"/>
          </p:cNvSpPr>
          <p:nvPr>
            <p:ph sz="half" idx="2"/>
          </p:nvPr>
        </p:nvSpPr>
        <p:spPr>
          <a:xfrm>
            <a:off x="472381" y="3618442"/>
            <a:ext cx="2901255" cy="5322183"/>
          </a:xfrm>
        </p:spPr>
        <p:txBody>
          <a:bodyPr/>
          <a:lstStyle/>
          <a:p>
            <a:pPr lvl="0"/>
            <a:r>
              <a:rPr lang="sv-SE"/>
              <a:t>Redigera format för bakgrundstext
Nivå två
Nivå tre
Nivå fyra
Nivå fem</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Redigera format för bakgrundstext
Nivå två
Nivå tre
Nivå fyra
Nivå fem</a:t>
            </a:r>
            <a:endParaRPr lang="en-US" dirty="0"/>
          </a:p>
        </p:txBody>
      </p:sp>
      <p:sp>
        <p:nvSpPr>
          <p:cNvPr id="6" name="Content Placeholder 5"/>
          <p:cNvSpPr>
            <a:spLocks noGrp="1"/>
          </p:cNvSpPr>
          <p:nvPr>
            <p:ph sz="quarter" idx="4"/>
          </p:nvPr>
        </p:nvSpPr>
        <p:spPr>
          <a:xfrm>
            <a:off x="3471863" y="3618442"/>
            <a:ext cx="2915543" cy="5322183"/>
          </a:xfrm>
        </p:spPr>
        <p:txBody>
          <a:bodyPr/>
          <a:lstStyle/>
          <a:p>
            <a:pPr lvl="0"/>
            <a:r>
              <a:rPr lang="sv-SE"/>
              <a:t>Redigera format för bakgrundstext
Nivå två
Nivå tre
Nivå fyra
Nivå fem</a:t>
            </a:r>
            <a:endParaRPr lang="en-US" dirty="0"/>
          </a:p>
        </p:txBody>
      </p:sp>
      <p:sp>
        <p:nvSpPr>
          <p:cNvPr id="7" name="Date Placeholder 6"/>
          <p:cNvSpPr>
            <a:spLocks noGrp="1"/>
          </p:cNvSpPr>
          <p:nvPr>
            <p:ph type="dt" sz="half" idx="10"/>
          </p:nvPr>
        </p:nvSpPr>
        <p:spPr/>
        <p:txBody>
          <a:bodyPr/>
          <a:lstStyle/>
          <a:p>
            <a:fld id="{B2F1FCC6-1356-6747-A738-52CD1899D1A1}" type="datetimeFigureOut">
              <a:rPr lang="sv-SE" smtClean="0"/>
              <a:t>2018-11-26</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1196797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B2F1FCC6-1356-6747-A738-52CD1899D1A1}" type="datetimeFigureOut">
              <a:rPr lang="sv-SE" smtClean="0"/>
              <a:t>2018-11-26</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231855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F1FCC6-1356-6747-A738-52CD1899D1A1}" type="datetimeFigureOut">
              <a:rPr lang="sv-SE" smtClean="0"/>
              <a:t>2018-11-26</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381758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sv-SE"/>
              <a:t>Klicka här för att ändra mall för rubrikformat</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Redigera format för bakgrundstext
Nivå två
Nivå tre
Nivå fyra
Nivå fem</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Redigera format för bakgrundstext
Nivå två
Nivå tre
Nivå fyra
Nivå fem</a:t>
            </a:r>
            <a:endParaRPr lang="en-US" dirty="0"/>
          </a:p>
        </p:txBody>
      </p:sp>
      <p:sp>
        <p:nvSpPr>
          <p:cNvPr id="5" name="Date Placeholder 4"/>
          <p:cNvSpPr>
            <a:spLocks noGrp="1"/>
          </p:cNvSpPr>
          <p:nvPr>
            <p:ph type="dt" sz="half" idx="10"/>
          </p:nvPr>
        </p:nvSpPr>
        <p:spPr/>
        <p:txBody>
          <a:bodyPr/>
          <a:lstStyle/>
          <a:p>
            <a:fld id="{B2F1FCC6-1356-6747-A738-52CD1899D1A1}" type="datetimeFigureOut">
              <a:rPr lang="sv-SE" smtClean="0"/>
              <a:t>2018-11-26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2511895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Redigera format för bakgrundstext
Nivå två
Nivå tre
Nivå fyra
Nivå fem</a:t>
            </a:r>
            <a:endParaRPr lang="en-US" dirty="0"/>
          </a:p>
        </p:txBody>
      </p:sp>
      <p:sp>
        <p:nvSpPr>
          <p:cNvPr id="5" name="Date Placeholder 4"/>
          <p:cNvSpPr>
            <a:spLocks noGrp="1"/>
          </p:cNvSpPr>
          <p:nvPr>
            <p:ph type="dt" sz="half" idx="10"/>
          </p:nvPr>
        </p:nvSpPr>
        <p:spPr/>
        <p:txBody>
          <a:bodyPr/>
          <a:lstStyle/>
          <a:p>
            <a:fld id="{B2F1FCC6-1356-6747-A738-52CD1899D1A1}" type="datetimeFigureOut">
              <a:rPr lang="sv-SE" smtClean="0"/>
              <a:t>2018-11-26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1130565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Redigera format för bakgrundstext
Nivå två
Nivå tre
Nivå fyra
Nivå fem</a:t>
            </a:r>
            <a:endParaRPr lang="en-US" dirty="0"/>
          </a:p>
        </p:txBody>
      </p:sp>
      <p:sp>
        <p:nvSpPr>
          <p:cNvPr id="4" name="Date Placeholder 3"/>
          <p:cNvSpPr>
            <a:spLocks noGrp="1"/>
          </p:cNvSpPr>
          <p:nvPr>
            <p:ph type="dt" sz="half" idx="10"/>
          </p:nvPr>
        </p:nvSpPr>
        <p:spPr/>
        <p:txBody>
          <a:bodyPr/>
          <a:lstStyle/>
          <a:p>
            <a:fld id="{B2F1FCC6-1356-6747-A738-52CD1899D1A1}" type="datetimeFigureOut">
              <a:rPr lang="sv-SE" smtClean="0"/>
              <a:t>2018-11-26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1502081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sv-SE"/>
              <a:t>Redigera format för bakgrundstext
Nivå två
Nivå tre
Nivå fyra
Nivå fem</a:t>
            </a:r>
            <a:endParaRPr lang="en-US" dirty="0"/>
          </a:p>
        </p:txBody>
      </p:sp>
      <p:sp>
        <p:nvSpPr>
          <p:cNvPr id="4" name="Date Placeholder 3"/>
          <p:cNvSpPr>
            <a:spLocks noGrp="1"/>
          </p:cNvSpPr>
          <p:nvPr>
            <p:ph type="dt" sz="half" idx="10"/>
          </p:nvPr>
        </p:nvSpPr>
        <p:spPr/>
        <p:txBody>
          <a:bodyPr/>
          <a:lstStyle/>
          <a:p>
            <a:fld id="{B2F1FCC6-1356-6747-A738-52CD1899D1A1}" type="datetimeFigureOut">
              <a:rPr lang="sv-SE" smtClean="0"/>
              <a:t>2018-11-26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1186271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sv-SE"/>
              <a:t>Redigera format för bakgrundstext
Nivå två
Nivå tre
Nivå fyra
Nivå fem</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2F1FCC6-1356-6747-A738-52CD1899D1A1}" type="datetimeFigureOut">
              <a:rPr lang="sv-SE" smtClean="0"/>
              <a:t>2018-11-26</a:t>
            </a:fld>
            <a:endParaRPr lang="sv-SE"/>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9A731EF-40A3-D54A-A166-CC311DE03093}" type="slidenum">
              <a:rPr lang="sv-SE" smtClean="0"/>
              <a:t>‹#›</a:t>
            </a:fld>
            <a:endParaRPr lang="sv-SE"/>
          </a:p>
        </p:txBody>
      </p:sp>
    </p:spTree>
    <p:extLst>
      <p:ext uri="{BB962C8B-B14F-4D97-AF65-F5344CB8AC3E}">
        <p14:creationId xmlns:p14="http://schemas.microsoft.com/office/powerpoint/2010/main" val="19694724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1.gif"/><Relationship Id="rId13"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10.jpg"/><Relationship Id="rId12"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jpg"/><Relationship Id="rId5" Type="http://schemas.openxmlformats.org/officeDocument/2006/relationships/image" Target="../media/image4.jpg"/><Relationship Id="rId10" Type="http://schemas.openxmlformats.org/officeDocument/2006/relationships/image" Target="../media/image13.png"/><Relationship Id="rId4" Type="http://schemas.openxmlformats.org/officeDocument/2006/relationships/image" Target="../media/image2.png"/><Relationship Id="rId9" Type="http://schemas.openxmlformats.org/officeDocument/2006/relationships/image" Target="../media/image12.jpg"/><Relationship Id="rId1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00B94E0-8C93-1B4C-9301-CC7891C273B0}"/>
              </a:ext>
            </a:extLst>
          </p:cNvPr>
          <p:cNvPicPr>
            <a:picLocks noChangeAspect="1"/>
          </p:cNvPicPr>
          <p:nvPr/>
        </p:nvPicPr>
        <p:blipFill>
          <a:blip r:embed="rId2"/>
          <a:stretch>
            <a:fillRect/>
          </a:stretch>
        </p:blipFill>
        <p:spPr>
          <a:xfrm>
            <a:off x="364524" y="9114567"/>
            <a:ext cx="1721063" cy="609173"/>
          </a:xfrm>
          <a:prstGeom prst="rect">
            <a:avLst/>
          </a:prstGeom>
        </p:spPr>
      </p:pic>
      <p:pic>
        <p:nvPicPr>
          <p:cNvPr id="7" name="Bildobjekt 6">
            <a:extLst>
              <a:ext uri="{FF2B5EF4-FFF2-40B4-BE49-F238E27FC236}">
                <a16:creationId xmlns:a16="http://schemas.microsoft.com/office/drawing/2014/main" id="{1B1E03EC-4301-6D45-94B4-51327F4EFDD0}"/>
              </a:ext>
            </a:extLst>
          </p:cNvPr>
          <p:cNvPicPr>
            <a:picLocks noChangeAspect="1"/>
          </p:cNvPicPr>
          <p:nvPr/>
        </p:nvPicPr>
        <p:blipFill>
          <a:blip r:embed="rId3"/>
          <a:stretch>
            <a:fillRect/>
          </a:stretch>
        </p:blipFill>
        <p:spPr>
          <a:xfrm>
            <a:off x="2161989" y="9164299"/>
            <a:ext cx="988986" cy="509708"/>
          </a:xfrm>
          <a:prstGeom prst="rect">
            <a:avLst/>
          </a:prstGeom>
        </p:spPr>
      </p:pic>
      <p:sp>
        <p:nvSpPr>
          <p:cNvPr id="8" name="textruta 7">
            <a:extLst>
              <a:ext uri="{FF2B5EF4-FFF2-40B4-BE49-F238E27FC236}">
                <a16:creationId xmlns:a16="http://schemas.microsoft.com/office/drawing/2014/main" id="{38211609-4E55-334A-84F3-1C86629D9573}"/>
              </a:ext>
            </a:extLst>
          </p:cNvPr>
          <p:cNvSpPr txBox="1"/>
          <p:nvPr/>
        </p:nvSpPr>
        <p:spPr>
          <a:xfrm>
            <a:off x="2161989" y="190500"/>
            <a:ext cx="2589170" cy="369332"/>
          </a:xfrm>
          <a:prstGeom prst="rect">
            <a:avLst/>
          </a:prstGeom>
          <a:noFill/>
        </p:spPr>
        <p:txBody>
          <a:bodyPr wrap="none" rtlCol="0">
            <a:spAutoFit/>
          </a:bodyPr>
          <a:lstStyle/>
          <a:p>
            <a:r>
              <a:rPr lang="sv-SE" b="1" dirty="0">
                <a:latin typeface="Times New Roman" panose="02020603050405020304" pitchFamily="18" charset="0"/>
                <a:cs typeface="Times New Roman" panose="02020603050405020304" pitchFamily="18" charset="0"/>
              </a:rPr>
              <a:t>Exempelträning 13-14år</a:t>
            </a:r>
          </a:p>
        </p:txBody>
      </p:sp>
      <p:sp>
        <p:nvSpPr>
          <p:cNvPr id="10" name="textruta 9">
            <a:extLst>
              <a:ext uri="{FF2B5EF4-FFF2-40B4-BE49-F238E27FC236}">
                <a16:creationId xmlns:a16="http://schemas.microsoft.com/office/drawing/2014/main" id="{9BE4C7EE-C35C-2E44-99FE-E1E1D2AF6A6A}"/>
              </a:ext>
            </a:extLst>
          </p:cNvPr>
          <p:cNvSpPr txBox="1"/>
          <p:nvPr/>
        </p:nvSpPr>
        <p:spPr>
          <a:xfrm>
            <a:off x="364524" y="743877"/>
            <a:ext cx="4440896" cy="276999"/>
          </a:xfrm>
          <a:prstGeom prst="rect">
            <a:avLst/>
          </a:prstGeom>
          <a:noFill/>
        </p:spPr>
        <p:txBody>
          <a:bodyPr wrap="none" rtlCol="0">
            <a:spAutoFit/>
          </a:bodyPr>
          <a:lstStyle/>
          <a:p>
            <a:r>
              <a:rPr lang="sv-SE" sz="1200" b="1" dirty="0">
                <a:latin typeface="Times New Roman" panose="02020603050405020304" pitchFamily="18" charset="0"/>
                <a:cs typeface="Times New Roman" panose="02020603050405020304" pitchFamily="18" charset="0"/>
              </a:rPr>
              <a:t>1. Uppvärmning</a:t>
            </a:r>
            <a:r>
              <a:rPr lang="sv-SE" sz="1200" dirty="0">
                <a:latin typeface="Times New Roman" panose="02020603050405020304" pitchFamily="18" charset="0"/>
                <a:cs typeface="Times New Roman" panose="02020603050405020304" pitchFamily="18" charset="0"/>
              </a:rPr>
              <a:t> – riktningsförändringar, koordination och snabbhet</a:t>
            </a:r>
          </a:p>
        </p:txBody>
      </p:sp>
      <p:sp>
        <p:nvSpPr>
          <p:cNvPr id="11" name="textruta 10">
            <a:extLst>
              <a:ext uri="{FF2B5EF4-FFF2-40B4-BE49-F238E27FC236}">
                <a16:creationId xmlns:a16="http://schemas.microsoft.com/office/drawing/2014/main" id="{D2530177-EE3C-6B43-B5CA-D66E40530117}"/>
              </a:ext>
            </a:extLst>
          </p:cNvPr>
          <p:cNvSpPr txBox="1"/>
          <p:nvPr/>
        </p:nvSpPr>
        <p:spPr>
          <a:xfrm>
            <a:off x="364525" y="1020876"/>
            <a:ext cx="6344886" cy="830997"/>
          </a:xfrm>
          <a:prstGeom prst="rect">
            <a:avLst/>
          </a:prstGeom>
          <a:noFill/>
        </p:spPr>
        <p:txBody>
          <a:bodyPr wrap="square" rtlCol="0">
            <a:spAutoFit/>
          </a:bodyPr>
          <a:lstStyle/>
          <a:p>
            <a:r>
              <a:rPr lang="sv-SE" sz="1200" dirty="0">
                <a:latin typeface="Times New Roman" panose="02020603050405020304" pitchFamily="18" charset="0"/>
                <a:cs typeface="Times New Roman" panose="02020603050405020304" pitchFamily="18" charset="0"/>
              </a:rPr>
              <a:t>Dela in deltagarna i 2 grupper, den ena gruppen inleder med </a:t>
            </a:r>
            <a:r>
              <a:rPr lang="sv-SE" sz="1200" dirty="0" err="1">
                <a:latin typeface="Times New Roman" panose="02020603050405020304" pitchFamily="18" charset="0"/>
                <a:cs typeface="Times New Roman" panose="02020603050405020304" pitchFamily="18" charset="0"/>
              </a:rPr>
              <a:t>svanskull</a:t>
            </a:r>
            <a:r>
              <a:rPr lang="sv-SE" sz="1200" dirty="0">
                <a:latin typeface="Times New Roman" panose="02020603050405020304" pitchFamily="18" charset="0"/>
                <a:cs typeface="Times New Roman" panose="02020603050405020304" pitchFamily="18" charset="0"/>
              </a:rPr>
              <a:t> (använd t.ex. västar) där de ska samla så många som möjligt. Tips, sätt svansen på klubbsidan av höften. Den andra kör kontippning 5v5, X ska välta/vända så många koner de kan och O ska ställa dem rätt väg. Kör 2x45 sek med 30sek vila. Vila 30-60sek och byt sen sida.</a:t>
            </a:r>
          </a:p>
        </p:txBody>
      </p:sp>
      <p:cxnSp>
        <p:nvCxnSpPr>
          <p:cNvPr id="13" name="Rak 12">
            <a:extLst>
              <a:ext uri="{FF2B5EF4-FFF2-40B4-BE49-F238E27FC236}">
                <a16:creationId xmlns:a16="http://schemas.microsoft.com/office/drawing/2014/main" id="{66B21842-B64D-B044-8FEE-FE2F3B69D4F9}"/>
              </a:ext>
            </a:extLst>
          </p:cNvPr>
          <p:cNvCxnSpPr>
            <a:cxnSpLocks/>
          </p:cNvCxnSpPr>
          <p:nvPr/>
        </p:nvCxnSpPr>
        <p:spPr>
          <a:xfrm>
            <a:off x="3405632" y="1975105"/>
            <a:ext cx="0" cy="29778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Bildobjekt 18">
            <a:extLst>
              <a:ext uri="{FF2B5EF4-FFF2-40B4-BE49-F238E27FC236}">
                <a16:creationId xmlns:a16="http://schemas.microsoft.com/office/drawing/2014/main" id="{CDB405F0-CE43-2C4E-8FEF-DEB10182BF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1222" y="2653351"/>
            <a:ext cx="1013862" cy="697230"/>
          </a:xfrm>
          <a:prstGeom prst="rect">
            <a:avLst/>
          </a:prstGeom>
        </p:spPr>
      </p:pic>
      <p:pic>
        <p:nvPicPr>
          <p:cNvPr id="20" name="Bildobjekt 19">
            <a:extLst>
              <a:ext uri="{FF2B5EF4-FFF2-40B4-BE49-F238E27FC236}">
                <a16:creationId xmlns:a16="http://schemas.microsoft.com/office/drawing/2014/main" id="{116A50D3-00A4-6940-B5F6-D5527C89A865}"/>
              </a:ext>
            </a:extLst>
          </p:cNvPr>
          <p:cNvPicPr>
            <a:picLocks noChangeAspect="1"/>
          </p:cNvPicPr>
          <p:nvPr/>
        </p:nvPicPr>
        <p:blipFill>
          <a:blip r:embed="rId5">
            <a:grayscl/>
            <a:extLst>
              <a:ext uri="{28A0092B-C50C-407E-A947-70E740481C1C}">
                <a14:useLocalDpi xmlns:a14="http://schemas.microsoft.com/office/drawing/2010/main" val="0"/>
              </a:ext>
            </a:extLst>
          </a:blip>
          <a:stretch>
            <a:fillRect/>
          </a:stretch>
        </p:blipFill>
        <p:spPr>
          <a:xfrm>
            <a:off x="3771221" y="2056345"/>
            <a:ext cx="968475" cy="597005"/>
          </a:xfrm>
          <a:prstGeom prst="rect">
            <a:avLst/>
          </a:prstGeom>
        </p:spPr>
      </p:pic>
      <p:sp>
        <p:nvSpPr>
          <p:cNvPr id="22" name="Rektangel 21">
            <a:extLst>
              <a:ext uri="{FF2B5EF4-FFF2-40B4-BE49-F238E27FC236}">
                <a16:creationId xmlns:a16="http://schemas.microsoft.com/office/drawing/2014/main" id="{533F9E77-F962-1F44-B64B-60F065322655}"/>
              </a:ext>
            </a:extLst>
          </p:cNvPr>
          <p:cNvSpPr/>
          <p:nvPr/>
        </p:nvSpPr>
        <p:spPr>
          <a:xfrm>
            <a:off x="3718838" y="3384433"/>
            <a:ext cx="2970081" cy="1569660"/>
          </a:xfrm>
          <a:prstGeom prst="rect">
            <a:avLst/>
          </a:prstGeom>
        </p:spPr>
        <p:txBody>
          <a:bodyPr wrap="square">
            <a:spAutoFit/>
          </a:bodyPr>
          <a:lstStyle/>
          <a:p>
            <a:r>
              <a:rPr lang="sv-SE" sz="1200" b="1" dirty="0">
                <a:solidFill>
                  <a:schemeClr val="tx1"/>
                </a:solidFill>
                <a:latin typeface="Times New Roman" panose="02020603050405020304" pitchFamily="18" charset="0"/>
                <a:cs typeface="Times New Roman" panose="02020603050405020304" pitchFamily="18" charset="0"/>
              </a:rPr>
              <a:t>Övning: Koordination &amp; snabbhet</a:t>
            </a:r>
          </a:p>
          <a:p>
            <a:r>
              <a:rPr lang="sv-SE" sz="1200" dirty="0">
                <a:latin typeface="Times New Roman" panose="02020603050405020304" pitchFamily="18" charset="0"/>
                <a:cs typeface="Times New Roman" panose="02020603050405020304" pitchFamily="18" charset="0"/>
              </a:rPr>
              <a:t>Spelarna inleder med att göra utfallsgång, fokus ligger på att knä över tå. Nästa moment är skridskohopp med kontrollerad landning. Andra moment går också att lägga in innan snabbhet. Inled med </a:t>
            </a:r>
            <a:r>
              <a:rPr lang="sv-SE" sz="1200" dirty="0" err="1">
                <a:latin typeface="Times New Roman" panose="02020603050405020304" pitchFamily="18" charset="0"/>
                <a:cs typeface="Times New Roman" panose="02020603050405020304" pitchFamily="18" charset="0"/>
              </a:rPr>
              <a:t>Twisterhopp</a:t>
            </a:r>
            <a:r>
              <a:rPr lang="sv-SE" sz="1200" dirty="0">
                <a:latin typeface="Times New Roman" panose="02020603050405020304" pitchFamily="18" charset="0"/>
                <a:cs typeface="Times New Roman" panose="02020603050405020304" pitchFamily="18" charset="0"/>
              </a:rPr>
              <a:t> (hoppar 180°) två gånger med knäkontroll innan en löpning på 10-20 meter. </a:t>
            </a:r>
            <a:endParaRPr lang="sv-SE" sz="1200" dirty="0">
              <a:solidFill>
                <a:schemeClr val="tx1"/>
              </a:solidFill>
              <a:latin typeface="Times New Roman" panose="02020603050405020304" pitchFamily="18" charset="0"/>
              <a:cs typeface="Times New Roman" panose="02020603050405020304" pitchFamily="18" charset="0"/>
            </a:endParaRPr>
          </a:p>
        </p:txBody>
      </p:sp>
      <p:sp>
        <p:nvSpPr>
          <p:cNvPr id="23" name="textruta 22">
            <a:extLst>
              <a:ext uri="{FF2B5EF4-FFF2-40B4-BE49-F238E27FC236}">
                <a16:creationId xmlns:a16="http://schemas.microsoft.com/office/drawing/2014/main" id="{CCCDF600-7283-D745-B3E0-B8CC0DED6319}"/>
              </a:ext>
            </a:extLst>
          </p:cNvPr>
          <p:cNvSpPr txBox="1"/>
          <p:nvPr/>
        </p:nvSpPr>
        <p:spPr>
          <a:xfrm>
            <a:off x="364524" y="5302479"/>
            <a:ext cx="2048959" cy="276999"/>
          </a:xfrm>
          <a:prstGeom prst="rect">
            <a:avLst/>
          </a:prstGeom>
          <a:noFill/>
        </p:spPr>
        <p:txBody>
          <a:bodyPr wrap="none" rtlCol="0">
            <a:spAutoFit/>
          </a:bodyPr>
          <a:lstStyle/>
          <a:p>
            <a:r>
              <a:rPr lang="sv-SE" sz="1200" b="1" dirty="0">
                <a:latin typeface="Times New Roman" panose="02020603050405020304" pitchFamily="18" charset="0"/>
                <a:cs typeface="Times New Roman" panose="02020603050405020304" pitchFamily="18" charset="0"/>
              </a:rPr>
              <a:t>2.</a:t>
            </a:r>
            <a:r>
              <a:rPr lang="sv-SE" sz="1200" dirty="0">
                <a:latin typeface="Times New Roman" panose="02020603050405020304" pitchFamily="18" charset="0"/>
                <a:cs typeface="Times New Roman" panose="02020603050405020304" pitchFamily="18" charset="0"/>
              </a:rPr>
              <a:t> </a:t>
            </a:r>
            <a:r>
              <a:rPr lang="sv-SE" sz="1200" b="1" dirty="0">
                <a:latin typeface="Times New Roman" panose="02020603050405020304" pitchFamily="18" charset="0"/>
                <a:cs typeface="Times New Roman" panose="02020603050405020304" pitchFamily="18" charset="0"/>
              </a:rPr>
              <a:t>Bolluppvärmning</a:t>
            </a:r>
            <a:r>
              <a:rPr lang="sv-SE" sz="1200" dirty="0">
                <a:latin typeface="Times New Roman" panose="02020603050405020304" pitchFamily="18" charset="0"/>
                <a:cs typeface="Times New Roman" panose="02020603050405020304" pitchFamily="18" charset="0"/>
              </a:rPr>
              <a:t> – 15min</a:t>
            </a:r>
          </a:p>
        </p:txBody>
      </p:sp>
      <p:sp>
        <p:nvSpPr>
          <p:cNvPr id="26" name="Rektangel 25">
            <a:extLst>
              <a:ext uri="{FF2B5EF4-FFF2-40B4-BE49-F238E27FC236}">
                <a16:creationId xmlns:a16="http://schemas.microsoft.com/office/drawing/2014/main" id="{9258E9B2-2CBC-BF43-ABD8-AE016386BFD0}"/>
              </a:ext>
            </a:extLst>
          </p:cNvPr>
          <p:cNvSpPr/>
          <p:nvPr/>
        </p:nvSpPr>
        <p:spPr>
          <a:xfrm>
            <a:off x="365204" y="5550660"/>
            <a:ext cx="3973723" cy="1200329"/>
          </a:xfrm>
          <a:prstGeom prst="rect">
            <a:avLst/>
          </a:prstGeom>
        </p:spPr>
        <p:txBody>
          <a:bodyPr wrap="square">
            <a:spAutoFit/>
          </a:bodyPr>
          <a:lstStyle/>
          <a:p>
            <a:r>
              <a:rPr lang="sv-SE" sz="1200" dirty="0">
                <a:latin typeface="Times New Roman" panose="02020603050405020304" pitchFamily="18" charset="0"/>
                <a:cs typeface="Times New Roman" panose="02020603050405020304" pitchFamily="18" charset="0"/>
              </a:rPr>
              <a:t>3 stationer. En station (2 grupper) </a:t>
            </a:r>
            <a:r>
              <a:rPr lang="sv-SE" sz="1200" dirty="0" err="1">
                <a:latin typeface="Times New Roman" panose="02020603050405020304" pitchFamily="18" charset="0"/>
                <a:cs typeface="Times New Roman" panose="02020603050405020304" pitchFamily="18" charset="0"/>
              </a:rPr>
              <a:t>zonspel</a:t>
            </a:r>
            <a:r>
              <a:rPr lang="sv-SE" sz="1200" dirty="0">
                <a:latin typeface="Times New Roman" panose="02020603050405020304" pitchFamily="18" charset="0"/>
                <a:cs typeface="Times New Roman" panose="02020603050405020304" pitchFamily="18" charset="0"/>
              </a:rPr>
              <a:t> på halvplan utan mål, målet är att hålla bollen inom laget. Går att göra svårare genom att begränsa antalet tillslag. En station (1 grupp) halvmåne på målvakterna. En station (1 grupp) kör kvadratspel 4v1 eller 3v2. Kör 45 sek, därefter byter de som kört </a:t>
            </a:r>
            <a:r>
              <a:rPr lang="sv-SE" sz="1200" dirty="0" err="1">
                <a:latin typeface="Times New Roman" panose="02020603050405020304" pitchFamily="18" charset="0"/>
                <a:cs typeface="Times New Roman" panose="02020603050405020304" pitchFamily="18" charset="0"/>
              </a:rPr>
              <a:t>zonspel</a:t>
            </a:r>
            <a:r>
              <a:rPr lang="sv-SE" sz="1200" dirty="0">
                <a:latin typeface="Times New Roman" panose="02020603050405020304" pitchFamily="18" charset="0"/>
                <a:cs typeface="Times New Roman" panose="02020603050405020304" pitchFamily="18" charset="0"/>
              </a:rPr>
              <a:t> till övriga stationer osv.</a:t>
            </a:r>
          </a:p>
        </p:txBody>
      </p:sp>
      <p:sp>
        <p:nvSpPr>
          <p:cNvPr id="27" name="Rektangel 26">
            <a:extLst>
              <a:ext uri="{FF2B5EF4-FFF2-40B4-BE49-F238E27FC236}">
                <a16:creationId xmlns:a16="http://schemas.microsoft.com/office/drawing/2014/main" id="{6C121901-2C23-C248-9F6D-D95983211FBA}"/>
              </a:ext>
            </a:extLst>
          </p:cNvPr>
          <p:cNvSpPr/>
          <p:nvPr/>
        </p:nvSpPr>
        <p:spPr>
          <a:xfrm>
            <a:off x="364524" y="6980629"/>
            <a:ext cx="3891438" cy="1015663"/>
          </a:xfrm>
          <a:prstGeom prst="rect">
            <a:avLst/>
          </a:prstGeom>
        </p:spPr>
        <p:txBody>
          <a:bodyPr wrap="square">
            <a:spAutoFit/>
          </a:bodyPr>
          <a:lstStyle/>
          <a:p>
            <a:r>
              <a:rPr lang="sv-SE" sz="1200" dirty="0">
                <a:latin typeface="Times New Roman" panose="02020603050405020304" pitchFamily="18" charset="0"/>
                <a:cs typeface="Times New Roman" panose="02020603050405020304" pitchFamily="18" charset="0"/>
              </a:rPr>
              <a:t>2 stationer. En grupp spelar 3v3 på liten plan (4 </a:t>
            </a:r>
            <a:r>
              <a:rPr lang="sv-SE" sz="1200" dirty="0" err="1">
                <a:latin typeface="Times New Roman" panose="02020603050405020304" pitchFamily="18" charset="0"/>
                <a:cs typeface="Times New Roman" panose="02020603050405020304" pitchFamily="18" charset="0"/>
              </a:rPr>
              <a:t>sarbitars</a:t>
            </a:r>
            <a:r>
              <a:rPr lang="sv-SE" sz="1200" dirty="0">
                <a:latin typeface="Times New Roman" panose="02020603050405020304" pitchFamily="18" charset="0"/>
                <a:cs typeface="Times New Roman" panose="02020603050405020304" pitchFamily="18" charset="0"/>
              </a:rPr>
              <a:t> bredd) fördelat på två lag om fem spelare, flygande byten. Fokus på mycket avslut, skapa 2v1 situationer.</a:t>
            </a:r>
          </a:p>
          <a:p>
            <a:r>
              <a:rPr lang="sv-SE" sz="1200" dirty="0">
                <a:latin typeface="Times New Roman" panose="02020603050405020304" pitchFamily="18" charset="0"/>
                <a:cs typeface="Times New Roman" panose="02020603050405020304" pitchFamily="18" charset="0"/>
              </a:rPr>
              <a:t>På andra planhalvan jobbar en grupp med passningar och en grupp med avslut. Byt sida efter 3-4min, kör 3-4 varv.</a:t>
            </a:r>
          </a:p>
        </p:txBody>
      </p:sp>
      <p:sp>
        <p:nvSpPr>
          <p:cNvPr id="28" name="textruta 27">
            <a:extLst>
              <a:ext uri="{FF2B5EF4-FFF2-40B4-BE49-F238E27FC236}">
                <a16:creationId xmlns:a16="http://schemas.microsoft.com/office/drawing/2014/main" id="{5EDF947C-8947-9C4A-A22D-97EE1F4C4925}"/>
              </a:ext>
            </a:extLst>
          </p:cNvPr>
          <p:cNvSpPr txBox="1"/>
          <p:nvPr/>
        </p:nvSpPr>
        <p:spPr>
          <a:xfrm>
            <a:off x="364524" y="6750989"/>
            <a:ext cx="1616596" cy="276999"/>
          </a:xfrm>
          <a:prstGeom prst="rect">
            <a:avLst/>
          </a:prstGeom>
          <a:noFill/>
        </p:spPr>
        <p:txBody>
          <a:bodyPr wrap="none" rtlCol="0">
            <a:spAutoFit/>
          </a:bodyPr>
          <a:lstStyle/>
          <a:p>
            <a:r>
              <a:rPr lang="sv-SE" sz="1200" b="1" dirty="0">
                <a:latin typeface="Times New Roman" panose="02020603050405020304" pitchFamily="18" charset="0"/>
                <a:cs typeface="Times New Roman" panose="02020603050405020304" pitchFamily="18" charset="0"/>
              </a:rPr>
              <a:t>3. Passningar &amp; Skott</a:t>
            </a:r>
          </a:p>
        </p:txBody>
      </p:sp>
      <p:pic>
        <p:nvPicPr>
          <p:cNvPr id="3" name="Bildobjekt 2">
            <a:extLst>
              <a:ext uri="{FF2B5EF4-FFF2-40B4-BE49-F238E27FC236}">
                <a16:creationId xmlns:a16="http://schemas.microsoft.com/office/drawing/2014/main" id="{9D5F34BF-AE42-ED49-9188-0A3FFA81B820}"/>
              </a:ext>
            </a:extLst>
          </p:cNvPr>
          <p:cNvPicPr>
            <a:picLocks noChangeAspect="1"/>
          </p:cNvPicPr>
          <p:nvPr/>
        </p:nvPicPr>
        <p:blipFill>
          <a:blip r:embed="rId6"/>
          <a:stretch>
            <a:fillRect/>
          </a:stretch>
        </p:blipFill>
        <p:spPr>
          <a:xfrm>
            <a:off x="326444" y="2325697"/>
            <a:ext cx="3062786" cy="2381353"/>
          </a:xfrm>
          <a:prstGeom prst="rect">
            <a:avLst/>
          </a:prstGeom>
        </p:spPr>
      </p:pic>
      <p:pic>
        <p:nvPicPr>
          <p:cNvPr id="9" name="Bildobjekt 8">
            <a:extLst>
              <a:ext uri="{FF2B5EF4-FFF2-40B4-BE49-F238E27FC236}">
                <a16:creationId xmlns:a16="http://schemas.microsoft.com/office/drawing/2014/main" id="{FABB6265-8DDF-D34D-A17C-87846A41FF3D}"/>
              </a:ext>
            </a:extLst>
          </p:cNvPr>
          <p:cNvPicPr>
            <a:picLocks noChangeAspect="1"/>
          </p:cNvPicPr>
          <p:nvPr/>
        </p:nvPicPr>
        <p:blipFill>
          <a:blip r:embed="rId7"/>
          <a:stretch>
            <a:fillRect/>
          </a:stretch>
        </p:blipFill>
        <p:spPr>
          <a:xfrm>
            <a:off x="4903984" y="1975291"/>
            <a:ext cx="1016000" cy="882316"/>
          </a:xfrm>
          <a:prstGeom prst="rect">
            <a:avLst/>
          </a:prstGeom>
        </p:spPr>
      </p:pic>
      <p:sp>
        <p:nvSpPr>
          <p:cNvPr id="29" name="textruta 28">
            <a:extLst>
              <a:ext uri="{FF2B5EF4-FFF2-40B4-BE49-F238E27FC236}">
                <a16:creationId xmlns:a16="http://schemas.microsoft.com/office/drawing/2014/main" id="{F37BD7BC-3EE4-F045-9132-DDA94B6DE5A1}"/>
              </a:ext>
            </a:extLst>
          </p:cNvPr>
          <p:cNvSpPr txBox="1"/>
          <p:nvPr/>
        </p:nvSpPr>
        <p:spPr>
          <a:xfrm>
            <a:off x="364524" y="7975864"/>
            <a:ext cx="620683" cy="276999"/>
          </a:xfrm>
          <a:prstGeom prst="rect">
            <a:avLst/>
          </a:prstGeom>
          <a:noFill/>
        </p:spPr>
        <p:txBody>
          <a:bodyPr wrap="none" rtlCol="0">
            <a:spAutoFit/>
          </a:bodyPr>
          <a:lstStyle/>
          <a:p>
            <a:r>
              <a:rPr lang="sv-SE" sz="1200" b="1" dirty="0">
                <a:latin typeface="Times New Roman" panose="02020603050405020304" pitchFamily="18" charset="0"/>
                <a:cs typeface="Times New Roman" panose="02020603050405020304" pitchFamily="18" charset="0"/>
              </a:rPr>
              <a:t>4. Spel</a:t>
            </a:r>
          </a:p>
        </p:txBody>
      </p:sp>
      <p:sp>
        <p:nvSpPr>
          <p:cNvPr id="31" name="Rektangel 30">
            <a:extLst>
              <a:ext uri="{FF2B5EF4-FFF2-40B4-BE49-F238E27FC236}">
                <a16:creationId xmlns:a16="http://schemas.microsoft.com/office/drawing/2014/main" id="{3394DC78-8F95-3D4C-95E3-CDA936CB2301}"/>
              </a:ext>
            </a:extLst>
          </p:cNvPr>
          <p:cNvSpPr/>
          <p:nvPr/>
        </p:nvSpPr>
        <p:spPr>
          <a:xfrm>
            <a:off x="364524" y="8230461"/>
            <a:ext cx="3891438" cy="646331"/>
          </a:xfrm>
          <a:prstGeom prst="rect">
            <a:avLst/>
          </a:prstGeom>
        </p:spPr>
        <p:txBody>
          <a:bodyPr wrap="square">
            <a:spAutoFit/>
          </a:bodyPr>
          <a:lstStyle/>
          <a:p>
            <a:r>
              <a:rPr lang="sv-SE" sz="1200" dirty="0">
                <a:latin typeface="Times New Roman" panose="02020603050405020304" pitchFamily="18" charset="0"/>
                <a:cs typeface="Times New Roman" panose="02020603050405020304" pitchFamily="18" charset="0"/>
              </a:rPr>
              <a:t>Återstående tid spel 5v5, matcher om åtta minuter. Testa att ett lag får inleda med att leda med ett mål och att de andra ska komma ikapp.</a:t>
            </a:r>
          </a:p>
        </p:txBody>
      </p:sp>
      <p:pic>
        <p:nvPicPr>
          <p:cNvPr id="16" name="Bildobjekt 15">
            <a:extLst>
              <a:ext uri="{FF2B5EF4-FFF2-40B4-BE49-F238E27FC236}">
                <a16:creationId xmlns:a16="http://schemas.microsoft.com/office/drawing/2014/main" id="{B53FF154-1123-C34E-82AC-D715232F833B}"/>
              </a:ext>
            </a:extLst>
          </p:cNvPr>
          <p:cNvPicPr>
            <a:picLocks noChangeAspect="1"/>
          </p:cNvPicPr>
          <p:nvPr/>
        </p:nvPicPr>
        <p:blipFill>
          <a:blip r:embed="rId8"/>
          <a:stretch>
            <a:fillRect/>
          </a:stretch>
        </p:blipFill>
        <p:spPr>
          <a:xfrm rot="16200000">
            <a:off x="4571824" y="4866121"/>
            <a:ext cx="1705812" cy="2338544"/>
          </a:xfrm>
          <a:prstGeom prst="rect">
            <a:avLst/>
          </a:prstGeom>
        </p:spPr>
      </p:pic>
      <p:pic>
        <p:nvPicPr>
          <p:cNvPr id="32" name="Bildobjekt 31">
            <a:extLst>
              <a:ext uri="{FF2B5EF4-FFF2-40B4-BE49-F238E27FC236}">
                <a16:creationId xmlns:a16="http://schemas.microsoft.com/office/drawing/2014/main" id="{6C9AE7C7-07B3-254E-9042-74369808422B}"/>
              </a:ext>
            </a:extLst>
          </p:cNvPr>
          <p:cNvPicPr>
            <a:picLocks noChangeAspect="1"/>
          </p:cNvPicPr>
          <p:nvPr/>
        </p:nvPicPr>
        <p:blipFill>
          <a:blip r:embed="rId9"/>
          <a:stretch>
            <a:fillRect/>
          </a:stretch>
        </p:blipFill>
        <p:spPr>
          <a:xfrm rot="16200000">
            <a:off x="4520851" y="6579176"/>
            <a:ext cx="1836165" cy="2540956"/>
          </a:xfrm>
          <a:prstGeom prst="rect">
            <a:avLst/>
          </a:prstGeom>
        </p:spPr>
      </p:pic>
    </p:spTree>
    <p:extLst>
      <p:ext uri="{BB962C8B-B14F-4D97-AF65-F5344CB8AC3E}">
        <p14:creationId xmlns:p14="http://schemas.microsoft.com/office/powerpoint/2010/main" val="674021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00B94E0-8C93-1B4C-9301-CC7891C273B0}"/>
              </a:ext>
            </a:extLst>
          </p:cNvPr>
          <p:cNvPicPr>
            <a:picLocks noChangeAspect="1"/>
          </p:cNvPicPr>
          <p:nvPr/>
        </p:nvPicPr>
        <p:blipFill>
          <a:blip r:embed="rId3"/>
          <a:stretch>
            <a:fillRect/>
          </a:stretch>
        </p:blipFill>
        <p:spPr>
          <a:xfrm>
            <a:off x="364524" y="9114567"/>
            <a:ext cx="1721063" cy="609173"/>
          </a:xfrm>
          <a:prstGeom prst="rect">
            <a:avLst/>
          </a:prstGeom>
        </p:spPr>
      </p:pic>
      <p:pic>
        <p:nvPicPr>
          <p:cNvPr id="7" name="Bildobjekt 6">
            <a:extLst>
              <a:ext uri="{FF2B5EF4-FFF2-40B4-BE49-F238E27FC236}">
                <a16:creationId xmlns:a16="http://schemas.microsoft.com/office/drawing/2014/main" id="{1B1E03EC-4301-6D45-94B4-51327F4EFDD0}"/>
              </a:ext>
            </a:extLst>
          </p:cNvPr>
          <p:cNvPicPr>
            <a:picLocks noChangeAspect="1"/>
          </p:cNvPicPr>
          <p:nvPr/>
        </p:nvPicPr>
        <p:blipFill>
          <a:blip r:embed="rId4"/>
          <a:stretch>
            <a:fillRect/>
          </a:stretch>
        </p:blipFill>
        <p:spPr>
          <a:xfrm>
            <a:off x="2161989" y="9164299"/>
            <a:ext cx="988986" cy="509708"/>
          </a:xfrm>
          <a:prstGeom prst="rect">
            <a:avLst/>
          </a:prstGeom>
        </p:spPr>
      </p:pic>
      <p:sp>
        <p:nvSpPr>
          <p:cNvPr id="8" name="textruta 7">
            <a:extLst>
              <a:ext uri="{FF2B5EF4-FFF2-40B4-BE49-F238E27FC236}">
                <a16:creationId xmlns:a16="http://schemas.microsoft.com/office/drawing/2014/main" id="{38211609-4E55-334A-84F3-1C86629D9573}"/>
              </a:ext>
            </a:extLst>
          </p:cNvPr>
          <p:cNvSpPr txBox="1"/>
          <p:nvPr/>
        </p:nvSpPr>
        <p:spPr>
          <a:xfrm>
            <a:off x="2161989" y="190500"/>
            <a:ext cx="2589170" cy="369332"/>
          </a:xfrm>
          <a:prstGeom prst="rect">
            <a:avLst/>
          </a:prstGeom>
          <a:noFill/>
        </p:spPr>
        <p:txBody>
          <a:bodyPr wrap="none" rtlCol="0">
            <a:spAutoFit/>
          </a:bodyPr>
          <a:lstStyle/>
          <a:p>
            <a:r>
              <a:rPr lang="sv-SE" b="1" dirty="0">
                <a:latin typeface="Times New Roman" panose="02020603050405020304" pitchFamily="18" charset="0"/>
                <a:cs typeface="Times New Roman" panose="02020603050405020304" pitchFamily="18" charset="0"/>
              </a:rPr>
              <a:t>Exempelträning 15-16år</a:t>
            </a:r>
          </a:p>
        </p:txBody>
      </p:sp>
      <p:sp>
        <p:nvSpPr>
          <p:cNvPr id="10" name="textruta 9">
            <a:extLst>
              <a:ext uri="{FF2B5EF4-FFF2-40B4-BE49-F238E27FC236}">
                <a16:creationId xmlns:a16="http://schemas.microsoft.com/office/drawing/2014/main" id="{9BE4C7EE-C35C-2E44-99FE-E1E1D2AF6A6A}"/>
              </a:ext>
            </a:extLst>
          </p:cNvPr>
          <p:cNvSpPr txBox="1"/>
          <p:nvPr/>
        </p:nvSpPr>
        <p:spPr>
          <a:xfrm>
            <a:off x="364523" y="559832"/>
            <a:ext cx="3533660" cy="276999"/>
          </a:xfrm>
          <a:prstGeom prst="rect">
            <a:avLst/>
          </a:prstGeom>
          <a:noFill/>
        </p:spPr>
        <p:txBody>
          <a:bodyPr wrap="none" rtlCol="0">
            <a:spAutoFit/>
          </a:bodyPr>
          <a:lstStyle/>
          <a:p>
            <a:r>
              <a:rPr lang="sv-SE" sz="1200" dirty="0">
                <a:latin typeface="Times New Roman" panose="02020603050405020304" pitchFamily="18" charset="0"/>
                <a:cs typeface="Times New Roman" panose="02020603050405020304" pitchFamily="18" charset="0"/>
              </a:rPr>
              <a:t>1. Uppvärmning – Kvadratspel och MV-Uppvärmning</a:t>
            </a:r>
          </a:p>
        </p:txBody>
      </p:sp>
      <p:sp>
        <p:nvSpPr>
          <p:cNvPr id="11" name="textruta 10">
            <a:extLst>
              <a:ext uri="{FF2B5EF4-FFF2-40B4-BE49-F238E27FC236}">
                <a16:creationId xmlns:a16="http://schemas.microsoft.com/office/drawing/2014/main" id="{D2530177-EE3C-6B43-B5CA-D66E40530117}"/>
              </a:ext>
            </a:extLst>
          </p:cNvPr>
          <p:cNvSpPr txBox="1"/>
          <p:nvPr/>
        </p:nvSpPr>
        <p:spPr>
          <a:xfrm>
            <a:off x="364524" y="836831"/>
            <a:ext cx="6344886" cy="461665"/>
          </a:xfrm>
          <a:prstGeom prst="rect">
            <a:avLst/>
          </a:prstGeom>
          <a:noFill/>
        </p:spPr>
        <p:txBody>
          <a:bodyPr wrap="square" rtlCol="0">
            <a:spAutoFit/>
          </a:bodyPr>
          <a:lstStyle/>
          <a:p>
            <a:r>
              <a:rPr lang="sv-SE" sz="1200" dirty="0">
                <a:latin typeface="Times New Roman" panose="02020603050405020304" pitchFamily="18" charset="0"/>
                <a:cs typeface="Times New Roman" panose="02020603050405020304" pitchFamily="18" charset="0"/>
              </a:rPr>
              <a:t>Dela in dem i 2 grupper, den ena gruppen inleder med kvadratspel och den andra kör uppvärmningsskott och halvmånen på målvakterna. Kör 3ggr på respektive station, stegra tempot.</a:t>
            </a:r>
          </a:p>
        </p:txBody>
      </p:sp>
      <p:cxnSp>
        <p:nvCxnSpPr>
          <p:cNvPr id="13" name="Rak 12">
            <a:extLst>
              <a:ext uri="{FF2B5EF4-FFF2-40B4-BE49-F238E27FC236}">
                <a16:creationId xmlns:a16="http://schemas.microsoft.com/office/drawing/2014/main" id="{66B21842-B64D-B044-8FEE-FE2F3B69D4F9}"/>
              </a:ext>
            </a:extLst>
          </p:cNvPr>
          <p:cNvCxnSpPr>
            <a:cxnSpLocks/>
          </p:cNvCxnSpPr>
          <p:nvPr/>
        </p:nvCxnSpPr>
        <p:spPr>
          <a:xfrm>
            <a:off x="3417569" y="1298496"/>
            <a:ext cx="0" cy="16923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Bildobjekt 19">
            <a:extLst>
              <a:ext uri="{FF2B5EF4-FFF2-40B4-BE49-F238E27FC236}">
                <a16:creationId xmlns:a16="http://schemas.microsoft.com/office/drawing/2014/main" id="{116A50D3-00A4-6940-B5F6-D5527C89A865}"/>
              </a:ext>
            </a:extLst>
          </p:cNvPr>
          <p:cNvPicPr>
            <a:picLocks noChangeAspect="1"/>
          </p:cNvPicPr>
          <p:nvPr/>
        </p:nvPicPr>
        <p:blipFill>
          <a:blip r:embed="rId5">
            <a:grayscl/>
            <a:extLst>
              <a:ext uri="{28A0092B-C50C-407E-A947-70E740481C1C}">
                <a14:useLocalDpi xmlns:a14="http://schemas.microsoft.com/office/drawing/2010/main" val="0"/>
              </a:ext>
            </a:extLst>
          </a:blip>
          <a:stretch>
            <a:fillRect/>
          </a:stretch>
        </p:blipFill>
        <p:spPr>
          <a:xfrm>
            <a:off x="3536967" y="1309710"/>
            <a:ext cx="968475" cy="597005"/>
          </a:xfrm>
          <a:prstGeom prst="rect">
            <a:avLst/>
          </a:prstGeom>
        </p:spPr>
      </p:pic>
      <p:sp>
        <p:nvSpPr>
          <p:cNvPr id="22" name="Rektangel 21">
            <a:extLst>
              <a:ext uri="{FF2B5EF4-FFF2-40B4-BE49-F238E27FC236}">
                <a16:creationId xmlns:a16="http://schemas.microsoft.com/office/drawing/2014/main" id="{533F9E77-F962-1F44-B64B-60F065322655}"/>
              </a:ext>
            </a:extLst>
          </p:cNvPr>
          <p:cNvSpPr/>
          <p:nvPr/>
        </p:nvSpPr>
        <p:spPr>
          <a:xfrm>
            <a:off x="3417569" y="3079947"/>
            <a:ext cx="2970081" cy="1569660"/>
          </a:xfrm>
          <a:prstGeom prst="rect">
            <a:avLst/>
          </a:prstGeom>
        </p:spPr>
        <p:txBody>
          <a:bodyPr wrap="square">
            <a:spAutoFit/>
          </a:bodyPr>
          <a:lstStyle/>
          <a:p>
            <a:r>
              <a:rPr lang="sv-SE" sz="1200" b="1" dirty="0">
                <a:solidFill>
                  <a:schemeClr val="tx1"/>
                </a:solidFill>
                <a:latin typeface="Times New Roman" panose="02020603050405020304" pitchFamily="18" charset="0"/>
                <a:cs typeface="Times New Roman" panose="02020603050405020304" pitchFamily="18" charset="0"/>
              </a:rPr>
              <a:t>Övning: Knäkontroll</a:t>
            </a:r>
          </a:p>
          <a:p>
            <a:r>
              <a:rPr lang="sv-SE" sz="1200" dirty="0">
                <a:solidFill>
                  <a:schemeClr val="tx1"/>
                </a:solidFill>
                <a:latin typeface="Times New Roman" panose="02020603050405020304" pitchFamily="18" charset="0"/>
                <a:cs typeface="Times New Roman" panose="02020603050405020304" pitchFamily="18" charset="0"/>
              </a:rPr>
              <a:t>Efter uppvärmning- Spelarna genomför alla övningar med fokus på knä över tå och kontrollerade landningar och rörelser. Övningarna bör genomföras i 4-6 repetitioner och 2-3 set. Lämpligt är att köra 2-3 övningar per avbrott i uppvärmningsövningen.</a:t>
            </a:r>
          </a:p>
        </p:txBody>
      </p:sp>
      <p:sp>
        <p:nvSpPr>
          <p:cNvPr id="23" name="textruta 22">
            <a:extLst>
              <a:ext uri="{FF2B5EF4-FFF2-40B4-BE49-F238E27FC236}">
                <a16:creationId xmlns:a16="http://schemas.microsoft.com/office/drawing/2014/main" id="{CCCDF600-7283-D745-B3E0-B8CC0DED6319}"/>
              </a:ext>
            </a:extLst>
          </p:cNvPr>
          <p:cNvSpPr txBox="1"/>
          <p:nvPr/>
        </p:nvSpPr>
        <p:spPr>
          <a:xfrm>
            <a:off x="364525" y="4791747"/>
            <a:ext cx="861133" cy="276999"/>
          </a:xfrm>
          <a:prstGeom prst="rect">
            <a:avLst/>
          </a:prstGeom>
          <a:noFill/>
        </p:spPr>
        <p:txBody>
          <a:bodyPr wrap="none" rtlCol="0">
            <a:spAutoFit/>
          </a:bodyPr>
          <a:lstStyle/>
          <a:p>
            <a:r>
              <a:rPr lang="sv-SE" sz="1200" dirty="0">
                <a:latin typeface="Times New Roman" panose="02020603050405020304" pitchFamily="18" charset="0"/>
                <a:cs typeface="Times New Roman" panose="02020603050405020304" pitchFamily="18" charset="0"/>
              </a:rPr>
              <a:t>2. Schweiz</a:t>
            </a:r>
          </a:p>
        </p:txBody>
      </p:sp>
      <p:sp>
        <p:nvSpPr>
          <p:cNvPr id="28" name="textruta 27">
            <a:extLst>
              <a:ext uri="{FF2B5EF4-FFF2-40B4-BE49-F238E27FC236}">
                <a16:creationId xmlns:a16="http://schemas.microsoft.com/office/drawing/2014/main" id="{5EDF947C-8947-9C4A-A22D-97EE1F4C4925}"/>
              </a:ext>
            </a:extLst>
          </p:cNvPr>
          <p:cNvSpPr txBox="1"/>
          <p:nvPr/>
        </p:nvSpPr>
        <p:spPr>
          <a:xfrm>
            <a:off x="357542" y="6530601"/>
            <a:ext cx="1088118" cy="276999"/>
          </a:xfrm>
          <a:prstGeom prst="rect">
            <a:avLst/>
          </a:prstGeom>
          <a:noFill/>
        </p:spPr>
        <p:txBody>
          <a:bodyPr wrap="none" rtlCol="0">
            <a:spAutoFit/>
          </a:bodyPr>
          <a:lstStyle/>
          <a:p>
            <a:r>
              <a:rPr lang="sv-SE" sz="1200" dirty="0">
                <a:latin typeface="Times New Roman" panose="02020603050405020304" pitchFamily="18" charset="0"/>
                <a:cs typeface="Times New Roman" panose="02020603050405020304" pitchFamily="18" charset="0"/>
              </a:rPr>
              <a:t>3. 1v1 - Avslut</a:t>
            </a:r>
          </a:p>
        </p:txBody>
      </p:sp>
      <p:pic>
        <p:nvPicPr>
          <p:cNvPr id="24" name="Bildobjekt 23">
            <a:extLst>
              <a:ext uri="{FF2B5EF4-FFF2-40B4-BE49-F238E27FC236}">
                <a16:creationId xmlns:a16="http://schemas.microsoft.com/office/drawing/2014/main" id="{13B4EEFE-1DA2-944B-9AC3-565D0E2E20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66857" y="2464963"/>
            <a:ext cx="942068" cy="628045"/>
          </a:xfrm>
          <a:prstGeom prst="rect">
            <a:avLst/>
          </a:prstGeom>
        </p:spPr>
      </p:pic>
      <p:pic>
        <p:nvPicPr>
          <p:cNvPr id="29" name="Bildobjekt 28">
            <a:extLst>
              <a:ext uri="{FF2B5EF4-FFF2-40B4-BE49-F238E27FC236}">
                <a16:creationId xmlns:a16="http://schemas.microsoft.com/office/drawing/2014/main" id="{F700327C-A1CA-F540-8BCB-21C7BD8A816E}"/>
              </a:ext>
            </a:extLst>
          </p:cNvPr>
          <p:cNvPicPr>
            <a:picLocks noChangeAspect="1"/>
          </p:cNvPicPr>
          <p:nvPr/>
        </p:nvPicPr>
        <p:blipFill rotWithShape="1">
          <a:blip r:embed="rId7">
            <a:extLst>
              <a:ext uri="{28A0092B-C50C-407E-A947-70E740481C1C}">
                <a14:useLocalDpi xmlns:a14="http://schemas.microsoft.com/office/drawing/2010/main" val="0"/>
              </a:ext>
            </a:extLst>
          </a:blip>
          <a:srcRect l="14808" r="19525"/>
          <a:stretch/>
        </p:blipFill>
        <p:spPr>
          <a:xfrm>
            <a:off x="5555454" y="1405717"/>
            <a:ext cx="789579" cy="1001996"/>
          </a:xfrm>
          <a:prstGeom prst="rect">
            <a:avLst/>
          </a:prstGeom>
        </p:spPr>
      </p:pic>
      <p:pic>
        <p:nvPicPr>
          <p:cNvPr id="31" name="Bildobjekt 30">
            <a:extLst>
              <a:ext uri="{FF2B5EF4-FFF2-40B4-BE49-F238E27FC236}">
                <a16:creationId xmlns:a16="http://schemas.microsoft.com/office/drawing/2014/main" id="{3FD7B1C3-C052-AF41-BFCF-EE4CFC0CC65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32659" y="1982330"/>
            <a:ext cx="976265" cy="434211"/>
          </a:xfrm>
          <a:prstGeom prst="rect">
            <a:avLst/>
          </a:prstGeom>
        </p:spPr>
      </p:pic>
      <p:pic>
        <p:nvPicPr>
          <p:cNvPr id="32" name="Bildobjekt 31">
            <a:extLst>
              <a:ext uri="{FF2B5EF4-FFF2-40B4-BE49-F238E27FC236}">
                <a16:creationId xmlns:a16="http://schemas.microsoft.com/office/drawing/2014/main" id="{D57666EE-99E6-5B41-8EBD-2C1C2AE7FFE3}"/>
              </a:ext>
            </a:extLst>
          </p:cNvPr>
          <p:cNvPicPr>
            <a:picLocks noChangeAspect="1"/>
          </p:cNvPicPr>
          <p:nvPr/>
        </p:nvPicPr>
        <p:blipFill rotWithShape="1">
          <a:blip r:embed="rId9">
            <a:extLst>
              <a:ext uri="{28A0092B-C50C-407E-A947-70E740481C1C}">
                <a14:useLocalDpi xmlns:a14="http://schemas.microsoft.com/office/drawing/2010/main" val="0"/>
              </a:ext>
            </a:extLst>
          </a:blip>
          <a:srcRect l="52496" t="55676" r="3099" b="29549"/>
          <a:stretch/>
        </p:blipFill>
        <p:spPr>
          <a:xfrm>
            <a:off x="4505442" y="1309109"/>
            <a:ext cx="1116599" cy="746929"/>
          </a:xfrm>
          <a:prstGeom prst="rect">
            <a:avLst/>
          </a:prstGeom>
        </p:spPr>
      </p:pic>
      <p:pic>
        <p:nvPicPr>
          <p:cNvPr id="9" name="Bildobjekt 8">
            <a:extLst>
              <a:ext uri="{FF2B5EF4-FFF2-40B4-BE49-F238E27FC236}">
                <a16:creationId xmlns:a16="http://schemas.microsoft.com/office/drawing/2014/main" id="{DB862F22-5DE2-9644-BE52-64C754FAF624}"/>
              </a:ext>
            </a:extLst>
          </p:cNvPr>
          <p:cNvPicPr>
            <a:picLocks noChangeAspect="1"/>
          </p:cNvPicPr>
          <p:nvPr/>
        </p:nvPicPr>
        <p:blipFill>
          <a:blip r:embed="rId10"/>
          <a:stretch>
            <a:fillRect/>
          </a:stretch>
        </p:blipFill>
        <p:spPr>
          <a:xfrm>
            <a:off x="4408924" y="2442706"/>
            <a:ext cx="1447865" cy="608103"/>
          </a:xfrm>
          <a:prstGeom prst="rect">
            <a:avLst/>
          </a:prstGeom>
        </p:spPr>
      </p:pic>
      <p:pic>
        <p:nvPicPr>
          <p:cNvPr id="14" name="Bildobjekt 13">
            <a:extLst>
              <a:ext uri="{FF2B5EF4-FFF2-40B4-BE49-F238E27FC236}">
                <a16:creationId xmlns:a16="http://schemas.microsoft.com/office/drawing/2014/main" id="{76B460C3-46D5-B84E-AC0B-0AB18D153340}"/>
              </a:ext>
            </a:extLst>
          </p:cNvPr>
          <p:cNvPicPr>
            <a:picLocks noChangeAspect="1"/>
          </p:cNvPicPr>
          <p:nvPr/>
        </p:nvPicPr>
        <p:blipFill>
          <a:blip r:embed="rId11"/>
          <a:stretch>
            <a:fillRect/>
          </a:stretch>
        </p:blipFill>
        <p:spPr>
          <a:xfrm>
            <a:off x="4504600" y="1945356"/>
            <a:ext cx="871958" cy="491103"/>
          </a:xfrm>
          <a:prstGeom prst="rect">
            <a:avLst/>
          </a:prstGeom>
        </p:spPr>
      </p:pic>
      <p:sp>
        <p:nvSpPr>
          <p:cNvPr id="33" name="Rektangel 32">
            <a:extLst>
              <a:ext uri="{FF2B5EF4-FFF2-40B4-BE49-F238E27FC236}">
                <a16:creationId xmlns:a16="http://schemas.microsoft.com/office/drawing/2014/main" id="{9D618373-681E-FA42-A953-34512EF546F2}"/>
              </a:ext>
            </a:extLst>
          </p:cNvPr>
          <p:cNvSpPr/>
          <p:nvPr/>
        </p:nvSpPr>
        <p:spPr>
          <a:xfrm>
            <a:off x="371087" y="4983083"/>
            <a:ext cx="4531522" cy="1569660"/>
          </a:xfrm>
          <a:prstGeom prst="rect">
            <a:avLst/>
          </a:prstGeom>
        </p:spPr>
        <p:txBody>
          <a:bodyPr wrap="square">
            <a:spAutoFit/>
          </a:bodyPr>
          <a:lstStyle/>
          <a:p>
            <a:r>
              <a:rPr lang="sv-SE" sz="1200" dirty="0">
                <a:latin typeface="Times New Roman" panose="02020603050405020304" pitchFamily="18" charset="0"/>
                <a:ea typeface="Times New Roman" charset="0"/>
                <a:cs typeface="Times New Roman" panose="02020603050405020304" pitchFamily="18" charset="0"/>
              </a:rPr>
              <a:t>Spelare A passar bollen till B och får tillbaka bollen på ny yta. A spelar sedan bollen till mötande C som tagit en V-löpning och passar till A på ny yta. A passar därefter till D som möter och </a:t>
            </a:r>
            <a:r>
              <a:rPr lang="sv-SE" sz="1200" dirty="0" err="1">
                <a:latin typeface="Times New Roman" panose="02020603050405020304" pitchFamily="18" charset="0"/>
                <a:ea typeface="Times New Roman" charset="0"/>
                <a:cs typeface="Times New Roman" panose="02020603050405020304" pitchFamily="18" charset="0"/>
              </a:rPr>
              <a:t>väggpassar</a:t>
            </a:r>
            <a:r>
              <a:rPr lang="sv-SE" sz="1200" dirty="0">
                <a:latin typeface="Times New Roman" panose="02020603050405020304" pitchFamily="18" charset="0"/>
                <a:ea typeface="Times New Roman" charset="0"/>
                <a:cs typeface="Times New Roman" panose="02020603050405020304" pitchFamily="18" charset="0"/>
              </a:rPr>
              <a:t> till ny yta där A får tillbaka bollen oh går på avslut. Tips, efter varje passning ska det ske en tempoväxling till en ny yta. Spelare C och D ska uppmanas ta en avledande löpning innan de möter passningen. Uppmana spelarna att kommunicera med varandra när de slår passningen/möter bollen.</a:t>
            </a:r>
          </a:p>
          <a:p>
            <a:r>
              <a:rPr lang="sv-SE" sz="1200" dirty="0" err="1">
                <a:latin typeface="Times New Roman" panose="02020603050405020304" pitchFamily="18" charset="0"/>
                <a:ea typeface="Times New Roman" charset="0"/>
                <a:cs typeface="Times New Roman" panose="02020603050405020304" pitchFamily="18" charset="0"/>
              </a:rPr>
              <a:t>Ledbyte</a:t>
            </a:r>
            <a:r>
              <a:rPr lang="sv-SE" sz="1200" dirty="0">
                <a:latin typeface="Times New Roman" panose="02020603050405020304" pitchFamily="18" charset="0"/>
                <a:ea typeface="Times New Roman" charset="0"/>
                <a:cs typeface="Times New Roman" panose="02020603050405020304" pitchFamily="18" charset="0"/>
              </a:rPr>
              <a:t>: A-D-C-B-A</a:t>
            </a:r>
          </a:p>
        </p:txBody>
      </p:sp>
      <p:sp>
        <p:nvSpPr>
          <p:cNvPr id="36" name="Rektangel 35">
            <a:extLst>
              <a:ext uri="{FF2B5EF4-FFF2-40B4-BE49-F238E27FC236}">
                <a16:creationId xmlns:a16="http://schemas.microsoft.com/office/drawing/2014/main" id="{CFAB4F42-EF99-FE4D-ACB3-D77C26A91C32}"/>
              </a:ext>
            </a:extLst>
          </p:cNvPr>
          <p:cNvSpPr/>
          <p:nvPr/>
        </p:nvSpPr>
        <p:spPr>
          <a:xfrm>
            <a:off x="354382" y="6753407"/>
            <a:ext cx="4523396" cy="1938992"/>
          </a:xfrm>
          <a:prstGeom prst="rect">
            <a:avLst/>
          </a:prstGeom>
        </p:spPr>
        <p:txBody>
          <a:bodyPr wrap="square">
            <a:spAutoFit/>
          </a:bodyPr>
          <a:lstStyle/>
          <a:p>
            <a:r>
              <a:rPr lang="sv-SE" sz="1200" dirty="0">
                <a:latin typeface="Times New Roman" panose="02020603050405020304" pitchFamily="18" charset="0"/>
                <a:ea typeface="Times New Roman" charset="0"/>
                <a:cs typeface="Times New Roman" panose="02020603050405020304" pitchFamily="18" charset="0"/>
              </a:rPr>
              <a:t>Försvararen slår en passning upp till den anfallande spelaren som ska ta emot bollen för att driva mot mål och försöka ta sig förbi motståndaren och göra mål. Momentet är inte över först försvarsspelaren/målvakt har kontroll på bollen eller att den gått utanför konerna eller en tänkt förlängd mållinje. En stegring på den här är att försvarare nummer två slår en passning upp till anfallande spelare, antingen direkt eller via sarg. Tips, De anfallande spelarna ska uppmanas att ta sig inåt banan och inte driva upp bollen enbart efter sarg och variera mellan att använda sig av dribblingar, kroppsfinter och ”peta-stick” för att komma förbi. </a:t>
            </a:r>
          </a:p>
        </p:txBody>
      </p:sp>
      <p:pic>
        <p:nvPicPr>
          <p:cNvPr id="38" name="Bildobjekt 37">
            <a:extLst>
              <a:ext uri="{FF2B5EF4-FFF2-40B4-BE49-F238E27FC236}">
                <a16:creationId xmlns:a16="http://schemas.microsoft.com/office/drawing/2014/main" id="{66D1E45F-4285-9348-9EE1-1F8342B4C7E0}"/>
              </a:ext>
            </a:extLst>
          </p:cNvPr>
          <p:cNvPicPr>
            <a:picLocks noChangeAspect="1"/>
          </p:cNvPicPr>
          <p:nvPr/>
        </p:nvPicPr>
        <p:blipFill>
          <a:blip r:embed="rId12"/>
          <a:stretch>
            <a:fillRect/>
          </a:stretch>
        </p:blipFill>
        <p:spPr>
          <a:xfrm>
            <a:off x="4902609" y="6753407"/>
            <a:ext cx="1352189" cy="1735584"/>
          </a:xfrm>
          <a:prstGeom prst="rect">
            <a:avLst/>
          </a:prstGeom>
        </p:spPr>
      </p:pic>
      <p:sp>
        <p:nvSpPr>
          <p:cNvPr id="39" name="textruta 38">
            <a:extLst>
              <a:ext uri="{FF2B5EF4-FFF2-40B4-BE49-F238E27FC236}">
                <a16:creationId xmlns:a16="http://schemas.microsoft.com/office/drawing/2014/main" id="{900E76D8-B15E-9F40-8C51-F3BF08ED3DAC}"/>
              </a:ext>
            </a:extLst>
          </p:cNvPr>
          <p:cNvSpPr txBox="1"/>
          <p:nvPr/>
        </p:nvSpPr>
        <p:spPr>
          <a:xfrm>
            <a:off x="357542" y="8626483"/>
            <a:ext cx="6147430" cy="461665"/>
          </a:xfrm>
          <a:prstGeom prst="rect">
            <a:avLst/>
          </a:prstGeom>
          <a:noFill/>
        </p:spPr>
        <p:txBody>
          <a:bodyPr wrap="square" rtlCol="0">
            <a:spAutoFit/>
          </a:bodyPr>
          <a:lstStyle/>
          <a:p>
            <a:r>
              <a:rPr lang="sv-SE" sz="1200" dirty="0">
                <a:latin typeface="Times New Roman" panose="02020603050405020304" pitchFamily="18" charset="0"/>
                <a:cs typeface="Times New Roman" panose="02020603050405020304" pitchFamily="18" charset="0"/>
              </a:rPr>
              <a:t>4. Spel – Matchspel med fokus på att som anfallande lag komma till avslut genom väggspel eller 1v1 situationer. Försvarares fokus ligger på att komma på rätt sida och sätta press på anfallaren.</a:t>
            </a:r>
          </a:p>
        </p:txBody>
      </p:sp>
      <p:pic>
        <p:nvPicPr>
          <p:cNvPr id="6" name="Bildobjekt 5">
            <a:extLst>
              <a:ext uri="{FF2B5EF4-FFF2-40B4-BE49-F238E27FC236}">
                <a16:creationId xmlns:a16="http://schemas.microsoft.com/office/drawing/2014/main" id="{95813014-899D-4643-8630-914A3BE61AD0}"/>
              </a:ext>
            </a:extLst>
          </p:cNvPr>
          <p:cNvPicPr>
            <a:picLocks noChangeAspect="1"/>
          </p:cNvPicPr>
          <p:nvPr/>
        </p:nvPicPr>
        <p:blipFill>
          <a:blip r:embed="rId13"/>
          <a:stretch>
            <a:fillRect/>
          </a:stretch>
        </p:blipFill>
        <p:spPr>
          <a:xfrm rot="16200000">
            <a:off x="1094099" y="1034936"/>
            <a:ext cx="1742471" cy="2371276"/>
          </a:xfrm>
          <a:prstGeom prst="rect">
            <a:avLst/>
          </a:prstGeom>
        </p:spPr>
      </p:pic>
      <p:cxnSp>
        <p:nvCxnSpPr>
          <p:cNvPr id="27" name="Rak 26">
            <a:extLst>
              <a:ext uri="{FF2B5EF4-FFF2-40B4-BE49-F238E27FC236}">
                <a16:creationId xmlns:a16="http://schemas.microsoft.com/office/drawing/2014/main" id="{CB6D4BD1-A0DB-DB4E-BEC5-CAAD02AE66DE}"/>
              </a:ext>
            </a:extLst>
          </p:cNvPr>
          <p:cNvCxnSpPr>
            <a:cxnSpLocks/>
          </p:cNvCxnSpPr>
          <p:nvPr/>
        </p:nvCxnSpPr>
        <p:spPr>
          <a:xfrm>
            <a:off x="2941319" y="2581275"/>
            <a:ext cx="0" cy="2218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ruta 14">
            <a:extLst>
              <a:ext uri="{FF2B5EF4-FFF2-40B4-BE49-F238E27FC236}">
                <a16:creationId xmlns:a16="http://schemas.microsoft.com/office/drawing/2014/main" id="{EF3A8330-67BF-524D-BF9D-4F316B2D50C6}"/>
              </a:ext>
            </a:extLst>
          </p:cNvPr>
          <p:cNvSpPr txBox="1"/>
          <p:nvPr/>
        </p:nvSpPr>
        <p:spPr>
          <a:xfrm>
            <a:off x="2499439" y="2733665"/>
            <a:ext cx="251992" cy="276999"/>
          </a:xfrm>
          <a:prstGeom prst="rect">
            <a:avLst/>
          </a:prstGeom>
          <a:noFill/>
        </p:spPr>
        <p:txBody>
          <a:bodyPr wrap="none" rtlCol="0">
            <a:spAutoFit/>
          </a:bodyPr>
          <a:lstStyle/>
          <a:p>
            <a:r>
              <a:rPr lang="sv-SE" sz="1200" dirty="0"/>
              <a:t>x</a:t>
            </a:r>
            <a:endParaRPr lang="sv-SE" sz="1600" dirty="0"/>
          </a:p>
        </p:txBody>
      </p:sp>
      <p:sp>
        <p:nvSpPr>
          <p:cNvPr id="30" name="textruta 29">
            <a:extLst>
              <a:ext uri="{FF2B5EF4-FFF2-40B4-BE49-F238E27FC236}">
                <a16:creationId xmlns:a16="http://schemas.microsoft.com/office/drawing/2014/main" id="{75ED0C72-FC76-0B4F-8FB2-B223866CE61A}"/>
              </a:ext>
            </a:extLst>
          </p:cNvPr>
          <p:cNvSpPr txBox="1"/>
          <p:nvPr/>
        </p:nvSpPr>
        <p:spPr>
          <a:xfrm>
            <a:off x="2537862" y="2418590"/>
            <a:ext cx="251992" cy="276999"/>
          </a:xfrm>
          <a:prstGeom prst="rect">
            <a:avLst/>
          </a:prstGeom>
          <a:noFill/>
        </p:spPr>
        <p:txBody>
          <a:bodyPr wrap="none" rtlCol="0">
            <a:spAutoFit/>
          </a:bodyPr>
          <a:lstStyle/>
          <a:p>
            <a:r>
              <a:rPr lang="sv-SE" sz="1200" dirty="0"/>
              <a:t>x</a:t>
            </a:r>
            <a:endParaRPr lang="sv-SE" sz="1600" dirty="0"/>
          </a:p>
        </p:txBody>
      </p:sp>
      <p:sp>
        <p:nvSpPr>
          <p:cNvPr id="34" name="textruta 33">
            <a:extLst>
              <a:ext uri="{FF2B5EF4-FFF2-40B4-BE49-F238E27FC236}">
                <a16:creationId xmlns:a16="http://schemas.microsoft.com/office/drawing/2014/main" id="{980C56DF-C8A8-B042-8123-ABDF5ECF1045}"/>
              </a:ext>
            </a:extLst>
          </p:cNvPr>
          <p:cNvSpPr txBox="1"/>
          <p:nvPr/>
        </p:nvSpPr>
        <p:spPr>
          <a:xfrm>
            <a:off x="2442186" y="2622188"/>
            <a:ext cx="251992" cy="276999"/>
          </a:xfrm>
          <a:prstGeom prst="rect">
            <a:avLst/>
          </a:prstGeom>
          <a:noFill/>
        </p:spPr>
        <p:txBody>
          <a:bodyPr wrap="none" rtlCol="0">
            <a:spAutoFit/>
          </a:bodyPr>
          <a:lstStyle/>
          <a:p>
            <a:r>
              <a:rPr lang="sv-SE" sz="1200" dirty="0"/>
              <a:t>x</a:t>
            </a:r>
            <a:endParaRPr lang="sv-SE" sz="1600" dirty="0"/>
          </a:p>
        </p:txBody>
      </p:sp>
      <p:sp>
        <p:nvSpPr>
          <p:cNvPr id="37" name="textruta 36">
            <a:extLst>
              <a:ext uri="{FF2B5EF4-FFF2-40B4-BE49-F238E27FC236}">
                <a16:creationId xmlns:a16="http://schemas.microsoft.com/office/drawing/2014/main" id="{F2775D9A-B8E0-B241-B8BB-DA41DC7EA5AA}"/>
              </a:ext>
            </a:extLst>
          </p:cNvPr>
          <p:cNvSpPr txBox="1"/>
          <p:nvPr/>
        </p:nvSpPr>
        <p:spPr>
          <a:xfrm>
            <a:off x="2423896" y="2483763"/>
            <a:ext cx="251992" cy="276999"/>
          </a:xfrm>
          <a:prstGeom prst="rect">
            <a:avLst/>
          </a:prstGeom>
          <a:noFill/>
        </p:spPr>
        <p:txBody>
          <a:bodyPr wrap="none" rtlCol="0">
            <a:spAutoFit/>
          </a:bodyPr>
          <a:lstStyle/>
          <a:p>
            <a:r>
              <a:rPr lang="sv-SE" sz="1200" dirty="0"/>
              <a:t>x</a:t>
            </a:r>
            <a:endParaRPr lang="sv-SE" sz="1600" dirty="0"/>
          </a:p>
        </p:txBody>
      </p:sp>
      <p:sp>
        <p:nvSpPr>
          <p:cNvPr id="40" name="textruta 39">
            <a:extLst>
              <a:ext uri="{FF2B5EF4-FFF2-40B4-BE49-F238E27FC236}">
                <a16:creationId xmlns:a16="http://schemas.microsoft.com/office/drawing/2014/main" id="{50BE5D71-706C-4341-AA76-60D0A9E1FCD9}"/>
              </a:ext>
            </a:extLst>
          </p:cNvPr>
          <p:cNvSpPr txBox="1"/>
          <p:nvPr/>
        </p:nvSpPr>
        <p:spPr>
          <a:xfrm>
            <a:off x="2890623" y="1667055"/>
            <a:ext cx="251992" cy="276999"/>
          </a:xfrm>
          <a:prstGeom prst="rect">
            <a:avLst/>
          </a:prstGeom>
          <a:noFill/>
        </p:spPr>
        <p:txBody>
          <a:bodyPr wrap="none" rtlCol="0">
            <a:spAutoFit/>
          </a:bodyPr>
          <a:lstStyle/>
          <a:p>
            <a:r>
              <a:rPr lang="sv-SE" sz="1200" dirty="0"/>
              <a:t>x</a:t>
            </a:r>
            <a:endParaRPr lang="sv-SE" sz="1600" dirty="0"/>
          </a:p>
        </p:txBody>
      </p:sp>
      <p:sp>
        <p:nvSpPr>
          <p:cNvPr id="41" name="textruta 40">
            <a:extLst>
              <a:ext uri="{FF2B5EF4-FFF2-40B4-BE49-F238E27FC236}">
                <a16:creationId xmlns:a16="http://schemas.microsoft.com/office/drawing/2014/main" id="{D4480164-FCF1-0B4D-B580-09A9C6DEE891}"/>
              </a:ext>
            </a:extLst>
          </p:cNvPr>
          <p:cNvSpPr txBox="1"/>
          <p:nvPr/>
        </p:nvSpPr>
        <p:spPr>
          <a:xfrm>
            <a:off x="2883321" y="1759844"/>
            <a:ext cx="251992" cy="276999"/>
          </a:xfrm>
          <a:prstGeom prst="rect">
            <a:avLst/>
          </a:prstGeom>
          <a:noFill/>
        </p:spPr>
        <p:txBody>
          <a:bodyPr wrap="none" rtlCol="0">
            <a:spAutoFit/>
          </a:bodyPr>
          <a:lstStyle/>
          <a:p>
            <a:r>
              <a:rPr lang="sv-SE" sz="1200" dirty="0"/>
              <a:t>x</a:t>
            </a:r>
            <a:endParaRPr lang="sv-SE" sz="1600" dirty="0"/>
          </a:p>
        </p:txBody>
      </p:sp>
      <p:sp>
        <p:nvSpPr>
          <p:cNvPr id="42" name="textruta 41">
            <a:extLst>
              <a:ext uri="{FF2B5EF4-FFF2-40B4-BE49-F238E27FC236}">
                <a16:creationId xmlns:a16="http://schemas.microsoft.com/office/drawing/2014/main" id="{25F16C62-4CB1-AC49-87A8-AE77110C1AE3}"/>
              </a:ext>
            </a:extLst>
          </p:cNvPr>
          <p:cNvSpPr txBox="1"/>
          <p:nvPr/>
        </p:nvSpPr>
        <p:spPr>
          <a:xfrm>
            <a:off x="2867035" y="1581679"/>
            <a:ext cx="251992" cy="276999"/>
          </a:xfrm>
          <a:prstGeom prst="rect">
            <a:avLst/>
          </a:prstGeom>
          <a:noFill/>
        </p:spPr>
        <p:txBody>
          <a:bodyPr wrap="none" rtlCol="0">
            <a:spAutoFit/>
          </a:bodyPr>
          <a:lstStyle/>
          <a:p>
            <a:r>
              <a:rPr lang="sv-SE" sz="1200" dirty="0"/>
              <a:t>x</a:t>
            </a:r>
            <a:endParaRPr lang="sv-SE" sz="1600" dirty="0"/>
          </a:p>
        </p:txBody>
      </p:sp>
      <p:sp>
        <p:nvSpPr>
          <p:cNvPr id="43" name="textruta 42">
            <a:extLst>
              <a:ext uri="{FF2B5EF4-FFF2-40B4-BE49-F238E27FC236}">
                <a16:creationId xmlns:a16="http://schemas.microsoft.com/office/drawing/2014/main" id="{1CF5D680-C1E9-4A40-BF63-CE2FD0C1B351}"/>
              </a:ext>
            </a:extLst>
          </p:cNvPr>
          <p:cNvSpPr txBox="1"/>
          <p:nvPr/>
        </p:nvSpPr>
        <p:spPr>
          <a:xfrm>
            <a:off x="2804509" y="1800771"/>
            <a:ext cx="251992" cy="276999"/>
          </a:xfrm>
          <a:prstGeom prst="rect">
            <a:avLst/>
          </a:prstGeom>
          <a:noFill/>
        </p:spPr>
        <p:txBody>
          <a:bodyPr wrap="none" rtlCol="0">
            <a:spAutoFit/>
          </a:bodyPr>
          <a:lstStyle/>
          <a:p>
            <a:r>
              <a:rPr lang="sv-SE" sz="1200" dirty="0"/>
              <a:t>x</a:t>
            </a:r>
            <a:endParaRPr lang="sv-SE" sz="1600" dirty="0"/>
          </a:p>
        </p:txBody>
      </p:sp>
      <p:sp>
        <p:nvSpPr>
          <p:cNvPr id="16" name="Båge 15">
            <a:extLst>
              <a:ext uri="{FF2B5EF4-FFF2-40B4-BE49-F238E27FC236}">
                <a16:creationId xmlns:a16="http://schemas.microsoft.com/office/drawing/2014/main" id="{660664BE-8754-8C48-9DBB-5F87B408D821}"/>
              </a:ext>
            </a:extLst>
          </p:cNvPr>
          <p:cNvSpPr/>
          <p:nvPr/>
        </p:nvSpPr>
        <p:spPr>
          <a:xfrm>
            <a:off x="2341299" y="1944446"/>
            <a:ext cx="1303464" cy="259219"/>
          </a:xfrm>
          <a:prstGeom prst="arc">
            <a:avLst>
              <a:gd name="adj1" fmla="val 10446366"/>
              <a:gd name="adj2" fmla="val 13706616"/>
            </a:avLst>
          </a:prstGeom>
          <a:ln w="190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cxnSp>
        <p:nvCxnSpPr>
          <p:cNvPr id="44" name="Rak 43">
            <a:extLst>
              <a:ext uri="{FF2B5EF4-FFF2-40B4-BE49-F238E27FC236}">
                <a16:creationId xmlns:a16="http://schemas.microsoft.com/office/drawing/2014/main" id="{459C99F2-BD8E-D642-8078-E1D8E565B6A7}"/>
              </a:ext>
            </a:extLst>
          </p:cNvPr>
          <p:cNvCxnSpPr>
            <a:cxnSpLocks/>
          </p:cNvCxnSpPr>
          <p:nvPr/>
        </p:nvCxnSpPr>
        <p:spPr>
          <a:xfrm flipV="1">
            <a:off x="2496931" y="1964775"/>
            <a:ext cx="552209" cy="191928"/>
          </a:xfrm>
          <a:prstGeom prst="line">
            <a:avLst/>
          </a:prstGeom>
          <a:ln w="19050">
            <a:solidFill>
              <a:schemeClr val="tx1"/>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textruta 20">
            <a:extLst>
              <a:ext uri="{FF2B5EF4-FFF2-40B4-BE49-F238E27FC236}">
                <a16:creationId xmlns:a16="http://schemas.microsoft.com/office/drawing/2014/main" id="{F72EA18A-9D12-F24E-9EC4-ADEE2324C76F}"/>
              </a:ext>
            </a:extLst>
          </p:cNvPr>
          <p:cNvSpPr txBox="1"/>
          <p:nvPr/>
        </p:nvSpPr>
        <p:spPr>
          <a:xfrm>
            <a:off x="371088" y="3064616"/>
            <a:ext cx="3062184" cy="1754326"/>
          </a:xfrm>
          <a:prstGeom prst="rect">
            <a:avLst/>
          </a:prstGeom>
          <a:noFill/>
        </p:spPr>
        <p:txBody>
          <a:bodyPr wrap="square" rtlCol="0">
            <a:spAutoFit/>
          </a:bodyPr>
          <a:lstStyle/>
          <a:p>
            <a:r>
              <a:rPr lang="sv-SE" sz="1200" dirty="0">
                <a:latin typeface="Times New Roman" panose="02020603050405020304" pitchFamily="18" charset="0"/>
                <a:ea typeface="Times New Roman" charset="0"/>
                <a:cs typeface="Times New Roman" panose="02020603050405020304" pitchFamily="18" charset="0"/>
              </a:rPr>
              <a:t>Spelarna delas in parvis i varje kvadrat med en boll. Därefter ska de på signal teka och träna duellspel där bollhållaren ska utmana sin motståndare och täcka boll och försvarsspelaren försöka vinna boll. Om försvarsspelaren vinner bollen skall denne försöka utmana och täcka boll. Åker bollen utanför rutan startar försvarsspelaren med bollen.</a:t>
            </a:r>
            <a:endParaRPr lang="sv-SE" sz="1200" dirty="0">
              <a:latin typeface="Times New Roman" panose="02020603050405020304" pitchFamily="18" charset="0"/>
              <a:cs typeface="Times New Roman" panose="02020603050405020304" pitchFamily="18" charset="0"/>
            </a:endParaRPr>
          </a:p>
        </p:txBody>
      </p:sp>
      <p:pic>
        <p:nvPicPr>
          <p:cNvPr id="26" name="Bildobjekt 25">
            <a:extLst>
              <a:ext uri="{FF2B5EF4-FFF2-40B4-BE49-F238E27FC236}">
                <a16:creationId xmlns:a16="http://schemas.microsoft.com/office/drawing/2014/main" id="{E4E78400-09C3-0242-B6A2-A85E071C37D8}"/>
              </a:ext>
            </a:extLst>
          </p:cNvPr>
          <p:cNvPicPr>
            <a:picLocks noChangeAspect="1"/>
          </p:cNvPicPr>
          <p:nvPr/>
        </p:nvPicPr>
        <p:blipFill>
          <a:blip r:embed="rId14"/>
          <a:stretch>
            <a:fillRect/>
          </a:stretch>
        </p:blipFill>
        <p:spPr>
          <a:xfrm>
            <a:off x="4940579" y="4690602"/>
            <a:ext cx="1320783" cy="1913668"/>
          </a:xfrm>
          <a:prstGeom prst="rect">
            <a:avLst/>
          </a:prstGeom>
        </p:spPr>
      </p:pic>
    </p:spTree>
    <p:extLst>
      <p:ext uri="{BB962C8B-B14F-4D97-AF65-F5344CB8AC3E}">
        <p14:creationId xmlns:p14="http://schemas.microsoft.com/office/powerpoint/2010/main" val="3932052638"/>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158</TotalTime>
  <Words>725</Words>
  <Application>Microsoft Macintosh PowerPoint</Application>
  <PresentationFormat>A4 (210 x 297 mm)</PresentationFormat>
  <Paragraphs>33</Paragraphs>
  <Slides>2</Slides>
  <Notes>1</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vt:i4>
      </vt:variant>
    </vt:vector>
  </HeadingPairs>
  <TitlesOfParts>
    <vt:vector size="7" baseType="lpstr">
      <vt:lpstr>Arial</vt:lpstr>
      <vt:lpstr>Calibri</vt:lpstr>
      <vt:lpstr>Calibri Light</vt:lpstr>
      <vt:lpstr>Times New Roman</vt:lpstr>
      <vt:lpstr>Office-tema</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Ågren</dc:creator>
  <cp:lastModifiedBy>Andreas Ågren</cp:lastModifiedBy>
  <cp:revision>13</cp:revision>
  <cp:lastPrinted>2018-06-04T08:50:51Z</cp:lastPrinted>
  <dcterms:created xsi:type="dcterms:W3CDTF">2018-06-04T08:09:52Z</dcterms:created>
  <dcterms:modified xsi:type="dcterms:W3CDTF">2018-11-26T10:35:04Z</dcterms:modified>
</cp:coreProperties>
</file>