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sldIdLst>
    <p:sldId id="267" r:id="rId2"/>
    <p:sldId id="257" r:id="rId3"/>
    <p:sldId id="258" r:id="rId4"/>
    <p:sldId id="256" r:id="rId5"/>
    <p:sldId id="259" r:id="rId6"/>
    <p:sldId id="260" r:id="rId7"/>
    <p:sldId id="261" r:id="rId8"/>
    <p:sldId id="262" r:id="rId9"/>
    <p:sldId id="263" r:id="rId10"/>
    <p:sldId id="264" r:id="rId11"/>
    <p:sldId id="265" r:id="rId12"/>
    <p:sldId id="266" r:id="rId13"/>
  </p:sldIdLst>
  <p:sldSz cx="9906000" cy="6858000" type="A4"/>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96"/>
    <p:restoredTop sz="94669"/>
  </p:normalViewPr>
  <p:slideViewPr>
    <p:cSldViewPr snapToGrid="0" snapToObjects="1">
      <p:cViewPr>
        <p:scale>
          <a:sx n="85" d="100"/>
          <a:sy n="85" d="100"/>
        </p:scale>
        <p:origin x="1736" y="2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sv-SE" smtClean="0"/>
              <a:t>Klicka här för att ändra format</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92004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09796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sv-SE" smtClean="0"/>
              <a:t>Klicka här för att ändra format</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947670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Date Placeholder 4"/>
          <p:cNvSpPr>
            <a:spLocks noGrp="1"/>
          </p:cNvSpPr>
          <p:nvPr>
            <p:ph type="dt" sz="half" idx="10"/>
          </p:nvPr>
        </p:nvSpPr>
        <p:spPr/>
        <p:txBody>
          <a:bodyPr/>
          <a:lstStyle/>
          <a:p>
            <a:fld id="{47657338-D2A3-0346-B12C-44FF58836152}" type="datetimeFigureOut">
              <a:rPr lang="sv-SE" smtClean="0"/>
              <a:t>2016-10-05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61182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sv-SE" smtClean="0"/>
              <a:t>Klicka här för att ändra format</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Content Placeholder 3"/>
          <p:cNvSpPr>
            <a:spLocks noGrp="1"/>
          </p:cNvSpPr>
          <p:nvPr>
            <p:ph sz="half" idx="2"/>
          </p:nvPr>
        </p:nvSpPr>
        <p:spPr>
          <a:xfrm>
            <a:off x="682329" y="2505075"/>
            <a:ext cx="4190702"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Content Placeholder 5"/>
          <p:cNvSpPr>
            <a:spLocks noGrp="1"/>
          </p:cNvSpPr>
          <p:nvPr>
            <p:ph sz="quarter" idx="4"/>
          </p:nvPr>
        </p:nvSpPr>
        <p:spPr>
          <a:xfrm>
            <a:off x="5014913" y="2505075"/>
            <a:ext cx="4211340"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7" name="Date Placeholder 6"/>
          <p:cNvSpPr>
            <a:spLocks noGrp="1"/>
          </p:cNvSpPr>
          <p:nvPr>
            <p:ph type="dt" sz="half" idx="10"/>
          </p:nvPr>
        </p:nvSpPr>
        <p:spPr/>
        <p:txBody>
          <a:bodyPr/>
          <a:lstStyle/>
          <a:p>
            <a:fld id="{47657338-D2A3-0346-B12C-44FF58836152}" type="datetimeFigureOut">
              <a:rPr lang="sv-SE" smtClean="0"/>
              <a:t>2016-10-05</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27238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Date Placeholder 2"/>
          <p:cNvSpPr>
            <a:spLocks noGrp="1"/>
          </p:cNvSpPr>
          <p:nvPr>
            <p:ph type="dt" sz="half" idx="10"/>
          </p:nvPr>
        </p:nvSpPr>
        <p:spPr/>
        <p:txBody>
          <a:bodyPr/>
          <a:lstStyle/>
          <a:p>
            <a:fld id="{47657338-D2A3-0346-B12C-44FF58836152}" type="datetimeFigureOut">
              <a:rPr lang="sv-SE" smtClean="0"/>
              <a:t>2016-10-05</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98863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657338-D2A3-0346-B12C-44FF58836152}" type="datetimeFigureOut">
              <a:rPr lang="sv-SE" smtClean="0"/>
              <a:t>2016-10-05</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81427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2016-10-05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19856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Dra bilden till platshållaren eller klicka på ikonen för att lägga till den</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2016-10-05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504071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09755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1138705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sv-SE" smtClean="0"/>
              <a:t>Klicka här för att ändra format</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57338-D2A3-0346-B12C-44FF58836152}" type="datetimeFigureOut">
              <a:rPr lang="sv-SE" smtClean="0"/>
              <a:t>2016-10-05</a:t>
            </a:fld>
            <a:endParaRPr lang="sv-SE"/>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C2555-B57B-FC4D-8C88-02B3BF68C40A}" type="slidenum">
              <a:rPr lang="sv-SE" smtClean="0"/>
              <a:t>‹Nr.›</a:t>
            </a:fld>
            <a:endParaRPr lang="sv-SE"/>
          </a:p>
        </p:txBody>
      </p:sp>
    </p:spTree>
    <p:extLst>
      <p:ext uri="{BB962C8B-B14F-4D97-AF65-F5344CB8AC3E}">
        <p14:creationId xmlns:p14="http://schemas.microsoft.com/office/powerpoint/2010/main" val="7445275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2319806" y="1898441"/>
            <a:ext cx="5541198" cy="1754326"/>
          </a:xfrm>
          <a:prstGeom prst="rect">
            <a:avLst/>
          </a:prstGeom>
          <a:noFill/>
        </p:spPr>
        <p:txBody>
          <a:bodyPr wrap="square" rtlCol="0">
            <a:spAutoFit/>
          </a:bodyPr>
          <a:lstStyle/>
          <a:p>
            <a:pPr algn="ctr"/>
            <a:r>
              <a:rPr lang="sv-SE" sz="5400" b="1" dirty="0" smtClean="0"/>
              <a:t>Övningar: </a:t>
            </a:r>
          </a:p>
          <a:p>
            <a:pPr algn="ctr"/>
            <a:r>
              <a:rPr lang="sv-SE" sz="5400" b="1" dirty="0" smtClean="0">
                <a:solidFill>
                  <a:srgbClr val="00B0F0"/>
                </a:solidFill>
              </a:rPr>
              <a:t>Blå Nivå 9-12 år</a:t>
            </a:r>
            <a:endParaRPr lang="sv-SE" sz="5400" b="1" dirty="0">
              <a:solidFill>
                <a:srgbClr val="00B0F0"/>
              </a:solidFill>
            </a:endParaRPr>
          </a:p>
        </p:txBody>
      </p:sp>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extruta 1"/>
          <p:cNvSpPr txBox="1"/>
          <p:nvPr/>
        </p:nvSpPr>
        <p:spPr>
          <a:xfrm>
            <a:off x="8512798" y="5910750"/>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264817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823616" y="240211"/>
            <a:ext cx="3612627" cy="461665"/>
          </a:xfrm>
          <a:prstGeom prst="rect">
            <a:avLst/>
          </a:prstGeom>
          <a:noFill/>
        </p:spPr>
        <p:txBody>
          <a:bodyPr wrap="square" rtlCol="0">
            <a:spAutoFit/>
          </a:bodyPr>
          <a:lstStyle/>
          <a:p>
            <a:r>
              <a:rPr lang="sv-SE" sz="2400" b="1" dirty="0" smtClean="0"/>
              <a:t>Övningar: </a:t>
            </a:r>
            <a:r>
              <a:rPr lang="sv-SE" sz="2400" b="1" dirty="0" smtClean="0">
                <a:solidFill>
                  <a:srgbClr val="00B0F0"/>
                </a:solidFill>
              </a:rPr>
              <a:t>Blå Nivå 9-12 år</a:t>
            </a:r>
            <a:endParaRPr lang="sv-SE" sz="2400" b="1" dirty="0">
              <a:solidFill>
                <a:srgbClr val="00B0F0"/>
              </a:solidFill>
            </a:endParaRPr>
          </a:p>
        </p:txBody>
      </p:sp>
      <p:sp>
        <p:nvSpPr>
          <p:cNvPr id="10" name="Rektangel med rundade hörn 9"/>
          <p:cNvSpPr/>
          <p:nvPr/>
        </p:nvSpPr>
        <p:spPr>
          <a:xfrm>
            <a:off x="735030" y="1147538"/>
            <a:ext cx="3900671" cy="499331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Övning: Bollkontroll - Hinderbana</a:t>
            </a:r>
          </a:p>
          <a:p>
            <a:r>
              <a:rPr lang="sv-SE" sz="1400" dirty="0">
                <a:solidFill>
                  <a:schemeClr val="tx1"/>
                </a:solidFill>
                <a:latin typeface="Times New Roman" charset="0"/>
                <a:ea typeface="Times New Roman" charset="0"/>
                <a:cs typeface="Times New Roman" charset="0"/>
              </a:rPr>
              <a:t>Spelarna ska driva med bollen genom en bana där olika hinder används. Exempelvis går det att använda sig av koner de ska runda, bänkar de ska lobba bollen över, madrasser de ska få upp bollen på och driva framåt, stolar att passa bollen genom för att ta emot på andra sidan osv</a:t>
            </a:r>
            <a:r>
              <a:rPr lang="sv-SE" sz="1400" dirty="0" smtClean="0">
                <a:solidFill>
                  <a:schemeClr val="tx1"/>
                </a:solidFill>
                <a:latin typeface="Times New Roman" charset="0"/>
                <a:ea typeface="Times New Roman" charset="0"/>
                <a:cs typeface="Times New Roman" charset="0"/>
              </a:rPr>
              <a:t>.</a:t>
            </a:r>
          </a:p>
          <a:p>
            <a:endParaRPr lang="sv-SE" sz="1400" dirty="0">
              <a:solidFill>
                <a:schemeClr val="tx1"/>
              </a:solidFill>
              <a:latin typeface="Times New Roman" charset="0"/>
              <a:ea typeface="Times New Roman" charset="0"/>
              <a:cs typeface="Times New Roman" charset="0"/>
            </a:endParaRPr>
          </a:p>
          <a:p>
            <a:r>
              <a:rPr lang="sv-SE" sz="1400" dirty="0">
                <a:solidFill>
                  <a:schemeClr val="tx1"/>
                </a:solidFill>
                <a:latin typeface="Times New Roman" charset="0"/>
                <a:ea typeface="Times New Roman" charset="0"/>
                <a:cs typeface="Times New Roman" charset="0"/>
              </a:rPr>
              <a:t>I exemplet på bilden:</a:t>
            </a:r>
          </a:p>
          <a:p>
            <a:pPr marL="342900" indent="-342900">
              <a:buAutoNum type="arabicPeriod"/>
            </a:pPr>
            <a:r>
              <a:rPr lang="sv-SE" sz="1400" dirty="0">
                <a:solidFill>
                  <a:schemeClr val="tx1"/>
                </a:solidFill>
                <a:latin typeface="Times New Roman" charset="0"/>
                <a:ea typeface="Times New Roman" charset="0"/>
                <a:cs typeface="Times New Roman" charset="0"/>
              </a:rPr>
              <a:t>Runda konerna med boll. För att öka svårighetsgraden kan de bara få använda backhand-/forehandsidan av bladet och/eller måste snurra ett varv runt varje kon.</a:t>
            </a:r>
          </a:p>
          <a:p>
            <a:pPr marL="342900" indent="-342900">
              <a:buAutoNum type="arabicPeriod"/>
            </a:pPr>
            <a:r>
              <a:rPr lang="sv-SE" sz="1400" dirty="0">
                <a:solidFill>
                  <a:schemeClr val="tx1"/>
                </a:solidFill>
                <a:latin typeface="Times New Roman" charset="0"/>
                <a:ea typeface="Times New Roman" charset="0"/>
                <a:cs typeface="Times New Roman" charset="0"/>
              </a:rPr>
              <a:t>Lobbar/Lyfter bollen över bänken. För att öka svårighetsgraden kan de försöka ta emot bollen innan den tar i marken.</a:t>
            </a:r>
          </a:p>
          <a:p>
            <a:pPr marL="342900" indent="-342900">
              <a:buAutoNum type="arabicPeriod"/>
            </a:pPr>
            <a:r>
              <a:rPr lang="sv-SE" sz="1400" dirty="0">
                <a:solidFill>
                  <a:schemeClr val="tx1"/>
                </a:solidFill>
                <a:latin typeface="Times New Roman" charset="0"/>
                <a:ea typeface="Times New Roman" charset="0"/>
                <a:cs typeface="Times New Roman" charset="0"/>
              </a:rPr>
              <a:t>Slår en pass genom stolen som de skall ta emot på andra sidan.</a:t>
            </a:r>
          </a:p>
          <a:p>
            <a:pPr marL="342900" indent="-342900">
              <a:buAutoNum type="arabicPeriod"/>
            </a:pPr>
            <a:r>
              <a:rPr lang="sv-SE" sz="1400" dirty="0">
                <a:solidFill>
                  <a:schemeClr val="tx1"/>
                </a:solidFill>
                <a:latin typeface="Times New Roman" charset="0"/>
                <a:ea typeface="Times New Roman" charset="0"/>
                <a:cs typeface="Times New Roman" charset="0"/>
              </a:rPr>
              <a:t>Driver bollen över madrassen.</a:t>
            </a:r>
          </a:p>
          <a:p>
            <a:pPr marL="342900" indent="-342900">
              <a:buAutoNum type="arabicPeriod"/>
            </a:pPr>
            <a:r>
              <a:rPr lang="sv-SE" sz="1400" dirty="0">
                <a:solidFill>
                  <a:schemeClr val="tx1"/>
                </a:solidFill>
                <a:latin typeface="Times New Roman" charset="0"/>
                <a:ea typeface="Times New Roman" charset="0"/>
                <a:cs typeface="Times New Roman" charset="0"/>
              </a:rPr>
              <a:t>Backar ned till konen med bollkontroll.</a:t>
            </a:r>
          </a:p>
          <a:p>
            <a:pPr marL="342900" indent="-342900">
              <a:buAutoNum type="arabicPeriod"/>
            </a:pPr>
            <a:r>
              <a:rPr lang="sv-SE" sz="1400" dirty="0">
                <a:solidFill>
                  <a:schemeClr val="tx1"/>
                </a:solidFill>
                <a:latin typeface="Times New Roman" charset="0"/>
                <a:ea typeface="Times New Roman" charset="0"/>
                <a:cs typeface="Times New Roman" charset="0"/>
              </a:rPr>
              <a:t>Driver upp rättvänd till sista konen och avslutar.</a:t>
            </a:r>
          </a:p>
          <a:p>
            <a:endParaRPr lang="sv-SE" sz="1400" dirty="0">
              <a:solidFill>
                <a:schemeClr val="tx1"/>
              </a:solidFill>
              <a:latin typeface="Times New Roman" charset="0"/>
              <a:ea typeface="Times New Roman" charset="0"/>
              <a:cs typeface="Times New Roman" charset="0"/>
            </a:endParaRPr>
          </a:p>
        </p:txBody>
      </p:sp>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Rektangel med rundade hörn 56"/>
          <p:cNvSpPr/>
          <p:nvPr/>
        </p:nvSpPr>
        <p:spPr>
          <a:xfrm>
            <a:off x="6403198" y="994674"/>
            <a:ext cx="3018120" cy="4993319"/>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8" name="Rektangel 57"/>
          <p:cNvSpPr/>
          <p:nvPr/>
        </p:nvSpPr>
        <p:spPr>
          <a:xfrm>
            <a:off x="7471347" y="1253421"/>
            <a:ext cx="725504" cy="499635"/>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9" name="Rektangel 58"/>
          <p:cNvSpPr/>
          <p:nvPr/>
        </p:nvSpPr>
        <p:spPr>
          <a:xfrm>
            <a:off x="7616868" y="5224402"/>
            <a:ext cx="725504" cy="499635"/>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0" name="Rak 59"/>
          <p:cNvCxnSpPr/>
          <p:nvPr/>
        </p:nvCxnSpPr>
        <p:spPr>
          <a:xfrm>
            <a:off x="7626369" y="1367522"/>
            <a:ext cx="38184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Rak 60"/>
          <p:cNvCxnSpPr/>
          <p:nvPr/>
        </p:nvCxnSpPr>
        <p:spPr>
          <a:xfrm>
            <a:off x="7788698" y="5633793"/>
            <a:ext cx="38184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Rak 61"/>
          <p:cNvCxnSpPr>
            <a:stCxn id="57" idx="1"/>
            <a:endCxn id="57" idx="3"/>
          </p:cNvCxnSpPr>
          <p:nvPr/>
        </p:nvCxnSpPr>
        <p:spPr>
          <a:xfrm>
            <a:off x="6403198" y="3491334"/>
            <a:ext cx="301812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Triangel 62"/>
          <p:cNvSpPr/>
          <p:nvPr/>
        </p:nvSpPr>
        <p:spPr>
          <a:xfrm>
            <a:off x="7927979" y="4552312"/>
            <a:ext cx="172625" cy="15083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4" name="textruta 63"/>
          <p:cNvSpPr txBox="1"/>
          <p:nvPr/>
        </p:nvSpPr>
        <p:spPr>
          <a:xfrm>
            <a:off x="6417915" y="3492050"/>
            <a:ext cx="221764" cy="369332"/>
          </a:xfrm>
          <a:prstGeom prst="rect">
            <a:avLst/>
          </a:prstGeom>
          <a:noFill/>
        </p:spPr>
        <p:txBody>
          <a:bodyPr wrap="square" rtlCol="0">
            <a:spAutoFit/>
          </a:bodyPr>
          <a:lstStyle/>
          <a:p>
            <a:r>
              <a:rPr lang="sv-SE" dirty="0" smtClean="0"/>
              <a:t>X</a:t>
            </a:r>
            <a:endParaRPr lang="sv-SE" dirty="0"/>
          </a:p>
        </p:txBody>
      </p:sp>
      <p:sp>
        <p:nvSpPr>
          <p:cNvPr id="65" name="Triangel 64"/>
          <p:cNvSpPr/>
          <p:nvPr/>
        </p:nvSpPr>
        <p:spPr>
          <a:xfrm>
            <a:off x="7568513" y="3605783"/>
            <a:ext cx="172625" cy="15083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Triangel 65"/>
          <p:cNvSpPr/>
          <p:nvPr/>
        </p:nvSpPr>
        <p:spPr>
          <a:xfrm>
            <a:off x="6733244" y="3879462"/>
            <a:ext cx="172625" cy="15083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Triangel 66"/>
          <p:cNvSpPr/>
          <p:nvPr/>
        </p:nvSpPr>
        <p:spPr>
          <a:xfrm>
            <a:off x="7026655" y="3641005"/>
            <a:ext cx="172625" cy="15083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8" name="Triangel 67"/>
          <p:cNvSpPr/>
          <p:nvPr/>
        </p:nvSpPr>
        <p:spPr>
          <a:xfrm>
            <a:off x="7322679" y="3910361"/>
            <a:ext cx="172625" cy="15083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9" name="textruta 68"/>
          <p:cNvSpPr txBox="1"/>
          <p:nvPr/>
        </p:nvSpPr>
        <p:spPr>
          <a:xfrm>
            <a:off x="6345274" y="3877240"/>
            <a:ext cx="193954" cy="369332"/>
          </a:xfrm>
          <a:prstGeom prst="rect">
            <a:avLst/>
          </a:prstGeom>
          <a:noFill/>
        </p:spPr>
        <p:txBody>
          <a:bodyPr wrap="square" rtlCol="0">
            <a:spAutoFit/>
          </a:bodyPr>
          <a:lstStyle/>
          <a:p>
            <a:r>
              <a:rPr lang="sv-SE" dirty="0" smtClean="0"/>
              <a:t>X</a:t>
            </a:r>
            <a:endParaRPr lang="sv-SE" dirty="0"/>
          </a:p>
        </p:txBody>
      </p:sp>
      <p:sp>
        <p:nvSpPr>
          <p:cNvPr id="70" name="textruta 69"/>
          <p:cNvSpPr txBox="1"/>
          <p:nvPr/>
        </p:nvSpPr>
        <p:spPr>
          <a:xfrm>
            <a:off x="6369681" y="3684645"/>
            <a:ext cx="193954" cy="369332"/>
          </a:xfrm>
          <a:prstGeom prst="rect">
            <a:avLst/>
          </a:prstGeom>
          <a:noFill/>
        </p:spPr>
        <p:txBody>
          <a:bodyPr wrap="square" rtlCol="0">
            <a:spAutoFit/>
          </a:bodyPr>
          <a:lstStyle/>
          <a:p>
            <a:r>
              <a:rPr lang="sv-SE" dirty="0" smtClean="0"/>
              <a:t>X</a:t>
            </a:r>
            <a:endParaRPr lang="sv-SE" dirty="0"/>
          </a:p>
        </p:txBody>
      </p:sp>
      <p:sp>
        <p:nvSpPr>
          <p:cNvPr id="71" name="textruta 70"/>
          <p:cNvSpPr txBox="1"/>
          <p:nvPr/>
        </p:nvSpPr>
        <p:spPr>
          <a:xfrm>
            <a:off x="6356916" y="4038674"/>
            <a:ext cx="193954" cy="369332"/>
          </a:xfrm>
          <a:prstGeom prst="rect">
            <a:avLst/>
          </a:prstGeom>
          <a:noFill/>
        </p:spPr>
        <p:txBody>
          <a:bodyPr wrap="square" rtlCol="0">
            <a:spAutoFit/>
          </a:bodyPr>
          <a:lstStyle/>
          <a:p>
            <a:r>
              <a:rPr lang="sv-SE" dirty="0" smtClean="0"/>
              <a:t>X</a:t>
            </a:r>
            <a:endParaRPr lang="sv-SE" dirty="0"/>
          </a:p>
        </p:txBody>
      </p:sp>
      <p:sp>
        <p:nvSpPr>
          <p:cNvPr id="72" name="Rektangel med rundade hörn 71"/>
          <p:cNvSpPr/>
          <p:nvPr/>
        </p:nvSpPr>
        <p:spPr>
          <a:xfrm rot="16200000">
            <a:off x="7876857" y="3710834"/>
            <a:ext cx="425789" cy="124099"/>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73" name="Rak 72"/>
          <p:cNvCxnSpPr/>
          <p:nvPr/>
        </p:nvCxnSpPr>
        <p:spPr>
          <a:xfrm>
            <a:off x="8461716" y="3667510"/>
            <a:ext cx="0" cy="1588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Rak 73"/>
          <p:cNvCxnSpPr/>
          <p:nvPr/>
        </p:nvCxnSpPr>
        <p:spPr>
          <a:xfrm>
            <a:off x="8546249" y="3674715"/>
            <a:ext cx="0" cy="1588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Rak 74"/>
          <p:cNvCxnSpPr/>
          <p:nvPr/>
        </p:nvCxnSpPr>
        <p:spPr>
          <a:xfrm flipH="1">
            <a:off x="8476886" y="3667510"/>
            <a:ext cx="693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Rak 75"/>
          <p:cNvCxnSpPr/>
          <p:nvPr/>
        </p:nvCxnSpPr>
        <p:spPr>
          <a:xfrm>
            <a:off x="8459706" y="3538821"/>
            <a:ext cx="0" cy="1588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Rektangel 76"/>
          <p:cNvSpPr/>
          <p:nvPr/>
        </p:nvSpPr>
        <p:spPr>
          <a:xfrm rot="5400000">
            <a:off x="8821058" y="4236776"/>
            <a:ext cx="427358" cy="2576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8" name="Triangel 77"/>
          <p:cNvSpPr/>
          <p:nvPr/>
        </p:nvSpPr>
        <p:spPr>
          <a:xfrm>
            <a:off x="8910028" y="5371708"/>
            <a:ext cx="172625" cy="15083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9" name="Frihandsfigur 78"/>
          <p:cNvSpPr/>
          <p:nvPr/>
        </p:nvSpPr>
        <p:spPr>
          <a:xfrm>
            <a:off x="6652217" y="3551754"/>
            <a:ext cx="1225695" cy="563222"/>
          </a:xfrm>
          <a:custGeom>
            <a:avLst/>
            <a:gdLst>
              <a:gd name="connsiteX0" fmla="*/ 64856 w 1893656"/>
              <a:gd name="connsiteY0" fmla="*/ 237968 h 1238967"/>
              <a:gd name="connsiteX1" fmla="*/ 35359 w 1893656"/>
              <a:gd name="connsiteY1" fmla="*/ 1122872 h 1238967"/>
              <a:gd name="connsiteX2" fmla="*/ 492559 w 1893656"/>
              <a:gd name="connsiteY2" fmla="*/ 1122872 h 1238967"/>
              <a:gd name="connsiteX3" fmla="*/ 448314 w 1893656"/>
              <a:gd name="connsiteY3" fmla="*/ 473943 h 1238967"/>
              <a:gd name="connsiteX4" fmla="*/ 492559 w 1893656"/>
              <a:gd name="connsiteY4" fmla="*/ 46239 h 1238967"/>
              <a:gd name="connsiteX5" fmla="*/ 920262 w 1893656"/>
              <a:gd name="connsiteY5" fmla="*/ 134730 h 1238967"/>
              <a:gd name="connsiteX6" fmla="*/ 876017 w 1893656"/>
              <a:gd name="connsiteY6" fmla="*/ 798407 h 1238967"/>
              <a:gd name="connsiteX7" fmla="*/ 905514 w 1893656"/>
              <a:gd name="connsiteY7" fmla="*/ 1181865 h 1238967"/>
              <a:gd name="connsiteX8" fmla="*/ 1274224 w 1893656"/>
              <a:gd name="connsiteY8" fmla="*/ 1211362 h 1238967"/>
              <a:gd name="connsiteX9" fmla="*/ 1347965 w 1893656"/>
              <a:gd name="connsiteY9" fmla="*/ 931143 h 1238967"/>
              <a:gd name="connsiteX10" fmla="*/ 1303720 w 1893656"/>
              <a:gd name="connsiteY10" fmla="*/ 562433 h 1238967"/>
              <a:gd name="connsiteX11" fmla="*/ 1303720 w 1893656"/>
              <a:gd name="connsiteY11" fmla="*/ 149478 h 1238967"/>
              <a:gd name="connsiteX12" fmla="*/ 1628185 w 1893656"/>
              <a:gd name="connsiteY12" fmla="*/ 1994 h 1238967"/>
              <a:gd name="connsiteX13" fmla="*/ 1805165 w 1893656"/>
              <a:gd name="connsiteY13" fmla="*/ 237968 h 1238967"/>
              <a:gd name="connsiteX14" fmla="*/ 1893656 w 1893656"/>
              <a:gd name="connsiteY14" fmla="*/ 282213 h 1238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93656" h="1238967">
                <a:moveTo>
                  <a:pt x="64856" y="237968"/>
                </a:moveTo>
                <a:cubicBezTo>
                  <a:pt x="14465" y="606678"/>
                  <a:pt x="-35925" y="975388"/>
                  <a:pt x="35359" y="1122872"/>
                </a:cubicBezTo>
                <a:cubicBezTo>
                  <a:pt x="106643" y="1270356"/>
                  <a:pt x="423733" y="1231027"/>
                  <a:pt x="492559" y="1122872"/>
                </a:cubicBezTo>
                <a:cubicBezTo>
                  <a:pt x="561385" y="1014717"/>
                  <a:pt x="448314" y="653382"/>
                  <a:pt x="448314" y="473943"/>
                </a:cubicBezTo>
                <a:cubicBezTo>
                  <a:pt x="448314" y="294504"/>
                  <a:pt x="413901" y="102774"/>
                  <a:pt x="492559" y="46239"/>
                </a:cubicBezTo>
                <a:cubicBezTo>
                  <a:pt x="571217" y="-10296"/>
                  <a:pt x="856352" y="9369"/>
                  <a:pt x="920262" y="134730"/>
                </a:cubicBezTo>
                <a:cubicBezTo>
                  <a:pt x="984172" y="260091"/>
                  <a:pt x="878475" y="623885"/>
                  <a:pt x="876017" y="798407"/>
                </a:cubicBezTo>
                <a:cubicBezTo>
                  <a:pt x="873559" y="972930"/>
                  <a:pt x="839146" y="1113039"/>
                  <a:pt x="905514" y="1181865"/>
                </a:cubicBezTo>
                <a:cubicBezTo>
                  <a:pt x="971882" y="1250691"/>
                  <a:pt x="1200482" y="1253149"/>
                  <a:pt x="1274224" y="1211362"/>
                </a:cubicBezTo>
                <a:cubicBezTo>
                  <a:pt x="1347966" y="1169575"/>
                  <a:pt x="1343049" y="1039298"/>
                  <a:pt x="1347965" y="931143"/>
                </a:cubicBezTo>
                <a:cubicBezTo>
                  <a:pt x="1352881" y="822988"/>
                  <a:pt x="1311094" y="692711"/>
                  <a:pt x="1303720" y="562433"/>
                </a:cubicBezTo>
                <a:cubicBezTo>
                  <a:pt x="1296346" y="432156"/>
                  <a:pt x="1249643" y="242885"/>
                  <a:pt x="1303720" y="149478"/>
                </a:cubicBezTo>
                <a:cubicBezTo>
                  <a:pt x="1357798" y="56071"/>
                  <a:pt x="1544611" y="-12754"/>
                  <a:pt x="1628185" y="1994"/>
                </a:cubicBezTo>
                <a:cubicBezTo>
                  <a:pt x="1711759" y="16742"/>
                  <a:pt x="1760920" y="191265"/>
                  <a:pt x="1805165" y="237968"/>
                </a:cubicBezTo>
                <a:cubicBezTo>
                  <a:pt x="1849410" y="284671"/>
                  <a:pt x="1893656" y="282213"/>
                  <a:pt x="1893656" y="282213"/>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0" name="Båge 79"/>
          <p:cNvSpPr/>
          <p:nvPr/>
        </p:nvSpPr>
        <p:spPr>
          <a:xfrm rot="18677345">
            <a:off x="7790665" y="3694587"/>
            <a:ext cx="584478" cy="591858"/>
          </a:xfrm>
          <a:prstGeom prst="arc">
            <a:avLst/>
          </a:prstGeom>
          <a:ln w="28575">
            <a:solidFill>
              <a:schemeClr val="tx1"/>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cxnSp>
        <p:nvCxnSpPr>
          <p:cNvPr id="81" name="Rak pil 80"/>
          <p:cNvCxnSpPr/>
          <p:nvPr/>
        </p:nvCxnSpPr>
        <p:spPr>
          <a:xfrm>
            <a:off x="8360910" y="3737838"/>
            <a:ext cx="370678" cy="0"/>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82" name="Frihandsfigur 81"/>
          <p:cNvSpPr/>
          <p:nvPr/>
        </p:nvSpPr>
        <p:spPr>
          <a:xfrm>
            <a:off x="8934282" y="3643948"/>
            <a:ext cx="128965" cy="471028"/>
          </a:xfrm>
          <a:custGeom>
            <a:avLst/>
            <a:gdLst>
              <a:gd name="connsiteX0" fmla="*/ 191754 w 191754"/>
              <a:gd name="connsiteY0" fmla="*/ 0 h 915447"/>
              <a:gd name="connsiteX1" fmla="*/ 25 w 191754"/>
              <a:gd name="connsiteY1" fmla="*/ 265471 h 915447"/>
              <a:gd name="connsiteX2" fmla="*/ 177006 w 191754"/>
              <a:gd name="connsiteY2" fmla="*/ 383458 h 915447"/>
              <a:gd name="connsiteX3" fmla="*/ 14773 w 191754"/>
              <a:gd name="connsiteY3" fmla="*/ 634181 h 915447"/>
              <a:gd name="connsiteX4" fmla="*/ 177006 w 191754"/>
              <a:gd name="connsiteY4" fmla="*/ 737420 h 915447"/>
              <a:gd name="connsiteX5" fmla="*/ 88515 w 191754"/>
              <a:gd name="connsiteY5" fmla="*/ 914400 h 915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754" h="915447">
                <a:moveTo>
                  <a:pt x="191754" y="0"/>
                </a:moveTo>
                <a:cubicBezTo>
                  <a:pt x="97118" y="100780"/>
                  <a:pt x="2483" y="201561"/>
                  <a:pt x="25" y="265471"/>
                </a:cubicBezTo>
                <a:cubicBezTo>
                  <a:pt x="-2433" y="329381"/>
                  <a:pt x="174548" y="322007"/>
                  <a:pt x="177006" y="383458"/>
                </a:cubicBezTo>
                <a:cubicBezTo>
                  <a:pt x="179464" y="444909"/>
                  <a:pt x="14773" y="575187"/>
                  <a:pt x="14773" y="634181"/>
                </a:cubicBezTo>
                <a:cubicBezTo>
                  <a:pt x="14773" y="693175"/>
                  <a:pt x="164716" y="690717"/>
                  <a:pt x="177006" y="737420"/>
                </a:cubicBezTo>
                <a:cubicBezTo>
                  <a:pt x="189296" y="784123"/>
                  <a:pt x="98347" y="929148"/>
                  <a:pt x="88515" y="91440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3" name="Frihandsfigur 82"/>
          <p:cNvSpPr/>
          <p:nvPr/>
        </p:nvSpPr>
        <p:spPr>
          <a:xfrm flipH="1">
            <a:off x="9063247" y="4616619"/>
            <a:ext cx="157384" cy="863381"/>
          </a:xfrm>
          <a:custGeom>
            <a:avLst/>
            <a:gdLst>
              <a:gd name="connsiteX0" fmla="*/ 191754 w 191754"/>
              <a:gd name="connsiteY0" fmla="*/ 0 h 915447"/>
              <a:gd name="connsiteX1" fmla="*/ 25 w 191754"/>
              <a:gd name="connsiteY1" fmla="*/ 265471 h 915447"/>
              <a:gd name="connsiteX2" fmla="*/ 177006 w 191754"/>
              <a:gd name="connsiteY2" fmla="*/ 383458 h 915447"/>
              <a:gd name="connsiteX3" fmla="*/ 14773 w 191754"/>
              <a:gd name="connsiteY3" fmla="*/ 634181 h 915447"/>
              <a:gd name="connsiteX4" fmla="*/ 177006 w 191754"/>
              <a:gd name="connsiteY4" fmla="*/ 737420 h 915447"/>
              <a:gd name="connsiteX5" fmla="*/ 88515 w 191754"/>
              <a:gd name="connsiteY5" fmla="*/ 914400 h 915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754" h="915447">
                <a:moveTo>
                  <a:pt x="191754" y="0"/>
                </a:moveTo>
                <a:cubicBezTo>
                  <a:pt x="97118" y="100780"/>
                  <a:pt x="2483" y="201561"/>
                  <a:pt x="25" y="265471"/>
                </a:cubicBezTo>
                <a:cubicBezTo>
                  <a:pt x="-2433" y="329381"/>
                  <a:pt x="174548" y="322007"/>
                  <a:pt x="177006" y="383458"/>
                </a:cubicBezTo>
                <a:cubicBezTo>
                  <a:pt x="179464" y="444909"/>
                  <a:pt x="14773" y="575187"/>
                  <a:pt x="14773" y="634181"/>
                </a:cubicBezTo>
                <a:cubicBezTo>
                  <a:pt x="14773" y="693175"/>
                  <a:pt x="164716" y="690717"/>
                  <a:pt x="177006" y="737420"/>
                </a:cubicBezTo>
                <a:cubicBezTo>
                  <a:pt x="189296" y="784123"/>
                  <a:pt x="98347" y="929148"/>
                  <a:pt x="88515" y="91440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5" name="Frihandsfigur 84"/>
          <p:cNvSpPr/>
          <p:nvPr/>
        </p:nvSpPr>
        <p:spPr>
          <a:xfrm rot="8511682" flipH="1">
            <a:off x="8360489" y="4363271"/>
            <a:ext cx="282196" cy="1459545"/>
          </a:xfrm>
          <a:custGeom>
            <a:avLst/>
            <a:gdLst>
              <a:gd name="connsiteX0" fmla="*/ 191754 w 191754"/>
              <a:gd name="connsiteY0" fmla="*/ 0 h 915447"/>
              <a:gd name="connsiteX1" fmla="*/ 25 w 191754"/>
              <a:gd name="connsiteY1" fmla="*/ 265471 h 915447"/>
              <a:gd name="connsiteX2" fmla="*/ 177006 w 191754"/>
              <a:gd name="connsiteY2" fmla="*/ 383458 h 915447"/>
              <a:gd name="connsiteX3" fmla="*/ 14773 w 191754"/>
              <a:gd name="connsiteY3" fmla="*/ 634181 h 915447"/>
              <a:gd name="connsiteX4" fmla="*/ 177006 w 191754"/>
              <a:gd name="connsiteY4" fmla="*/ 737420 h 915447"/>
              <a:gd name="connsiteX5" fmla="*/ 88515 w 191754"/>
              <a:gd name="connsiteY5" fmla="*/ 914400 h 915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754" h="915447">
                <a:moveTo>
                  <a:pt x="191754" y="0"/>
                </a:moveTo>
                <a:cubicBezTo>
                  <a:pt x="97118" y="100780"/>
                  <a:pt x="2483" y="201561"/>
                  <a:pt x="25" y="265471"/>
                </a:cubicBezTo>
                <a:cubicBezTo>
                  <a:pt x="-2433" y="329381"/>
                  <a:pt x="174548" y="322007"/>
                  <a:pt x="177006" y="383458"/>
                </a:cubicBezTo>
                <a:cubicBezTo>
                  <a:pt x="179464" y="444909"/>
                  <a:pt x="14773" y="575187"/>
                  <a:pt x="14773" y="634181"/>
                </a:cubicBezTo>
                <a:cubicBezTo>
                  <a:pt x="14773" y="693175"/>
                  <a:pt x="164716" y="690717"/>
                  <a:pt x="177006" y="737420"/>
                </a:cubicBezTo>
                <a:cubicBezTo>
                  <a:pt x="189296" y="784123"/>
                  <a:pt x="98347" y="929148"/>
                  <a:pt x="88515" y="91440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6" name="Ned 85"/>
          <p:cNvSpPr/>
          <p:nvPr/>
        </p:nvSpPr>
        <p:spPr>
          <a:xfrm>
            <a:off x="7849599" y="4865439"/>
            <a:ext cx="190126" cy="26872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7" name="textruta 36"/>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596577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642607" cy="461665"/>
          </a:xfrm>
          <a:prstGeom prst="rect">
            <a:avLst/>
          </a:prstGeom>
          <a:noFill/>
        </p:spPr>
        <p:txBody>
          <a:bodyPr wrap="square" rtlCol="0">
            <a:spAutoFit/>
          </a:bodyPr>
          <a:lstStyle/>
          <a:p>
            <a:r>
              <a:rPr lang="sv-SE" sz="2400" b="1" dirty="0" smtClean="0"/>
              <a:t>Övningar: </a:t>
            </a:r>
            <a:r>
              <a:rPr lang="sv-SE" sz="2400" b="1" smtClean="0">
                <a:solidFill>
                  <a:srgbClr val="00B0F0"/>
                </a:solidFill>
              </a:rPr>
              <a:t>Blå Nivå 9-12 år</a:t>
            </a:r>
            <a:endParaRPr lang="sv-SE" sz="2400" b="1" dirty="0">
              <a:solidFill>
                <a:srgbClr val="00B0F0"/>
              </a:solidFill>
            </a:endParaRPr>
          </a:p>
        </p:txBody>
      </p:sp>
      <p:sp>
        <p:nvSpPr>
          <p:cNvPr id="10" name="Rektangel med rundade hörn 9"/>
          <p:cNvSpPr/>
          <p:nvPr/>
        </p:nvSpPr>
        <p:spPr>
          <a:xfrm>
            <a:off x="735031" y="2218545"/>
            <a:ext cx="3597126" cy="2518347"/>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Övning: Spelbarhet </a:t>
            </a:r>
            <a:r>
              <a:rPr lang="mr-IN" sz="1600" b="1" dirty="0" smtClean="0">
                <a:solidFill>
                  <a:schemeClr val="tx1"/>
                </a:solidFill>
              </a:rPr>
              <a:t>–</a:t>
            </a:r>
            <a:r>
              <a:rPr lang="sv-SE" sz="1600" b="1" dirty="0" smtClean="0">
                <a:solidFill>
                  <a:schemeClr val="tx1"/>
                </a:solidFill>
              </a:rPr>
              <a:t> Spelavstånd</a:t>
            </a:r>
          </a:p>
          <a:p>
            <a:r>
              <a:rPr lang="sv-SE" sz="1400" dirty="0" smtClean="0">
                <a:solidFill>
                  <a:schemeClr val="tx1"/>
                </a:solidFill>
              </a:rPr>
              <a:t>Upp till nio spelare per plan. Varje spelare får ett nummer där 1 passar till 2 som passar till 3 och så vidare. Om de är fler än nio så dela in dem i fler grupper. En stegring på denna övning är att den som spelat bollen ska jaga ikapp den nya bollhållaren och försöka nudda honom, den nya bollhållaren måste då försöka passa bollen innan bollhållaren blir tagen.</a:t>
            </a:r>
          </a:p>
        </p:txBody>
      </p:sp>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Rak 14"/>
          <p:cNvCxnSpPr/>
          <p:nvPr/>
        </p:nvCxnSpPr>
        <p:spPr>
          <a:xfrm>
            <a:off x="5917550" y="3157943"/>
            <a:ext cx="1293818"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 name="Rak 15"/>
          <p:cNvCxnSpPr/>
          <p:nvPr/>
        </p:nvCxnSpPr>
        <p:spPr>
          <a:xfrm flipH="1" flipV="1">
            <a:off x="7180866" y="1287112"/>
            <a:ext cx="21894" cy="193067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7" name="Triangel 16"/>
          <p:cNvSpPr/>
          <p:nvPr/>
        </p:nvSpPr>
        <p:spPr>
          <a:xfrm>
            <a:off x="5917550" y="3073103"/>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riangel 17"/>
          <p:cNvSpPr/>
          <p:nvPr/>
        </p:nvSpPr>
        <p:spPr>
          <a:xfrm>
            <a:off x="7146390" y="3116709"/>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riangel 18"/>
          <p:cNvSpPr/>
          <p:nvPr/>
        </p:nvSpPr>
        <p:spPr>
          <a:xfrm>
            <a:off x="7098230" y="1277525"/>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extruta 19"/>
          <p:cNvSpPr txBox="1"/>
          <p:nvPr/>
        </p:nvSpPr>
        <p:spPr>
          <a:xfrm>
            <a:off x="6766509" y="1500400"/>
            <a:ext cx="245279" cy="369332"/>
          </a:xfrm>
          <a:prstGeom prst="rect">
            <a:avLst/>
          </a:prstGeom>
          <a:noFill/>
        </p:spPr>
        <p:txBody>
          <a:bodyPr wrap="square" rtlCol="0">
            <a:spAutoFit/>
          </a:bodyPr>
          <a:lstStyle/>
          <a:p>
            <a:r>
              <a:rPr lang="sv-SE" smtClean="0"/>
              <a:t>X</a:t>
            </a:r>
            <a:endParaRPr lang="sv-SE" dirty="0"/>
          </a:p>
        </p:txBody>
      </p:sp>
      <p:sp>
        <p:nvSpPr>
          <p:cNvPr id="21" name="textruta 20"/>
          <p:cNvSpPr txBox="1"/>
          <p:nvPr/>
        </p:nvSpPr>
        <p:spPr>
          <a:xfrm>
            <a:off x="6137778" y="2465164"/>
            <a:ext cx="245279" cy="369332"/>
          </a:xfrm>
          <a:prstGeom prst="rect">
            <a:avLst/>
          </a:prstGeom>
          <a:noFill/>
        </p:spPr>
        <p:txBody>
          <a:bodyPr wrap="square" rtlCol="0">
            <a:spAutoFit/>
          </a:bodyPr>
          <a:lstStyle/>
          <a:p>
            <a:r>
              <a:rPr lang="sv-SE" smtClean="0"/>
              <a:t>X</a:t>
            </a:r>
            <a:endParaRPr lang="sv-SE" dirty="0"/>
          </a:p>
        </p:txBody>
      </p:sp>
      <p:sp>
        <p:nvSpPr>
          <p:cNvPr id="22" name="textruta 21"/>
          <p:cNvSpPr txBox="1"/>
          <p:nvPr/>
        </p:nvSpPr>
        <p:spPr>
          <a:xfrm>
            <a:off x="6058037" y="1590332"/>
            <a:ext cx="245279" cy="369332"/>
          </a:xfrm>
          <a:prstGeom prst="rect">
            <a:avLst/>
          </a:prstGeom>
          <a:noFill/>
        </p:spPr>
        <p:txBody>
          <a:bodyPr wrap="square" rtlCol="0">
            <a:spAutoFit/>
          </a:bodyPr>
          <a:lstStyle/>
          <a:p>
            <a:r>
              <a:rPr lang="sv-SE" dirty="0" smtClean="0"/>
              <a:t>X</a:t>
            </a:r>
            <a:endParaRPr lang="sv-SE" dirty="0"/>
          </a:p>
        </p:txBody>
      </p:sp>
      <p:sp>
        <p:nvSpPr>
          <p:cNvPr id="25" name="Ellips 24"/>
          <p:cNvSpPr/>
          <p:nvPr/>
        </p:nvSpPr>
        <p:spPr>
          <a:xfrm>
            <a:off x="6398092" y="275620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textruta 28"/>
          <p:cNvSpPr txBox="1"/>
          <p:nvPr/>
        </p:nvSpPr>
        <p:spPr>
          <a:xfrm>
            <a:off x="6531850" y="2059216"/>
            <a:ext cx="245279" cy="369332"/>
          </a:xfrm>
          <a:prstGeom prst="rect">
            <a:avLst/>
          </a:prstGeom>
          <a:noFill/>
        </p:spPr>
        <p:txBody>
          <a:bodyPr wrap="square" rtlCol="0">
            <a:spAutoFit/>
          </a:bodyPr>
          <a:lstStyle/>
          <a:p>
            <a:r>
              <a:rPr lang="sv-SE" smtClean="0"/>
              <a:t>X</a:t>
            </a:r>
            <a:endParaRPr lang="sv-SE" dirty="0"/>
          </a:p>
        </p:txBody>
      </p:sp>
      <p:sp>
        <p:nvSpPr>
          <p:cNvPr id="30" name="textruta 29"/>
          <p:cNvSpPr txBox="1"/>
          <p:nvPr/>
        </p:nvSpPr>
        <p:spPr>
          <a:xfrm>
            <a:off x="6684717" y="2388492"/>
            <a:ext cx="245279" cy="369332"/>
          </a:xfrm>
          <a:prstGeom prst="rect">
            <a:avLst/>
          </a:prstGeom>
          <a:noFill/>
        </p:spPr>
        <p:txBody>
          <a:bodyPr wrap="square" rtlCol="0">
            <a:spAutoFit/>
          </a:bodyPr>
          <a:lstStyle/>
          <a:p>
            <a:r>
              <a:rPr lang="sv-SE" smtClean="0"/>
              <a:t>X</a:t>
            </a:r>
            <a:endParaRPr lang="sv-SE" dirty="0"/>
          </a:p>
        </p:txBody>
      </p:sp>
      <p:sp>
        <p:nvSpPr>
          <p:cNvPr id="31" name="textruta 30"/>
          <p:cNvSpPr txBox="1"/>
          <p:nvPr/>
        </p:nvSpPr>
        <p:spPr>
          <a:xfrm flipH="1">
            <a:off x="6552136" y="2540891"/>
            <a:ext cx="284982" cy="369332"/>
          </a:xfrm>
          <a:prstGeom prst="rect">
            <a:avLst/>
          </a:prstGeom>
          <a:noFill/>
        </p:spPr>
        <p:txBody>
          <a:bodyPr wrap="square" rtlCol="0">
            <a:spAutoFit/>
          </a:bodyPr>
          <a:lstStyle/>
          <a:p>
            <a:r>
              <a:rPr lang="sv-SE" smtClean="0"/>
              <a:t>X</a:t>
            </a:r>
            <a:endParaRPr lang="sv-SE" dirty="0"/>
          </a:p>
        </p:txBody>
      </p:sp>
      <p:sp>
        <p:nvSpPr>
          <p:cNvPr id="32" name="textruta 31"/>
          <p:cNvSpPr txBox="1"/>
          <p:nvPr/>
        </p:nvSpPr>
        <p:spPr>
          <a:xfrm flipH="1">
            <a:off x="6329204" y="1312027"/>
            <a:ext cx="284982" cy="369332"/>
          </a:xfrm>
          <a:prstGeom prst="rect">
            <a:avLst/>
          </a:prstGeom>
          <a:noFill/>
        </p:spPr>
        <p:txBody>
          <a:bodyPr wrap="square" rtlCol="0">
            <a:spAutoFit/>
          </a:bodyPr>
          <a:lstStyle/>
          <a:p>
            <a:r>
              <a:rPr lang="sv-SE" smtClean="0"/>
              <a:t>X</a:t>
            </a:r>
            <a:endParaRPr lang="sv-SE" dirty="0"/>
          </a:p>
        </p:txBody>
      </p:sp>
      <p:sp>
        <p:nvSpPr>
          <p:cNvPr id="33" name="textruta 32"/>
          <p:cNvSpPr txBox="1"/>
          <p:nvPr/>
        </p:nvSpPr>
        <p:spPr>
          <a:xfrm flipH="1">
            <a:off x="6137209" y="1990451"/>
            <a:ext cx="284982" cy="369332"/>
          </a:xfrm>
          <a:prstGeom prst="rect">
            <a:avLst/>
          </a:prstGeom>
          <a:noFill/>
        </p:spPr>
        <p:txBody>
          <a:bodyPr wrap="square" rtlCol="0">
            <a:spAutoFit/>
          </a:bodyPr>
          <a:lstStyle/>
          <a:p>
            <a:r>
              <a:rPr lang="sv-SE" smtClean="0"/>
              <a:t>X</a:t>
            </a:r>
            <a:endParaRPr lang="sv-SE" dirty="0"/>
          </a:p>
        </p:txBody>
      </p:sp>
      <p:sp>
        <p:nvSpPr>
          <p:cNvPr id="34" name="textruta 33"/>
          <p:cNvSpPr txBox="1"/>
          <p:nvPr/>
        </p:nvSpPr>
        <p:spPr>
          <a:xfrm flipH="1">
            <a:off x="6755035" y="1796937"/>
            <a:ext cx="284982" cy="369332"/>
          </a:xfrm>
          <a:prstGeom prst="rect">
            <a:avLst/>
          </a:prstGeom>
          <a:noFill/>
        </p:spPr>
        <p:txBody>
          <a:bodyPr wrap="square" rtlCol="0">
            <a:spAutoFit/>
          </a:bodyPr>
          <a:lstStyle/>
          <a:p>
            <a:r>
              <a:rPr lang="sv-SE" smtClean="0"/>
              <a:t>X</a:t>
            </a:r>
            <a:endParaRPr lang="sv-SE" dirty="0"/>
          </a:p>
        </p:txBody>
      </p:sp>
      <p:cxnSp>
        <p:nvCxnSpPr>
          <p:cNvPr id="35" name="Rak 34"/>
          <p:cNvCxnSpPr>
            <a:stCxn id="9" idx="1"/>
            <a:endCxn id="9" idx="3"/>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ruta 35"/>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774441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642607" cy="461665"/>
          </a:xfrm>
          <a:prstGeom prst="rect">
            <a:avLst/>
          </a:prstGeom>
          <a:noFill/>
        </p:spPr>
        <p:txBody>
          <a:bodyPr wrap="square" rtlCol="0">
            <a:spAutoFit/>
          </a:bodyPr>
          <a:lstStyle/>
          <a:p>
            <a:r>
              <a:rPr lang="sv-SE" sz="2400" b="1" dirty="0" smtClean="0"/>
              <a:t>Övningar: </a:t>
            </a:r>
            <a:r>
              <a:rPr lang="sv-SE" sz="2400" b="1" smtClean="0">
                <a:solidFill>
                  <a:srgbClr val="00B0F0"/>
                </a:solidFill>
              </a:rPr>
              <a:t>Blå Nivå 9-12 år</a:t>
            </a:r>
            <a:endParaRPr lang="sv-SE" sz="2400" b="1" dirty="0">
              <a:solidFill>
                <a:srgbClr val="00B0F0"/>
              </a:solidFill>
            </a:endParaRPr>
          </a:p>
        </p:txBody>
      </p:sp>
      <p:sp>
        <p:nvSpPr>
          <p:cNvPr id="10" name="Rektangel med rundade hörn 9"/>
          <p:cNvSpPr/>
          <p:nvPr/>
        </p:nvSpPr>
        <p:spPr>
          <a:xfrm>
            <a:off x="735031" y="2218545"/>
            <a:ext cx="3597126" cy="271321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Övning: Smålagsspel </a:t>
            </a:r>
            <a:r>
              <a:rPr lang="mr-IN" sz="1600" b="1" dirty="0" smtClean="0">
                <a:solidFill>
                  <a:schemeClr val="tx1"/>
                </a:solidFill>
              </a:rPr>
              <a:t>–</a:t>
            </a:r>
            <a:r>
              <a:rPr lang="sv-SE" sz="1600" b="1" dirty="0" smtClean="0">
                <a:solidFill>
                  <a:schemeClr val="tx1"/>
                </a:solidFill>
              </a:rPr>
              <a:t> Spelbarhet</a:t>
            </a:r>
          </a:p>
          <a:p>
            <a:r>
              <a:rPr lang="sv-SE" sz="1600" dirty="0" smtClean="0">
                <a:solidFill>
                  <a:schemeClr val="tx1"/>
                </a:solidFill>
              </a:rPr>
              <a:t>Två lag med 3-4 spelare per lag. Medspelarna ska ge bollhållaren alternativ att spela till. Tips, uppmuntra spelarna att vara i rörelse, söka fria ytor och ögonkontakt med bollhållaren. Målvakten ska efter att ha fått kontroll på bollen snabbt försöka sätta igång ett anfall genom att kasta eller rulla ut bollen till en medspelare.</a:t>
            </a:r>
            <a:endParaRPr lang="sv-SE" sz="1600" dirty="0">
              <a:solidFill>
                <a:schemeClr val="tx1"/>
              </a:solidFill>
            </a:endParaRPr>
          </a:p>
        </p:txBody>
      </p:sp>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flipV="1">
            <a:off x="9068089" y="1827462"/>
            <a:ext cx="0" cy="4892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Rak 14"/>
          <p:cNvCxnSpPr/>
          <p:nvPr/>
        </p:nvCxnSpPr>
        <p:spPr>
          <a:xfrm>
            <a:off x="5946634" y="3073103"/>
            <a:ext cx="354628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7" name="Triangel 16"/>
          <p:cNvSpPr/>
          <p:nvPr/>
        </p:nvSpPr>
        <p:spPr>
          <a:xfrm>
            <a:off x="6040695" y="301326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riangel 17"/>
          <p:cNvSpPr/>
          <p:nvPr/>
        </p:nvSpPr>
        <p:spPr>
          <a:xfrm>
            <a:off x="7693053" y="299590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riangel 18"/>
          <p:cNvSpPr/>
          <p:nvPr/>
        </p:nvSpPr>
        <p:spPr>
          <a:xfrm>
            <a:off x="9196853" y="2997027"/>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extruta 20"/>
          <p:cNvSpPr txBox="1"/>
          <p:nvPr/>
        </p:nvSpPr>
        <p:spPr>
          <a:xfrm>
            <a:off x="8565734" y="1507019"/>
            <a:ext cx="245279" cy="369332"/>
          </a:xfrm>
          <a:prstGeom prst="rect">
            <a:avLst/>
          </a:prstGeom>
          <a:noFill/>
        </p:spPr>
        <p:txBody>
          <a:bodyPr wrap="square" rtlCol="0">
            <a:spAutoFit/>
          </a:bodyPr>
          <a:lstStyle/>
          <a:p>
            <a:r>
              <a:rPr lang="sv-SE" dirty="0"/>
              <a:t>O</a:t>
            </a:r>
          </a:p>
        </p:txBody>
      </p:sp>
      <p:sp>
        <p:nvSpPr>
          <p:cNvPr id="23" name="Ellips 22"/>
          <p:cNvSpPr/>
          <p:nvPr/>
        </p:nvSpPr>
        <p:spPr>
          <a:xfrm>
            <a:off x="7464781" y="270756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textruta 23"/>
          <p:cNvSpPr txBox="1"/>
          <p:nvPr/>
        </p:nvSpPr>
        <p:spPr>
          <a:xfrm>
            <a:off x="8304931" y="1566621"/>
            <a:ext cx="245279" cy="369332"/>
          </a:xfrm>
          <a:prstGeom prst="rect">
            <a:avLst/>
          </a:prstGeom>
          <a:noFill/>
        </p:spPr>
        <p:txBody>
          <a:bodyPr wrap="square" rtlCol="0">
            <a:spAutoFit/>
          </a:bodyPr>
          <a:lstStyle/>
          <a:p>
            <a:r>
              <a:rPr lang="sv-SE" smtClean="0"/>
              <a:t>X</a:t>
            </a:r>
            <a:endParaRPr lang="sv-SE" dirty="0"/>
          </a:p>
        </p:txBody>
      </p:sp>
      <p:sp>
        <p:nvSpPr>
          <p:cNvPr id="25" name="textruta 24"/>
          <p:cNvSpPr txBox="1"/>
          <p:nvPr/>
        </p:nvSpPr>
        <p:spPr>
          <a:xfrm>
            <a:off x="7219502" y="2449765"/>
            <a:ext cx="245279" cy="369332"/>
          </a:xfrm>
          <a:prstGeom prst="rect">
            <a:avLst/>
          </a:prstGeom>
          <a:noFill/>
        </p:spPr>
        <p:txBody>
          <a:bodyPr wrap="square" rtlCol="0">
            <a:spAutoFit/>
          </a:bodyPr>
          <a:lstStyle/>
          <a:p>
            <a:r>
              <a:rPr lang="sv-SE" smtClean="0"/>
              <a:t>X</a:t>
            </a:r>
            <a:endParaRPr lang="sv-SE" dirty="0"/>
          </a:p>
        </p:txBody>
      </p:sp>
      <p:sp>
        <p:nvSpPr>
          <p:cNvPr id="26" name="textruta 25"/>
          <p:cNvSpPr txBox="1"/>
          <p:nvPr/>
        </p:nvSpPr>
        <p:spPr>
          <a:xfrm flipH="1">
            <a:off x="8034619" y="2227606"/>
            <a:ext cx="284982" cy="369332"/>
          </a:xfrm>
          <a:prstGeom prst="rect">
            <a:avLst/>
          </a:prstGeom>
          <a:noFill/>
        </p:spPr>
        <p:txBody>
          <a:bodyPr wrap="square" rtlCol="0">
            <a:spAutoFit/>
          </a:bodyPr>
          <a:lstStyle/>
          <a:p>
            <a:r>
              <a:rPr lang="sv-SE" smtClean="0"/>
              <a:t>X</a:t>
            </a:r>
            <a:endParaRPr lang="sv-SE" dirty="0"/>
          </a:p>
        </p:txBody>
      </p:sp>
      <p:sp>
        <p:nvSpPr>
          <p:cNvPr id="28" name="textruta 27"/>
          <p:cNvSpPr txBox="1"/>
          <p:nvPr/>
        </p:nvSpPr>
        <p:spPr>
          <a:xfrm flipH="1">
            <a:off x="8312222" y="2004340"/>
            <a:ext cx="284982" cy="369332"/>
          </a:xfrm>
          <a:prstGeom prst="rect">
            <a:avLst/>
          </a:prstGeom>
          <a:noFill/>
        </p:spPr>
        <p:txBody>
          <a:bodyPr wrap="square" rtlCol="0">
            <a:spAutoFit/>
          </a:bodyPr>
          <a:lstStyle/>
          <a:p>
            <a:r>
              <a:rPr lang="sv-SE" dirty="0"/>
              <a:t>O</a:t>
            </a:r>
          </a:p>
        </p:txBody>
      </p:sp>
      <p:sp>
        <p:nvSpPr>
          <p:cNvPr id="29" name="textruta 28"/>
          <p:cNvSpPr txBox="1"/>
          <p:nvPr/>
        </p:nvSpPr>
        <p:spPr>
          <a:xfrm flipH="1">
            <a:off x="7563734" y="2095832"/>
            <a:ext cx="284982" cy="369332"/>
          </a:xfrm>
          <a:prstGeom prst="rect">
            <a:avLst/>
          </a:prstGeom>
          <a:noFill/>
        </p:spPr>
        <p:txBody>
          <a:bodyPr wrap="square" rtlCol="0">
            <a:spAutoFit/>
          </a:bodyPr>
          <a:lstStyle/>
          <a:p>
            <a:r>
              <a:rPr lang="sv-SE" dirty="0"/>
              <a:t>O</a:t>
            </a:r>
          </a:p>
        </p:txBody>
      </p:sp>
      <p:cxnSp>
        <p:nvCxnSpPr>
          <p:cNvPr id="31" name="Rak 30"/>
          <p:cNvCxnSpPr/>
          <p:nvPr/>
        </p:nvCxnSpPr>
        <p:spPr>
          <a:xfrm flipV="1">
            <a:off x="6203811" y="1944167"/>
            <a:ext cx="0" cy="4892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Rak 31"/>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ruta 26"/>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105856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642607" cy="461665"/>
          </a:xfrm>
          <a:prstGeom prst="rect">
            <a:avLst/>
          </a:prstGeom>
          <a:noFill/>
        </p:spPr>
        <p:txBody>
          <a:bodyPr wrap="square" rtlCol="0">
            <a:spAutoFit/>
          </a:bodyPr>
          <a:lstStyle/>
          <a:p>
            <a:r>
              <a:rPr lang="sv-SE" sz="2400" b="1" dirty="0" smtClean="0"/>
              <a:t>Övningar: </a:t>
            </a:r>
            <a:r>
              <a:rPr lang="sv-SE" sz="2400" b="1" smtClean="0">
                <a:solidFill>
                  <a:srgbClr val="00B0F0"/>
                </a:solidFill>
              </a:rPr>
              <a:t>Blå Nivå 9-12 år</a:t>
            </a:r>
            <a:endParaRPr lang="sv-SE" sz="2400" b="1" dirty="0">
              <a:solidFill>
                <a:srgbClr val="00B0F0"/>
              </a:solidFill>
            </a:endParaRPr>
          </a:p>
        </p:txBody>
      </p:sp>
      <p:sp>
        <p:nvSpPr>
          <p:cNvPr id="10" name="Rektangel med rundade hörn 9"/>
          <p:cNvSpPr/>
          <p:nvPr/>
        </p:nvSpPr>
        <p:spPr>
          <a:xfrm>
            <a:off x="735031" y="1641953"/>
            <a:ext cx="3597126" cy="3711257"/>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Övning: Utmana 1 mot 1</a:t>
            </a:r>
          </a:p>
          <a:p>
            <a:r>
              <a:rPr lang="sv-SE" sz="1400" dirty="0">
                <a:solidFill>
                  <a:schemeClr val="tx1"/>
                </a:solidFill>
                <a:ea typeface="Times New Roman" charset="0"/>
                <a:cs typeface="Times New Roman" charset="0"/>
              </a:rPr>
              <a:t>Försvararen slår en passning upp till den anfallande spelaren </a:t>
            </a:r>
            <a:r>
              <a:rPr lang="sv-SE" sz="1400" dirty="0" smtClean="0">
                <a:solidFill>
                  <a:schemeClr val="tx1"/>
                </a:solidFill>
                <a:ea typeface="Times New Roman" charset="0"/>
                <a:cs typeface="Times New Roman" charset="0"/>
              </a:rPr>
              <a:t>som </a:t>
            </a:r>
            <a:r>
              <a:rPr lang="sv-SE" sz="1400" dirty="0">
                <a:solidFill>
                  <a:schemeClr val="tx1"/>
                </a:solidFill>
                <a:ea typeface="Times New Roman" charset="0"/>
                <a:cs typeface="Times New Roman" charset="0"/>
              </a:rPr>
              <a:t>ska ta emot bollen för att driva mot mål och försöka ta sig förbi motståndaren och göra mål. Momentet är inte över </a:t>
            </a:r>
            <a:r>
              <a:rPr lang="sv-SE" sz="1400" dirty="0" smtClean="0">
                <a:solidFill>
                  <a:schemeClr val="tx1"/>
                </a:solidFill>
                <a:ea typeface="Times New Roman" charset="0"/>
                <a:cs typeface="Times New Roman" charset="0"/>
              </a:rPr>
              <a:t>först försvarsspelaren/målvakt </a:t>
            </a:r>
            <a:r>
              <a:rPr lang="sv-SE" sz="1400" dirty="0">
                <a:solidFill>
                  <a:schemeClr val="tx1"/>
                </a:solidFill>
                <a:ea typeface="Times New Roman" charset="0"/>
                <a:cs typeface="Times New Roman" charset="0"/>
              </a:rPr>
              <a:t>har kontroll på bollen eller att den gått utanför konerna eller en tänkt förlängd mållinje</a:t>
            </a:r>
            <a:r>
              <a:rPr lang="sv-SE" sz="1400" dirty="0" smtClean="0">
                <a:solidFill>
                  <a:schemeClr val="tx1"/>
                </a:solidFill>
                <a:ea typeface="Times New Roman" charset="0"/>
                <a:cs typeface="Times New Roman" charset="0"/>
              </a:rPr>
              <a:t>. En stegring på den här är att försvarare nummer två slår en passning upp till anfallande spelare, antingen direkt eller via sarg. Tips, </a:t>
            </a:r>
            <a:r>
              <a:rPr lang="sv-SE" sz="1400" dirty="0">
                <a:solidFill>
                  <a:schemeClr val="tx1"/>
                </a:solidFill>
                <a:ea typeface="Times New Roman" charset="0"/>
                <a:cs typeface="Times New Roman" charset="0"/>
              </a:rPr>
              <a:t>De anfallande spelarna ska uppmanas att ta sig inåt banan och inte driva upp bollen enbart efter sarg och variera mellan att använda sig av dribblingar, kroppsfinter och ”peta-stick” för att komma förbi. </a:t>
            </a:r>
          </a:p>
        </p:txBody>
      </p:sp>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riangel 14"/>
          <p:cNvSpPr/>
          <p:nvPr/>
        </p:nvSpPr>
        <p:spPr>
          <a:xfrm>
            <a:off x="7247481" y="3240861"/>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Triangel 15"/>
          <p:cNvSpPr/>
          <p:nvPr/>
        </p:nvSpPr>
        <p:spPr>
          <a:xfrm>
            <a:off x="7536757" y="2722654"/>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Triangel 16"/>
          <p:cNvSpPr/>
          <p:nvPr/>
        </p:nvSpPr>
        <p:spPr>
          <a:xfrm>
            <a:off x="7766975" y="2225356"/>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riangel 17"/>
          <p:cNvSpPr/>
          <p:nvPr/>
        </p:nvSpPr>
        <p:spPr>
          <a:xfrm>
            <a:off x="6936049" y="3595535"/>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9" name="Rak 18"/>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riangel 19"/>
          <p:cNvSpPr/>
          <p:nvPr/>
        </p:nvSpPr>
        <p:spPr>
          <a:xfrm>
            <a:off x="8369080" y="3715217"/>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a:off x="8007244" y="412254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a:off x="7662536" y="4654990"/>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Triangel 22"/>
          <p:cNvSpPr/>
          <p:nvPr/>
        </p:nvSpPr>
        <p:spPr>
          <a:xfrm>
            <a:off x="7312458" y="5146216"/>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Ellips 23"/>
          <p:cNvSpPr/>
          <p:nvPr/>
        </p:nvSpPr>
        <p:spPr>
          <a:xfrm>
            <a:off x="6504714" y="174135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textruta 24"/>
          <p:cNvSpPr txBox="1"/>
          <p:nvPr/>
        </p:nvSpPr>
        <p:spPr>
          <a:xfrm>
            <a:off x="6305154" y="3332308"/>
            <a:ext cx="245279" cy="369332"/>
          </a:xfrm>
          <a:prstGeom prst="rect">
            <a:avLst/>
          </a:prstGeom>
          <a:noFill/>
        </p:spPr>
        <p:txBody>
          <a:bodyPr wrap="square" rtlCol="0">
            <a:spAutoFit/>
          </a:bodyPr>
          <a:lstStyle/>
          <a:p>
            <a:r>
              <a:rPr lang="sv-SE" smtClean="0"/>
              <a:t>X</a:t>
            </a:r>
            <a:endParaRPr lang="sv-SE" dirty="0"/>
          </a:p>
        </p:txBody>
      </p:sp>
      <p:sp>
        <p:nvSpPr>
          <p:cNvPr id="26" name="textruta 25"/>
          <p:cNvSpPr txBox="1"/>
          <p:nvPr/>
        </p:nvSpPr>
        <p:spPr>
          <a:xfrm flipH="1">
            <a:off x="6242591" y="1434962"/>
            <a:ext cx="284982" cy="369332"/>
          </a:xfrm>
          <a:prstGeom prst="rect">
            <a:avLst/>
          </a:prstGeom>
          <a:noFill/>
        </p:spPr>
        <p:txBody>
          <a:bodyPr wrap="square" rtlCol="0">
            <a:spAutoFit/>
          </a:bodyPr>
          <a:lstStyle/>
          <a:p>
            <a:r>
              <a:rPr lang="sv-SE" dirty="0"/>
              <a:t>O</a:t>
            </a:r>
          </a:p>
        </p:txBody>
      </p:sp>
      <p:sp>
        <p:nvSpPr>
          <p:cNvPr id="27" name="textruta 26"/>
          <p:cNvSpPr txBox="1"/>
          <p:nvPr/>
        </p:nvSpPr>
        <p:spPr>
          <a:xfrm flipH="1">
            <a:off x="6504714" y="1197493"/>
            <a:ext cx="284982" cy="369332"/>
          </a:xfrm>
          <a:prstGeom prst="rect">
            <a:avLst/>
          </a:prstGeom>
          <a:noFill/>
        </p:spPr>
        <p:txBody>
          <a:bodyPr wrap="square" rtlCol="0">
            <a:spAutoFit/>
          </a:bodyPr>
          <a:lstStyle/>
          <a:p>
            <a:r>
              <a:rPr lang="sv-SE" dirty="0"/>
              <a:t>O</a:t>
            </a:r>
          </a:p>
        </p:txBody>
      </p:sp>
      <p:sp>
        <p:nvSpPr>
          <p:cNvPr id="28" name="textruta 27"/>
          <p:cNvSpPr txBox="1"/>
          <p:nvPr/>
        </p:nvSpPr>
        <p:spPr>
          <a:xfrm flipH="1">
            <a:off x="6318791" y="1213511"/>
            <a:ext cx="284982" cy="369332"/>
          </a:xfrm>
          <a:prstGeom prst="rect">
            <a:avLst/>
          </a:prstGeom>
          <a:noFill/>
        </p:spPr>
        <p:txBody>
          <a:bodyPr wrap="square" rtlCol="0">
            <a:spAutoFit/>
          </a:bodyPr>
          <a:lstStyle/>
          <a:p>
            <a:r>
              <a:rPr lang="sv-SE" dirty="0"/>
              <a:t>O</a:t>
            </a:r>
          </a:p>
        </p:txBody>
      </p:sp>
      <p:sp>
        <p:nvSpPr>
          <p:cNvPr id="29" name="textruta 28"/>
          <p:cNvSpPr txBox="1"/>
          <p:nvPr/>
        </p:nvSpPr>
        <p:spPr>
          <a:xfrm>
            <a:off x="6196151" y="3908163"/>
            <a:ext cx="245279" cy="369332"/>
          </a:xfrm>
          <a:prstGeom prst="rect">
            <a:avLst/>
          </a:prstGeom>
          <a:noFill/>
        </p:spPr>
        <p:txBody>
          <a:bodyPr wrap="square" rtlCol="0">
            <a:spAutoFit/>
          </a:bodyPr>
          <a:lstStyle/>
          <a:p>
            <a:r>
              <a:rPr lang="sv-SE" smtClean="0"/>
              <a:t>X</a:t>
            </a:r>
            <a:endParaRPr lang="sv-SE" dirty="0"/>
          </a:p>
        </p:txBody>
      </p:sp>
      <p:sp>
        <p:nvSpPr>
          <p:cNvPr id="30" name="textruta 29"/>
          <p:cNvSpPr txBox="1"/>
          <p:nvPr/>
        </p:nvSpPr>
        <p:spPr>
          <a:xfrm>
            <a:off x="6263503" y="3669374"/>
            <a:ext cx="245279" cy="369332"/>
          </a:xfrm>
          <a:prstGeom prst="rect">
            <a:avLst/>
          </a:prstGeom>
          <a:noFill/>
        </p:spPr>
        <p:txBody>
          <a:bodyPr wrap="square" rtlCol="0">
            <a:spAutoFit/>
          </a:bodyPr>
          <a:lstStyle/>
          <a:p>
            <a:r>
              <a:rPr lang="sv-SE" smtClean="0"/>
              <a:t>X</a:t>
            </a:r>
            <a:endParaRPr lang="sv-SE" dirty="0"/>
          </a:p>
        </p:txBody>
      </p:sp>
      <p:sp>
        <p:nvSpPr>
          <p:cNvPr id="31" name="textruta 30"/>
          <p:cNvSpPr txBox="1"/>
          <p:nvPr/>
        </p:nvSpPr>
        <p:spPr>
          <a:xfrm>
            <a:off x="8988791" y="2821064"/>
            <a:ext cx="245279" cy="369332"/>
          </a:xfrm>
          <a:prstGeom prst="rect">
            <a:avLst/>
          </a:prstGeom>
          <a:noFill/>
        </p:spPr>
        <p:txBody>
          <a:bodyPr wrap="square" rtlCol="0">
            <a:spAutoFit/>
          </a:bodyPr>
          <a:lstStyle/>
          <a:p>
            <a:r>
              <a:rPr lang="sv-SE" smtClean="0"/>
              <a:t>X</a:t>
            </a:r>
            <a:endParaRPr lang="sv-SE" dirty="0"/>
          </a:p>
        </p:txBody>
      </p:sp>
      <p:sp>
        <p:nvSpPr>
          <p:cNvPr id="32" name="textruta 31"/>
          <p:cNvSpPr txBox="1"/>
          <p:nvPr/>
        </p:nvSpPr>
        <p:spPr>
          <a:xfrm>
            <a:off x="8879788" y="3396919"/>
            <a:ext cx="245279" cy="369332"/>
          </a:xfrm>
          <a:prstGeom prst="rect">
            <a:avLst/>
          </a:prstGeom>
          <a:noFill/>
        </p:spPr>
        <p:txBody>
          <a:bodyPr wrap="square" rtlCol="0">
            <a:spAutoFit/>
          </a:bodyPr>
          <a:lstStyle/>
          <a:p>
            <a:r>
              <a:rPr lang="sv-SE" smtClean="0"/>
              <a:t>X</a:t>
            </a:r>
            <a:endParaRPr lang="sv-SE" dirty="0"/>
          </a:p>
        </p:txBody>
      </p:sp>
      <p:sp>
        <p:nvSpPr>
          <p:cNvPr id="33" name="textruta 32"/>
          <p:cNvSpPr txBox="1"/>
          <p:nvPr/>
        </p:nvSpPr>
        <p:spPr>
          <a:xfrm>
            <a:off x="8947140" y="3158130"/>
            <a:ext cx="245279" cy="369332"/>
          </a:xfrm>
          <a:prstGeom prst="rect">
            <a:avLst/>
          </a:prstGeom>
          <a:noFill/>
        </p:spPr>
        <p:txBody>
          <a:bodyPr wrap="square" rtlCol="0">
            <a:spAutoFit/>
          </a:bodyPr>
          <a:lstStyle/>
          <a:p>
            <a:r>
              <a:rPr lang="sv-SE" smtClean="0"/>
              <a:t>X</a:t>
            </a:r>
            <a:endParaRPr lang="sv-SE" dirty="0"/>
          </a:p>
        </p:txBody>
      </p:sp>
      <p:sp>
        <p:nvSpPr>
          <p:cNvPr id="34" name="Ellips 33"/>
          <p:cNvSpPr/>
          <p:nvPr/>
        </p:nvSpPr>
        <p:spPr>
          <a:xfrm>
            <a:off x="8888484" y="5880468"/>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textruta 34"/>
          <p:cNvSpPr txBox="1"/>
          <p:nvPr/>
        </p:nvSpPr>
        <p:spPr>
          <a:xfrm flipH="1">
            <a:off x="8194563" y="5861027"/>
            <a:ext cx="284982" cy="369332"/>
          </a:xfrm>
          <a:prstGeom prst="rect">
            <a:avLst/>
          </a:prstGeom>
          <a:noFill/>
        </p:spPr>
        <p:txBody>
          <a:bodyPr wrap="square" rtlCol="0">
            <a:spAutoFit/>
          </a:bodyPr>
          <a:lstStyle/>
          <a:p>
            <a:r>
              <a:rPr lang="sv-SE" dirty="0"/>
              <a:t>O</a:t>
            </a:r>
          </a:p>
        </p:txBody>
      </p:sp>
      <p:sp>
        <p:nvSpPr>
          <p:cNvPr id="36" name="textruta 35"/>
          <p:cNvSpPr txBox="1"/>
          <p:nvPr/>
        </p:nvSpPr>
        <p:spPr>
          <a:xfrm flipH="1">
            <a:off x="8593789" y="5804028"/>
            <a:ext cx="284982" cy="369332"/>
          </a:xfrm>
          <a:prstGeom prst="rect">
            <a:avLst/>
          </a:prstGeom>
          <a:noFill/>
        </p:spPr>
        <p:txBody>
          <a:bodyPr wrap="square" rtlCol="0">
            <a:spAutoFit/>
          </a:bodyPr>
          <a:lstStyle/>
          <a:p>
            <a:r>
              <a:rPr lang="sv-SE" dirty="0"/>
              <a:t>O</a:t>
            </a:r>
          </a:p>
        </p:txBody>
      </p:sp>
      <p:sp>
        <p:nvSpPr>
          <p:cNvPr id="37" name="textruta 36"/>
          <p:cNvSpPr txBox="1"/>
          <p:nvPr/>
        </p:nvSpPr>
        <p:spPr>
          <a:xfrm flipH="1">
            <a:off x="8407866" y="5820046"/>
            <a:ext cx="284982" cy="369332"/>
          </a:xfrm>
          <a:prstGeom prst="rect">
            <a:avLst/>
          </a:prstGeom>
          <a:noFill/>
        </p:spPr>
        <p:txBody>
          <a:bodyPr wrap="square" rtlCol="0">
            <a:spAutoFit/>
          </a:bodyPr>
          <a:lstStyle/>
          <a:p>
            <a:r>
              <a:rPr lang="sv-SE" dirty="0"/>
              <a:t>O</a:t>
            </a:r>
          </a:p>
        </p:txBody>
      </p:sp>
      <p:cxnSp>
        <p:nvCxnSpPr>
          <p:cNvPr id="3" name="Rak 2"/>
          <p:cNvCxnSpPr/>
          <p:nvPr/>
        </p:nvCxnSpPr>
        <p:spPr>
          <a:xfrm flipV="1">
            <a:off x="9002427" y="4038706"/>
            <a:ext cx="109003" cy="1781340"/>
          </a:xfrm>
          <a:prstGeom prst="line">
            <a:avLst/>
          </a:prstGeom>
          <a:ln w="28575">
            <a:solidFill>
              <a:schemeClr val="tx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Rak 37"/>
          <p:cNvCxnSpPr/>
          <p:nvPr/>
        </p:nvCxnSpPr>
        <p:spPr>
          <a:xfrm flipH="1" flipV="1">
            <a:off x="8756752" y="4692980"/>
            <a:ext cx="79794" cy="1174617"/>
          </a:xfrm>
          <a:prstGeom prst="line">
            <a:avLst/>
          </a:prstGeom>
          <a:ln w="28575">
            <a:solidFill>
              <a:schemeClr val="tx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Frihandsfigur 39"/>
          <p:cNvSpPr/>
          <p:nvPr/>
        </p:nvSpPr>
        <p:spPr>
          <a:xfrm>
            <a:off x="8393671" y="3777521"/>
            <a:ext cx="600427" cy="974361"/>
          </a:xfrm>
          <a:custGeom>
            <a:avLst/>
            <a:gdLst>
              <a:gd name="connsiteX0" fmla="*/ 600427 w 600427"/>
              <a:gd name="connsiteY0" fmla="*/ 0 h 974361"/>
              <a:gd name="connsiteX1" fmla="*/ 345595 w 600427"/>
              <a:gd name="connsiteY1" fmla="*/ 134912 h 974361"/>
              <a:gd name="connsiteX2" fmla="*/ 525477 w 600427"/>
              <a:gd name="connsiteY2" fmla="*/ 359764 h 974361"/>
              <a:gd name="connsiteX3" fmla="*/ 270644 w 600427"/>
              <a:gd name="connsiteY3" fmla="*/ 434715 h 974361"/>
              <a:gd name="connsiteX4" fmla="*/ 435536 w 600427"/>
              <a:gd name="connsiteY4" fmla="*/ 689548 h 974361"/>
              <a:gd name="connsiteX5" fmla="*/ 60781 w 600427"/>
              <a:gd name="connsiteY5" fmla="*/ 719528 h 974361"/>
              <a:gd name="connsiteX6" fmla="*/ 821 w 600427"/>
              <a:gd name="connsiteY6" fmla="*/ 974361 h 974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427" h="974361">
                <a:moveTo>
                  <a:pt x="600427" y="0"/>
                </a:moveTo>
                <a:cubicBezTo>
                  <a:pt x="479257" y="37476"/>
                  <a:pt x="358087" y="74952"/>
                  <a:pt x="345595" y="134912"/>
                </a:cubicBezTo>
                <a:cubicBezTo>
                  <a:pt x="333103" y="194872"/>
                  <a:pt x="537969" y="309797"/>
                  <a:pt x="525477" y="359764"/>
                </a:cubicBezTo>
                <a:cubicBezTo>
                  <a:pt x="512985" y="409731"/>
                  <a:pt x="285634" y="379751"/>
                  <a:pt x="270644" y="434715"/>
                </a:cubicBezTo>
                <a:cubicBezTo>
                  <a:pt x="255654" y="489679"/>
                  <a:pt x="470513" y="642079"/>
                  <a:pt x="435536" y="689548"/>
                </a:cubicBezTo>
                <a:cubicBezTo>
                  <a:pt x="400559" y="737017"/>
                  <a:pt x="133233" y="672059"/>
                  <a:pt x="60781" y="719528"/>
                </a:cubicBezTo>
                <a:cubicBezTo>
                  <a:pt x="-11672" y="766997"/>
                  <a:pt x="821" y="974361"/>
                  <a:pt x="821" y="974361"/>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9" name="textruta 38"/>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484848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642607" cy="461665"/>
          </a:xfrm>
          <a:prstGeom prst="rect">
            <a:avLst/>
          </a:prstGeom>
          <a:noFill/>
        </p:spPr>
        <p:txBody>
          <a:bodyPr wrap="square" rtlCol="0">
            <a:spAutoFit/>
          </a:bodyPr>
          <a:lstStyle/>
          <a:p>
            <a:r>
              <a:rPr lang="sv-SE" sz="2400" b="1" dirty="0" smtClean="0"/>
              <a:t>Övningar: </a:t>
            </a:r>
            <a:r>
              <a:rPr lang="sv-SE" sz="2400" b="1" smtClean="0">
                <a:solidFill>
                  <a:srgbClr val="00B0F0"/>
                </a:solidFill>
              </a:rPr>
              <a:t>Blå Nivå 9-12 år</a:t>
            </a:r>
            <a:endParaRPr lang="sv-SE" sz="2400" b="1" dirty="0">
              <a:solidFill>
                <a:srgbClr val="00B0F0"/>
              </a:solidFill>
            </a:endParaRPr>
          </a:p>
        </p:txBody>
      </p:sp>
      <p:sp>
        <p:nvSpPr>
          <p:cNvPr id="10" name="Rektangel med rundade hörn 9"/>
          <p:cNvSpPr/>
          <p:nvPr/>
        </p:nvSpPr>
        <p:spPr>
          <a:xfrm>
            <a:off x="735031" y="2218545"/>
            <a:ext cx="3597126" cy="2443396"/>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Övning: Jokern </a:t>
            </a:r>
            <a:r>
              <a:rPr lang="mr-IN" sz="1600" b="1" dirty="0" smtClean="0">
                <a:solidFill>
                  <a:schemeClr val="tx1"/>
                </a:solidFill>
              </a:rPr>
              <a:t>–</a:t>
            </a:r>
            <a:r>
              <a:rPr lang="sv-SE" sz="1600" b="1" dirty="0" smtClean="0">
                <a:solidFill>
                  <a:schemeClr val="tx1"/>
                </a:solidFill>
              </a:rPr>
              <a:t> Spelbarhet</a:t>
            </a:r>
            <a:endParaRPr lang="sv-SE" sz="1400" b="1" dirty="0" smtClean="0">
              <a:solidFill>
                <a:schemeClr val="tx1"/>
              </a:solidFill>
            </a:endParaRPr>
          </a:p>
          <a:p>
            <a:r>
              <a:rPr lang="sv-SE" sz="1400" dirty="0" smtClean="0">
                <a:solidFill>
                  <a:schemeClr val="tx1"/>
                </a:solidFill>
              </a:rPr>
              <a:t>2 lag med lika många i varje lag samt ytterligare 1-2 jokrar (Z). Max 5 spelare per lag exklusive jokrar. Jokern har på sig en färg på västen som inget av de spelande lagen har. Lagen får poäng varje gång man klarar av 5 passningar rad innan motståndarna bryter. Tips, uppmuntra spelarna att göra sig spelbara, anfallande lag kommer alltid vara i numerärt överläge.</a:t>
            </a:r>
            <a:endParaRPr lang="sv-SE" sz="1400" dirty="0">
              <a:solidFill>
                <a:schemeClr val="tx1"/>
              </a:solidFill>
            </a:endParaRPr>
          </a:p>
        </p:txBody>
      </p:sp>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Rak 14"/>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Rak 15"/>
          <p:cNvCxnSpPr/>
          <p:nvPr/>
        </p:nvCxnSpPr>
        <p:spPr>
          <a:xfrm>
            <a:off x="5917550" y="3157943"/>
            <a:ext cx="1293818"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 name="Rak 16"/>
          <p:cNvCxnSpPr/>
          <p:nvPr/>
        </p:nvCxnSpPr>
        <p:spPr>
          <a:xfrm flipH="1" flipV="1">
            <a:off x="7180866" y="1287112"/>
            <a:ext cx="21894" cy="193067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riangel 17"/>
          <p:cNvSpPr/>
          <p:nvPr/>
        </p:nvSpPr>
        <p:spPr>
          <a:xfrm>
            <a:off x="5917550" y="3073103"/>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riangel 18"/>
          <p:cNvSpPr/>
          <p:nvPr/>
        </p:nvSpPr>
        <p:spPr>
          <a:xfrm>
            <a:off x="7146390" y="3116709"/>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riangel 19"/>
          <p:cNvSpPr/>
          <p:nvPr/>
        </p:nvSpPr>
        <p:spPr>
          <a:xfrm>
            <a:off x="7098230" y="1277525"/>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extruta 20"/>
          <p:cNvSpPr txBox="1"/>
          <p:nvPr/>
        </p:nvSpPr>
        <p:spPr>
          <a:xfrm>
            <a:off x="6766509" y="1500400"/>
            <a:ext cx="245279" cy="369332"/>
          </a:xfrm>
          <a:prstGeom prst="rect">
            <a:avLst/>
          </a:prstGeom>
          <a:noFill/>
        </p:spPr>
        <p:txBody>
          <a:bodyPr wrap="square" rtlCol="0">
            <a:spAutoFit/>
          </a:bodyPr>
          <a:lstStyle/>
          <a:p>
            <a:r>
              <a:rPr lang="sv-SE" smtClean="0"/>
              <a:t>X</a:t>
            </a:r>
            <a:endParaRPr lang="sv-SE" dirty="0"/>
          </a:p>
        </p:txBody>
      </p:sp>
      <p:sp>
        <p:nvSpPr>
          <p:cNvPr id="22" name="textruta 21"/>
          <p:cNvSpPr txBox="1"/>
          <p:nvPr/>
        </p:nvSpPr>
        <p:spPr>
          <a:xfrm>
            <a:off x="6137778" y="2465164"/>
            <a:ext cx="245279" cy="369332"/>
          </a:xfrm>
          <a:prstGeom prst="rect">
            <a:avLst/>
          </a:prstGeom>
          <a:noFill/>
        </p:spPr>
        <p:txBody>
          <a:bodyPr wrap="square" rtlCol="0">
            <a:spAutoFit/>
          </a:bodyPr>
          <a:lstStyle/>
          <a:p>
            <a:r>
              <a:rPr lang="sv-SE" smtClean="0"/>
              <a:t>X</a:t>
            </a:r>
            <a:endParaRPr lang="sv-SE" dirty="0"/>
          </a:p>
        </p:txBody>
      </p:sp>
      <p:sp>
        <p:nvSpPr>
          <p:cNvPr id="23" name="textruta 22"/>
          <p:cNvSpPr txBox="1"/>
          <p:nvPr/>
        </p:nvSpPr>
        <p:spPr>
          <a:xfrm>
            <a:off x="6058037" y="1590332"/>
            <a:ext cx="245279" cy="369332"/>
          </a:xfrm>
          <a:prstGeom prst="rect">
            <a:avLst/>
          </a:prstGeom>
          <a:noFill/>
        </p:spPr>
        <p:txBody>
          <a:bodyPr wrap="square" rtlCol="0">
            <a:spAutoFit/>
          </a:bodyPr>
          <a:lstStyle/>
          <a:p>
            <a:r>
              <a:rPr lang="sv-SE" dirty="0" smtClean="0"/>
              <a:t>Z</a:t>
            </a:r>
            <a:endParaRPr lang="sv-SE" dirty="0"/>
          </a:p>
        </p:txBody>
      </p:sp>
      <p:sp>
        <p:nvSpPr>
          <p:cNvPr id="24" name="Ellips 23"/>
          <p:cNvSpPr/>
          <p:nvPr/>
        </p:nvSpPr>
        <p:spPr>
          <a:xfrm>
            <a:off x="6398092" y="275620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textruta 24"/>
          <p:cNvSpPr txBox="1"/>
          <p:nvPr/>
        </p:nvSpPr>
        <p:spPr>
          <a:xfrm>
            <a:off x="6531850" y="2059216"/>
            <a:ext cx="245279" cy="369332"/>
          </a:xfrm>
          <a:prstGeom prst="rect">
            <a:avLst/>
          </a:prstGeom>
          <a:noFill/>
        </p:spPr>
        <p:txBody>
          <a:bodyPr wrap="square" rtlCol="0">
            <a:spAutoFit/>
          </a:bodyPr>
          <a:lstStyle/>
          <a:p>
            <a:r>
              <a:rPr lang="sv-SE" smtClean="0"/>
              <a:t>X</a:t>
            </a:r>
            <a:endParaRPr lang="sv-SE" dirty="0"/>
          </a:p>
        </p:txBody>
      </p:sp>
      <p:sp>
        <p:nvSpPr>
          <p:cNvPr id="26" name="textruta 25"/>
          <p:cNvSpPr txBox="1"/>
          <p:nvPr/>
        </p:nvSpPr>
        <p:spPr>
          <a:xfrm>
            <a:off x="6684717" y="2388492"/>
            <a:ext cx="245279" cy="369332"/>
          </a:xfrm>
          <a:prstGeom prst="rect">
            <a:avLst/>
          </a:prstGeom>
          <a:noFill/>
        </p:spPr>
        <p:txBody>
          <a:bodyPr wrap="square" rtlCol="0">
            <a:spAutoFit/>
          </a:bodyPr>
          <a:lstStyle/>
          <a:p>
            <a:r>
              <a:rPr lang="sv-SE" dirty="0" smtClean="0"/>
              <a:t>O</a:t>
            </a:r>
            <a:endParaRPr lang="sv-SE" dirty="0"/>
          </a:p>
        </p:txBody>
      </p:sp>
      <p:sp>
        <p:nvSpPr>
          <p:cNvPr id="27" name="textruta 26"/>
          <p:cNvSpPr txBox="1"/>
          <p:nvPr/>
        </p:nvSpPr>
        <p:spPr>
          <a:xfrm flipH="1">
            <a:off x="6552136" y="2540891"/>
            <a:ext cx="284982" cy="369332"/>
          </a:xfrm>
          <a:prstGeom prst="rect">
            <a:avLst/>
          </a:prstGeom>
          <a:noFill/>
        </p:spPr>
        <p:txBody>
          <a:bodyPr wrap="square" rtlCol="0">
            <a:spAutoFit/>
          </a:bodyPr>
          <a:lstStyle/>
          <a:p>
            <a:r>
              <a:rPr lang="sv-SE" smtClean="0"/>
              <a:t>X</a:t>
            </a:r>
            <a:endParaRPr lang="sv-SE" dirty="0"/>
          </a:p>
        </p:txBody>
      </p:sp>
      <p:sp>
        <p:nvSpPr>
          <p:cNvPr id="28" name="textruta 27"/>
          <p:cNvSpPr txBox="1"/>
          <p:nvPr/>
        </p:nvSpPr>
        <p:spPr>
          <a:xfrm flipH="1">
            <a:off x="6329204" y="1312027"/>
            <a:ext cx="284982" cy="369332"/>
          </a:xfrm>
          <a:prstGeom prst="rect">
            <a:avLst/>
          </a:prstGeom>
          <a:noFill/>
        </p:spPr>
        <p:txBody>
          <a:bodyPr wrap="square" rtlCol="0">
            <a:spAutoFit/>
          </a:bodyPr>
          <a:lstStyle/>
          <a:p>
            <a:r>
              <a:rPr lang="sv-SE" dirty="0"/>
              <a:t>O</a:t>
            </a:r>
          </a:p>
        </p:txBody>
      </p:sp>
      <p:sp>
        <p:nvSpPr>
          <p:cNvPr id="29" name="textruta 28"/>
          <p:cNvSpPr txBox="1"/>
          <p:nvPr/>
        </p:nvSpPr>
        <p:spPr>
          <a:xfrm flipH="1">
            <a:off x="6137209" y="1990451"/>
            <a:ext cx="284982" cy="369332"/>
          </a:xfrm>
          <a:prstGeom prst="rect">
            <a:avLst/>
          </a:prstGeom>
          <a:noFill/>
        </p:spPr>
        <p:txBody>
          <a:bodyPr wrap="square" rtlCol="0">
            <a:spAutoFit/>
          </a:bodyPr>
          <a:lstStyle/>
          <a:p>
            <a:r>
              <a:rPr lang="sv-SE" dirty="0"/>
              <a:t>O</a:t>
            </a:r>
          </a:p>
        </p:txBody>
      </p:sp>
      <p:sp>
        <p:nvSpPr>
          <p:cNvPr id="30" name="textruta 29"/>
          <p:cNvSpPr txBox="1"/>
          <p:nvPr/>
        </p:nvSpPr>
        <p:spPr>
          <a:xfrm flipH="1">
            <a:off x="6755035" y="1796937"/>
            <a:ext cx="284982" cy="369332"/>
          </a:xfrm>
          <a:prstGeom prst="rect">
            <a:avLst/>
          </a:prstGeom>
          <a:noFill/>
        </p:spPr>
        <p:txBody>
          <a:bodyPr wrap="square" rtlCol="0">
            <a:spAutoFit/>
          </a:bodyPr>
          <a:lstStyle/>
          <a:p>
            <a:r>
              <a:rPr lang="sv-SE" dirty="0"/>
              <a:t>O</a:t>
            </a:r>
          </a:p>
        </p:txBody>
      </p:sp>
      <p:sp>
        <p:nvSpPr>
          <p:cNvPr id="31" name="textruta 3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932115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642607" cy="461665"/>
          </a:xfrm>
          <a:prstGeom prst="rect">
            <a:avLst/>
          </a:prstGeom>
          <a:noFill/>
        </p:spPr>
        <p:txBody>
          <a:bodyPr wrap="square" rtlCol="0">
            <a:spAutoFit/>
          </a:bodyPr>
          <a:lstStyle/>
          <a:p>
            <a:r>
              <a:rPr lang="sv-SE" sz="2400" b="1" dirty="0" smtClean="0"/>
              <a:t>Övningar: </a:t>
            </a:r>
            <a:r>
              <a:rPr lang="sv-SE" sz="2400" b="1" smtClean="0">
                <a:solidFill>
                  <a:srgbClr val="00B0F0"/>
                </a:solidFill>
              </a:rPr>
              <a:t>Blå Nivå 9-12 år</a:t>
            </a:r>
            <a:endParaRPr lang="sv-SE" sz="2400" b="1" dirty="0">
              <a:solidFill>
                <a:srgbClr val="00B0F0"/>
              </a:solidFill>
            </a:endParaRPr>
          </a:p>
        </p:txBody>
      </p:sp>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Rak 14"/>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ktangel med rundade hörn 15"/>
          <p:cNvSpPr/>
          <p:nvPr/>
        </p:nvSpPr>
        <p:spPr>
          <a:xfrm>
            <a:off x="646484" y="2070280"/>
            <a:ext cx="3597126" cy="278817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Övning: Spelavstånd</a:t>
            </a:r>
            <a:endParaRPr lang="sv-SE" sz="1400" b="1" dirty="0" smtClean="0">
              <a:solidFill>
                <a:schemeClr val="tx1"/>
              </a:solidFill>
            </a:endParaRPr>
          </a:p>
          <a:p>
            <a:r>
              <a:rPr lang="sv-SE" sz="1400" dirty="0" smtClean="0">
                <a:solidFill>
                  <a:schemeClr val="tx1"/>
                </a:solidFill>
              </a:rPr>
              <a:t>Spelarna har varsin boll och ska skjuta sin boll så att de stannar så nära den förlängda mållinjen som möjligt. Testa att slå bollen från olika avstånd från den förlänga mållinjen. Tips, prata med spelarna om att en lång passning kan vara svårare att slå en lång passning men den kan passera flera motståndare och skapa fria ytor för medspelaren. Därför är det viktigt att bollhållaren har båda långa och korta passningsalternativ.</a:t>
            </a:r>
            <a:endParaRPr lang="sv-SE" sz="1400" dirty="0">
              <a:solidFill>
                <a:schemeClr val="tx1"/>
              </a:solidFill>
            </a:endParaRPr>
          </a:p>
        </p:txBody>
      </p:sp>
      <p:sp>
        <p:nvSpPr>
          <p:cNvPr id="17" name="Triangel 16"/>
          <p:cNvSpPr/>
          <p:nvPr/>
        </p:nvSpPr>
        <p:spPr>
          <a:xfrm>
            <a:off x="6816607" y="2414131"/>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riangel 17"/>
          <p:cNvSpPr/>
          <p:nvPr/>
        </p:nvSpPr>
        <p:spPr>
          <a:xfrm>
            <a:off x="8408709" y="2414131"/>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9" name="Rak 18"/>
          <p:cNvCxnSpPr>
            <a:endCxn id="18" idx="4"/>
          </p:cNvCxnSpPr>
          <p:nvPr/>
        </p:nvCxnSpPr>
        <p:spPr>
          <a:xfrm>
            <a:off x="6831476" y="2533813"/>
            <a:ext cx="1707188"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0" name="textruta 19"/>
          <p:cNvSpPr txBox="1"/>
          <p:nvPr/>
        </p:nvSpPr>
        <p:spPr>
          <a:xfrm>
            <a:off x="6961431" y="2473972"/>
            <a:ext cx="245279" cy="369332"/>
          </a:xfrm>
          <a:prstGeom prst="rect">
            <a:avLst/>
          </a:prstGeom>
          <a:noFill/>
        </p:spPr>
        <p:txBody>
          <a:bodyPr wrap="square" rtlCol="0">
            <a:spAutoFit/>
          </a:bodyPr>
          <a:lstStyle/>
          <a:p>
            <a:r>
              <a:rPr lang="sv-SE" smtClean="0"/>
              <a:t>X</a:t>
            </a:r>
            <a:endParaRPr lang="sv-SE" dirty="0"/>
          </a:p>
        </p:txBody>
      </p:sp>
      <p:sp>
        <p:nvSpPr>
          <p:cNvPr id="21" name="textruta 20"/>
          <p:cNvSpPr txBox="1"/>
          <p:nvPr/>
        </p:nvSpPr>
        <p:spPr>
          <a:xfrm>
            <a:off x="7325466" y="2473972"/>
            <a:ext cx="245279" cy="369332"/>
          </a:xfrm>
          <a:prstGeom prst="rect">
            <a:avLst/>
          </a:prstGeom>
          <a:noFill/>
        </p:spPr>
        <p:txBody>
          <a:bodyPr wrap="square" rtlCol="0">
            <a:spAutoFit/>
          </a:bodyPr>
          <a:lstStyle/>
          <a:p>
            <a:r>
              <a:rPr lang="sv-SE" smtClean="0"/>
              <a:t>X</a:t>
            </a:r>
            <a:endParaRPr lang="sv-SE" dirty="0"/>
          </a:p>
        </p:txBody>
      </p:sp>
      <p:sp>
        <p:nvSpPr>
          <p:cNvPr id="22" name="textruta 21"/>
          <p:cNvSpPr txBox="1"/>
          <p:nvPr/>
        </p:nvSpPr>
        <p:spPr>
          <a:xfrm>
            <a:off x="7611718" y="2473972"/>
            <a:ext cx="211635" cy="369332"/>
          </a:xfrm>
          <a:prstGeom prst="rect">
            <a:avLst/>
          </a:prstGeom>
          <a:noFill/>
        </p:spPr>
        <p:txBody>
          <a:bodyPr wrap="square" rtlCol="0">
            <a:spAutoFit/>
          </a:bodyPr>
          <a:lstStyle/>
          <a:p>
            <a:r>
              <a:rPr lang="sv-SE" smtClean="0"/>
              <a:t>X</a:t>
            </a:r>
            <a:endParaRPr lang="sv-SE" dirty="0"/>
          </a:p>
        </p:txBody>
      </p:sp>
      <p:sp>
        <p:nvSpPr>
          <p:cNvPr id="23" name="textruta 22"/>
          <p:cNvSpPr txBox="1"/>
          <p:nvPr/>
        </p:nvSpPr>
        <p:spPr>
          <a:xfrm>
            <a:off x="7900184" y="2476097"/>
            <a:ext cx="211635" cy="369332"/>
          </a:xfrm>
          <a:prstGeom prst="rect">
            <a:avLst/>
          </a:prstGeom>
          <a:noFill/>
        </p:spPr>
        <p:txBody>
          <a:bodyPr wrap="square" rtlCol="0">
            <a:spAutoFit/>
          </a:bodyPr>
          <a:lstStyle/>
          <a:p>
            <a:r>
              <a:rPr lang="sv-SE" smtClean="0"/>
              <a:t>X</a:t>
            </a:r>
            <a:endParaRPr lang="sv-SE" dirty="0"/>
          </a:p>
        </p:txBody>
      </p:sp>
      <p:sp>
        <p:nvSpPr>
          <p:cNvPr id="24" name="textruta 23"/>
          <p:cNvSpPr txBox="1"/>
          <p:nvPr/>
        </p:nvSpPr>
        <p:spPr>
          <a:xfrm>
            <a:off x="8164971" y="2473972"/>
            <a:ext cx="211635" cy="369332"/>
          </a:xfrm>
          <a:prstGeom prst="rect">
            <a:avLst/>
          </a:prstGeom>
          <a:noFill/>
        </p:spPr>
        <p:txBody>
          <a:bodyPr wrap="square" rtlCol="0">
            <a:spAutoFit/>
          </a:bodyPr>
          <a:lstStyle/>
          <a:p>
            <a:r>
              <a:rPr lang="sv-SE" smtClean="0"/>
              <a:t>X</a:t>
            </a:r>
            <a:endParaRPr lang="sv-SE" dirty="0"/>
          </a:p>
        </p:txBody>
      </p:sp>
      <p:sp>
        <p:nvSpPr>
          <p:cNvPr id="25" name="Ellips 24"/>
          <p:cNvSpPr/>
          <p:nvPr/>
        </p:nvSpPr>
        <p:spPr>
          <a:xfrm>
            <a:off x="7299401" y="258836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Ellips 25"/>
          <p:cNvSpPr/>
          <p:nvPr/>
        </p:nvSpPr>
        <p:spPr>
          <a:xfrm>
            <a:off x="8407718" y="259582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Ellips 26"/>
          <p:cNvSpPr/>
          <p:nvPr/>
        </p:nvSpPr>
        <p:spPr>
          <a:xfrm>
            <a:off x="7869072" y="2611220"/>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Ellips 27"/>
          <p:cNvSpPr/>
          <p:nvPr/>
        </p:nvSpPr>
        <p:spPr>
          <a:xfrm>
            <a:off x="7544675" y="259582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Ellips 28"/>
          <p:cNvSpPr/>
          <p:nvPr/>
        </p:nvSpPr>
        <p:spPr>
          <a:xfrm>
            <a:off x="6960988" y="260474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0" name="Rak 29"/>
          <p:cNvCxnSpPr/>
          <p:nvPr/>
        </p:nvCxnSpPr>
        <p:spPr>
          <a:xfrm flipV="1">
            <a:off x="7069049" y="1641953"/>
            <a:ext cx="332505" cy="867776"/>
          </a:xfrm>
          <a:prstGeom prst="line">
            <a:avLst/>
          </a:prstGeom>
          <a:ln w="28575">
            <a:solidFill>
              <a:schemeClr val="tx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Rak 31"/>
          <p:cNvCxnSpPr>
            <a:stCxn id="21" idx="0"/>
          </p:cNvCxnSpPr>
          <p:nvPr/>
        </p:nvCxnSpPr>
        <p:spPr>
          <a:xfrm flipV="1">
            <a:off x="7448106" y="1746645"/>
            <a:ext cx="117893" cy="727327"/>
          </a:xfrm>
          <a:prstGeom prst="line">
            <a:avLst/>
          </a:prstGeom>
          <a:ln w="28575">
            <a:solidFill>
              <a:schemeClr val="tx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Rak 34"/>
          <p:cNvCxnSpPr/>
          <p:nvPr/>
        </p:nvCxnSpPr>
        <p:spPr>
          <a:xfrm flipH="1" flipV="1">
            <a:off x="7763962" y="1794569"/>
            <a:ext cx="16001" cy="711258"/>
          </a:xfrm>
          <a:prstGeom prst="line">
            <a:avLst/>
          </a:prstGeom>
          <a:ln w="28575">
            <a:solidFill>
              <a:schemeClr val="tx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Rak 36"/>
          <p:cNvCxnSpPr/>
          <p:nvPr/>
        </p:nvCxnSpPr>
        <p:spPr>
          <a:xfrm flipH="1" flipV="1">
            <a:off x="7869072" y="1764212"/>
            <a:ext cx="186115" cy="741615"/>
          </a:xfrm>
          <a:prstGeom prst="line">
            <a:avLst/>
          </a:prstGeom>
          <a:ln w="28575">
            <a:solidFill>
              <a:schemeClr val="tx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Rak 38"/>
          <p:cNvCxnSpPr/>
          <p:nvPr/>
        </p:nvCxnSpPr>
        <p:spPr>
          <a:xfrm flipH="1" flipV="1">
            <a:off x="7962129" y="1667513"/>
            <a:ext cx="379935" cy="824998"/>
          </a:xfrm>
          <a:prstGeom prst="line">
            <a:avLst/>
          </a:prstGeom>
          <a:ln w="28575">
            <a:solidFill>
              <a:schemeClr val="tx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textruta 32"/>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806986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642607" cy="461665"/>
          </a:xfrm>
          <a:prstGeom prst="rect">
            <a:avLst/>
          </a:prstGeom>
          <a:noFill/>
        </p:spPr>
        <p:txBody>
          <a:bodyPr wrap="square" rtlCol="0">
            <a:spAutoFit/>
          </a:bodyPr>
          <a:lstStyle/>
          <a:p>
            <a:r>
              <a:rPr lang="sv-SE" sz="2400" b="1" dirty="0" smtClean="0"/>
              <a:t>Övningar: </a:t>
            </a:r>
            <a:r>
              <a:rPr lang="sv-SE" sz="2400" b="1" smtClean="0">
                <a:solidFill>
                  <a:srgbClr val="00B0F0"/>
                </a:solidFill>
              </a:rPr>
              <a:t>Blå Nivå 9-12 år</a:t>
            </a:r>
            <a:endParaRPr lang="sv-SE" sz="2400" b="1" dirty="0">
              <a:solidFill>
                <a:srgbClr val="00B0F0"/>
              </a:solidFill>
            </a:endParaRPr>
          </a:p>
        </p:txBody>
      </p:sp>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Rak 14"/>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ktangel med rundade hörn 15"/>
          <p:cNvSpPr/>
          <p:nvPr/>
        </p:nvSpPr>
        <p:spPr>
          <a:xfrm>
            <a:off x="735031" y="2218545"/>
            <a:ext cx="3597126" cy="2488366"/>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Övning: Väggspel</a:t>
            </a:r>
            <a:endParaRPr lang="sv-SE" sz="1400" dirty="0">
              <a:solidFill>
                <a:schemeClr val="tx1"/>
              </a:solidFill>
            </a:endParaRPr>
          </a:p>
          <a:p>
            <a:r>
              <a:rPr lang="sv-SE" sz="1400" dirty="0" smtClean="0">
                <a:solidFill>
                  <a:schemeClr val="tx1"/>
                </a:solidFill>
              </a:rPr>
              <a:t>Mindre grupper om 8-10 spelare. Hälften av spelarna har boll. Bollhållaren ska väggspela med valfri spelare utan boll. Efter en stund så byter spelarna roller. En stegring på denna övning är att placera ut koner som spelarna ska utmana innan de väggspelar. Tips, uppmana bollhållaren att tempoväxla efter en passning och att </a:t>
            </a:r>
            <a:r>
              <a:rPr lang="sv-SE" sz="1400" dirty="0" err="1" smtClean="0">
                <a:solidFill>
                  <a:schemeClr val="tx1"/>
                </a:solidFill>
              </a:rPr>
              <a:t>väggspelaren</a:t>
            </a:r>
            <a:r>
              <a:rPr lang="sv-SE" sz="1400" dirty="0" smtClean="0">
                <a:solidFill>
                  <a:schemeClr val="tx1"/>
                </a:solidFill>
              </a:rPr>
              <a:t> gör sig spelbar för nya bollhållare hela tiden och slår passningen framför medspelaren.</a:t>
            </a:r>
          </a:p>
        </p:txBody>
      </p:sp>
      <p:cxnSp>
        <p:nvCxnSpPr>
          <p:cNvPr id="17" name="Rak 16"/>
          <p:cNvCxnSpPr/>
          <p:nvPr/>
        </p:nvCxnSpPr>
        <p:spPr>
          <a:xfrm>
            <a:off x="5917550" y="3157943"/>
            <a:ext cx="1293818"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Rak 17"/>
          <p:cNvCxnSpPr/>
          <p:nvPr/>
        </p:nvCxnSpPr>
        <p:spPr>
          <a:xfrm flipH="1" flipV="1">
            <a:off x="7180866" y="1287112"/>
            <a:ext cx="21894" cy="193067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 name="Triangel 18"/>
          <p:cNvSpPr/>
          <p:nvPr/>
        </p:nvSpPr>
        <p:spPr>
          <a:xfrm>
            <a:off x="5917550" y="3073103"/>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riangel 19"/>
          <p:cNvSpPr/>
          <p:nvPr/>
        </p:nvSpPr>
        <p:spPr>
          <a:xfrm>
            <a:off x="7146390" y="3116709"/>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a:off x="7098230" y="1277525"/>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extruta 21"/>
          <p:cNvSpPr txBox="1"/>
          <p:nvPr/>
        </p:nvSpPr>
        <p:spPr>
          <a:xfrm>
            <a:off x="6766509" y="1500400"/>
            <a:ext cx="245279" cy="369332"/>
          </a:xfrm>
          <a:prstGeom prst="rect">
            <a:avLst/>
          </a:prstGeom>
          <a:noFill/>
        </p:spPr>
        <p:txBody>
          <a:bodyPr wrap="square" rtlCol="0">
            <a:spAutoFit/>
          </a:bodyPr>
          <a:lstStyle/>
          <a:p>
            <a:r>
              <a:rPr lang="sv-SE" smtClean="0"/>
              <a:t>X</a:t>
            </a:r>
            <a:endParaRPr lang="sv-SE" dirty="0"/>
          </a:p>
        </p:txBody>
      </p:sp>
      <p:sp>
        <p:nvSpPr>
          <p:cNvPr id="23" name="textruta 22"/>
          <p:cNvSpPr txBox="1"/>
          <p:nvPr/>
        </p:nvSpPr>
        <p:spPr>
          <a:xfrm>
            <a:off x="6137778" y="2465164"/>
            <a:ext cx="151989" cy="372486"/>
          </a:xfrm>
          <a:prstGeom prst="rect">
            <a:avLst/>
          </a:prstGeom>
          <a:noFill/>
        </p:spPr>
        <p:txBody>
          <a:bodyPr wrap="square" rtlCol="0">
            <a:spAutoFit/>
          </a:bodyPr>
          <a:lstStyle/>
          <a:p>
            <a:r>
              <a:rPr lang="sv-SE" smtClean="0"/>
              <a:t>X</a:t>
            </a:r>
            <a:endParaRPr lang="sv-SE" dirty="0"/>
          </a:p>
        </p:txBody>
      </p:sp>
      <p:sp>
        <p:nvSpPr>
          <p:cNvPr id="24" name="textruta 23"/>
          <p:cNvSpPr txBox="1"/>
          <p:nvPr/>
        </p:nvSpPr>
        <p:spPr>
          <a:xfrm>
            <a:off x="6058037" y="1590332"/>
            <a:ext cx="245279" cy="369332"/>
          </a:xfrm>
          <a:prstGeom prst="rect">
            <a:avLst/>
          </a:prstGeom>
          <a:noFill/>
        </p:spPr>
        <p:txBody>
          <a:bodyPr wrap="square" rtlCol="0">
            <a:spAutoFit/>
          </a:bodyPr>
          <a:lstStyle/>
          <a:p>
            <a:r>
              <a:rPr lang="sv-SE" dirty="0"/>
              <a:t>X</a:t>
            </a:r>
          </a:p>
        </p:txBody>
      </p:sp>
      <p:sp>
        <p:nvSpPr>
          <p:cNvPr id="25" name="Ellips 24"/>
          <p:cNvSpPr/>
          <p:nvPr/>
        </p:nvSpPr>
        <p:spPr>
          <a:xfrm>
            <a:off x="6083451" y="265983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extruta 25"/>
          <p:cNvSpPr txBox="1"/>
          <p:nvPr/>
        </p:nvSpPr>
        <p:spPr>
          <a:xfrm>
            <a:off x="6531850" y="2059216"/>
            <a:ext cx="245279" cy="369332"/>
          </a:xfrm>
          <a:prstGeom prst="rect">
            <a:avLst/>
          </a:prstGeom>
          <a:noFill/>
        </p:spPr>
        <p:txBody>
          <a:bodyPr wrap="square" rtlCol="0">
            <a:spAutoFit/>
          </a:bodyPr>
          <a:lstStyle/>
          <a:p>
            <a:r>
              <a:rPr lang="sv-SE" smtClean="0"/>
              <a:t>X</a:t>
            </a:r>
            <a:endParaRPr lang="sv-SE" dirty="0"/>
          </a:p>
        </p:txBody>
      </p:sp>
      <p:sp>
        <p:nvSpPr>
          <p:cNvPr id="27" name="textruta 26"/>
          <p:cNvSpPr txBox="1"/>
          <p:nvPr/>
        </p:nvSpPr>
        <p:spPr>
          <a:xfrm>
            <a:off x="6684717" y="2388492"/>
            <a:ext cx="245279" cy="369332"/>
          </a:xfrm>
          <a:prstGeom prst="rect">
            <a:avLst/>
          </a:prstGeom>
          <a:noFill/>
        </p:spPr>
        <p:txBody>
          <a:bodyPr wrap="square" rtlCol="0">
            <a:spAutoFit/>
          </a:bodyPr>
          <a:lstStyle/>
          <a:p>
            <a:r>
              <a:rPr lang="sv-SE" dirty="0"/>
              <a:t>X</a:t>
            </a:r>
          </a:p>
        </p:txBody>
      </p:sp>
      <p:sp>
        <p:nvSpPr>
          <p:cNvPr id="28" name="textruta 27"/>
          <p:cNvSpPr txBox="1"/>
          <p:nvPr/>
        </p:nvSpPr>
        <p:spPr>
          <a:xfrm flipH="1">
            <a:off x="6552136" y="2540891"/>
            <a:ext cx="284982" cy="369332"/>
          </a:xfrm>
          <a:prstGeom prst="rect">
            <a:avLst/>
          </a:prstGeom>
          <a:noFill/>
        </p:spPr>
        <p:txBody>
          <a:bodyPr wrap="square" rtlCol="0">
            <a:spAutoFit/>
          </a:bodyPr>
          <a:lstStyle/>
          <a:p>
            <a:r>
              <a:rPr lang="sv-SE" smtClean="0"/>
              <a:t>X</a:t>
            </a:r>
            <a:endParaRPr lang="sv-SE" dirty="0"/>
          </a:p>
        </p:txBody>
      </p:sp>
      <p:sp>
        <p:nvSpPr>
          <p:cNvPr id="29" name="textruta 28"/>
          <p:cNvSpPr txBox="1"/>
          <p:nvPr/>
        </p:nvSpPr>
        <p:spPr>
          <a:xfrm flipH="1">
            <a:off x="6329204" y="1312027"/>
            <a:ext cx="284982" cy="369332"/>
          </a:xfrm>
          <a:prstGeom prst="rect">
            <a:avLst/>
          </a:prstGeom>
          <a:noFill/>
        </p:spPr>
        <p:txBody>
          <a:bodyPr wrap="square" rtlCol="0">
            <a:spAutoFit/>
          </a:bodyPr>
          <a:lstStyle/>
          <a:p>
            <a:r>
              <a:rPr lang="sv-SE" dirty="0"/>
              <a:t>X</a:t>
            </a:r>
            <a:endParaRPr lang="sv-SE" dirty="0" smtClean="0"/>
          </a:p>
        </p:txBody>
      </p:sp>
      <p:sp>
        <p:nvSpPr>
          <p:cNvPr id="30" name="textruta 29"/>
          <p:cNvSpPr txBox="1"/>
          <p:nvPr/>
        </p:nvSpPr>
        <p:spPr>
          <a:xfrm flipH="1">
            <a:off x="6137209" y="1990451"/>
            <a:ext cx="284982" cy="369332"/>
          </a:xfrm>
          <a:prstGeom prst="rect">
            <a:avLst/>
          </a:prstGeom>
          <a:noFill/>
        </p:spPr>
        <p:txBody>
          <a:bodyPr wrap="square" rtlCol="0">
            <a:spAutoFit/>
          </a:bodyPr>
          <a:lstStyle/>
          <a:p>
            <a:r>
              <a:rPr lang="sv-SE" dirty="0"/>
              <a:t>X</a:t>
            </a:r>
          </a:p>
        </p:txBody>
      </p:sp>
      <p:sp>
        <p:nvSpPr>
          <p:cNvPr id="31" name="textruta 30"/>
          <p:cNvSpPr txBox="1"/>
          <p:nvPr/>
        </p:nvSpPr>
        <p:spPr>
          <a:xfrm flipH="1">
            <a:off x="6755035" y="1796937"/>
            <a:ext cx="284982" cy="369332"/>
          </a:xfrm>
          <a:prstGeom prst="rect">
            <a:avLst/>
          </a:prstGeom>
          <a:noFill/>
        </p:spPr>
        <p:txBody>
          <a:bodyPr wrap="square" rtlCol="0">
            <a:spAutoFit/>
          </a:bodyPr>
          <a:lstStyle/>
          <a:p>
            <a:r>
              <a:rPr lang="sv-SE" dirty="0" smtClean="0"/>
              <a:t>X</a:t>
            </a:r>
            <a:endParaRPr lang="sv-SE" dirty="0"/>
          </a:p>
        </p:txBody>
      </p:sp>
      <p:sp>
        <p:nvSpPr>
          <p:cNvPr id="32" name="Ellips 31"/>
          <p:cNvSpPr/>
          <p:nvPr/>
        </p:nvSpPr>
        <p:spPr>
          <a:xfrm>
            <a:off x="6610452" y="159033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Ellips 32"/>
          <p:cNvSpPr/>
          <p:nvPr/>
        </p:nvSpPr>
        <p:spPr>
          <a:xfrm>
            <a:off x="6762852" y="174273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4" name="Rak 33"/>
          <p:cNvCxnSpPr/>
          <p:nvPr/>
        </p:nvCxnSpPr>
        <p:spPr>
          <a:xfrm>
            <a:off x="6278280" y="2775299"/>
            <a:ext cx="286179" cy="72573"/>
          </a:xfrm>
          <a:prstGeom prst="line">
            <a:avLst/>
          </a:prstGeom>
          <a:ln w="28575">
            <a:solidFill>
              <a:schemeClr val="tx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Rak 34"/>
          <p:cNvCxnSpPr/>
          <p:nvPr/>
        </p:nvCxnSpPr>
        <p:spPr>
          <a:xfrm flipH="1">
            <a:off x="6477391" y="2837650"/>
            <a:ext cx="165230" cy="203643"/>
          </a:xfrm>
          <a:prstGeom prst="line">
            <a:avLst/>
          </a:prstGeom>
          <a:ln w="28575">
            <a:solidFill>
              <a:schemeClr val="tx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Rak 36"/>
          <p:cNvCxnSpPr>
            <a:stCxn id="23" idx="2"/>
          </p:cNvCxnSpPr>
          <p:nvPr/>
        </p:nvCxnSpPr>
        <p:spPr>
          <a:xfrm>
            <a:off x="6213773" y="2837650"/>
            <a:ext cx="187432" cy="273331"/>
          </a:xfrm>
          <a:prstGeom prst="line">
            <a:avLst/>
          </a:prstGeom>
          <a:ln w="28575">
            <a:solidFill>
              <a:schemeClr val="tx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6" name="textruta 35"/>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40982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642607" cy="461665"/>
          </a:xfrm>
          <a:prstGeom prst="rect">
            <a:avLst/>
          </a:prstGeom>
          <a:noFill/>
        </p:spPr>
        <p:txBody>
          <a:bodyPr wrap="square" rtlCol="0">
            <a:spAutoFit/>
          </a:bodyPr>
          <a:lstStyle/>
          <a:p>
            <a:r>
              <a:rPr lang="sv-SE" sz="2400" b="1" dirty="0" smtClean="0"/>
              <a:t>Övningar: </a:t>
            </a:r>
            <a:r>
              <a:rPr lang="sv-SE" sz="2400" b="1" smtClean="0">
                <a:solidFill>
                  <a:srgbClr val="00B0F0"/>
                </a:solidFill>
              </a:rPr>
              <a:t>Blå Nivå 9-12 år</a:t>
            </a:r>
            <a:endParaRPr lang="sv-SE" sz="2400" b="1" dirty="0">
              <a:solidFill>
                <a:srgbClr val="00B0F0"/>
              </a:solidFill>
            </a:endParaRPr>
          </a:p>
        </p:txBody>
      </p:sp>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Rak 14"/>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ktangel med rundade hörn 15"/>
          <p:cNvSpPr/>
          <p:nvPr/>
        </p:nvSpPr>
        <p:spPr>
          <a:xfrm>
            <a:off x="735031" y="2218545"/>
            <a:ext cx="3597126" cy="2578307"/>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Övning: Smålagsspel</a:t>
            </a:r>
            <a:endParaRPr lang="sv-SE" sz="1400" b="1" dirty="0" smtClean="0">
              <a:solidFill>
                <a:schemeClr val="tx1"/>
              </a:solidFill>
            </a:endParaRPr>
          </a:p>
          <a:p>
            <a:r>
              <a:rPr lang="sv-SE" sz="1400" dirty="0" smtClean="0">
                <a:solidFill>
                  <a:schemeClr val="tx1"/>
                </a:solidFill>
              </a:rPr>
              <a:t>Två lag med målvakter i fritt spel fyra mot fyra. Spelarna ska använda sig av väggspel med varandra och ta sig förbi motståndarna och göra mål. Tips, målvakterna ska bidra i snacket med sina medspelare så de vet var motståndarna befinner sig och snabbt sätta igång spelet genom att kasta eller rulla ut bollen då de har kontroll på den. Uppmana bollhållaren att utmana en motståndare och tempoväxla efter en passning.</a:t>
            </a:r>
            <a:endParaRPr lang="sv-SE" sz="1400" dirty="0">
              <a:solidFill>
                <a:schemeClr val="tx1"/>
              </a:solidFill>
            </a:endParaRPr>
          </a:p>
        </p:txBody>
      </p:sp>
      <p:cxnSp>
        <p:nvCxnSpPr>
          <p:cNvPr id="18" name="Rak 17"/>
          <p:cNvCxnSpPr/>
          <p:nvPr/>
        </p:nvCxnSpPr>
        <p:spPr>
          <a:xfrm>
            <a:off x="7617181" y="59569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Rak 18"/>
          <p:cNvCxnSpPr/>
          <p:nvPr/>
        </p:nvCxnSpPr>
        <p:spPr>
          <a:xfrm flipV="1">
            <a:off x="9205499" y="2088353"/>
            <a:ext cx="0" cy="4892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Rak 19"/>
          <p:cNvCxnSpPr/>
          <p:nvPr/>
        </p:nvCxnSpPr>
        <p:spPr>
          <a:xfrm>
            <a:off x="5946634" y="3148302"/>
            <a:ext cx="354628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1" name="Triangel 20"/>
          <p:cNvSpPr/>
          <p:nvPr/>
        </p:nvSpPr>
        <p:spPr>
          <a:xfrm>
            <a:off x="6063776" y="3103521"/>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a:off x="7651156" y="3103641"/>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Triangel 22"/>
          <p:cNvSpPr/>
          <p:nvPr/>
        </p:nvSpPr>
        <p:spPr>
          <a:xfrm>
            <a:off x="9347609" y="3103641"/>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textruta 23"/>
          <p:cNvSpPr txBox="1"/>
          <p:nvPr/>
        </p:nvSpPr>
        <p:spPr>
          <a:xfrm>
            <a:off x="8718134" y="1659419"/>
            <a:ext cx="245279" cy="369332"/>
          </a:xfrm>
          <a:prstGeom prst="rect">
            <a:avLst/>
          </a:prstGeom>
          <a:noFill/>
        </p:spPr>
        <p:txBody>
          <a:bodyPr wrap="square" rtlCol="0">
            <a:spAutoFit/>
          </a:bodyPr>
          <a:lstStyle/>
          <a:p>
            <a:r>
              <a:rPr lang="sv-SE" dirty="0"/>
              <a:t>O</a:t>
            </a:r>
          </a:p>
        </p:txBody>
      </p:sp>
      <p:sp>
        <p:nvSpPr>
          <p:cNvPr id="25" name="Ellips 24"/>
          <p:cNvSpPr/>
          <p:nvPr/>
        </p:nvSpPr>
        <p:spPr>
          <a:xfrm>
            <a:off x="7617181" y="285996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extruta 25"/>
          <p:cNvSpPr txBox="1"/>
          <p:nvPr/>
        </p:nvSpPr>
        <p:spPr>
          <a:xfrm>
            <a:off x="8457331" y="1719021"/>
            <a:ext cx="245279" cy="369332"/>
          </a:xfrm>
          <a:prstGeom prst="rect">
            <a:avLst/>
          </a:prstGeom>
          <a:noFill/>
        </p:spPr>
        <p:txBody>
          <a:bodyPr wrap="square" rtlCol="0">
            <a:spAutoFit/>
          </a:bodyPr>
          <a:lstStyle/>
          <a:p>
            <a:r>
              <a:rPr lang="sv-SE" smtClean="0"/>
              <a:t>X</a:t>
            </a:r>
            <a:endParaRPr lang="sv-SE" dirty="0"/>
          </a:p>
        </p:txBody>
      </p:sp>
      <p:sp>
        <p:nvSpPr>
          <p:cNvPr id="27" name="textruta 26"/>
          <p:cNvSpPr txBox="1"/>
          <p:nvPr/>
        </p:nvSpPr>
        <p:spPr>
          <a:xfrm>
            <a:off x="7371902" y="2602165"/>
            <a:ext cx="245279" cy="369332"/>
          </a:xfrm>
          <a:prstGeom prst="rect">
            <a:avLst/>
          </a:prstGeom>
          <a:noFill/>
        </p:spPr>
        <p:txBody>
          <a:bodyPr wrap="square" rtlCol="0">
            <a:spAutoFit/>
          </a:bodyPr>
          <a:lstStyle/>
          <a:p>
            <a:r>
              <a:rPr lang="sv-SE" smtClean="0"/>
              <a:t>X</a:t>
            </a:r>
            <a:endParaRPr lang="sv-SE" dirty="0"/>
          </a:p>
        </p:txBody>
      </p:sp>
      <p:sp>
        <p:nvSpPr>
          <p:cNvPr id="28" name="textruta 27"/>
          <p:cNvSpPr txBox="1"/>
          <p:nvPr/>
        </p:nvSpPr>
        <p:spPr>
          <a:xfrm flipH="1">
            <a:off x="8187019" y="2380006"/>
            <a:ext cx="284982" cy="369332"/>
          </a:xfrm>
          <a:prstGeom prst="rect">
            <a:avLst/>
          </a:prstGeom>
          <a:noFill/>
        </p:spPr>
        <p:txBody>
          <a:bodyPr wrap="square" rtlCol="0">
            <a:spAutoFit/>
          </a:bodyPr>
          <a:lstStyle/>
          <a:p>
            <a:r>
              <a:rPr lang="sv-SE" smtClean="0"/>
              <a:t>X</a:t>
            </a:r>
            <a:endParaRPr lang="sv-SE" dirty="0"/>
          </a:p>
        </p:txBody>
      </p:sp>
      <p:sp>
        <p:nvSpPr>
          <p:cNvPr id="29" name="textruta 28"/>
          <p:cNvSpPr txBox="1"/>
          <p:nvPr/>
        </p:nvSpPr>
        <p:spPr>
          <a:xfrm flipH="1">
            <a:off x="8464622" y="2156740"/>
            <a:ext cx="284982" cy="369332"/>
          </a:xfrm>
          <a:prstGeom prst="rect">
            <a:avLst/>
          </a:prstGeom>
          <a:noFill/>
        </p:spPr>
        <p:txBody>
          <a:bodyPr wrap="square" rtlCol="0">
            <a:spAutoFit/>
          </a:bodyPr>
          <a:lstStyle/>
          <a:p>
            <a:r>
              <a:rPr lang="sv-SE" dirty="0"/>
              <a:t>O</a:t>
            </a:r>
          </a:p>
        </p:txBody>
      </p:sp>
      <p:sp>
        <p:nvSpPr>
          <p:cNvPr id="30" name="textruta 29"/>
          <p:cNvSpPr txBox="1"/>
          <p:nvPr/>
        </p:nvSpPr>
        <p:spPr>
          <a:xfrm flipH="1">
            <a:off x="7716134" y="2248232"/>
            <a:ext cx="284982" cy="369332"/>
          </a:xfrm>
          <a:prstGeom prst="rect">
            <a:avLst/>
          </a:prstGeom>
          <a:noFill/>
        </p:spPr>
        <p:txBody>
          <a:bodyPr wrap="square" rtlCol="0">
            <a:spAutoFit/>
          </a:bodyPr>
          <a:lstStyle/>
          <a:p>
            <a:r>
              <a:rPr lang="sv-SE" dirty="0"/>
              <a:t>O</a:t>
            </a:r>
          </a:p>
        </p:txBody>
      </p:sp>
      <p:cxnSp>
        <p:nvCxnSpPr>
          <p:cNvPr id="31" name="Rak 30"/>
          <p:cNvCxnSpPr/>
          <p:nvPr/>
        </p:nvCxnSpPr>
        <p:spPr>
          <a:xfrm flipV="1">
            <a:off x="6356211" y="2096567"/>
            <a:ext cx="0" cy="4892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ruta 32"/>
          <p:cNvSpPr txBox="1"/>
          <p:nvPr/>
        </p:nvSpPr>
        <p:spPr>
          <a:xfrm>
            <a:off x="6925828" y="2096567"/>
            <a:ext cx="245279" cy="369332"/>
          </a:xfrm>
          <a:prstGeom prst="rect">
            <a:avLst/>
          </a:prstGeom>
          <a:noFill/>
        </p:spPr>
        <p:txBody>
          <a:bodyPr wrap="square" rtlCol="0">
            <a:spAutoFit/>
          </a:bodyPr>
          <a:lstStyle/>
          <a:p>
            <a:r>
              <a:rPr lang="sv-SE" smtClean="0"/>
              <a:t>X</a:t>
            </a:r>
            <a:endParaRPr lang="sv-SE" dirty="0"/>
          </a:p>
        </p:txBody>
      </p:sp>
      <p:sp>
        <p:nvSpPr>
          <p:cNvPr id="34" name="textruta 33"/>
          <p:cNvSpPr txBox="1"/>
          <p:nvPr/>
        </p:nvSpPr>
        <p:spPr>
          <a:xfrm flipH="1">
            <a:off x="7297346" y="1995806"/>
            <a:ext cx="284982" cy="369332"/>
          </a:xfrm>
          <a:prstGeom prst="rect">
            <a:avLst/>
          </a:prstGeom>
          <a:noFill/>
        </p:spPr>
        <p:txBody>
          <a:bodyPr wrap="square" rtlCol="0">
            <a:spAutoFit/>
          </a:bodyPr>
          <a:lstStyle/>
          <a:p>
            <a:r>
              <a:rPr lang="sv-SE" dirty="0"/>
              <a:t>O</a:t>
            </a:r>
          </a:p>
        </p:txBody>
      </p:sp>
      <p:sp>
        <p:nvSpPr>
          <p:cNvPr id="32" name="textruta 31"/>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448242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642607" cy="461665"/>
          </a:xfrm>
          <a:prstGeom prst="rect">
            <a:avLst/>
          </a:prstGeom>
          <a:noFill/>
        </p:spPr>
        <p:txBody>
          <a:bodyPr wrap="square" rtlCol="0">
            <a:spAutoFit/>
          </a:bodyPr>
          <a:lstStyle/>
          <a:p>
            <a:r>
              <a:rPr lang="sv-SE" sz="2400" b="1" dirty="0" smtClean="0"/>
              <a:t>Övningar: </a:t>
            </a:r>
            <a:r>
              <a:rPr lang="sv-SE" sz="2400" b="1" smtClean="0">
                <a:solidFill>
                  <a:srgbClr val="00B0F0"/>
                </a:solidFill>
              </a:rPr>
              <a:t>Blå Nivå 9-12 år</a:t>
            </a:r>
            <a:endParaRPr lang="sv-SE" sz="2400" b="1" dirty="0">
              <a:solidFill>
                <a:srgbClr val="00B0F0"/>
              </a:solidFill>
            </a:endParaRPr>
          </a:p>
        </p:txBody>
      </p:sp>
      <p:sp>
        <p:nvSpPr>
          <p:cNvPr id="10" name="Rektangel med rundade hörn 9"/>
          <p:cNvSpPr/>
          <p:nvPr/>
        </p:nvSpPr>
        <p:spPr>
          <a:xfrm>
            <a:off x="735031" y="1641953"/>
            <a:ext cx="3597126" cy="3711257"/>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Övning: Väggspel och avslut</a:t>
            </a:r>
          </a:p>
          <a:p>
            <a:r>
              <a:rPr lang="sv-SE" sz="1400" dirty="0" smtClean="0">
                <a:solidFill>
                  <a:schemeClr val="tx1"/>
                </a:solidFill>
                <a:ea typeface="Times New Roman" charset="0"/>
                <a:cs typeface="Times New Roman" charset="0"/>
              </a:rPr>
              <a:t>Spelaren först i ledet driver bolen framåt och utmanar konen. Väggspelar med en medspelare och avslutar med skott. Efter avslut ställer man sig i ledet på motsatt sida, byt </a:t>
            </a:r>
            <a:r>
              <a:rPr lang="sv-SE" sz="1400" dirty="0" err="1" smtClean="0">
                <a:solidFill>
                  <a:schemeClr val="tx1"/>
                </a:solidFill>
                <a:ea typeface="Times New Roman" charset="0"/>
                <a:cs typeface="Times New Roman" charset="0"/>
              </a:rPr>
              <a:t>väggspelare</a:t>
            </a:r>
            <a:r>
              <a:rPr lang="sv-SE" sz="1400" dirty="0" smtClean="0">
                <a:solidFill>
                  <a:schemeClr val="tx1"/>
                </a:solidFill>
                <a:ea typeface="Times New Roman" charset="0"/>
                <a:cs typeface="Times New Roman" charset="0"/>
              </a:rPr>
              <a:t> efter viss tid. En stegring på denna övning är att en spelare agerar försvarare vid konan och spela 2 mot 1. Tips, målvakten ska se till att följa bollhållaren och väggpassningen för att sedan täcka en stor yta och försöka fånga bollen med ett säkert grepp. Uppmana bollhållaren att finta konen ordentligt och slå en väggpassning efter backen.</a:t>
            </a:r>
            <a:endParaRPr lang="sv-SE" sz="1400" dirty="0">
              <a:solidFill>
                <a:schemeClr val="tx1"/>
              </a:solidFill>
              <a:ea typeface="Times New Roman" charset="0"/>
              <a:cs typeface="Times New Roman" charset="0"/>
            </a:endParaRPr>
          </a:p>
        </p:txBody>
      </p:sp>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riangel 17"/>
          <p:cNvSpPr/>
          <p:nvPr/>
        </p:nvSpPr>
        <p:spPr>
          <a:xfrm>
            <a:off x="6929624" y="280579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9" name="Rak 18"/>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riangel 20"/>
          <p:cNvSpPr/>
          <p:nvPr/>
        </p:nvSpPr>
        <p:spPr>
          <a:xfrm>
            <a:off x="8492306" y="4355448"/>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Ellips 23"/>
          <p:cNvSpPr/>
          <p:nvPr/>
        </p:nvSpPr>
        <p:spPr>
          <a:xfrm>
            <a:off x="6595135" y="353896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textruta 24"/>
          <p:cNvSpPr txBox="1"/>
          <p:nvPr/>
        </p:nvSpPr>
        <p:spPr>
          <a:xfrm>
            <a:off x="6305154" y="3332308"/>
            <a:ext cx="245279" cy="369332"/>
          </a:xfrm>
          <a:prstGeom prst="rect">
            <a:avLst/>
          </a:prstGeom>
          <a:noFill/>
        </p:spPr>
        <p:txBody>
          <a:bodyPr wrap="square" rtlCol="0">
            <a:spAutoFit/>
          </a:bodyPr>
          <a:lstStyle/>
          <a:p>
            <a:r>
              <a:rPr lang="sv-SE" smtClean="0"/>
              <a:t>X</a:t>
            </a:r>
            <a:endParaRPr lang="sv-SE" dirty="0"/>
          </a:p>
        </p:txBody>
      </p:sp>
      <p:sp>
        <p:nvSpPr>
          <p:cNvPr id="29" name="textruta 28"/>
          <p:cNvSpPr txBox="1"/>
          <p:nvPr/>
        </p:nvSpPr>
        <p:spPr>
          <a:xfrm>
            <a:off x="6196151" y="3908163"/>
            <a:ext cx="245279" cy="369332"/>
          </a:xfrm>
          <a:prstGeom prst="rect">
            <a:avLst/>
          </a:prstGeom>
          <a:noFill/>
        </p:spPr>
        <p:txBody>
          <a:bodyPr wrap="square" rtlCol="0">
            <a:spAutoFit/>
          </a:bodyPr>
          <a:lstStyle/>
          <a:p>
            <a:r>
              <a:rPr lang="sv-SE" smtClean="0"/>
              <a:t>X</a:t>
            </a:r>
            <a:endParaRPr lang="sv-SE" dirty="0"/>
          </a:p>
        </p:txBody>
      </p:sp>
      <p:sp>
        <p:nvSpPr>
          <p:cNvPr id="30" name="textruta 29"/>
          <p:cNvSpPr txBox="1"/>
          <p:nvPr/>
        </p:nvSpPr>
        <p:spPr>
          <a:xfrm>
            <a:off x="6263503" y="3669374"/>
            <a:ext cx="245279" cy="369332"/>
          </a:xfrm>
          <a:prstGeom prst="rect">
            <a:avLst/>
          </a:prstGeom>
          <a:noFill/>
        </p:spPr>
        <p:txBody>
          <a:bodyPr wrap="square" rtlCol="0">
            <a:spAutoFit/>
          </a:bodyPr>
          <a:lstStyle/>
          <a:p>
            <a:r>
              <a:rPr lang="sv-SE" smtClean="0"/>
              <a:t>X</a:t>
            </a:r>
            <a:endParaRPr lang="sv-SE" dirty="0"/>
          </a:p>
        </p:txBody>
      </p:sp>
      <p:sp>
        <p:nvSpPr>
          <p:cNvPr id="31" name="textruta 30"/>
          <p:cNvSpPr txBox="1"/>
          <p:nvPr/>
        </p:nvSpPr>
        <p:spPr>
          <a:xfrm>
            <a:off x="8581982" y="2778445"/>
            <a:ext cx="245279" cy="369332"/>
          </a:xfrm>
          <a:prstGeom prst="rect">
            <a:avLst/>
          </a:prstGeom>
          <a:noFill/>
        </p:spPr>
        <p:txBody>
          <a:bodyPr wrap="square" rtlCol="0">
            <a:spAutoFit/>
          </a:bodyPr>
          <a:lstStyle/>
          <a:p>
            <a:r>
              <a:rPr lang="sv-SE" smtClean="0"/>
              <a:t>X</a:t>
            </a:r>
            <a:endParaRPr lang="sv-SE" dirty="0"/>
          </a:p>
        </p:txBody>
      </p:sp>
      <p:sp>
        <p:nvSpPr>
          <p:cNvPr id="32" name="textruta 31"/>
          <p:cNvSpPr txBox="1"/>
          <p:nvPr/>
        </p:nvSpPr>
        <p:spPr>
          <a:xfrm>
            <a:off x="8472979" y="3354300"/>
            <a:ext cx="245279" cy="369332"/>
          </a:xfrm>
          <a:prstGeom prst="rect">
            <a:avLst/>
          </a:prstGeom>
          <a:noFill/>
        </p:spPr>
        <p:txBody>
          <a:bodyPr wrap="square" rtlCol="0">
            <a:spAutoFit/>
          </a:bodyPr>
          <a:lstStyle/>
          <a:p>
            <a:r>
              <a:rPr lang="sv-SE" smtClean="0"/>
              <a:t>X</a:t>
            </a:r>
            <a:endParaRPr lang="sv-SE" dirty="0"/>
          </a:p>
        </p:txBody>
      </p:sp>
      <p:sp>
        <p:nvSpPr>
          <p:cNvPr id="33" name="textruta 32"/>
          <p:cNvSpPr txBox="1"/>
          <p:nvPr/>
        </p:nvSpPr>
        <p:spPr>
          <a:xfrm>
            <a:off x="8540331" y="3115511"/>
            <a:ext cx="245279" cy="369332"/>
          </a:xfrm>
          <a:prstGeom prst="rect">
            <a:avLst/>
          </a:prstGeom>
          <a:noFill/>
        </p:spPr>
        <p:txBody>
          <a:bodyPr wrap="square" rtlCol="0">
            <a:spAutoFit/>
          </a:bodyPr>
          <a:lstStyle/>
          <a:p>
            <a:r>
              <a:rPr lang="sv-SE" smtClean="0"/>
              <a:t>X</a:t>
            </a:r>
            <a:endParaRPr lang="sv-SE" dirty="0"/>
          </a:p>
        </p:txBody>
      </p:sp>
      <p:sp>
        <p:nvSpPr>
          <p:cNvPr id="34" name="Ellips 33"/>
          <p:cNvSpPr/>
          <p:nvPr/>
        </p:nvSpPr>
        <p:spPr>
          <a:xfrm>
            <a:off x="8718323" y="352940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 name="Rak 2"/>
          <p:cNvCxnSpPr/>
          <p:nvPr/>
        </p:nvCxnSpPr>
        <p:spPr>
          <a:xfrm flipH="1">
            <a:off x="8226790" y="4344432"/>
            <a:ext cx="268269" cy="332732"/>
          </a:xfrm>
          <a:prstGeom prst="line">
            <a:avLst/>
          </a:prstGeom>
          <a:ln w="28575">
            <a:solidFill>
              <a:schemeClr val="tx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Rak 37"/>
          <p:cNvCxnSpPr/>
          <p:nvPr/>
        </p:nvCxnSpPr>
        <p:spPr>
          <a:xfrm flipH="1">
            <a:off x="8581982" y="4407594"/>
            <a:ext cx="89773" cy="547376"/>
          </a:xfrm>
          <a:prstGeom prst="line">
            <a:avLst/>
          </a:prstGeom>
          <a:ln w="28575">
            <a:solidFill>
              <a:schemeClr val="tx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Frihandsfigur 38"/>
          <p:cNvSpPr/>
          <p:nvPr/>
        </p:nvSpPr>
        <p:spPr>
          <a:xfrm rot="679218" flipH="1">
            <a:off x="8501535" y="3728698"/>
            <a:ext cx="182436" cy="610668"/>
          </a:xfrm>
          <a:custGeom>
            <a:avLst/>
            <a:gdLst>
              <a:gd name="connsiteX0" fmla="*/ 600427 w 600427"/>
              <a:gd name="connsiteY0" fmla="*/ 0 h 974361"/>
              <a:gd name="connsiteX1" fmla="*/ 345595 w 600427"/>
              <a:gd name="connsiteY1" fmla="*/ 134912 h 974361"/>
              <a:gd name="connsiteX2" fmla="*/ 525477 w 600427"/>
              <a:gd name="connsiteY2" fmla="*/ 359764 h 974361"/>
              <a:gd name="connsiteX3" fmla="*/ 270644 w 600427"/>
              <a:gd name="connsiteY3" fmla="*/ 434715 h 974361"/>
              <a:gd name="connsiteX4" fmla="*/ 435536 w 600427"/>
              <a:gd name="connsiteY4" fmla="*/ 689548 h 974361"/>
              <a:gd name="connsiteX5" fmla="*/ 60781 w 600427"/>
              <a:gd name="connsiteY5" fmla="*/ 719528 h 974361"/>
              <a:gd name="connsiteX6" fmla="*/ 821 w 600427"/>
              <a:gd name="connsiteY6" fmla="*/ 974361 h 974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427" h="974361">
                <a:moveTo>
                  <a:pt x="600427" y="0"/>
                </a:moveTo>
                <a:cubicBezTo>
                  <a:pt x="479257" y="37476"/>
                  <a:pt x="358087" y="74952"/>
                  <a:pt x="345595" y="134912"/>
                </a:cubicBezTo>
                <a:cubicBezTo>
                  <a:pt x="333103" y="194872"/>
                  <a:pt x="537969" y="309797"/>
                  <a:pt x="525477" y="359764"/>
                </a:cubicBezTo>
                <a:cubicBezTo>
                  <a:pt x="512985" y="409731"/>
                  <a:pt x="285634" y="379751"/>
                  <a:pt x="270644" y="434715"/>
                </a:cubicBezTo>
                <a:cubicBezTo>
                  <a:pt x="255654" y="489679"/>
                  <a:pt x="470513" y="642079"/>
                  <a:pt x="435536" y="689548"/>
                </a:cubicBezTo>
                <a:cubicBezTo>
                  <a:pt x="400559" y="737017"/>
                  <a:pt x="133233" y="672059"/>
                  <a:pt x="60781" y="719528"/>
                </a:cubicBezTo>
                <a:cubicBezTo>
                  <a:pt x="-11672" y="766997"/>
                  <a:pt x="821" y="974361"/>
                  <a:pt x="821" y="974361"/>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2" name="textruta 41"/>
          <p:cNvSpPr txBox="1"/>
          <p:nvPr/>
        </p:nvSpPr>
        <p:spPr>
          <a:xfrm>
            <a:off x="7969661" y="4471423"/>
            <a:ext cx="245279" cy="369332"/>
          </a:xfrm>
          <a:prstGeom prst="rect">
            <a:avLst/>
          </a:prstGeom>
          <a:noFill/>
        </p:spPr>
        <p:txBody>
          <a:bodyPr wrap="square" rtlCol="0">
            <a:spAutoFit/>
          </a:bodyPr>
          <a:lstStyle/>
          <a:p>
            <a:r>
              <a:rPr lang="sv-SE" smtClean="0"/>
              <a:t>X</a:t>
            </a:r>
            <a:endParaRPr lang="sv-SE" dirty="0"/>
          </a:p>
        </p:txBody>
      </p:sp>
      <p:cxnSp>
        <p:nvCxnSpPr>
          <p:cNvPr id="43" name="Rak 42"/>
          <p:cNvCxnSpPr/>
          <p:nvPr/>
        </p:nvCxnSpPr>
        <p:spPr>
          <a:xfrm>
            <a:off x="8179798" y="4759962"/>
            <a:ext cx="312508" cy="120162"/>
          </a:xfrm>
          <a:prstGeom prst="line">
            <a:avLst/>
          </a:prstGeom>
          <a:ln w="28575">
            <a:solidFill>
              <a:schemeClr val="tx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1" name="Ned 50"/>
          <p:cNvSpPr/>
          <p:nvPr/>
        </p:nvSpPr>
        <p:spPr>
          <a:xfrm rot="1912299">
            <a:off x="8181690" y="5072998"/>
            <a:ext cx="299445" cy="373932"/>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2" name="textruta 51"/>
          <p:cNvSpPr txBox="1"/>
          <p:nvPr/>
        </p:nvSpPr>
        <p:spPr>
          <a:xfrm>
            <a:off x="7233106" y="2197195"/>
            <a:ext cx="245279" cy="369332"/>
          </a:xfrm>
          <a:prstGeom prst="rect">
            <a:avLst/>
          </a:prstGeom>
          <a:noFill/>
        </p:spPr>
        <p:txBody>
          <a:bodyPr wrap="square" rtlCol="0">
            <a:spAutoFit/>
          </a:bodyPr>
          <a:lstStyle/>
          <a:p>
            <a:r>
              <a:rPr lang="sv-SE" smtClean="0"/>
              <a:t>X</a:t>
            </a:r>
            <a:endParaRPr lang="sv-SE" dirty="0"/>
          </a:p>
        </p:txBody>
      </p:sp>
      <p:sp>
        <p:nvSpPr>
          <p:cNvPr id="35" name="textruta 34"/>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2072663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642607" cy="461665"/>
          </a:xfrm>
          <a:prstGeom prst="rect">
            <a:avLst/>
          </a:prstGeom>
          <a:noFill/>
        </p:spPr>
        <p:txBody>
          <a:bodyPr wrap="square" rtlCol="0">
            <a:spAutoFit/>
          </a:bodyPr>
          <a:lstStyle/>
          <a:p>
            <a:r>
              <a:rPr lang="sv-SE" sz="2400" b="1" dirty="0" smtClean="0"/>
              <a:t>Övningar: </a:t>
            </a:r>
            <a:r>
              <a:rPr lang="sv-SE" sz="2400" b="1" smtClean="0">
                <a:solidFill>
                  <a:srgbClr val="00B0F0"/>
                </a:solidFill>
              </a:rPr>
              <a:t>Blå Nivå 9-12 år</a:t>
            </a:r>
            <a:endParaRPr lang="sv-SE" sz="2400" b="1" dirty="0">
              <a:solidFill>
                <a:srgbClr val="00B0F0"/>
              </a:solidFill>
            </a:endParaRPr>
          </a:p>
        </p:txBody>
      </p:sp>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Rak 14"/>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ktangel med rundade hörn 15"/>
          <p:cNvSpPr/>
          <p:nvPr/>
        </p:nvSpPr>
        <p:spPr>
          <a:xfrm>
            <a:off x="735031" y="2218545"/>
            <a:ext cx="3597126" cy="275818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Övning: Smålagsspel - Försvar</a:t>
            </a:r>
            <a:endParaRPr lang="sv-SE" sz="1400" b="1" dirty="0" smtClean="0">
              <a:solidFill>
                <a:schemeClr val="tx1"/>
              </a:solidFill>
            </a:endParaRPr>
          </a:p>
          <a:p>
            <a:r>
              <a:rPr lang="sv-SE" sz="1400" dirty="0" smtClean="0">
                <a:solidFill>
                  <a:schemeClr val="tx1"/>
                </a:solidFill>
              </a:rPr>
              <a:t>Två lag med målvakter i fritt spel fyra mot fyra. Vid bollförlust snabbt komma på försvarssida. Markering kan ske i olika positioner, framför anfallsspelaren i syfte för bollvinst/brytning eller genom att ta avståndsmarkering och stå bakom anfallsspelaren. Tips, uppmana även målvakten att bryta passningar som går igenom dennes målområde med hjälp av armar och ben för att vinna boll och skapa en spelvändning.</a:t>
            </a:r>
            <a:endParaRPr lang="sv-SE" sz="1400" dirty="0">
              <a:solidFill>
                <a:schemeClr val="tx1"/>
              </a:solidFill>
            </a:endParaRPr>
          </a:p>
        </p:txBody>
      </p:sp>
      <p:cxnSp>
        <p:nvCxnSpPr>
          <p:cNvPr id="18" name="Rak 17"/>
          <p:cNvCxnSpPr/>
          <p:nvPr/>
        </p:nvCxnSpPr>
        <p:spPr>
          <a:xfrm>
            <a:off x="7617181" y="59569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Rak 18"/>
          <p:cNvCxnSpPr/>
          <p:nvPr/>
        </p:nvCxnSpPr>
        <p:spPr>
          <a:xfrm flipV="1">
            <a:off x="9205499" y="2088353"/>
            <a:ext cx="0" cy="4892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Rak 19"/>
          <p:cNvCxnSpPr/>
          <p:nvPr/>
        </p:nvCxnSpPr>
        <p:spPr>
          <a:xfrm>
            <a:off x="5946634" y="3148302"/>
            <a:ext cx="354628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1" name="Triangel 20"/>
          <p:cNvSpPr/>
          <p:nvPr/>
        </p:nvSpPr>
        <p:spPr>
          <a:xfrm>
            <a:off x="6063776" y="3103521"/>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a:off x="7651156" y="3103641"/>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Triangel 22"/>
          <p:cNvSpPr/>
          <p:nvPr/>
        </p:nvSpPr>
        <p:spPr>
          <a:xfrm>
            <a:off x="9347609" y="3103641"/>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textruta 23"/>
          <p:cNvSpPr txBox="1"/>
          <p:nvPr/>
        </p:nvSpPr>
        <p:spPr>
          <a:xfrm>
            <a:off x="8718134" y="1659419"/>
            <a:ext cx="245279" cy="369332"/>
          </a:xfrm>
          <a:prstGeom prst="rect">
            <a:avLst/>
          </a:prstGeom>
          <a:noFill/>
        </p:spPr>
        <p:txBody>
          <a:bodyPr wrap="square" rtlCol="0">
            <a:spAutoFit/>
          </a:bodyPr>
          <a:lstStyle/>
          <a:p>
            <a:r>
              <a:rPr lang="sv-SE" dirty="0"/>
              <a:t>O</a:t>
            </a:r>
          </a:p>
        </p:txBody>
      </p:sp>
      <p:sp>
        <p:nvSpPr>
          <p:cNvPr id="25" name="Ellips 24"/>
          <p:cNvSpPr/>
          <p:nvPr/>
        </p:nvSpPr>
        <p:spPr>
          <a:xfrm>
            <a:off x="7617181" y="285996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extruta 25"/>
          <p:cNvSpPr txBox="1"/>
          <p:nvPr/>
        </p:nvSpPr>
        <p:spPr>
          <a:xfrm>
            <a:off x="8457331" y="1719021"/>
            <a:ext cx="245279" cy="369332"/>
          </a:xfrm>
          <a:prstGeom prst="rect">
            <a:avLst/>
          </a:prstGeom>
          <a:noFill/>
        </p:spPr>
        <p:txBody>
          <a:bodyPr wrap="square" rtlCol="0">
            <a:spAutoFit/>
          </a:bodyPr>
          <a:lstStyle/>
          <a:p>
            <a:r>
              <a:rPr lang="sv-SE" smtClean="0"/>
              <a:t>X</a:t>
            </a:r>
            <a:endParaRPr lang="sv-SE" dirty="0"/>
          </a:p>
        </p:txBody>
      </p:sp>
      <p:sp>
        <p:nvSpPr>
          <p:cNvPr id="27" name="textruta 26"/>
          <p:cNvSpPr txBox="1"/>
          <p:nvPr/>
        </p:nvSpPr>
        <p:spPr>
          <a:xfrm>
            <a:off x="7371902" y="2602165"/>
            <a:ext cx="245279" cy="369332"/>
          </a:xfrm>
          <a:prstGeom prst="rect">
            <a:avLst/>
          </a:prstGeom>
          <a:noFill/>
        </p:spPr>
        <p:txBody>
          <a:bodyPr wrap="square" rtlCol="0">
            <a:spAutoFit/>
          </a:bodyPr>
          <a:lstStyle/>
          <a:p>
            <a:r>
              <a:rPr lang="sv-SE" smtClean="0"/>
              <a:t>X</a:t>
            </a:r>
            <a:endParaRPr lang="sv-SE" dirty="0"/>
          </a:p>
        </p:txBody>
      </p:sp>
      <p:sp>
        <p:nvSpPr>
          <p:cNvPr id="28" name="textruta 27"/>
          <p:cNvSpPr txBox="1"/>
          <p:nvPr/>
        </p:nvSpPr>
        <p:spPr>
          <a:xfrm flipH="1">
            <a:off x="8187019" y="2380006"/>
            <a:ext cx="284982" cy="369332"/>
          </a:xfrm>
          <a:prstGeom prst="rect">
            <a:avLst/>
          </a:prstGeom>
          <a:noFill/>
        </p:spPr>
        <p:txBody>
          <a:bodyPr wrap="square" rtlCol="0">
            <a:spAutoFit/>
          </a:bodyPr>
          <a:lstStyle/>
          <a:p>
            <a:r>
              <a:rPr lang="sv-SE" smtClean="0"/>
              <a:t>X</a:t>
            </a:r>
            <a:endParaRPr lang="sv-SE" dirty="0"/>
          </a:p>
        </p:txBody>
      </p:sp>
      <p:sp>
        <p:nvSpPr>
          <p:cNvPr id="29" name="textruta 28"/>
          <p:cNvSpPr txBox="1"/>
          <p:nvPr/>
        </p:nvSpPr>
        <p:spPr>
          <a:xfrm flipH="1">
            <a:off x="8464622" y="2156740"/>
            <a:ext cx="284982" cy="369332"/>
          </a:xfrm>
          <a:prstGeom prst="rect">
            <a:avLst/>
          </a:prstGeom>
          <a:noFill/>
        </p:spPr>
        <p:txBody>
          <a:bodyPr wrap="square" rtlCol="0">
            <a:spAutoFit/>
          </a:bodyPr>
          <a:lstStyle/>
          <a:p>
            <a:r>
              <a:rPr lang="sv-SE" dirty="0"/>
              <a:t>O</a:t>
            </a:r>
          </a:p>
        </p:txBody>
      </p:sp>
      <p:sp>
        <p:nvSpPr>
          <p:cNvPr id="30" name="textruta 29"/>
          <p:cNvSpPr txBox="1"/>
          <p:nvPr/>
        </p:nvSpPr>
        <p:spPr>
          <a:xfrm flipH="1">
            <a:off x="7716134" y="2248232"/>
            <a:ext cx="284982" cy="369332"/>
          </a:xfrm>
          <a:prstGeom prst="rect">
            <a:avLst/>
          </a:prstGeom>
          <a:noFill/>
        </p:spPr>
        <p:txBody>
          <a:bodyPr wrap="square" rtlCol="0">
            <a:spAutoFit/>
          </a:bodyPr>
          <a:lstStyle/>
          <a:p>
            <a:r>
              <a:rPr lang="sv-SE" dirty="0"/>
              <a:t>O</a:t>
            </a:r>
          </a:p>
        </p:txBody>
      </p:sp>
      <p:cxnSp>
        <p:nvCxnSpPr>
          <p:cNvPr id="31" name="Rak 30"/>
          <p:cNvCxnSpPr/>
          <p:nvPr/>
        </p:nvCxnSpPr>
        <p:spPr>
          <a:xfrm flipV="1">
            <a:off x="6356211" y="2096567"/>
            <a:ext cx="0" cy="4892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ruta 32"/>
          <p:cNvSpPr txBox="1"/>
          <p:nvPr/>
        </p:nvSpPr>
        <p:spPr>
          <a:xfrm>
            <a:off x="6925828" y="2096567"/>
            <a:ext cx="245279" cy="369332"/>
          </a:xfrm>
          <a:prstGeom prst="rect">
            <a:avLst/>
          </a:prstGeom>
          <a:noFill/>
        </p:spPr>
        <p:txBody>
          <a:bodyPr wrap="square" rtlCol="0">
            <a:spAutoFit/>
          </a:bodyPr>
          <a:lstStyle/>
          <a:p>
            <a:r>
              <a:rPr lang="sv-SE" smtClean="0"/>
              <a:t>X</a:t>
            </a:r>
            <a:endParaRPr lang="sv-SE" dirty="0"/>
          </a:p>
        </p:txBody>
      </p:sp>
      <p:sp>
        <p:nvSpPr>
          <p:cNvPr id="34" name="textruta 33"/>
          <p:cNvSpPr txBox="1"/>
          <p:nvPr/>
        </p:nvSpPr>
        <p:spPr>
          <a:xfrm flipH="1">
            <a:off x="7297346" y="1995806"/>
            <a:ext cx="284982" cy="369332"/>
          </a:xfrm>
          <a:prstGeom prst="rect">
            <a:avLst/>
          </a:prstGeom>
          <a:noFill/>
        </p:spPr>
        <p:txBody>
          <a:bodyPr wrap="square" rtlCol="0">
            <a:spAutoFit/>
          </a:bodyPr>
          <a:lstStyle/>
          <a:p>
            <a:r>
              <a:rPr lang="sv-SE" dirty="0"/>
              <a:t>O</a:t>
            </a:r>
          </a:p>
        </p:txBody>
      </p:sp>
      <p:sp>
        <p:nvSpPr>
          <p:cNvPr id="32" name="textruta 31"/>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244022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642607" cy="461665"/>
          </a:xfrm>
          <a:prstGeom prst="rect">
            <a:avLst/>
          </a:prstGeom>
          <a:noFill/>
        </p:spPr>
        <p:txBody>
          <a:bodyPr wrap="square" rtlCol="0">
            <a:spAutoFit/>
          </a:bodyPr>
          <a:lstStyle/>
          <a:p>
            <a:r>
              <a:rPr lang="sv-SE" sz="2400" b="1" dirty="0" smtClean="0"/>
              <a:t>Övningar: </a:t>
            </a:r>
            <a:r>
              <a:rPr lang="sv-SE" sz="2400" b="1" smtClean="0">
                <a:solidFill>
                  <a:srgbClr val="00B0F0"/>
                </a:solidFill>
              </a:rPr>
              <a:t>Blå Nivå 9-12 år</a:t>
            </a:r>
            <a:endParaRPr lang="sv-SE" sz="2400" b="1" dirty="0">
              <a:solidFill>
                <a:srgbClr val="00B0F0"/>
              </a:solidFill>
            </a:endParaRPr>
          </a:p>
        </p:txBody>
      </p:sp>
      <p:sp>
        <p:nvSpPr>
          <p:cNvPr id="10" name="Rektangel med rundade hörn 9"/>
          <p:cNvSpPr/>
          <p:nvPr/>
        </p:nvSpPr>
        <p:spPr>
          <a:xfrm>
            <a:off x="738562" y="1681359"/>
            <a:ext cx="3597126" cy="3859027"/>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Övning: Bayern</a:t>
            </a:r>
            <a:endParaRPr lang="sv-SE" sz="1400" b="1" dirty="0" smtClean="0">
              <a:solidFill>
                <a:schemeClr val="tx1"/>
              </a:solidFill>
            </a:endParaRPr>
          </a:p>
          <a:p>
            <a:pPr lvl="0">
              <a:defRPr/>
            </a:pPr>
            <a:r>
              <a:rPr lang="sv-SE" sz="1400" dirty="0">
                <a:solidFill>
                  <a:schemeClr val="tx1"/>
                </a:solidFill>
                <a:ea typeface="Times New Roman" charset="0"/>
                <a:cs typeface="Times New Roman" charset="0"/>
              </a:rPr>
              <a:t>Smålagsspel 4 mot 2/2 mot 4 på liten yta. Tre lag per yta där ett par börjar som försvarare, O. O försöker vinna bollen från X och A som är 4 mot 2. Det lag O tar bollen från blir försvarare och ska försöka återerövra bollen, dvs tar O bollen från X så ska X vinna bollen från O och </a:t>
            </a:r>
            <a:r>
              <a:rPr lang="sv-SE" sz="1400" dirty="0" smtClean="0">
                <a:solidFill>
                  <a:schemeClr val="tx1"/>
                </a:solidFill>
                <a:ea typeface="Times New Roman" charset="0"/>
                <a:cs typeface="Times New Roman" charset="0"/>
              </a:rPr>
              <a:t>A. Tips, den </a:t>
            </a:r>
            <a:r>
              <a:rPr lang="sv-SE" sz="1400" dirty="0">
                <a:solidFill>
                  <a:schemeClr val="tx1"/>
                </a:solidFill>
                <a:ea typeface="Times New Roman" charset="0"/>
                <a:cs typeface="Times New Roman" charset="0"/>
              </a:rPr>
              <a:t>här övningen görs väldigt bra i arbetsintervaller om 30sek, beroende på träningsgruppens storlek går det att köra kortare vila om de inte är så många fler, annars kan ytterligare sex spelare stå redo på sidan att hoppa in och spela 30 sek vid signalen. Annars kan vilan vara kortare, ca 20sek. Då utespelarna kör den här övningen ges det också tillfälle att köra särskild träning med målvakterna.</a:t>
            </a:r>
          </a:p>
        </p:txBody>
      </p:sp>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Rak 14"/>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Rak 15"/>
          <p:cNvCxnSpPr/>
          <p:nvPr/>
        </p:nvCxnSpPr>
        <p:spPr>
          <a:xfrm>
            <a:off x="5934367" y="2531166"/>
            <a:ext cx="1293818"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 name="Rak 16"/>
          <p:cNvCxnSpPr/>
          <p:nvPr/>
        </p:nvCxnSpPr>
        <p:spPr>
          <a:xfrm flipV="1">
            <a:off x="7176718" y="1287112"/>
            <a:ext cx="4148" cy="116281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riangel 17"/>
          <p:cNvSpPr/>
          <p:nvPr/>
        </p:nvSpPr>
        <p:spPr>
          <a:xfrm>
            <a:off x="5934367" y="2471325"/>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riangel 18"/>
          <p:cNvSpPr/>
          <p:nvPr/>
        </p:nvSpPr>
        <p:spPr>
          <a:xfrm>
            <a:off x="7143799" y="2471325"/>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riangel 19"/>
          <p:cNvSpPr/>
          <p:nvPr/>
        </p:nvSpPr>
        <p:spPr>
          <a:xfrm>
            <a:off x="7098230" y="1277525"/>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extruta 20"/>
          <p:cNvSpPr txBox="1"/>
          <p:nvPr/>
        </p:nvSpPr>
        <p:spPr>
          <a:xfrm>
            <a:off x="6766509" y="1500400"/>
            <a:ext cx="245279" cy="369332"/>
          </a:xfrm>
          <a:prstGeom prst="rect">
            <a:avLst/>
          </a:prstGeom>
          <a:noFill/>
        </p:spPr>
        <p:txBody>
          <a:bodyPr wrap="square" rtlCol="0">
            <a:spAutoFit/>
          </a:bodyPr>
          <a:lstStyle/>
          <a:p>
            <a:r>
              <a:rPr lang="sv-SE" dirty="0"/>
              <a:t>A</a:t>
            </a:r>
          </a:p>
        </p:txBody>
      </p:sp>
      <p:sp>
        <p:nvSpPr>
          <p:cNvPr id="22" name="textruta 21"/>
          <p:cNvSpPr txBox="1"/>
          <p:nvPr/>
        </p:nvSpPr>
        <p:spPr>
          <a:xfrm>
            <a:off x="6242731" y="1881148"/>
            <a:ext cx="245279" cy="369332"/>
          </a:xfrm>
          <a:prstGeom prst="rect">
            <a:avLst/>
          </a:prstGeom>
          <a:noFill/>
        </p:spPr>
        <p:txBody>
          <a:bodyPr wrap="square" rtlCol="0">
            <a:spAutoFit/>
          </a:bodyPr>
          <a:lstStyle/>
          <a:p>
            <a:r>
              <a:rPr lang="sv-SE" smtClean="0"/>
              <a:t>X</a:t>
            </a:r>
            <a:endParaRPr lang="sv-SE" dirty="0"/>
          </a:p>
        </p:txBody>
      </p:sp>
      <p:sp>
        <p:nvSpPr>
          <p:cNvPr id="24" name="Ellips 23"/>
          <p:cNvSpPr/>
          <p:nvPr/>
        </p:nvSpPr>
        <p:spPr>
          <a:xfrm>
            <a:off x="6623373" y="227757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extruta 25"/>
          <p:cNvSpPr txBox="1"/>
          <p:nvPr/>
        </p:nvSpPr>
        <p:spPr>
          <a:xfrm>
            <a:off x="6714478" y="1908243"/>
            <a:ext cx="245279" cy="369332"/>
          </a:xfrm>
          <a:prstGeom prst="rect">
            <a:avLst/>
          </a:prstGeom>
          <a:noFill/>
        </p:spPr>
        <p:txBody>
          <a:bodyPr wrap="square" rtlCol="0">
            <a:spAutoFit/>
          </a:bodyPr>
          <a:lstStyle/>
          <a:p>
            <a:r>
              <a:rPr lang="sv-SE" dirty="0" smtClean="0"/>
              <a:t>O</a:t>
            </a:r>
            <a:endParaRPr lang="sv-SE" dirty="0"/>
          </a:p>
        </p:txBody>
      </p:sp>
      <p:sp>
        <p:nvSpPr>
          <p:cNvPr id="27" name="textruta 26"/>
          <p:cNvSpPr txBox="1"/>
          <p:nvPr/>
        </p:nvSpPr>
        <p:spPr>
          <a:xfrm flipH="1">
            <a:off x="6656043" y="2181806"/>
            <a:ext cx="284982" cy="369332"/>
          </a:xfrm>
          <a:prstGeom prst="rect">
            <a:avLst/>
          </a:prstGeom>
          <a:noFill/>
        </p:spPr>
        <p:txBody>
          <a:bodyPr wrap="square" rtlCol="0">
            <a:spAutoFit/>
          </a:bodyPr>
          <a:lstStyle/>
          <a:p>
            <a:r>
              <a:rPr lang="sv-SE" smtClean="0"/>
              <a:t>X</a:t>
            </a:r>
            <a:endParaRPr lang="sv-SE" dirty="0"/>
          </a:p>
        </p:txBody>
      </p:sp>
      <p:sp>
        <p:nvSpPr>
          <p:cNvPr id="28" name="textruta 27"/>
          <p:cNvSpPr txBox="1"/>
          <p:nvPr/>
        </p:nvSpPr>
        <p:spPr>
          <a:xfrm flipH="1">
            <a:off x="6329204" y="1312027"/>
            <a:ext cx="284982" cy="369332"/>
          </a:xfrm>
          <a:prstGeom prst="rect">
            <a:avLst/>
          </a:prstGeom>
          <a:noFill/>
        </p:spPr>
        <p:txBody>
          <a:bodyPr wrap="square" rtlCol="0">
            <a:spAutoFit/>
          </a:bodyPr>
          <a:lstStyle/>
          <a:p>
            <a:r>
              <a:rPr lang="sv-SE" dirty="0" smtClean="0"/>
              <a:t>A</a:t>
            </a:r>
            <a:endParaRPr lang="sv-SE" dirty="0"/>
          </a:p>
        </p:txBody>
      </p:sp>
      <p:sp>
        <p:nvSpPr>
          <p:cNvPr id="29" name="textruta 28"/>
          <p:cNvSpPr txBox="1"/>
          <p:nvPr/>
        </p:nvSpPr>
        <p:spPr>
          <a:xfrm flipH="1">
            <a:off x="6223506" y="1617965"/>
            <a:ext cx="284982" cy="369332"/>
          </a:xfrm>
          <a:prstGeom prst="rect">
            <a:avLst/>
          </a:prstGeom>
          <a:noFill/>
        </p:spPr>
        <p:txBody>
          <a:bodyPr wrap="square" rtlCol="0">
            <a:spAutoFit/>
          </a:bodyPr>
          <a:lstStyle/>
          <a:p>
            <a:r>
              <a:rPr lang="sv-SE" dirty="0"/>
              <a:t>O</a:t>
            </a:r>
          </a:p>
        </p:txBody>
      </p:sp>
      <p:sp>
        <p:nvSpPr>
          <p:cNvPr id="31" name="textruta 30"/>
          <p:cNvSpPr txBox="1"/>
          <p:nvPr/>
        </p:nvSpPr>
        <p:spPr>
          <a:xfrm>
            <a:off x="9025646" y="1500400"/>
            <a:ext cx="245279" cy="369332"/>
          </a:xfrm>
          <a:prstGeom prst="rect">
            <a:avLst/>
          </a:prstGeom>
          <a:noFill/>
        </p:spPr>
        <p:txBody>
          <a:bodyPr wrap="square" rtlCol="0">
            <a:spAutoFit/>
          </a:bodyPr>
          <a:lstStyle/>
          <a:p>
            <a:r>
              <a:rPr lang="sv-SE" dirty="0"/>
              <a:t>A</a:t>
            </a:r>
          </a:p>
        </p:txBody>
      </p:sp>
      <p:sp>
        <p:nvSpPr>
          <p:cNvPr id="32" name="textruta 31"/>
          <p:cNvSpPr txBox="1"/>
          <p:nvPr/>
        </p:nvSpPr>
        <p:spPr>
          <a:xfrm>
            <a:off x="8501868" y="1881148"/>
            <a:ext cx="245279" cy="369332"/>
          </a:xfrm>
          <a:prstGeom prst="rect">
            <a:avLst/>
          </a:prstGeom>
          <a:noFill/>
        </p:spPr>
        <p:txBody>
          <a:bodyPr wrap="square" rtlCol="0">
            <a:spAutoFit/>
          </a:bodyPr>
          <a:lstStyle/>
          <a:p>
            <a:r>
              <a:rPr lang="sv-SE" smtClean="0"/>
              <a:t>X</a:t>
            </a:r>
            <a:endParaRPr lang="sv-SE" dirty="0"/>
          </a:p>
        </p:txBody>
      </p:sp>
      <p:sp>
        <p:nvSpPr>
          <p:cNvPr id="33" name="Ellips 32"/>
          <p:cNvSpPr/>
          <p:nvPr/>
        </p:nvSpPr>
        <p:spPr>
          <a:xfrm>
            <a:off x="8882510" y="227757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textruta 33"/>
          <p:cNvSpPr txBox="1"/>
          <p:nvPr/>
        </p:nvSpPr>
        <p:spPr>
          <a:xfrm>
            <a:off x="8973615" y="1908243"/>
            <a:ext cx="245279" cy="369332"/>
          </a:xfrm>
          <a:prstGeom prst="rect">
            <a:avLst/>
          </a:prstGeom>
          <a:noFill/>
        </p:spPr>
        <p:txBody>
          <a:bodyPr wrap="square" rtlCol="0">
            <a:spAutoFit/>
          </a:bodyPr>
          <a:lstStyle/>
          <a:p>
            <a:r>
              <a:rPr lang="sv-SE" dirty="0" smtClean="0"/>
              <a:t>O</a:t>
            </a:r>
            <a:endParaRPr lang="sv-SE" dirty="0"/>
          </a:p>
        </p:txBody>
      </p:sp>
      <p:sp>
        <p:nvSpPr>
          <p:cNvPr id="35" name="textruta 34"/>
          <p:cNvSpPr txBox="1"/>
          <p:nvPr/>
        </p:nvSpPr>
        <p:spPr>
          <a:xfrm flipH="1">
            <a:off x="8915180" y="2181806"/>
            <a:ext cx="284982" cy="369332"/>
          </a:xfrm>
          <a:prstGeom prst="rect">
            <a:avLst/>
          </a:prstGeom>
          <a:noFill/>
        </p:spPr>
        <p:txBody>
          <a:bodyPr wrap="square" rtlCol="0">
            <a:spAutoFit/>
          </a:bodyPr>
          <a:lstStyle/>
          <a:p>
            <a:r>
              <a:rPr lang="sv-SE" smtClean="0"/>
              <a:t>X</a:t>
            </a:r>
            <a:endParaRPr lang="sv-SE" dirty="0"/>
          </a:p>
        </p:txBody>
      </p:sp>
      <p:sp>
        <p:nvSpPr>
          <p:cNvPr id="36" name="textruta 35"/>
          <p:cNvSpPr txBox="1"/>
          <p:nvPr/>
        </p:nvSpPr>
        <p:spPr>
          <a:xfrm flipH="1">
            <a:off x="8588341" y="1312027"/>
            <a:ext cx="284982" cy="369332"/>
          </a:xfrm>
          <a:prstGeom prst="rect">
            <a:avLst/>
          </a:prstGeom>
          <a:noFill/>
        </p:spPr>
        <p:txBody>
          <a:bodyPr wrap="square" rtlCol="0">
            <a:spAutoFit/>
          </a:bodyPr>
          <a:lstStyle/>
          <a:p>
            <a:r>
              <a:rPr lang="sv-SE" dirty="0" smtClean="0"/>
              <a:t>A</a:t>
            </a:r>
            <a:endParaRPr lang="sv-SE" dirty="0"/>
          </a:p>
        </p:txBody>
      </p:sp>
      <p:sp>
        <p:nvSpPr>
          <p:cNvPr id="37" name="textruta 36"/>
          <p:cNvSpPr txBox="1"/>
          <p:nvPr/>
        </p:nvSpPr>
        <p:spPr>
          <a:xfrm flipH="1">
            <a:off x="8482643" y="1617965"/>
            <a:ext cx="284982" cy="369332"/>
          </a:xfrm>
          <a:prstGeom prst="rect">
            <a:avLst/>
          </a:prstGeom>
          <a:noFill/>
        </p:spPr>
        <p:txBody>
          <a:bodyPr wrap="square" rtlCol="0">
            <a:spAutoFit/>
          </a:bodyPr>
          <a:lstStyle/>
          <a:p>
            <a:r>
              <a:rPr lang="sv-SE" dirty="0"/>
              <a:t>O</a:t>
            </a:r>
          </a:p>
        </p:txBody>
      </p:sp>
      <p:sp>
        <p:nvSpPr>
          <p:cNvPr id="38" name="textruta 37"/>
          <p:cNvSpPr txBox="1"/>
          <p:nvPr/>
        </p:nvSpPr>
        <p:spPr>
          <a:xfrm>
            <a:off x="6682453" y="5143472"/>
            <a:ext cx="245279" cy="369332"/>
          </a:xfrm>
          <a:prstGeom prst="rect">
            <a:avLst/>
          </a:prstGeom>
          <a:noFill/>
        </p:spPr>
        <p:txBody>
          <a:bodyPr wrap="square" rtlCol="0">
            <a:spAutoFit/>
          </a:bodyPr>
          <a:lstStyle/>
          <a:p>
            <a:r>
              <a:rPr lang="sv-SE" dirty="0"/>
              <a:t>A</a:t>
            </a:r>
          </a:p>
        </p:txBody>
      </p:sp>
      <p:sp>
        <p:nvSpPr>
          <p:cNvPr id="39" name="textruta 38"/>
          <p:cNvSpPr txBox="1"/>
          <p:nvPr/>
        </p:nvSpPr>
        <p:spPr>
          <a:xfrm>
            <a:off x="6158675" y="5524220"/>
            <a:ext cx="245279" cy="369332"/>
          </a:xfrm>
          <a:prstGeom prst="rect">
            <a:avLst/>
          </a:prstGeom>
          <a:noFill/>
        </p:spPr>
        <p:txBody>
          <a:bodyPr wrap="square" rtlCol="0">
            <a:spAutoFit/>
          </a:bodyPr>
          <a:lstStyle/>
          <a:p>
            <a:r>
              <a:rPr lang="sv-SE" smtClean="0"/>
              <a:t>X</a:t>
            </a:r>
            <a:endParaRPr lang="sv-SE" dirty="0"/>
          </a:p>
        </p:txBody>
      </p:sp>
      <p:sp>
        <p:nvSpPr>
          <p:cNvPr id="40" name="Ellips 39"/>
          <p:cNvSpPr/>
          <p:nvPr/>
        </p:nvSpPr>
        <p:spPr>
          <a:xfrm>
            <a:off x="6539317" y="592064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1" name="textruta 40"/>
          <p:cNvSpPr txBox="1"/>
          <p:nvPr/>
        </p:nvSpPr>
        <p:spPr>
          <a:xfrm>
            <a:off x="6630422" y="5551315"/>
            <a:ext cx="245279" cy="369332"/>
          </a:xfrm>
          <a:prstGeom prst="rect">
            <a:avLst/>
          </a:prstGeom>
          <a:noFill/>
        </p:spPr>
        <p:txBody>
          <a:bodyPr wrap="square" rtlCol="0">
            <a:spAutoFit/>
          </a:bodyPr>
          <a:lstStyle/>
          <a:p>
            <a:r>
              <a:rPr lang="sv-SE" dirty="0" smtClean="0"/>
              <a:t>O</a:t>
            </a:r>
            <a:endParaRPr lang="sv-SE" dirty="0"/>
          </a:p>
        </p:txBody>
      </p:sp>
      <p:sp>
        <p:nvSpPr>
          <p:cNvPr id="42" name="textruta 41"/>
          <p:cNvSpPr txBox="1"/>
          <p:nvPr/>
        </p:nvSpPr>
        <p:spPr>
          <a:xfrm flipH="1">
            <a:off x="6571987" y="5824878"/>
            <a:ext cx="284982" cy="369332"/>
          </a:xfrm>
          <a:prstGeom prst="rect">
            <a:avLst/>
          </a:prstGeom>
          <a:noFill/>
        </p:spPr>
        <p:txBody>
          <a:bodyPr wrap="square" rtlCol="0">
            <a:spAutoFit/>
          </a:bodyPr>
          <a:lstStyle/>
          <a:p>
            <a:r>
              <a:rPr lang="sv-SE" smtClean="0"/>
              <a:t>X</a:t>
            </a:r>
            <a:endParaRPr lang="sv-SE" dirty="0"/>
          </a:p>
        </p:txBody>
      </p:sp>
      <p:sp>
        <p:nvSpPr>
          <p:cNvPr id="43" name="textruta 42"/>
          <p:cNvSpPr txBox="1"/>
          <p:nvPr/>
        </p:nvSpPr>
        <p:spPr>
          <a:xfrm flipH="1">
            <a:off x="6245148" y="4955099"/>
            <a:ext cx="284982" cy="369332"/>
          </a:xfrm>
          <a:prstGeom prst="rect">
            <a:avLst/>
          </a:prstGeom>
          <a:noFill/>
        </p:spPr>
        <p:txBody>
          <a:bodyPr wrap="square" rtlCol="0">
            <a:spAutoFit/>
          </a:bodyPr>
          <a:lstStyle/>
          <a:p>
            <a:r>
              <a:rPr lang="sv-SE" dirty="0" smtClean="0"/>
              <a:t>A</a:t>
            </a:r>
            <a:endParaRPr lang="sv-SE" dirty="0"/>
          </a:p>
        </p:txBody>
      </p:sp>
      <p:sp>
        <p:nvSpPr>
          <p:cNvPr id="44" name="textruta 43"/>
          <p:cNvSpPr txBox="1"/>
          <p:nvPr/>
        </p:nvSpPr>
        <p:spPr>
          <a:xfrm flipH="1">
            <a:off x="6139450" y="5261037"/>
            <a:ext cx="284982" cy="369332"/>
          </a:xfrm>
          <a:prstGeom prst="rect">
            <a:avLst/>
          </a:prstGeom>
          <a:noFill/>
        </p:spPr>
        <p:txBody>
          <a:bodyPr wrap="square" rtlCol="0">
            <a:spAutoFit/>
          </a:bodyPr>
          <a:lstStyle/>
          <a:p>
            <a:r>
              <a:rPr lang="sv-SE" dirty="0"/>
              <a:t>O</a:t>
            </a:r>
          </a:p>
        </p:txBody>
      </p:sp>
      <p:sp>
        <p:nvSpPr>
          <p:cNvPr id="45" name="textruta 44"/>
          <p:cNvSpPr txBox="1"/>
          <p:nvPr/>
        </p:nvSpPr>
        <p:spPr>
          <a:xfrm>
            <a:off x="9089443" y="5100294"/>
            <a:ext cx="245279" cy="369332"/>
          </a:xfrm>
          <a:prstGeom prst="rect">
            <a:avLst/>
          </a:prstGeom>
          <a:noFill/>
        </p:spPr>
        <p:txBody>
          <a:bodyPr wrap="square" rtlCol="0">
            <a:spAutoFit/>
          </a:bodyPr>
          <a:lstStyle/>
          <a:p>
            <a:r>
              <a:rPr lang="sv-SE" dirty="0"/>
              <a:t>A</a:t>
            </a:r>
          </a:p>
        </p:txBody>
      </p:sp>
      <p:sp>
        <p:nvSpPr>
          <p:cNvPr id="46" name="textruta 45"/>
          <p:cNvSpPr txBox="1"/>
          <p:nvPr/>
        </p:nvSpPr>
        <p:spPr>
          <a:xfrm>
            <a:off x="8565665" y="5481042"/>
            <a:ext cx="245279" cy="369332"/>
          </a:xfrm>
          <a:prstGeom prst="rect">
            <a:avLst/>
          </a:prstGeom>
          <a:noFill/>
        </p:spPr>
        <p:txBody>
          <a:bodyPr wrap="square" rtlCol="0">
            <a:spAutoFit/>
          </a:bodyPr>
          <a:lstStyle/>
          <a:p>
            <a:r>
              <a:rPr lang="sv-SE" smtClean="0"/>
              <a:t>X</a:t>
            </a:r>
            <a:endParaRPr lang="sv-SE" dirty="0"/>
          </a:p>
        </p:txBody>
      </p:sp>
      <p:sp>
        <p:nvSpPr>
          <p:cNvPr id="47" name="Ellips 46"/>
          <p:cNvSpPr/>
          <p:nvPr/>
        </p:nvSpPr>
        <p:spPr>
          <a:xfrm>
            <a:off x="8946307" y="587746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8" name="textruta 47"/>
          <p:cNvSpPr txBox="1"/>
          <p:nvPr/>
        </p:nvSpPr>
        <p:spPr>
          <a:xfrm>
            <a:off x="9037412" y="5508137"/>
            <a:ext cx="245279" cy="369332"/>
          </a:xfrm>
          <a:prstGeom prst="rect">
            <a:avLst/>
          </a:prstGeom>
          <a:noFill/>
        </p:spPr>
        <p:txBody>
          <a:bodyPr wrap="square" rtlCol="0">
            <a:spAutoFit/>
          </a:bodyPr>
          <a:lstStyle/>
          <a:p>
            <a:r>
              <a:rPr lang="sv-SE" dirty="0" smtClean="0"/>
              <a:t>O</a:t>
            </a:r>
            <a:endParaRPr lang="sv-SE" dirty="0"/>
          </a:p>
        </p:txBody>
      </p:sp>
      <p:sp>
        <p:nvSpPr>
          <p:cNvPr id="49" name="textruta 48"/>
          <p:cNvSpPr txBox="1"/>
          <p:nvPr/>
        </p:nvSpPr>
        <p:spPr>
          <a:xfrm flipH="1">
            <a:off x="8978977" y="5781700"/>
            <a:ext cx="284982" cy="369332"/>
          </a:xfrm>
          <a:prstGeom prst="rect">
            <a:avLst/>
          </a:prstGeom>
          <a:noFill/>
        </p:spPr>
        <p:txBody>
          <a:bodyPr wrap="square" rtlCol="0">
            <a:spAutoFit/>
          </a:bodyPr>
          <a:lstStyle/>
          <a:p>
            <a:r>
              <a:rPr lang="sv-SE" smtClean="0"/>
              <a:t>X</a:t>
            </a:r>
            <a:endParaRPr lang="sv-SE" dirty="0"/>
          </a:p>
        </p:txBody>
      </p:sp>
      <p:sp>
        <p:nvSpPr>
          <p:cNvPr id="50" name="textruta 49"/>
          <p:cNvSpPr txBox="1"/>
          <p:nvPr/>
        </p:nvSpPr>
        <p:spPr>
          <a:xfrm flipH="1">
            <a:off x="8652138" y="4911921"/>
            <a:ext cx="284982" cy="369332"/>
          </a:xfrm>
          <a:prstGeom prst="rect">
            <a:avLst/>
          </a:prstGeom>
          <a:noFill/>
        </p:spPr>
        <p:txBody>
          <a:bodyPr wrap="square" rtlCol="0">
            <a:spAutoFit/>
          </a:bodyPr>
          <a:lstStyle/>
          <a:p>
            <a:r>
              <a:rPr lang="sv-SE" dirty="0" smtClean="0"/>
              <a:t>A</a:t>
            </a:r>
            <a:endParaRPr lang="sv-SE" dirty="0"/>
          </a:p>
        </p:txBody>
      </p:sp>
      <p:sp>
        <p:nvSpPr>
          <p:cNvPr id="51" name="textruta 50"/>
          <p:cNvSpPr txBox="1"/>
          <p:nvPr/>
        </p:nvSpPr>
        <p:spPr>
          <a:xfrm flipH="1">
            <a:off x="8546440" y="5217859"/>
            <a:ext cx="284982" cy="369332"/>
          </a:xfrm>
          <a:prstGeom prst="rect">
            <a:avLst/>
          </a:prstGeom>
          <a:noFill/>
        </p:spPr>
        <p:txBody>
          <a:bodyPr wrap="square" rtlCol="0">
            <a:spAutoFit/>
          </a:bodyPr>
          <a:lstStyle/>
          <a:p>
            <a:r>
              <a:rPr lang="sv-SE" dirty="0"/>
              <a:t>O</a:t>
            </a:r>
          </a:p>
        </p:txBody>
      </p:sp>
      <p:cxnSp>
        <p:nvCxnSpPr>
          <p:cNvPr id="52" name="Rak 51"/>
          <p:cNvCxnSpPr/>
          <p:nvPr/>
        </p:nvCxnSpPr>
        <p:spPr>
          <a:xfrm>
            <a:off x="5938127" y="4955099"/>
            <a:ext cx="1293818"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3" name="Rak 52"/>
          <p:cNvCxnSpPr/>
          <p:nvPr/>
        </p:nvCxnSpPr>
        <p:spPr>
          <a:xfrm>
            <a:off x="8138347" y="2516383"/>
            <a:ext cx="1293818"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4" name="Rak 53"/>
          <p:cNvCxnSpPr/>
          <p:nvPr/>
        </p:nvCxnSpPr>
        <p:spPr>
          <a:xfrm>
            <a:off x="8164035" y="4955099"/>
            <a:ext cx="1293818"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5" name="Rak 54"/>
          <p:cNvCxnSpPr/>
          <p:nvPr/>
        </p:nvCxnSpPr>
        <p:spPr>
          <a:xfrm flipV="1">
            <a:off x="8197641" y="1286931"/>
            <a:ext cx="4148" cy="116281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6" name="Rak 55"/>
          <p:cNvCxnSpPr/>
          <p:nvPr/>
        </p:nvCxnSpPr>
        <p:spPr>
          <a:xfrm flipV="1">
            <a:off x="7180065" y="4976346"/>
            <a:ext cx="4148" cy="116281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7" name="Rak 56"/>
          <p:cNvCxnSpPr/>
          <p:nvPr/>
        </p:nvCxnSpPr>
        <p:spPr>
          <a:xfrm flipV="1">
            <a:off x="8182657" y="4948341"/>
            <a:ext cx="4148" cy="116281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 name="textruta 2"/>
          <p:cNvSpPr txBox="1"/>
          <p:nvPr/>
        </p:nvSpPr>
        <p:spPr>
          <a:xfrm>
            <a:off x="-1603948" y="2503357"/>
            <a:ext cx="184731" cy="369332"/>
          </a:xfrm>
          <a:prstGeom prst="rect">
            <a:avLst/>
          </a:prstGeom>
          <a:noFill/>
        </p:spPr>
        <p:txBody>
          <a:bodyPr wrap="none" rtlCol="0">
            <a:spAutoFit/>
          </a:bodyPr>
          <a:lstStyle/>
          <a:p>
            <a:endParaRPr lang="sv-SE"/>
          </a:p>
        </p:txBody>
      </p:sp>
      <p:sp>
        <p:nvSpPr>
          <p:cNvPr id="58" name="textruta 57"/>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314287954"/>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249</TotalTime>
  <Words>1246</Words>
  <Application>Microsoft Macintosh PowerPoint</Application>
  <PresentationFormat>A4 (210 x 297 mm)</PresentationFormat>
  <Paragraphs>157</Paragraphs>
  <Slides>12</Slides>
  <Notes>0</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12</vt:i4>
      </vt:variant>
    </vt:vector>
  </HeadingPairs>
  <TitlesOfParts>
    <vt:vector size="18" baseType="lpstr">
      <vt:lpstr>Calibri</vt:lpstr>
      <vt:lpstr>Calibri Light</vt:lpstr>
      <vt:lpstr>Mangal</vt:lpstr>
      <vt:lpstr>Times New Roman</vt:lpstr>
      <vt:lpstr>Arial</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Andreas Ågren</dc:creator>
  <cp:lastModifiedBy>Andreas Ågren</cp:lastModifiedBy>
  <cp:revision>28</cp:revision>
  <dcterms:created xsi:type="dcterms:W3CDTF">2016-09-30T10:59:53Z</dcterms:created>
  <dcterms:modified xsi:type="dcterms:W3CDTF">2016-10-05T06:46:54Z</dcterms:modified>
</cp:coreProperties>
</file>