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91" r:id="rId6"/>
    <p:sldId id="296" r:id="rId7"/>
    <p:sldId id="292" r:id="rId8"/>
    <p:sldId id="260" r:id="rId9"/>
    <p:sldId id="297" r:id="rId10"/>
    <p:sldId id="295" r:id="rId11"/>
    <p:sldId id="288" r:id="rId12"/>
    <p:sldId id="289" r:id="rId13"/>
    <p:sldId id="290" r:id="rId14"/>
  </p:sldIdLst>
  <p:sldSz cx="12192000" cy="6858000"/>
  <p:notesSz cx="6858000" cy="9144000"/>
  <p:embeddedFontLst>
    <p:embeddedFont>
      <p:font typeface="Roboto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359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5384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0485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2067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5371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9" name="Shape 3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vsnittsrubri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dela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Jämförels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ext med bild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ed bild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Rubrik och lodrät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Lodrät rubrik och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sv-SE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sv-SE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www.sandakernssk.se/sida/?ID=131349" TargetMode="External"/><Relationship Id="rId7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andakernssk.se/start/?ID=12382" TargetMode="External"/><Relationship Id="rId5" Type="http://schemas.openxmlformats.org/officeDocument/2006/relationships/hyperlink" Target="http://www.sandakernssk.se/sida/?ID=142635" TargetMode="External"/><Relationship Id="rId4" Type="http://schemas.openxmlformats.org/officeDocument/2006/relationships/hyperlink" Target="http://www.sandakernssk.se/sida/?ID=1270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0B8z6yMBbOldjUjE5YTZCT1c4M3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sandakernssk.se/sida/?ID=1287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0B8z6yMBbOldjUjE5YTZCT1c4M3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sandakernssk.se/sida/?ID=1287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70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sandakernssk.se/sida/?ID=12877" TargetMode="External"/><Relationship Id="rId4" Type="http://schemas.openxmlformats.org/officeDocument/2006/relationships/hyperlink" Target="http://www.sandakernssk.se/sida/?ID=1286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hape 8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7957" y="1780317"/>
            <a:ext cx="4396082" cy="302536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/>
          <p:nvPr/>
        </p:nvSpPr>
        <p:spPr>
          <a:xfrm>
            <a:off x="0" y="5303778"/>
            <a:ext cx="12192000" cy="954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sv-S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Genom glädje och engagemang formar </a:t>
            </a:r>
            <a:br>
              <a:rPr lang="sv-S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tillsammans vår förening!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10"/>
              </a:buClr>
              <a:buSzPct val="25000"/>
              <a:buFont typeface="Calibri"/>
              <a:buNone/>
            </a:pPr>
            <a:r>
              <a:rPr lang="sv-SE" sz="4400" b="0" i="0" u="none" strike="noStrike" cap="none" dirty="0">
                <a:solidFill>
                  <a:srgbClr val="FF0010"/>
                </a:solidFill>
                <a:latin typeface="Calibri"/>
                <a:ea typeface="Calibri"/>
                <a:cs typeface="Calibri"/>
                <a:sym typeface="Calibri"/>
              </a:rPr>
              <a:t>Föräldramöte </a:t>
            </a:r>
            <a:r>
              <a:rPr lang="sv-SE" dirty="0">
                <a:solidFill>
                  <a:srgbClr val="FF0000"/>
                </a:solidFill>
              </a:rPr>
              <a:t>SSK P08</a:t>
            </a:r>
            <a:br>
              <a:rPr lang="sv-SE" sz="54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800" dirty="0">
                <a:solidFill>
                  <a:srgbClr val="FF0000"/>
                </a:solidFill>
              </a:rPr>
              <a:t>6</a:t>
            </a:r>
            <a:r>
              <a:rPr lang="sv-SE" sz="2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sv-SE" sz="2800" dirty="0">
                <a:solidFill>
                  <a:srgbClr val="FF0000"/>
                </a:solidFill>
              </a:rPr>
              <a:t>9 2017</a:t>
            </a:r>
            <a:r>
              <a:rPr lang="sv-SE" sz="2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sv-SE" sz="2800" dirty="0">
                <a:solidFill>
                  <a:srgbClr val="FF0000"/>
                </a:solidFill>
              </a:rPr>
              <a:t>17.30-19.00</a:t>
            </a:r>
            <a:r>
              <a:rPr lang="sv-SE" sz="2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i </a:t>
            </a:r>
            <a:r>
              <a:rPr lang="sv-SE" sz="2800" dirty="0">
                <a:solidFill>
                  <a:srgbClr val="FF0000"/>
                </a:solidFill>
              </a:rPr>
              <a:t>Klubblokalen</a:t>
            </a:r>
            <a:r>
              <a:rPr lang="sv-SE" sz="2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Välkomna!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 av mötessekreterare </a:t>
            </a:r>
            <a:br>
              <a:rPr lang="sv-S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Tips! Lägg ut minnesanteckningar på lagsidan!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/>
              <a:t>Återställ ordning i klubblokalen</a:t>
            </a:r>
          </a:p>
        </p:txBody>
      </p:sp>
      <p:pic>
        <p:nvPicPr>
          <p:cNvPr id="92" name="Shape 9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29910" cy="1672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sz="4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Viktigt för oss i Sandåkerns SK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Sandåkerns SK:s VVV</a:t>
            </a: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(Vision, Verksamhetsidé och Värdegrund)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Sandåkerns SK:s föreningspolicy 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Sandåkerns SK:s uppförandekod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Föreningens hemsida </a:t>
            </a: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och lagets sidor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Shape 9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92100" y="4639644"/>
            <a:ext cx="2429910" cy="1672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>
                <a:solidFill>
                  <a:srgbClr val="FF0000"/>
                </a:solidFill>
              </a:rPr>
              <a:t>INNEBANDY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</p:txBody>
      </p:sp>
      <p:pic>
        <p:nvPicPr>
          <p:cNvPr id="106" name="Shape 10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30000" cy="16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225" y="1690825"/>
            <a:ext cx="6286200" cy="419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dirty="0">
                <a:solidFill>
                  <a:srgbClr val="FF0000"/>
                </a:solidFill>
              </a:rPr>
              <a:t>Tränarnas tankar</a:t>
            </a:r>
          </a:p>
        </p:txBody>
      </p:sp>
      <p:pic>
        <p:nvPicPr>
          <p:cNvPr id="114" name="Shape 1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30000" cy="16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128"/>
          <p:cNvSpPr txBox="1">
            <a:spLocks noGrp="1"/>
          </p:cNvSpPr>
          <p:nvPr>
            <p:ph type="body" idx="1"/>
          </p:nvPr>
        </p:nvSpPr>
        <p:spPr>
          <a:xfrm>
            <a:off x="838200" y="1559802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</a:pPr>
            <a:r>
              <a:rPr lang="sv-SE" dirty="0"/>
              <a:t>2 träningar i veckan (tisdag och lördag)</a:t>
            </a:r>
          </a:p>
          <a:p>
            <a:pPr marR="0" lvl="2" indent="0" algn="l" rtl="0">
              <a:lnSpc>
                <a:spcPct val="90000"/>
              </a:lnSpc>
              <a:spcBef>
                <a:spcPts val="1000"/>
              </a:spcBef>
              <a:buNone/>
            </a:pPr>
            <a:r>
              <a:rPr lang="sv-SE" dirty="0"/>
              <a:t>Bakgrund till beslut: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Enkätresultat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Antal tränare att tillgå</a:t>
            </a: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</a:pPr>
            <a:r>
              <a:rPr lang="sv-SE" dirty="0"/>
              <a:t>Större andel innebandy </a:t>
            </a:r>
            <a:r>
              <a:rPr lang="sv-SE" i="1" dirty="0"/>
              <a:t>men </a:t>
            </a:r>
            <a:r>
              <a:rPr lang="sv-SE" dirty="0"/>
              <a:t>också annan rörelseaktivitet</a:t>
            </a:r>
          </a:p>
          <a:p>
            <a:pPr lvl="2" indent="0">
              <a:spcBef>
                <a:spcPts val="1000"/>
              </a:spcBef>
              <a:buNone/>
            </a:pPr>
            <a:r>
              <a:rPr lang="sv-SE" dirty="0"/>
              <a:t>Bakgrund till beslut: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Enkätresultat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Innebandyförbundets önskemål (SIU-modellen)</a:t>
            </a:r>
          </a:p>
          <a:p>
            <a:pPr lvl="2" indent="0">
              <a:spcBef>
                <a:spcPts val="1000"/>
              </a:spcBef>
              <a:buNone/>
            </a:pPr>
            <a:endParaRPr lang="sv-SE" dirty="0"/>
          </a:p>
          <a:p>
            <a:pPr marL="457200" indent="-457200"/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032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dirty="0">
                <a:solidFill>
                  <a:srgbClr val="FF0000"/>
                </a:solidFill>
              </a:rPr>
              <a:t>Svenssonmodellen</a:t>
            </a:r>
            <a:endParaRPr lang="sv-SE" sz="2800" dirty="0">
              <a:solidFill>
                <a:srgbClr val="FF0000"/>
              </a:solidFill>
            </a:endParaRPr>
          </a:p>
        </p:txBody>
      </p:sp>
      <p:pic>
        <p:nvPicPr>
          <p:cNvPr id="114" name="Shape 1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30000" cy="16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5"/>
          <a:srcRect l="33124" t="3097" r="15027" b="16033"/>
          <a:stretch/>
        </p:blipFill>
        <p:spPr>
          <a:xfrm rot="5400000">
            <a:off x="3220273" y="1709157"/>
            <a:ext cx="4214195" cy="4929811"/>
          </a:xfrm>
          <a:prstGeom prst="rect">
            <a:avLst/>
          </a:prstGeom>
        </p:spPr>
      </p:pic>
      <p:sp>
        <p:nvSpPr>
          <p:cNvPr id="4" name="textruta 3"/>
          <p:cNvSpPr txBox="1"/>
          <p:nvPr/>
        </p:nvSpPr>
        <p:spPr>
          <a:xfrm>
            <a:off x="838200" y="1484111"/>
            <a:ext cx="1498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>
                <a:solidFill>
                  <a:schemeClr val="accent5"/>
                </a:solidFill>
              </a:rPr>
              <a:t>Blå nivå</a:t>
            </a:r>
            <a:endParaRPr lang="sv-SE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34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838200" y="3384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dirty="0">
                <a:solidFill>
                  <a:srgbClr val="FF0000"/>
                </a:solidFill>
              </a:rPr>
              <a:t>Från </a:t>
            </a:r>
            <a:r>
              <a:rPr lang="sv-SE" b="1" dirty="0">
                <a:solidFill>
                  <a:srgbClr val="00B050"/>
                </a:solidFill>
              </a:rPr>
              <a:t>Grön</a:t>
            </a:r>
            <a:r>
              <a:rPr lang="sv-SE" dirty="0">
                <a:solidFill>
                  <a:srgbClr val="FF0000"/>
                </a:solidFill>
              </a:rPr>
              <a:t> till </a:t>
            </a:r>
            <a:r>
              <a:rPr lang="sv-SE" b="1" dirty="0">
                <a:solidFill>
                  <a:schemeClr val="accent5"/>
                </a:solidFill>
              </a:rPr>
              <a:t>Blå</a:t>
            </a:r>
            <a:r>
              <a:rPr lang="sv-SE" dirty="0">
                <a:solidFill>
                  <a:srgbClr val="FF0000"/>
                </a:solidFill>
              </a:rPr>
              <a:t> nivå (SIU-modellen)</a:t>
            </a:r>
          </a:p>
        </p:txBody>
      </p:sp>
      <p:pic>
        <p:nvPicPr>
          <p:cNvPr id="121" name="Shape 12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30000" cy="16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ruta 2"/>
          <p:cNvSpPr txBox="1"/>
          <p:nvPr/>
        </p:nvSpPr>
        <p:spPr>
          <a:xfrm>
            <a:off x="1743324" y="2007704"/>
            <a:ext cx="45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8" name="Shape 1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>
              <a:lnSpc>
                <a:spcPct val="131625"/>
              </a:lnSpc>
              <a:spcBef>
                <a:spcPts val="0"/>
              </a:spcBef>
              <a:buNone/>
            </a:pPr>
            <a:r>
              <a:rPr lang="sv-SE" sz="2400" i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Grön nivå </a:t>
            </a:r>
            <a:r>
              <a:rPr lang="sv-SE" sz="2400" i="1" dirty="0">
                <a:latin typeface="Roboto"/>
                <a:ea typeface="Roboto"/>
                <a:cs typeface="Roboto"/>
                <a:sym typeface="Roboto"/>
              </a:rPr>
              <a:t>"Rörelseglädje” (6-9 år) - </a:t>
            </a:r>
            <a:r>
              <a:rPr lang="sv-SE" sz="2400" dirty="0"/>
              <a:t>grundläggande motoriska färdigheter</a:t>
            </a:r>
            <a:endParaRPr lang="sv-SE" sz="2400" i="1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lnSpc>
                <a:spcPct val="131625"/>
              </a:lnSpc>
              <a:spcBef>
                <a:spcPts val="0"/>
              </a:spcBef>
              <a:buNone/>
            </a:pPr>
            <a:r>
              <a:rPr lang="sv-SE" sz="2400" i="1" dirty="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Blå nivå </a:t>
            </a:r>
            <a:r>
              <a:rPr lang="sv-SE" sz="2400" i="1" dirty="0">
                <a:latin typeface="Roboto"/>
                <a:ea typeface="Roboto"/>
                <a:cs typeface="Roboto"/>
                <a:sym typeface="Roboto"/>
              </a:rPr>
              <a:t>"Lära sig träna” (9-12 år) - </a:t>
            </a:r>
            <a:r>
              <a:rPr lang="sv-SE" sz="2400" dirty="0"/>
              <a:t>grundläggande idrottsspecifika färdigheter</a:t>
            </a:r>
            <a:endParaRPr lang="sv-SE" sz="2400" i="1" dirty="0"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131625"/>
              </a:lnSpc>
              <a:spcBef>
                <a:spcPts val="0"/>
              </a:spcBef>
              <a:buNone/>
            </a:pPr>
            <a:endParaRPr lang="sv-SE" sz="2400" i="1" dirty="0"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131625"/>
              </a:lnSpc>
              <a:spcBef>
                <a:spcPts val="0"/>
              </a:spcBef>
              <a:buNone/>
            </a:pPr>
            <a:r>
              <a:rPr lang="sv-SE" sz="2400" b="1" i="1" dirty="0">
                <a:latin typeface="Roboto"/>
                <a:ea typeface="Roboto"/>
                <a:cs typeface="Roboto"/>
                <a:sym typeface="Roboto"/>
              </a:rPr>
              <a:t>Innebandyförbundet säger:</a:t>
            </a:r>
          </a:p>
          <a:p>
            <a:pPr marL="342900" indent="-342900">
              <a:lnSpc>
                <a:spcPct val="131625"/>
              </a:lnSpc>
              <a:spcBef>
                <a:spcPts val="0"/>
              </a:spcBef>
            </a:pPr>
            <a:r>
              <a:rPr lang="sv-SE" sz="2400" i="1" dirty="0">
                <a:latin typeface="Roboto"/>
                <a:ea typeface="Roboto"/>
                <a:cs typeface="Roboto"/>
                <a:sym typeface="Roboto"/>
              </a:rPr>
              <a:t>Uppmuntra barnen till att prova på många olika idrotter med olika rörelseinnehåll </a:t>
            </a:r>
          </a:p>
          <a:p>
            <a:pPr marL="342900" indent="-342900">
              <a:lnSpc>
                <a:spcPct val="131625"/>
              </a:lnSpc>
              <a:spcBef>
                <a:spcPts val="0"/>
              </a:spcBef>
            </a:pPr>
            <a:r>
              <a:rPr lang="sv-SE" sz="2400" i="1" dirty="0">
                <a:latin typeface="Roboto"/>
                <a:ea typeface="Roboto"/>
                <a:cs typeface="Roboto"/>
                <a:sym typeface="Roboto"/>
              </a:rPr>
              <a:t>Bygg en bred rörelsebas för optimal utveckling </a:t>
            </a:r>
          </a:p>
          <a:p>
            <a:pPr marL="342900" indent="-342900">
              <a:lnSpc>
                <a:spcPct val="131625"/>
              </a:lnSpc>
              <a:spcBef>
                <a:spcPts val="0"/>
              </a:spcBef>
            </a:pPr>
            <a:r>
              <a:rPr lang="sv-SE" sz="2400" i="1" dirty="0">
                <a:latin typeface="Roboto"/>
                <a:ea typeface="Roboto"/>
                <a:cs typeface="Roboto"/>
                <a:sym typeface="Roboto"/>
              </a:rPr>
              <a:t>Målet är ett livslångt idrottande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051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0000"/>
              </a:buClr>
              <a:buSzPct val="25000"/>
            </a:pPr>
            <a:r>
              <a:rPr lang="sv-SE" dirty="0">
                <a:solidFill>
                  <a:srgbClr val="FF0000"/>
                </a:solidFill>
              </a:rPr>
              <a:t>Säsongens mål </a:t>
            </a:r>
            <a:br>
              <a:rPr lang="sv-SE" dirty="0">
                <a:solidFill>
                  <a:srgbClr val="FF0000"/>
                </a:solidFill>
              </a:rPr>
            </a:br>
            <a:r>
              <a:rPr lang="sv-SE" sz="2800" dirty="0">
                <a:solidFill>
                  <a:srgbClr val="FF0000"/>
                </a:solidFill>
              </a:rPr>
              <a:t>Bygger på SIU-modellens </a:t>
            </a:r>
            <a:r>
              <a:rPr lang="sv-SE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nyckelfaktorer (skickas med hem)</a:t>
            </a:r>
            <a:br>
              <a:rPr lang="sv-SE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v-SE" sz="2800" dirty="0">
              <a:solidFill>
                <a:srgbClr val="FF0000"/>
              </a:solidFill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/>
            <a:r>
              <a:rPr lang="sv-SE" b="1" i="1" dirty="0"/>
              <a:t>Trygghet, kamratskap och lagkänsla</a:t>
            </a:r>
          </a:p>
          <a:p>
            <a:pPr marL="457200" indent="-457200"/>
            <a:r>
              <a:rPr lang="sv-SE" i="1" dirty="0"/>
              <a:t>Individuellt anpassad rörelseutveckling (alla behöver olika)</a:t>
            </a:r>
          </a:p>
          <a:p>
            <a:pPr marL="457200" indent="-457200"/>
            <a:r>
              <a:rPr lang="sv-SE" b="1" i="1" dirty="0"/>
              <a:t>Grundläggande</a:t>
            </a:r>
            <a:r>
              <a:rPr lang="sv-SE" i="1" dirty="0"/>
              <a:t> spelförståelse (ex. spelarpositioner)</a:t>
            </a:r>
          </a:p>
          <a:p>
            <a:pPr marL="457200" indent="-457200"/>
            <a:r>
              <a:rPr lang="sv-SE" i="1" dirty="0"/>
              <a:t>Alla ska få känna sig </a:t>
            </a:r>
            <a:r>
              <a:rPr lang="sv-SE" b="1" i="1" dirty="0"/>
              <a:t>sedda och uppskattade!</a:t>
            </a:r>
          </a:p>
          <a:p>
            <a:pPr marL="457200" indent="-457200"/>
            <a:endParaRPr lang="sv-SE" i="1" dirty="0"/>
          </a:p>
          <a:p>
            <a:pPr marL="0" indent="0">
              <a:buNone/>
            </a:pPr>
            <a:r>
              <a:rPr lang="sv-SE" i="1" dirty="0"/>
              <a:t>samt</a:t>
            </a:r>
          </a:p>
          <a:p>
            <a:pPr marL="457200" indent="-457200"/>
            <a:r>
              <a:rPr lang="sv-SE" b="1" i="1" dirty="0"/>
              <a:t>Inspirera</a:t>
            </a:r>
            <a:r>
              <a:rPr lang="sv-SE" i="1" dirty="0"/>
              <a:t> till ett </a:t>
            </a:r>
            <a:r>
              <a:rPr lang="sv-SE" b="1" i="1" dirty="0"/>
              <a:t>brett och</a:t>
            </a:r>
            <a:r>
              <a:rPr lang="sv-SE" i="1" dirty="0"/>
              <a:t> </a:t>
            </a:r>
            <a:r>
              <a:rPr lang="sv-SE" b="1" i="1" dirty="0"/>
              <a:t>livslångt</a:t>
            </a:r>
            <a:r>
              <a:rPr lang="sv-SE" i="1" dirty="0"/>
              <a:t> idrottande!</a:t>
            </a:r>
          </a:p>
          <a:p>
            <a:pPr marL="0" lvl="0" indent="0">
              <a:buNone/>
            </a:pPr>
            <a:endParaRPr lang="sv-SE" i="1" dirty="0"/>
          </a:p>
          <a:p>
            <a:pPr marL="0" lvl="0" indent="0">
              <a:buNone/>
            </a:pPr>
            <a:endParaRPr lang="sv-SE" i="1" u="sng" dirty="0">
              <a:solidFill>
                <a:schemeClr val="hlink"/>
              </a:solidFill>
              <a:hlinkClick r:id="rId3"/>
            </a:endParaRPr>
          </a:p>
        </p:txBody>
      </p:sp>
      <p:pic>
        <p:nvPicPr>
          <p:cNvPr id="114" name="Shape 11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92100" y="4639644"/>
            <a:ext cx="2430000" cy="167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rgbClr val="FF0000"/>
              </a:buClr>
              <a:buSzPct val="25000"/>
            </a:pPr>
            <a:r>
              <a:rPr lang="sv-SE" dirty="0">
                <a:solidFill>
                  <a:srgbClr val="FF0000"/>
                </a:solidFill>
              </a:rPr>
              <a:t>Träningsupplägg</a:t>
            </a:r>
            <a:br>
              <a:rPr lang="sv-SE" dirty="0">
                <a:solidFill>
                  <a:srgbClr val="FF0000"/>
                </a:solidFill>
              </a:rPr>
            </a:br>
            <a:br>
              <a:rPr lang="sv-SE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v-SE" sz="2800" dirty="0">
              <a:solidFill>
                <a:srgbClr val="FF0000"/>
              </a:solidFill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838200" y="1177044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/>
            <a:r>
              <a:rPr lang="sv-SE" i="1" dirty="0"/>
              <a:t>Periodisering</a:t>
            </a:r>
          </a:p>
          <a:p>
            <a:pPr marL="457200" indent="-457200"/>
            <a:r>
              <a:rPr lang="sv-SE" i="1" dirty="0"/>
              <a:t>Fokusområden/teman</a:t>
            </a:r>
          </a:p>
          <a:p>
            <a:pPr marL="457200" indent="-457200"/>
            <a:r>
              <a:rPr lang="sv-SE" i="1" dirty="0"/>
              <a:t>Basupplägg träning:</a:t>
            </a:r>
          </a:p>
          <a:p>
            <a:pPr marL="914400" lvl="1" indent="-457200"/>
            <a:r>
              <a:rPr lang="sv-SE" i="1" dirty="0"/>
              <a:t>Samling/närvaro</a:t>
            </a:r>
          </a:p>
          <a:p>
            <a:pPr marL="914400" lvl="1" indent="-457200"/>
            <a:r>
              <a:rPr lang="sv-SE" i="1" dirty="0"/>
              <a:t>Gemensam uppvärmning</a:t>
            </a:r>
          </a:p>
          <a:p>
            <a:pPr marL="914400" lvl="1" indent="-457200"/>
            <a:r>
              <a:rPr lang="sv-SE" i="1" dirty="0"/>
              <a:t>Två övningsgrupper</a:t>
            </a:r>
          </a:p>
          <a:p>
            <a:pPr marL="914400" lvl="1" indent="-457200"/>
            <a:r>
              <a:rPr lang="sv-SE" i="1" dirty="0"/>
              <a:t>Spel i alternerade former</a:t>
            </a:r>
          </a:p>
          <a:p>
            <a:pPr marL="914400" lvl="1" indent="-457200"/>
            <a:r>
              <a:rPr lang="sv-SE" i="1" dirty="0"/>
              <a:t>Gemensamt avslut</a:t>
            </a:r>
          </a:p>
          <a:p>
            <a:pPr marL="457200" indent="-457200"/>
            <a:r>
              <a:rPr lang="sv-SE" i="1" dirty="0"/>
              <a:t>Uppträdande under träning – konsekvens</a:t>
            </a:r>
          </a:p>
          <a:p>
            <a:pPr marL="457200" indent="-457200"/>
            <a:r>
              <a:rPr lang="sv-SE" i="1" dirty="0"/>
              <a:t>F08</a:t>
            </a:r>
          </a:p>
          <a:p>
            <a:pPr marL="914400" lvl="1" indent="-457200"/>
            <a:endParaRPr lang="sv-SE" i="1" dirty="0"/>
          </a:p>
          <a:p>
            <a:pPr marL="0" lvl="0" indent="0">
              <a:buNone/>
            </a:pPr>
            <a:endParaRPr lang="sv-SE" i="1" u="sng" dirty="0">
              <a:solidFill>
                <a:schemeClr val="hlink"/>
              </a:solidFill>
              <a:hlinkClick r:id="rId3"/>
            </a:endParaRPr>
          </a:p>
        </p:txBody>
      </p:sp>
      <p:pic>
        <p:nvPicPr>
          <p:cNvPr id="114" name="Shape 11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92100" y="4639644"/>
            <a:ext cx="2430000" cy="167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815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dirty="0">
                <a:solidFill>
                  <a:srgbClr val="FF0000"/>
                </a:solidFill>
              </a:rPr>
              <a:t>Säsongsplanering</a:t>
            </a:r>
          </a:p>
        </p:txBody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838200" y="18790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0">
              <a:buNone/>
            </a:pPr>
            <a:r>
              <a:rPr lang="sv-SE" dirty="0"/>
              <a:t>Urban informerar om: </a:t>
            </a:r>
          </a:p>
          <a:p>
            <a:pPr marL="914400" indent="-457200"/>
            <a:r>
              <a:rPr lang="sv-SE" dirty="0"/>
              <a:t>Seriespel och sammandrag</a:t>
            </a:r>
          </a:p>
          <a:p>
            <a:pPr marL="914400" indent="-457200"/>
            <a:r>
              <a:rPr lang="sv-SE" dirty="0"/>
              <a:t>Umeå </a:t>
            </a:r>
            <a:r>
              <a:rPr lang="sv-SE" dirty="0" err="1"/>
              <a:t>Floorball</a:t>
            </a:r>
            <a:r>
              <a:rPr lang="sv-SE" dirty="0"/>
              <a:t> festival</a:t>
            </a:r>
          </a:p>
          <a:p>
            <a:pPr marL="914400" indent="-457200"/>
            <a:r>
              <a:rPr lang="sv-SE" dirty="0"/>
              <a:t>Utskick söndagar</a:t>
            </a:r>
            <a:endParaRPr dirty="0"/>
          </a:p>
        </p:txBody>
      </p:sp>
      <p:pic>
        <p:nvPicPr>
          <p:cNvPr id="306" name="Shape 30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30000" cy="167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472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sz="4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Roller i laget</a:t>
            </a:r>
          </a:p>
        </p:txBody>
      </p:sp>
      <p:pic>
        <p:nvPicPr>
          <p:cNvPr id="313" name="Shape 3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29910" cy="1672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/>
          <p:cNvSpPr/>
          <p:nvPr/>
        </p:nvSpPr>
        <p:spPr>
          <a:xfrm>
            <a:off x="838200" y="1571419"/>
            <a:ext cx="82539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Spelare </a:t>
            </a:r>
            <a:r>
              <a:rPr lang="sv-SE" sz="2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Wingdings" panose="05000000000000000000" pitchFamily="2" charset="2"/>
              </a:rPr>
              <a:t></a:t>
            </a:r>
            <a:endParaRPr lang="sv-SE" sz="28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Ledare; 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Lagledare: Urban 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Huvudtränare: Joel, Lina, Mattias, Maria samt basket med Lars, </a:t>
            </a:r>
            <a:r>
              <a:rPr lang="sv-SE" dirty="0" err="1"/>
              <a:t>futsal</a:t>
            </a:r>
            <a:r>
              <a:rPr lang="sv-SE" dirty="0"/>
              <a:t> med Tomas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Hjälptränare: Bosse? </a:t>
            </a:r>
            <a:r>
              <a:rPr lang="sv-SE" dirty="0">
                <a:sym typeface="Wingdings" panose="05000000000000000000" pitchFamily="2" charset="2"/>
              </a:rPr>
              <a:t></a:t>
            </a:r>
            <a:endParaRPr lang="sv-SE" dirty="0"/>
          </a:p>
          <a:p>
            <a:pPr marL="1485900" lvl="2" indent="-342900">
              <a:spcBef>
                <a:spcPts val="1000"/>
              </a:spcBef>
            </a:pPr>
            <a:r>
              <a:rPr lang="sv-SE" dirty="0" err="1"/>
              <a:t>Materialare</a:t>
            </a:r>
            <a:r>
              <a:rPr lang="sv-SE" dirty="0"/>
              <a:t>: Jimmy H och Jonas 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Ekonomiansvarig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Ann-Charlotte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Föräldrasamordnare – sammandrag (2 </a:t>
            </a:r>
            <a:r>
              <a:rPr lang="sv-SE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sv-SE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Sebastian Wendel Och ?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Sektionsrepresentant</a:t>
            </a:r>
          </a:p>
          <a:p>
            <a:pPr marL="1485900" lvl="2" indent="-342900">
              <a:spcBef>
                <a:spcPts val="1000"/>
              </a:spcBef>
            </a:pPr>
            <a:r>
              <a:rPr lang="sv-SE" dirty="0"/>
              <a:t>Thomas Jonsson</a:t>
            </a:r>
          </a:p>
          <a:p>
            <a:pPr marL="1485900" lvl="2" indent="-342900">
              <a:spcBef>
                <a:spcPts val="1000"/>
              </a:spcBef>
            </a:pPr>
            <a:endParaRPr lang="sv-S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sz="44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Lagets ekonomi</a:t>
            </a:r>
          </a:p>
        </p:txBody>
      </p:sp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/>
            <a:r>
              <a:rPr lang="sv-SE" dirty="0"/>
              <a:t>Ekonomi/lagkassa </a:t>
            </a:r>
            <a:r>
              <a:rPr lang="sv-SE" i="1" dirty="0"/>
              <a:t>(Ingångsvärde P 08 saldo 9300 kr)</a:t>
            </a:r>
            <a:r>
              <a:rPr lang="sv-SE" dirty="0"/>
              <a:t> </a:t>
            </a:r>
          </a:p>
          <a:p>
            <a:pPr lvl="0"/>
            <a:r>
              <a:rPr lang="sv-SE" dirty="0"/>
              <a:t>Föreningsavgifter </a:t>
            </a:r>
          </a:p>
          <a:p>
            <a:pPr lvl="1"/>
            <a:r>
              <a:rPr lang="sv-SE" i="1" dirty="0"/>
              <a:t>medlemsavgift </a:t>
            </a:r>
            <a:r>
              <a:rPr lang="sv-SE" u="sng" dirty="0">
                <a:hlinkClick r:id="rId3"/>
              </a:rPr>
              <a:t>SSK - Avgifter</a:t>
            </a:r>
            <a:r>
              <a:rPr lang="sv-SE" dirty="0"/>
              <a:t> </a:t>
            </a:r>
          </a:p>
          <a:p>
            <a:pPr lvl="1"/>
            <a:r>
              <a:rPr lang="sv-SE" i="1" dirty="0"/>
              <a:t>träningsavgift (</a:t>
            </a:r>
            <a:r>
              <a:rPr lang="sv-SE" i="1" dirty="0" err="1"/>
              <a:t>Ev</a:t>
            </a:r>
            <a:r>
              <a:rPr lang="sv-SE" i="1" dirty="0"/>
              <a:t> föreslås höjning till 800 kr/barn, höjning med 200 kr i och med höjd sektionsavgift, sektionsavgiften baseras på ålder)</a:t>
            </a:r>
            <a:r>
              <a:rPr lang="sv-SE" dirty="0"/>
              <a:t> </a:t>
            </a:r>
          </a:p>
          <a:p>
            <a:pPr lvl="1"/>
            <a:r>
              <a:rPr lang="sv-SE" i="1" dirty="0"/>
              <a:t>sektionsavgift (var 100 kr/barn i fjol, blir troligen runt 300 kr i år)</a:t>
            </a:r>
            <a:endParaRPr lang="sv-SE" dirty="0"/>
          </a:p>
          <a:p>
            <a:pPr lvl="0"/>
            <a:r>
              <a:rPr lang="sv-SE" dirty="0"/>
              <a:t>Föreningsarbeten </a:t>
            </a:r>
          </a:p>
          <a:p>
            <a:pPr lvl="1"/>
            <a:r>
              <a:rPr lang="sv-SE" u="sng" dirty="0">
                <a:hlinkClick r:id="rId4"/>
              </a:rPr>
              <a:t>SSK - Föreningsarbeten</a:t>
            </a:r>
            <a:endParaRPr lang="sv-SE" dirty="0"/>
          </a:p>
          <a:p>
            <a:pPr lvl="0"/>
            <a:r>
              <a:rPr lang="sv-SE" dirty="0"/>
              <a:t>Lagarbeten kontra avgift?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sv-SE" dirty="0"/>
          </a:p>
        </p:txBody>
      </p:sp>
      <p:pic>
        <p:nvPicPr>
          <p:cNvPr id="320" name="Shape 32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92100" y="4639644"/>
            <a:ext cx="2429910" cy="1672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sv-SE" sz="44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Övriga frågor?</a:t>
            </a:r>
          </a:p>
        </p:txBody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endParaRPr lang="sv-SE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endParaRPr lang="sv-SE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sv-SE" dirty="0"/>
              <a:t>Fotbollsavslutning: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sv-SE" dirty="0"/>
              <a:t>23/9 (lördag) Äventyrslekparken Umedalen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sv-SE" dirty="0"/>
              <a:t>Efter träningen gemensam picknick. Tag med valfri mat.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sv-SE" dirty="0"/>
              <a:t>Cykel!</a:t>
            </a:r>
            <a:endParaRPr dirty="0"/>
          </a:p>
        </p:txBody>
      </p:sp>
      <p:pic>
        <p:nvPicPr>
          <p:cNvPr id="327" name="Shape 32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2100" y="4639644"/>
            <a:ext cx="2429910" cy="1672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2306</TotalTime>
  <Words>378</Words>
  <Application>Microsoft Office PowerPoint</Application>
  <PresentationFormat>Bredbild</PresentationFormat>
  <Paragraphs>91</Paragraphs>
  <Slides>13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8" baseType="lpstr">
      <vt:lpstr>Arial</vt:lpstr>
      <vt:lpstr>Roboto</vt:lpstr>
      <vt:lpstr>Wingdings</vt:lpstr>
      <vt:lpstr>Calibri</vt:lpstr>
      <vt:lpstr>Office-tema</vt:lpstr>
      <vt:lpstr>PowerPoint-presentation</vt:lpstr>
      <vt:lpstr>Föräldramöte SSK P08 6/9 2017, 17.30-19.00 i Klubblokalen </vt:lpstr>
      <vt:lpstr>Viktigt för oss i Sandåkerns SK</vt:lpstr>
      <vt:lpstr>INNEBANDY</vt:lpstr>
      <vt:lpstr>Tränarnas tankar</vt:lpstr>
      <vt:lpstr>Svenssonmodellen</vt:lpstr>
      <vt:lpstr>Från Grön till Blå nivå (SIU-modellen)</vt:lpstr>
      <vt:lpstr>Säsongens mål  Bygger på SIU-modellens 10 nyckelfaktorer (skickas med hem) </vt:lpstr>
      <vt:lpstr>Träningsupplägg  </vt:lpstr>
      <vt:lpstr>Säsongsplanering</vt:lpstr>
      <vt:lpstr>Roller i laget</vt:lpstr>
      <vt:lpstr>Lagets ekonomi</vt:lpstr>
      <vt:lpstr>Övriga frågor?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cp:lastModifiedBy>familjen</cp:lastModifiedBy>
  <cp:revision>24</cp:revision>
  <dcterms:modified xsi:type="dcterms:W3CDTF">2017-09-10T19:10:41Z</dcterms:modified>
</cp:coreProperties>
</file>