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
  </p:notesMasterIdLst>
  <p:sldIdLst>
    <p:sldId id="256" r:id="rId2"/>
    <p:sldId id="257" r:id="rId3"/>
  </p:sldIdLst>
  <p:sldSz cx="6858000" cy="9906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0"/>
  </p:normalViewPr>
  <p:slideViewPr>
    <p:cSldViewPr snapToGrid="0" snapToObjects="1">
      <p:cViewPr>
        <p:scale>
          <a:sx n="101" d="100"/>
          <a:sy n="101" d="100"/>
        </p:scale>
        <p:origin x="2048" y="-2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FC5D14-92CA-3D46-B42C-4E0EADC79513}" type="datetimeFigureOut">
              <a:rPr lang="sv-SE" smtClean="0"/>
              <a:t>2018-06-05</a:t>
            </a:fld>
            <a:endParaRPr lang="sv-SE"/>
          </a:p>
        </p:txBody>
      </p:sp>
      <p:sp>
        <p:nvSpPr>
          <p:cNvPr id="4" name="Platshållare för bildobjekt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sv-SE"/>
              <a:t>Redigera format för bakgrundstext
Nivå två
Nivå tre
Nivå fyra
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79FB32-FB7B-DD46-AAD7-9729628FB61A}" type="slidenum">
              <a:rPr lang="sv-SE" smtClean="0"/>
              <a:t>‹#›</a:t>
            </a:fld>
            <a:endParaRPr lang="sv-SE"/>
          </a:p>
        </p:txBody>
      </p:sp>
    </p:spTree>
    <p:extLst>
      <p:ext uri="{BB962C8B-B14F-4D97-AF65-F5344CB8AC3E}">
        <p14:creationId xmlns:p14="http://schemas.microsoft.com/office/powerpoint/2010/main" val="347252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3E79FB32-FB7B-DD46-AAD7-9729628FB61A}" type="slidenum">
              <a:rPr lang="sv-SE" smtClean="0"/>
              <a:t>2</a:t>
            </a:fld>
            <a:endParaRPr lang="sv-SE"/>
          </a:p>
        </p:txBody>
      </p:sp>
    </p:spTree>
    <p:extLst>
      <p:ext uri="{BB962C8B-B14F-4D97-AF65-F5344CB8AC3E}">
        <p14:creationId xmlns:p14="http://schemas.microsoft.com/office/powerpoint/2010/main" val="804557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sv-SE"/>
              <a:t>Klicka här för att ändra mall för rubrikformat</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2366659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Redigera format för bakgrundstext
Nivå två
Nivå tre
Nivå fyra
Nivå fem</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3064678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sv-SE"/>
              <a:t>Klicka här för att ändra mall för rubrikformat</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Redigera format för bakgrundstext
Nivå två
Nivå tre
Nivå fyra
Nivå fem</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573152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sv-SE"/>
              <a:t>Redigera format för bakgrundstext
Nivå två
Nivå tre
Nivå fyra
Nivå fem</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sv-SE"/>
              <a:t>Redigera format för bakgrundstext
Nivå två
Nivå tre
Nivå fyra
Nivå fem</a:t>
            </a:r>
            <a:endParaRPr lang="en-US" dirty="0"/>
          </a:p>
        </p:txBody>
      </p:sp>
      <p:sp>
        <p:nvSpPr>
          <p:cNvPr id="5" name="Date Placeholder 4"/>
          <p:cNvSpPr>
            <a:spLocks noGrp="1"/>
          </p:cNvSpPr>
          <p:nvPr>
            <p:ph type="dt" sz="half" idx="10"/>
          </p:nvPr>
        </p:nvSpPr>
        <p:spPr/>
        <p:txBody>
          <a:bodyPr/>
          <a:lstStyle/>
          <a:p>
            <a:fld id="{B2F1FCC6-1356-6747-A738-52CD1899D1A1}" type="datetimeFigureOut">
              <a:rPr lang="sv-SE" smtClean="0"/>
              <a:t>2018-06-05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317528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
Nivå två
Nivå tre
Nivå fyra
Nivå fem</a:t>
            </a:r>
            <a:endParaRPr lang="en-US" dirty="0"/>
          </a:p>
        </p:txBody>
      </p:sp>
      <p:sp>
        <p:nvSpPr>
          <p:cNvPr id="4" name="Content Placeholder 3"/>
          <p:cNvSpPr>
            <a:spLocks noGrp="1"/>
          </p:cNvSpPr>
          <p:nvPr>
            <p:ph sz="half" idx="2"/>
          </p:nvPr>
        </p:nvSpPr>
        <p:spPr>
          <a:xfrm>
            <a:off x="472381" y="3618442"/>
            <a:ext cx="2901255" cy="5322183"/>
          </a:xfrm>
        </p:spPr>
        <p:txBody>
          <a:bodyPr/>
          <a:lstStyle/>
          <a:p>
            <a:pPr lvl="0"/>
            <a:r>
              <a:rPr lang="sv-SE"/>
              <a:t>Redigera format för bakgrundstext
Nivå två
Nivå tre
Nivå fyra
Nivå fem</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
Nivå två
Nivå tre
Nivå fyra
Nivå fem</a:t>
            </a:r>
            <a:endParaRPr lang="en-US" dirty="0"/>
          </a:p>
        </p:txBody>
      </p:sp>
      <p:sp>
        <p:nvSpPr>
          <p:cNvPr id="6" name="Content Placeholder 5"/>
          <p:cNvSpPr>
            <a:spLocks noGrp="1"/>
          </p:cNvSpPr>
          <p:nvPr>
            <p:ph sz="quarter" idx="4"/>
          </p:nvPr>
        </p:nvSpPr>
        <p:spPr>
          <a:xfrm>
            <a:off x="3471863" y="3618442"/>
            <a:ext cx="2915543" cy="5322183"/>
          </a:xfrm>
        </p:spPr>
        <p:txBody>
          <a:bodyPr/>
          <a:lstStyle/>
          <a:p>
            <a:pPr lvl="0"/>
            <a:r>
              <a:rPr lang="sv-SE"/>
              <a:t>Redigera format för bakgrundstext
Nivå två
Nivå tre
Nivå fyra
Nivå fem</a:t>
            </a:r>
            <a:endParaRPr lang="en-US" dirty="0"/>
          </a:p>
        </p:txBody>
      </p:sp>
      <p:sp>
        <p:nvSpPr>
          <p:cNvPr id="7" name="Date Placeholder 6"/>
          <p:cNvSpPr>
            <a:spLocks noGrp="1"/>
          </p:cNvSpPr>
          <p:nvPr>
            <p:ph type="dt" sz="half" idx="10"/>
          </p:nvPr>
        </p:nvSpPr>
        <p:spPr/>
        <p:txBody>
          <a:bodyPr/>
          <a:lstStyle/>
          <a:p>
            <a:fld id="{B2F1FCC6-1356-6747-A738-52CD1899D1A1}" type="datetimeFigureOut">
              <a:rPr lang="sv-SE" smtClean="0"/>
              <a:t>2018-06-05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196797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B2F1FCC6-1356-6747-A738-52CD1899D1A1}" type="datetimeFigureOut">
              <a:rPr lang="sv-SE" smtClean="0"/>
              <a:t>2018-06-05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231855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1FCC6-1356-6747-A738-52CD1899D1A1}" type="datetimeFigureOut">
              <a:rPr lang="sv-SE" smtClean="0"/>
              <a:t>2018-06-05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381758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sv-SE"/>
              <a:t>Klicka här för att ändra mall för rubrikformat</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Redigera format för bakgrundstext
Nivå två
Nivå tre
Nivå fyra
Nivå fem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
Nivå två
Nivå tre
Nivå fyra
Nivå fem</a:t>
            </a:r>
            <a:endParaRPr lang="en-US" dirty="0"/>
          </a:p>
        </p:txBody>
      </p:sp>
      <p:sp>
        <p:nvSpPr>
          <p:cNvPr id="5" name="Date Placeholder 4"/>
          <p:cNvSpPr>
            <a:spLocks noGrp="1"/>
          </p:cNvSpPr>
          <p:nvPr>
            <p:ph type="dt" sz="half" idx="10"/>
          </p:nvPr>
        </p:nvSpPr>
        <p:spPr/>
        <p:txBody>
          <a:bodyPr/>
          <a:lstStyle/>
          <a:p>
            <a:fld id="{B2F1FCC6-1356-6747-A738-52CD1899D1A1}" type="datetimeFigureOut">
              <a:rPr lang="sv-SE" smtClean="0"/>
              <a:t>2018-06-05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2511895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
Nivå två
Nivå tre
Nivå fyra
Nivå fem</a:t>
            </a:r>
            <a:endParaRPr lang="en-US" dirty="0"/>
          </a:p>
        </p:txBody>
      </p:sp>
      <p:sp>
        <p:nvSpPr>
          <p:cNvPr id="5" name="Date Placeholder 4"/>
          <p:cNvSpPr>
            <a:spLocks noGrp="1"/>
          </p:cNvSpPr>
          <p:nvPr>
            <p:ph type="dt" sz="half" idx="10"/>
          </p:nvPr>
        </p:nvSpPr>
        <p:spPr/>
        <p:txBody>
          <a:bodyPr/>
          <a:lstStyle/>
          <a:p>
            <a:fld id="{B2F1FCC6-1356-6747-A738-52CD1899D1A1}" type="datetimeFigureOut">
              <a:rPr lang="sv-SE" smtClean="0"/>
              <a:t>2018-06-05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130565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Redigera format för bakgrundstext
Nivå två
Nivå tre
Nivå fyra
Nivå fem</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502081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sv-SE"/>
              <a:t>Redigera format för bakgrundstext
Nivå två
Nivå tre
Nivå fyra
Nivå fem</a:t>
            </a:r>
            <a:endParaRPr lang="en-US" dirty="0"/>
          </a:p>
        </p:txBody>
      </p:sp>
      <p:sp>
        <p:nvSpPr>
          <p:cNvPr id="4" name="Date Placeholder 3"/>
          <p:cNvSpPr>
            <a:spLocks noGrp="1"/>
          </p:cNvSpPr>
          <p:nvPr>
            <p:ph type="dt" sz="half" idx="10"/>
          </p:nvPr>
        </p:nvSpPr>
        <p:spPr/>
        <p:txBody>
          <a:bodyPr/>
          <a:lstStyle/>
          <a:p>
            <a:fld id="{B2F1FCC6-1356-6747-A738-52CD1899D1A1}" type="datetimeFigureOut">
              <a:rPr lang="sv-SE" smtClean="0"/>
              <a:t>2018-06-05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9A731EF-40A3-D54A-A166-CC311DE03093}" type="slidenum">
              <a:rPr lang="sv-SE" smtClean="0"/>
              <a:t>‹#›</a:t>
            </a:fld>
            <a:endParaRPr lang="sv-SE"/>
          </a:p>
        </p:txBody>
      </p:sp>
    </p:spTree>
    <p:extLst>
      <p:ext uri="{BB962C8B-B14F-4D97-AF65-F5344CB8AC3E}">
        <p14:creationId xmlns:p14="http://schemas.microsoft.com/office/powerpoint/2010/main" val="1186271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sv-SE"/>
              <a:t>Redigera format för bakgrundstext
Nivå två
Nivå tre
Nivå fyra
Nivå fem</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2F1FCC6-1356-6747-A738-52CD1899D1A1}" type="datetimeFigureOut">
              <a:rPr lang="sv-SE" smtClean="0"/>
              <a:t>2018-06-05</a:t>
            </a:fld>
            <a:endParaRPr lang="sv-S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9A731EF-40A3-D54A-A166-CC311DE03093}" type="slidenum">
              <a:rPr lang="sv-SE" smtClean="0"/>
              <a:t>‹#›</a:t>
            </a:fld>
            <a:endParaRPr lang="sv-SE"/>
          </a:p>
        </p:txBody>
      </p:sp>
    </p:spTree>
    <p:extLst>
      <p:ext uri="{BB962C8B-B14F-4D97-AF65-F5344CB8AC3E}">
        <p14:creationId xmlns:p14="http://schemas.microsoft.com/office/powerpoint/2010/main" val="19694724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6.jpg"/><Relationship Id="rId10" Type="http://schemas.openxmlformats.org/officeDocument/2006/relationships/image" Target="../media/image14.jpg"/><Relationship Id="rId4" Type="http://schemas.openxmlformats.org/officeDocument/2006/relationships/image" Target="../media/image2.png"/><Relationship Id="rId9" Type="http://schemas.openxmlformats.org/officeDocument/2006/relationships/image" Target="../media/image13.gif"/><Relationship Id="rId1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00B94E0-8C93-1B4C-9301-CC7891C273B0}"/>
              </a:ext>
            </a:extLst>
          </p:cNvPr>
          <p:cNvPicPr>
            <a:picLocks noChangeAspect="1"/>
          </p:cNvPicPr>
          <p:nvPr/>
        </p:nvPicPr>
        <p:blipFill>
          <a:blip r:embed="rId2"/>
          <a:stretch>
            <a:fillRect/>
          </a:stretch>
        </p:blipFill>
        <p:spPr>
          <a:xfrm>
            <a:off x="364524" y="9114567"/>
            <a:ext cx="1721063" cy="609173"/>
          </a:xfrm>
          <a:prstGeom prst="rect">
            <a:avLst/>
          </a:prstGeom>
        </p:spPr>
      </p:pic>
      <p:pic>
        <p:nvPicPr>
          <p:cNvPr id="7" name="Bildobjekt 6">
            <a:extLst>
              <a:ext uri="{FF2B5EF4-FFF2-40B4-BE49-F238E27FC236}">
                <a16:creationId xmlns:a16="http://schemas.microsoft.com/office/drawing/2014/main" id="{1B1E03EC-4301-6D45-94B4-51327F4EFDD0}"/>
              </a:ext>
            </a:extLst>
          </p:cNvPr>
          <p:cNvPicPr>
            <a:picLocks noChangeAspect="1"/>
          </p:cNvPicPr>
          <p:nvPr/>
        </p:nvPicPr>
        <p:blipFill>
          <a:blip r:embed="rId3"/>
          <a:stretch>
            <a:fillRect/>
          </a:stretch>
        </p:blipFill>
        <p:spPr>
          <a:xfrm>
            <a:off x="2161989" y="9164299"/>
            <a:ext cx="988986" cy="509708"/>
          </a:xfrm>
          <a:prstGeom prst="rect">
            <a:avLst/>
          </a:prstGeom>
        </p:spPr>
      </p:pic>
      <p:sp>
        <p:nvSpPr>
          <p:cNvPr id="8" name="textruta 7">
            <a:extLst>
              <a:ext uri="{FF2B5EF4-FFF2-40B4-BE49-F238E27FC236}">
                <a16:creationId xmlns:a16="http://schemas.microsoft.com/office/drawing/2014/main" id="{38211609-4E55-334A-84F3-1C86629D9573}"/>
              </a:ext>
            </a:extLst>
          </p:cNvPr>
          <p:cNvSpPr txBox="1"/>
          <p:nvPr/>
        </p:nvSpPr>
        <p:spPr>
          <a:xfrm>
            <a:off x="2161989" y="190500"/>
            <a:ext cx="2473754" cy="369332"/>
          </a:xfrm>
          <a:prstGeom prst="rect">
            <a:avLst/>
          </a:prstGeom>
          <a:noFill/>
        </p:spPr>
        <p:txBody>
          <a:bodyPr wrap="none" rtlCol="0">
            <a:spAutoFit/>
          </a:bodyPr>
          <a:lstStyle/>
          <a:p>
            <a:r>
              <a:rPr lang="sv-SE" b="1" dirty="0">
                <a:latin typeface="Times New Roman" panose="02020603050405020304" pitchFamily="18" charset="0"/>
                <a:cs typeface="Times New Roman" panose="02020603050405020304" pitchFamily="18" charset="0"/>
              </a:rPr>
              <a:t>Exempelträning 9-10år</a:t>
            </a:r>
          </a:p>
        </p:txBody>
      </p:sp>
      <p:sp>
        <p:nvSpPr>
          <p:cNvPr id="10" name="textruta 9">
            <a:extLst>
              <a:ext uri="{FF2B5EF4-FFF2-40B4-BE49-F238E27FC236}">
                <a16:creationId xmlns:a16="http://schemas.microsoft.com/office/drawing/2014/main" id="{9BE4C7EE-C35C-2E44-99FE-E1E1D2AF6A6A}"/>
              </a:ext>
            </a:extLst>
          </p:cNvPr>
          <p:cNvSpPr txBox="1"/>
          <p:nvPr/>
        </p:nvSpPr>
        <p:spPr>
          <a:xfrm>
            <a:off x="364524" y="743877"/>
            <a:ext cx="3722750"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1. Uppvärmning – Passningar, koordination och snabbhet</a:t>
            </a:r>
          </a:p>
        </p:txBody>
      </p:sp>
      <p:sp>
        <p:nvSpPr>
          <p:cNvPr id="11" name="textruta 10">
            <a:extLst>
              <a:ext uri="{FF2B5EF4-FFF2-40B4-BE49-F238E27FC236}">
                <a16:creationId xmlns:a16="http://schemas.microsoft.com/office/drawing/2014/main" id="{D2530177-EE3C-6B43-B5CA-D66E40530117}"/>
              </a:ext>
            </a:extLst>
          </p:cNvPr>
          <p:cNvSpPr txBox="1"/>
          <p:nvPr/>
        </p:nvSpPr>
        <p:spPr>
          <a:xfrm>
            <a:off x="364525" y="1020876"/>
            <a:ext cx="6344886" cy="461665"/>
          </a:xfrm>
          <a:prstGeom prst="rect">
            <a:avLst/>
          </a:prstGeom>
          <a:noFill/>
        </p:spPr>
        <p:txBody>
          <a:bodyPr wrap="square" rtlCol="0">
            <a:spAutoFit/>
          </a:bodyPr>
          <a:lstStyle/>
          <a:p>
            <a:r>
              <a:rPr lang="sv-SE" sz="1200" dirty="0">
                <a:latin typeface="Times New Roman" panose="02020603050405020304" pitchFamily="18" charset="0"/>
                <a:cs typeface="Times New Roman" panose="02020603050405020304" pitchFamily="18" charset="0"/>
              </a:rPr>
              <a:t>Dela in deltagarna i 2 grupper, den ena gruppen inleder med att träna </a:t>
            </a:r>
            <a:r>
              <a:rPr lang="sv-SE" sz="1200" dirty="0" err="1">
                <a:latin typeface="Times New Roman" panose="02020603050405020304" pitchFamily="18" charset="0"/>
                <a:cs typeface="Times New Roman" panose="02020603050405020304" pitchFamily="18" charset="0"/>
              </a:rPr>
              <a:t>spelbarhet-spelavstånd</a:t>
            </a:r>
            <a:r>
              <a:rPr lang="sv-SE" sz="1200" dirty="0">
                <a:latin typeface="Times New Roman" panose="02020603050405020304" pitchFamily="18" charset="0"/>
                <a:cs typeface="Times New Roman" panose="02020603050405020304" pitchFamily="18" charset="0"/>
              </a:rPr>
              <a:t> och den andra kör motorik och snabbhet.</a:t>
            </a:r>
          </a:p>
        </p:txBody>
      </p:sp>
      <p:cxnSp>
        <p:nvCxnSpPr>
          <p:cNvPr id="13" name="Rak 12">
            <a:extLst>
              <a:ext uri="{FF2B5EF4-FFF2-40B4-BE49-F238E27FC236}">
                <a16:creationId xmlns:a16="http://schemas.microsoft.com/office/drawing/2014/main" id="{66B21842-B64D-B044-8FEE-FE2F3B69D4F9}"/>
              </a:ext>
            </a:extLst>
          </p:cNvPr>
          <p:cNvCxnSpPr/>
          <p:nvPr/>
        </p:nvCxnSpPr>
        <p:spPr>
          <a:xfrm>
            <a:off x="3417570" y="1654705"/>
            <a:ext cx="0" cy="1520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14">
            <a:extLst>
              <a:ext uri="{FF2B5EF4-FFF2-40B4-BE49-F238E27FC236}">
                <a16:creationId xmlns:a16="http://schemas.microsoft.com/office/drawing/2014/main" id="{8CED69BA-E191-CD46-8B1F-E5D74F56EFE8}"/>
              </a:ext>
            </a:extLst>
          </p:cNvPr>
          <p:cNvSpPr/>
          <p:nvPr/>
        </p:nvSpPr>
        <p:spPr>
          <a:xfrm>
            <a:off x="447489" y="3174895"/>
            <a:ext cx="2970081" cy="2031325"/>
          </a:xfrm>
          <a:prstGeom prst="rect">
            <a:avLst/>
          </a:prstGeom>
        </p:spPr>
        <p:txBody>
          <a:bodyPr wrap="square">
            <a:spAutoFit/>
          </a:bodyPr>
          <a:lstStyle/>
          <a:p>
            <a:pPr>
              <a:lnSpc>
                <a:spcPct val="150000"/>
              </a:lnSpc>
            </a:pPr>
            <a:r>
              <a:rPr lang="sv-SE" sz="1200" b="1" dirty="0">
                <a:solidFill>
                  <a:schemeClr val="tx1"/>
                </a:solidFill>
                <a:latin typeface="Times New Roman" panose="02020603050405020304" pitchFamily="18" charset="0"/>
                <a:cs typeface="Times New Roman" panose="02020603050405020304" pitchFamily="18" charset="0"/>
              </a:rPr>
              <a:t>Övning: Spelbarhet </a:t>
            </a:r>
            <a:r>
              <a:rPr lang="mr-IN" sz="1200" b="1" dirty="0">
                <a:solidFill>
                  <a:schemeClr val="tx1"/>
                </a:solidFill>
                <a:latin typeface="Times New Roman" panose="02020603050405020304" pitchFamily="18" charset="0"/>
              </a:rPr>
              <a:t>–</a:t>
            </a:r>
            <a:r>
              <a:rPr lang="sv-SE" sz="1200" b="1" dirty="0">
                <a:solidFill>
                  <a:schemeClr val="tx1"/>
                </a:solidFill>
                <a:latin typeface="Times New Roman" panose="02020603050405020304" pitchFamily="18" charset="0"/>
                <a:cs typeface="Times New Roman" panose="02020603050405020304" pitchFamily="18" charset="0"/>
              </a:rPr>
              <a:t> Spelavstånd</a:t>
            </a:r>
          </a:p>
          <a:p>
            <a:r>
              <a:rPr lang="sv-SE" sz="1200" dirty="0">
                <a:latin typeface="Times New Roman" panose="02020603050405020304" pitchFamily="18" charset="0"/>
                <a:cs typeface="Times New Roman" panose="02020603050405020304" pitchFamily="18" charset="0"/>
              </a:rPr>
              <a:t>Upp till nio spelare per plan. Varje spelare får ett nummer där 1 passar till 2 som passar till 3 och så vidare. Om de är fler än nio så dela in dem i fler grupper. En stegring på denna övning är att den som spelat bollen ska jaga ikapp den nya bollhållaren och försöka nudda honom, den nya bollhållaren måste då försöka passa bollen innan bollhållaren blir tagen</a:t>
            </a:r>
          </a:p>
        </p:txBody>
      </p:sp>
      <p:pic>
        <p:nvPicPr>
          <p:cNvPr id="17" name="Bildobjekt 16">
            <a:extLst>
              <a:ext uri="{FF2B5EF4-FFF2-40B4-BE49-F238E27FC236}">
                <a16:creationId xmlns:a16="http://schemas.microsoft.com/office/drawing/2014/main" id="{0DAD22A0-756F-4541-B1ED-FE7247C206E5}"/>
              </a:ext>
            </a:extLst>
          </p:cNvPr>
          <p:cNvPicPr>
            <a:picLocks noChangeAspect="1"/>
          </p:cNvPicPr>
          <p:nvPr/>
        </p:nvPicPr>
        <p:blipFill>
          <a:blip r:embed="rId4"/>
          <a:stretch>
            <a:fillRect/>
          </a:stretch>
        </p:blipFill>
        <p:spPr>
          <a:xfrm>
            <a:off x="1131669" y="1700613"/>
            <a:ext cx="1601720" cy="1428374"/>
          </a:xfrm>
          <a:prstGeom prst="rect">
            <a:avLst/>
          </a:prstGeom>
        </p:spPr>
      </p:pic>
      <p:pic>
        <p:nvPicPr>
          <p:cNvPr id="18" name="Bildobjekt 17">
            <a:extLst>
              <a:ext uri="{FF2B5EF4-FFF2-40B4-BE49-F238E27FC236}">
                <a16:creationId xmlns:a16="http://schemas.microsoft.com/office/drawing/2014/main" id="{02455D02-E185-654C-A4CF-22B655076218}"/>
              </a:ext>
            </a:extLst>
          </p:cNvPr>
          <p:cNvPicPr>
            <a:picLocks noChangeAspect="1"/>
          </p:cNvPicPr>
          <p:nvPr/>
        </p:nvPicPr>
        <p:blipFill rotWithShape="1">
          <a:blip r:embed="rId5">
            <a:extLst>
              <a:ext uri="{28A0092B-C50C-407E-A947-70E740481C1C}">
                <a14:useLocalDpi xmlns:a14="http://schemas.microsoft.com/office/drawing/2010/main" val="0"/>
              </a:ext>
            </a:extLst>
          </a:blip>
          <a:srcRect l="17448" t="44603" r="20188" b="11615"/>
          <a:stretch/>
        </p:blipFill>
        <p:spPr>
          <a:xfrm>
            <a:off x="4647894" y="2391906"/>
            <a:ext cx="1055576" cy="416839"/>
          </a:xfrm>
          <a:prstGeom prst="rect">
            <a:avLst/>
          </a:prstGeom>
        </p:spPr>
      </p:pic>
      <p:pic>
        <p:nvPicPr>
          <p:cNvPr id="19" name="Bildobjekt 18">
            <a:extLst>
              <a:ext uri="{FF2B5EF4-FFF2-40B4-BE49-F238E27FC236}">
                <a16:creationId xmlns:a16="http://schemas.microsoft.com/office/drawing/2014/main" id="{CDB405F0-CE43-2C4E-8FEF-DEB10182BF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8397" y="2251711"/>
            <a:ext cx="1013862" cy="697230"/>
          </a:xfrm>
          <a:prstGeom prst="rect">
            <a:avLst/>
          </a:prstGeom>
        </p:spPr>
      </p:pic>
      <p:pic>
        <p:nvPicPr>
          <p:cNvPr id="20" name="Bildobjekt 19">
            <a:extLst>
              <a:ext uri="{FF2B5EF4-FFF2-40B4-BE49-F238E27FC236}">
                <a16:creationId xmlns:a16="http://schemas.microsoft.com/office/drawing/2014/main" id="{116A50D3-00A4-6940-B5F6-D5527C89A865}"/>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3618396" y="1654705"/>
            <a:ext cx="968475" cy="597005"/>
          </a:xfrm>
          <a:prstGeom prst="rect">
            <a:avLst/>
          </a:prstGeom>
        </p:spPr>
      </p:pic>
      <p:pic>
        <p:nvPicPr>
          <p:cNvPr id="21" name="Bildobjekt 20">
            <a:extLst>
              <a:ext uri="{FF2B5EF4-FFF2-40B4-BE49-F238E27FC236}">
                <a16:creationId xmlns:a16="http://schemas.microsoft.com/office/drawing/2014/main" id="{CFCD338D-7130-2744-95EE-D6515BD5FF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25399" y="1604591"/>
            <a:ext cx="929642" cy="697231"/>
          </a:xfrm>
          <a:prstGeom prst="rect">
            <a:avLst/>
          </a:prstGeom>
        </p:spPr>
      </p:pic>
      <p:sp>
        <p:nvSpPr>
          <p:cNvPr id="22" name="Rektangel 21">
            <a:extLst>
              <a:ext uri="{FF2B5EF4-FFF2-40B4-BE49-F238E27FC236}">
                <a16:creationId xmlns:a16="http://schemas.microsoft.com/office/drawing/2014/main" id="{533F9E77-F962-1F44-B64B-60F065322655}"/>
              </a:ext>
            </a:extLst>
          </p:cNvPr>
          <p:cNvSpPr/>
          <p:nvPr/>
        </p:nvSpPr>
        <p:spPr>
          <a:xfrm>
            <a:off x="3536968" y="3174895"/>
            <a:ext cx="2970081" cy="2123658"/>
          </a:xfrm>
          <a:prstGeom prst="rect">
            <a:avLst/>
          </a:prstGeom>
        </p:spPr>
        <p:txBody>
          <a:bodyPr wrap="square">
            <a:spAutoFit/>
          </a:bodyPr>
          <a:lstStyle/>
          <a:p>
            <a:r>
              <a:rPr lang="sv-SE" sz="1200" b="1" dirty="0">
                <a:solidFill>
                  <a:schemeClr val="tx1"/>
                </a:solidFill>
                <a:latin typeface="Times New Roman" panose="02020603050405020304" pitchFamily="18" charset="0"/>
                <a:cs typeface="Times New Roman" panose="02020603050405020304" pitchFamily="18" charset="0"/>
              </a:rPr>
              <a:t>Övning: Koordination &amp; snabbhet</a:t>
            </a:r>
          </a:p>
          <a:p>
            <a:r>
              <a:rPr lang="sv-SE" sz="1200" dirty="0">
                <a:latin typeface="Times New Roman" panose="02020603050405020304" pitchFamily="18" charset="0"/>
                <a:cs typeface="Times New Roman" panose="02020603050405020304" pitchFamily="18" charset="0"/>
              </a:rPr>
              <a:t>Spelarna inleder med att göra utfallsgång, fokus ligger på att knä över tå. Nästa moment är sidosteg med resning. Andra moment går också att lägga in innan snabbhet. Inled med </a:t>
            </a:r>
            <a:r>
              <a:rPr lang="sv-SE" sz="1200" dirty="0" err="1">
                <a:latin typeface="Times New Roman" panose="02020603050405020304" pitchFamily="18" charset="0"/>
                <a:cs typeface="Times New Roman" panose="02020603050405020304" pitchFamily="18" charset="0"/>
              </a:rPr>
              <a:t>Twisterhopp</a:t>
            </a:r>
            <a:r>
              <a:rPr lang="sv-SE" sz="1200" dirty="0">
                <a:latin typeface="Times New Roman" panose="02020603050405020304" pitchFamily="18" charset="0"/>
                <a:cs typeface="Times New Roman" panose="02020603050405020304" pitchFamily="18" charset="0"/>
              </a:rPr>
              <a:t> (hoppar 180°) två gånger med knäkontroll innan en löpning på 10-15 meter. Kör sedan snabbhet från magliggande/ryggliggande/sittande där spelarna ska reagera på signal och snabbt komma upp innan en sprint.</a:t>
            </a:r>
            <a:endParaRPr lang="sv-SE" sz="1200" dirty="0">
              <a:solidFill>
                <a:schemeClr val="tx1"/>
              </a:solidFill>
              <a:latin typeface="Times New Roman" panose="02020603050405020304" pitchFamily="18" charset="0"/>
              <a:cs typeface="Times New Roman" panose="02020603050405020304" pitchFamily="18" charset="0"/>
            </a:endParaRPr>
          </a:p>
        </p:txBody>
      </p:sp>
      <p:sp>
        <p:nvSpPr>
          <p:cNvPr id="23" name="textruta 22">
            <a:extLst>
              <a:ext uri="{FF2B5EF4-FFF2-40B4-BE49-F238E27FC236}">
                <a16:creationId xmlns:a16="http://schemas.microsoft.com/office/drawing/2014/main" id="{CCCDF600-7283-D745-B3E0-B8CC0DED6319}"/>
              </a:ext>
            </a:extLst>
          </p:cNvPr>
          <p:cNvSpPr txBox="1"/>
          <p:nvPr/>
        </p:nvSpPr>
        <p:spPr>
          <a:xfrm>
            <a:off x="364524" y="5302479"/>
            <a:ext cx="1537600"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2. Spelbarhet - Jokern</a:t>
            </a:r>
          </a:p>
        </p:txBody>
      </p:sp>
      <p:pic>
        <p:nvPicPr>
          <p:cNvPr id="25" name="Bildobjekt 24">
            <a:extLst>
              <a:ext uri="{FF2B5EF4-FFF2-40B4-BE49-F238E27FC236}">
                <a16:creationId xmlns:a16="http://schemas.microsoft.com/office/drawing/2014/main" id="{708AE32A-1FFE-644B-B6D2-5EAD297921E0}"/>
              </a:ext>
            </a:extLst>
          </p:cNvPr>
          <p:cNvPicPr>
            <a:picLocks noChangeAspect="1"/>
          </p:cNvPicPr>
          <p:nvPr/>
        </p:nvPicPr>
        <p:blipFill>
          <a:blip r:embed="rId9"/>
          <a:stretch>
            <a:fillRect/>
          </a:stretch>
        </p:blipFill>
        <p:spPr>
          <a:xfrm>
            <a:off x="4197964" y="5579478"/>
            <a:ext cx="1505506" cy="1318691"/>
          </a:xfrm>
          <a:prstGeom prst="rect">
            <a:avLst/>
          </a:prstGeom>
        </p:spPr>
      </p:pic>
      <p:sp>
        <p:nvSpPr>
          <p:cNvPr id="26" name="Rektangel 25">
            <a:extLst>
              <a:ext uri="{FF2B5EF4-FFF2-40B4-BE49-F238E27FC236}">
                <a16:creationId xmlns:a16="http://schemas.microsoft.com/office/drawing/2014/main" id="{9258E9B2-2CBC-BF43-ABD8-AE016386BFD0}"/>
              </a:ext>
            </a:extLst>
          </p:cNvPr>
          <p:cNvSpPr/>
          <p:nvPr/>
        </p:nvSpPr>
        <p:spPr>
          <a:xfrm>
            <a:off x="365204" y="5550660"/>
            <a:ext cx="3973723" cy="1384995"/>
          </a:xfrm>
          <a:prstGeom prst="rect">
            <a:avLst/>
          </a:prstGeom>
        </p:spPr>
        <p:txBody>
          <a:bodyPr wrap="square">
            <a:spAutoFit/>
          </a:bodyPr>
          <a:lstStyle/>
          <a:p>
            <a:r>
              <a:rPr lang="sv-SE" sz="1200" dirty="0">
                <a:latin typeface="Times New Roman" panose="02020603050405020304" pitchFamily="18" charset="0"/>
                <a:cs typeface="Times New Roman" panose="02020603050405020304" pitchFamily="18" charset="0"/>
              </a:rPr>
              <a:t>Dela in planen i ett antal rektanglar. 2 lag med lika många i varje lag samt ytterligare 1-2 jokrar (Z). Max 5 spelare per lag exklusive jokrar. Jokern har på sig en färg på västen som inget av de spelande lagen har. Lagen får poäng varje gång man klarar av 5 passningar rad innan motståndarna bryter. Tips, uppmuntra spelarna att göra sig spelbara, anfallande lag kommer alltid vara i numerärt överläge.</a:t>
            </a:r>
          </a:p>
        </p:txBody>
      </p:sp>
      <p:sp>
        <p:nvSpPr>
          <p:cNvPr id="27" name="Rektangel 26">
            <a:extLst>
              <a:ext uri="{FF2B5EF4-FFF2-40B4-BE49-F238E27FC236}">
                <a16:creationId xmlns:a16="http://schemas.microsoft.com/office/drawing/2014/main" id="{6C121901-2C23-C248-9F6D-D95983211FBA}"/>
              </a:ext>
            </a:extLst>
          </p:cNvPr>
          <p:cNvSpPr/>
          <p:nvPr/>
        </p:nvSpPr>
        <p:spPr>
          <a:xfrm>
            <a:off x="364524" y="7197106"/>
            <a:ext cx="3891438" cy="1754326"/>
          </a:xfrm>
          <a:prstGeom prst="rect">
            <a:avLst/>
          </a:prstGeom>
        </p:spPr>
        <p:txBody>
          <a:bodyPr wrap="square">
            <a:spAutoFit/>
          </a:bodyPr>
          <a:lstStyle/>
          <a:p>
            <a:r>
              <a:rPr lang="sv-SE" sz="1200" dirty="0">
                <a:latin typeface="Times New Roman" panose="02020603050405020304" pitchFamily="18" charset="0"/>
                <a:cs typeface="Times New Roman" panose="02020603050405020304" pitchFamily="18" charset="0"/>
              </a:rPr>
              <a:t>Dela in planen i 1-3 spelplaner. Två lag med målvakter i fritt spel fyra mot fyra vid respektive plan. Vid bollförlust snabbt komma på försvarssida. Markering kan ske i olika positioner, framför anfallsspelaren i syfte för bollvinst/brytning eller genom att ta avståndsmarkering och stå bakom anfallsspelaren. Tips, uppmana även målvakten att bryta passningar som går igenom dennes målområde med hjälp av armar och ben för att vinna boll och skapa en spelvändning.</a:t>
            </a:r>
          </a:p>
        </p:txBody>
      </p:sp>
      <p:sp>
        <p:nvSpPr>
          <p:cNvPr id="28" name="textruta 27">
            <a:extLst>
              <a:ext uri="{FF2B5EF4-FFF2-40B4-BE49-F238E27FC236}">
                <a16:creationId xmlns:a16="http://schemas.microsoft.com/office/drawing/2014/main" id="{5EDF947C-8947-9C4A-A22D-97EE1F4C4925}"/>
              </a:ext>
            </a:extLst>
          </p:cNvPr>
          <p:cNvSpPr txBox="1"/>
          <p:nvPr/>
        </p:nvSpPr>
        <p:spPr>
          <a:xfrm>
            <a:off x="364524" y="6967466"/>
            <a:ext cx="1707519"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3. Smålagsspel - Försvar</a:t>
            </a:r>
          </a:p>
        </p:txBody>
      </p:sp>
      <p:pic>
        <p:nvPicPr>
          <p:cNvPr id="30" name="Bildobjekt 29">
            <a:extLst>
              <a:ext uri="{FF2B5EF4-FFF2-40B4-BE49-F238E27FC236}">
                <a16:creationId xmlns:a16="http://schemas.microsoft.com/office/drawing/2014/main" id="{4B56B4CA-2EB1-3A4E-8F98-EB99E9D9D48B}"/>
              </a:ext>
            </a:extLst>
          </p:cNvPr>
          <p:cNvPicPr>
            <a:picLocks noChangeAspect="1"/>
          </p:cNvPicPr>
          <p:nvPr/>
        </p:nvPicPr>
        <p:blipFill>
          <a:blip r:embed="rId10"/>
          <a:stretch>
            <a:fillRect/>
          </a:stretch>
        </p:blipFill>
        <p:spPr>
          <a:xfrm>
            <a:off x="4197964" y="7216580"/>
            <a:ext cx="2345843" cy="1410384"/>
          </a:xfrm>
          <a:prstGeom prst="rect">
            <a:avLst/>
          </a:prstGeom>
        </p:spPr>
      </p:pic>
    </p:spTree>
    <p:extLst>
      <p:ext uri="{BB962C8B-B14F-4D97-AF65-F5344CB8AC3E}">
        <p14:creationId xmlns:p14="http://schemas.microsoft.com/office/powerpoint/2010/main" val="674021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00B94E0-8C93-1B4C-9301-CC7891C273B0}"/>
              </a:ext>
            </a:extLst>
          </p:cNvPr>
          <p:cNvPicPr>
            <a:picLocks noChangeAspect="1"/>
          </p:cNvPicPr>
          <p:nvPr/>
        </p:nvPicPr>
        <p:blipFill>
          <a:blip r:embed="rId3"/>
          <a:stretch>
            <a:fillRect/>
          </a:stretch>
        </p:blipFill>
        <p:spPr>
          <a:xfrm>
            <a:off x="364524" y="9114567"/>
            <a:ext cx="1721063" cy="609173"/>
          </a:xfrm>
          <a:prstGeom prst="rect">
            <a:avLst/>
          </a:prstGeom>
        </p:spPr>
      </p:pic>
      <p:pic>
        <p:nvPicPr>
          <p:cNvPr id="7" name="Bildobjekt 6">
            <a:extLst>
              <a:ext uri="{FF2B5EF4-FFF2-40B4-BE49-F238E27FC236}">
                <a16:creationId xmlns:a16="http://schemas.microsoft.com/office/drawing/2014/main" id="{1B1E03EC-4301-6D45-94B4-51327F4EFDD0}"/>
              </a:ext>
            </a:extLst>
          </p:cNvPr>
          <p:cNvPicPr>
            <a:picLocks noChangeAspect="1"/>
          </p:cNvPicPr>
          <p:nvPr/>
        </p:nvPicPr>
        <p:blipFill>
          <a:blip r:embed="rId4"/>
          <a:stretch>
            <a:fillRect/>
          </a:stretch>
        </p:blipFill>
        <p:spPr>
          <a:xfrm>
            <a:off x="2161989" y="9164299"/>
            <a:ext cx="988986" cy="509708"/>
          </a:xfrm>
          <a:prstGeom prst="rect">
            <a:avLst/>
          </a:prstGeom>
        </p:spPr>
      </p:pic>
      <p:sp>
        <p:nvSpPr>
          <p:cNvPr id="8" name="textruta 7">
            <a:extLst>
              <a:ext uri="{FF2B5EF4-FFF2-40B4-BE49-F238E27FC236}">
                <a16:creationId xmlns:a16="http://schemas.microsoft.com/office/drawing/2014/main" id="{38211609-4E55-334A-84F3-1C86629D9573}"/>
              </a:ext>
            </a:extLst>
          </p:cNvPr>
          <p:cNvSpPr txBox="1"/>
          <p:nvPr/>
        </p:nvSpPr>
        <p:spPr>
          <a:xfrm>
            <a:off x="2161989" y="190500"/>
            <a:ext cx="2576411" cy="369332"/>
          </a:xfrm>
          <a:prstGeom prst="rect">
            <a:avLst/>
          </a:prstGeom>
          <a:noFill/>
        </p:spPr>
        <p:txBody>
          <a:bodyPr wrap="none" rtlCol="0">
            <a:spAutoFit/>
          </a:bodyPr>
          <a:lstStyle/>
          <a:p>
            <a:r>
              <a:rPr lang="sv-SE" b="1" dirty="0">
                <a:latin typeface="Times New Roman" panose="02020603050405020304" pitchFamily="18" charset="0"/>
                <a:cs typeface="Times New Roman" panose="02020603050405020304" pitchFamily="18" charset="0"/>
              </a:rPr>
              <a:t>Exempelträning 11-12år</a:t>
            </a:r>
          </a:p>
        </p:txBody>
      </p:sp>
      <p:sp>
        <p:nvSpPr>
          <p:cNvPr id="10" name="textruta 9">
            <a:extLst>
              <a:ext uri="{FF2B5EF4-FFF2-40B4-BE49-F238E27FC236}">
                <a16:creationId xmlns:a16="http://schemas.microsoft.com/office/drawing/2014/main" id="{9BE4C7EE-C35C-2E44-99FE-E1E1D2AF6A6A}"/>
              </a:ext>
            </a:extLst>
          </p:cNvPr>
          <p:cNvSpPr txBox="1"/>
          <p:nvPr/>
        </p:nvSpPr>
        <p:spPr>
          <a:xfrm>
            <a:off x="364523" y="559832"/>
            <a:ext cx="3026791"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1. Uppvärmning – Passningar och knäkontroll</a:t>
            </a:r>
          </a:p>
        </p:txBody>
      </p:sp>
      <p:sp>
        <p:nvSpPr>
          <p:cNvPr id="11" name="textruta 10">
            <a:extLst>
              <a:ext uri="{FF2B5EF4-FFF2-40B4-BE49-F238E27FC236}">
                <a16:creationId xmlns:a16="http://schemas.microsoft.com/office/drawing/2014/main" id="{D2530177-EE3C-6B43-B5CA-D66E40530117}"/>
              </a:ext>
            </a:extLst>
          </p:cNvPr>
          <p:cNvSpPr txBox="1"/>
          <p:nvPr/>
        </p:nvSpPr>
        <p:spPr>
          <a:xfrm>
            <a:off x="364524" y="836831"/>
            <a:ext cx="6344886" cy="461665"/>
          </a:xfrm>
          <a:prstGeom prst="rect">
            <a:avLst/>
          </a:prstGeom>
          <a:noFill/>
        </p:spPr>
        <p:txBody>
          <a:bodyPr wrap="square" rtlCol="0">
            <a:spAutoFit/>
          </a:bodyPr>
          <a:lstStyle/>
          <a:p>
            <a:r>
              <a:rPr lang="sv-SE" sz="1200" dirty="0">
                <a:latin typeface="Times New Roman" panose="02020603050405020304" pitchFamily="18" charset="0"/>
                <a:cs typeface="Times New Roman" panose="02020603050405020304" pitchFamily="18" charset="0"/>
              </a:rPr>
              <a:t>Genomför en övning med boll, exempelvis väggspel. Bryt den 3-4 gånger för att genomföra övningar med fokus på knäkontroll</a:t>
            </a:r>
          </a:p>
        </p:txBody>
      </p:sp>
      <p:cxnSp>
        <p:nvCxnSpPr>
          <p:cNvPr id="13" name="Rak 12">
            <a:extLst>
              <a:ext uri="{FF2B5EF4-FFF2-40B4-BE49-F238E27FC236}">
                <a16:creationId xmlns:a16="http://schemas.microsoft.com/office/drawing/2014/main" id="{66B21842-B64D-B044-8FEE-FE2F3B69D4F9}"/>
              </a:ext>
            </a:extLst>
          </p:cNvPr>
          <p:cNvCxnSpPr>
            <a:cxnSpLocks/>
          </p:cNvCxnSpPr>
          <p:nvPr/>
        </p:nvCxnSpPr>
        <p:spPr>
          <a:xfrm>
            <a:off x="3417569" y="1298496"/>
            <a:ext cx="0" cy="16923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116A50D3-00A4-6940-B5F6-D5527C89A865}"/>
              </a:ext>
            </a:extLst>
          </p:cNvPr>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3536967" y="1309710"/>
            <a:ext cx="968475" cy="597005"/>
          </a:xfrm>
          <a:prstGeom prst="rect">
            <a:avLst/>
          </a:prstGeom>
        </p:spPr>
      </p:pic>
      <p:sp>
        <p:nvSpPr>
          <p:cNvPr id="22" name="Rektangel 21">
            <a:extLst>
              <a:ext uri="{FF2B5EF4-FFF2-40B4-BE49-F238E27FC236}">
                <a16:creationId xmlns:a16="http://schemas.microsoft.com/office/drawing/2014/main" id="{533F9E77-F962-1F44-B64B-60F065322655}"/>
              </a:ext>
            </a:extLst>
          </p:cNvPr>
          <p:cNvSpPr/>
          <p:nvPr/>
        </p:nvSpPr>
        <p:spPr>
          <a:xfrm>
            <a:off x="3417569" y="3079947"/>
            <a:ext cx="2970081" cy="1384995"/>
          </a:xfrm>
          <a:prstGeom prst="rect">
            <a:avLst/>
          </a:prstGeom>
        </p:spPr>
        <p:txBody>
          <a:bodyPr wrap="square">
            <a:spAutoFit/>
          </a:bodyPr>
          <a:lstStyle/>
          <a:p>
            <a:r>
              <a:rPr lang="sv-SE" sz="1200" b="1" dirty="0">
                <a:solidFill>
                  <a:schemeClr val="tx1"/>
                </a:solidFill>
                <a:latin typeface="Times New Roman" panose="02020603050405020304" pitchFamily="18" charset="0"/>
                <a:cs typeface="Times New Roman" panose="02020603050405020304" pitchFamily="18" charset="0"/>
              </a:rPr>
              <a:t>Övning: Knäkontroll</a:t>
            </a:r>
          </a:p>
          <a:p>
            <a:r>
              <a:rPr lang="sv-SE" sz="1200" dirty="0">
                <a:solidFill>
                  <a:schemeClr val="tx1"/>
                </a:solidFill>
                <a:latin typeface="Times New Roman" panose="02020603050405020304" pitchFamily="18" charset="0"/>
                <a:cs typeface="Times New Roman" panose="02020603050405020304" pitchFamily="18" charset="0"/>
              </a:rPr>
              <a:t>Spelarna genomför alla övningar med fokus på knä över tå och kontrollerade landningar och rörelser. Övningarna bör genomföras i 4-6 repetitioner och 2-3 set. Lämpligt är att köra 2-3 övningar per avbrott i uppvärmningsövningen.</a:t>
            </a:r>
          </a:p>
        </p:txBody>
      </p:sp>
      <p:sp>
        <p:nvSpPr>
          <p:cNvPr id="23" name="textruta 22">
            <a:extLst>
              <a:ext uri="{FF2B5EF4-FFF2-40B4-BE49-F238E27FC236}">
                <a16:creationId xmlns:a16="http://schemas.microsoft.com/office/drawing/2014/main" id="{CCCDF600-7283-D745-B3E0-B8CC0DED6319}"/>
              </a:ext>
            </a:extLst>
          </p:cNvPr>
          <p:cNvSpPr txBox="1"/>
          <p:nvPr/>
        </p:nvSpPr>
        <p:spPr>
          <a:xfrm>
            <a:off x="364525" y="4791747"/>
            <a:ext cx="1607941"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2. Väggspel och Avslut</a:t>
            </a:r>
          </a:p>
        </p:txBody>
      </p:sp>
      <p:sp>
        <p:nvSpPr>
          <p:cNvPr id="28" name="textruta 27">
            <a:extLst>
              <a:ext uri="{FF2B5EF4-FFF2-40B4-BE49-F238E27FC236}">
                <a16:creationId xmlns:a16="http://schemas.microsoft.com/office/drawing/2014/main" id="{5EDF947C-8947-9C4A-A22D-97EE1F4C4925}"/>
              </a:ext>
            </a:extLst>
          </p:cNvPr>
          <p:cNvSpPr txBox="1"/>
          <p:nvPr/>
        </p:nvSpPr>
        <p:spPr>
          <a:xfrm>
            <a:off x="357542" y="6530601"/>
            <a:ext cx="1088118" cy="276999"/>
          </a:xfrm>
          <a:prstGeom prst="rect">
            <a:avLst/>
          </a:prstGeom>
          <a:noFill/>
        </p:spPr>
        <p:txBody>
          <a:bodyPr wrap="none" rtlCol="0">
            <a:spAutoFit/>
          </a:bodyPr>
          <a:lstStyle/>
          <a:p>
            <a:r>
              <a:rPr lang="sv-SE" sz="1200" dirty="0">
                <a:latin typeface="Times New Roman" panose="02020603050405020304" pitchFamily="18" charset="0"/>
                <a:cs typeface="Times New Roman" panose="02020603050405020304" pitchFamily="18" charset="0"/>
              </a:rPr>
              <a:t>3. 1v1 - Avslut</a:t>
            </a:r>
          </a:p>
        </p:txBody>
      </p:sp>
      <p:pic>
        <p:nvPicPr>
          <p:cNvPr id="3" name="Bildobjekt 2">
            <a:extLst>
              <a:ext uri="{FF2B5EF4-FFF2-40B4-BE49-F238E27FC236}">
                <a16:creationId xmlns:a16="http://schemas.microsoft.com/office/drawing/2014/main" id="{E224A0C5-376C-104B-8608-078E117E5829}"/>
              </a:ext>
            </a:extLst>
          </p:cNvPr>
          <p:cNvPicPr>
            <a:picLocks noChangeAspect="1"/>
          </p:cNvPicPr>
          <p:nvPr/>
        </p:nvPicPr>
        <p:blipFill>
          <a:blip r:embed="rId6"/>
          <a:stretch>
            <a:fillRect/>
          </a:stretch>
        </p:blipFill>
        <p:spPr>
          <a:xfrm>
            <a:off x="1133323" y="1415635"/>
            <a:ext cx="1034251" cy="1121899"/>
          </a:xfrm>
          <a:prstGeom prst="rect">
            <a:avLst/>
          </a:prstGeom>
        </p:spPr>
      </p:pic>
      <p:sp>
        <p:nvSpPr>
          <p:cNvPr id="4" name="Rektangel 3">
            <a:extLst>
              <a:ext uri="{FF2B5EF4-FFF2-40B4-BE49-F238E27FC236}">
                <a16:creationId xmlns:a16="http://schemas.microsoft.com/office/drawing/2014/main" id="{8BACBCB2-2465-8D44-9AC5-D28E170BBCAA}"/>
              </a:ext>
            </a:extLst>
          </p:cNvPr>
          <p:cNvSpPr/>
          <p:nvPr/>
        </p:nvSpPr>
        <p:spPr>
          <a:xfrm>
            <a:off x="357542" y="2661032"/>
            <a:ext cx="3060027" cy="2123658"/>
          </a:xfrm>
          <a:prstGeom prst="rect">
            <a:avLst/>
          </a:prstGeom>
        </p:spPr>
        <p:txBody>
          <a:bodyPr wrap="square">
            <a:spAutoFit/>
          </a:bodyPr>
          <a:lstStyle/>
          <a:p>
            <a:r>
              <a:rPr lang="sv-SE" sz="1200" b="1" dirty="0">
                <a:latin typeface="Times New Roman" panose="02020603050405020304" pitchFamily="18" charset="0"/>
                <a:cs typeface="Times New Roman" panose="02020603050405020304" pitchFamily="18" charset="0"/>
              </a:rPr>
              <a:t>Övning – Spelbarhet - Väggspel</a:t>
            </a:r>
          </a:p>
          <a:p>
            <a:r>
              <a:rPr lang="sv-SE" sz="1200" dirty="0">
                <a:latin typeface="Times New Roman" panose="02020603050405020304" pitchFamily="18" charset="0"/>
                <a:cs typeface="Times New Roman" panose="02020603050405020304" pitchFamily="18" charset="0"/>
              </a:rPr>
              <a:t>Mindre grupper om 8-10 spelare. Hälften av spelarna har boll. Bollhållaren ska väggspela med valfri spelare utan boll. Efter en stund så byter spelarna roller. En stegring på denna övning är att placera ut koner som spelarna ska utmana innan de väggspelar. Tips, uppmana bollhållaren att tempoväxla efter en passning och att </a:t>
            </a:r>
            <a:r>
              <a:rPr lang="sv-SE" sz="1200" dirty="0" err="1">
                <a:latin typeface="Times New Roman" panose="02020603050405020304" pitchFamily="18" charset="0"/>
                <a:cs typeface="Times New Roman" panose="02020603050405020304" pitchFamily="18" charset="0"/>
              </a:rPr>
              <a:t>väggspelaren</a:t>
            </a:r>
            <a:r>
              <a:rPr lang="sv-SE" sz="1200" dirty="0">
                <a:latin typeface="Times New Roman" panose="02020603050405020304" pitchFamily="18" charset="0"/>
                <a:cs typeface="Times New Roman" panose="02020603050405020304" pitchFamily="18" charset="0"/>
              </a:rPr>
              <a:t> gör sig spelbar för nya bollhållare hela tiden och slår passningen framför medspelaren.</a:t>
            </a:r>
          </a:p>
        </p:txBody>
      </p:sp>
      <p:pic>
        <p:nvPicPr>
          <p:cNvPr id="24" name="Bildobjekt 23">
            <a:extLst>
              <a:ext uri="{FF2B5EF4-FFF2-40B4-BE49-F238E27FC236}">
                <a16:creationId xmlns:a16="http://schemas.microsoft.com/office/drawing/2014/main" id="{13B4EEFE-1DA2-944B-9AC3-565D0E2E20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66857" y="2464963"/>
            <a:ext cx="942068" cy="628045"/>
          </a:xfrm>
          <a:prstGeom prst="rect">
            <a:avLst/>
          </a:prstGeom>
        </p:spPr>
      </p:pic>
      <p:pic>
        <p:nvPicPr>
          <p:cNvPr id="29" name="Bildobjekt 28">
            <a:extLst>
              <a:ext uri="{FF2B5EF4-FFF2-40B4-BE49-F238E27FC236}">
                <a16:creationId xmlns:a16="http://schemas.microsoft.com/office/drawing/2014/main" id="{F700327C-A1CA-F540-8BCB-21C7BD8A816E}"/>
              </a:ext>
            </a:extLst>
          </p:cNvPr>
          <p:cNvPicPr>
            <a:picLocks noChangeAspect="1"/>
          </p:cNvPicPr>
          <p:nvPr/>
        </p:nvPicPr>
        <p:blipFill rotWithShape="1">
          <a:blip r:embed="rId8">
            <a:extLst>
              <a:ext uri="{28A0092B-C50C-407E-A947-70E740481C1C}">
                <a14:useLocalDpi xmlns:a14="http://schemas.microsoft.com/office/drawing/2010/main" val="0"/>
              </a:ext>
            </a:extLst>
          </a:blip>
          <a:srcRect l="14808" r="19525"/>
          <a:stretch/>
        </p:blipFill>
        <p:spPr>
          <a:xfrm>
            <a:off x="5555454" y="1405717"/>
            <a:ext cx="789579" cy="1001996"/>
          </a:xfrm>
          <a:prstGeom prst="rect">
            <a:avLst/>
          </a:prstGeom>
        </p:spPr>
      </p:pic>
      <p:pic>
        <p:nvPicPr>
          <p:cNvPr id="31" name="Bildobjekt 30">
            <a:extLst>
              <a:ext uri="{FF2B5EF4-FFF2-40B4-BE49-F238E27FC236}">
                <a16:creationId xmlns:a16="http://schemas.microsoft.com/office/drawing/2014/main" id="{3FD7B1C3-C052-AF41-BFCF-EE4CFC0CC6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32659" y="1982330"/>
            <a:ext cx="976265" cy="434211"/>
          </a:xfrm>
          <a:prstGeom prst="rect">
            <a:avLst/>
          </a:prstGeom>
        </p:spPr>
      </p:pic>
      <p:pic>
        <p:nvPicPr>
          <p:cNvPr id="32" name="Bildobjekt 31">
            <a:extLst>
              <a:ext uri="{FF2B5EF4-FFF2-40B4-BE49-F238E27FC236}">
                <a16:creationId xmlns:a16="http://schemas.microsoft.com/office/drawing/2014/main" id="{D57666EE-99E6-5B41-8EBD-2C1C2AE7FFE3}"/>
              </a:ext>
            </a:extLst>
          </p:cNvPr>
          <p:cNvPicPr>
            <a:picLocks noChangeAspect="1"/>
          </p:cNvPicPr>
          <p:nvPr/>
        </p:nvPicPr>
        <p:blipFill rotWithShape="1">
          <a:blip r:embed="rId10">
            <a:extLst>
              <a:ext uri="{28A0092B-C50C-407E-A947-70E740481C1C}">
                <a14:useLocalDpi xmlns:a14="http://schemas.microsoft.com/office/drawing/2010/main" val="0"/>
              </a:ext>
            </a:extLst>
          </a:blip>
          <a:srcRect l="52496" t="55676" r="3099" b="29549"/>
          <a:stretch/>
        </p:blipFill>
        <p:spPr>
          <a:xfrm>
            <a:off x="4505442" y="1309109"/>
            <a:ext cx="1116599" cy="746929"/>
          </a:xfrm>
          <a:prstGeom prst="rect">
            <a:avLst/>
          </a:prstGeom>
        </p:spPr>
      </p:pic>
      <p:pic>
        <p:nvPicPr>
          <p:cNvPr id="9" name="Bildobjekt 8">
            <a:extLst>
              <a:ext uri="{FF2B5EF4-FFF2-40B4-BE49-F238E27FC236}">
                <a16:creationId xmlns:a16="http://schemas.microsoft.com/office/drawing/2014/main" id="{DB862F22-5DE2-9644-BE52-64C754FAF624}"/>
              </a:ext>
            </a:extLst>
          </p:cNvPr>
          <p:cNvPicPr>
            <a:picLocks noChangeAspect="1"/>
          </p:cNvPicPr>
          <p:nvPr/>
        </p:nvPicPr>
        <p:blipFill>
          <a:blip r:embed="rId11"/>
          <a:stretch>
            <a:fillRect/>
          </a:stretch>
        </p:blipFill>
        <p:spPr>
          <a:xfrm>
            <a:off x="4408924" y="2442706"/>
            <a:ext cx="1447865" cy="608103"/>
          </a:xfrm>
          <a:prstGeom prst="rect">
            <a:avLst/>
          </a:prstGeom>
        </p:spPr>
      </p:pic>
      <p:pic>
        <p:nvPicPr>
          <p:cNvPr id="14" name="Bildobjekt 13">
            <a:extLst>
              <a:ext uri="{FF2B5EF4-FFF2-40B4-BE49-F238E27FC236}">
                <a16:creationId xmlns:a16="http://schemas.microsoft.com/office/drawing/2014/main" id="{76B460C3-46D5-B84E-AC0B-0AB18D153340}"/>
              </a:ext>
            </a:extLst>
          </p:cNvPr>
          <p:cNvPicPr>
            <a:picLocks noChangeAspect="1"/>
          </p:cNvPicPr>
          <p:nvPr/>
        </p:nvPicPr>
        <p:blipFill>
          <a:blip r:embed="rId12"/>
          <a:stretch>
            <a:fillRect/>
          </a:stretch>
        </p:blipFill>
        <p:spPr>
          <a:xfrm>
            <a:off x="4504600" y="1945356"/>
            <a:ext cx="871958" cy="491103"/>
          </a:xfrm>
          <a:prstGeom prst="rect">
            <a:avLst/>
          </a:prstGeom>
        </p:spPr>
      </p:pic>
      <p:sp>
        <p:nvSpPr>
          <p:cNvPr id="33" name="Rektangel 32">
            <a:extLst>
              <a:ext uri="{FF2B5EF4-FFF2-40B4-BE49-F238E27FC236}">
                <a16:creationId xmlns:a16="http://schemas.microsoft.com/office/drawing/2014/main" id="{9D618373-681E-FA42-A953-34512EF546F2}"/>
              </a:ext>
            </a:extLst>
          </p:cNvPr>
          <p:cNvSpPr/>
          <p:nvPr/>
        </p:nvSpPr>
        <p:spPr>
          <a:xfrm>
            <a:off x="371087" y="4983083"/>
            <a:ext cx="4367313" cy="1569660"/>
          </a:xfrm>
          <a:prstGeom prst="rect">
            <a:avLst/>
          </a:prstGeom>
        </p:spPr>
        <p:txBody>
          <a:bodyPr wrap="square">
            <a:spAutoFit/>
          </a:bodyPr>
          <a:lstStyle/>
          <a:p>
            <a:r>
              <a:rPr lang="sv-SE" sz="1200" dirty="0">
                <a:latin typeface="Times New Roman" panose="02020603050405020304" pitchFamily="18" charset="0"/>
                <a:ea typeface="Times New Roman" charset="0"/>
                <a:cs typeface="Times New Roman" panose="02020603050405020304" pitchFamily="18" charset="0"/>
              </a:rPr>
              <a:t>Spelaren först i ledet driver bolen framåt och utmanar konen. Väggspelar med en medspelare och avslutar med skott. Efter avslut ställer man sig i ledet på motsatt sida, byt </a:t>
            </a:r>
            <a:r>
              <a:rPr lang="sv-SE" sz="1200" dirty="0" err="1">
                <a:latin typeface="Times New Roman" panose="02020603050405020304" pitchFamily="18" charset="0"/>
                <a:ea typeface="Times New Roman" charset="0"/>
                <a:cs typeface="Times New Roman" panose="02020603050405020304" pitchFamily="18" charset="0"/>
              </a:rPr>
              <a:t>väggspelare</a:t>
            </a:r>
            <a:r>
              <a:rPr lang="sv-SE" sz="1200" dirty="0">
                <a:latin typeface="Times New Roman" panose="02020603050405020304" pitchFamily="18" charset="0"/>
                <a:ea typeface="Times New Roman" charset="0"/>
                <a:cs typeface="Times New Roman" panose="02020603050405020304" pitchFamily="18" charset="0"/>
              </a:rPr>
              <a:t> efter viss tid. En stegring på denna övning är att en spelare agerar försvarare vid konan och spela 2 mot 1. Tips, målvakten ska se till att följa bollhållaren och väggpassningen för att sedan täcka en stor yta och försöka fånga bollen med ett säkert grepp. Uppmana bollhållaren att finta konen ordentligt och slå en väggpassning efter backen.</a:t>
            </a:r>
          </a:p>
        </p:txBody>
      </p:sp>
      <p:pic>
        <p:nvPicPr>
          <p:cNvPr id="35" name="Bildobjekt 34">
            <a:extLst>
              <a:ext uri="{FF2B5EF4-FFF2-40B4-BE49-F238E27FC236}">
                <a16:creationId xmlns:a16="http://schemas.microsoft.com/office/drawing/2014/main" id="{1C6154CB-94BF-104A-B903-63E0B3A08301}"/>
              </a:ext>
            </a:extLst>
          </p:cNvPr>
          <p:cNvPicPr>
            <a:picLocks noChangeAspect="1"/>
          </p:cNvPicPr>
          <p:nvPr/>
        </p:nvPicPr>
        <p:blipFill>
          <a:blip r:embed="rId13"/>
          <a:stretch>
            <a:fillRect/>
          </a:stretch>
        </p:blipFill>
        <p:spPr>
          <a:xfrm>
            <a:off x="4877777" y="4883857"/>
            <a:ext cx="1355354" cy="1626425"/>
          </a:xfrm>
          <a:prstGeom prst="rect">
            <a:avLst/>
          </a:prstGeom>
        </p:spPr>
      </p:pic>
      <p:sp>
        <p:nvSpPr>
          <p:cNvPr id="36" name="Rektangel 35">
            <a:extLst>
              <a:ext uri="{FF2B5EF4-FFF2-40B4-BE49-F238E27FC236}">
                <a16:creationId xmlns:a16="http://schemas.microsoft.com/office/drawing/2014/main" id="{CFAB4F42-EF99-FE4D-ACB3-D77C26A91C32}"/>
              </a:ext>
            </a:extLst>
          </p:cNvPr>
          <p:cNvSpPr/>
          <p:nvPr/>
        </p:nvSpPr>
        <p:spPr>
          <a:xfrm>
            <a:off x="354382" y="6753407"/>
            <a:ext cx="4523396" cy="1938992"/>
          </a:xfrm>
          <a:prstGeom prst="rect">
            <a:avLst/>
          </a:prstGeom>
        </p:spPr>
        <p:txBody>
          <a:bodyPr wrap="square">
            <a:spAutoFit/>
          </a:bodyPr>
          <a:lstStyle/>
          <a:p>
            <a:r>
              <a:rPr lang="sv-SE" sz="1200" dirty="0">
                <a:latin typeface="Times New Roman" panose="02020603050405020304" pitchFamily="18" charset="0"/>
                <a:ea typeface="Times New Roman" charset="0"/>
                <a:cs typeface="Times New Roman" panose="02020603050405020304" pitchFamily="18" charset="0"/>
              </a:rPr>
              <a:t>Försvararen slår en passning upp till den anfallande spelaren som ska ta emot bollen för att driva mot mål och försöka ta sig förbi motståndaren och göra mål. Momentet är inte över först försvarsspelaren/målvakt har kontroll på bollen eller att den gått utanför konerna eller en tänkt förlängd mållinje. En stegring på den här är att försvarare nummer två slår en passning upp till anfallande spelare, antingen direkt eller via sarg. Tips, De anfallande spelarna ska uppmanas att ta sig inåt banan och inte driva upp bollen enbart efter sarg och variera mellan att använda sig av dribblingar, kroppsfinter och ”peta-stick” för att komma förbi. </a:t>
            </a:r>
          </a:p>
        </p:txBody>
      </p:sp>
      <p:pic>
        <p:nvPicPr>
          <p:cNvPr id="38" name="Bildobjekt 37">
            <a:extLst>
              <a:ext uri="{FF2B5EF4-FFF2-40B4-BE49-F238E27FC236}">
                <a16:creationId xmlns:a16="http://schemas.microsoft.com/office/drawing/2014/main" id="{66D1E45F-4285-9348-9EE1-1F8342B4C7E0}"/>
              </a:ext>
            </a:extLst>
          </p:cNvPr>
          <p:cNvPicPr>
            <a:picLocks noChangeAspect="1"/>
          </p:cNvPicPr>
          <p:nvPr/>
        </p:nvPicPr>
        <p:blipFill>
          <a:blip r:embed="rId14"/>
          <a:stretch>
            <a:fillRect/>
          </a:stretch>
        </p:blipFill>
        <p:spPr>
          <a:xfrm>
            <a:off x="4902609" y="6753407"/>
            <a:ext cx="1352189" cy="1735584"/>
          </a:xfrm>
          <a:prstGeom prst="rect">
            <a:avLst/>
          </a:prstGeom>
        </p:spPr>
      </p:pic>
      <p:sp>
        <p:nvSpPr>
          <p:cNvPr id="39" name="textruta 38">
            <a:extLst>
              <a:ext uri="{FF2B5EF4-FFF2-40B4-BE49-F238E27FC236}">
                <a16:creationId xmlns:a16="http://schemas.microsoft.com/office/drawing/2014/main" id="{900E76D8-B15E-9F40-8C51-F3BF08ED3DAC}"/>
              </a:ext>
            </a:extLst>
          </p:cNvPr>
          <p:cNvSpPr txBox="1"/>
          <p:nvPr/>
        </p:nvSpPr>
        <p:spPr>
          <a:xfrm>
            <a:off x="357542" y="8626483"/>
            <a:ext cx="6147430" cy="461665"/>
          </a:xfrm>
          <a:prstGeom prst="rect">
            <a:avLst/>
          </a:prstGeom>
          <a:noFill/>
        </p:spPr>
        <p:txBody>
          <a:bodyPr wrap="square" rtlCol="0">
            <a:spAutoFit/>
          </a:bodyPr>
          <a:lstStyle/>
          <a:p>
            <a:r>
              <a:rPr lang="sv-SE" sz="1200" dirty="0">
                <a:latin typeface="Times New Roman" panose="02020603050405020304" pitchFamily="18" charset="0"/>
                <a:cs typeface="Times New Roman" panose="02020603050405020304" pitchFamily="18" charset="0"/>
              </a:rPr>
              <a:t>4. Spel – Matchspel med fokus på att som anfallande lag komma till avslut genom väggspel eller 1v1 situationer. Försvarares fokus ligger på att komma på rätt sida och sätta press på anfallaren.</a:t>
            </a:r>
          </a:p>
        </p:txBody>
      </p:sp>
    </p:spTree>
    <p:extLst>
      <p:ext uri="{BB962C8B-B14F-4D97-AF65-F5344CB8AC3E}">
        <p14:creationId xmlns:p14="http://schemas.microsoft.com/office/powerpoint/2010/main" val="3932052638"/>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TotalTime>
  <Words>768</Words>
  <Application>Microsoft Macintosh PowerPoint</Application>
  <PresentationFormat>A4 (210 x 297 mm)</PresentationFormat>
  <Paragraphs>24</Paragraphs>
  <Slides>2</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vt:i4>
      </vt:variant>
    </vt:vector>
  </HeadingPairs>
  <TitlesOfParts>
    <vt:vector size="8" baseType="lpstr">
      <vt:lpstr>Arial</vt:lpstr>
      <vt:lpstr>Calibri</vt:lpstr>
      <vt:lpstr>Calibri Light</vt:lpstr>
      <vt:lpstr>Mangal</vt:lpstr>
      <vt:lpstr>Times New Roman</vt:lpstr>
      <vt:lpstr>Office-tema</vt:lpstr>
      <vt:lpstr>PowerPoint-presentation</vt:lpstr>
      <vt:lpstr>PowerPoint-presentation</vt:lpstr>
    </vt:vector>
  </TitlesOfParts>
  <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6</cp:revision>
  <cp:lastPrinted>2018-06-04T08:50:51Z</cp:lastPrinted>
  <dcterms:created xsi:type="dcterms:W3CDTF">2018-06-04T08:09:52Z</dcterms:created>
  <dcterms:modified xsi:type="dcterms:W3CDTF">2018-06-05T09:12:14Z</dcterms:modified>
</cp:coreProperties>
</file>