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20"/>
  </p:notesMasterIdLst>
  <p:sldIdLst>
    <p:sldId id="268" r:id="rId2"/>
    <p:sldId id="256" r:id="rId3"/>
    <p:sldId id="257" r:id="rId4"/>
    <p:sldId id="259" r:id="rId5"/>
    <p:sldId id="260" r:id="rId6"/>
    <p:sldId id="261" r:id="rId7"/>
    <p:sldId id="262" r:id="rId8"/>
    <p:sldId id="264" r:id="rId9"/>
    <p:sldId id="265" r:id="rId10"/>
    <p:sldId id="267" r:id="rId11"/>
    <p:sldId id="269" r:id="rId12"/>
    <p:sldId id="270" r:id="rId13"/>
    <p:sldId id="271" r:id="rId14"/>
    <p:sldId id="272" r:id="rId15"/>
    <p:sldId id="273" r:id="rId16"/>
    <p:sldId id="274" r:id="rId17"/>
    <p:sldId id="275" r:id="rId18"/>
    <p:sldId id="276" r:id="rId19"/>
  </p:sldIdLst>
  <p:sldSz cx="9906000" cy="6858000" type="A4"/>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96"/>
    <p:restoredTop sz="94669"/>
  </p:normalViewPr>
  <p:slideViewPr>
    <p:cSldViewPr snapToGrid="0" snapToObjects="1">
      <p:cViewPr>
        <p:scale>
          <a:sx n="136" d="100"/>
          <a:sy n="136" d="100"/>
        </p:scale>
        <p:origin x="176" y="-8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80FE7A-E7E0-D84C-B7F9-55A4EC50BD97}" type="datetimeFigureOut">
              <a:rPr lang="sv-SE" smtClean="0"/>
              <a:t>2016-11-10</a:t>
            </a:fld>
            <a:endParaRPr lang="sv-SE"/>
          </a:p>
        </p:txBody>
      </p:sp>
      <p:sp>
        <p:nvSpPr>
          <p:cNvPr id="4" name="Platshållare för bildobjekt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094089-D6AF-3B4D-A5B4-630B1330F69D}" type="slidenum">
              <a:rPr lang="sv-SE" smtClean="0"/>
              <a:t>‹Nr.›</a:t>
            </a:fld>
            <a:endParaRPr lang="sv-SE"/>
          </a:p>
        </p:txBody>
      </p:sp>
    </p:spTree>
    <p:extLst>
      <p:ext uri="{BB962C8B-B14F-4D97-AF65-F5344CB8AC3E}">
        <p14:creationId xmlns:p14="http://schemas.microsoft.com/office/powerpoint/2010/main" val="10829496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sv-SE" smtClean="0"/>
              <a:t>Klicka här för att ändra format</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2016-11-10</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92004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2016-11-10</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09796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sv-SE" smtClean="0"/>
              <a:t>Klicka här för att ändra format</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Klicka här för att ändra format på bakgrundstexten</a:t>
            </a:r>
          </a:p>
        </p:txBody>
      </p:sp>
      <p:sp>
        <p:nvSpPr>
          <p:cNvPr id="4" name="Date Placeholder 3"/>
          <p:cNvSpPr>
            <a:spLocks noGrp="1"/>
          </p:cNvSpPr>
          <p:nvPr>
            <p:ph type="dt" sz="half" idx="10"/>
          </p:nvPr>
        </p:nvSpPr>
        <p:spPr/>
        <p:txBody>
          <a:bodyPr/>
          <a:lstStyle/>
          <a:p>
            <a:fld id="{47657338-D2A3-0346-B12C-44FF58836152}" type="datetimeFigureOut">
              <a:rPr lang="sv-SE" smtClean="0"/>
              <a:t>2016-11-10</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947670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Date Placeholder 4"/>
          <p:cNvSpPr>
            <a:spLocks noGrp="1"/>
          </p:cNvSpPr>
          <p:nvPr>
            <p:ph type="dt" sz="half" idx="10"/>
          </p:nvPr>
        </p:nvSpPr>
        <p:spPr/>
        <p:txBody>
          <a:bodyPr/>
          <a:lstStyle/>
          <a:p>
            <a:fld id="{47657338-D2A3-0346-B12C-44FF58836152}" type="datetimeFigureOut">
              <a:rPr lang="sv-SE" smtClean="0"/>
              <a:t>2016-11-10</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61182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sv-SE" smtClean="0"/>
              <a:t>Klicka här för att ändra format</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Content Placeholder 3"/>
          <p:cNvSpPr>
            <a:spLocks noGrp="1"/>
          </p:cNvSpPr>
          <p:nvPr>
            <p:ph sz="half" idx="2"/>
          </p:nvPr>
        </p:nvSpPr>
        <p:spPr>
          <a:xfrm>
            <a:off x="682329" y="2505075"/>
            <a:ext cx="4190702"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Content Placeholder 5"/>
          <p:cNvSpPr>
            <a:spLocks noGrp="1"/>
          </p:cNvSpPr>
          <p:nvPr>
            <p:ph sz="quarter" idx="4"/>
          </p:nvPr>
        </p:nvSpPr>
        <p:spPr>
          <a:xfrm>
            <a:off x="5014913" y="2505075"/>
            <a:ext cx="4211340"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7" name="Date Placeholder 6"/>
          <p:cNvSpPr>
            <a:spLocks noGrp="1"/>
          </p:cNvSpPr>
          <p:nvPr>
            <p:ph type="dt" sz="half" idx="10"/>
          </p:nvPr>
        </p:nvSpPr>
        <p:spPr/>
        <p:txBody>
          <a:bodyPr/>
          <a:lstStyle/>
          <a:p>
            <a:fld id="{47657338-D2A3-0346-B12C-44FF58836152}" type="datetimeFigureOut">
              <a:rPr lang="sv-SE" smtClean="0"/>
              <a:t>2016-11-10</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427238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Date Placeholder 2"/>
          <p:cNvSpPr>
            <a:spLocks noGrp="1"/>
          </p:cNvSpPr>
          <p:nvPr>
            <p:ph type="dt" sz="half" idx="10"/>
          </p:nvPr>
        </p:nvSpPr>
        <p:spPr/>
        <p:txBody>
          <a:bodyPr/>
          <a:lstStyle/>
          <a:p>
            <a:fld id="{47657338-D2A3-0346-B12C-44FF58836152}" type="datetimeFigureOut">
              <a:rPr lang="sv-SE" smtClean="0"/>
              <a:t>2016-11-10</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98863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57338-D2A3-0346-B12C-44FF58836152}" type="datetimeFigureOut">
              <a:rPr lang="sv-SE" smtClean="0"/>
              <a:t>2016-11-10</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81427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2016-11-10</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719856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smtClean="0"/>
              <a:t>Klicka här för att ändra format</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smtClean="0"/>
              <a:t>Dra bilden till platshållaren eller klicka på ikonen för att lägga till den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2016-11-10</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504071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smtClean="0"/>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2016-11-10</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109755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sv-SE" smtClean="0"/>
              <a:t>Klicka här för att ändra format</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2016-11-10</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‹Nr.›</a:t>
            </a:fld>
            <a:endParaRPr lang="sv-SE"/>
          </a:p>
        </p:txBody>
      </p:sp>
    </p:spTree>
    <p:extLst>
      <p:ext uri="{BB962C8B-B14F-4D97-AF65-F5344CB8AC3E}">
        <p14:creationId xmlns:p14="http://schemas.microsoft.com/office/powerpoint/2010/main" val="21138705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sv-SE" smtClean="0"/>
              <a:t>Klicka här för att ändra format</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57338-D2A3-0346-B12C-44FF58836152}" type="datetimeFigureOut">
              <a:rPr lang="sv-SE" smtClean="0"/>
              <a:t>2016-11-10</a:t>
            </a:fld>
            <a:endParaRPr lang="sv-SE"/>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C2555-B57B-FC4D-8C88-02B3BF68C40A}" type="slidenum">
              <a:rPr lang="sv-SE" smtClean="0"/>
              <a:t>‹Nr.›</a:t>
            </a:fld>
            <a:endParaRPr lang="sv-SE"/>
          </a:p>
        </p:txBody>
      </p:sp>
    </p:spTree>
    <p:extLst>
      <p:ext uri="{BB962C8B-B14F-4D97-AF65-F5344CB8AC3E}">
        <p14:creationId xmlns:p14="http://schemas.microsoft.com/office/powerpoint/2010/main" val="744527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1933709" y="2271928"/>
            <a:ext cx="6038583" cy="1754326"/>
          </a:xfrm>
          <a:prstGeom prst="rect">
            <a:avLst/>
          </a:prstGeom>
          <a:noFill/>
        </p:spPr>
        <p:txBody>
          <a:bodyPr wrap="square" rtlCol="0">
            <a:spAutoFit/>
          </a:bodyPr>
          <a:lstStyle/>
          <a:p>
            <a:pPr algn="ctr"/>
            <a:r>
              <a:rPr lang="sv-SE" sz="5400" b="1" smtClean="0"/>
              <a:t>Innebandyövningar</a:t>
            </a:r>
            <a:r>
              <a:rPr lang="sv-SE" sz="5400" b="1" dirty="0" smtClean="0"/>
              <a:t>: </a:t>
            </a:r>
          </a:p>
          <a:p>
            <a:pPr algn="ctr"/>
            <a:r>
              <a:rPr lang="sv-SE" sz="5400" b="1" dirty="0" smtClean="0">
                <a:solidFill>
                  <a:srgbClr val="00B050"/>
                </a:solidFill>
              </a:rPr>
              <a:t>Grön Nivå 6-9 år</a:t>
            </a:r>
            <a:endParaRPr lang="sv-SE" sz="5400" b="1" dirty="0">
              <a:solidFill>
                <a:srgbClr val="00B050"/>
              </a:solidFill>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extruta 1"/>
          <p:cNvSpPr txBox="1"/>
          <p:nvPr/>
        </p:nvSpPr>
        <p:spPr>
          <a:xfrm>
            <a:off x="8512798" y="5910750"/>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357571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612627" cy="461665"/>
          </a:xfrm>
          <a:prstGeom prst="rect">
            <a:avLst/>
          </a:prstGeom>
          <a:noFill/>
        </p:spPr>
        <p:txBody>
          <a:bodyPr wrap="square" rtlCol="0">
            <a:spAutoFit/>
          </a:bodyPr>
          <a:lstStyle/>
          <a:p>
            <a:r>
              <a:rPr lang="sv-SE" sz="2400" b="1" smtClean="0"/>
              <a:t>Övningar: </a:t>
            </a:r>
            <a:r>
              <a:rPr lang="sv-SE" sz="2400" b="1"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735031" y="1732775"/>
            <a:ext cx="3597126" cy="3932352"/>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Övning: Bollkontroll</a:t>
            </a:r>
          </a:p>
          <a:p>
            <a:r>
              <a:rPr lang="sv-SE" sz="1400" dirty="0" smtClean="0">
                <a:solidFill>
                  <a:schemeClr val="tx1"/>
                </a:solidFill>
                <a:ea typeface="Times New Roman" charset="0"/>
                <a:cs typeface="Times New Roman" charset="0"/>
              </a:rPr>
              <a:t>Stor grupp. Beroende </a:t>
            </a:r>
            <a:r>
              <a:rPr lang="sv-SE" sz="1400" dirty="0">
                <a:solidFill>
                  <a:schemeClr val="tx1"/>
                </a:solidFill>
                <a:ea typeface="Times New Roman" charset="0"/>
                <a:cs typeface="Times New Roman" charset="0"/>
              </a:rPr>
              <a:t>på gruppens storlek går det att använda sig av olika stora ytor. Mindre ytor ökar också svårighetsgraden för </a:t>
            </a:r>
            <a:r>
              <a:rPr lang="sv-SE" sz="1400" dirty="0" smtClean="0">
                <a:solidFill>
                  <a:schemeClr val="tx1"/>
                </a:solidFill>
                <a:ea typeface="Times New Roman" charset="0"/>
                <a:cs typeface="Times New Roman" charset="0"/>
              </a:rPr>
              <a:t>spelarna. Varje </a:t>
            </a:r>
            <a:r>
              <a:rPr lang="sv-SE" sz="1400" dirty="0">
                <a:solidFill>
                  <a:schemeClr val="tx1"/>
                </a:solidFill>
                <a:ea typeface="Times New Roman" charset="0"/>
                <a:cs typeface="Times New Roman" charset="0"/>
              </a:rPr>
              <a:t>spelare driver med sin boll inom angiven yta och undviker kollision med motståndare samtidigt som de ska kontrollera bollen. </a:t>
            </a:r>
            <a:endParaRPr lang="sv-SE" sz="1400" dirty="0" smtClean="0">
              <a:solidFill>
                <a:schemeClr val="tx1"/>
              </a:solidFill>
              <a:ea typeface="Times New Roman" charset="0"/>
              <a:cs typeface="Times New Roman" charset="0"/>
            </a:endParaRPr>
          </a:p>
          <a:p>
            <a:endParaRPr lang="sv-SE" sz="1400" dirty="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Olika </a:t>
            </a:r>
            <a:r>
              <a:rPr lang="sv-SE" sz="1400" dirty="0">
                <a:solidFill>
                  <a:schemeClr val="tx1"/>
                </a:solidFill>
                <a:ea typeface="Times New Roman" charset="0"/>
                <a:cs typeface="Times New Roman" charset="0"/>
              </a:rPr>
              <a:t>regler går att använda. T.ex. om de möter någon ska de driva med bollen ett varv runt varandra; De ska slå tunnel på varandra; De ska byta boll med varandra. Svårare regler går också att använda där spelaren ska försöka stöta bort den andra spelarens boll samtidigt som de ska skydda sin egen. </a:t>
            </a: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med rundade hörn 11"/>
          <p:cNvSpPr/>
          <p:nvPr/>
        </p:nvSpPr>
        <p:spPr>
          <a:xfrm>
            <a:off x="6257738" y="1562824"/>
            <a:ext cx="2870616" cy="4263212"/>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ktangel 12"/>
          <p:cNvSpPr/>
          <p:nvPr/>
        </p:nvSpPr>
        <p:spPr>
          <a:xfrm>
            <a:off x="7303759" y="1901037"/>
            <a:ext cx="737050" cy="51584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ktangel 13"/>
          <p:cNvSpPr/>
          <p:nvPr/>
        </p:nvSpPr>
        <p:spPr>
          <a:xfrm>
            <a:off x="7331921" y="5091532"/>
            <a:ext cx="737050" cy="51584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5" name="Rak 14"/>
          <p:cNvCxnSpPr/>
          <p:nvPr/>
        </p:nvCxnSpPr>
        <p:spPr>
          <a:xfrm>
            <a:off x="7478323" y="2103130"/>
            <a:ext cx="38792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Rak 15"/>
          <p:cNvCxnSpPr/>
          <p:nvPr/>
        </p:nvCxnSpPr>
        <p:spPr>
          <a:xfrm>
            <a:off x="7524568" y="5420618"/>
            <a:ext cx="38792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Rak 16"/>
          <p:cNvCxnSpPr>
            <a:stCxn id="12" idx="1"/>
          </p:cNvCxnSpPr>
          <p:nvPr/>
        </p:nvCxnSpPr>
        <p:spPr>
          <a:xfrm>
            <a:off x="6257738" y="3694430"/>
            <a:ext cx="2870616" cy="2153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riangel 17"/>
          <p:cNvSpPr/>
          <p:nvPr/>
        </p:nvSpPr>
        <p:spPr>
          <a:xfrm flipH="1">
            <a:off x="7620652" y="2525694"/>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riangel 18"/>
          <p:cNvSpPr/>
          <p:nvPr/>
        </p:nvSpPr>
        <p:spPr>
          <a:xfrm flipH="1">
            <a:off x="7620652" y="2918713"/>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riangel 19"/>
          <p:cNvSpPr/>
          <p:nvPr/>
        </p:nvSpPr>
        <p:spPr>
          <a:xfrm flipH="1">
            <a:off x="7630137" y="3224009"/>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flipH="1">
            <a:off x="7630137" y="3564991"/>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flipH="1">
            <a:off x="7620652" y="2211609"/>
            <a:ext cx="84291" cy="11352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textruta 22"/>
          <p:cNvSpPr txBox="1"/>
          <p:nvPr/>
        </p:nvSpPr>
        <p:spPr>
          <a:xfrm>
            <a:off x="6478547" y="2789888"/>
            <a:ext cx="304866" cy="369332"/>
          </a:xfrm>
          <a:prstGeom prst="rect">
            <a:avLst/>
          </a:prstGeom>
          <a:noFill/>
        </p:spPr>
        <p:txBody>
          <a:bodyPr wrap="square" rtlCol="0">
            <a:spAutoFit/>
          </a:bodyPr>
          <a:lstStyle/>
          <a:p>
            <a:r>
              <a:rPr lang="sv-SE" smtClean="0"/>
              <a:t>X</a:t>
            </a:r>
            <a:endParaRPr lang="sv-SE" dirty="0"/>
          </a:p>
        </p:txBody>
      </p:sp>
      <p:sp>
        <p:nvSpPr>
          <p:cNvPr id="24" name="textruta 23"/>
          <p:cNvSpPr txBox="1"/>
          <p:nvPr/>
        </p:nvSpPr>
        <p:spPr>
          <a:xfrm>
            <a:off x="6783347" y="3094688"/>
            <a:ext cx="304866" cy="369332"/>
          </a:xfrm>
          <a:prstGeom prst="rect">
            <a:avLst/>
          </a:prstGeom>
          <a:noFill/>
        </p:spPr>
        <p:txBody>
          <a:bodyPr wrap="square" rtlCol="0">
            <a:spAutoFit/>
          </a:bodyPr>
          <a:lstStyle/>
          <a:p>
            <a:r>
              <a:rPr lang="sv-SE" smtClean="0"/>
              <a:t>X</a:t>
            </a:r>
            <a:endParaRPr lang="sv-SE" dirty="0"/>
          </a:p>
        </p:txBody>
      </p:sp>
      <p:sp>
        <p:nvSpPr>
          <p:cNvPr id="25" name="textruta 24"/>
          <p:cNvSpPr txBox="1"/>
          <p:nvPr/>
        </p:nvSpPr>
        <p:spPr>
          <a:xfrm>
            <a:off x="7179488" y="3292820"/>
            <a:ext cx="304866" cy="369332"/>
          </a:xfrm>
          <a:prstGeom prst="rect">
            <a:avLst/>
          </a:prstGeom>
          <a:noFill/>
        </p:spPr>
        <p:txBody>
          <a:bodyPr wrap="square" rtlCol="0">
            <a:spAutoFit/>
          </a:bodyPr>
          <a:lstStyle/>
          <a:p>
            <a:r>
              <a:rPr lang="sv-SE" dirty="0" smtClean="0"/>
              <a:t>X</a:t>
            </a:r>
            <a:endParaRPr lang="sv-SE" dirty="0"/>
          </a:p>
        </p:txBody>
      </p:sp>
      <p:sp>
        <p:nvSpPr>
          <p:cNvPr id="26" name="textruta 25"/>
          <p:cNvSpPr txBox="1"/>
          <p:nvPr/>
        </p:nvSpPr>
        <p:spPr>
          <a:xfrm>
            <a:off x="8363842" y="4066418"/>
            <a:ext cx="916912" cy="369332"/>
          </a:xfrm>
          <a:prstGeom prst="rect">
            <a:avLst/>
          </a:prstGeom>
          <a:noFill/>
        </p:spPr>
        <p:txBody>
          <a:bodyPr wrap="square" rtlCol="0">
            <a:spAutoFit/>
          </a:bodyPr>
          <a:lstStyle/>
          <a:p>
            <a:r>
              <a:rPr lang="sv-SE" smtClean="0"/>
              <a:t>X</a:t>
            </a:r>
            <a:endParaRPr lang="sv-SE" dirty="0"/>
          </a:p>
        </p:txBody>
      </p:sp>
      <p:sp>
        <p:nvSpPr>
          <p:cNvPr id="27" name="textruta 26"/>
          <p:cNvSpPr txBox="1"/>
          <p:nvPr/>
        </p:nvSpPr>
        <p:spPr>
          <a:xfrm>
            <a:off x="7010450" y="2635723"/>
            <a:ext cx="304866" cy="369332"/>
          </a:xfrm>
          <a:prstGeom prst="rect">
            <a:avLst/>
          </a:prstGeom>
          <a:noFill/>
        </p:spPr>
        <p:txBody>
          <a:bodyPr wrap="square" rtlCol="0">
            <a:spAutoFit/>
          </a:bodyPr>
          <a:lstStyle/>
          <a:p>
            <a:r>
              <a:rPr lang="sv-SE" smtClean="0"/>
              <a:t>X</a:t>
            </a:r>
            <a:endParaRPr lang="sv-SE" dirty="0"/>
          </a:p>
        </p:txBody>
      </p:sp>
      <p:sp>
        <p:nvSpPr>
          <p:cNvPr id="28" name="textruta 27"/>
          <p:cNvSpPr txBox="1"/>
          <p:nvPr/>
        </p:nvSpPr>
        <p:spPr>
          <a:xfrm>
            <a:off x="7259527" y="2975889"/>
            <a:ext cx="304866" cy="369332"/>
          </a:xfrm>
          <a:prstGeom prst="rect">
            <a:avLst/>
          </a:prstGeom>
          <a:noFill/>
        </p:spPr>
        <p:txBody>
          <a:bodyPr wrap="square" rtlCol="0">
            <a:spAutoFit/>
          </a:bodyPr>
          <a:lstStyle/>
          <a:p>
            <a:r>
              <a:rPr lang="sv-SE" smtClean="0"/>
              <a:t>X</a:t>
            </a:r>
            <a:endParaRPr lang="sv-SE" dirty="0"/>
          </a:p>
        </p:txBody>
      </p:sp>
      <p:sp>
        <p:nvSpPr>
          <p:cNvPr id="29" name="textruta 28"/>
          <p:cNvSpPr txBox="1"/>
          <p:nvPr/>
        </p:nvSpPr>
        <p:spPr>
          <a:xfrm>
            <a:off x="8332962" y="5323569"/>
            <a:ext cx="916912" cy="369332"/>
          </a:xfrm>
          <a:prstGeom prst="rect">
            <a:avLst/>
          </a:prstGeom>
          <a:noFill/>
        </p:spPr>
        <p:txBody>
          <a:bodyPr wrap="square" rtlCol="0">
            <a:spAutoFit/>
          </a:bodyPr>
          <a:lstStyle/>
          <a:p>
            <a:r>
              <a:rPr lang="sv-SE" smtClean="0"/>
              <a:t>X</a:t>
            </a:r>
            <a:endParaRPr lang="sv-SE" dirty="0"/>
          </a:p>
        </p:txBody>
      </p:sp>
      <p:sp>
        <p:nvSpPr>
          <p:cNvPr id="30" name="textruta 29"/>
          <p:cNvSpPr txBox="1"/>
          <p:nvPr/>
        </p:nvSpPr>
        <p:spPr>
          <a:xfrm>
            <a:off x="6599787" y="2221476"/>
            <a:ext cx="304866" cy="369332"/>
          </a:xfrm>
          <a:prstGeom prst="rect">
            <a:avLst/>
          </a:prstGeom>
          <a:noFill/>
        </p:spPr>
        <p:txBody>
          <a:bodyPr wrap="square" rtlCol="0">
            <a:spAutoFit/>
          </a:bodyPr>
          <a:lstStyle/>
          <a:p>
            <a:r>
              <a:rPr lang="sv-SE" dirty="0" smtClean="0"/>
              <a:t>X</a:t>
            </a:r>
            <a:endParaRPr lang="sv-SE" dirty="0"/>
          </a:p>
        </p:txBody>
      </p:sp>
      <p:sp>
        <p:nvSpPr>
          <p:cNvPr id="31" name="textruta 30"/>
          <p:cNvSpPr txBox="1"/>
          <p:nvPr/>
        </p:nvSpPr>
        <p:spPr>
          <a:xfrm>
            <a:off x="6328721" y="3318110"/>
            <a:ext cx="304866" cy="369332"/>
          </a:xfrm>
          <a:prstGeom prst="rect">
            <a:avLst/>
          </a:prstGeom>
          <a:noFill/>
        </p:spPr>
        <p:txBody>
          <a:bodyPr wrap="square" rtlCol="0">
            <a:spAutoFit/>
          </a:bodyPr>
          <a:lstStyle/>
          <a:p>
            <a:r>
              <a:rPr lang="sv-SE" smtClean="0"/>
              <a:t>X</a:t>
            </a:r>
            <a:endParaRPr lang="sv-SE" dirty="0"/>
          </a:p>
        </p:txBody>
      </p:sp>
      <p:sp>
        <p:nvSpPr>
          <p:cNvPr id="32" name="textruta 31"/>
          <p:cNvSpPr txBox="1"/>
          <p:nvPr/>
        </p:nvSpPr>
        <p:spPr>
          <a:xfrm>
            <a:off x="7019268" y="2201114"/>
            <a:ext cx="304866" cy="369332"/>
          </a:xfrm>
          <a:prstGeom prst="rect">
            <a:avLst/>
          </a:prstGeom>
          <a:noFill/>
        </p:spPr>
        <p:txBody>
          <a:bodyPr wrap="square" rtlCol="0">
            <a:spAutoFit/>
          </a:bodyPr>
          <a:lstStyle/>
          <a:p>
            <a:r>
              <a:rPr lang="sv-SE" smtClean="0"/>
              <a:t>X</a:t>
            </a:r>
            <a:endParaRPr lang="sv-SE" dirty="0"/>
          </a:p>
        </p:txBody>
      </p:sp>
      <p:sp>
        <p:nvSpPr>
          <p:cNvPr id="33" name="textruta 32"/>
          <p:cNvSpPr txBox="1"/>
          <p:nvPr/>
        </p:nvSpPr>
        <p:spPr>
          <a:xfrm>
            <a:off x="6731015" y="3980066"/>
            <a:ext cx="555926" cy="369332"/>
          </a:xfrm>
          <a:prstGeom prst="rect">
            <a:avLst/>
          </a:prstGeom>
          <a:noFill/>
        </p:spPr>
        <p:txBody>
          <a:bodyPr wrap="square" rtlCol="0">
            <a:spAutoFit/>
          </a:bodyPr>
          <a:lstStyle/>
          <a:p>
            <a:r>
              <a:rPr lang="sv-SE" smtClean="0"/>
              <a:t>X</a:t>
            </a:r>
            <a:endParaRPr lang="sv-SE" dirty="0"/>
          </a:p>
        </p:txBody>
      </p:sp>
      <p:sp>
        <p:nvSpPr>
          <p:cNvPr id="34" name="textruta 33"/>
          <p:cNvSpPr txBox="1"/>
          <p:nvPr/>
        </p:nvSpPr>
        <p:spPr>
          <a:xfrm>
            <a:off x="7035815" y="4284866"/>
            <a:ext cx="555926" cy="369332"/>
          </a:xfrm>
          <a:prstGeom prst="rect">
            <a:avLst/>
          </a:prstGeom>
          <a:noFill/>
        </p:spPr>
        <p:txBody>
          <a:bodyPr wrap="square" rtlCol="0">
            <a:spAutoFit/>
          </a:bodyPr>
          <a:lstStyle/>
          <a:p>
            <a:r>
              <a:rPr lang="sv-SE" smtClean="0"/>
              <a:t>X</a:t>
            </a:r>
            <a:endParaRPr lang="sv-SE" dirty="0"/>
          </a:p>
        </p:txBody>
      </p:sp>
      <p:sp>
        <p:nvSpPr>
          <p:cNvPr id="35" name="textruta 34"/>
          <p:cNvSpPr txBox="1"/>
          <p:nvPr/>
        </p:nvSpPr>
        <p:spPr>
          <a:xfrm>
            <a:off x="7777036" y="4300523"/>
            <a:ext cx="555926" cy="369332"/>
          </a:xfrm>
          <a:prstGeom prst="rect">
            <a:avLst/>
          </a:prstGeom>
          <a:noFill/>
        </p:spPr>
        <p:txBody>
          <a:bodyPr wrap="square" rtlCol="0">
            <a:spAutoFit/>
          </a:bodyPr>
          <a:lstStyle/>
          <a:p>
            <a:r>
              <a:rPr lang="sv-SE" dirty="0" smtClean="0"/>
              <a:t>X</a:t>
            </a:r>
            <a:endParaRPr lang="sv-SE" dirty="0"/>
          </a:p>
        </p:txBody>
      </p:sp>
      <p:sp>
        <p:nvSpPr>
          <p:cNvPr id="36" name="textruta 35"/>
          <p:cNvSpPr txBox="1"/>
          <p:nvPr/>
        </p:nvSpPr>
        <p:spPr>
          <a:xfrm>
            <a:off x="7462527" y="5075588"/>
            <a:ext cx="555926" cy="369332"/>
          </a:xfrm>
          <a:prstGeom prst="rect">
            <a:avLst/>
          </a:prstGeom>
          <a:noFill/>
        </p:spPr>
        <p:txBody>
          <a:bodyPr wrap="square" rtlCol="0">
            <a:spAutoFit/>
          </a:bodyPr>
          <a:lstStyle/>
          <a:p>
            <a:r>
              <a:rPr lang="sv-SE" smtClean="0"/>
              <a:t>X</a:t>
            </a:r>
            <a:endParaRPr lang="sv-SE" dirty="0"/>
          </a:p>
        </p:txBody>
      </p:sp>
      <p:sp>
        <p:nvSpPr>
          <p:cNvPr id="37" name="textruta 36"/>
          <p:cNvSpPr txBox="1"/>
          <p:nvPr/>
        </p:nvSpPr>
        <p:spPr>
          <a:xfrm>
            <a:off x="7262918" y="3825901"/>
            <a:ext cx="555926" cy="369332"/>
          </a:xfrm>
          <a:prstGeom prst="rect">
            <a:avLst/>
          </a:prstGeom>
          <a:noFill/>
        </p:spPr>
        <p:txBody>
          <a:bodyPr wrap="square" rtlCol="0">
            <a:spAutoFit/>
          </a:bodyPr>
          <a:lstStyle/>
          <a:p>
            <a:r>
              <a:rPr lang="sv-SE" smtClean="0"/>
              <a:t>X</a:t>
            </a:r>
            <a:endParaRPr lang="sv-SE" dirty="0"/>
          </a:p>
        </p:txBody>
      </p:sp>
      <p:sp>
        <p:nvSpPr>
          <p:cNvPr id="38" name="textruta 37"/>
          <p:cNvSpPr txBox="1"/>
          <p:nvPr/>
        </p:nvSpPr>
        <p:spPr>
          <a:xfrm>
            <a:off x="7751113" y="3911450"/>
            <a:ext cx="555926" cy="369332"/>
          </a:xfrm>
          <a:prstGeom prst="rect">
            <a:avLst/>
          </a:prstGeom>
          <a:noFill/>
        </p:spPr>
        <p:txBody>
          <a:bodyPr wrap="square" rtlCol="0">
            <a:spAutoFit/>
          </a:bodyPr>
          <a:lstStyle/>
          <a:p>
            <a:r>
              <a:rPr lang="sv-SE" smtClean="0"/>
              <a:t>X</a:t>
            </a:r>
            <a:endParaRPr lang="sv-SE" dirty="0"/>
          </a:p>
        </p:txBody>
      </p:sp>
      <p:sp>
        <p:nvSpPr>
          <p:cNvPr id="39" name="textruta 38"/>
          <p:cNvSpPr txBox="1"/>
          <p:nvPr/>
        </p:nvSpPr>
        <p:spPr>
          <a:xfrm>
            <a:off x="6897961" y="5090497"/>
            <a:ext cx="555926" cy="369332"/>
          </a:xfrm>
          <a:prstGeom prst="rect">
            <a:avLst/>
          </a:prstGeom>
          <a:noFill/>
        </p:spPr>
        <p:txBody>
          <a:bodyPr wrap="square" rtlCol="0">
            <a:spAutoFit/>
          </a:bodyPr>
          <a:lstStyle/>
          <a:p>
            <a:r>
              <a:rPr lang="sv-SE" smtClean="0"/>
              <a:t>X</a:t>
            </a:r>
            <a:endParaRPr lang="sv-SE" dirty="0"/>
          </a:p>
        </p:txBody>
      </p:sp>
      <p:sp>
        <p:nvSpPr>
          <p:cNvPr id="40" name="textruta 39"/>
          <p:cNvSpPr txBox="1"/>
          <p:nvPr/>
        </p:nvSpPr>
        <p:spPr>
          <a:xfrm>
            <a:off x="8283016" y="3713163"/>
            <a:ext cx="916912" cy="369332"/>
          </a:xfrm>
          <a:prstGeom prst="rect">
            <a:avLst/>
          </a:prstGeom>
          <a:noFill/>
        </p:spPr>
        <p:txBody>
          <a:bodyPr wrap="square" rtlCol="0">
            <a:spAutoFit/>
          </a:bodyPr>
          <a:lstStyle/>
          <a:p>
            <a:r>
              <a:rPr lang="sv-SE" smtClean="0"/>
              <a:t>X</a:t>
            </a:r>
            <a:endParaRPr lang="sv-SE" dirty="0"/>
          </a:p>
        </p:txBody>
      </p:sp>
      <p:sp>
        <p:nvSpPr>
          <p:cNvPr id="41" name="textruta 40"/>
          <p:cNvSpPr txBox="1"/>
          <p:nvPr/>
        </p:nvSpPr>
        <p:spPr>
          <a:xfrm>
            <a:off x="6581189" y="4508288"/>
            <a:ext cx="555926" cy="369332"/>
          </a:xfrm>
          <a:prstGeom prst="rect">
            <a:avLst/>
          </a:prstGeom>
          <a:noFill/>
        </p:spPr>
        <p:txBody>
          <a:bodyPr wrap="square" rtlCol="0">
            <a:spAutoFit/>
          </a:bodyPr>
          <a:lstStyle/>
          <a:p>
            <a:r>
              <a:rPr lang="sv-SE" smtClean="0"/>
              <a:t>X</a:t>
            </a:r>
            <a:endParaRPr lang="sv-SE" dirty="0"/>
          </a:p>
        </p:txBody>
      </p:sp>
      <p:sp>
        <p:nvSpPr>
          <p:cNvPr id="43" name="textruta 42"/>
          <p:cNvSpPr txBox="1"/>
          <p:nvPr/>
        </p:nvSpPr>
        <p:spPr>
          <a:xfrm>
            <a:off x="6517024" y="5295795"/>
            <a:ext cx="916912" cy="369332"/>
          </a:xfrm>
          <a:prstGeom prst="rect">
            <a:avLst/>
          </a:prstGeom>
          <a:noFill/>
        </p:spPr>
        <p:txBody>
          <a:bodyPr wrap="square" rtlCol="0">
            <a:spAutoFit/>
          </a:bodyPr>
          <a:lstStyle/>
          <a:p>
            <a:r>
              <a:rPr lang="sv-SE" smtClean="0"/>
              <a:t>X</a:t>
            </a:r>
            <a:endParaRPr lang="sv-SE" dirty="0"/>
          </a:p>
        </p:txBody>
      </p:sp>
      <p:sp>
        <p:nvSpPr>
          <p:cNvPr id="44" name="textruta 43"/>
          <p:cNvSpPr txBox="1"/>
          <p:nvPr/>
        </p:nvSpPr>
        <p:spPr>
          <a:xfrm>
            <a:off x="7940994" y="3995259"/>
            <a:ext cx="555926" cy="369332"/>
          </a:xfrm>
          <a:prstGeom prst="rect">
            <a:avLst/>
          </a:prstGeom>
          <a:noFill/>
        </p:spPr>
        <p:txBody>
          <a:bodyPr wrap="square" rtlCol="0">
            <a:spAutoFit/>
          </a:bodyPr>
          <a:lstStyle/>
          <a:p>
            <a:r>
              <a:rPr lang="sv-SE" smtClean="0"/>
              <a:t>X</a:t>
            </a:r>
            <a:endParaRPr lang="sv-SE" dirty="0"/>
          </a:p>
        </p:txBody>
      </p:sp>
      <p:sp>
        <p:nvSpPr>
          <p:cNvPr id="45" name="textruta 44"/>
          <p:cNvSpPr txBox="1"/>
          <p:nvPr/>
        </p:nvSpPr>
        <p:spPr>
          <a:xfrm>
            <a:off x="8682215" y="4010916"/>
            <a:ext cx="555926" cy="369332"/>
          </a:xfrm>
          <a:prstGeom prst="rect">
            <a:avLst/>
          </a:prstGeom>
          <a:noFill/>
        </p:spPr>
        <p:txBody>
          <a:bodyPr wrap="square" rtlCol="0">
            <a:spAutoFit/>
          </a:bodyPr>
          <a:lstStyle/>
          <a:p>
            <a:r>
              <a:rPr lang="sv-SE" dirty="0" smtClean="0"/>
              <a:t>X</a:t>
            </a:r>
            <a:endParaRPr lang="sv-SE" dirty="0"/>
          </a:p>
        </p:txBody>
      </p:sp>
      <p:sp>
        <p:nvSpPr>
          <p:cNvPr id="46" name="textruta 45"/>
          <p:cNvSpPr txBox="1"/>
          <p:nvPr/>
        </p:nvSpPr>
        <p:spPr>
          <a:xfrm>
            <a:off x="6345741" y="1947177"/>
            <a:ext cx="916912" cy="369332"/>
          </a:xfrm>
          <a:prstGeom prst="rect">
            <a:avLst/>
          </a:prstGeom>
          <a:noFill/>
        </p:spPr>
        <p:txBody>
          <a:bodyPr wrap="square" rtlCol="0">
            <a:spAutoFit/>
          </a:bodyPr>
          <a:lstStyle/>
          <a:p>
            <a:r>
              <a:rPr lang="sv-SE" smtClean="0"/>
              <a:t>X</a:t>
            </a:r>
            <a:endParaRPr lang="sv-SE" dirty="0"/>
          </a:p>
        </p:txBody>
      </p:sp>
      <p:sp>
        <p:nvSpPr>
          <p:cNvPr id="47" name="textruta 46"/>
          <p:cNvSpPr txBox="1"/>
          <p:nvPr/>
        </p:nvSpPr>
        <p:spPr>
          <a:xfrm>
            <a:off x="6306728" y="4194395"/>
            <a:ext cx="916912" cy="369332"/>
          </a:xfrm>
          <a:prstGeom prst="rect">
            <a:avLst/>
          </a:prstGeom>
          <a:noFill/>
        </p:spPr>
        <p:txBody>
          <a:bodyPr wrap="square" rtlCol="0">
            <a:spAutoFit/>
          </a:bodyPr>
          <a:lstStyle/>
          <a:p>
            <a:r>
              <a:rPr lang="sv-SE" smtClean="0"/>
              <a:t>X</a:t>
            </a:r>
            <a:endParaRPr lang="sv-SE" dirty="0"/>
          </a:p>
        </p:txBody>
      </p:sp>
      <p:sp>
        <p:nvSpPr>
          <p:cNvPr id="48" name="textruta 47"/>
          <p:cNvSpPr txBox="1"/>
          <p:nvPr/>
        </p:nvSpPr>
        <p:spPr>
          <a:xfrm>
            <a:off x="7649800" y="4609113"/>
            <a:ext cx="916912" cy="369332"/>
          </a:xfrm>
          <a:prstGeom prst="rect">
            <a:avLst/>
          </a:prstGeom>
          <a:noFill/>
        </p:spPr>
        <p:txBody>
          <a:bodyPr wrap="square" rtlCol="0">
            <a:spAutoFit/>
          </a:bodyPr>
          <a:lstStyle/>
          <a:p>
            <a:r>
              <a:rPr lang="sv-SE" smtClean="0"/>
              <a:t>X</a:t>
            </a:r>
            <a:endParaRPr lang="sv-SE" dirty="0"/>
          </a:p>
        </p:txBody>
      </p:sp>
      <p:sp>
        <p:nvSpPr>
          <p:cNvPr id="49" name="textruta 48"/>
          <p:cNvSpPr txBox="1"/>
          <p:nvPr/>
        </p:nvSpPr>
        <p:spPr>
          <a:xfrm>
            <a:off x="6804197" y="1833836"/>
            <a:ext cx="916912" cy="369332"/>
          </a:xfrm>
          <a:prstGeom prst="rect">
            <a:avLst/>
          </a:prstGeom>
          <a:noFill/>
        </p:spPr>
        <p:txBody>
          <a:bodyPr wrap="square" rtlCol="0">
            <a:spAutoFit/>
          </a:bodyPr>
          <a:lstStyle/>
          <a:p>
            <a:r>
              <a:rPr lang="sv-SE" smtClean="0"/>
              <a:t>X</a:t>
            </a:r>
            <a:endParaRPr lang="sv-SE" dirty="0"/>
          </a:p>
        </p:txBody>
      </p:sp>
      <p:sp>
        <p:nvSpPr>
          <p:cNvPr id="50" name="textruta 49"/>
          <p:cNvSpPr txBox="1"/>
          <p:nvPr/>
        </p:nvSpPr>
        <p:spPr>
          <a:xfrm>
            <a:off x="8108256" y="5090543"/>
            <a:ext cx="555926" cy="369332"/>
          </a:xfrm>
          <a:prstGeom prst="rect">
            <a:avLst/>
          </a:prstGeom>
          <a:noFill/>
        </p:spPr>
        <p:txBody>
          <a:bodyPr wrap="square" rtlCol="0">
            <a:spAutoFit/>
          </a:bodyPr>
          <a:lstStyle/>
          <a:p>
            <a:r>
              <a:rPr lang="sv-SE" smtClean="0"/>
              <a:t>X</a:t>
            </a:r>
            <a:endParaRPr lang="sv-SE" dirty="0"/>
          </a:p>
        </p:txBody>
      </p:sp>
      <p:sp>
        <p:nvSpPr>
          <p:cNvPr id="51" name="textruta 50"/>
          <p:cNvSpPr txBox="1"/>
          <p:nvPr/>
        </p:nvSpPr>
        <p:spPr>
          <a:xfrm>
            <a:off x="6360404" y="3765521"/>
            <a:ext cx="741221" cy="369332"/>
          </a:xfrm>
          <a:prstGeom prst="rect">
            <a:avLst/>
          </a:prstGeom>
          <a:noFill/>
        </p:spPr>
        <p:txBody>
          <a:bodyPr wrap="square" rtlCol="0">
            <a:spAutoFit/>
          </a:bodyPr>
          <a:lstStyle/>
          <a:p>
            <a:r>
              <a:rPr lang="sv-SE" smtClean="0"/>
              <a:t>X</a:t>
            </a:r>
            <a:endParaRPr lang="sv-SE" dirty="0"/>
          </a:p>
        </p:txBody>
      </p:sp>
      <p:sp>
        <p:nvSpPr>
          <p:cNvPr id="52" name="textruta 51"/>
          <p:cNvSpPr txBox="1"/>
          <p:nvPr/>
        </p:nvSpPr>
        <p:spPr>
          <a:xfrm>
            <a:off x="6695226" y="4861015"/>
            <a:ext cx="620568" cy="369332"/>
          </a:xfrm>
          <a:prstGeom prst="rect">
            <a:avLst/>
          </a:prstGeom>
          <a:noFill/>
        </p:spPr>
        <p:txBody>
          <a:bodyPr wrap="square" rtlCol="0">
            <a:spAutoFit/>
          </a:bodyPr>
          <a:lstStyle/>
          <a:p>
            <a:r>
              <a:rPr lang="sv-SE" dirty="0" smtClean="0"/>
              <a:t>X</a:t>
            </a:r>
            <a:endParaRPr lang="sv-SE" dirty="0"/>
          </a:p>
        </p:txBody>
      </p:sp>
      <p:sp>
        <p:nvSpPr>
          <p:cNvPr id="53" name="textruta 52"/>
          <p:cNvSpPr txBox="1"/>
          <p:nvPr/>
        </p:nvSpPr>
        <p:spPr>
          <a:xfrm>
            <a:off x="8640159" y="4936378"/>
            <a:ext cx="555926" cy="369332"/>
          </a:xfrm>
          <a:prstGeom prst="rect">
            <a:avLst/>
          </a:prstGeom>
          <a:noFill/>
        </p:spPr>
        <p:txBody>
          <a:bodyPr wrap="square" rtlCol="0">
            <a:spAutoFit/>
          </a:bodyPr>
          <a:lstStyle/>
          <a:p>
            <a:r>
              <a:rPr lang="sv-SE" smtClean="0"/>
              <a:t>X</a:t>
            </a:r>
            <a:endParaRPr lang="sv-SE" dirty="0"/>
          </a:p>
        </p:txBody>
      </p:sp>
      <p:sp>
        <p:nvSpPr>
          <p:cNvPr id="54" name="textruta 53"/>
          <p:cNvSpPr txBox="1"/>
          <p:nvPr/>
        </p:nvSpPr>
        <p:spPr>
          <a:xfrm>
            <a:off x="7302363" y="4631532"/>
            <a:ext cx="555926" cy="369332"/>
          </a:xfrm>
          <a:prstGeom prst="rect">
            <a:avLst/>
          </a:prstGeom>
          <a:noFill/>
        </p:spPr>
        <p:txBody>
          <a:bodyPr wrap="square" rtlCol="0">
            <a:spAutoFit/>
          </a:bodyPr>
          <a:lstStyle/>
          <a:p>
            <a:r>
              <a:rPr lang="sv-SE" smtClean="0"/>
              <a:t>X</a:t>
            </a:r>
            <a:endParaRPr lang="sv-SE" dirty="0"/>
          </a:p>
        </p:txBody>
      </p:sp>
      <p:sp>
        <p:nvSpPr>
          <p:cNvPr id="55" name="textruta 54"/>
          <p:cNvSpPr txBox="1"/>
          <p:nvPr/>
        </p:nvSpPr>
        <p:spPr>
          <a:xfrm>
            <a:off x="8229496" y="4522131"/>
            <a:ext cx="555926" cy="369332"/>
          </a:xfrm>
          <a:prstGeom prst="rect">
            <a:avLst/>
          </a:prstGeom>
          <a:noFill/>
        </p:spPr>
        <p:txBody>
          <a:bodyPr wrap="square" rtlCol="0">
            <a:spAutoFit/>
          </a:bodyPr>
          <a:lstStyle/>
          <a:p>
            <a:r>
              <a:rPr lang="sv-SE" smtClean="0"/>
              <a:t>X</a:t>
            </a:r>
            <a:endParaRPr lang="sv-SE" dirty="0"/>
          </a:p>
        </p:txBody>
      </p:sp>
      <p:sp>
        <p:nvSpPr>
          <p:cNvPr id="56" name="textruta 55"/>
          <p:cNvSpPr txBox="1"/>
          <p:nvPr/>
        </p:nvSpPr>
        <p:spPr>
          <a:xfrm>
            <a:off x="8710036" y="4369731"/>
            <a:ext cx="555926" cy="369332"/>
          </a:xfrm>
          <a:prstGeom prst="rect">
            <a:avLst/>
          </a:prstGeom>
          <a:noFill/>
        </p:spPr>
        <p:txBody>
          <a:bodyPr wrap="square" rtlCol="0">
            <a:spAutoFit/>
          </a:bodyPr>
          <a:lstStyle/>
          <a:p>
            <a:r>
              <a:rPr lang="sv-SE" smtClean="0"/>
              <a:t>X</a:t>
            </a:r>
            <a:endParaRPr lang="sv-SE" dirty="0"/>
          </a:p>
        </p:txBody>
      </p:sp>
      <p:sp>
        <p:nvSpPr>
          <p:cNvPr id="57" name="textruta 5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105856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823616" y="240211"/>
            <a:ext cx="3612627" cy="461665"/>
          </a:xfrm>
          <a:prstGeom prst="rect">
            <a:avLst/>
          </a:prstGeom>
          <a:noFill/>
        </p:spPr>
        <p:txBody>
          <a:bodyPr wrap="square" rtlCol="0">
            <a:spAutoFit/>
          </a:bodyPr>
          <a:lstStyle/>
          <a:p>
            <a:r>
              <a:rPr lang="sv-SE" sz="2400" b="1" smtClean="0"/>
              <a:t>Övningar: </a:t>
            </a:r>
            <a:r>
              <a:rPr lang="sv-SE" sz="2400" b="1"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734448" y="1050533"/>
            <a:ext cx="3900671" cy="5143677"/>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Övning: </a:t>
            </a:r>
            <a:r>
              <a:rPr lang="sv-SE" sz="1600" b="1" dirty="0" err="1" smtClean="0">
                <a:solidFill>
                  <a:schemeClr val="tx1"/>
                </a:solidFill>
                <a:ea typeface="Times New Roman" charset="0"/>
                <a:cs typeface="Times New Roman" charset="0"/>
              </a:rPr>
              <a:t>Svanskull</a:t>
            </a:r>
            <a:r>
              <a:rPr lang="sv-SE" sz="1600" b="1" dirty="0" smtClean="0">
                <a:solidFill>
                  <a:schemeClr val="tx1"/>
                </a:solidFill>
                <a:ea typeface="Times New Roman" charset="0"/>
                <a:cs typeface="Times New Roman" charset="0"/>
              </a:rPr>
              <a:t> </a:t>
            </a:r>
            <a:r>
              <a:rPr lang="mr-IN" sz="1600" b="1" dirty="0" smtClean="0">
                <a:solidFill>
                  <a:schemeClr val="tx1"/>
                </a:solidFill>
                <a:ea typeface="Times New Roman" charset="0"/>
                <a:cs typeface="Times New Roman" charset="0"/>
              </a:rPr>
              <a:t>–</a:t>
            </a:r>
            <a:r>
              <a:rPr lang="sv-SE" sz="1600" b="1" dirty="0" smtClean="0">
                <a:solidFill>
                  <a:schemeClr val="tx1"/>
                </a:solidFill>
                <a:ea typeface="Times New Roman" charset="0"/>
                <a:cs typeface="Times New Roman" charset="0"/>
              </a:rPr>
              <a:t> ”Bollskydd”</a:t>
            </a:r>
            <a:endParaRPr lang="sv-SE" sz="1400" dirty="0">
              <a:solidFill>
                <a:schemeClr val="tx1"/>
              </a:solidFill>
              <a:ea typeface="Times New Roman" charset="0"/>
              <a:cs typeface="Times New Roman" charset="0"/>
            </a:endParaRPr>
          </a:p>
          <a:p>
            <a:pPr lvl="0">
              <a:defRPr/>
            </a:pPr>
            <a:r>
              <a:rPr lang="sv-SE" sz="1400" dirty="0">
                <a:solidFill>
                  <a:schemeClr val="tx1"/>
                </a:solidFill>
                <a:ea typeface="Times New Roman" charset="0"/>
                <a:cs typeface="Times New Roman" charset="0"/>
              </a:rPr>
              <a:t>Varje spelare sätter en ”svans” på den sida de har klubban i vanliga fall. </a:t>
            </a:r>
            <a:r>
              <a:rPr lang="sv-SE" sz="1400" dirty="0" err="1">
                <a:solidFill>
                  <a:schemeClr val="tx1"/>
                </a:solidFill>
                <a:ea typeface="Times New Roman" charset="0"/>
                <a:cs typeface="Times New Roman" charset="0"/>
              </a:rPr>
              <a:t>Rightare</a:t>
            </a:r>
            <a:r>
              <a:rPr lang="sv-SE" sz="1400" dirty="0">
                <a:solidFill>
                  <a:schemeClr val="tx1"/>
                </a:solidFill>
                <a:ea typeface="Times New Roman" charset="0"/>
                <a:cs typeface="Times New Roman" charset="0"/>
              </a:rPr>
              <a:t> på höger sida, </a:t>
            </a:r>
            <a:r>
              <a:rPr lang="sv-SE" sz="1400" dirty="0" err="1">
                <a:solidFill>
                  <a:schemeClr val="tx1"/>
                </a:solidFill>
                <a:ea typeface="Times New Roman" charset="0"/>
                <a:cs typeface="Times New Roman" charset="0"/>
              </a:rPr>
              <a:t>leftare</a:t>
            </a:r>
            <a:r>
              <a:rPr lang="sv-SE" sz="1400" dirty="0">
                <a:solidFill>
                  <a:schemeClr val="tx1"/>
                </a:solidFill>
                <a:ea typeface="Times New Roman" charset="0"/>
                <a:cs typeface="Times New Roman" charset="0"/>
              </a:rPr>
              <a:t> på vänster sida och målvakter bakom sig. Samtliga spelare kan ges 1-3 svansar där de då har en fäst på sidan och övriga kan de ha som extra hängande över sig. Spelarna ska på 30-60 sekunder försöka samla på sig så många svansar de kan att hänga på sig samtidigt som de ska skydda sin egen. Om en spelare är utan svans är deras enda fokus att ta någon annans och behöver inte skydda någon egen svans. När varje arbetsintervall är slut fördelas svansarna ut igen så att alla har lika många innan man börjar på nytt.</a:t>
            </a:r>
          </a:p>
          <a:p>
            <a:pPr lvl="0">
              <a:defRPr/>
            </a:pPr>
            <a:endParaRPr lang="sv-SE" sz="1400" dirty="0">
              <a:solidFill>
                <a:schemeClr val="tx1"/>
              </a:solidFill>
              <a:ea typeface="Times New Roman" charset="0"/>
              <a:cs typeface="Times New Roman" charset="0"/>
            </a:endParaRPr>
          </a:p>
          <a:p>
            <a:pPr lvl="0">
              <a:defRPr/>
            </a:pPr>
            <a:r>
              <a:rPr lang="sv-SE" sz="1400" dirty="0">
                <a:solidFill>
                  <a:schemeClr val="tx1"/>
                </a:solidFill>
                <a:ea typeface="Times New Roman" charset="0"/>
                <a:cs typeface="Times New Roman" charset="0"/>
              </a:rPr>
              <a:t>Tips: Använd olika stora ytor för dem, börja med en lagom stor yta och förminska den eftersom, använd gärna linjer på planen eller ta hjälp av koner för att gränsa av. Uppmana alla spelarna att hålla sig innanför linjerna och att hela tiden röra på sig. </a:t>
            </a:r>
          </a:p>
          <a:p>
            <a:endParaRPr lang="sv-SE" sz="1400" dirty="0">
              <a:solidFill>
                <a:schemeClr val="tx1"/>
              </a:solidFill>
              <a:latin typeface="Times New Roman" charset="0"/>
              <a:ea typeface="Times New Roman" charset="0"/>
              <a:cs typeface="Times New Roman" charset="0"/>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8" name="Rektangel med rundade hörn 137"/>
          <p:cNvSpPr/>
          <p:nvPr/>
        </p:nvSpPr>
        <p:spPr>
          <a:xfrm>
            <a:off x="6160957" y="1147538"/>
            <a:ext cx="3458047" cy="4993319"/>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9" name="Rektangel 138"/>
          <p:cNvSpPr/>
          <p:nvPr/>
        </p:nvSpPr>
        <p:spPr>
          <a:xfrm>
            <a:off x="7414960" y="1458028"/>
            <a:ext cx="887877" cy="60419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0" name="Rektangel 139"/>
          <p:cNvSpPr/>
          <p:nvPr/>
        </p:nvSpPr>
        <p:spPr>
          <a:xfrm>
            <a:off x="7514444" y="5237139"/>
            <a:ext cx="887877" cy="604192"/>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41" name="Rak 140"/>
          <p:cNvCxnSpPr/>
          <p:nvPr/>
        </p:nvCxnSpPr>
        <p:spPr>
          <a:xfrm>
            <a:off x="7635436" y="1541298"/>
            <a:ext cx="46730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Rak 141"/>
          <p:cNvCxnSpPr/>
          <p:nvPr/>
        </p:nvCxnSpPr>
        <p:spPr>
          <a:xfrm>
            <a:off x="7714391" y="5574519"/>
            <a:ext cx="46730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Rak 142"/>
          <p:cNvCxnSpPr>
            <a:stCxn id="138" idx="1"/>
            <a:endCxn id="138" idx="3"/>
          </p:cNvCxnSpPr>
          <p:nvPr/>
        </p:nvCxnSpPr>
        <p:spPr>
          <a:xfrm>
            <a:off x="6160957" y="3644198"/>
            <a:ext cx="345804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44" name="textruta 143"/>
          <p:cNvSpPr txBox="1"/>
          <p:nvPr/>
        </p:nvSpPr>
        <p:spPr>
          <a:xfrm>
            <a:off x="7898471" y="2369720"/>
            <a:ext cx="237362" cy="369332"/>
          </a:xfrm>
          <a:prstGeom prst="rect">
            <a:avLst/>
          </a:prstGeom>
          <a:noFill/>
        </p:spPr>
        <p:txBody>
          <a:bodyPr wrap="square" rtlCol="0">
            <a:spAutoFit/>
          </a:bodyPr>
          <a:lstStyle/>
          <a:p>
            <a:r>
              <a:rPr lang="sv-SE" smtClean="0"/>
              <a:t>X</a:t>
            </a:r>
            <a:endParaRPr lang="sv-SE" dirty="0"/>
          </a:p>
        </p:txBody>
      </p:sp>
      <p:sp>
        <p:nvSpPr>
          <p:cNvPr id="145" name="textruta 144"/>
          <p:cNvSpPr txBox="1"/>
          <p:nvPr/>
        </p:nvSpPr>
        <p:spPr>
          <a:xfrm>
            <a:off x="7431244" y="2409686"/>
            <a:ext cx="237362" cy="369332"/>
          </a:xfrm>
          <a:prstGeom prst="rect">
            <a:avLst/>
          </a:prstGeom>
          <a:noFill/>
        </p:spPr>
        <p:txBody>
          <a:bodyPr wrap="square" rtlCol="0">
            <a:spAutoFit/>
          </a:bodyPr>
          <a:lstStyle/>
          <a:p>
            <a:r>
              <a:rPr lang="sv-SE" smtClean="0"/>
              <a:t>X</a:t>
            </a:r>
            <a:endParaRPr lang="sv-SE" dirty="0"/>
          </a:p>
        </p:txBody>
      </p:sp>
      <p:sp>
        <p:nvSpPr>
          <p:cNvPr id="146" name="textruta 145"/>
          <p:cNvSpPr txBox="1"/>
          <p:nvPr/>
        </p:nvSpPr>
        <p:spPr>
          <a:xfrm>
            <a:off x="6987501" y="2573638"/>
            <a:ext cx="237362" cy="369332"/>
          </a:xfrm>
          <a:prstGeom prst="rect">
            <a:avLst/>
          </a:prstGeom>
          <a:noFill/>
        </p:spPr>
        <p:txBody>
          <a:bodyPr wrap="square" rtlCol="0">
            <a:spAutoFit/>
          </a:bodyPr>
          <a:lstStyle/>
          <a:p>
            <a:r>
              <a:rPr lang="sv-SE" smtClean="0"/>
              <a:t>X</a:t>
            </a:r>
            <a:endParaRPr lang="sv-SE" dirty="0"/>
          </a:p>
        </p:txBody>
      </p:sp>
      <p:sp>
        <p:nvSpPr>
          <p:cNvPr id="147" name="textruta 146"/>
          <p:cNvSpPr txBox="1"/>
          <p:nvPr/>
        </p:nvSpPr>
        <p:spPr>
          <a:xfrm>
            <a:off x="7069833" y="1431979"/>
            <a:ext cx="237362" cy="369332"/>
          </a:xfrm>
          <a:prstGeom prst="rect">
            <a:avLst/>
          </a:prstGeom>
          <a:noFill/>
        </p:spPr>
        <p:txBody>
          <a:bodyPr wrap="square" rtlCol="0">
            <a:spAutoFit/>
          </a:bodyPr>
          <a:lstStyle/>
          <a:p>
            <a:r>
              <a:rPr lang="sv-SE" smtClean="0"/>
              <a:t>X</a:t>
            </a:r>
            <a:endParaRPr lang="sv-SE" dirty="0"/>
          </a:p>
        </p:txBody>
      </p:sp>
      <p:sp>
        <p:nvSpPr>
          <p:cNvPr id="148" name="textruta 147"/>
          <p:cNvSpPr txBox="1"/>
          <p:nvPr/>
        </p:nvSpPr>
        <p:spPr>
          <a:xfrm>
            <a:off x="6702467" y="1541298"/>
            <a:ext cx="237362" cy="369332"/>
          </a:xfrm>
          <a:prstGeom prst="rect">
            <a:avLst/>
          </a:prstGeom>
          <a:noFill/>
        </p:spPr>
        <p:txBody>
          <a:bodyPr wrap="square" rtlCol="0">
            <a:spAutoFit/>
          </a:bodyPr>
          <a:lstStyle/>
          <a:p>
            <a:r>
              <a:rPr lang="sv-SE" smtClean="0"/>
              <a:t>X</a:t>
            </a:r>
            <a:endParaRPr lang="sv-SE" dirty="0"/>
          </a:p>
        </p:txBody>
      </p:sp>
      <p:sp>
        <p:nvSpPr>
          <p:cNvPr id="149" name="textruta 148"/>
          <p:cNvSpPr txBox="1"/>
          <p:nvPr/>
        </p:nvSpPr>
        <p:spPr>
          <a:xfrm>
            <a:off x="7511563" y="2680065"/>
            <a:ext cx="237362" cy="369332"/>
          </a:xfrm>
          <a:prstGeom prst="rect">
            <a:avLst/>
          </a:prstGeom>
          <a:noFill/>
        </p:spPr>
        <p:txBody>
          <a:bodyPr wrap="square" rtlCol="0">
            <a:spAutoFit/>
          </a:bodyPr>
          <a:lstStyle/>
          <a:p>
            <a:r>
              <a:rPr lang="sv-SE" smtClean="0"/>
              <a:t>X</a:t>
            </a:r>
            <a:endParaRPr lang="sv-SE" dirty="0"/>
          </a:p>
        </p:txBody>
      </p:sp>
      <p:sp>
        <p:nvSpPr>
          <p:cNvPr id="150" name="Rektangel 149"/>
          <p:cNvSpPr/>
          <p:nvPr/>
        </p:nvSpPr>
        <p:spPr>
          <a:xfrm>
            <a:off x="6778699" y="1426430"/>
            <a:ext cx="2296250" cy="1776052"/>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1" name="textruta 150"/>
          <p:cNvSpPr txBox="1"/>
          <p:nvPr/>
        </p:nvSpPr>
        <p:spPr>
          <a:xfrm>
            <a:off x="8102740" y="1886282"/>
            <a:ext cx="237362" cy="369332"/>
          </a:xfrm>
          <a:prstGeom prst="rect">
            <a:avLst/>
          </a:prstGeom>
          <a:noFill/>
        </p:spPr>
        <p:txBody>
          <a:bodyPr wrap="square" rtlCol="0">
            <a:spAutoFit/>
          </a:bodyPr>
          <a:lstStyle/>
          <a:p>
            <a:r>
              <a:rPr lang="sv-SE" smtClean="0"/>
              <a:t>X</a:t>
            </a:r>
            <a:endParaRPr lang="sv-SE" dirty="0"/>
          </a:p>
        </p:txBody>
      </p:sp>
      <p:sp>
        <p:nvSpPr>
          <p:cNvPr id="152" name="textruta 151"/>
          <p:cNvSpPr txBox="1"/>
          <p:nvPr/>
        </p:nvSpPr>
        <p:spPr>
          <a:xfrm>
            <a:off x="7054651" y="2013308"/>
            <a:ext cx="237362" cy="369332"/>
          </a:xfrm>
          <a:prstGeom prst="rect">
            <a:avLst/>
          </a:prstGeom>
          <a:noFill/>
        </p:spPr>
        <p:txBody>
          <a:bodyPr wrap="square" rtlCol="0">
            <a:spAutoFit/>
          </a:bodyPr>
          <a:lstStyle/>
          <a:p>
            <a:r>
              <a:rPr lang="sv-SE" smtClean="0"/>
              <a:t>X</a:t>
            </a:r>
            <a:endParaRPr lang="sv-SE" dirty="0"/>
          </a:p>
        </p:txBody>
      </p:sp>
      <p:sp>
        <p:nvSpPr>
          <p:cNvPr id="153" name="textruta 152"/>
          <p:cNvSpPr txBox="1"/>
          <p:nvPr/>
        </p:nvSpPr>
        <p:spPr>
          <a:xfrm>
            <a:off x="7576310" y="1701616"/>
            <a:ext cx="237362" cy="369332"/>
          </a:xfrm>
          <a:prstGeom prst="rect">
            <a:avLst/>
          </a:prstGeom>
          <a:noFill/>
        </p:spPr>
        <p:txBody>
          <a:bodyPr wrap="square" rtlCol="0">
            <a:spAutoFit/>
          </a:bodyPr>
          <a:lstStyle/>
          <a:p>
            <a:r>
              <a:rPr lang="sv-SE" smtClean="0"/>
              <a:t>X</a:t>
            </a:r>
            <a:endParaRPr lang="sv-SE" dirty="0"/>
          </a:p>
        </p:txBody>
      </p:sp>
      <p:sp>
        <p:nvSpPr>
          <p:cNvPr id="154" name="textruta 153"/>
          <p:cNvSpPr txBox="1"/>
          <p:nvPr/>
        </p:nvSpPr>
        <p:spPr>
          <a:xfrm>
            <a:off x="7674041" y="2042183"/>
            <a:ext cx="237362" cy="369332"/>
          </a:xfrm>
          <a:prstGeom prst="rect">
            <a:avLst/>
          </a:prstGeom>
          <a:noFill/>
        </p:spPr>
        <p:txBody>
          <a:bodyPr wrap="square" rtlCol="0">
            <a:spAutoFit/>
          </a:bodyPr>
          <a:lstStyle/>
          <a:p>
            <a:r>
              <a:rPr lang="sv-SE" smtClean="0"/>
              <a:t>X</a:t>
            </a:r>
            <a:endParaRPr lang="sv-SE" dirty="0"/>
          </a:p>
        </p:txBody>
      </p:sp>
      <p:sp>
        <p:nvSpPr>
          <p:cNvPr id="155" name="textruta 154"/>
          <p:cNvSpPr txBox="1"/>
          <p:nvPr/>
        </p:nvSpPr>
        <p:spPr>
          <a:xfrm>
            <a:off x="7306675" y="2151502"/>
            <a:ext cx="237362" cy="369332"/>
          </a:xfrm>
          <a:prstGeom prst="rect">
            <a:avLst/>
          </a:prstGeom>
          <a:noFill/>
        </p:spPr>
        <p:txBody>
          <a:bodyPr wrap="square" rtlCol="0">
            <a:spAutoFit/>
          </a:bodyPr>
          <a:lstStyle/>
          <a:p>
            <a:r>
              <a:rPr lang="sv-SE" smtClean="0"/>
              <a:t>X</a:t>
            </a:r>
            <a:endParaRPr lang="sv-SE" dirty="0"/>
          </a:p>
        </p:txBody>
      </p:sp>
      <p:sp>
        <p:nvSpPr>
          <p:cNvPr id="156" name="textruta 155"/>
          <p:cNvSpPr txBox="1"/>
          <p:nvPr/>
        </p:nvSpPr>
        <p:spPr>
          <a:xfrm>
            <a:off x="7183698" y="1716987"/>
            <a:ext cx="237362" cy="369332"/>
          </a:xfrm>
          <a:prstGeom prst="rect">
            <a:avLst/>
          </a:prstGeom>
          <a:noFill/>
        </p:spPr>
        <p:txBody>
          <a:bodyPr wrap="square" rtlCol="0">
            <a:spAutoFit/>
          </a:bodyPr>
          <a:lstStyle/>
          <a:p>
            <a:r>
              <a:rPr lang="sv-SE" smtClean="0"/>
              <a:t>X</a:t>
            </a:r>
            <a:endParaRPr lang="sv-SE" dirty="0"/>
          </a:p>
        </p:txBody>
      </p:sp>
      <p:sp>
        <p:nvSpPr>
          <p:cNvPr id="157" name="textruta 156"/>
          <p:cNvSpPr txBox="1"/>
          <p:nvPr/>
        </p:nvSpPr>
        <p:spPr>
          <a:xfrm>
            <a:off x="8853193" y="1857640"/>
            <a:ext cx="237362" cy="369332"/>
          </a:xfrm>
          <a:prstGeom prst="rect">
            <a:avLst/>
          </a:prstGeom>
          <a:noFill/>
        </p:spPr>
        <p:txBody>
          <a:bodyPr wrap="square" rtlCol="0">
            <a:spAutoFit/>
          </a:bodyPr>
          <a:lstStyle/>
          <a:p>
            <a:r>
              <a:rPr lang="sv-SE" smtClean="0"/>
              <a:t>X</a:t>
            </a:r>
            <a:endParaRPr lang="sv-SE" dirty="0"/>
          </a:p>
        </p:txBody>
      </p:sp>
      <p:sp>
        <p:nvSpPr>
          <p:cNvPr id="158" name="textruta 157"/>
          <p:cNvSpPr txBox="1"/>
          <p:nvPr/>
        </p:nvSpPr>
        <p:spPr>
          <a:xfrm>
            <a:off x="7849772" y="1969105"/>
            <a:ext cx="237362" cy="369332"/>
          </a:xfrm>
          <a:prstGeom prst="rect">
            <a:avLst/>
          </a:prstGeom>
          <a:noFill/>
        </p:spPr>
        <p:txBody>
          <a:bodyPr wrap="square" rtlCol="0">
            <a:spAutoFit/>
          </a:bodyPr>
          <a:lstStyle/>
          <a:p>
            <a:r>
              <a:rPr lang="sv-SE" smtClean="0"/>
              <a:t>X</a:t>
            </a:r>
            <a:endParaRPr lang="sv-SE" dirty="0"/>
          </a:p>
        </p:txBody>
      </p:sp>
      <p:sp>
        <p:nvSpPr>
          <p:cNvPr id="159" name="textruta 158"/>
          <p:cNvSpPr txBox="1"/>
          <p:nvPr/>
        </p:nvSpPr>
        <p:spPr>
          <a:xfrm>
            <a:off x="8082772" y="1375066"/>
            <a:ext cx="237362" cy="369332"/>
          </a:xfrm>
          <a:prstGeom prst="rect">
            <a:avLst/>
          </a:prstGeom>
          <a:noFill/>
        </p:spPr>
        <p:txBody>
          <a:bodyPr wrap="square" rtlCol="0">
            <a:spAutoFit/>
          </a:bodyPr>
          <a:lstStyle/>
          <a:p>
            <a:r>
              <a:rPr lang="sv-SE" smtClean="0"/>
              <a:t>X</a:t>
            </a:r>
            <a:endParaRPr lang="sv-SE" dirty="0"/>
          </a:p>
        </p:txBody>
      </p:sp>
      <p:sp>
        <p:nvSpPr>
          <p:cNvPr id="160" name="textruta 159"/>
          <p:cNvSpPr txBox="1"/>
          <p:nvPr/>
        </p:nvSpPr>
        <p:spPr>
          <a:xfrm>
            <a:off x="8424494" y="2013541"/>
            <a:ext cx="237362" cy="369332"/>
          </a:xfrm>
          <a:prstGeom prst="rect">
            <a:avLst/>
          </a:prstGeom>
          <a:noFill/>
        </p:spPr>
        <p:txBody>
          <a:bodyPr wrap="square" rtlCol="0">
            <a:spAutoFit/>
          </a:bodyPr>
          <a:lstStyle/>
          <a:p>
            <a:r>
              <a:rPr lang="sv-SE" smtClean="0"/>
              <a:t>X</a:t>
            </a:r>
            <a:endParaRPr lang="sv-SE" dirty="0"/>
          </a:p>
        </p:txBody>
      </p:sp>
      <p:sp>
        <p:nvSpPr>
          <p:cNvPr id="161" name="textruta 160"/>
          <p:cNvSpPr txBox="1"/>
          <p:nvPr/>
        </p:nvSpPr>
        <p:spPr>
          <a:xfrm>
            <a:off x="8057128" y="2122860"/>
            <a:ext cx="237362" cy="369332"/>
          </a:xfrm>
          <a:prstGeom prst="rect">
            <a:avLst/>
          </a:prstGeom>
          <a:noFill/>
        </p:spPr>
        <p:txBody>
          <a:bodyPr wrap="square" rtlCol="0">
            <a:spAutoFit/>
          </a:bodyPr>
          <a:lstStyle/>
          <a:p>
            <a:r>
              <a:rPr lang="sv-SE" smtClean="0"/>
              <a:t>X</a:t>
            </a:r>
            <a:endParaRPr lang="sv-SE" dirty="0"/>
          </a:p>
        </p:txBody>
      </p:sp>
      <p:sp>
        <p:nvSpPr>
          <p:cNvPr id="162" name="textruta 161"/>
          <p:cNvSpPr txBox="1"/>
          <p:nvPr/>
        </p:nvSpPr>
        <p:spPr>
          <a:xfrm>
            <a:off x="7934151" y="1688345"/>
            <a:ext cx="237362" cy="369332"/>
          </a:xfrm>
          <a:prstGeom prst="rect">
            <a:avLst/>
          </a:prstGeom>
          <a:noFill/>
        </p:spPr>
        <p:txBody>
          <a:bodyPr wrap="square" rtlCol="0">
            <a:spAutoFit/>
          </a:bodyPr>
          <a:lstStyle/>
          <a:p>
            <a:r>
              <a:rPr lang="sv-SE" smtClean="0"/>
              <a:t>X</a:t>
            </a:r>
            <a:endParaRPr lang="sv-SE" dirty="0"/>
          </a:p>
        </p:txBody>
      </p:sp>
      <p:sp>
        <p:nvSpPr>
          <p:cNvPr id="163" name="Rektangel 162"/>
          <p:cNvSpPr/>
          <p:nvPr/>
        </p:nvSpPr>
        <p:spPr>
          <a:xfrm>
            <a:off x="7257475" y="4009873"/>
            <a:ext cx="1503192" cy="1221764"/>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4" name="textruta 163"/>
          <p:cNvSpPr txBox="1"/>
          <p:nvPr/>
        </p:nvSpPr>
        <p:spPr>
          <a:xfrm>
            <a:off x="8391669" y="4153706"/>
            <a:ext cx="237362" cy="369332"/>
          </a:xfrm>
          <a:prstGeom prst="rect">
            <a:avLst/>
          </a:prstGeom>
          <a:noFill/>
        </p:spPr>
        <p:txBody>
          <a:bodyPr wrap="square" rtlCol="0">
            <a:spAutoFit/>
          </a:bodyPr>
          <a:lstStyle/>
          <a:p>
            <a:r>
              <a:rPr lang="sv-SE" smtClean="0"/>
              <a:t>X</a:t>
            </a:r>
            <a:endParaRPr lang="sv-SE" dirty="0"/>
          </a:p>
        </p:txBody>
      </p:sp>
      <p:sp>
        <p:nvSpPr>
          <p:cNvPr id="165" name="textruta 164"/>
          <p:cNvSpPr txBox="1"/>
          <p:nvPr/>
        </p:nvSpPr>
        <p:spPr>
          <a:xfrm>
            <a:off x="7343580" y="4280732"/>
            <a:ext cx="237362" cy="369332"/>
          </a:xfrm>
          <a:prstGeom prst="rect">
            <a:avLst/>
          </a:prstGeom>
          <a:noFill/>
        </p:spPr>
        <p:txBody>
          <a:bodyPr wrap="square" rtlCol="0">
            <a:spAutoFit/>
          </a:bodyPr>
          <a:lstStyle/>
          <a:p>
            <a:r>
              <a:rPr lang="sv-SE" smtClean="0"/>
              <a:t>X</a:t>
            </a:r>
            <a:endParaRPr lang="sv-SE" dirty="0"/>
          </a:p>
        </p:txBody>
      </p:sp>
      <p:sp>
        <p:nvSpPr>
          <p:cNvPr id="167" name="textruta 166"/>
          <p:cNvSpPr txBox="1"/>
          <p:nvPr/>
        </p:nvSpPr>
        <p:spPr>
          <a:xfrm>
            <a:off x="7962970" y="4309607"/>
            <a:ext cx="237362" cy="369332"/>
          </a:xfrm>
          <a:prstGeom prst="rect">
            <a:avLst/>
          </a:prstGeom>
          <a:noFill/>
        </p:spPr>
        <p:txBody>
          <a:bodyPr wrap="square" rtlCol="0">
            <a:spAutoFit/>
          </a:bodyPr>
          <a:lstStyle/>
          <a:p>
            <a:r>
              <a:rPr lang="sv-SE" smtClean="0"/>
              <a:t>X</a:t>
            </a:r>
            <a:endParaRPr lang="sv-SE" dirty="0"/>
          </a:p>
        </p:txBody>
      </p:sp>
      <p:sp>
        <p:nvSpPr>
          <p:cNvPr id="168" name="textruta 167"/>
          <p:cNvSpPr txBox="1"/>
          <p:nvPr/>
        </p:nvSpPr>
        <p:spPr>
          <a:xfrm>
            <a:off x="7595604" y="4418926"/>
            <a:ext cx="237362" cy="369332"/>
          </a:xfrm>
          <a:prstGeom prst="rect">
            <a:avLst/>
          </a:prstGeom>
          <a:noFill/>
        </p:spPr>
        <p:txBody>
          <a:bodyPr wrap="square" rtlCol="0">
            <a:spAutoFit/>
          </a:bodyPr>
          <a:lstStyle/>
          <a:p>
            <a:r>
              <a:rPr lang="sv-SE" smtClean="0"/>
              <a:t>X</a:t>
            </a:r>
            <a:endParaRPr lang="sv-SE" dirty="0"/>
          </a:p>
        </p:txBody>
      </p:sp>
      <p:sp>
        <p:nvSpPr>
          <p:cNvPr id="170" name="textruta 169"/>
          <p:cNvSpPr txBox="1"/>
          <p:nvPr/>
        </p:nvSpPr>
        <p:spPr>
          <a:xfrm>
            <a:off x="8469447" y="4579244"/>
            <a:ext cx="237362" cy="369332"/>
          </a:xfrm>
          <a:prstGeom prst="rect">
            <a:avLst/>
          </a:prstGeom>
          <a:noFill/>
        </p:spPr>
        <p:txBody>
          <a:bodyPr wrap="square" rtlCol="0">
            <a:spAutoFit/>
          </a:bodyPr>
          <a:lstStyle/>
          <a:p>
            <a:r>
              <a:rPr lang="sv-SE" smtClean="0"/>
              <a:t>X</a:t>
            </a:r>
            <a:endParaRPr lang="sv-SE" dirty="0"/>
          </a:p>
        </p:txBody>
      </p:sp>
      <p:sp>
        <p:nvSpPr>
          <p:cNvPr id="171" name="textruta 170"/>
          <p:cNvSpPr txBox="1"/>
          <p:nvPr/>
        </p:nvSpPr>
        <p:spPr>
          <a:xfrm>
            <a:off x="8076835" y="4594615"/>
            <a:ext cx="237362" cy="369332"/>
          </a:xfrm>
          <a:prstGeom prst="rect">
            <a:avLst/>
          </a:prstGeom>
          <a:noFill/>
        </p:spPr>
        <p:txBody>
          <a:bodyPr wrap="square" rtlCol="0">
            <a:spAutoFit/>
          </a:bodyPr>
          <a:lstStyle/>
          <a:p>
            <a:r>
              <a:rPr lang="sv-SE" smtClean="0"/>
              <a:t>X</a:t>
            </a:r>
            <a:endParaRPr lang="sv-SE" dirty="0"/>
          </a:p>
        </p:txBody>
      </p:sp>
      <p:sp>
        <p:nvSpPr>
          <p:cNvPr id="172" name="textruta 171"/>
          <p:cNvSpPr txBox="1"/>
          <p:nvPr/>
        </p:nvSpPr>
        <p:spPr>
          <a:xfrm>
            <a:off x="8013426" y="4039940"/>
            <a:ext cx="237362" cy="369332"/>
          </a:xfrm>
          <a:prstGeom prst="rect">
            <a:avLst/>
          </a:prstGeom>
          <a:noFill/>
        </p:spPr>
        <p:txBody>
          <a:bodyPr wrap="square" rtlCol="0">
            <a:spAutoFit/>
          </a:bodyPr>
          <a:lstStyle/>
          <a:p>
            <a:r>
              <a:rPr lang="sv-SE" smtClean="0"/>
              <a:t>X</a:t>
            </a:r>
            <a:endParaRPr lang="sv-SE" dirty="0"/>
          </a:p>
        </p:txBody>
      </p:sp>
      <p:sp>
        <p:nvSpPr>
          <p:cNvPr id="173" name="textruta 172"/>
          <p:cNvSpPr txBox="1"/>
          <p:nvPr/>
        </p:nvSpPr>
        <p:spPr>
          <a:xfrm>
            <a:off x="7713763" y="4798360"/>
            <a:ext cx="237362" cy="369332"/>
          </a:xfrm>
          <a:prstGeom prst="rect">
            <a:avLst/>
          </a:prstGeom>
          <a:noFill/>
        </p:spPr>
        <p:txBody>
          <a:bodyPr wrap="square" rtlCol="0">
            <a:spAutoFit/>
          </a:bodyPr>
          <a:lstStyle/>
          <a:p>
            <a:r>
              <a:rPr lang="sv-SE" smtClean="0"/>
              <a:t>X</a:t>
            </a:r>
            <a:endParaRPr lang="sv-SE" dirty="0"/>
          </a:p>
        </p:txBody>
      </p:sp>
      <p:sp>
        <p:nvSpPr>
          <p:cNvPr id="174" name="textruta 173"/>
          <p:cNvSpPr txBox="1"/>
          <p:nvPr/>
        </p:nvSpPr>
        <p:spPr>
          <a:xfrm>
            <a:off x="8235422" y="4486668"/>
            <a:ext cx="237362" cy="369332"/>
          </a:xfrm>
          <a:prstGeom prst="rect">
            <a:avLst/>
          </a:prstGeom>
          <a:noFill/>
        </p:spPr>
        <p:txBody>
          <a:bodyPr wrap="square" rtlCol="0">
            <a:spAutoFit/>
          </a:bodyPr>
          <a:lstStyle/>
          <a:p>
            <a:r>
              <a:rPr lang="sv-SE" smtClean="0"/>
              <a:t>X</a:t>
            </a:r>
            <a:endParaRPr lang="sv-SE" dirty="0"/>
          </a:p>
        </p:txBody>
      </p:sp>
      <p:sp>
        <p:nvSpPr>
          <p:cNvPr id="175" name="textruta 174"/>
          <p:cNvSpPr txBox="1"/>
          <p:nvPr/>
        </p:nvSpPr>
        <p:spPr>
          <a:xfrm>
            <a:off x="8333153" y="4827235"/>
            <a:ext cx="237362" cy="369332"/>
          </a:xfrm>
          <a:prstGeom prst="rect">
            <a:avLst/>
          </a:prstGeom>
          <a:noFill/>
        </p:spPr>
        <p:txBody>
          <a:bodyPr wrap="square" rtlCol="0">
            <a:spAutoFit/>
          </a:bodyPr>
          <a:lstStyle/>
          <a:p>
            <a:r>
              <a:rPr lang="sv-SE" smtClean="0"/>
              <a:t>X</a:t>
            </a:r>
            <a:endParaRPr lang="sv-SE" dirty="0"/>
          </a:p>
        </p:txBody>
      </p:sp>
      <p:sp>
        <p:nvSpPr>
          <p:cNvPr id="177" name="textruta 176"/>
          <p:cNvSpPr txBox="1"/>
          <p:nvPr/>
        </p:nvSpPr>
        <p:spPr>
          <a:xfrm>
            <a:off x="7842810" y="4502039"/>
            <a:ext cx="237362" cy="369332"/>
          </a:xfrm>
          <a:prstGeom prst="rect">
            <a:avLst/>
          </a:prstGeom>
          <a:noFill/>
        </p:spPr>
        <p:txBody>
          <a:bodyPr wrap="square" rtlCol="0">
            <a:spAutoFit/>
          </a:bodyPr>
          <a:lstStyle/>
          <a:p>
            <a:r>
              <a:rPr lang="sv-SE" smtClean="0"/>
              <a:t>X</a:t>
            </a:r>
            <a:endParaRPr lang="sv-SE" dirty="0"/>
          </a:p>
        </p:txBody>
      </p:sp>
      <p:sp>
        <p:nvSpPr>
          <p:cNvPr id="178" name="textruta 177"/>
          <p:cNvSpPr txBox="1"/>
          <p:nvPr/>
        </p:nvSpPr>
        <p:spPr>
          <a:xfrm>
            <a:off x="8138615" y="4824001"/>
            <a:ext cx="237362" cy="369332"/>
          </a:xfrm>
          <a:prstGeom prst="rect">
            <a:avLst/>
          </a:prstGeom>
          <a:noFill/>
        </p:spPr>
        <p:txBody>
          <a:bodyPr wrap="square" rtlCol="0">
            <a:spAutoFit/>
          </a:bodyPr>
          <a:lstStyle/>
          <a:p>
            <a:r>
              <a:rPr lang="sv-SE" smtClean="0"/>
              <a:t>X</a:t>
            </a:r>
            <a:endParaRPr lang="sv-SE" dirty="0"/>
          </a:p>
        </p:txBody>
      </p:sp>
      <p:sp>
        <p:nvSpPr>
          <p:cNvPr id="179" name="textruta 178"/>
          <p:cNvSpPr txBox="1"/>
          <p:nvPr/>
        </p:nvSpPr>
        <p:spPr>
          <a:xfrm>
            <a:off x="8201672" y="4146007"/>
            <a:ext cx="237362" cy="369332"/>
          </a:xfrm>
          <a:prstGeom prst="rect">
            <a:avLst/>
          </a:prstGeom>
          <a:noFill/>
        </p:spPr>
        <p:txBody>
          <a:bodyPr wrap="square" rtlCol="0">
            <a:spAutoFit/>
          </a:bodyPr>
          <a:lstStyle/>
          <a:p>
            <a:r>
              <a:rPr lang="sv-SE" smtClean="0"/>
              <a:t>X</a:t>
            </a:r>
            <a:endParaRPr lang="sv-SE" dirty="0"/>
          </a:p>
        </p:txBody>
      </p:sp>
      <p:sp>
        <p:nvSpPr>
          <p:cNvPr id="181" name="textruta 180"/>
          <p:cNvSpPr txBox="1"/>
          <p:nvPr/>
        </p:nvSpPr>
        <p:spPr>
          <a:xfrm>
            <a:off x="7395208" y="4036906"/>
            <a:ext cx="237362" cy="369332"/>
          </a:xfrm>
          <a:prstGeom prst="rect">
            <a:avLst/>
          </a:prstGeom>
          <a:noFill/>
        </p:spPr>
        <p:txBody>
          <a:bodyPr wrap="square" rtlCol="0">
            <a:spAutoFit/>
          </a:bodyPr>
          <a:lstStyle/>
          <a:p>
            <a:r>
              <a:rPr lang="sv-SE" smtClean="0"/>
              <a:t>X</a:t>
            </a:r>
            <a:endParaRPr lang="sv-SE" dirty="0"/>
          </a:p>
        </p:txBody>
      </p:sp>
      <p:sp>
        <p:nvSpPr>
          <p:cNvPr id="182" name="textruta 181"/>
          <p:cNvSpPr txBox="1"/>
          <p:nvPr/>
        </p:nvSpPr>
        <p:spPr>
          <a:xfrm>
            <a:off x="7689462" y="4105967"/>
            <a:ext cx="237362" cy="369332"/>
          </a:xfrm>
          <a:prstGeom prst="rect">
            <a:avLst/>
          </a:prstGeom>
          <a:noFill/>
        </p:spPr>
        <p:txBody>
          <a:bodyPr wrap="square" rtlCol="0">
            <a:spAutoFit/>
          </a:bodyPr>
          <a:lstStyle/>
          <a:p>
            <a:r>
              <a:rPr lang="sv-SE" dirty="0" smtClean="0"/>
              <a:t>X</a:t>
            </a:r>
            <a:endParaRPr lang="sv-SE" dirty="0"/>
          </a:p>
        </p:txBody>
      </p:sp>
      <p:sp>
        <p:nvSpPr>
          <p:cNvPr id="183" name="textruta 182"/>
          <p:cNvSpPr txBox="1"/>
          <p:nvPr/>
        </p:nvSpPr>
        <p:spPr>
          <a:xfrm>
            <a:off x="7421625" y="4832024"/>
            <a:ext cx="237362" cy="369332"/>
          </a:xfrm>
          <a:prstGeom prst="rect">
            <a:avLst/>
          </a:prstGeom>
          <a:noFill/>
        </p:spPr>
        <p:txBody>
          <a:bodyPr wrap="square" rtlCol="0">
            <a:spAutoFit/>
          </a:bodyPr>
          <a:lstStyle/>
          <a:p>
            <a:r>
              <a:rPr lang="sv-SE" smtClean="0"/>
              <a:t>X</a:t>
            </a:r>
            <a:endParaRPr lang="sv-SE" dirty="0"/>
          </a:p>
        </p:txBody>
      </p:sp>
      <p:sp>
        <p:nvSpPr>
          <p:cNvPr id="184" name="textruta 183"/>
          <p:cNvSpPr txBox="1"/>
          <p:nvPr/>
        </p:nvSpPr>
        <p:spPr>
          <a:xfrm>
            <a:off x="7866163" y="4950760"/>
            <a:ext cx="237362" cy="369332"/>
          </a:xfrm>
          <a:prstGeom prst="rect">
            <a:avLst/>
          </a:prstGeom>
          <a:noFill/>
        </p:spPr>
        <p:txBody>
          <a:bodyPr wrap="square" rtlCol="0">
            <a:spAutoFit/>
          </a:bodyPr>
          <a:lstStyle/>
          <a:p>
            <a:r>
              <a:rPr lang="sv-SE" smtClean="0"/>
              <a:t>X</a:t>
            </a:r>
            <a:endParaRPr lang="sv-SE" dirty="0"/>
          </a:p>
        </p:txBody>
      </p:sp>
      <p:sp>
        <p:nvSpPr>
          <p:cNvPr id="185" name="textruta 184"/>
          <p:cNvSpPr txBox="1"/>
          <p:nvPr/>
        </p:nvSpPr>
        <p:spPr>
          <a:xfrm>
            <a:off x="7331833" y="4647755"/>
            <a:ext cx="237362" cy="369332"/>
          </a:xfrm>
          <a:prstGeom prst="rect">
            <a:avLst/>
          </a:prstGeom>
          <a:noFill/>
        </p:spPr>
        <p:txBody>
          <a:bodyPr wrap="square" rtlCol="0">
            <a:spAutoFit/>
          </a:bodyPr>
          <a:lstStyle/>
          <a:p>
            <a:r>
              <a:rPr lang="sv-SE" smtClean="0"/>
              <a:t>X</a:t>
            </a:r>
            <a:endParaRPr lang="sv-SE" dirty="0"/>
          </a:p>
        </p:txBody>
      </p:sp>
      <p:sp>
        <p:nvSpPr>
          <p:cNvPr id="188" name="textruta 187"/>
          <p:cNvSpPr txBox="1"/>
          <p:nvPr/>
        </p:nvSpPr>
        <p:spPr>
          <a:xfrm>
            <a:off x="7663963" y="2832465"/>
            <a:ext cx="237362" cy="369332"/>
          </a:xfrm>
          <a:prstGeom prst="rect">
            <a:avLst/>
          </a:prstGeom>
          <a:noFill/>
        </p:spPr>
        <p:txBody>
          <a:bodyPr wrap="square" rtlCol="0">
            <a:spAutoFit/>
          </a:bodyPr>
          <a:lstStyle/>
          <a:p>
            <a:r>
              <a:rPr lang="sv-SE" smtClean="0"/>
              <a:t>X</a:t>
            </a:r>
            <a:endParaRPr lang="sv-SE" dirty="0"/>
          </a:p>
        </p:txBody>
      </p:sp>
      <p:sp>
        <p:nvSpPr>
          <p:cNvPr id="189" name="textruta 188"/>
          <p:cNvSpPr txBox="1"/>
          <p:nvPr/>
        </p:nvSpPr>
        <p:spPr>
          <a:xfrm>
            <a:off x="7130317" y="2777725"/>
            <a:ext cx="237362" cy="369332"/>
          </a:xfrm>
          <a:prstGeom prst="rect">
            <a:avLst/>
          </a:prstGeom>
          <a:noFill/>
        </p:spPr>
        <p:txBody>
          <a:bodyPr wrap="square" rtlCol="0">
            <a:spAutoFit/>
          </a:bodyPr>
          <a:lstStyle/>
          <a:p>
            <a:r>
              <a:rPr lang="sv-SE" smtClean="0"/>
              <a:t>X</a:t>
            </a:r>
            <a:endParaRPr lang="sv-SE" dirty="0"/>
          </a:p>
        </p:txBody>
      </p:sp>
      <p:sp>
        <p:nvSpPr>
          <p:cNvPr id="190" name="textruta 189"/>
          <p:cNvSpPr txBox="1"/>
          <p:nvPr/>
        </p:nvSpPr>
        <p:spPr>
          <a:xfrm>
            <a:off x="8154307" y="2550312"/>
            <a:ext cx="237362" cy="369332"/>
          </a:xfrm>
          <a:prstGeom prst="rect">
            <a:avLst/>
          </a:prstGeom>
          <a:noFill/>
        </p:spPr>
        <p:txBody>
          <a:bodyPr wrap="square" rtlCol="0">
            <a:spAutoFit/>
          </a:bodyPr>
          <a:lstStyle/>
          <a:p>
            <a:r>
              <a:rPr lang="sv-SE" smtClean="0"/>
              <a:t>X</a:t>
            </a:r>
            <a:endParaRPr lang="sv-SE" dirty="0"/>
          </a:p>
        </p:txBody>
      </p:sp>
      <p:sp>
        <p:nvSpPr>
          <p:cNvPr id="191" name="textruta 190"/>
          <p:cNvSpPr txBox="1"/>
          <p:nvPr/>
        </p:nvSpPr>
        <p:spPr>
          <a:xfrm>
            <a:off x="8492251" y="2424259"/>
            <a:ext cx="237362" cy="369332"/>
          </a:xfrm>
          <a:prstGeom prst="rect">
            <a:avLst/>
          </a:prstGeom>
          <a:noFill/>
        </p:spPr>
        <p:txBody>
          <a:bodyPr wrap="square" rtlCol="0">
            <a:spAutoFit/>
          </a:bodyPr>
          <a:lstStyle/>
          <a:p>
            <a:r>
              <a:rPr lang="sv-SE" smtClean="0"/>
              <a:t>X</a:t>
            </a:r>
            <a:endParaRPr lang="sv-SE" dirty="0"/>
          </a:p>
        </p:txBody>
      </p:sp>
      <p:sp>
        <p:nvSpPr>
          <p:cNvPr id="192" name="textruta 191"/>
          <p:cNvSpPr txBox="1"/>
          <p:nvPr/>
        </p:nvSpPr>
        <p:spPr>
          <a:xfrm>
            <a:off x="8306707" y="2702712"/>
            <a:ext cx="237362" cy="369332"/>
          </a:xfrm>
          <a:prstGeom prst="rect">
            <a:avLst/>
          </a:prstGeom>
          <a:noFill/>
        </p:spPr>
        <p:txBody>
          <a:bodyPr wrap="square" rtlCol="0">
            <a:spAutoFit/>
          </a:bodyPr>
          <a:lstStyle/>
          <a:p>
            <a:r>
              <a:rPr lang="sv-SE" smtClean="0"/>
              <a:t>X</a:t>
            </a:r>
            <a:endParaRPr lang="sv-SE" dirty="0"/>
          </a:p>
        </p:txBody>
      </p:sp>
      <p:sp>
        <p:nvSpPr>
          <p:cNvPr id="193" name="textruta 192"/>
          <p:cNvSpPr txBox="1"/>
          <p:nvPr/>
        </p:nvSpPr>
        <p:spPr>
          <a:xfrm>
            <a:off x="8678370" y="2770592"/>
            <a:ext cx="237362" cy="369332"/>
          </a:xfrm>
          <a:prstGeom prst="rect">
            <a:avLst/>
          </a:prstGeom>
          <a:noFill/>
        </p:spPr>
        <p:txBody>
          <a:bodyPr wrap="square" rtlCol="0">
            <a:spAutoFit/>
          </a:bodyPr>
          <a:lstStyle/>
          <a:p>
            <a:r>
              <a:rPr lang="sv-SE" smtClean="0"/>
              <a:t>X</a:t>
            </a:r>
            <a:endParaRPr lang="sv-SE" dirty="0"/>
          </a:p>
        </p:txBody>
      </p:sp>
      <p:sp>
        <p:nvSpPr>
          <p:cNvPr id="194" name="textruta 193"/>
          <p:cNvSpPr txBox="1"/>
          <p:nvPr/>
        </p:nvSpPr>
        <p:spPr>
          <a:xfrm>
            <a:off x="8576894" y="2165941"/>
            <a:ext cx="237362" cy="369332"/>
          </a:xfrm>
          <a:prstGeom prst="rect">
            <a:avLst/>
          </a:prstGeom>
          <a:noFill/>
        </p:spPr>
        <p:txBody>
          <a:bodyPr wrap="square" rtlCol="0">
            <a:spAutoFit/>
          </a:bodyPr>
          <a:lstStyle/>
          <a:p>
            <a:r>
              <a:rPr lang="sv-SE" smtClean="0"/>
              <a:t>X</a:t>
            </a:r>
            <a:endParaRPr lang="sv-SE" dirty="0"/>
          </a:p>
        </p:txBody>
      </p:sp>
      <p:sp>
        <p:nvSpPr>
          <p:cNvPr id="195" name="textruta 194"/>
          <p:cNvSpPr txBox="1"/>
          <p:nvPr/>
        </p:nvSpPr>
        <p:spPr>
          <a:xfrm>
            <a:off x="8366964" y="1513548"/>
            <a:ext cx="237362" cy="369332"/>
          </a:xfrm>
          <a:prstGeom prst="rect">
            <a:avLst/>
          </a:prstGeom>
          <a:noFill/>
        </p:spPr>
        <p:txBody>
          <a:bodyPr wrap="square" rtlCol="0">
            <a:spAutoFit/>
          </a:bodyPr>
          <a:lstStyle/>
          <a:p>
            <a:r>
              <a:rPr lang="sv-SE" smtClean="0"/>
              <a:t>X</a:t>
            </a:r>
            <a:endParaRPr lang="sv-SE" dirty="0"/>
          </a:p>
        </p:txBody>
      </p:sp>
      <p:sp>
        <p:nvSpPr>
          <p:cNvPr id="196" name="textruta 195"/>
          <p:cNvSpPr txBox="1"/>
          <p:nvPr/>
        </p:nvSpPr>
        <p:spPr>
          <a:xfrm>
            <a:off x="8519364" y="1665948"/>
            <a:ext cx="237362" cy="369332"/>
          </a:xfrm>
          <a:prstGeom prst="rect">
            <a:avLst/>
          </a:prstGeom>
          <a:noFill/>
        </p:spPr>
        <p:txBody>
          <a:bodyPr wrap="square" rtlCol="0">
            <a:spAutoFit/>
          </a:bodyPr>
          <a:lstStyle/>
          <a:p>
            <a:r>
              <a:rPr lang="sv-SE" smtClean="0"/>
              <a:t>X</a:t>
            </a:r>
            <a:endParaRPr lang="sv-SE" dirty="0"/>
          </a:p>
        </p:txBody>
      </p:sp>
      <p:sp>
        <p:nvSpPr>
          <p:cNvPr id="197" name="textruta 196"/>
          <p:cNvSpPr txBox="1"/>
          <p:nvPr/>
        </p:nvSpPr>
        <p:spPr>
          <a:xfrm>
            <a:off x="6798895" y="2218864"/>
            <a:ext cx="237362" cy="369332"/>
          </a:xfrm>
          <a:prstGeom prst="rect">
            <a:avLst/>
          </a:prstGeom>
          <a:noFill/>
        </p:spPr>
        <p:txBody>
          <a:bodyPr wrap="square" rtlCol="0">
            <a:spAutoFit/>
          </a:bodyPr>
          <a:lstStyle/>
          <a:p>
            <a:r>
              <a:rPr lang="sv-SE" smtClean="0"/>
              <a:t>X</a:t>
            </a:r>
            <a:endParaRPr lang="sv-SE" dirty="0"/>
          </a:p>
        </p:txBody>
      </p:sp>
      <p:sp>
        <p:nvSpPr>
          <p:cNvPr id="198" name="textruta 197"/>
          <p:cNvSpPr txBox="1"/>
          <p:nvPr/>
        </p:nvSpPr>
        <p:spPr>
          <a:xfrm>
            <a:off x="7015367" y="2309936"/>
            <a:ext cx="237362" cy="369332"/>
          </a:xfrm>
          <a:prstGeom prst="rect">
            <a:avLst/>
          </a:prstGeom>
          <a:noFill/>
        </p:spPr>
        <p:txBody>
          <a:bodyPr wrap="square" rtlCol="0">
            <a:spAutoFit/>
          </a:bodyPr>
          <a:lstStyle/>
          <a:p>
            <a:r>
              <a:rPr lang="sv-SE" smtClean="0"/>
              <a:t>X</a:t>
            </a:r>
            <a:endParaRPr lang="sv-SE" dirty="0"/>
          </a:p>
        </p:txBody>
      </p:sp>
      <p:sp>
        <p:nvSpPr>
          <p:cNvPr id="199" name="textruta 198"/>
          <p:cNvSpPr txBox="1"/>
          <p:nvPr/>
        </p:nvSpPr>
        <p:spPr>
          <a:xfrm>
            <a:off x="6801382" y="2793591"/>
            <a:ext cx="237362" cy="369332"/>
          </a:xfrm>
          <a:prstGeom prst="rect">
            <a:avLst/>
          </a:prstGeom>
          <a:noFill/>
        </p:spPr>
        <p:txBody>
          <a:bodyPr wrap="square" rtlCol="0">
            <a:spAutoFit/>
          </a:bodyPr>
          <a:lstStyle/>
          <a:p>
            <a:r>
              <a:rPr lang="sv-SE" smtClean="0"/>
              <a:t>X</a:t>
            </a:r>
            <a:endParaRPr lang="sv-SE" dirty="0"/>
          </a:p>
        </p:txBody>
      </p:sp>
      <p:sp>
        <p:nvSpPr>
          <p:cNvPr id="200" name="textruta 199"/>
          <p:cNvSpPr txBox="1"/>
          <p:nvPr/>
        </p:nvSpPr>
        <p:spPr>
          <a:xfrm>
            <a:off x="6800611" y="1845105"/>
            <a:ext cx="237362" cy="369332"/>
          </a:xfrm>
          <a:prstGeom prst="rect">
            <a:avLst/>
          </a:prstGeom>
          <a:noFill/>
        </p:spPr>
        <p:txBody>
          <a:bodyPr wrap="square" rtlCol="0">
            <a:spAutoFit/>
          </a:bodyPr>
          <a:lstStyle/>
          <a:p>
            <a:r>
              <a:rPr lang="sv-SE" smtClean="0"/>
              <a:t>X</a:t>
            </a:r>
            <a:endParaRPr lang="sv-SE" dirty="0"/>
          </a:p>
        </p:txBody>
      </p:sp>
      <p:sp>
        <p:nvSpPr>
          <p:cNvPr id="65" name="textruta 64"/>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405936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823616" y="240211"/>
            <a:ext cx="3612627" cy="461665"/>
          </a:xfrm>
          <a:prstGeom prst="rect">
            <a:avLst/>
          </a:prstGeom>
          <a:noFill/>
        </p:spPr>
        <p:txBody>
          <a:bodyPr wrap="square" rtlCol="0">
            <a:spAutoFit/>
          </a:bodyPr>
          <a:lstStyle/>
          <a:p>
            <a:r>
              <a:rPr lang="sv-SE" sz="2400" b="1" smtClean="0"/>
              <a:t>Övningar: </a:t>
            </a:r>
            <a:r>
              <a:rPr lang="sv-SE" sz="2400" b="1"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658938" y="1516437"/>
            <a:ext cx="3900671" cy="379608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Övning: Sargbiten</a:t>
            </a:r>
            <a:endParaRPr lang="sv-SE" sz="1400" dirty="0">
              <a:solidFill>
                <a:schemeClr val="tx1"/>
              </a:solidFill>
              <a:ea typeface="Times New Roman" charset="0"/>
              <a:cs typeface="Times New Roman" charset="0"/>
            </a:endParaRPr>
          </a:p>
          <a:p>
            <a:pPr lvl="0">
              <a:defRPr/>
            </a:pPr>
            <a:r>
              <a:rPr lang="sv-SE" sz="1400" dirty="0">
                <a:solidFill>
                  <a:schemeClr val="tx1"/>
                </a:solidFill>
                <a:ea typeface="Times New Roman" charset="0"/>
                <a:cs typeface="Times New Roman" charset="0"/>
              </a:rPr>
              <a:t>Spelarna delas in 2 och 2. De jobbar med duellspel på en yta lika stor som en </a:t>
            </a:r>
            <a:r>
              <a:rPr lang="sv-SE" sz="1400" dirty="0" err="1">
                <a:solidFill>
                  <a:schemeClr val="tx1"/>
                </a:solidFill>
                <a:ea typeface="Times New Roman" charset="0"/>
                <a:cs typeface="Times New Roman" charset="0"/>
              </a:rPr>
              <a:t>sargbit</a:t>
            </a:r>
            <a:r>
              <a:rPr lang="sv-SE" sz="1400" dirty="0">
                <a:solidFill>
                  <a:schemeClr val="tx1"/>
                </a:solidFill>
                <a:ea typeface="Times New Roman" charset="0"/>
                <a:cs typeface="Times New Roman" charset="0"/>
              </a:rPr>
              <a:t>. Spelaren som startar med boll ska försöka behålla den tills ledaren blåser av, vinner försvarsspelaren bollen lämnar den tillbaka den. Då ledaren blåser efter ca 20 sek vilar man 20 sek och sedan byter bollhållare.</a:t>
            </a:r>
          </a:p>
          <a:p>
            <a:pPr lvl="0">
              <a:defRPr/>
            </a:pPr>
            <a:endParaRPr lang="sv-SE" sz="1400" dirty="0">
              <a:solidFill>
                <a:schemeClr val="tx1"/>
              </a:solidFill>
              <a:ea typeface="Times New Roman" charset="0"/>
              <a:cs typeface="Times New Roman" charset="0"/>
            </a:endParaRPr>
          </a:p>
          <a:p>
            <a:pPr lvl="0">
              <a:defRPr/>
            </a:pPr>
            <a:r>
              <a:rPr lang="sv-SE" sz="1400" dirty="0">
                <a:solidFill>
                  <a:schemeClr val="tx1"/>
                </a:solidFill>
                <a:ea typeface="Times New Roman" charset="0"/>
                <a:cs typeface="Times New Roman" charset="0"/>
              </a:rPr>
              <a:t>Tips: Hjälp spelarna med att komma lågt med sin tyngdpunkt för att stå stabilt och kunna täcka bollen. Uppmuntra försvararen att försöka lura motståndaren så att de kan komma runt på andra sidan och ta bollen. Var uppmärksam som ledare på om försvarsspelarna går in hårt med klubba och slår mot bollhållarens klubba.</a:t>
            </a:r>
          </a:p>
          <a:p>
            <a:endParaRPr lang="sv-SE" sz="1400" dirty="0">
              <a:solidFill>
                <a:schemeClr val="tx1"/>
              </a:solidFill>
              <a:ea typeface="Times New Roman" charset="0"/>
              <a:cs typeface="Times New Roman" charset="0"/>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Rektangel med rundade hörn 64"/>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Rektangel 65"/>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Rektangel 66"/>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8" name="Rak 67"/>
          <p:cNvCxnSpPr/>
          <p:nvPr/>
        </p:nvCxnSpPr>
        <p:spPr>
          <a:xfrm>
            <a:off x="7436243" y="1621381"/>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Rak 68"/>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Rak 69"/>
          <p:cNvCxnSpPr>
            <a:stCxn id="65" idx="1"/>
            <a:endCxn id="65" idx="3"/>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textruta 70"/>
          <p:cNvSpPr txBox="1"/>
          <p:nvPr/>
        </p:nvSpPr>
        <p:spPr>
          <a:xfrm>
            <a:off x="6008454" y="1985289"/>
            <a:ext cx="245279" cy="369332"/>
          </a:xfrm>
          <a:prstGeom prst="rect">
            <a:avLst/>
          </a:prstGeom>
          <a:noFill/>
        </p:spPr>
        <p:txBody>
          <a:bodyPr wrap="square" rtlCol="0">
            <a:spAutoFit/>
          </a:bodyPr>
          <a:lstStyle/>
          <a:p>
            <a:r>
              <a:rPr lang="sv-SE" dirty="0" smtClean="0"/>
              <a:t>X</a:t>
            </a:r>
            <a:endParaRPr lang="sv-SE" dirty="0"/>
          </a:p>
        </p:txBody>
      </p:sp>
      <p:sp>
        <p:nvSpPr>
          <p:cNvPr id="72" name="textruta 71"/>
          <p:cNvSpPr txBox="1"/>
          <p:nvPr/>
        </p:nvSpPr>
        <p:spPr>
          <a:xfrm>
            <a:off x="6058025" y="1467603"/>
            <a:ext cx="245279" cy="369332"/>
          </a:xfrm>
          <a:prstGeom prst="rect">
            <a:avLst/>
          </a:prstGeom>
          <a:noFill/>
        </p:spPr>
        <p:txBody>
          <a:bodyPr wrap="square" rtlCol="0">
            <a:spAutoFit/>
          </a:bodyPr>
          <a:lstStyle/>
          <a:p>
            <a:r>
              <a:rPr lang="sv-SE" dirty="0" smtClean="0"/>
              <a:t>O</a:t>
            </a:r>
            <a:endParaRPr lang="sv-SE" dirty="0"/>
          </a:p>
        </p:txBody>
      </p:sp>
      <p:sp>
        <p:nvSpPr>
          <p:cNvPr id="73" name="textruta 72"/>
          <p:cNvSpPr txBox="1"/>
          <p:nvPr/>
        </p:nvSpPr>
        <p:spPr>
          <a:xfrm>
            <a:off x="6099463" y="2641121"/>
            <a:ext cx="287562" cy="369332"/>
          </a:xfrm>
          <a:prstGeom prst="rect">
            <a:avLst/>
          </a:prstGeom>
          <a:noFill/>
        </p:spPr>
        <p:txBody>
          <a:bodyPr wrap="square" rtlCol="0">
            <a:spAutoFit/>
          </a:bodyPr>
          <a:lstStyle/>
          <a:p>
            <a:r>
              <a:rPr lang="sv-SE" smtClean="0"/>
              <a:t>X</a:t>
            </a:r>
            <a:endParaRPr lang="sv-SE" dirty="0"/>
          </a:p>
        </p:txBody>
      </p:sp>
      <p:sp>
        <p:nvSpPr>
          <p:cNvPr id="74" name="Ellips 73"/>
          <p:cNvSpPr/>
          <p:nvPr/>
        </p:nvSpPr>
        <p:spPr>
          <a:xfrm>
            <a:off x="6244353" y="140124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5" name="textruta 74"/>
          <p:cNvSpPr txBox="1"/>
          <p:nvPr/>
        </p:nvSpPr>
        <p:spPr>
          <a:xfrm>
            <a:off x="6316536" y="1351988"/>
            <a:ext cx="245279" cy="369332"/>
          </a:xfrm>
          <a:prstGeom prst="rect">
            <a:avLst/>
          </a:prstGeom>
          <a:noFill/>
        </p:spPr>
        <p:txBody>
          <a:bodyPr wrap="square" rtlCol="0">
            <a:spAutoFit/>
          </a:bodyPr>
          <a:lstStyle/>
          <a:p>
            <a:r>
              <a:rPr lang="sv-SE" smtClean="0"/>
              <a:t>X</a:t>
            </a:r>
            <a:endParaRPr lang="sv-SE" dirty="0"/>
          </a:p>
        </p:txBody>
      </p:sp>
      <p:sp>
        <p:nvSpPr>
          <p:cNvPr id="76" name="textruta 75"/>
          <p:cNvSpPr txBox="1"/>
          <p:nvPr/>
        </p:nvSpPr>
        <p:spPr>
          <a:xfrm>
            <a:off x="6067964" y="1827713"/>
            <a:ext cx="245279" cy="369332"/>
          </a:xfrm>
          <a:prstGeom prst="rect">
            <a:avLst/>
          </a:prstGeom>
          <a:noFill/>
        </p:spPr>
        <p:txBody>
          <a:bodyPr wrap="square" rtlCol="0">
            <a:spAutoFit/>
          </a:bodyPr>
          <a:lstStyle/>
          <a:p>
            <a:r>
              <a:rPr lang="sv-SE" dirty="0" smtClean="0"/>
              <a:t>O</a:t>
            </a:r>
            <a:endParaRPr lang="sv-SE" dirty="0"/>
          </a:p>
        </p:txBody>
      </p:sp>
      <p:sp>
        <p:nvSpPr>
          <p:cNvPr id="77" name="textruta 76"/>
          <p:cNvSpPr txBox="1"/>
          <p:nvPr/>
        </p:nvSpPr>
        <p:spPr>
          <a:xfrm>
            <a:off x="6045105" y="2398130"/>
            <a:ext cx="245279" cy="369332"/>
          </a:xfrm>
          <a:prstGeom prst="rect">
            <a:avLst/>
          </a:prstGeom>
          <a:noFill/>
        </p:spPr>
        <p:txBody>
          <a:bodyPr wrap="square" rtlCol="0">
            <a:spAutoFit/>
          </a:bodyPr>
          <a:lstStyle/>
          <a:p>
            <a:r>
              <a:rPr lang="sv-SE" dirty="0"/>
              <a:t>O</a:t>
            </a:r>
          </a:p>
        </p:txBody>
      </p:sp>
      <p:sp>
        <p:nvSpPr>
          <p:cNvPr id="78" name="Ellips 77"/>
          <p:cNvSpPr/>
          <p:nvPr/>
        </p:nvSpPr>
        <p:spPr>
          <a:xfrm>
            <a:off x="6000842" y="205707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9" name="Ellips 78"/>
          <p:cNvSpPr/>
          <p:nvPr/>
        </p:nvSpPr>
        <p:spPr>
          <a:xfrm>
            <a:off x="6045105" y="280617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80" name="Rak 79"/>
          <p:cNvCxnSpPr/>
          <p:nvPr/>
        </p:nvCxnSpPr>
        <p:spPr>
          <a:xfrm>
            <a:off x="5818635" y="1768521"/>
            <a:ext cx="2150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Rak 80"/>
          <p:cNvCxnSpPr/>
          <p:nvPr/>
        </p:nvCxnSpPr>
        <p:spPr>
          <a:xfrm>
            <a:off x="5818635" y="2387724"/>
            <a:ext cx="2150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Rak 81"/>
          <p:cNvCxnSpPr/>
          <p:nvPr/>
        </p:nvCxnSpPr>
        <p:spPr>
          <a:xfrm>
            <a:off x="5818635" y="2968917"/>
            <a:ext cx="2150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Rak 82"/>
          <p:cNvCxnSpPr/>
          <p:nvPr/>
        </p:nvCxnSpPr>
        <p:spPr>
          <a:xfrm>
            <a:off x="6485953" y="1135982"/>
            <a:ext cx="410" cy="180106"/>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ruta 2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979165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823616" y="240211"/>
            <a:ext cx="3612627" cy="461665"/>
          </a:xfrm>
          <a:prstGeom prst="rect">
            <a:avLst/>
          </a:prstGeom>
          <a:noFill/>
        </p:spPr>
        <p:txBody>
          <a:bodyPr wrap="square" rtlCol="0">
            <a:spAutoFit/>
          </a:bodyPr>
          <a:lstStyle/>
          <a:p>
            <a:r>
              <a:rPr lang="sv-SE" sz="2400" b="1" smtClean="0"/>
              <a:t>Övningar: </a:t>
            </a:r>
            <a:r>
              <a:rPr lang="sv-SE" sz="2400" b="1"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682486" y="2805793"/>
            <a:ext cx="3900671" cy="1821876"/>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Övning: Smålagsspel</a:t>
            </a:r>
            <a:endParaRPr lang="sv-SE" sz="1400" dirty="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2-8 lag i spel samtidigt. Dela in planen i tre-fyra delar med hjälp av sargdelar/bänkar/koner. Syftet med övningen på denna nivå är att spelarna ska bli bekväma att driva med boll. De som spelar målvakter ska tänka på att fånga bollen med ett säkert grepp, att så snabbt de kan få kontroll över bollen när den är nära dem.</a:t>
            </a:r>
            <a:endParaRPr lang="sv-SE" sz="1400" dirty="0">
              <a:solidFill>
                <a:schemeClr val="tx1"/>
              </a:solidFill>
              <a:ea typeface="Times New Roman" charset="0"/>
              <a:cs typeface="Times New Roman" charset="0"/>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Rektangel med rundade hörn 64"/>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Rektangel 65"/>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Rektangel 66"/>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8" name="Rak 67"/>
          <p:cNvCxnSpPr/>
          <p:nvPr/>
        </p:nvCxnSpPr>
        <p:spPr>
          <a:xfrm>
            <a:off x="9348536" y="1827713"/>
            <a:ext cx="2353" cy="3002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Rak 68"/>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Rak 69"/>
          <p:cNvCxnSpPr>
            <a:stCxn id="65" idx="1"/>
            <a:endCxn id="65" idx="3"/>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textruta 70"/>
          <p:cNvSpPr txBox="1"/>
          <p:nvPr/>
        </p:nvSpPr>
        <p:spPr>
          <a:xfrm>
            <a:off x="6706899" y="1352993"/>
            <a:ext cx="245279" cy="369332"/>
          </a:xfrm>
          <a:prstGeom prst="rect">
            <a:avLst/>
          </a:prstGeom>
          <a:noFill/>
        </p:spPr>
        <p:txBody>
          <a:bodyPr wrap="square" rtlCol="0">
            <a:spAutoFit/>
          </a:bodyPr>
          <a:lstStyle/>
          <a:p>
            <a:r>
              <a:rPr lang="sv-SE" dirty="0" smtClean="0"/>
              <a:t>X</a:t>
            </a:r>
            <a:endParaRPr lang="sv-SE" dirty="0"/>
          </a:p>
        </p:txBody>
      </p:sp>
      <p:sp>
        <p:nvSpPr>
          <p:cNvPr id="72" name="textruta 71"/>
          <p:cNvSpPr txBox="1"/>
          <p:nvPr/>
        </p:nvSpPr>
        <p:spPr>
          <a:xfrm>
            <a:off x="8400434" y="3066155"/>
            <a:ext cx="245279" cy="369332"/>
          </a:xfrm>
          <a:prstGeom prst="rect">
            <a:avLst/>
          </a:prstGeom>
          <a:noFill/>
        </p:spPr>
        <p:txBody>
          <a:bodyPr wrap="square" rtlCol="0">
            <a:spAutoFit/>
          </a:bodyPr>
          <a:lstStyle/>
          <a:p>
            <a:r>
              <a:rPr lang="sv-SE" dirty="0" smtClean="0"/>
              <a:t>O</a:t>
            </a:r>
            <a:endParaRPr lang="sv-SE" dirty="0"/>
          </a:p>
        </p:txBody>
      </p:sp>
      <p:sp>
        <p:nvSpPr>
          <p:cNvPr id="74" name="Ellips 73"/>
          <p:cNvSpPr/>
          <p:nvPr/>
        </p:nvSpPr>
        <p:spPr>
          <a:xfrm>
            <a:off x="7072245" y="312413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5" name="textruta 74"/>
          <p:cNvSpPr txBox="1"/>
          <p:nvPr/>
        </p:nvSpPr>
        <p:spPr>
          <a:xfrm>
            <a:off x="6797799" y="2834401"/>
            <a:ext cx="245279" cy="369332"/>
          </a:xfrm>
          <a:prstGeom prst="rect">
            <a:avLst/>
          </a:prstGeom>
          <a:noFill/>
        </p:spPr>
        <p:txBody>
          <a:bodyPr wrap="square" rtlCol="0">
            <a:spAutoFit/>
          </a:bodyPr>
          <a:lstStyle/>
          <a:p>
            <a:r>
              <a:rPr lang="sv-SE" smtClean="0"/>
              <a:t>X</a:t>
            </a:r>
            <a:endParaRPr lang="sv-SE" dirty="0"/>
          </a:p>
        </p:txBody>
      </p:sp>
      <p:sp>
        <p:nvSpPr>
          <p:cNvPr id="76" name="textruta 75"/>
          <p:cNvSpPr txBox="1"/>
          <p:nvPr/>
        </p:nvSpPr>
        <p:spPr>
          <a:xfrm>
            <a:off x="7667099" y="2153487"/>
            <a:ext cx="245279" cy="369332"/>
          </a:xfrm>
          <a:prstGeom prst="rect">
            <a:avLst/>
          </a:prstGeom>
          <a:noFill/>
        </p:spPr>
        <p:txBody>
          <a:bodyPr wrap="square" rtlCol="0">
            <a:spAutoFit/>
          </a:bodyPr>
          <a:lstStyle/>
          <a:p>
            <a:r>
              <a:rPr lang="sv-SE" dirty="0" smtClean="0"/>
              <a:t>O</a:t>
            </a:r>
            <a:endParaRPr lang="sv-SE" dirty="0"/>
          </a:p>
        </p:txBody>
      </p:sp>
      <p:sp>
        <p:nvSpPr>
          <p:cNvPr id="78" name="Ellips 77"/>
          <p:cNvSpPr/>
          <p:nvPr/>
        </p:nvSpPr>
        <p:spPr>
          <a:xfrm>
            <a:off x="6937561" y="164293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9" name="Ellips 78"/>
          <p:cNvSpPr/>
          <p:nvPr/>
        </p:nvSpPr>
        <p:spPr>
          <a:xfrm>
            <a:off x="6478242" y="397511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82" name="Rak 81"/>
          <p:cNvCxnSpPr/>
          <p:nvPr/>
        </p:nvCxnSpPr>
        <p:spPr>
          <a:xfrm>
            <a:off x="5926175" y="2574728"/>
            <a:ext cx="3573379" cy="1203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Rak 29"/>
          <p:cNvCxnSpPr/>
          <p:nvPr/>
        </p:nvCxnSpPr>
        <p:spPr>
          <a:xfrm>
            <a:off x="6090824" y="1827712"/>
            <a:ext cx="2353" cy="3002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Rak 30"/>
          <p:cNvCxnSpPr/>
          <p:nvPr/>
        </p:nvCxnSpPr>
        <p:spPr>
          <a:xfrm>
            <a:off x="6088471" y="2999221"/>
            <a:ext cx="2353" cy="3002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Rak 31"/>
          <p:cNvCxnSpPr/>
          <p:nvPr/>
        </p:nvCxnSpPr>
        <p:spPr>
          <a:xfrm>
            <a:off x="9340790" y="2907812"/>
            <a:ext cx="2353" cy="3002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ruta 32"/>
          <p:cNvSpPr txBox="1"/>
          <p:nvPr/>
        </p:nvSpPr>
        <p:spPr>
          <a:xfrm>
            <a:off x="7352552" y="3095399"/>
            <a:ext cx="245279" cy="369332"/>
          </a:xfrm>
          <a:prstGeom prst="rect">
            <a:avLst/>
          </a:prstGeom>
          <a:noFill/>
        </p:spPr>
        <p:txBody>
          <a:bodyPr wrap="square" rtlCol="0">
            <a:spAutoFit/>
          </a:bodyPr>
          <a:lstStyle/>
          <a:p>
            <a:r>
              <a:rPr lang="sv-SE" smtClean="0"/>
              <a:t>X</a:t>
            </a:r>
            <a:endParaRPr lang="sv-SE" dirty="0"/>
          </a:p>
        </p:txBody>
      </p:sp>
      <p:sp>
        <p:nvSpPr>
          <p:cNvPr id="34" name="textruta 33"/>
          <p:cNvSpPr txBox="1"/>
          <p:nvPr/>
        </p:nvSpPr>
        <p:spPr>
          <a:xfrm>
            <a:off x="7912378" y="2620497"/>
            <a:ext cx="245279" cy="369332"/>
          </a:xfrm>
          <a:prstGeom prst="rect">
            <a:avLst/>
          </a:prstGeom>
          <a:noFill/>
        </p:spPr>
        <p:txBody>
          <a:bodyPr wrap="square" rtlCol="0">
            <a:spAutoFit/>
          </a:bodyPr>
          <a:lstStyle/>
          <a:p>
            <a:r>
              <a:rPr lang="sv-SE" smtClean="0"/>
              <a:t>X</a:t>
            </a:r>
            <a:endParaRPr lang="sv-SE" dirty="0"/>
          </a:p>
        </p:txBody>
      </p:sp>
      <p:sp>
        <p:nvSpPr>
          <p:cNvPr id="35" name="textruta 34"/>
          <p:cNvSpPr txBox="1"/>
          <p:nvPr/>
        </p:nvSpPr>
        <p:spPr>
          <a:xfrm>
            <a:off x="7289670" y="2580744"/>
            <a:ext cx="245279" cy="369332"/>
          </a:xfrm>
          <a:prstGeom prst="rect">
            <a:avLst/>
          </a:prstGeom>
          <a:noFill/>
        </p:spPr>
        <p:txBody>
          <a:bodyPr wrap="square" rtlCol="0">
            <a:spAutoFit/>
          </a:bodyPr>
          <a:lstStyle/>
          <a:p>
            <a:r>
              <a:rPr lang="sv-SE" dirty="0" smtClean="0"/>
              <a:t>O</a:t>
            </a:r>
            <a:endParaRPr lang="sv-SE" dirty="0"/>
          </a:p>
        </p:txBody>
      </p:sp>
      <p:sp>
        <p:nvSpPr>
          <p:cNvPr id="36" name="textruta 35"/>
          <p:cNvSpPr txBox="1"/>
          <p:nvPr/>
        </p:nvSpPr>
        <p:spPr>
          <a:xfrm>
            <a:off x="7732401" y="3086408"/>
            <a:ext cx="245279" cy="369332"/>
          </a:xfrm>
          <a:prstGeom prst="rect">
            <a:avLst/>
          </a:prstGeom>
          <a:noFill/>
        </p:spPr>
        <p:txBody>
          <a:bodyPr wrap="square" rtlCol="0">
            <a:spAutoFit/>
          </a:bodyPr>
          <a:lstStyle/>
          <a:p>
            <a:r>
              <a:rPr lang="sv-SE" dirty="0" smtClean="0"/>
              <a:t>O</a:t>
            </a:r>
            <a:endParaRPr lang="sv-SE" dirty="0"/>
          </a:p>
        </p:txBody>
      </p:sp>
      <p:sp>
        <p:nvSpPr>
          <p:cNvPr id="37" name="textruta 36"/>
          <p:cNvSpPr txBox="1"/>
          <p:nvPr/>
        </p:nvSpPr>
        <p:spPr>
          <a:xfrm>
            <a:off x="6870610" y="2061729"/>
            <a:ext cx="245279" cy="369332"/>
          </a:xfrm>
          <a:prstGeom prst="rect">
            <a:avLst/>
          </a:prstGeom>
          <a:noFill/>
        </p:spPr>
        <p:txBody>
          <a:bodyPr wrap="square" rtlCol="0">
            <a:spAutoFit/>
          </a:bodyPr>
          <a:lstStyle/>
          <a:p>
            <a:r>
              <a:rPr lang="sv-SE" dirty="0" smtClean="0"/>
              <a:t>X</a:t>
            </a:r>
            <a:endParaRPr lang="sv-SE" dirty="0"/>
          </a:p>
        </p:txBody>
      </p:sp>
      <p:sp>
        <p:nvSpPr>
          <p:cNvPr id="38" name="textruta 37"/>
          <p:cNvSpPr txBox="1"/>
          <p:nvPr/>
        </p:nvSpPr>
        <p:spPr>
          <a:xfrm>
            <a:off x="7706225" y="1492403"/>
            <a:ext cx="245279" cy="369332"/>
          </a:xfrm>
          <a:prstGeom prst="rect">
            <a:avLst/>
          </a:prstGeom>
          <a:noFill/>
        </p:spPr>
        <p:txBody>
          <a:bodyPr wrap="square" rtlCol="0">
            <a:spAutoFit/>
          </a:bodyPr>
          <a:lstStyle/>
          <a:p>
            <a:r>
              <a:rPr lang="sv-SE" dirty="0" smtClean="0"/>
              <a:t>X</a:t>
            </a:r>
            <a:endParaRPr lang="sv-SE" dirty="0"/>
          </a:p>
        </p:txBody>
      </p:sp>
      <p:sp>
        <p:nvSpPr>
          <p:cNvPr id="39" name="textruta 38"/>
          <p:cNvSpPr txBox="1"/>
          <p:nvPr/>
        </p:nvSpPr>
        <p:spPr>
          <a:xfrm>
            <a:off x="7219502" y="1438740"/>
            <a:ext cx="245279" cy="369332"/>
          </a:xfrm>
          <a:prstGeom prst="rect">
            <a:avLst/>
          </a:prstGeom>
          <a:noFill/>
        </p:spPr>
        <p:txBody>
          <a:bodyPr wrap="square" rtlCol="0">
            <a:spAutoFit/>
          </a:bodyPr>
          <a:lstStyle/>
          <a:p>
            <a:r>
              <a:rPr lang="sv-SE" dirty="0" smtClean="0"/>
              <a:t>O</a:t>
            </a:r>
            <a:endParaRPr lang="sv-SE" dirty="0"/>
          </a:p>
        </p:txBody>
      </p:sp>
      <p:sp>
        <p:nvSpPr>
          <p:cNvPr id="40" name="textruta 39"/>
          <p:cNvSpPr txBox="1"/>
          <p:nvPr/>
        </p:nvSpPr>
        <p:spPr>
          <a:xfrm>
            <a:off x="7115889" y="2098065"/>
            <a:ext cx="245279" cy="369332"/>
          </a:xfrm>
          <a:prstGeom prst="rect">
            <a:avLst/>
          </a:prstGeom>
          <a:noFill/>
        </p:spPr>
        <p:txBody>
          <a:bodyPr wrap="square" rtlCol="0">
            <a:spAutoFit/>
          </a:bodyPr>
          <a:lstStyle/>
          <a:p>
            <a:r>
              <a:rPr lang="sv-SE" dirty="0" smtClean="0"/>
              <a:t>O</a:t>
            </a:r>
            <a:endParaRPr lang="sv-SE" dirty="0"/>
          </a:p>
        </p:txBody>
      </p:sp>
      <p:sp>
        <p:nvSpPr>
          <p:cNvPr id="41" name="textruta 40"/>
          <p:cNvSpPr txBox="1"/>
          <p:nvPr/>
        </p:nvSpPr>
        <p:spPr>
          <a:xfrm>
            <a:off x="7190964" y="4020378"/>
            <a:ext cx="245279" cy="369332"/>
          </a:xfrm>
          <a:prstGeom prst="rect">
            <a:avLst/>
          </a:prstGeom>
          <a:noFill/>
        </p:spPr>
        <p:txBody>
          <a:bodyPr wrap="square" rtlCol="0">
            <a:spAutoFit/>
          </a:bodyPr>
          <a:lstStyle/>
          <a:p>
            <a:r>
              <a:rPr lang="sv-SE" dirty="0" smtClean="0"/>
              <a:t>O</a:t>
            </a:r>
            <a:endParaRPr lang="sv-SE" dirty="0"/>
          </a:p>
        </p:txBody>
      </p:sp>
      <p:cxnSp>
        <p:nvCxnSpPr>
          <p:cNvPr id="42" name="Rak 41"/>
          <p:cNvCxnSpPr/>
          <p:nvPr/>
        </p:nvCxnSpPr>
        <p:spPr>
          <a:xfrm>
            <a:off x="5916254" y="4843690"/>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xtruta 42"/>
          <p:cNvSpPr txBox="1"/>
          <p:nvPr/>
        </p:nvSpPr>
        <p:spPr>
          <a:xfrm>
            <a:off x="6870610" y="3717124"/>
            <a:ext cx="245279" cy="369332"/>
          </a:xfrm>
          <a:prstGeom prst="rect">
            <a:avLst/>
          </a:prstGeom>
          <a:noFill/>
        </p:spPr>
        <p:txBody>
          <a:bodyPr wrap="square" rtlCol="0">
            <a:spAutoFit/>
          </a:bodyPr>
          <a:lstStyle/>
          <a:p>
            <a:r>
              <a:rPr lang="sv-SE" dirty="0" smtClean="0"/>
              <a:t>O</a:t>
            </a:r>
            <a:endParaRPr lang="sv-SE" dirty="0"/>
          </a:p>
        </p:txBody>
      </p:sp>
      <p:sp>
        <p:nvSpPr>
          <p:cNvPr id="44" name="textruta 43"/>
          <p:cNvSpPr txBox="1"/>
          <p:nvPr/>
        </p:nvSpPr>
        <p:spPr>
          <a:xfrm>
            <a:off x="6829538" y="4349866"/>
            <a:ext cx="245279" cy="369332"/>
          </a:xfrm>
          <a:prstGeom prst="rect">
            <a:avLst/>
          </a:prstGeom>
          <a:noFill/>
        </p:spPr>
        <p:txBody>
          <a:bodyPr wrap="square" rtlCol="0">
            <a:spAutoFit/>
          </a:bodyPr>
          <a:lstStyle/>
          <a:p>
            <a:r>
              <a:rPr lang="sv-SE" dirty="0" smtClean="0"/>
              <a:t>O</a:t>
            </a:r>
            <a:endParaRPr lang="sv-SE" dirty="0"/>
          </a:p>
        </p:txBody>
      </p:sp>
      <p:sp>
        <p:nvSpPr>
          <p:cNvPr id="45" name="textruta 44"/>
          <p:cNvSpPr txBox="1"/>
          <p:nvPr/>
        </p:nvSpPr>
        <p:spPr>
          <a:xfrm>
            <a:off x="6255822" y="3869263"/>
            <a:ext cx="245279" cy="369332"/>
          </a:xfrm>
          <a:prstGeom prst="rect">
            <a:avLst/>
          </a:prstGeom>
          <a:noFill/>
        </p:spPr>
        <p:txBody>
          <a:bodyPr wrap="square" rtlCol="0">
            <a:spAutoFit/>
          </a:bodyPr>
          <a:lstStyle/>
          <a:p>
            <a:r>
              <a:rPr lang="sv-SE" smtClean="0"/>
              <a:t>X</a:t>
            </a:r>
            <a:endParaRPr lang="sv-SE" dirty="0"/>
          </a:p>
        </p:txBody>
      </p:sp>
      <p:sp>
        <p:nvSpPr>
          <p:cNvPr id="46" name="textruta 45"/>
          <p:cNvSpPr txBox="1"/>
          <p:nvPr/>
        </p:nvSpPr>
        <p:spPr>
          <a:xfrm>
            <a:off x="6972464" y="4003096"/>
            <a:ext cx="245279" cy="369332"/>
          </a:xfrm>
          <a:prstGeom prst="rect">
            <a:avLst/>
          </a:prstGeom>
          <a:noFill/>
        </p:spPr>
        <p:txBody>
          <a:bodyPr wrap="square" rtlCol="0">
            <a:spAutoFit/>
          </a:bodyPr>
          <a:lstStyle/>
          <a:p>
            <a:r>
              <a:rPr lang="sv-SE" smtClean="0"/>
              <a:t>X</a:t>
            </a:r>
            <a:endParaRPr lang="sv-SE" dirty="0"/>
          </a:p>
        </p:txBody>
      </p:sp>
      <p:sp>
        <p:nvSpPr>
          <p:cNvPr id="47" name="textruta 46"/>
          <p:cNvSpPr txBox="1"/>
          <p:nvPr/>
        </p:nvSpPr>
        <p:spPr>
          <a:xfrm>
            <a:off x="7171500" y="4357708"/>
            <a:ext cx="245279" cy="369332"/>
          </a:xfrm>
          <a:prstGeom prst="rect">
            <a:avLst/>
          </a:prstGeom>
          <a:noFill/>
        </p:spPr>
        <p:txBody>
          <a:bodyPr wrap="square" rtlCol="0">
            <a:spAutoFit/>
          </a:bodyPr>
          <a:lstStyle/>
          <a:p>
            <a:r>
              <a:rPr lang="sv-SE" smtClean="0"/>
              <a:t>X</a:t>
            </a:r>
            <a:endParaRPr lang="sv-SE" dirty="0"/>
          </a:p>
        </p:txBody>
      </p:sp>
      <p:cxnSp>
        <p:nvCxnSpPr>
          <p:cNvPr id="48" name="Rak 47"/>
          <p:cNvCxnSpPr/>
          <p:nvPr/>
        </p:nvCxnSpPr>
        <p:spPr>
          <a:xfrm>
            <a:off x="6084150" y="4125515"/>
            <a:ext cx="2353" cy="3002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Rak 48"/>
          <p:cNvCxnSpPr/>
          <p:nvPr/>
        </p:nvCxnSpPr>
        <p:spPr>
          <a:xfrm>
            <a:off x="9340790" y="4120115"/>
            <a:ext cx="2353" cy="30028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textruta 49"/>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577003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823616" y="240211"/>
            <a:ext cx="3612627" cy="461665"/>
          </a:xfrm>
          <a:prstGeom prst="rect">
            <a:avLst/>
          </a:prstGeom>
          <a:noFill/>
        </p:spPr>
        <p:txBody>
          <a:bodyPr wrap="square" rtlCol="0">
            <a:spAutoFit/>
          </a:bodyPr>
          <a:lstStyle/>
          <a:p>
            <a:r>
              <a:rPr lang="sv-SE" sz="2400" b="1" smtClean="0"/>
              <a:t>Övningar: </a:t>
            </a:r>
            <a:r>
              <a:rPr lang="sv-SE" sz="2400" b="1"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646484" y="2626494"/>
            <a:ext cx="3900671" cy="2098602"/>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Övning: Driva</a:t>
            </a:r>
            <a:endParaRPr lang="sv-SE" sz="1400" dirty="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I små grupper om 4-8 spelare. Dela in spelplanen i ett antal rektanglar med ett 10 tal koner slumpvis utplacerade. Övningen ska träna att driva med riktningsförändring. Uppmuntra spelarna att titta upp så ofta som möjligt. En stegring på denna modell är att samtidigt köra </a:t>
            </a:r>
            <a:r>
              <a:rPr lang="sv-SE" sz="1400" dirty="0" err="1" smtClean="0">
                <a:solidFill>
                  <a:schemeClr val="tx1"/>
                </a:solidFill>
                <a:ea typeface="Times New Roman" charset="0"/>
                <a:cs typeface="Times New Roman" charset="0"/>
              </a:rPr>
              <a:t>svanskull</a:t>
            </a:r>
            <a:r>
              <a:rPr lang="sv-SE" sz="1400" dirty="0" smtClean="0">
                <a:solidFill>
                  <a:schemeClr val="tx1"/>
                </a:solidFill>
                <a:ea typeface="Times New Roman" charset="0"/>
                <a:cs typeface="Times New Roman" charset="0"/>
              </a:rPr>
              <a:t> där de ska kontrollera bollen och samtidigt skydda sin svans och försöka ta andras svansar.</a:t>
            </a:r>
            <a:endParaRPr lang="sv-SE" sz="1400" dirty="0">
              <a:solidFill>
                <a:schemeClr val="tx1"/>
              </a:solidFill>
              <a:ea typeface="Times New Roman" charset="0"/>
              <a:cs typeface="Times New Roman" charset="0"/>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Rektangel med rundade hörn 64"/>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Rektangel 65"/>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Rektangel 66"/>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9" name="Rak 68"/>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textruta 70"/>
          <p:cNvSpPr txBox="1"/>
          <p:nvPr/>
        </p:nvSpPr>
        <p:spPr>
          <a:xfrm>
            <a:off x="6706899" y="1352993"/>
            <a:ext cx="245279" cy="369332"/>
          </a:xfrm>
          <a:prstGeom prst="rect">
            <a:avLst/>
          </a:prstGeom>
          <a:noFill/>
        </p:spPr>
        <p:txBody>
          <a:bodyPr wrap="square" rtlCol="0">
            <a:spAutoFit/>
          </a:bodyPr>
          <a:lstStyle/>
          <a:p>
            <a:r>
              <a:rPr lang="sv-SE" dirty="0" smtClean="0"/>
              <a:t>X</a:t>
            </a:r>
            <a:endParaRPr lang="sv-SE" dirty="0"/>
          </a:p>
        </p:txBody>
      </p:sp>
      <p:sp>
        <p:nvSpPr>
          <p:cNvPr id="74" name="Ellips 73"/>
          <p:cNvSpPr/>
          <p:nvPr/>
        </p:nvSpPr>
        <p:spPr>
          <a:xfrm>
            <a:off x="6307325" y="182576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5" name="textruta 74"/>
          <p:cNvSpPr txBox="1"/>
          <p:nvPr/>
        </p:nvSpPr>
        <p:spPr>
          <a:xfrm>
            <a:off x="6823074" y="2230215"/>
            <a:ext cx="245279" cy="369332"/>
          </a:xfrm>
          <a:prstGeom prst="rect">
            <a:avLst/>
          </a:prstGeom>
          <a:noFill/>
        </p:spPr>
        <p:txBody>
          <a:bodyPr wrap="square" rtlCol="0">
            <a:spAutoFit/>
          </a:bodyPr>
          <a:lstStyle/>
          <a:p>
            <a:r>
              <a:rPr lang="sv-SE" smtClean="0"/>
              <a:t>X</a:t>
            </a:r>
            <a:endParaRPr lang="sv-SE" dirty="0"/>
          </a:p>
        </p:txBody>
      </p:sp>
      <p:sp>
        <p:nvSpPr>
          <p:cNvPr id="78" name="Ellips 77"/>
          <p:cNvSpPr/>
          <p:nvPr/>
        </p:nvSpPr>
        <p:spPr>
          <a:xfrm>
            <a:off x="6937561" y="164293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9" name="Ellips 78"/>
          <p:cNvSpPr/>
          <p:nvPr/>
        </p:nvSpPr>
        <p:spPr>
          <a:xfrm>
            <a:off x="6442718" y="249995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0" name="Rak 29"/>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ruta 32"/>
          <p:cNvSpPr txBox="1"/>
          <p:nvPr/>
        </p:nvSpPr>
        <p:spPr>
          <a:xfrm>
            <a:off x="6414432" y="1946473"/>
            <a:ext cx="245279" cy="369332"/>
          </a:xfrm>
          <a:prstGeom prst="rect">
            <a:avLst/>
          </a:prstGeom>
          <a:noFill/>
        </p:spPr>
        <p:txBody>
          <a:bodyPr wrap="square" rtlCol="0">
            <a:spAutoFit/>
          </a:bodyPr>
          <a:lstStyle/>
          <a:p>
            <a:r>
              <a:rPr lang="sv-SE" smtClean="0"/>
              <a:t>X</a:t>
            </a:r>
            <a:endParaRPr lang="sv-SE" dirty="0"/>
          </a:p>
        </p:txBody>
      </p:sp>
      <p:sp>
        <p:nvSpPr>
          <p:cNvPr id="34" name="textruta 33"/>
          <p:cNvSpPr txBox="1"/>
          <p:nvPr/>
        </p:nvSpPr>
        <p:spPr>
          <a:xfrm>
            <a:off x="6348837" y="1296464"/>
            <a:ext cx="245279" cy="369332"/>
          </a:xfrm>
          <a:prstGeom prst="rect">
            <a:avLst/>
          </a:prstGeom>
          <a:noFill/>
        </p:spPr>
        <p:txBody>
          <a:bodyPr wrap="square" rtlCol="0">
            <a:spAutoFit/>
          </a:bodyPr>
          <a:lstStyle/>
          <a:p>
            <a:r>
              <a:rPr lang="sv-SE" smtClean="0"/>
              <a:t>X</a:t>
            </a:r>
            <a:endParaRPr lang="sv-SE" dirty="0"/>
          </a:p>
        </p:txBody>
      </p:sp>
      <p:sp>
        <p:nvSpPr>
          <p:cNvPr id="37" name="textruta 36"/>
          <p:cNvSpPr txBox="1"/>
          <p:nvPr/>
        </p:nvSpPr>
        <p:spPr>
          <a:xfrm>
            <a:off x="6024092" y="1544316"/>
            <a:ext cx="245279" cy="369332"/>
          </a:xfrm>
          <a:prstGeom prst="rect">
            <a:avLst/>
          </a:prstGeom>
          <a:noFill/>
        </p:spPr>
        <p:txBody>
          <a:bodyPr wrap="square" rtlCol="0">
            <a:spAutoFit/>
          </a:bodyPr>
          <a:lstStyle/>
          <a:p>
            <a:r>
              <a:rPr lang="sv-SE" dirty="0" smtClean="0"/>
              <a:t>X</a:t>
            </a:r>
            <a:endParaRPr lang="sv-SE" dirty="0"/>
          </a:p>
        </p:txBody>
      </p:sp>
      <p:sp>
        <p:nvSpPr>
          <p:cNvPr id="45" name="textruta 44"/>
          <p:cNvSpPr txBox="1"/>
          <p:nvPr/>
        </p:nvSpPr>
        <p:spPr>
          <a:xfrm>
            <a:off x="6159277" y="2257162"/>
            <a:ext cx="222420" cy="369332"/>
          </a:xfrm>
          <a:prstGeom prst="rect">
            <a:avLst/>
          </a:prstGeom>
          <a:noFill/>
        </p:spPr>
        <p:txBody>
          <a:bodyPr wrap="square" rtlCol="0">
            <a:spAutoFit/>
          </a:bodyPr>
          <a:lstStyle/>
          <a:p>
            <a:r>
              <a:rPr lang="sv-SE" smtClean="0"/>
              <a:t>X</a:t>
            </a:r>
            <a:endParaRPr lang="sv-SE" dirty="0"/>
          </a:p>
        </p:txBody>
      </p:sp>
      <p:sp>
        <p:nvSpPr>
          <p:cNvPr id="12" name="Triangel 11"/>
          <p:cNvSpPr/>
          <p:nvPr/>
        </p:nvSpPr>
        <p:spPr>
          <a:xfrm>
            <a:off x="5945441" y="2580744"/>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0" name="Triangel 49"/>
          <p:cNvSpPr/>
          <p:nvPr/>
        </p:nvSpPr>
        <p:spPr>
          <a:xfrm>
            <a:off x="7119234" y="128711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1" name="Triangel 50"/>
          <p:cNvSpPr/>
          <p:nvPr/>
        </p:nvSpPr>
        <p:spPr>
          <a:xfrm>
            <a:off x="7115889" y="2580744"/>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2" name="Ellips 51"/>
          <p:cNvSpPr/>
          <p:nvPr/>
        </p:nvSpPr>
        <p:spPr>
          <a:xfrm>
            <a:off x="6667030" y="218449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3" name="Ellips 52"/>
          <p:cNvSpPr/>
          <p:nvPr/>
        </p:nvSpPr>
        <p:spPr>
          <a:xfrm>
            <a:off x="6880168" y="228694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4" name="Ellips 53"/>
          <p:cNvSpPr/>
          <p:nvPr/>
        </p:nvSpPr>
        <p:spPr>
          <a:xfrm>
            <a:off x="6575714" y="141666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5" name="Triangel 54"/>
          <p:cNvSpPr/>
          <p:nvPr/>
        </p:nvSpPr>
        <p:spPr>
          <a:xfrm>
            <a:off x="6019796" y="2149898"/>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4" name="Rak 13"/>
          <p:cNvCxnSpPr>
            <a:endCxn id="51" idx="5"/>
          </p:cNvCxnSpPr>
          <p:nvPr/>
        </p:nvCxnSpPr>
        <p:spPr>
          <a:xfrm>
            <a:off x="5919537" y="2640585"/>
            <a:ext cx="1293818"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6" name="Rak 55"/>
          <p:cNvCxnSpPr/>
          <p:nvPr/>
        </p:nvCxnSpPr>
        <p:spPr>
          <a:xfrm flipV="1">
            <a:off x="7180866" y="1287112"/>
            <a:ext cx="0" cy="135307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7" name="Triangel 56"/>
          <p:cNvSpPr/>
          <p:nvPr/>
        </p:nvSpPr>
        <p:spPr>
          <a:xfrm>
            <a:off x="6472093" y="2350250"/>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8" name="Triangel 57"/>
          <p:cNvSpPr/>
          <p:nvPr/>
        </p:nvSpPr>
        <p:spPr>
          <a:xfrm>
            <a:off x="6277908" y="1469178"/>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9" name="Triangel 58"/>
          <p:cNvSpPr/>
          <p:nvPr/>
        </p:nvSpPr>
        <p:spPr>
          <a:xfrm>
            <a:off x="6284477" y="2042133"/>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0" name="Triangel 59"/>
          <p:cNvSpPr/>
          <p:nvPr/>
        </p:nvSpPr>
        <p:spPr>
          <a:xfrm>
            <a:off x="6859414" y="207370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1" name="Triangel 60"/>
          <p:cNvSpPr/>
          <p:nvPr/>
        </p:nvSpPr>
        <p:spPr>
          <a:xfrm>
            <a:off x="6488349" y="1768345"/>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2" name="Triangel 61"/>
          <p:cNvSpPr/>
          <p:nvPr/>
        </p:nvSpPr>
        <p:spPr>
          <a:xfrm>
            <a:off x="7003375" y="1873488"/>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3" name="Triangel 62"/>
          <p:cNvSpPr/>
          <p:nvPr/>
        </p:nvSpPr>
        <p:spPr>
          <a:xfrm>
            <a:off x="6699583" y="134044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4" name="Triangel 63"/>
          <p:cNvSpPr/>
          <p:nvPr/>
        </p:nvSpPr>
        <p:spPr>
          <a:xfrm>
            <a:off x="6807606" y="1708137"/>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3" name="Triangel 72"/>
          <p:cNvSpPr/>
          <p:nvPr/>
        </p:nvSpPr>
        <p:spPr>
          <a:xfrm>
            <a:off x="6139630" y="1848620"/>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textruta 39"/>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071483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823616" y="240211"/>
            <a:ext cx="3612627" cy="461665"/>
          </a:xfrm>
          <a:prstGeom prst="rect">
            <a:avLst/>
          </a:prstGeom>
          <a:noFill/>
        </p:spPr>
        <p:txBody>
          <a:bodyPr wrap="square" rtlCol="0">
            <a:spAutoFit/>
          </a:bodyPr>
          <a:lstStyle/>
          <a:p>
            <a:r>
              <a:rPr lang="sv-SE" sz="2400" b="1" smtClean="0"/>
              <a:t>Övningar: </a:t>
            </a:r>
            <a:r>
              <a:rPr lang="sv-SE" sz="2400" b="1"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646484" y="2626494"/>
            <a:ext cx="3900671" cy="2294422"/>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Övning: Vändning</a:t>
            </a:r>
            <a:endParaRPr lang="sv-SE" sz="1400" dirty="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Grupper om 5-10 spelare. Spelarna driver med varsin boll innanför rektangeln, de fyra sidlinjerna har fått varsitt namn: exempelvis Berra, </a:t>
            </a:r>
            <a:r>
              <a:rPr lang="sv-SE" sz="1400" dirty="0" err="1" smtClean="0">
                <a:solidFill>
                  <a:schemeClr val="tx1"/>
                </a:solidFill>
                <a:ea typeface="Times New Roman" charset="0"/>
                <a:cs typeface="Times New Roman" charset="0"/>
              </a:rPr>
              <a:t>Ketil</a:t>
            </a:r>
            <a:r>
              <a:rPr lang="sv-SE" sz="1400" dirty="0" smtClean="0">
                <a:solidFill>
                  <a:schemeClr val="tx1"/>
                </a:solidFill>
                <a:ea typeface="Times New Roman" charset="0"/>
                <a:cs typeface="Times New Roman" charset="0"/>
              </a:rPr>
              <a:t>, Öhman och </a:t>
            </a:r>
            <a:r>
              <a:rPr lang="sv-SE" sz="1400" dirty="0" err="1" smtClean="0">
                <a:solidFill>
                  <a:schemeClr val="tx1"/>
                </a:solidFill>
                <a:ea typeface="Times New Roman" charset="0"/>
                <a:cs typeface="Times New Roman" charset="0"/>
              </a:rPr>
              <a:t>Hjortborg</a:t>
            </a:r>
            <a:r>
              <a:rPr lang="sv-SE" sz="1400" dirty="0" smtClean="0">
                <a:solidFill>
                  <a:schemeClr val="tx1"/>
                </a:solidFill>
                <a:ea typeface="Times New Roman" charset="0"/>
                <a:cs typeface="Times New Roman" charset="0"/>
              </a:rPr>
              <a:t>. På tränarens signal ska spelarna vända och ta sig till den linje tränaren säger och vid linjen vänder de tillbaka in i rektangeln och fortsätter driva med boll. Tips, uppmuntra spelarna att titta upp innan vändningen men att titta på bollen i vändningen.</a:t>
            </a:r>
            <a:endParaRPr lang="sv-SE" sz="1400" dirty="0">
              <a:solidFill>
                <a:schemeClr val="tx1"/>
              </a:solidFill>
              <a:ea typeface="Times New Roman" charset="0"/>
              <a:cs typeface="Times New Roman" charset="0"/>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Rektangel med rundade hörn 64"/>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Rektangel 65"/>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Rektangel 66"/>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9" name="Rak 68"/>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textruta 70"/>
          <p:cNvSpPr txBox="1"/>
          <p:nvPr/>
        </p:nvSpPr>
        <p:spPr>
          <a:xfrm>
            <a:off x="6706899" y="1352993"/>
            <a:ext cx="245279" cy="369332"/>
          </a:xfrm>
          <a:prstGeom prst="rect">
            <a:avLst/>
          </a:prstGeom>
          <a:noFill/>
        </p:spPr>
        <p:txBody>
          <a:bodyPr wrap="square" rtlCol="0">
            <a:spAutoFit/>
          </a:bodyPr>
          <a:lstStyle/>
          <a:p>
            <a:r>
              <a:rPr lang="sv-SE" dirty="0" smtClean="0"/>
              <a:t>X</a:t>
            </a:r>
            <a:endParaRPr lang="sv-SE" dirty="0"/>
          </a:p>
        </p:txBody>
      </p:sp>
      <p:sp>
        <p:nvSpPr>
          <p:cNvPr id="74" name="Ellips 73"/>
          <p:cNvSpPr/>
          <p:nvPr/>
        </p:nvSpPr>
        <p:spPr>
          <a:xfrm>
            <a:off x="6307325" y="182576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5" name="textruta 74"/>
          <p:cNvSpPr txBox="1"/>
          <p:nvPr/>
        </p:nvSpPr>
        <p:spPr>
          <a:xfrm>
            <a:off x="6823074" y="2230215"/>
            <a:ext cx="245279" cy="369332"/>
          </a:xfrm>
          <a:prstGeom prst="rect">
            <a:avLst/>
          </a:prstGeom>
          <a:noFill/>
        </p:spPr>
        <p:txBody>
          <a:bodyPr wrap="square" rtlCol="0">
            <a:spAutoFit/>
          </a:bodyPr>
          <a:lstStyle/>
          <a:p>
            <a:r>
              <a:rPr lang="sv-SE" smtClean="0"/>
              <a:t>X</a:t>
            </a:r>
            <a:endParaRPr lang="sv-SE" dirty="0"/>
          </a:p>
        </p:txBody>
      </p:sp>
      <p:sp>
        <p:nvSpPr>
          <p:cNvPr id="78" name="Ellips 77"/>
          <p:cNvSpPr/>
          <p:nvPr/>
        </p:nvSpPr>
        <p:spPr>
          <a:xfrm>
            <a:off x="6937561" y="164293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9" name="Ellips 78"/>
          <p:cNvSpPr/>
          <p:nvPr/>
        </p:nvSpPr>
        <p:spPr>
          <a:xfrm>
            <a:off x="6442718" y="249995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0" name="Rak 29"/>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ruta 32"/>
          <p:cNvSpPr txBox="1"/>
          <p:nvPr/>
        </p:nvSpPr>
        <p:spPr>
          <a:xfrm>
            <a:off x="6414258" y="1946171"/>
            <a:ext cx="245279" cy="369332"/>
          </a:xfrm>
          <a:prstGeom prst="rect">
            <a:avLst/>
          </a:prstGeom>
          <a:noFill/>
        </p:spPr>
        <p:txBody>
          <a:bodyPr wrap="square" rtlCol="0">
            <a:spAutoFit/>
          </a:bodyPr>
          <a:lstStyle/>
          <a:p>
            <a:r>
              <a:rPr lang="sv-SE" dirty="0" smtClean="0"/>
              <a:t>X</a:t>
            </a:r>
            <a:endParaRPr lang="sv-SE" dirty="0"/>
          </a:p>
        </p:txBody>
      </p:sp>
      <p:sp>
        <p:nvSpPr>
          <p:cNvPr id="34" name="textruta 33"/>
          <p:cNvSpPr txBox="1"/>
          <p:nvPr/>
        </p:nvSpPr>
        <p:spPr>
          <a:xfrm>
            <a:off x="6348837" y="1296464"/>
            <a:ext cx="245279" cy="369332"/>
          </a:xfrm>
          <a:prstGeom prst="rect">
            <a:avLst/>
          </a:prstGeom>
          <a:noFill/>
        </p:spPr>
        <p:txBody>
          <a:bodyPr wrap="square" rtlCol="0">
            <a:spAutoFit/>
          </a:bodyPr>
          <a:lstStyle/>
          <a:p>
            <a:r>
              <a:rPr lang="sv-SE" smtClean="0"/>
              <a:t>X</a:t>
            </a:r>
            <a:endParaRPr lang="sv-SE" dirty="0"/>
          </a:p>
        </p:txBody>
      </p:sp>
      <p:sp>
        <p:nvSpPr>
          <p:cNvPr id="37" name="textruta 36"/>
          <p:cNvSpPr txBox="1"/>
          <p:nvPr/>
        </p:nvSpPr>
        <p:spPr>
          <a:xfrm>
            <a:off x="6024092" y="1544316"/>
            <a:ext cx="245279" cy="369332"/>
          </a:xfrm>
          <a:prstGeom prst="rect">
            <a:avLst/>
          </a:prstGeom>
          <a:noFill/>
        </p:spPr>
        <p:txBody>
          <a:bodyPr wrap="square" rtlCol="0">
            <a:spAutoFit/>
          </a:bodyPr>
          <a:lstStyle/>
          <a:p>
            <a:r>
              <a:rPr lang="sv-SE" dirty="0" smtClean="0"/>
              <a:t>X</a:t>
            </a:r>
            <a:endParaRPr lang="sv-SE" dirty="0"/>
          </a:p>
        </p:txBody>
      </p:sp>
      <p:sp>
        <p:nvSpPr>
          <p:cNvPr id="45" name="textruta 44"/>
          <p:cNvSpPr txBox="1"/>
          <p:nvPr/>
        </p:nvSpPr>
        <p:spPr>
          <a:xfrm>
            <a:off x="6159277" y="2257162"/>
            <a:ext cx="222420" cy="369332"/>
          </a:xfrm>
          <a:prstGeom prst="rect">
            <a:avLst/>
          </a:prstGeom>
          <a:noFill/>
        </p:spPr>
        <p:txBody>
          <a:bodyPr wrap="square" rtlCol="0">
            <a:spAutoFit/>
          </a:bodyPr>
          <a:lstStyle/>
          <a:p>
            <a:r>
              <a:rPr lang="sv-SE" smtClean="0"/>
              <a:t>X</a:t>
            </a:r>
            <a:endParaRPr lang="sv-SE" dirty="0"/>
          </a:p>
        </p:txBody>
      </p:sp>
      <p:sp>
        <p:nvSpPr>
          <p:cNvPr id="12" name="Triangel 11"/>
          <p:cNvSpPr/>
          <p:nvPr/>
        </p:nvSpPr>
        <p:spPr>
          <a:xfrm>
            <a:off x="5917550" y="309810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0" name="Triangel 49"/>
          <p:cNvSpPr/>
          <p:nvPr/>
        </p:nvSpPr>
        <p:spPr>
          <a:xfrm>
            <a:off x="7119234" y="128711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1" name="Triangel 50"/>
          <p:cNvSpPr/>
          <p:nvPr/>
        </p:nvSpPr>
        <p:spPr>
          <a:xfrm>
            <a:off x="7137782" y="309810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2" name="Ellips 51"/>
          <p:cNvSpPr/>
          <p:nvPr/>
        </p:nvSpPr>
        <p:spPr>
          <a:xfrm>
            <a:off x="6667030" y="218449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3" name="Ellips 52"/>
          <p:cNvSpPr/>
          <p:nvPr/>
        </p:nvSpPr>
        <p:spPr>
          <a:xfrm>
            <a:off x="6880168" y="228694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4" name="Ellips 53"/>
          <p:cNvSpPr/>
          <p:nvPr/>
        </p:nvSpPr>
        <p:spPr>
          <a:xfrm>
            <a:off x="6575714" y="141666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4" name="Rak 13"/>
          <p:cNvCxnSpPr/>
          <p:nvPr/>
        </p:nvCxnSpPr>
        <p:spPr>
          <a:xfrm>
            <a:off x="5917550" y="3157943"/>
            <a:ext cx="1293818"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6" name="Rak 55"/>
          <p:cNvCxnSpPr>
            <a:stCxn id="51" idx="3"/>
          </p:cNvCxnSpPr>
          <p:nvPr/>
        </p:nvCxnSpPr>
        <p:spPr>
          <a:xfrm flipH="1" flipV="1">
            <a:off x="7180866" y="1287112"/>
            <a:ext cx="21894" cy="193067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1" name="textruta 40"/>
          <p:cNvSpPr txBox="1"/>
          <p:nvPr/>
        </p:nvSpPr>
        <p:spPr>
          <a:xfrm>
            <a:off x="6665572" y="2664629"/>
            <a:ext cx="245279" cy="369332"/>
          </a:xfrm>
          <a:prstGeom prst="rect">
            <a:avLst/>
          </a:prstGeom>
          <a:noFill/>
        </p:spPr>
        <p:txBody>
          <a:bodyPr wrap="square" rtlCol="0">
            <a:spAutoFit/>
          </a:bodyPr>
          <a:lstStyle/>
          <a:p>
            <a:r>
              <a:rPr lang="sv-SE" smtClean="0"/>
              <a:t>X</a:t>
            </a:r>
            <a:endParaRPr lang="sv-SE" dirty="0"/>
          </a:p>
        </p:txBody>
      </p:sp>
      <p:sp>
        <p:nvSpPr>
          <p:cNvPr id="42" name="textruta 41"/>
          <p:cNvSpPr txBox="1"/>
          <p:nvPr/>
        </p:nvSpPr>
        <p:spPr>
          <a:xfrm>
            <a:off x="6015046" y="2632449"/>
            <a:ext cx="245279" cy="369332"/>
          </a:xfrm>
          <a:prstGeom prst="rect">
            <a:avLst/>
          </a:prstGeom>
          <a:noFill/>
        </p:spPr>
        <p:txBody>
          <a:bodyPr wrap="square" rtlCol="0">
            <a:spAutoFit/>
          </a:bodyPr>
          <a:lstStyle/>
          <a:p>
            <a:r>
              <a:rPr lang="sv-SE" dirty="0" smtClean="0"/>
              <a:t>X</a:t>
            </a:r>
            <a:endParaRPr lang="sv-SE" dirty="0"/>
          </a:p>
        </p:txBody>
      </p:sp>
      <p:sp>
        <p:nvSpPr>
          <p:cNvPr id="43" name="Ellips 42"/>
          <p:cNvSpPr/>
          <p:nvPr/>
        </p:nvSpPr>
        <p:spPr>
          <a:xfrm>
            <a:off x="6236966" y="275979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6" name="Ellips 45"/>
          <p:cNvSpPr/>
          <p:nvPr/>
        </p:nvSpPr>
        <p:spPr>
          <a:xfrm>
            <a:off x="6677480" y="270894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Frihandsfigur 2"/>
          <p:cNvSpPr/>
          <p:nvPr/>
        </p:nvSpPr>
        <p:spPr>
          <a:xfrm>
            <a:off x="6719960" y="1961147"/>
            <a:ext cx="402735" cy="324853"/>
          </a:xfrm>
          <a:custGeom>
            <a:avLst/>
            <a:gdLst>
              <a:gd name="connsiteX0" fmla="*/ 258356 w 402735"/>
              <a:gd name="connsiteY0" fmla="*/ 324853 h 324853"/>
              <a:gd name="connsiteX1" fmla="*/ 198198 w 402735"/>
              <a:gd name="connsiteY1" fmla="*/ 216569 h 324853"/>
              <a:gd name="connsiteX2" fmla="*/ 77882 w 402735"/>
              <a:gd name="connsiteY2" fmla="*/ 204537 h 324853"/>
              <a:gd name="connsiteX3" fmla="*/ 162103 w 402735"/>
              <a:gd name="connsiteY3" fmla="*/ 108285 h 324853"/>
              <a:gd name="connsiteX4" fmla="*/ 5693 w 402735"/>
              <a:gd name="connsiteY4" fmla="*/ 84221 h 324853"/>
              <a:gd name="connsiteX5" fmla="*/ 402735 w 402735"/>
              <a:gd name="connsiteY5" fmla="*/ 0 h 324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2735" h="324853">
                <a:moveTo>
                  <a:pt x="258356" y="324853"/>
                </a:moveTo>
                <a:cubicBezTo>
                  <a:pt x="243316" y="280737"/>
                  <a:pt x="228277" y="236622"/>
                  <a:pt x="198198" y="216569"/>
                </a:cubicBezTo>
                <a:cubicBezTo>
                  <a:pt x="168119" y="196516"/>
                  <a:pt x="83898" y="222584"/>
                  <a:pt x="77882" y="204537"/>
                </a:cubicBezTo>
                <a:cubicBezTo>
                  <a:pt x="71866" y="186490"/>
                  <a:pt x="174134" y="128338"/>
                  <a:pt x="162103" y="108285"/>
                </a:cubicBezTo>
                <a:cubicBezTo>
                  <a:pt x="150072" y="88232"/>
                  <a:pt x="-34412" y="102268"/>
                  <a:pt x="5693" y="84221"/>
                </a:cubicBezTo>
                <a:cubicBezTo>
                  <a:pt x="45798" y="66173"/>
                  <a:pt x="402735" y="0"/>
                  <a:pt x="402735" y="0"/>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textruta 34"/>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850253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823616" y="240211"/>
            <a:ext cx="3612627" cy="461665"/>
          </a:xfrm>
          <a:prstGeom prst="rect">
            <a:avLst/>
          </a:prstGeom>
          <a:noFill/>
        </p:spPr>
        <p:txBody>
          <a:bodyPr wrap="square" rtlCol="0">
            <a:spAutoFit/>
          </a:bodyPr>
          <a:lstStyle/>
          <a:p>
            <a:r>
              <a:rPr lang="sv-SE" sz="2400" b="1" smtClean="0"/>
              <a:t>Övningar: </a:t>
            </a:r>
            <a:r>
              <a:rPr lang="sv-SE" sz="2400" b="1"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646484" y="2626494"/>
            <a:ext cx="3900671" cy="189738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Övning: Vändning</a:t>
            </a:r>
            <a:endParaRPr lang="sv-SE" sz="1400" dirty="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10 spelare per bana. Den första spelaren i varje led driver bollen framåt. Då tränaren säger färgen/namnet på ena konan ska spelarna vända mot den konan. Den som kommer först till konan vinner. Övningen går att stegra genom att spelarna ska vända till den kona tränaren inte säger.</a:t>
            </a:r>
            <a:endParaRPr lang="sv-SE" sz="1400" dirty="0">
              <a:solidFill>
                <a:schemeClr val="tx1"/>
              </a:solidFill>
              <a:ea typeface="Times New Roman" charset="0"/>
              <a:cs typeface="Times New Roman" charset="0"/>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Rektangel med rundade hörn 64"/>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Rektangel 65"/>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Rektangel 66"/>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9" name="Rak 68"/>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textruta 70"/>
          <p:cNvSpPr txBox="1"/>
          <p:nvPr/>
        </p:nvSpPr>
        <p:spPr>
          <a:xfrm>
            <a:off x="8907249" y="2447783"/>
            <a:ext cx="245279" cy="369332"/>
          </a:xfrm>
          <a:prstGeom prst="rect">
            <a:avLst/>
          </a:prstGeom>
          <a:noFill/>
        </p:spPr>
        <p:txBody>
          <a:bodyPr wrap="square" rtlCol="0">
            <a:spAutoFit/>
          </a:bodyPr>
          <a:lstStyle/>
          <a:p>
            <a:r>
              <a:rPr lang="sv-SE" dirty="0" smtClean="0"/>
              <a:t>X</a:t>
            </a:r>
            <a:endParaRPr lang="sv-SE" dirty="0"/>
          </a:p>
        </p:txBody>
      </p:sp>
      <p:sp>
        <p:nvSpPr>
          <p:cNvPr id="74" name="Ellips 73"/>
          <p:cNvSpPr/>
          <p:nvPr/>
        </p:nvSpPr>
        <p:spPr>
          <a:xfrm>
            <a:off x="6871676" y="271788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5" name="textruta 74"/>
          <p:cNvSpPr txBox="1"/>
          <p:nvPr/>
        </p:nvSpPr>
        <p:spPr>
          <a:xfrm>
            <a:off x="6618037" y="2411212"/>
            <a:ext cx="245279" cy="369332"/>
          </a:xfrm>
          <a:prstGeom prst="rect">
            <a:avLst/>
          </a:prstGeom>
          <a:noFill/>
        </p:spPr>
        <p:txBody>
          <a:bodyPr wrap="square" rtlCol="0">
            <a:spAutoFit/>
          </a:bodyPr>
          <a:lstStyle/>
          <a:p>
            <a:r>
              <a:rPr lang="sv-SE" smtClean="0"/>
              <a:t>X</a:t>
            </a:r>
            <a:endParaRPr lang="sv-SE" dirty="0"/>
          </a:p>
        </p:txBody>
      </p:sp>
      <p:sp>
        <p:nvSpPr>
          <p:cNvPr id="78" name="Ellips 77"/>
          <p:cNvSpPr/>
          <p:nvPr/>
        </p:nvSpPr>
        <p:spPr>
          <a:xfrm>
            <a:off x="6939006" y="250857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9" name="Ellips 78"/>
          <p:cNvSpPr/>
          <p:nvPr/>
        </p:nvSpPr>
        <p:spPr>
          <a:xfrm>
            <a:off x="6442718" y="249995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0" name="Rak 29"/>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ruta 32"/>
          <p:cNvSpPr txBox="1"/>
          <p:nvPr/>
        </p:nvSpPr>
        <p:spPr>
          <a:xfrm>
            <a:off x="8279354" y="2437870"/>
            <a:ext cx="245279" cy="369332"/>
          </a:xfrm>
          <a:prstGeom prst="rect">
            <a:avLst/>
          </a:prstGeom>
          <a:noFill/>
        </p:spPr>
        <p:txBody>
          <a:bodyPr wrap="square" rtlCol="0">
            <a:spAutoFit/>
          </a:bodyPr>
          <a:lstStyle/>
          <a:p>
            <a:r>
              <a:rPr lang="sv-SE" dirty="0" smtClean="0"/>
              <a:t>X</a:t>
            </a:r>
            <a:endParaRPr lang="sv-SE" dirty="0"/>
          </a:p>
        </p:txBody>
      </p:sp>
      <p:sp>
        <p:nvSpPr>
          <p:cNvPr id="34" name="textruta 33"/>
          <p:cNvSpPr txBox="1"/>
          <p:nvPr/>
        </p:nvSpPr>
        <p:spPr>
          <a:xfrm>
            <a:off x="6433665" y="2387041"/>
            <a:ext cx="245279" cy="369332"/>
          </a:xfrm>
          <a:prstGeom prst="rect">
            <a:avLst/>
          </a:prstGeom>
          <a:noFill/>
        </p:spPr>
        <p:txBody>
          <a:bodyPr wrap="square" rtlCol="0">
            <a:spAutoFit/>
          </a:bodyPr>
          <a:lstStyle/>
          <a:p>
            <a:r>
              <a:rPr lang="sv-SE" smtClean="0"/>
              <a:t>X</a:t>
            </a:r>
            <a:endParaRPr lang="sv-SE" dirty="0"/>
          </a:p>
        </p:txBody>
      </p:sp>
      <p:sp>
        <p:nvSpPr>
          <p:cNvPr id="37" name="textruta 36"/>
          <p:cNvSpPr txBox="1"/>
          <p:nvPr/>
        </p:nvSpPr>
        <p:spPr>
          <a:xfrm>
            <a:off x="8673965" y="2428536"/>
            <a:ext cx="245279" cy="369332"/>
          </a:xfrm>
          <a:prstGeom prst="rect">
            <a:avLst/>
          </a:prstGeom>
          <a:noFill/>
        </p:spPr>
        <p:txBody>
          <a:bodyPr wrap="square" rtlCol="0">
            <a:spAutoFit/>
          </a:bodyPr>
          <a:lstStyle/>
          <a:p>
            <a:r>
              <a:rPr lang="sv-SE" dirty="0" smtClean="0"/>
              <a:t>X</a:t>
            </a:r>
            <a:endParaRPr lang="sv-SE" dirty="0"/>
          </a:p>
        </p:txBody>
      </p:sp>
      <p:sp>
        <p:nvSpPr>
          <p:cNvPr id="45" name="textruta 44"/>
          <p:cNvSpPr txBox="1"/>
          <p:nvPr/>
        </p:nvSpPr>
        <p:spPr>
          <a:xfrm>
            <a:off x="8466844" y="2411212"/>
            <a:ext cx="222420" cy="369332"/>
          </a:xfrm>
          <a:prstGeom prst="rect">
            <a:avLst/>
          </a:prstGeom>
          <a:noFill/>
        </p:spPr>
        <p:txBody>
          <a:bodyPr wrap="square" rtlCol="0">
            <a:spAutoFit/>
          </a:bodyPr>
          <a:lstStyle/>
          <a:p>
            <a:r>
              <a:rPr lang="sv-SE" smtClean="0"/>
              <a:t>X</a:t>
            </a:r>
            <a:endParaRPr lang="sv-SE" dirty="0"/>
          </a:p>
        </p:txBody>
      </p:sp>
      <p:sp>
        <p:nvSpPr>
          <p:cNvPr id="50" name="Triangel 49"/>
          <p:cNvSpPr/>
          <p:nvPr/>
        </p:nvSpPr>
        <p:spPr>
          <a:xfrm>
            <a:off x="7624124" y="219780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1" name="Triangel 50"/>
          <p:cNvSpPr/>
          <p:nvPr/>
        </p:nvSpPr>
        <p:spPr>
          <a:xfrm>
            <a:off x="7640255" y="309810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2" name="Ellips 51"/>
          <p:cNvSpPr/>
          <p:nvPr/>
        </p:nvSpPr>
        <p:spPr>
          <a:xfrm>
            <a:off x="8712198" y="267555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3" name="Ellips 52"/>
          <p:cNvSpPr/>
          <p:nvPr/>
        </p:nvSpPr>
        <p:spPr>
          <a:xfrm>
            <a:off x="8506837" y="2454240"/>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4" name="Ellips 53"/>
          <p:cNvSpPr/>
          <p:nvPr/>
        </p:nvSpPr>
        <p:spPr>
          <a:xfrm>
            <a:off x="8935172" y="248571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textruta 40"/>
          <p:cNvSpPr txBox="1"/>
          <p:nvPr/>
        </p:nvSpPr>
        <p:spPr>
          <a:xfrm>
            <a:off x="6785847" y="2435902"/>
            <a:ext cx="271989" cy="369332"/>
          </a:xfrm>
          <a:prstGeom prst="rect">
            <a:avLst/>
          </a:prstGeom>
          <a:noFill/>
        </p:spPr>
        <p:txBody>
          <a:bodyPr wrap="square" rtlCol="0">
            <a:spAutoFit/>
          </a:bodyPr>
          <a:lstStyle/>
          <a:p>
            <a:r>
              <a:rPr lang="sv-SE" smtClean="0"/>
              <a:t>X</a:t>
            </a:r>
            <a:endParaRPr lang="sv-SE" dirty="0"/>
          </a:p>
        </p:txBody>
      </p:sp>
      <p:sp>
        <p:nvSpPr>
          <p:cNvPr id="42" name="textruta 41"/>
          <p:cNvSpPr txBox="1"/>
          <p:nvPr/>
        </p:nvSpPr>
        <p:spPr>
          <a:xfrm>
            <a:off x="6170746" y="2411212"/>
            <a:ext cx="245279" cy="369332"/>
          </a:xfrm>
          <a:prstGeom prst="rect">
            <a:avLst/>
          </a:prstGeom>
          <a:noFill/>
        </p:spPr>
        <p:txBody>
          <a:bodyPr wrap="square" rtlCol="0">
            <a:spAutoFit/>
          </a:bodyPr>
          <a:lstStyle/>
          <a:p>
            <a:r>
              <a:rPr lang="sv-SE" dirty="0" smtClean="0"/>
              <a:t>X</a:t>
            </a:r>
            <a:endParaRPr lang="sv-SE" dirty="0"/>
          </a:p>
        </p:txBody>
      </p:sp>
      <p:sp>
        <p:nvSpPr>
          <p:cNvPr id="43" name="Ellips 42"/>
          <p:cNvSpPr/>
          <p:nvPr/>
        </p:nvSpPr>
        <p:spPr>
          <a:xfrm>
            <a:off x="8344595" y="275951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6" name="Ellips 45"/>
          <p:cNvSpPr/>
          <p:nvPr/>
        </p:nvSpPr>
        <p:spPr>
          <a:xfrm>
            <a:off x="6677480" y="270894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Frihandsfigur 2"/>
          <p:cNvSpPr/>
          <p:nvPr/>
        </p:nvSpPr>
        <p:spPr>
          <a:xfrm rot="16787954">
            <a:off x="7820496" y="2358882"/>
            <a:ext cx="492903" cy="508641"/>
          </a:xfrm>
          <a:custGeom>
            <a:avLst/>
            <a:gdLst>
              <a:gd name="connsiteX0" fmla="*/ 258356 w 402735"/>
              <a:gd name="connsiteY0" fmla="*/ 324853 h 324853"/>
              <a:gd name="connsiteX1" fmla="*/ 198198 w 402735"/>
              <a:gd name="connsiteY1" fmla="*/ 216569 h 324853"/>
              <a:gd name="connsiteX2" fmla="*/ 77882 w 402735"/>
              <a:gd name="connsiteY2" fmla="*/ 204537 h 324853"/>
              <a:gd name="connsiteX3" fmla="*/ 162103 w 402735"/>
              <a:gd name="connsiteY3" fmla="*/ 108285 h 324853"/>
              <a:gd name="connsiteX4" fmla="*/ 5693 w 402735"/>
              <a:gd name="connsiteY4" fmla="*/ 84221 h 324853"/>
              <a:gd name="connsiteX5" fmla="*/ 402735 w 402735"/>
              <a:gd name="connsiteY5" fmla="*/ 0 h 324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2735" h="324853">
                <a:moveTo>
                  <a:pt x="258356" y="324853"/>
                </a:moveTo>
                <a:cubicBezTo>
                  <a:pt x="243316" y="280737"/>
                  <a:pt x="228277" y="236622"/>
                  <a:pt x="198198" y="216569"/>
                </a:cubicBezTo>
                <a:cubicBezTo>
                  <a:pt x="168119" y="196516"/>
                  <a:pt x="83898" y="222584"/>
                  <a:pt x="77882" y="204537"/>
                </a:cubicBezTo>
                <a:cubicBezTo>
                  <a:pt x="71866" y="186490"/>
                  <a:pt x="174134" y="128338"/>
                  <a:pt x="162103" y="108285"/>
                </a:cubicBezTo>
                <a:cubicBezTo>
                  <a:pt x="150072" y="88232"/>
                  <a:pt x="-34412" y="102268"/>
                  <a:pt x="5693" y="84221"/>
                </a:cubicBezTo>
                <a:cubicBezTo>
                  <a:pt x="45798" y="66173"/>
                  <a:pt x="402735" y="0"/>
                  <a:pt x="402735" y="0"/>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Frihandsfigur 34"/>
          <p:cNvSpPr/>
          <p:nvPr/>
        </p:nvSpPr>
        <p:spPr>
          <a:xfrm rot="15362325" flipV="1">
            <a:off x="7084074" y="2386132"/>
            <a:ext cx="492903" cy="523021"/>
          </a:xfrm>
          <a:custGeom>
            <a:avLst/>
            <a:gdLst>
              <a:gd name="connsiteX0" fmla="*/ 258356 w 402735"/>
              <a:gd name="connsiteY0" fmla="*/ 324853 h 324853"/>
              <a:gd name="connsiteX1" fmla="*/ 198198 w 402735"/>
              <a:gd name="connsiteY1" fmla="*/ 216569 h 324853"/>
              <a:gd name="connsiteX2" fmla="*/ 77882 w 402735"/>
              <a:gd name="connsiteY2" fmla="*/ 204537 h 324853"/>
              <a:gd name="connsiteX3" fmla="*/ 162103 w 402735"/>
              <a:gd name="connsiteY3" fmla="*/ 108285 h 324853"/>
              <a:gd name="connsiteX4" fmla="*/ 5693 w 402735"/>
              <a:gd name="connsiteY4" fmla="*/ 84221 h 324853"/>
              <a:gd name="connsiteX5" fmla="*/ 402735 w 402735"/>
              <a:gd name="connsiteY5" fmla="*/ 0 h 324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2735" h="324853">
                <a:moveTo>
                  <a:pt x="258356" y="324853"/>
                </a:moveTo>
                <a:cubicBezTo>
                  <a:pt x="243316" y="280737"/>
                  <a:pt x="228277" y="236622"/>
                  <a:pt x="198198" y="216569"/>
                </a:cubicBezTo>
                <a:cubicBezTo>
                  <a:pt x="168119" y="196516"/>
                  <a:pt x="83898" y="222584"/>
                  <a:pt x="77882" y="204537"/>
                </a:cubicBezTo>
                <a:cubicBezTo>
                  <a:pt x="71866" y="186490"/>
                  <a:pt x="174134" y="128338"/>
                  <a:pt x="162103" y="108285"/>
                </a:cubicBezTo>
                <a:cubicBezTo>
                  <a:pt x="150072" y="88232"/>
                  <a:pt x="-34412" y="102268"/>
                  <a:pt x="5693" y="84221"/>
                </a:cubicBezTo>
                <a:cubicBezTo>
                  <a:pt x="45798" y="66173"/>
                  <a:pt x="402735" y="0"/>
                  <a:pt x="402735" y="0"/>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textruta 35"/>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347832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823616" y="240211"/>
            <a:ext cx="3612627" cy="461665"/>
          </a:xfrm>
          <a:prstGeom prst="rect">
            <a:avLst/>
          </a:prstGeom>
          <a:noFill/>
        </p:spPr>
        <p:txBody>
          <a:bodyPr wrap="square" rtlCol="0">
            <a:spAutoFit/>
          </a:bodyPr>
          <a:lstStyle/>
          <a:p>
            <a:r>
              <a:rPr lang="sv-SE" sz="2400" b="1" smtClean="0"/>
              <a:t>Övningar: </a:t>
            </a:r>
            <a:r>
              <a:rPr lang="sv-SE" sz="2400" b="1"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646484" y="2626494"/>
            <a:ext cx="3900671" cy="189738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Övning: Skottkubb</a:t>
            </a:r>
            <a:endParaRPr lang="sv-SE" sz="1400" dirty="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Spelarna delas in i lag med 4-6 spelare i varje lag. Två lag möts och ska försöka skjuta bort konerna från motståndarens sida. En träffad kon läggs åt sidan. Lagen turas om att skjuta. Det lag som först lyckats träffa alla motståndarens koner har vunnit.</a:t>
            </a:r>
            <a:endParaRPr lang="sv-SE" sz="1400" dirty="0">
              <a:solidFill>
                <a:schemeClr val="tx1"/>
              </a:solidFill>
              <a:ea typeface="Times New Roman" charset="0"/>
              <a:cs typeface="Times New Roman" charset="0"/>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Rektangel med rundade hörn 64"/>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Rektangel 65"/>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Rektangel 66"/>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9" name="Rak 68"/>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textruta 70"/>
          <p:cNvSpPr txBox="1"/>
          <p:nvPr/>
        </p:nvSpPr>
        <p:spPr>
          <a:xfrm>
            <a:off x="6911044" y="1292665"/>
            <a:ext cx="245279" cy="369332"/>
          </a:xfrm>
          <a:prstGeom prst="rect">
            <a:avLst/>
          </a:prstGeom>
          <a:noFill/>
        </p:spPr>
        <p:txBody>
          <a:bodyPr wrap="square" rtlCol="0">
            <a:spAutoFit/>
          </a:bodyPr>
          <a:lstStyle/>
          <a:p>
            <a:r>
              <a:rPr lang="sv-SE" dirty="0" smtClean="0"/>
              <a:t>X</a:t>
            </a:r>
            <a:endParaRPr lang="sv-SE" dirty="0"/>
          </a:p>
        </p:txBody>
      </p:sp>
      <p:sp>
        <p:nvSpPr>
          <p:cNvPr id="74" name="Ellips 73"/>
          <p:cNvSpPr/>
          <p:nvPr/>
        </p:nvSpPr>
        <p:spPr>
          <a:xfrm>
            <a:off x="6871676" y="271788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5" name="textruta 74"/>
          <p:cNvSpPr txBox="1"/>
          <p:nvPr/>
        </p:nvSpPr>
        <p:spPr>
          <a:xfrm>
            <a:off x="6618037" y="2411212"/>
            <a:ext cx="245279" cy="369332"/>
          </a:xfrm>
          <a:prstGeom prst="rect">
            <a:avLst/>
          </a:prstGeom>
          <a:noFill/>
        </p:spPr>
        <p:txBody>
          <a:bodyPr wrap="square" rtlCol="0">
            <a:spAutoFit/>
          </a:bodyPr>
          <a:lstStyle/>
          <a:p>
            <a:r>
              <a:rPr lang="sv-SE" smtClean="0"/>
              <a:t>X</a:t>
            </a:r>
            <a:endParaRPr lang="sv-SE" dirty="0"/>
          </a:p>
        </p:txBody>
      </p:sp>
      <p:sp>
        <p:nvSpPr>
          <p:cNvPr id="78" name="Ellips 77"/>
          <p:cNvSpPr/>
          <p:nvPr/>
        </p:nvSpPr>
        <p:spPr>
          <a:xfrm>
            <a:off x="6939006" y="250857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9" name="Ellips 78"/>
          <p:cNvSpPr/>
          <p:nvPr/>
        </p:nvSpPr>
        <p:spPr>
          <a:xfrm>
            <a:off x="6442718" y="249995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0" name="Rak 29"/>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ruta 32"/>
          <p:cNvSpPr txBox="1"/>
          <p:nvPr/>
        </p:nvSpPr>
        <p:spPr>
          <a:xfrm>
            <a:off x="6186815" y="1279771"/>
            <a:ext cx="245279" cy="369332"/>
          </a:xfrm>
          <a:prstGeom prst="rect">
            <a:avLst/>
          </a:prstGeom>
          <a:noFill/>
        </p:spPr>
        <p:txBody>
          <a:bodyPr wrap="square" rtlCol="0">
            <a:spAutoFit/>
          </a:bodyPr>
          <a:lstStyle/>
          <a:p>
            <a:r>
              <a:rPr lang="sv-SE" dirty="0" smtClean="0"/>
              <a:t>X</a:t>
            </a:r>
            <a:endParaRPr lang="sv-SE" dirty="0"/>
          </a:p>
        </p:txBody>
      </p:sp>
      <p:sp>
        <p:nvSpPr>
          <p:cNvPr id="34" name="textruta 33"/>
          <p:cNvSpPr txBox="1"/>
          <p:nvPr/>
        </p:nvSpPr>
        <p:spPr>
          <a:xfrm>
            <a:off x="6433665" y="2387041"/>
            <a:ext cx="245279" cy="369332"/>
          </a:xfrm>
          <a:prstGeom prst="rect">
            <a:avLst/>
          </a:prstGeom>
          <a:noFill/>
        </p:spPr>
        <p:txBody>
          <a:bodyPr wrap="square" rtlCol="0">
            <a:spAutoFit/>
          </a:bodyPr>
          <a:lstStyle/>
          <a:p>
            <a:r>
              <a:rPr lang="sv-SE" smtClean="0"/>
              <a:t>X</a:t>
            </a:r>
            <a:endParaRPr lang="sv-SE" dirty="0"/>
          </a:p>
        </p:txBody>
      </p:sp>
      <p:sp>
        <p:nvSpPr>
          <p:cNvPr id="37" name="textruta 36"/>
          <p:cNvSpPr txBox="1"/>
          <p:nvPr/>
        </p:nvSpPr>
        <p:spPr>
          <a:xfrm>
            <a:off x="6677399" y="1286469"/>
            <a:ext cx="245279" cy="369332"/>
          </a:xfrm>
          <a:prstGeom prst="rect">
            <a:avLst/>
          </a:prstGeom>
          <a:noFill/>
        </p:spPr>
        <p:txBody>
          <a:bodyPr wrap="square" rtlCol="0">
            <a:spAutoFit/>
          </a:bodyPr>
          <a:lstStyle/>
          <a:p>
            <a:r>
              <a:rPr lang="sv-SE" dirty="0" smtClean="0"/>
              <a:t>X</a:t>
            </a:r>
            <a:endParaRPr lang="sv-SE" dirty="0"/>
          </a:p>
        </p:txBody>
      </p:sp>
      <p:sp>
        <p:nvSpPr>
          <p:cNvPr id="45" name="textruta 44"/>
          <p:cNvSpPr txBox="1"/>
          <p:nvPr/>
        </p:nvSpPr>
        <p:spPr>
          <a:xfrm>
            <a:off x="6470359" y="1292665"/>
            <a:ext cx="222420" cy="369332"/>
          </a:xfrm>
          <a:prstGeom prst="rect">
            <a:avLst/>
          </a:prstGeom>
          <a:noFill/>
        </p:spPr>
        <p:txBody>
          <a:bodyPr wrap="square" rtlCol="0">
            <a:spAutoFit/>
          </a:bodyPr>
          <a:lstStyle/>
          <a:p>
            <a:r>
              <a:rPr lang="sv-SE" smtClean="0"/>
              <a:t>X</a:t>
            </a:r>
            <a:endParaRPr lang="sv-SE" dirty="0"/>
          </a:p>
        </p:txBody>
      </p:sp>
      <p:sp>
        <p:nvSpPr>
          <p:cNvPr id="50" name="Triangel 49"/>
          <p:cNvSpPr/>
          <p:nvPr/>
        </p:nvSpPr>
        <p:spPr>
          <a:xfrm>
            <a:off x="6777133" y="1522271"/>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1" name="Triangel 50"/>
          <p:cNvSpPr/>
          <p:nvPr/>
        </p:nvSpPr>
        <p:spPr>
          <a:xfrm>
            <a:off x="6179890" y="1548268"/>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textruta 40"/>
          <p:cNvSpPr txBox="1"/>
          <p:nvPr/>
        </p:nvSpPr>
        <p:spPr>
          <a:xfrm>
            <a:off x="6785847" y="2435902"/>
            <a:ext cx="271989" cy="369332"/>
          </a:xfrm>
          <a:prstGeom prst="rect">
            <a:avLst/>
          </a:prstGeom>
          <a:noFill/>
        </p:spPr>
        <p:txBody>
          <a:bodyPr wrap="square" rtlCol="0">
            <a:spAutoFit/>
          </a:bodyPr>
          <a:lstStyle/>
          <a:p>
            <a:r>
              <a:rPr lang="sv-SE" dirty="0" smtClean="0"/>
              <a:t>X</a:t>
            </a:r>
            <a:endParaRPr lang="sv-SE" dirty="0"/>
          </a:p>
        </p:txBody>
      </p:sp>
      <p:sp>
        <p:nvSpPr>
          <p:cNvPr id="42" name="textruta 41"/>
          <p:cNvSpPr txBox="1"/>
          <p:nvPr/>
        </p:nvSpPr>
        <p:spPr>
          <a:xfrm>
            <a:off x="6170746" y="2411212"/>
            <a:ext cx="245279" cy="369332"/>
          </a:xfrm>
          <a:prstGeom prst="rect">
            <a:avLst/>
          </a:prstGeom>
          <a:noFill/>
        </p:spPr>
        <p:txBody>
          <a:bodyPr wrap="square" rtlCol="0">
            <a:spAutoFit/>
          </a:bodyPr>
          <a:lstStyle/>
          <a:p>
            <a:r>
              <a:rPr lang="sv-SE" dirty="0" smtClean="0"/>
              <a:t>X</a:t>
            </a:r>
            <a:endParaRPr lang="sv-SE" dirty="0"/>
          </a:p>
        </p:txBody>
      </p:sp>
      <p:sp>
        <p:nvSpPr>
          <p:cNvPr id="46" name="Ellips 45"/>
          <p:cNvSpPr/>
          <p:nvPr/>
        </p:nvSpPr>
        <p:spPr>
          <a:xfrm>
            <a:off x="6677480" y="270894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Triangel 35"/>
          <p:cNvSpPr/>
          <p:nvPr/>
        </p:nvSpPr>
        <p:spPr>
          <a:xfrm>
            <a:off x="6146547" y="2411751"/>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8" name="Triangel 37"/>
          <p:cNvSpPr/>
          <p:nvPr/>
        </p:nvSpPr>
        <p:spPr>
          <a:xfrm>
            <a:off x="6624535" y="2403136"/>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 name="Triangel 38"/>
          <p:cNvSpPr/>
          <p:nvPr/>
        </p:nvSpPr>
        <p:spPr>
          <a:xfrm>
            <a:off x="6975088" y="1542888"/>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Triangel 39"/>
          <p:cNvSpPr/>
          <p:nvPr/>
        </p:nvSpPr>
        <p:spPr>
          <a:xfrm>
            <a:off x="6430218" y="1544063"/>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4" name="Triangel 43"/>
          <p:cNvSpPr/>
          <p:nvPr/>
        </p:nvSpPr>
        <p:spPr>
          <a:xfrm>
            <a:off x="6332663" y="2407007"/>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7" name="Triangel 46"/>
          <p:cNvSpPr/>
          <p:nvPr/>
        </p:nvSpPr>
        <p:spPr>
          <a:xfrm>
            <a:off x="6896568" y="2375655"/>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textruta 34"/>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841326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823616" y="240211"/>
            <a:ext cx="3612627" cy="461665"/>
          </a:xfrm>
          <a:prstGeom prst="rect">
            <a:avLst/>
          </a:prstGeom>
          <a:noFill/>
        </p:spPr>
        <p:txBody>
          <a:bodyPr wrap="square" rtlCol="0">
            <a:spAutoFit/>
          </a:bodyPr>
          <a:lstStyle/>
          <a:p>
            <a:r>
              <a:rPr lang="sv-SE" sz="2400" b="1" smtClean="0"/>
              <a:t>Övningar: </a:t>
            </a:r>
            <a:r>
              <a:rPr lang="sv-SE" sz="2400" b="1"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646484" y="2983723"/>
            <a:ext cx="3900671" cy="147627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Övning: Smålagsspel 2 mot 2</a:t>
            </a:r>
          </a:p>
          <a:p>
            <a:r>
              <a:rPr lang="sv-SE" sz="1400" dirty="0" smtClean="0">
                <a:solidFill>
                  <a:schemeClr val="tx1"/>
                </a:solidFill>
                <a:ea typeface="Times New Roman" charset="0"/>
                <a:cs typeface="Times New Roman" charset="0"/>
              </a:rPr>
              <a:t>Dela in spelarna i par och på små ytor. Därefter gäller fritt spel med mål och eventuellt målvakter. Tips, målvakterna ska tänka på att försöka vara snabba på att ta bollen när den hamnar i närheten av dem.</a:t>
            </a:r>
            <a:endParaRPr lang="sv-SE" sz="1400" dirty="0">
              <a:solidFill>
                <a:schemeClr val="tx1"/>
              </a:solidFill>
              <a:ea typeface="Times New Roman" charset="0"/>
              <a:cs typeface="Times New Roman" charset="0"/>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Rektangel med rundade hörn 64"/>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Rektangel 65"/>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Rektangel 66"/>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9" name="Rak 68"/>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Ellips 73"/>
          <p:cNvSpPr/>
          <p:nvPr/>
        </p:nvSpPr>
        <p:spPr>
          <a:xfrm>
            <a:off x="6307325" y="182576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0" name="Rak 29"/>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ruta 36"/>
          <p:cNvSpPr txBox="1"/>
          <p:nvPr/>
        </p:nvSpPr>
        <p:spPr>
          <a:xfrm>
            <a:off x="6024092" y="1544316"/>
            <a:ext cx="245279" cy="369332"/>
          </a:xfrm>
          <a:prstGeom prst="rect">
            <a:avLst/>
          </a:prstGeom>
          <a:noFill/>
        </p:spPr>
        <p:txBody>
          <a:bodyPr wrap="square" rtlCol="0">
            <a:spAutoFit/>
          </a:bodyPr>
          <a:lstStyle/>
          <a:p>
            <a:r>
              <a:rPr lang="sv-SE" dirty="0" smtClean="0"/>
              <a:t>X</a:t>
            </a:r>
            <a:endParaRPr lang="sv-SE" dirty="0"/>
          </a:p>
        </p:txBody>
      </p:sp>
      <p:sp>
        <p:nvSpPr>
          <p:cNvPr id="12" name="Triangel 11"/>
          <p:cNvSpPr/>
          <p:nvPr/>
        </p:nvSpPr>
        <p:spPr>
          <a:xfrm>
            <a:off x="5844475" y="2433057"/>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0" name="Triangel 49"/>
          <p:cNvSpPr/>
          <p:nvPr/>
        </p:nvSpPr>
        <p:spPr>
          <a:xfrm>
            <a:off x="6772797" y="1260611"/>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1" name="Triangel 50"/>
          <p:cNvSpPr/>
          <p:nvPr/>
        </p:nvSpPr>
        <p:spPr>
          <a:xfrm>
            <a:off x="6764560" y="2425996"/>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4" name="Rak 13"/>
          <p:cNvCxnSpPr>
            <a:endCxn id="51" idx="5"/>
          </p:cNvCxnSpPr>
          <p:nvPr/>
        </p:nvCxnSpPr>
        <p:spPr>
          <a:xfrm flipV="1">
            <a:off x="5939718" y="2485837"/>
            <a:ext cx="922308" cy="1412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6" name="Rak 55"/>
          <p:cNvCxnSpPr>
            <a:stCxn id="51" idx="5"/>
          </p:cNvCxnSpPr>
          <p:nvPr/>
        </p:nvCxnSpPr>
        <p:spPr>
          <a:xfrm flipH="1" flipV="1">
            <a:off x="6832139" y="1239253"/>
            <a:ext cx="29887" cy="124658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2" name="textruta 41"/>
          <p:cNvSpPr txBox="1"/>
          <p:nvPr/>
        </p:nvSpPr>
        <p:spPr>
          <a:xfrm>
            <a:off x="6487486" y="1677879"/>
            <a:ext cx="245279" cy="369332"/>
          </a:xfrm>
          <a:prstGeom prst="rect">
            <a:avLst/>
          </a:prstGeom>
          <a:noFill/>
        </p:spPr>
        <p:txBody>
          <a:bodyPr wrap="square" rtlCol="0">
            <a:spAutoFit/>
          </a:bodyPr>
          <a:lstStyle/>
          <a:p>
            <a:r>
              <a:rPr lang="sv-SE" dirty="0" smtClean="0"/>
              <a:t>X</a:t>
            </a:r>
            <a:endParaRPr lang="sv-SE" dirty="0"/>
          </a:p>
        </p:txBody>
      </p:sp>
      <p:cxnSp>
        <p:nvCxnSpPr>
          <p:cNvPr id="38" name="Rak 37"/>
          <p:cNvCxnSpPr/>
          <p:nvPr/>
        </p:nvCxnSpPr>
        <p:spPr>
          <a:xfrm flipH="1" flipV="1">
            <a:off x="6269371" y="1408699"/>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Rak 38"/>
          <p:cNvCxnSpPr/>
          <p:nvPr/>
        </p:nvCxnSpPr>
        <p:spPr>
          <a:xfrm flipH="1" flipV="1">
            <a:off x="6212544" y="2355521"/>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ruta 39"/>
          <p:cNvSpPr txBox="1"/>
          <p:nvPr/>
        </p:nvSpPr>
        <p:spPr>
          <a:xfrm>
            <a:off x="6012359" y="1796938"/>
            <a:ext cx="245279" cy="369332"/>
          </a:xfrm>
          <a:prstGeom prst="rect">
            <a:avLst/>
          </a:prstGeom>
          <a:noFill/>
        </p:spPr>
        <p:txBody>
          <a:bodyPr wrap="square" rtlCol="0">
            <a:spAutoFit/>
          </a:bodyPr>
          <a:lstStyle/>
          <a:p>
            <a:r>
              <a:rPr lang="sv-SE" dirty="0"/>
              <a:t>O</a:t>
            </a:r>
          </a:p>
        </p:txBody>
      </p:sp>
      <p:sp>
        <p:nvSpPr>
          <p:cNvPr id="44" name="textruta 43"/>
          <p:cNvSpPr txBox="1"/>
          <p:nvPr/>
        </p:nvSpPr>
        <p:spPr>
          <a:xfrm>
            <a:off x="6405981" y="1901919"/>
            <a:ext cx="245279" cy="369332"/>
          </a:xfrm>
          <a:prstGeom prst="rect">
            <a:avLst/>
          </a:prstGeom>
          <a:noFill/>
        </p:spPr>
        <p:txBody>
          <a:bodyPr wrap="square" rtlCol="0">
            <a:spAutoFit/>
          </a:bodyPr>
          <a:lstStyle/>
          <a:p>
            <a:r>
              <a:rPr lang="sv-SE" dirty="0"/>
              <a:t>O</a:t>
            </a:r>
          </a:p>
        </p:txBody>
      </p:sp>
      <p:sp>
        <p:nvSpPr>
          <p:cNvPr id="25" name="textruta 24"/>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564224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823616" y="240211"/>
            <a:ext cx="3612627" cy="461665"/>
          </a:xfrm>
          <a:prstGeom prst="rect">
            <a:avLst/>
          </a:prstGeom>
          <a:noFill/>
        </p:spPr>
        <p:txBody>
          <a:bodyPr wrap="square" rtlCol="0">
            <a:spAutoFit/>
          </a:bodyPr>
          <a:lstStyle/>
          <a:p>
            <a:r>
              <a:rPr lang="sv-SE" sz="2400" b="1" smtClean="0"/>
              <a:t>Övningar: </a:t>
            </a:r>
            <a:r>
              <a:rPr lang="sv-SE" sz="2400" b="1"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646484" y="2983722"/>
            <a:ext cx="3900671" cy="159906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Övning: Smålagsspel 1 mot </a:t>
            </a:r>
            <a:r>
              <a:rPr lang="sv-SE" sz="1600" b="1" dirty="0">
                <a:solidFill>
                  <a:schemeClr val="tx1"/>
                </a:solidFill>
                <a:ea typeface="Times New Roman" charset="0"/>
                <a:cs typeface="Times New Roman" charset="0"/>
              </a:rPr>
              <a:t>1</a:t>
            </a:r>
            <a:endParaRPr lang="sv-SE" sz="1600" b="1" dirty="0" smtClean="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Dela in spelarna parvis på små ytor avgränsade med </a:t>
            </a:r>
            <a:r>
              <a:rPr lang="sv-SE" sz="1400" dirty="0" err="1" smtClean="0">
                <a:solidFill>
                  <a:schemeClr val="tx1"/>
                </a:solidFill>
                <a:ea typeface="Times New Roman" charset="0"/>
                <a:cs typeface="Times New Roman" charset="0"/>
              </a:rPr>
              <a:t>sarbitar</a:t>
            </a:r>
            <a:r>
              <a:rPr lang="sv-SE" sz="1400" dirty="0" smtClean="0">
                <a:solidFill>
                  <a:schemeClr val="tx1"/>
                </a:solidFill>
                <a:ea typeface="Times New Roman" charset="0"/>
                <a:cs typeface="Times New Roman" charset="0"/>
              </a:rPr>
              <a:t>/bänkar. Använd </a:t>
            </a:r>
            <a:r>
              <a:rPr lang="sv-SE" sz="1400" dirty="0" err="1" smtClean="0">
                <a:solidFill>
                  <a:schemeClr val="tx1"/>
                </a:solidFill>
                <a:ea typeface="Times New Roman" charset="0"/>
                <a:cs typeface="Times New Roman" charset="0"/>
              </a:rPr>
              <a:t>småmål</a:t>
            </a:r>
            <a:r>
              <a:rPr lang="sv-SE" sz="1400" dirty="0" smtClean="0">
                <a:solidFill>
                  <a:schemeClr val="tx1"/>
                </a:solidFill>
                <a:ea typeface="Times New Roman" charset="0"/>
                <a:cs typeface="Times New Roman" charset="0"/>
              </a:rPr>
              <a:t> om det finns, annars två koner. Anfallande ska försöka göra mål på försvarande spelare, om försvarande spelare vinner bollen ska den anfalla mot motsatt sida.</a:t>
            </a:r>
            <a:endParaRPr lang="sv-SE" sz="1400" dirty="0">
              <a:solidFill>
                <a:schemeClr val="tx1"/>
              </a:solidFill>
              <a:ea typeface="Times New Roman" charset="0"/>
              <a:cs typeface="Times New Roman" charset="0"/>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Rektangel med rundade hörn 64"/>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Rektangel 65"/>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Rektangel 66"/>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9" name="Rak 68"/>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Ellips 73"/>
          <p:cNvSpPr/>
          <p:nvPr/>
        </p:nvSpPr>
        <p:spPr>
          <a:xfrm>
            <a:off x="6307325" y="182576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7" name="textruta 36"/>
          <p:cNvSpPr txBox="1"/>
          <p:nvPr/>
        </p:nvSpPr>
        <p:spPr>
          <a:xfrm>
            <a:off x="6024092" y="1544316"/>
            <a:ext cx="245279" cy="369332"/>
          </a:xfrm>
          <a:prstGeom prst="rect">
            <a:avLst/>
          </a:prstGeom>
          <a:noFill/>
        </p:spPr>
        <p:txBody>
          <a:bodyPr wrap="square" rtlCol="0">
            <a:spAutoFit/>
          </a:bodyPr>
          <a:lstStyle/>
          <a:p>
            <a:r>
              <a:rPr lang="sv-SE" dirty="0" smtClean="0"/>
              <a:t>X</a:t>
            </a:r>
            <a:endParaRPr lang="sv-SE" dirty="0"/>
          </a:p>
        </p:txBody>
      </p:sp>
      <p:sp>
        <p:nvSpPr>
          <p:cNvPr id="12" name="Triangel 11"/>
          <p:cNvSpPr/>
          <p:nvPr/>
        </p:nvSpPr>
        <p:spPr>
          <a:xfrm>
            <a:off x="5844475" y="2433057"/>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0" name="Triangel 49"/>
          <p:cNvSpPr/>
          <p:nvPr/>
        </p:nvSpPr>
        <p:spPr>
          <a:xfrm>
            <a:off x="6816619" y="1263530"/>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1" name="Triangel 50"/>
          <p:cNvSpPr/>
          <p:nvPr/>
        </p:nvSpPr>
        <p:spPr>
          <a:xfrm>
            <a:off x="6807133" y="2425996"/>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4" name="Rak 13"/>
          <p:cNvCxnSpPr/>
          <p:nvPr/>
        </p:nvCxnSpPr>
        <p:spPr>
          <a:xfrm flipV="1">
            <a:off x="5939718" y="2485837"/>
            <a:ext cx="922308" cy="1412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6" name="Rak 55"/>
          <p:cNvCxnSpPr/>
          <p:nvPr/>
        </p:nvCxnSpPr>
        <p:spPr>
          <a:xfrm flipH="1" flipV="1">
            <a:off x="6874380" y="1269657"/>
            <a:ext cx="7217" cy="120364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2" name="textruta 41"/>
          <p:cNvSpPr txBox="1"/>
          <p:nvPr/>
        </p:nvSpPr>
        <p:spPr>
          <a:xfrm>
            <a:off x="6487486" y="1677879"/>
            <a:ext cx="245279" cy="369332"/>
          </a:xfrm>
          <a:prstGeom prst="rect">
            <a:avLst/>
          </a:prstGeom>
          <a:noFill/>
        </p:spPr>
        <p:txBody>
          <a:bodyPr wrap="square" rtlCol="0">
            <a:spAutoFit/>
          </a:bodyPr>
          <a:lstStyle/>
          <a:p>
            <a:r>
              <a:rPr lang="sv-SE" dirty="0" smtClean="0"/>
              <a:t>X</a:t>
            </a:r>
            <a:endParaRPr lang="sv-SE" dirty="0"/>
          </a:p>
        </p:txBody>
      </p:sp>
      <p:cxnSp>
        <p:nvCxnSpPr>
          <p:cNvPr id="38" name="Rak 37"/>
          <p:cNvCxnSpPr/>
          <p:nvPr/>
        </p:nvCxnSpPr>
        <p:spPr>
          <a:xfrm flipH="1" flipV="1">
            <a:off x="6237486" y="1411148"/>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Rak 38"/>
          <p:cNvCxnSpPr/>
          <p:nvPr/>
        </p:nvCxnSpPr>
        <p:spPr>
          <a:xfrm flipH="1" flipV="1">
            <a:off x="6212544" y="2355521"/>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ruta 39"/>
          <p:cNvSpPr txBox="1"/>
          <p:nvPr/>
        </p:nvSpPr>
        <p:spPr>
          <a:xfrm>
            <a:off x="6012359" y="1796938"/>
            <a:ext cx="245279" cy="369332"/>
          </a:xfrm>
          <a:prstGeom prst="rect">
            <a:avLst/>
          </a:prstGeom>
          <a:noFill/>
        </p:spPr>
        <p:txBody>
          <a:bodyPr wrap="square" rtlCol="0">
            <a:spAutoFit/>
          </a:bodyPr>
          <a:lstStyle/>
          <a:p>
            <a:r>
              <a:rPr lang="sv-SE" dirty="0"/>
              <a:t>O</a:t>
            </a:r>
          </a:p>
        </p:txBody>
      </p:sp>
      <p:sp>
        <p:nvSpPr>
          <p:cNvPr id="44" name="textruta 43"/>
          <p:cNvSpPr txBox="1"/>
          <p:nvPr/>
        </p:nvSpPr>
        <p:spPr>
          <a:xfrm>
            <a:off x="6405981" y="1901919"/>
            <a:ext cx="245279" cy="369332"/>
          </a:xfrm>
          <a:prstGeom prst="rect">
            <a:avLst/>
          </a:prstGeom>
          <a:noFill/>
        </p:spPr>
        <p:txBody>
          <a:bodyPr wrap="square" rtlCol="0">
            <a:spAutoFit/>
          </a:bodyPr>
          <a:lstStyle/>
          <a:p>
            <a:r>
              <a:rPr lang="sv-SE" dirty="0"/>
              <a:t>O</a:t>
            </a:r>
          </a:p>
        </p:txBody>
      </p:sp>
      <p:cxnSp>
        <p:nvCxnSpPr>
          <p:cNvPr id="25" name="Rak 24"/>
          <p:cNvCxnSpPr/>
          <p:nvPr/>
        </p:nvCxnSpPr>
        <p:spPr>
          <a:xfrm flipV="1">
            <a:off x="6880694" y="2479428"/>
            <a:ext cx="922308" cy="1412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6" name="textruta 25"/>
          <p:cNvSpPr txBox="1"/>
          <p:nvPr/>
        </p:nvSpPr>
        <p:spPr>
          <a:xfrm>
            <a:off x="7219209" y="1746495"/>
            <a:ext cx="245279" cy="369332"/>
          </a:xfrm>
          <a:prstGeom prst="rect">
            <a:avLst/>
          </a:prstGeom>
          <a:noFill/>
        </p:spPr>
        <p:txBody>
          <a:bodyPr wrap="square" rtlCol="0">
            <a:spAutoFit/>
          </a:bodyPr>
          <a:lstStyle/>
          <a:p>
            <a:r>
              <a:rPr lang="sv-SE" dirty="0" smtClean="0"/>
              <a:t>X</a:t>
            </a:r>
            <a:endParaRPr lang="sv-SE" dirty="0"/>
          </a:p>
        </p:txBody>
      </p:sp>
      <p:sp>
        <p:nvSpPr>
          <p:cNvPr id="27" name="textruta 26"/>
          <p:cNvSpPr txBox="1"/>
          <p:nvPr/>
        </p:nvSpPr>
        <p:spPr>
          <a:xfrm>
            <a:off x="7137704" y="1970535"/>
            <a:ext cx="245279" cy="369332"/>
          </a:xfrm>
          <a:prstGeom prst="rect">
            <a:avLst/>
          </a:prstGeom>
          <a:noFill/>
        </p:spPr>
        <p:txBody>
          <a:bodyPr wrap="square" rtlCol="0">
            <a:spAutoFit/>
          </a:bodyPr>
          <a:lstStyle/>
          <a:p>
            <a:r>
              <a:rPr lang="sv-SE" dirty="0"/>
              <a:t>O</a:t>
            </a:r>
          </a:p>
        </p:txBody>
      </p:sp>
      <p:sp>
        <p:nvSpPr>
          <p:cNvPr id="28" name="Ellips 27"/>
          <p:cNvSpPr/>
          <p:nvPr/>
        </p:nvSpPr>
        <p:spPr>
          <a:xfrm>
            <a:off x="7469900" y="1848620"/>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9" name="Rak 28"/>
          <p:cNvCxnSpPr/>
          <p:nvPr/>
        </p:nvCxnSpPr>
        <p:spPr>
          <a:xfrm flipH="1" flipV="1">
            <a:off x="7202515" y="1369137"/>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Rak 30"/>
          <p:cNvCxnSpPr/>
          <p:nvPr/>
        </p:nvCxnSpPr>
        <p:spPr>
          <a:xfrm flipH="1" flipV="1">
            <a:off x="7177573" y="2313510"/>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Rak 31"/>
          <p:cNvCxnSpPr/>
          <p:nvPr/>
        </p:nvCxnSpPr>
        <p:spPr>
          <a:xfrm flipH="1" flipV="1">
            <a:off x="7179250" y="2618091"/>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Rak 32"/>
          <p:cNvCxnSpPr/>
          <p:nvPr/>
        </p:nvCxnSpPr>
        <p:spPr>
          <a:xfrm flipH="1" flipV="1">
            <a:off x="7154308" y="3562464"/>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Rak 33"/>
          <p:cNvCxnSpPr/>
          <p:nvPr/>
        </p:nvCxnSpPr>
        <p:spPr>
          <a:xfrm flipH="1" flipV="1">
            <a:off x="6212544" y="2642590"/>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Rak 34"/>
          <p:cNvCxnSpPr/>
          <p:nvPr/>
        </p:nvCxnSpPr>
        <p:spPr>
          <a:xfrm flipH="1" flipV="1">
            <a:off x="6187602" y="358696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ruta 35"/>
          <p:cNvSpPr txBox="1"/>
          <p:nvPr/>
        </p:nvSpPr>
        <p:spPr>
          <a:xfrm>
            <a:off x="6196351" y="2801082"/>
            <a:ext cx="245279" cy="369332"/>
          </a:xfrm>
          <a:prstGeom prst="rect">
            <a:avLst/>
          </a:prstGeom>
          <a:noFill/>
        </p:spPr>
        <p:txBody>
          <a:bodyPr wrap="square" rtlCol="0">
            <a:spAutoFit/>
          </a:bodyPr>
          <a:lstStyle/>
          <a:p>
            <a:r>
              <a:rPr lang="sv-SE" dirty="0" smtClean="0"/>
              <a:t>X</a:t>
            </a:r>
            <a:endParaRPr lang="sv-SE" dirty="0"/>
          </a:p>
        </p:txBody>
      </p:sp>
      <p:sp>
        <p:nvSpPr>
          <p:cNvPr id="41" name="textruta 40"/>
          <p:cNvSpPr txBox="1"/>
          <p:nvPr/>
        </p:nvSpPr>
        <p:spPr>
          <a:xfrm>
            <a:off x="6114846" y="3025122"/>
            <a:ext cx="245279" cy="369332"/>
          </a:xfrm>
          <a:prstGeom prst="rect">
            <a:avLst/>
          </a:prstGeom>
          <a:noFill/>
        </p:spPr>
        <p:txBody>
          <a:bodyPr wrap="square" rtlCol="0">
            <a:spAutoFit/>
          </a:bodyPr>
          <a:lstStyle/>
          <a:p>
            <a:r>
              <a:rPr lang="sv-SE" dirty="0"/>
              <a:t>O</a:t>
            </a:r>
          </a:p>
        </p:txBody>
      </p:sp>
      <p:sp>
        <p:nvSpPr>
          <p:cNvPr id="43" name="Ellips 42"/>
          <p:cNvSpPr/>
          <p:nvPr/>
        </p:nvSpPr>
        <p:spPr>
          <a:xfrm>
            <a:off x="6447042" y="290320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textruta 44"/>
          <p:cNvSpPr txBox="1"/>
          <p:nvPr/>
        </p:nvSpPr>
        <p:spPr>
          <a:xfrm>
            <a:off x="7290644" y="2724260"/>
            <a:ext cx="245279" cy="369332"/>
          </a:xfrm>
          <a:prstGeom prst="rect">
            <a:avLst/>
          </a:prstGeom>
          <a:noFill/>
        </p:spPr>
        <p:txBody>
          <a:bodyPr wrap="square" rtlCol="0">
            <a:spAutoFit/>
          </a:bodyPr>
          <a:lstStyle/>
          <a:p>
            <a:r>
              <a:rPr lang="sv-SE" dirty="0" smtClean="0"/>
              <a:t>X</a:t>
            </a:r>
            <a:endParaRPr lang="sv-SE" dirty="0"/>
          </a:p>
        </p:txBody>
      </p:sp>
      <p:sp>
        <p:nvSpPr>
          <p:cNvPr id="46" name="textruta 45"/>
          <p:cNvSpPr txBox="1"/>
          <p:nvPr/>
        </p:nvSpPr>
        <p:spPr>
          <a:xfrm>
            <a:off x="7209139" y="2948300"/>
            <a:ext cx="245279" cy="369332"/>
          </a:xfrm>
          <a:prstGeom prst="rect">
            <a:avLst/>
          </a:prstGeom>
          <a:noFill/>
        </p:spPr>
        <p:txBody>
          <a:bodyPr wrap="square" rtlCol="0">
            <a:spAutoFit/>
          </a:bodyPr>
          <a:lstStyle/>
          <a:p>
            <a:r>
              <a:rPr lang="sv-SE" dirty="0"/>
              <a:t>O</a:t>
            </a:r>
          </a:p>
        </p:txBody>
      </p:sp>
      <p:sp>
        <p:nvSpPr>
          <p:cNvPr id="47" name="Ellips 46"/>
          <p:cNvSpPr/>
          <p:nvPr/>
        </p:nvSpPr>
        <p:spPr>
          <a:xfrm>
            <a:off x="7541335" y="282638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8" name="Triangel 47"/>
          <p:cNvSpPr/>
          <p:nvPr/>
        </p:nvSpPr>
        <p:spPr>
          <a:xfrm>
            <a:off x="6815960" y="3680293"/>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9" name="Rak 48"/>
          <p:cNvCxnSpPr/>
          <p:nvPr/>
        </p:nvCxnSpPr>
        <p:spPr>
          <a:xfrm flipH="1" flipV="1">
            <a:off x="6877330" y="2508930"/>
            <a:ext cx="7217" cy="120364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2" name="Rak 51"/>
          <p:cNvCxnSpPr/>
          <p:nvPr/>
        </p:nvCxnSpPr>
        <p:spPr>
          <a:xfrm flipH="1" flipV="1">
            <a:off x="7780515" y="1269137"/>
            <a:ext cx="21585" cy="2452723"/>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3" name="Triangel 52"/>
          <p:cNvSpPr/>
          <p:nvPr/>
        </p:nvSpPr>
        <p:spPr>
          <a:xfrm>
            <a:off x="7737122" y="3680293"/>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4" name="Triangel 53"/>
          <p:cNvSpPr/>
          <p:nvPr/>
        </p:nvSpPr>
        <p:spPr>
          <a:xfrm>
            <a:off x="5854559" y="3679641"/>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5" name="Rak 54"/>
          <p:cNvCxnSpPr>
            <a:stCxn id="54" idx="5"/>
            <a:endCxn id="53" idx="1"/>
          </p:cNvCxnSpPr>
          <p:nvPr/>
        </p:nvCxnSpPr>
        <p:spPr>
          <a:xfrm>
            <a:off x="5952025" y="3739482"/>
            <a:ext cx="1817586" cy="65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7" name="textruta 56"/>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160286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823616" y="240211"/>
            <a:ext cx="3612627" cy="461665"/>
          </a:xfrm>
          <a:prstGeom prst="rect">
            <a:avLst/>
          </a:prstGeom>
          <a:noFill/>
        </p:spPr>
        <p:txBody>
          <a:bodyPr wrap="square" rtlCol="0">
            <a:spAutoFit/>
          </a:bodyPr>
          <a:lstStyle/>
          <a:p>
            <a:r>
              <a:rPr lang="sv-SE" sz="2400" b="1" smtClean="0"/>
              <a:t>Övningar: </a:t>
            </a:r>
            <a:r>
              <a:rPr lang="sv-SE" sz="2400" b="1"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646484" y="2983722"/>
            <a:ext cx="3900671" cy="1713405"/>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Övning: Dribbla &amp; Driva - Stafett</a:t>
            </a:r>
          </a:p>
          <a:p>
            <a:r>
              <a:rPr lang="sv-SE" sz="1400" dirty="0" smtClean="0">
                <a:solidFill>
                  <a:schemeClr val="tx1"/>
                </a:solidFill>
                <a:ea typeface="Times New Roman" charset="0"/>
                <a:cs typeface="Times New Roman" charset="0"/>
              </a:rPr>
              <a:t>Två eller fler lag,3-5 spelare per lag. Lagen ställer upp i varsitt led och den första spelaren ska dribbla mellan konerna och sedan runda den sista konen innan de återvänder till startlinjen då nästa spelare startar. Det lag där alla spelare först har tagit sig igenom banan har vunnit.</a:t>
            </a:r>
            <a:endParaRPr lang="sv-SE" sz="1400" dirty="0">
              <a:solidFill>
                <a:schemeClr val="tx1"/>
              </a:solidFill>
              <a:ea typeface="Times New Roman" charset="0"/>
              <a:cs typeface="Times New Roman" charset="0"/>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Rektangel med rundade hörn 64"/>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Rektangel 65"/>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Rektangel 66"/>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9" name="Rak 68"/>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Ellips 73"/>
          <p:cNvSpPr/>
          <p:nvPr/>
        </p:nvSpPr>
        <p:spPr>
          <a:xfrm>
            <a:off x="6296209" y="246945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0" name="Rak 29"/>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ruta 36"/>
          <p:cNvSpPr txBox="1"/>
          <p:nvPr/>
        </p:nvSpPr>
        <p:spPr>
          <a:xfrm>
            <a:off x="6038359" y="2524038"/>
            <a:ext cx="245279" cy="369332"/>
          </a:xfrm>
          <a:prstGeom prst="rect">
            <a:avLst/>
          </a:prstGeom>
          <a:noFill/>
        </p:spPr>
        <p:txBody>
          <a:bodyPr wrap="square" rtlCol="0">
            <a:spAutoFit/>
          </a:bodyPr>
          <a:lstStyle/>
          <a:p>
            <a:r>
              <a:rPr lang="sv-SE" dirty="0" smtClean="0"/>
              <a:t>X</a:t>
            </a:r>
            <a:endParaRPr lang="sv-SE" dirty="0"/>
          </a:p>
        </p:txBody>
      </p:sp>
      <p:sp>
        <p:nvSpPr>
          <p:cNvPr id="12" name="Triangel 11"/>
          <p:cNvSpPr/>
          <p:nvPr/>
        </p:nvSpPr>
        <p:spPr>
          <a:xfrm>
            <a:off x="5860517" y="283771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0" name="Triangel 49"/>
          <p:cNvSpPr/>
          <p:nvPr/>
        </p:nvSpPr>
        <p:spPr>
          <a:xfrm>
            <a:off x="6994523" y="1194730"/>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1" name="Triangel 50"/>
          <p:cNvSpPr/>
          <p:nvPr/>
        </p:nvSpPr>
        <p:spPr>
          <a:xfrm>
            <a:off x="6976259" y="283771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4" name="Rak 13"/>
          <p:cNvCxnSpPr/>
          <p:nvPr/>
        </p:nvCxnSpPr>
        <p:spPr>
          <a:xfrm>
            <a:off x="5907229" y="2951695"/>
            <a:ext cx="1129675"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6" name="Rak 55"/>
          <p:cNvCxnSpPr/>
          <p:nvPr/>
        </p:nvCxnSpPr>
        <p:spPr>
          <a:xfrm flipH="1" flipV="1">
            <a:off x="7059501" y="1260611"/>
            <a:ext cx="1" cy="169108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2" name="textruta 41"/>
          <p:cNvSpPr txBox="1"/>
          <p:nvPr/>
        </p:nvSpPr>
        <p:spPr>
          <a:xfrm>
            <a:off x="6081099" y="2339372"/>
            <a:ext cx="245279" cy="369332"/>
          </a:xfrm>
          <a:prstGeom prst="rect">
            <a:avLst/>
          </a:prstGeom>
          <a:noFill/>
        </p:spPr>
        <p:txBody>
          <a:bodyPr wrap="square" rtlCol="0">
            <a:spAutoFit/>
          </a:bodyPr>
          <a:lstStyle/>
          <a:p>
            <a:r>
              <a:rPr lang="sv-SE" dirty="0" smtClean="0"/>
              <a:t>X</a:t>
            </a:r>
            <a:endParaRPr lang="sv-SE" dirty="0"/>
          </a:p>
        </p:txBody>
      </p:sp>
      <p:sp>
        <p:nvSpPr>
          <p:cNvPr id="27" name="textruta 26"/>
          <p:cNvSpPr txBox="1"/>
          <p:nvPr/>
        </p:nvSpPr>
        <p:spPr>
          <a:xfrm>
            <a:off x="6037299" y="2699236"/>
            <a:ext cx="245279" cy="369332"/>
          </a:xfrm>
          <a:prstGeom prst="rect">
            <a:avLst/>
          </a:prstGeom>
          <a:noFill/>
        </p:spPr>
        <p:txBody>
          <a:bodyPr wrap="square" rtlCol="0">
            <a:spAutoFit/>
          </a:bodyPr>
          <a:lstStyle/>
          <a:p>
            <a:r>
              <a:rPr lang="sv-SE" dirty="0" smtClean="0"/>
              <a:t>X</a:t>
            </a:r>
            <a:endParaRPr lang="sv-SE" dirty="0"/>
          </a:p>
        </p:txBody>
      </p:sp>
      <p:sp>
        <p:nvSpPr>
          <p:cNvPr id="28" name="Ellips 27"/>
          <p:cNvSpPr/>
          <p:nvPr/>
        </p:nvSpPr>
        <p:spPr>
          <a:xfrm>
            <a:off x="6845884" y="2451544"/>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textruta 28"/>
          <p:cNvSpPr txBox="1"/>
          <p:nvPr/>
        </p:nvSpPr>
        <p:spPr>
          <a:xfrm>
            <a:off x="6630774" y="2321458"/>
            <a:ext cx="245279" cy="369332"/>
          </a:xfrm>
          <a:prstGeom prst="rect">
            <a:avLst/>
          </a:prstGeom>
          <a:noFill/>
        </p:spPr>
        <p:txBody>
          <a:bodyPr wrap="square" rtlCol="0">
            <a:spAutoFit/>
          </a:bodyPr>
          <a:lstStyle/>
          <a:p>
            <a:r>
              <a:rPr lang="sv-SE" dirty="0" smtClean="0"/>
              <a:t>X</a:t>
            </a:r>
            <a:endParaRPr lang="sv-SE" dirty="0"/>
          </a:p>
        </p:txBody>
      </p:sp>
      <p:sp>
        <p:nvSpPr>
          <p:cNvPr id="31" name="textruta 30"/>
          <p:cNvSpPr txBox="1"/>
          <p:nvPr/>
        </p:nvSpPr>
        <p:spPr>
          <a:xfrm>
            <a:off x="6586974" y="2681322"/>
            <a:ext cx="245279" cy="369332"/>
          </a:xfrm>
          <a:prstGeom prst="rect">
            <a:avLst/>
          </a:prstGeom>
          <a:noFill/>
        </p:spPr>
        <p:txBody>
          <a:bodyPr wrap="square" rtlCol="0">
            <a:spAutoFit/>
          </a:bodyPr>
          <a:lstStyle/>
          <a:p>
            <a:r>
              <a:rPr lang="sv-SE" dirty="0" smtClean="0"/>
              <a:t>X</a:t>
            </a:r>
            <a:endParaRPr lang="sv-SE" dirty="0"/>
          </a:p>
        </p:txBody>
      </p:sp>
      <p:sp>
        <p:nvSpPr>
          <p:cNvPr id="32" name="textruta 31"/>
          <p:cNvSpPr txBox="1"/>
          <p:nvPr/>
        </p:nvSpPr>
        <p:spPr>
          <a:xfrm>
            <a:off x="6610483" y="2524038"/>
            <a:ext cx="245279" cy="369332"/>
          </a:xfrm>
          <a:prstGeom prst="rect">
            <a:avLst/>
          </a:prstGeom>
          <a:noFill/>
        </p:spPr>
        <p:txBody>
          <a:bodyPr wrap="square" rtlCol="0">
            <a:spAutoFit/>
          </a:bodyPr>
          <a:lstStyle/>
          <a:p>
            <a:r>
              <a:rPr lang="sv-SE" dirty="0" smtClean="0"/>
              <a:t>X</a:t>
            </a:r>
            <a:endParaRPr lang="sv-SE" dirty="0"/>
          </a:p>
        </p:txBody>
      </p:sp>
      <p:sp>
        <p:nvSpPr>
          <p:cNvPr id="33" name="Triangel 32"/>
          <p:cNvSpPr/>
          <p:nvPr/>
        </p:nvSpPr>
        <p:spPr>
          <a:xfrm>
            <a:off x="6152623" y="2225549"/>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Triangel 33"/>
          <p:cNvSpPr/>
          <p:nvPr/>
        </p:nvSpPr>
        <p:spPr>
          <a:xfrm>
            <a:off x="6159938" y="1991864"/>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Triangel 34"/>
          <p:cNvSpPr/>
          <p:nvPr/>
        </p:nvSpPr>
        <p:spPr>
          <a:xfrm>
            <a:off x="6152622" y="1747311"/>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Triangel 35"/>
          <p:cNvSpPr/>
          <p:nvPr/>
        </p:nvSpPr>
        <p:spPr>
          <a:xfrm>
            <a:off x="6152622" y="1502758"/>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Triangel 40"/>
          <p:cNvSpPr/>
          <p:nvPr/>
        </p:nvSpPr>
        <p:spPr>
          <a:xfrm>
            <a:off x="6696053" y="2222500"/>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3" name="Triangel 42"/>
          <p:cNvSpPr/>
          <p:nvPr/>
        </p:nvSpPr>
        <p:spPr>
          <a:xfrm>
            <a:off x="6696052" y="198566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Triangel 44"/>
          <p:cNvSpPr/>
          <p:nvPr/>
        </p:nvSpPr>
        <p:spPr>
          <a:xfrm>
            <a:off x="6696051" y="1747311"/>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6" name="Triangel 45"/>
          <p:cNvSpPr/>
          <p:nvPr/>
        </p:nvSpPr>
        <p:spPr>
          <a:xfrm>
            <a:off x="6696050" y="1502758"/>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Frihandsfigur 8"/>
          <p:cNvSpPr/>
          <p:nvPr/>
        </p:nvSpPr>
        <p:spPr>
          <a:xfrm>
            <a:off x="6051105" y="1415490"/>
            <a:ext cx="451429" cy="1146641"/>
          </a:xfrm>
          <a:custGeom>
            <a:avLst/>
            <a:gdLst>
              <a:gd name="connsiteX0" fmla="*/ 222946 w 451429"/>
              <a:gd name="connsiteY0" fmla="*/ 1047053 h 1146641"/>
              <a:gd name="connsiteX1" fmla="*/ 322535 w 451429"/>
              <a:gd name="connsiteY1" fmla="*/ 865983 h 1146641"/>
              <a:gd name="connsiteX2" fmla="*/ 50931 w 451429"/>
              <a:gd name="connsiteY2" fmla="*/ 757342 h 1146641"/>
              <a:gd name="connsiteX3" fmla="*/ 41877 w 451429"/>
              <a:gd name="connsiteY3" fmla="*/ 576272 h 1146641"/>
              <a:gd name="connsiteX4" fmla="*/ 358748 w 451429"/>
              <a:gd name="connsiteY4" fmla="*/ 458577 h 1146641"/>
              <a:gd name="connsiteX5" fmla="*/ 331588 w 451429"/>
              <a:gd name="connsiteY5" fmla="*/ 277508 h 1146641"/>
              <a:gd name="connsiteX6" fmla="*/ 14717 w 451429"/>
              <a:gd name="connsiteY6" fmla="*/ 241294 h 1146641"/>
              <a:gd name="connsiteX7" fmla="*/ 78091 w 451429"/>
              <a:gd name="connsiteY7" fmla="*/ 24011 h 1146641"/>
              <a:gd name="connsiteX8" fmla="*/ 304428 w 451429"/>
              <a:gd name="connsiteY8" fmla="*/ 42118 h 1146641"/>
              <a:gd name="connsiteX9" fmla="*/ 449283 w 451429"/>
              <a:gd name="connsiteY9" fmla="*/ 349936 h 1146641"/>
              <a:gd name="connsiteX10" fmla="*/ 394962 w 451429"/>
              <a:gd name="connsiteY10" fmla="*/ 1146641 h 1146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1429" h="1146641">
                <a:moveTo>
                  <a:pt x="222946" y="1047053"/>
                </a:moveTo>
                <a:cubicBezTo>
                  <a:pt x="287075" y="980660"/>
                  <a:pt x="351204" y="914268"/>
                  <a:pt x="322535" y="865983"/>
                </a:cubicBezTo>
                <a:cubicBezTo>
                  <a:pt x="293866" y="817698"/>
                  <a:pt x="97707" y="805627"/>
                  <a:pt x="50931" y="757342"/>
                </a:cubicBezTo>
                <a:cubicBezTo>
                  <a:pt x="4155" y="709057"/>
                  <a:pt x="-9426" y="626066"/>
                  <a:pt x="41877" y="576272"/>
                </a:cubicBezTo>
                <a:cubicBezTo>
                  <a:pt x="93180" y="526478"/>
                  <a:pt x="310463" y="508371"/>
                  <a:pt x="358748" y="458577"/>
                </a:cubicBezTo>
                <a:cubicBezTo>
                  <a:pt x="407033" y="408783"/>
                  <a:pt x="388926" y="313722"/>
                  <a:pt x="331588" y="277508"/>
                </a:cubicBezTo>
                <a:cubicBezTo>
                  <a:pt x="274250" y="241294"/>
                  <a:pt x="56966" y="283543"/>
                  <a:pt x="14717" y="241294"/>
                </a:cubicBezTo>
                <a:cubicBezTo>
                  <a:pt x="-27532" y="199045"/>
                  <a:pt x="29806" y="57207"/>
                  <a:pt x="78091" y="24011"/>
                </a:cubicBezTo>
                <a:cubicBezTo>
                  <a:pt x="126376" y="-9185"/>
                  <a:pt x="242563" y="-12203"/>
                  <a:pt x="304428" y="42118"/>
                </a:cubicBezTo>
                <a:cubicBezTo>
                  <a:pt x="366293" y="96439"/>
                  <a:pt x="434194" y="165849"/>
                  <a:pt x="449283" y="349936"/>
                </a:cubicBezTo>
                <a:cubicBezTo>
                  <a:pt x="464372" y="534023"/>
                  <a:pt x="394962" y="1146641"/>
                  <a:pt x="394962" y="1146641"/>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7" name="Frihandsfigur 46"/>
          <p:cNvSpPr/>
          <p:nvPr/>
        </p:nvSpPr>
        <p:spPr>
          <a:xfrm>
            <a:off x="6575583" y="1395593"/>
            <a:ext cx="451429" cy="1146641"/>
          </a:xfrm>
          <a:custGeom>
            <a:avLst/>
            <a:gdLst>
              <a:gd name="connsiteX0" fmla="*/ 222946 w 451429"/>
              <a:gd name="connsiteY0" fmla="*/ 1047053 h 1146641"/>
              <a:gd name="connsiteX1" fmla="*/ 322535 w 451429"/>
              <a:gd name="connsiteY1" fmla="*/ 865983 h 1146641"/>
              <a:gd name="connsiteX2" fmla="*/ 50931 w 451429"/>
              <a:gd name="connsiteY2" fmla="*/ 757342 h 1146641"/>
              <a:gd name="connsiteX3" fmla="*/ 41877 w 451429"/>
              <a:gd name="connsiteY3" fmla="*/ 576272 h 1146641"/>
              <a:gd name="connsiteX4" fmla="*/ 358748 w 451429"/>
              <a:gd name="connsiteY4" fmla="*/ 458577 h 1146641"/>
              <a:gd name="connsiteX5" fmla="*/ 331588 w 451429"/>
              <a:gd name="connsiteY5" fmla="*/ 277508 h 1146641"/>
              <a:gd name="connsiteX6" fmla="*/ 14717 w 451429"/>
              <a:gd name="connsiteY6" fmla="*/ 241294 h 1146641"/>
              <a:gd name="connsiteX7" fmla="*/ 78091 w 451429"/>
              <a:gd name="connsiteY7" fmla="*/ 24011 h 1146641"/>
              <a:gd name="connsiteX8" fmla="*/ 304428 w 451429"/>
              <a:gd name="connsiteY8" fmla="*/ 42118 h 1146641"/>
              <a:gd name="connsiteX9" fmla="*/ 449283 w 451429"/>
              <a:gd name="connsiteY9" fmla="*/ 349936 h 1146641"/>
              <a:gd name="connsiteX10" fmla="*/ 394962 w 451429"/>
              <a:gd name="connsiteY10" fmla="*/ 1146641 h 1146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1429" h="1146641">
                <a:moveTo>
                  <a:pt x="222946" y="1047053"/>
                </a:moveTo>
                <a:cubicBezTo>
                  <a:pt x="287075" y="980660"/>
                  <a:pt x="351204" y="914268"/>
                  <a:pt x="322535" y="865983"/>
                </a:cubicBezTo>
                <a:cubicBezTo>
                  <a:pt x="293866" y="817698"/>
                  <a:pt x="97707" y="805627"/>
                  <a:pt x="50931" y="757342"/>
                </a:cubicBezTo>
                <a:cubicBezTo>
                  <a:pt x="4155" y="709057"/>
                  <a:pt x="-9426" y="626066"/>
                  <a:pt x="41877" y="576272"/>
                </a:cubicBezTo>
                <a:cubicBezTo>
                  <a:pt x="93180" y="526478"/>
                  <a:pt x="310463" y="508371"/>
                  <a:pt x="358748" y="458577"/>
                </a:cubicBezTo>
                <a:cubicBezTo>
                  <a:pt x="407033" y="408783"/>
                  <a:pt x="388926" y="313722"/>
                  <a:pt x="331588" y="277508"/>
                </a:cubicBezTo>
                <a:cubicBezTo>
                  <a:pt x="274250" y="241294"/>
                  <a:pt x="56966" y="283543"/>
                  <a:pt x="14717" y="241294"/>
                </a:cubicBezTo>
                <a:cubicBezTo>
                  <a:pt x="-27532" y="199045"/>
                  <a:pt x="29806" y="57207"/>
                  <a:pt x="78091" y="24011"/>
                </a:cubicBezTo>
                <a:cubicBezTo>
                  <a:pt x="126376" y="-9185"/>
                  <a:pt x="242563" y="-12203"/>
                  <a:pt x="304428" y="42118"/>
                </a:cubicBezTo>
                <a:cubicBezTo>
                  <a:pt x="366293" y="96439"/>
                  <a:pt x="434194" y="165849"/>
                  <a:pt x="449283" y="349936"/>
                </a:cubicBezTo>
                <a:cubicBezTo>
                  <a:pt x="464372" y="534023"/>
                  <a:pt x="394962" y="1146641"/>
                  <a:pt x="394962" y="1146641"/>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8" name="textruta 47"/>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956109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823616" y="240211"/>
            <a:ext cx="3612627" cy="461665"/>
          </a:xfrm>
          <a:prstGeom prst="rect">
            <a:avLst/>
          </a:prstGeom>
          <a:noFill/>
        </p:spPr>
        <p:txBody>
          <a:bodyPr wrap="square" rtlCol="0">
            <a:spAutoFit/>
          </a:bodyPr>
          <a:lstStyle/>
          <a:p>
            <a:r>
              <a:rPr lang="sv-SE" sz="2400" b="1" smtClean="0"/>
              <a:t>Övningar: </a:t>
            </a:r>
            <a:r>
              <a:rPr lang="sv-SE" sz="2400" b="1"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623122" y="2286949"/>
            <a:ext cx="3900671" cy="2726716"/>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Övning: Hönsgården</a:t>
            </a:r>
            <a:endParaRPr lang="sv-SE" sz="1400" dirty="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Mindre grupp om 5-8 spelare. Alla spelare utom en har boll. Den spelare som är utan boll agerar räv och de som har boll är höns. Räven skall försöka ta bollen från hönsen. Om en höna blir av med sin boll blir den nu räv och den tidigare räven blir höna. De får inte ta bollen från samma person som tog bollen av dem senast. En variant på den här övningen är att alla startar vid ena kortsidan med räven i mitten och på signal ska hönsen försöka ta sig över till den andra kortsidan utan att räven tar deras boll.</a:t>
            </a:r>
            <a:endParaRPr lang="sv-SE" sz="1400" dirty="0">
              <a:solidFill>
                <a:schemeClr val="tx1"/>
              </a:solidFill>
              <a:ea typeface="Times New Roman" charset="0"/>
              <a:cs typeface="Times New Roman" charset="0"/>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Rektangel med rundade hörn 64"/>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Rektangel 65"/>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Rektangel 66"/>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9" name="Rak 68"/>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textruta 70"/>
          <p:cNvSpPr txBox="1"/>
          <p:nvPr/>
        </p:nvSpPr>
        <p:spPr>
          <a:xfrm>
            <a:off x="6706899" y="1352993"/>
            <a:ext cx="245279" cy="369332"/>
          </a:xfrm>
          <a:prstGeom prst="rect">
            <a:avLst/>
          </a:prstGeom>
          <a:noFill/>
        </p:spPr>
        <p:txBody>
          <a:bodyPr wrap="square" rtlCol="0">
            <a:spAutoFit/>
          </a:bodyPr>
          <a:lstStyle/>
          <a:p>
            <a:r>
              <a:rPr lang="sv-SE" dirty="0" smtClean="0"/>
              <a:t>X</a:t>
            </a:r>
            <a:endParaRPr lang="sv-SE" dirty="0"/>
          </a:p>
        </p:txBody>
      </p:sp>
      <p:sp>
        <p:nvSpPr>
          <p:cNvPr id="74" name="Ellips 73"/>
          <p:cNvSpPr/>
          <p:nvPr/>
        </p:nvSpPr>
        <p:spPr>
          <a:xfrm>
            <a:off x="6307325" y="182576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5" name="textruta 74"/>
          <p:cNvSpPr txBox="1"/>
          <p:nvPr/>
        </p:nvSpPr>
        <p:spPr>
          <a:xfrm>
            <a:off x="6823074" y="2230215"/>
            <a:ext cx="245279" cy="369332"/>
          </a:xfrm>
          <a:prstGeom prst="rect">
            <a:avLst/>
          </a:prstGeom>
          <a:noFill/>
        </p:spPr>
        <p:txBody>
          <a:bodyPr wrap="square" rtlCol="0">
            <a:spAutoFit/>
          </a:bodyPr>
          <a:lstStyle/>
          <a:p>
            <a:r>
              <a:rPr lang="sv-SE" smtClean="0"/>
              <a:t>X</a:t>
            </a:r>
            <a:endParaRPr lang="sv-SE" dirty="0"/>
          </a:p>
        </p:txBody>
      </p:sp>
      <p:sp>
        <p:nvSpPr>
          <p:cNvPr id="78" name="Ellips 77"/>
          <p:cNvSpPr/>
          <p:nvPr/>
        </p:nvSpPr>
        <p:spPr>
          <a:xfrm>
            <a:off x="6937561" y="164293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9" name="Ellips 78"/>
          <p:cNvSpPr/>
          <p:nvPr/>
        </p:nvSpPr>
        <p:spPr>
          <a:xfrm>
            <a:off x="6442718" y="249995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0" name="Rak 29"/>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ruta 32"/>
          <p:cNvSpPr txBox="1"/>
          <p:nvPr/>
        </p:nvSpPr>
        <p:spPr>
          <a:xfrm>
            <a:off x="6414258" y="1946171"/>
            <a:ext cx="245279" cy="369332"/>
          </a:xfrm>
          <a:prstGeom prst="rect">
            <a:avLst/>
          </a:prstGeom>
          <a:noFill/>
        </p:spPr>
        <p:txBody>
          <a:bodyPr wrap="square" rtlCol="0">
            <a:spAutoFit/>
          </a:bodyPr>
          <a:lstStyle/>
          <a:p>
            <a:r>
              <a:rPr lang="sv-SE" dirty="0"/>
              <a:t>O</a:t>
            </a:r>
          </a:p>
        </p:txBody>
      </p:sp>
      <p:sp>
        <p:nvSpPr>
          <p:cNvPr id="34" name="textruta 33"/>
          <p:cNvSpPr txBox="1"/>
          <p:nvPr/>
        </p:nvSpPr>
        <p:spPr>
          <a:xfrm>
            <a:off x="6348837" y="1296464"/>
            <a:ext cx="245279" cy="369332"/>
          </a:xfrm>
          <a:prstGeom prst="rect">
            <a:avLst/>
          </a:prstGeom>
          <a:noFill/>
        </p:spPr>
        <p:txBody>
          <a:bodyPr wrap="square" rtlCol="0">
            <a:spAutoFit/>
          </a:bodyPr>
          <a:lstStyle/>
          <a:p>
            <a:r>
              <a:rPr lang="sv-SE" smtClean="0"/>
              <a:t>X</a:t>
            </a:r>
            <a:endParaRPr lang="sv-SE" dirty="0"/>
          </a:p>
        </p:txBody>
      </p:sp>
      <p:sp>
        <p:nvSpPr>
          <p:cNvPr id="37" name="textruta 36"/>
          <p:cNvSpPr txBox="1"/>
          <p:nvPr/>
        </p:nvSpPr>
        <p:spPr>
          <a:xfrm>
            <a:off x="6024092" y="1544316"/>
            <a:ext cx="245279" cy="369332"/>
          </a:xfrm>
          <a:prstGeom prst="rect">
            <a:avLst/>
          </a:prstGeom>
          <a:noFill/>
        </p:spPr>
        <p:txBody>
          <a:bodyPr wrap="square" rtlCol="0">
            <a:spAutoFit/>
          </a:bodyPr>
          <a:lstStyle/>
          <a:p>
            <a:r>
              <a:rPr lang="sv-SE" dirty="0" smtClean="0"/>
              <a:t>X</a:t>
            </a:r>
            <a:endParaRPr lang="sv-SE" dirty="0"/>
          </a:p>
        </p:txBody>
      </p:sp>
      <p:sp>
        <p:nvSpPr>
          <p:cNvPr id="45" name="textruta 44"/>
          <p:cNvSpPr txBox="1"/>
          <p:nvPr/>
        </p:nvSpPr>
        <p:spPr>
          <a:xfrm>
            <a:off x="6159277" y="2257162"/>
            <a:ext cx="222420" cy="369332"/>
          </a:xfrm>
          <a:prstGeom prst="rect">
            <a:avLst/>
          </a:prstGeom>
          <a:noFill/>
        </p:spPr>
        <p:txBody>
          <a:bodyPr wrap="square" rtlCol="0">
            <a:spAutoFit/>
          </a:bodyPr>
          <a:lstStyle/>
          <a:p>
            <a:r>
              <a:rPr lang="sv-SE" smtClean="0"/>
              <a:t>X</a:t>
            </a:r>
            <a:endParaRPr lang="sv-SE" dirty="0"/>
          </a:p>
        </p:txBody>
      </p:sp>
      <p:sp>
        <p:nvSpPr>
          <p:cNvPr id="12" name="Triangel 11"/>
          <p:cNvSpPr/>
          <p:nvPr/>
        </p:nvSpPr>
        <p:spPr>
          <a:xfrm>
            <a:off x="5917550" y="309810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0" name="Triangel 49"/>
          <p:cNvSpPr/>
          <p:nvPr/>
        </p:nvSpPr>
        <p:spPr>
          <a:xfrm>
            <a:off x="7119234" y="128711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1" name="Triangel 50"/>
          <p:cNvSpPr/>
          <p:nvPr/>
        </p:nvSpPr>
        <p:spPr>
          <a:xfrm>
            <a:off x="7137782" y="309810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3" name="Ellips 52"/>
          <p:cNvSpPr/>
          <p:nvPr/>
        </p:nvSpPr>
        <p:spPr>
          <a:xfrm>
            <a:off x="6880168" y="228694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4" name="Ellips 53"/>
          <p:cNvSpPr/>
          <p:nvPr/>
        </p:nvSpPr>
        <p:spPr>
          <a:xfrm>
            <a:off x="6575714" y="141666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4" name="Rak 13"/>
          <p:cNvCxnSpPr/>
          <p:nvPr/>
        </p:nvCxnSpPr>
        <p:spPr>
          <a:xfrm>
            <a:off x="5917550" y="3157943"/>
            <a:ext cx="1293818"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6" name="Rak 55"/>
          <p:cNvCxnSpPr>
            <a:stCxn id="51" idx="3"/>
          </p:cNvCxnSpPr>
          <p:nvPr/>
        </p:nvCxnSpPr>
        <p:spPr>
          <a:xfrm flipH="1" flipV="1">
            <a:off x="7180866" y="1287112"/>
            <a:ext cx="21894" cy="193067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1" name="textruta 40"/>
          <p:cNvSpPr txBox="1"/>
          <p:nvPr/>
        </p:nvSpPr>
        <p:spPr>
          <a:xfrm>
            <a:off x="6665572" y="2664629"/>
            <a:ext cx="245279" cy="369332"/>
          </a:xfrm>
          <a:prstGeom prst="rect">
            <a:avLst/>
          </a:prstGeom>
          <a:noFill/>
        </p:spPr>
        <p:txBody>
          <a:bodyPr wrap="square" rtlCol="0">
            <a:spAutoFit/>
          </a:bodyPr>
          <a:lstStyle/>
          <a:p>
            <a:r>
              <a:rPr lang="sv-SE" smtClean="0"/>
              <a:t>X</a:t>
            </a:r>
            <a:endParaRPr lang="sv-SE" dirty="0"/>
          </a:p>
        </p:txBody>
      </p:sp>
      <p:sp>
        <p:nvSpPr>
          <p:cNvPr id="42" name="textruta 41"/>
          <p:cNvSpPr txBox="1"/>
          <p:nvPr/>
        </p:nvSpPr>
        <p:spPr>
          <a:xfrm>
            <a:off x="6015046" y="2632449"/>
            <a:ext cx="245279" cy="369332"/>
          </a:xfrm>
          <a:prstGeom prst="rect">
            <a:avLst/>
          </a:prstGeom>
          <a:noFill/>
        </p:spPr>
        <p:txBody>
          <a:bodyPr wrap="square" rtlCol="0">
            <a:spAutoFit/>
          </a:bodyPr>
          <a:lstStyle/>
          <a:p>
            <a:r>
              <a:rPr lang="sv-SE" dirty="0" smtClean="0"/>
              <a:t>X</a:t>
            </a:r>
            <a:endParaRPr lang="sv-SE" dirty="0"/>
          </a:p>
        </p:txBody>
      </p:sp>
      <p:sp>
        <p:nvSpPr>
          <p:cNvPr id="43" name="Ellips 42"/>
          <p:cNvSpPr/>
          <p:nvPr/>
        </p:nvSpPr>
        <p:spPr>
          <a:xfrm>
            <a:off x="6236966" y="275979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6" name="Ellips 45"/>
          <p:cNvSpPr/>
          <p:nvPr/>
        </p:nvSpPr>
        <p:spPr>
          <a:xfrm>
            <a:off x="6677480" y="270894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textruta 34"/>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1561796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823616" y="240211"/>
            <a:ext cx="3612627" cy="461665"/>
          </a:xfrm>
          <a:prstGeom prst="rect">
            <a:avLst/>
          </a:prstGeom>
          <a:noFill/>
        </p:spPr>
        <p:txBody>
          <a:bodyPr wrap="square" rtlCol="0">
            <a:spAutoFit/>
          </a:bodyPr>
          <a:lstStyle/>
          <a:p>
            <a:r>
              <a:rPr lang="sv-SE" sz="2400" b="1" smtClean="0"/>
              <a:t>Övningar: </a:t>
            </a:r>
            <a:r>
              <a:rPr lang="sv-SE" sz="2400" b="1"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623122" y="2286949"/>
            <a:ext cx="3900671" cy="248621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Övning: Tagaren</a:t>
            </a:r>
            <a:endParaRPr lang="sv-SE" sz="1400" dirty="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Grupp om 5-8 spelare utan boll och klubba. Spelarna ställer upp på ena kortsidan. Den sista spelaren ställer sig i mitten och är tagare. På signal från tagaren skall de andra springa över till andra sidan utan att bli tagna. Blir de tagna blir de tagare tillsammans med den andra tagaren. Det är slut när alla blivit tagna. En variant på den här är att tagaren ska gå kräftgång på fötter och händer med rumpan vänd mot marken.</a:t>
            </a:r>
            <a:endParaRPr lang="sv-SE" sz="1400" dirty="0">
              <a:solidFill>
                <a:schemeClr val="tx1"/>
              </a:solidFill>
              <a:ea typeface="Times New Roman" charset="0"/>
              <a:cs typeface="Times New Roman" charset="0"/>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Rektangel med rundade hörn 64"/>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Rektangel 65"/>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Rektangel 66"/>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9" name="Rak 68"/>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textruta 70"/>
          <p:cNvSpPr txBox="1"/>
          <p:nvPr/>
        </p:nvSpPr>
        <p:spPr>
          <a:xfrm>
            <a:off x="6637095" y="1251986"/>
            <a:ext cx="245279" cy="369332"/>
          </a:xfrm>
          <a:prstGeom prst="rect">
            <a:avLst/>
          </a:prstGeom>
          <a:noFill/>
        </p:spPr>
        <p:txBody>
          <a:bodyPr wrap="square" rtlCol="0">
            <a:spAutoFit/>
          </a:bodyPr>
          <a:lstStyle/>
          <a:p>
            <a:r>
              <a:rPr lang="sv-SE" dirty="0" smtClean="0"/>
              <a:t>X</a:t>
            </a:r>
            <a:endParaRPr lang="sv-SE" dirty="0"/>
          </a:p>
        </p:txBody>
      </p:sp>
      <p:sp>
        <p:nvSpPr>
          <p:cNvPr id="75" name="textruta 74"/>
          <p:cNvSpPr txBox="1"/>
          <p:nvPr/>
        </p:nvSpPr>
        <p:spPr>
          <a:xfrm>
            <a:off x="6875179" y="1269020"/>
            <a:ext cx="245279" cy="369332"/>
          </a:xfrm>
          <a:prstGeom prst="rect">
            <a:avLst/>
          </a:prstGeom>
          <a:noFill/>
        </p:spPr>
        <p:txBody>
          <a:bodyPr wrap="square" rtlCol="0">
            <a:spAutoFit/>
          </a:bodyPr>
          <a:lstStyle/>
          <a:p>
            <a:r>
              <a:rPr lang="sv-SE" smtClean="0"/>
              <a:t>X</a:t>
            </a:r>
            <a:endParaRPr lang="sv-SE" dirty="0"/>
          </a:p>
        </p:txBody>
      </p:sp>
      <p:sp>
        <p:nvSpPr>
          <p:cNvPr id="33" name="textruta 32"/>
          <p:cNvSpPr txBox="1"/>
          <p:nvPr/>
        </p:nvSpPr>
        <p:spPr>
          <a:xfrm>
            <a:off x="6594116" y="2182725"/>
            <a:ext cx="245279" cy="369332"/>
          </a:xfrm>
          <a:prstGeom prst="rect">
            <a:avLst/>
          </a:prstGeom>
          <a:noFill/>
        </p:spPr>
        <p:txBody>
          <a:bodyPr wrap="square" rtlCol="0">
            <a:spAutoFit/>
          </a:bodyPr>
          <a:lstStyle/>
          <a:p>
            <a:r>
              <a:rPr lang="sv-SE" dirty="0"/>
              <a:t>O</a:t>
            </a:r>
          </a:p>
        </p:txBody>
      </p:sp>
      <p:sp>
        <p:nvSpPr>
          <p:cNvPr id="34" name="textruta 33"/>
          <p:cNvSpPr txBox="1"/>
          <p:nvPr/>
        </p:nvSpPr>
        <p:spPr>
          <a:xfrm>
            <a:off x="6320463" y="1277721"/>
            <a:ext cx="245279" cy="369332"/>
          </a:xfrm>
          <a:prstGeom prst="rect">
            <a:avLst/>
          </a:prstGeom>
          <a:noFill/>
        </p:spPr>
        <p:txBody>
          <a:bodyPr wrap="square" rtlCol="0">
            <a:spAutoFit/>
          </a:bodyPr>
          <a:lstStyle/>
          <a:p>
            <a:r>
              <a:rPr lang="sv-SE" smtClean="0"/>
              <a:t>X</a:t>
            </a:r>
            <a:endParaRPr lang="sv-SE" dirty="0"/>
          </a:p>
        </p:txBody>
      </p:sp>
      <p:sp>
        <p:nvSpPr>
          <p:cNvPr id="37" name="textruta 36"/>
          <p:cNvSpPr txBox="1"/>
          <p:nvPr/>
        </p:nvSpPr>
        <p:spPr>
          <a:xfrm>
            <a:off x="6073948" y="1255237"/>
            <a:ext cx="245279" cy="369332"/>
          </a:xfrm>
          <a:prstGeom prst="rect">
            <a:avLst/>
          </a:prstGeom>
          <a:noFill/>
        </p:spPr>
        <p:txBody>
          <a:bodyPr wrap="square" rtlCol="0">
            <a:spAutoFit/>
          </a:bodyPr>
          <a:lstStyle/>
          <a:p>
            <a:r>
              <a:rPr lang="sv-SE" dirty="0" smtClean="0"/>
              <a:t>X</a:t>
            </a:r>
            <a:endParaRPr lang="sv-SE" dirty="0"/>
          </a:p>
        </p:txBody>
      </p:sp>
      <p:sp>
        <p:nvSpPr>
          <p:cNvPr id="12" name="Triangel 11"/>
          <p:cNvSpPr/>
          <p:nvPr/>
        </p:nvSpPr>
        <p:spPr>
          <a:xfrm>
            <a:off x="5917550" y="309810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0" name="Triangel 49"/>
          <p:cNvSpPr/>
          <p:nvPr/>
        </p:nvSpPr>
        <p:spPr>
          <a:xfrm>
            <a:off x="7554937" y="117232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1" name="Triangel 50"/>
          <p:cNvSpPr/>
          <p:nvPr/>
        </p:nvSpPr>
        <p:spPr>
          <a:xfrm>
            <a:off x="7575278" y="3055716"/>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4" name="Rak 13"/>
          <p:cNvCxnSpPr/>
          <p:nvPr/>
        </p:nvCxnSpPr>
        <p:spPr>
          <a:xfrm>
            <a:off x="5917550" y="3157943"/>
            <a:ext cx="176734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6" name="Rak 55"/>
          <p:cNvCxnSpPr/>
          <p:nvPr/>
        </p:nvCxnSpPr>
        <p:spPr>
          <a:xfrm flipH="1" flipV="1">
            <a:off x="7598021" y="1239253"/>
            <a:ext cx="21894" cy="193067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1" name="textruta 40"/>
          <p:cNvSpPr txBox="1"/>
          <p:nvPr/>
        </p:nvSpPr>
        <p:spPr>
          <a:xfrm>
            <a:off x="7226843" y="1262317"/>
            <a:ext cx="245279" cy="369332"/>
          </a:xfrm>
          <a:prstGeom prst="rect">
            <a:avLst/>
          </a:prstGeom>
          <a:noFill/>
        </p:spPr>
        <p:txBody>
          <a:bodyPr wrap="square" rtlCol="0">
            <a:spAutoFit/>
          </a:bodyPr>
          <a:lstStyle/>
          <a:p>
            <a:r>
              <a:rPr lang="sv-SE" smtClean="0"/>
              <a:t>X</a:t>
            </a:r>
            <a:endParaRPr lang="sv-SE" dirty="0"/>
          </a:p>
        </p:txBody>
      </p:sp>
      <p:sp>
        <p:nvSpPr>
          <p:cNvPr id="35" name="textruta 34"/>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569902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823616" y="240211"/>
            <a:ext cx="3612627" cy="461665"/>
          </a:xfrm>
          <a:prstGeom prst="rect">
            <a:avLst/>
          </a:prstGeom>
          <a:noFill/>
        </p:spPr>
        <p:txBody>
          <a:bodyPr wrap="square" rtlCol="0">
            <a:spAutoFit/>
          </a:bodyPr>
          <a:lstStyle/>
          <a:p>
            <a:r>
              <a:rPr lang="sv-SE" sz="2400" b="1" smtClean="0"/>
              <a:t>Övningar: </a:t>
            </a:r>
            <a:r>
              <a:rPr lang="sv-SE" sz="2400" b="1"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623122" y="2286949"/>
            <a:ext cx="3900671" cy="248621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Övning: Bowling</a:t>
            </a:r>
            <a:endParaRPr lang="sv-SE" sz="1400" dirty="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2 eller fler lag med 3-4 spelare vardera. Spelarna ställer upp i led och ska försöka skjuta bort konerna (alternativt bollar som ställs på låga koner). Desto fler av dessa koner/bollar de träffar desto högre poäng, att träffa alla är en strike. Får de ned på andra försöket så är det en spärr. Efter 1-2 försök är det nästa spelares tur i ledet. Tips, variera hur spelarna skjuter om det är som </a:t>
            </a:r>
            <a:r>
              <a:rPr lang="sv-SE" sz="1400" dirty="0" err="1" smtClean="0">
                <a:solidFill>
                  <a:schemeClr val="tx1"/>
                </a:solidFill>
                <a:ea typeface="Times New Roman" charset="0"/>
                <a:cs typeface="Times New Roman" charset="0"/>
              </a:rPr>
              <a:t>leftare</a:t>
            </a:r>
            <a:r>
              <a:rPr lang="sv-SE" sz="1400" dirty="0" smtClean="0">
                <a:solidFill>
                  <a:schemeClr val="tx1"/>
                </a:solidFill>
                <a:ea typeface="Times New Roman" charset="0"/>
                <a:cs typeface="Times New Roman" charset="0"/>
              </a:rPr>
              <a:t> eller </a:t>
            </a:r>
            <a:r>
              <a:rPr lang="sv-SE" sz="1400" dirty="0" err="1" smtClean="0">
                <a:solidFill>
                  <a:schemeClr val="tx1"/>
                </a:solidFill>
                <a:ea typeface="Times New Roman" charset="0"/>
                <a:cs typeface="Times New Roman" charset="0"/>
              </a:rPr>
              <a:t>rightare</a:t>
            </a:r>
            <a:r>
              <a:rPr lang="sv-SE" sz="1400" dirty="0" smtClean="0">
                <a:solidFill>
                  <a:schemeClr val="tx1"/>
                </a:solidFill>
                <a:ea typeface="Times New Roman" charset="0"/>
                <a:cs typeface="Times New Roman" charset="0"/>
              </a:rPr>
              <a:t> så de får testa båda och variera skottavståndet.</a:t>
            </a:r>
            <a:endParaRPr lang="sv-SE" sz="1400" dirty="0">
              <a:solidFill>
                <a:schemeClr val="tx1"/>
              </a:solidFill>
              <a:ea typeface="Times New Roman" charset="0"/>
              <a:cs typeface="Times New Roman" charset="0"/>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Rektangel med rundade hörn 64"/>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Rektangel 65"/>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Rektangel 66"/>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9" name="Rak 68"/>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textruta 70"/>
          <p:cNvSpPr txBox="1"/>
          <p:nvPr/>
        </p:nvSpPr>
        <p:spPr>
          <a:xfrm>
            <a:off x="6079637" y="2558571"/>
            <a:ext cx="245279" cy="369332"/>
          </a:xfrm>
          <a:prstGeom prst="rect">
            <a:avLst/>
          </a:prstGeom>
          <a:noFill/>
        </p:spPr>
        <p:txBody>
          <a:bodyPr wrap="square" rtlCol="0">
            <a:spAutoFit/>
          </a:bodyPr>
          <a:lstStyle/>
          <a:p>
            <a:r>
              <a:rPr lang="sv-SE" dirty="0" smtClean="0"/>
              <a:t>X</a:t>
            </a:r>
            <a:endParaRPr lang="sv-SE" dirty="0"/>
          </a:p>
        </p:txBody>
      </p:sp>
      <p:sp>
        <p:nvSpPr>
          <p:cNvPr id="75" name="textruta 74"/>
          <p:cNvSpPr txBox="1"/>
          <p:nvPr/>
        </p:nvSpPr>
        <p:spPr>
          <a:xfrm>
            <a:off x="7055505" y="2879688"/>
            <a:ext cx="245279" cy="369332"/>
          </a:xfrm>
          <a:prstGeom prst="rect">
            <a:avLst/>
          </a:prstGeom>
          <a:noFill/>
        </p:spPr>
        <p:txBody>
          <a:bodyPr wrap="square" rtlCol="0">
            <a:spAutoFit/>
          </a:bodyPr>
          <a:lstStyle/>
          <a:p>
            <a:r>
              <a:rPr lang="sv-SE" smtClean="0"/>
              <a:t>X</a:t>
            </a:r>
            <a:endParaRPr lang="sv-SE" dirty="0"/>
          </a:p>
        </p:txBody>
      </p:sp>
      <p:sp>
        <p:nvSpPr>
          <p:cNvPr id="34" name="textruta 33"/>
          <p:cNvSpPr txBox="1"/>
          <p:nvPr/>
        </p:nvSpPr>
        <p:spPr>
          <a:xfrm>
            <a:off x="6090589" y="2746225"/>
            <a:ext cx="245279" cy="369332"/>
          </a:xfrm>
          <a:prstGeom prst="rect">
            <a:avLst/>
          </a:prstGeom>
          <a:noFill/>
        </p:spPr>
        <p:txBody>
          <a:bodyPr wrap="square" rtlCol="0">
            <a:spAutoFit/>
          </a:bodyPr>
          <a:lstStyle/>
          <a:p>
            <a:r>
              <a:rPr lang="sv-SE" smtClean="0"/>
              <a:t>X</a:t>
            </a:r>
            <a:endParaRPr lang="sv-SE" dirty="0"/>
          </a:p>
        </p:txBody>
      </p:sp>
      <p:sp>
        <p:nvSpPr>
          <p:cNvPr id="37" name="textruta 36"/>
          <p:cNvSpPr txBox="1"/>
          <p:nvPr/>
        </p:nvSpPr>
        <p:spPr>
          <a:xfrm>
            <a:off x="6047505" y="2913436"/>
            <a:ext cx="245279" cy="369332"/>
          </a:xfrm>
          <a:prstGeom prst="rect">
            <a:avLst/>
          </a:prstGeom>
          <a:noFill/>
        </p:spPr>
        <p:txBody>
          <a:bodyPr wrap="square" rtlCol="0">
            <a:spAutoFit/>
          </a:bodyPr>
          <a:lstStyle/>
          <a:p>
            <a:r>
              <a:rPr lang="sv-SE" dirty="0" smtClean="0"/>
              <a:t>X</a:t>
            </a:r>
            <a:endParaRPr lang="sv-SE" dirty="0"/>
          </a:p>
        </p:txBody>
      </p:sp>
      <p:sp>
        <p:nvSpPr>
          <p:cNvPr id="12" name="Triangel 11"/>
          <p:cNvSpPr/>
          <p:nvPr/>
        </p:nvSpPr>
        <p:spPr>
          <a:xfrm>
            <a:off x="5917550" y="309810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0" name="Triangel 49"/>
          <p:cNvSpPr/>
          <p:nvPr/>
        </p:nvSpPr>
        <p:spPr>
          <a:xfrm>
            <a:off x="7554937" y="117232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1" name="Triangel 50"/>
          <p:cNvSpPr/>
          <p:nvPr/>
        </p:nvSpPr>
        <p:spPr>
          <a:xfrm>
            <a:off x="7575278" y="3055716"/>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4" name="Rak 13"/>
          <p:cNvCxnSpPr/>
          <p:nvPr/>
        </p:nvCxnSpPr>
        <p:spPr>
          <a:xfrm>
            <a:off x="5917550" y="3157943"/>
            <a:ext cx="1767342"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6" name="Rak 55"/>
          <p:cNvCxnSpPr/>
          <p:nvPr/>
        </p:nvCxnSpPr>
        <p:spPr>
          <a:xfrm flipH="1" flipV="1">
            <a:off x="7598021" y="1239253"/>
            <a:ext cx="21894" cy="193067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1" name="textruta 40"/>
          <p:cNvSpPr txBox="1"/>
          <p:nvPr/>
        </p:nvSpPr>
        <p:spPr>
          <a:xfrm>
            <a:off x="7033962" y="2724671"/>
            <a:ext cx="245279" cy="369332"/>
          </a:xfrm>
          <a:prstGeom prst="rect">
            <a:avLst/>
          </a:prstGeom>
          <a:noFill/>
        </p:spPr>
        <p:txBody>
          <a:bodyPr wrap="square" rtlCol="0">
            <a:spAutoFit/>
          </a:bodyPr>
          <a:lstStyle/>
          <a:p>
            <a:r>
              <a:rPr lang="sv-SE" smtClean="0"/>
              <a:t>X</a:t>
            </a:r>
            <a:endParaRPr lang="sv-SE" dirty="0"/>
          </a:p>
        </p:txBody>
      </p:sp>
      <p:sp>
        <p:nvSpPr>
          <p:cNvPr id="23" name="textruta 22"/>
          <p:cNvSpPr txBox="1"/>
          <p:nvPr/>
        </p:nvSpPr>
        <p:spPr>
          <a:xfrm>
            <a:off x="7087637" y="2558571"/>
            <a:ext cx="245279" cy="369332"/>
          </a:xfrm>
          <a:prstGeom prst="rect">
            <a:avLst/>
          </a:prstGeom>
          <a:noFill/>
        </p:spPr>
        <p:txBody>
          <a:bodyPr wrap="square" rtlCol="0">
            <a:spAutoFit/>
          </a:bodyPr>
          <a:lstStyle/>
          <a:p>
            <a:r>
              <a:rPr lang="sv-SE" smtClean="0"/>
              <a:t>X</a:t>
            </a:r>
            <a:endParaRPr lang="sv-SE" dirty="0"/>
          </a:p>
        </p:txBody>
      </p:sp>
      <p:sp>
        <p:nvSpPr>
          <p:cNvPr id="24" name="Ellips 23"/>
          <p:cNvSpPr/>
          <p:nvPr/>
        </p:nvSpPr>
        <p:spPr>
          <a:xfrm>
            <a:off x="6299816" y="286887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Ellips 24"/>
          <p:cNvSpPr/>
          <p:nvPr/>
        </p:nvSpPr>
        <p:spPr>
          <a:xfrm>
            <a:off x="6124425" y="266504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Ellips 25"/>
          <p:cNvSpPr/>
          <p:nvPr/>
        </p:nvSpPr>
        <p:spPr>
          <a:xfrm>
            <a:off x="7319329" y="269751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Ellips 26"/>
          <p:cNvSpPr/>
          <p:nvPr/>
        </p:nvSpPr>
        <p:spPr>
          <a:xfrm>
            <a:off x="7030105" y="2858200"/>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Ellips 27"/>
          <p:cNvSpPr/>
          <p:nvPr/>
        </p:nvSpPr>
        <p:spPr>
          <a:xfrm>
            <a:off x="7274864" y="3007270"/>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Ellips 28"/>
          <p:cNvSpPr/>
          <p:nvPr/>
        </p:nvSpPr>
        <p:spPr>
          <a:xfrm>
            <a:off x="6095860" y="306817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Triangel 29"/>
          <p:cNvSpPr/>
          <p:nvPr/>
        </p:nvSpPr>
        <p:spPr>
          <a:xfrm>
            <a:off x="6134702" y="137203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Triangel 30"/>
          <p:cNvSpPr/>
          <p:nvPr/>
        </p:nvSpPr>
        <p:spPr>
          <a:xfrm>
            <a:off x="6298892" y="1368355"/>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Triangel 31"/>
          <p:cNvSpPr/>
          <p:nvPr/>
        </p:nvSpPr>
        <p:spPr>
          <a:xfrm>
            <a:off x="6428847" y="138441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Triangel 34"/>
          <p:cNvSpPr/>
          <p:nvPr/>
        </p:nvSpPr>
        <p:spPr>
          <a:xfrm>
            <a:off x="6227806" y="1501134"/>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Triangel 35"/>
          <p:cNvSpPr/>
          <p:nvPr/>
        </p:nvSpPr>
        <p:spPr>
          <a:xfrm>
            <a:off x="6359329" y="1513514"/>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8" name="Triangel 37"/>
          <p:cNvSpPr/>
          <p:nvPr/>
        </p:nvSpPr>
        <p:spPr>
          <a:xfrm>
            <a:off x="6284224" y="1640286"/>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 name="Triangel 38"/>
          <p:cNvSpPr/>
          <p:nvPr/>
        </p:nvSpPr>
        <p:spPr>
          <a:xfrm>
            <a:off x="6756716" y="1404596"/>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Triangel 39"/>
          <p:cNvSpPr/>
          <p:nvPr/>
        </p:nvSpPr>
        <p:spPr>
          <a:xfrm>
            <a:off x="6909342" y="139383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2" name="Triangel 41"/>
          <p:cNvSpPr/>
          <p:nvPr/>
        </p:nvSpPr>
        <p:spPr>
          <a:xfrm>
            <a:off x="7071202" y="1408866"/>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3" name="Triangel 42"/>
          <p:cNvSpPr/>
          <p:nvPr/>
        </p:nvSpPr>
        <p:spPr>
          <a:xfrm>
            <a:off x="6881143" y="1556245"/>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4" name="Triangel 43"/>
          <p:cNvSpPr/>
          <p:nvPr/>
        </p:nvSpPr>
        <p:spPr>
          <a:xfrm>
            <a:off x="7026177" y="1541835"/>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Triangel 44"/>
          <p:cNvSpPr/>
          <p:nvPr/>
        </p:nvSpPr>
        <p:spPr>
          <a:xfrm>
            <a:off x="6961199" y="1703903"/>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6" name="textruta 45"/>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spTree>
    <p:extLst>
      <p:ext uri="{BB962C8B-B14F-4D97-AF65-F5344CB8AC3E}">
        <p14:creationId xmlns:p14="http://schemas.microsoft.com/office/powerpoint/2010/main" val="667572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823616" y="240211"/>
            <a:ext cx="3612627" cy="461665"/>
          </a:xfrm>
          <a:prstGeom prst="rect">
            <a:avLst/>
          </a:prstGeom>
          <a:noFill/>
        </p:spPr>
        <p:txBody>
          <a:bodyPr wrap="square" rtlCol="0">
            <a:spAutoFit/>
          </a:bodyPr>
          <a:lstStyle/>
          <a:p>
            <a:r>
              <a:rPr lang="sv-SE" sz="2400" b="1" smtClean="0"/>
              <a:t>Övningar: </a:t>
            </a:r>
            <a:r>
              <a:rPr lang="sv-SE" sz="2400" b="1"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646484" y="2626494"/>
            <a:ext cx="3900671" cy="189738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Övning: </a:t>
            </a:r>
            <a:r>
              <a:rPr lang="sv-SE" sz="1600" b="1" dirty="0" smtClean="0">
                <a:solidFill>
                  <a:schemeClr val="tx1"/>
                </a:solidFill>
                <a:ea typeface="Times New Roman" charset="0"/>
                <a:cs typeface="Times New Roman" charset="0"/>
              </a:rPr>
              <a:t>Växlingar i viss fart</a:t>
            </a:r>
            <a:endParaRPr lang="sv-SE" sz="1400" dirty="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2 eller fler led. 3-5 spelare per led me</a:t>
            </a:r>
            <a:r>
              <a:rPr lang="sv-SE" sz="1400" dirty="0" smtClean="0">
                <a:solidFill>
                  <a:schemeClr val="tx1"/>
                </a:solidFill>
                <a:ea typeface="Times New Roman" charset="0"/>
                <a:cs typeface="Times New Roman" charset="0"/>
              </a:rPr>
              <a:t>d varsin boll. Spelarna ska driva och göra växlingar mellan konerna. Gå över konerna. När hela ledet har kört över till andra sidan så kör de växlingar tillbaka. </a:t>
            </a:r>
            <a:endParaRPr lang="sv-SE" sz="1400" dirty="0">
              <a:solidFill>
                <a:schemeClr val="tx1"/>
              </a:solidFill>
              <a:ea typeface="Times New Roman" charset="0"/>
              <a:cs typeface="Times New Roman" charset="0"/>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Rektangel med rundade hörn 64"/>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Rektangel 65"/>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Rektangel 66"/>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9" name="Rak 68"/>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textruta 70"/>
          <p:cNvSpPr txBox="1"/>
          <p:nvPr/>
        </p:nvSpPr>
        <p:spPr>
          <a:xfrm>
            <a:off x="9162843" y="2357035"/>
            <a:ext cx="245279" cy="369332"/>
          </a:xfrm>
          <a:prstGeom prst="rect">
            <a:avLst/>
          </a:prstGeom>
          <a:noFill/>
        </p:spPr>
        <p:txBody>
          <a:bodyPr wrap="square" rtlCol="0">
            <a:spAutoFit/>
          </a:bodyPr>
          <a:lstStyle/>
          <a:p>
            <a:r>
              <a:rPr lang="sv-SE" dirty="0" smtClean="0"/>
              <a:t>X</a:t>
            </a:r>
            <a:endParaRPr lang="sv-SE" dirty="0"/>
          </a:p>
        </p:txBody>
      </p:sp>
      <p:sp>
        <p:nvSpPr>
          <p:cNvPr id="74" name="Ellips 73"/>
          <p:cNvSpPr/>
          <p:nvPr/>
        </p:nvSpPr>
        <p:spPr>
          <a:xfrm>
            <a:off x="9392912" y="3839140"/>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5" name="textruta 74"/>
          <p:cNvSpPr txBox="1"/>
          <p:nvPr/>
        </p:nvSpPr>
        <p:spPr>
          <a:xfrm>
            <a:off x="9259067" y="3768713"/>
            <a:ext cx="245279" cy="369332"/>
          </a:xfrm>
          <a:prstGeom prst="rect">
            <a:avLst/>
          </a:prstGeom>
          <a:noFill/>
        </p:spPr>
        <p:txBody>
          <a:bodyPr wrap="square" rtlCol="0">
            <a:spAutoFit/>
          </a:bodyPr>
          <a:lstStyle/>
          <a:p>
            <a:r>
              <a:rPr lang="sv-SE" smtClean="0"/>
              <a:t>X</a:t>
            </a:r>
            <a:endParaRPr lang="sv-SE" dirty="0"/>
          </a:p>
        </p:txBody>
      </p:sp>
      <p:sp>
        <p:nvSpPr>
          <p:cNvPr id="78" name="Ellips 77"/>
          <p:cNvSpPr/>
          <p:nvPr/>
        </p:nvSpPr>
        <p:spPr>
          <a:xfrm>
            <a:off x="9193352" y="262732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9" name="Ellips 78"/>
          <p:cNvSpPr/>
          <p:nvPr/>
        </p:nvSpPr>
        <p:spPr>
          <a:xfrm>
            <a:off x="9193352" y="360023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0" name="Rak 29"/>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ruta 32"/>
          <p:cNvSpPr txBox="1"/>
          <p:nvPr/>
        </p:nvSpPr>
        <p:spPr>
          <a:xfrm>
            <a:off x="9181922" y="3353463"/>
            <a:ext cx="245279" cy="369332"/>
          </a:xfrm>
          <a:prstGeom prst="rect">
            <a:avLst/>
          </a:prstGeom>
          <a:noFill/>
        </p:spPr>
        <p:txBody>
          <a:bodyPr wrap="square" rtlCol="0">
            <a:spAutoFit/>
          </a:bodyPr>
          <a:lstStyle/>
          <a:p>
            <a:r>
              <a:rPr lang="sv-SE" dirty="0" smtClean="0"/>
              <a:t>X</a:t>
            </a:r>
            <a:endParaRPr lang="sv-SE" dirty="0"/>
          </a:p>
        </p:txBody>
      </p:sp>
      <p:sp>
        <p:nvSpPr>
          <p:cNvPr id="37" name="textruta 36"/>
          <p:cNvSpPr txBox="1"/>
          <p:nvPr/>
        </p:nvSpPr>
        <p:spPr>
          <a:xfrm>
            <a:off x="9193352" y="2111692"/>
            <a:ext cx="245279" cy="369332"/>
          </a:xfrm>
          <a:prstGeom prst="rect">
            <a:avLst/>
          </a:prstGeom>
          <a:noFill/>
        </p:spPr>
        <p:txBody>
          <a:bodyPr wrap="square" rtlCol="0">
            <a:spAutoFit/>
          </a:bodyPr>
          <a:lstStyle/>
          <a:p>
            <a:r>
              <a:rPr lang="sv-SE" dirty="0" smtClean="0"/>
              <a:t>X</a:t>
            </a:r>
            <a:endParaRPr lang="sv-SE" dirty="0"/>
          </a:p>
        </p:txBody>
      </p:sp>
      <p:sp>
        <p:nvSpPr>
          <p:cNvPr id="45" name="textruta 44"/>
          <p:cNvSpPr txBox="1"/>
          <p:nvPr/>
        </p:nvSpPr>
        <p:spPr>
          <a:xfrm>
            <a:off x="9082142" y="1948152"/>
            <a:ext cx="222420" cy="369332"/>
          </a:xfrm>
          <a:prstGeom prst="rect">
            <a:avLst/>
          </a:prstGeom>
          <a:noFill/>
        </p:spPr>
        <p:txBody>
          <a:bodyPr wrap="square" rtlCol="0">
            <a:spAutoFit/>
          </a:bodyPr>
          <a:lstStyle/>
          <a:p>
            <a:r>
              <a:rPr lang="sv-SE" smtClean="0"/>
              <a:t>X</a:t>
            </a:r>
            <a:endParaRPr lang="sv-SE" dirty="0"/>
          </a:p>
        </p:txBody>
      </p:sp>
      <p:sp>
        <p:nvSpPr>
          <p:cNvPr id="50" name="Triangel 49"/>
          <p:cNvSpPr/>
          <p:nvPr/>
        </p:nvSpPr>
        <p:spPr>
          <a:xfrm>
            <a:off x="8779959" y="270739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51" name="Triangel 50"/>
          <p:cNvSpPr/>
          <p:nvPr/>
        </p:nvSpPr>
        <p:spPr>
          <a:xfrm>
            <a:off x="9071460" y="270739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3" name="Ellips 52"/>
          <p:cNvSpPr/>
          <p:nvPr/>
        </p:nvSpPr>
        <p:spPr>
          <a:xfrm>
            <a:off x="9330160" y="215208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4" name="Ellips 53"/>
          <p:cNvSpPr/>
          <p:nvPr/>
        </p:nvSpPr>
        <p:spPr>
          <a:xfrm>
            <a:off x="9401463" y="239680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1" name="textruta 40"/>
          <p:cNvSpPr txBox="1"/>
          <p:nvPr/>
        </p:nvSpPr>
        <p:spPr>
          <a:xfrm>
            <a:off x="9193352" y="3575184"/>
            <a:ext cx="271989" cy="369332"/>
          </a:xfrm>
          <a:prstGeom prst="rect">
            <a:avLst/>
          </a:prstGeom>
          <a:noFill/>
        </p:spPr>
        <p:txBody>
          <a:bodyPr wrap="square" rtlCol="0">
            <a:spAutoFit/>
          </a:bodyPr>
          <a:lstStyle/>
          <a:p>
            <a:r>
              <a:rPr lang="sv-SE" smtClean="0"/>
              <a:t>X</a:t>
            </a:r>
            <a:endParaRPr lang="sv-SE" dirty="0"/>
          </a:p>
        </p:txBody>
      </p:sp>
      <p:sp>
        <p:nvSpPr>
          <p:cNvPr id="46" name="Ellips 45"/>
          <p:cNvSpPr/>
          <p:nvPr/>
        </p:nvSpPr>
        <p:spPr>
          <a:xfrm>
            <a:off x="9293131" y="405566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textruta 35"/>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cxnSp>
        <p:nvCxnSpPr>
          <p:cNvPr id="38" name="Rak 37"/>
          <p:cNvCxnSpPr>
            <a:stCxn id="65" idx="1"/>
            <a:endCxn id="65" idx="3"/>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riangel 38"/>
          <p:cNvSpPr/>
          <p:nvPr/>
        </p:nvSpPr>
        <p:spPr>
          <a:xfrm>
            <a:off x="8488458" y="2703557"/>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Triangel 39"/>
          <p:cNvSpPr/>
          <p:nvPr/>
        </p:nvSpPr>
        <p:spPr>
          <a:xfrm>
            <a:off x="8196957" y="2710837"/>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4" name="Triangel 43"/>
          <p:cNvSpPr/>
          <p:nvPr/>
        </p:nvSpPr>
        <p:spPr>
          <a:xfrm>
            <a:off x="7905456" y="2703557"/>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7" name="Triangel 46"/>
          <p:cNvSpPr/>
          <p:nvPr/>
        </p:nvSpPr>
        <p:spPr>
          <a:xfrm>
            <a:off x="7614168" y="2710837"/>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8" name="Triangel 47"/>
          <p:cNvSpPr/>
          <p:nvPr/>
        </p:nvSpPr>
        <p:spPr>
          <a:xfrm>
            <a:off x="7326285" y="270270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9" name="Triangel 48"/>
          <p:cNvSpPr/>
          <p:nvPr/>
        </p:nvSpPr>
        <p:spPr>
          <a:xfrm>
            <a:off x="7038402" y="270270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5" name="Triangel 54"/>
          <p:cNvSpPr/>
          <p:nvPr/>
        </p:nvSpPr>
        <p:spPr>
          <a:xfrm>
            <a:off x="6793410" y="270270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6" name="Triangel 55"/>
          <p:cNvSpPr/>
          <p:nvPr/>
        </p:nvSpPr>
        <p:spPr>
          <a:xfrm>
            <a:off x="6548418" y="270270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7" name="Triangel 56"/>
          <p:cNvSpPr/>
          <p:nvPr/>
        </p:nvSpPr>
        <p:spPr>
          <a:xfrm>
            <a:off x="8771896" y="3329624"/>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58" name="Triangel 57"/>
          <p:cNvSpPr/>
          <p:nvPr/>
        </p:nvSpPr>
        <p:spPr>
          <a:xfrm>
            <a:off x="9063397" y="3329624"/>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9" name="Triangel 58"/>
          <p:cNvSpPr/>
          <p:nvPr/>
        </p:nvSpPr>
        <p:spPr>
          <a:xfrm>
            <a:off x="8480395" y="3325789"/>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0" name="Triangel 59"/>
          <p:cNvSpPr/>
          <p:nvPr/>
        </p:nvSpPr>
        <p:spPr>
          <a:xfrm>
            <a:off x="8188894" y="3333069"/>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1" name="Triangel 60"/>
          <p:cNvSpPr/>
          <p:nvPr/>
        </p:nvSpPr>
        <p:spPr>
          <a:xfrm>
            <a:off x="7897393" y="3325789"/>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2" name="Triangel 61"/>
          <p:cNvSpPr/>
          <p:nvPr/>
        </p:nvSpPr>
        <p:spPr>
          <a:xfrm>
            <a:off x="7606105" y="3333069"/>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3" name="Triangel 62"/>
          <p:cNvSpPr/>
          <p:nvPr/>
        </p:nvSpPr>
        <p:spPr>
          <a:xfrm>
            <a:off x="7318222" y="3324934"/>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4" name="Triangel 63"/>
          <p:cNvSpPr/>
          <p:nvPr/>
        </p:nvSpPr>
        <p:spPr>
          <a:xfrm>
            <a:off x="7030339" y="3324934"/>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8" name="Triangel 67"/>
          <p:cNvSpPr/>
          <p:nvPr/>
        </p:nvSpPr>
        <p:spPr>
          <a:xfrm>
            <a:off x="6785347" y="3324934"/>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0" name="Triangel 69"/>
          <p:cNvSpPr/>
          <p:nvPr/>
        </p:nvSpPr>
        <p:spPr>
          <a:xfrm>
            <a:off x="6540355" y="3324934"/>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2109600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823616" y="240211"/>
            <a:ext cx="3612627" cy="461665"/>
          </a:xfrm>
          <a:prstGeom prst="rect">
            <a:avLst/>
          </a:prstGeom>
          <a:noFill/>
        </p:spPr>
        <p:txBody>
          <a:bodyPr wrap="square" rtlCol="0">
            <a:spAutoFit/>
          </a:bodyPr>
          <a:lstStyle/>
          <a:p>
            <a:r>
              <a:rPr lang="sv-SE" sz="2400" b="1" smtClean="0"/>
              <a:t>Övningar: </a:t>
            </a:r>
            <a:r>
              <a:rPr lang="sv-SE" sz="2400" b="1"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646484" y="2626494"/>
            <a:ext cx="3900671" cy="189738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Övning: </a:t>
            </a:r>
            <a:r>
              <a:rPr lang="sv-SE" sz="1600" b="1" dirty="0" smtClean="0">
                <a:solidFill>
                  <a:schemeClr val="tx1"/>
                </a:solidFill>
                <a:ea typeface="Times New Roman" charset="0"/>
                <a:cs typeface="Times New Roman" charset="0"/>
              </a:rPr>
              <a:t>Sveppassning </a:t>
            </a:r>
            <a:r>
              <a:rPr lang="mr-IN" sz="1600" b="1" dirty="0" smtClean="0">
                <a:solidFill>
                  <a:schemeClr val="tx1"/>
                </a:solidFill>
                <a:ea typeface="Times New Roman" charset="0"/>
                <a:cs typeface="Times New Roman" charset="0"/>
              </a:rPr>
              <a:t>–</a:t>
            </a:r>
            <a:r>
              <a:rPr lang="sv-SE" sz="1600" b="1" dirty="0" smtClean="0">
                <a:solidFill>
                  <a:schemeClr val="tx1"/>
                </a:solidFill>
                <a:ea typeface="Times New Roman" charset="0"/>
                <a:cs typeface="Times New Roman" charset="0"/>
              </a:rPr>
              <a:t> Stillastående</a:t>
            </a:r>
          </a:p>
          <a:p>
            <a:r>
              <a:rPr lang="sv-SE" sz="1400" dirty="0" smtClean="0">
                <a:solidFill>
                  <a:schemeClr val="tx1"/>
                </a:solidFill>
                <a:ea typeface="Times New Roman" charset="0"/>
                <a:cs typeface="Times New Roman" charset="0"/>
              </a:rPr>
              <a:t>A slår en sveppassning till B. B driver boll bakom mål till andra hörnet och gör en </a:t>
            </a:r>
            <a:r>
              <a:rPr lang="sv-SE" sz="1400" dirty="0" err="1" smtClean="0">
                <a:solidFill>
                  <a:schemeClr val="tx1"/>
                </a:solidFill>
                <a:ea typeface="Times New Roman" charset="0"/>
                <a:cs typeface="Times New Roman" charset="0"/>
              </a:rPr>
              <a:t>sveppass</a:t>
            </a:r>
            <a:r>
              <a:rPr lang="sv-SE" sz="1400" dirty="0" smtClean="0">
                <a:solidFill>
                  <a:schemeClr val="tx1"/>
                </a:solidFill>
                <a:ea typeface="Times New Roman" charset="0"/>
                <a:cs typeface="Times New Roman" charset="0"/>
              </a:rPr>
              <a:t> upp till A som sprungit in i banan. A tar emot på forehand och skjuter. Byt från A-B-A.</a:t>
            </a: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Rektangel med rundade hörn 64"/>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Rektangel 65"/>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Rektangel 66"/>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9" name="Rak 68"/>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textruta 70"/>
          <p:cNvSpPr txBox="1"/>
          <p:nvPr/>
        </p:nvSpPr>
        <p:spPr>
          <a:xfrm>
            <a:off x="8934366" y="1378759"/>
            <a:ext cx="245279" cy="369332"/>
          </a:xfrm>
          <a:prstGeom prst="rect">
            <a:avLst/>
          </a:prstGeom>
          <a:noFill/>
        </p:spPr>
        <p:txBody>
          <a:bodyPr wrap="square" rtlCol="0">
            <a:spAutoFit/>
          </a:bodyPr>
          <a:lstStyle/>
          <a:p>
            <a:r>
              <a:rPr lang="sv-SE" dirty="0" smtClean="0"/>
              <a:t>X</a:t>
            </a:r>
            <a:endParaRPr lang="sv-SE" dirty="0"/>
          </a:p>
        </p:txBody>
      </p:sp>
      <p:sp>
        <p:nvSpPr>
          <p:cNvPr id="74" name="Ellips 73"/>
          <p:cNvSpPr/>
          <p:nvPr/>
        </p:nvSpPr>
        <p:spPr>
          <a:xfrm>
            <a:off x="9392912" y="3839140"/>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5" name="textruta 74"/>
          <p:cNvSpPr txBox="1"/>
          <p:nvPr/>
        </p:nvSpPr>
        <p:spPr>
          <a:xfrm>
            <a:off x="9259067" y="3768713"/>
            <a:ext cx="245279" cy="369332"/>
          </a:xfrm>
          <a:prstGeom prst="rect">
            <a:avLst/>
          </a:prstGeom>
          <a:noFill/>
        </p:spPr>
        <p:txBody>
          <a:bodyPr wrap="square" rtlCol="0">
            <a:spAutoFit/>
          </a:bodyPr>
          <a:lstStyle/>
          <a:p>
            <a:r>
              <a:rPr lang="sv-SE" smtClean="0"/>
              <a:t>X</a:t>
            </a:r>
            <a:endParaRPr lang="sv-SE" dirty="0"/>
          </a:p>
        </p:txBody>
      </p:sp>
      <p:sp>
        <p:nvSpPr>
          <p:cNvPr id="79" name="Ellips 78"/>
          <p:cNvSpPr/>
          <p:nvPr/>
        </p:nvSpPr>
        <p:spPr>
          <a:xfrm>
            <a:off x="9193352" y="360023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0" name="Rak 29"/>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textruta 32"/>
          <p:cNvSpPr txBox="1"/>
          <p:nvPr/>
        </p:nvSpPr>
        <p:spPr>
          <a:xfrm>
            <a:off x="9181922" y="3353463"/>
            <a:ext cx="245279" cy="369332"/>
          </a:xfrm>
          <a:prstGeom prst="rect">
            <a:avLst/>
          </a:prstGeom>
          <a:noFill/>
        </p:spPr>
        <p:txBody>
          <a:bodyPr wrap="square" rtlCol="0">
            <a:spAutoFit/>
          </a:bodyPr>
          <a:lstStyle/>
          <a:p>
            <a:r>
              <a:rPr lang="sv-SE" dirty="0" smtClean="0"/>
              <a:t>X</a:t>
            </a:r>
            <a:endParaRPr lang="sv-SE" dirty="0"/>
          </a:p>
        </p:txBody>
      </p:sp>
      <p:sp>
        <p:nvSpPr>
          <p:cNvPr id="41" name="textruta 40"/>
          <p:cNvSpPr txBox="1"/>
          <p:nvPr/>
        </p:nvSpPr>
        <p:spPr>
          <a:xfrm>
            <a:off x="9193352" y="3575184"/>
            <a:ext cx="271989" cy="369332"/>
          </a:xfrm>
          <a:prstGeom prst="rect">
            <a:avLst/>
          </a:prstGeom>
          <a:noFill/>
        </p:spPr>
        <p:txBody>
          <a:bodyPr wrap="square" rtlCol="0">
            <a:spAutoFit/>
          </a:bodyPr>
          <a:lstStyle/>
          <a:p>
            <a:r>
              <a:rPr lang="sv-SE" smtClean="0"/>
              <a:t>X</a:t>
            </a:r>
            <a:endParaRPr lang="sv-SE" dirty="0"/>
          </a:p>
        </p:txBody>
      </p:sp>
      <p:sp>
        <p:nvSpPr>
          <p:cNvPr id="46" name="Ellips 45"/>
          <p:cNvSpPr/>
          <p:nvPr/>
        </p:nvSpPr>
        <p:spPr>
          <a:xfrm>
            <a:off x="9293131" y="4055668"/>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textruta 35"/>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cxnSp>
        <p:nvCxnSpPr>
          <p:cNvPr id="38" name="Rak 37"/>
          <p:cNvCxnSpPr>
            <a:stCxn id="65" idx="1"/>
            <a:endCxn id="65" idx="3"/>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riangel 54"/>
          <p:cNvSpPr/>
          <p:nvPr/>
        </p:nvSpPr>
        <p:spPr>
          <a:xfrm>
            <a:off x="6437561" y="1486005"/>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6" name="Triangel 55"/>
          <p:cNvSpPr/>
          <p:nvPr/>
        </p:nvSpPr>
        <p:spPr>
          <a:xfrm>
            <a:off x="8844936" y="1447604"/>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8" name="Triangel 57"/>
          <p:cNvSpPr/>
          <p:nvPr/>
        </p:nvSpPr>
        <p:spPr>
          <a:xfrm>
            <a:off x="9063397" y="3329624"/>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Frihandsfigur 1"/>
          <p:cNvSpPr/>
          <p:nvPr/>
        </p:nvSpPr>
        <p:spPr>
          <a:xfrm rot="21418032">
            <a:off x="6447561" y="1294277"/>
            <a:ext cx="2532225" cy="241908"/>
          </a:xfrm>
          <a:custGeom>
            <a:avLst/>
            <a:gdLst>
              <a:gd name="connsiteX0" fmla="*/ 2229492 w 2229492"/>
              <a:gd name="connsiteY0" fmla="*/ 113392 h 216291"/>
              <a:gd name="connsiteX1" fmla="*/ 2147299 w 2229492"/>
              <a:gd name="connsiteY1" fmla="*/ 216134 h 216291"/>
              <a:gd name="connsiteX2" fmla="*/ 1982913 w 2229492"/>
              <a:gd name="connsiteY2" fmla="*/ 92844 h 216291"/>
              <a:gd name="connsiteX3" fmla="*/ 1828800 w 2229492"/>
              <a:gd name="connsiteY3" fmla="*/ 175037 h 216291"/>
              <a:gd name="connsiteX4" fmla="*/ 1715784 w 2229492"/>
              <a:gd name="connsiteY4" fmla="*/ 72295 h 216291"/>
              <a:gd name="connsiteX5" fmla="*/ 1643865 w 2229492"/>
              <a:gd name="connsiteY5" fmla="*/ 195585 h 216291"/>
              <a:gd name="connsiteX6" fmla="*/ 1500027 w 2229492"/>
              <a:gd name="connsiteY6" fmla="*/ 51747 h 216291"/>
              <a:gd name="connsiteX7" fmla="*/ 1407560 w 2229492"/>
              <a:gd name="connsiteY7" fmla="*/ 185311 h 216291"/>
              <a:gd name="connsiteX8" fmla="*/ 1304818 w 2229492"/>
              <a:gd name="connsiteY8" fmla="*/ 376 h 216291"/>
              <a:gd name="connsiteX9" fmla="*/ 1222625 w 2229492"/>
              <a:gd name="connsiteY9" fmla="*/ 133940 h 216291"/>
              <a:gd name="connsiteX10" fmla="*/ 1089061 w 2229492"/>
              <a:gd name="connsiteY10" fmla="*/ 10650 h 216291"/>
              <a:gd name="connsiteX11" fmla="*/ 1047964 w 2229492"/>
              <a:gd name="connsiteY11" fmla="*/ 123666 h 216291"/>
              <a:gd name="connsiteX12" fmla="*/ 904126 w 2229492"/>
              <a:gd name="connsiteY12" fmla="*/ 376 h 216291"/>
              <a:gd name="connsiteX13" fmla="*/ 760288 w 2229492"/>
              <a:gd name="connsiteY13" fmla="*/ 123666 h 216291"/>
              <a:gd name="connsiteX14" fmla="*/ 534256 w 2229492"/>
              <a:gd name="connsiteY14" fmla="*/ 31199 h 216291"/>
              <a:gd name="connsiteX15" fmla="*/ 349322 w 2229492"/>
              <a:gd name="connsiteY15" fmla="*/ 164763 h 216291"/>
              <a:gd name="connsiteX16" fmla="*/ 256854 w 2229492"/>
              <a:gd name="connsiteY16" fmla="*/ 20925 h 216291"/>
              <a:gd name="connsiteX17" fmla="*/ 154113 w 2229492"/>
              <a:gd name="connsiteY17" fmla="*/ 164763 h 216291"/>
              <a:gd name="connsiteX18" fmla="*/ 0 w 2229492"/>
              <a:gd name="connsiteY18" fmla="*/ 31199 h 216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29492" h="216291">
                <a:moveTo>
                  <a:pt x="2229492" y="113392"/>
                </a:moveTo>
                <a:cubicBezTo>
                  <a:pt x="2208943" y="166475"/>
                  <a:pt x="2188395" y="219559"/>
                  <a:pt x="2147299" y="216134"/>
                </a:cubicBezTo>
                <a:cubicBezTo>
                  <a:pt x="2106203" y="212709"/>
                  <a:pt x="2035996" y="99693"/>
                  <a:pt x="1982913" y="92844"/>
                </a:cubicBezTo>
                <a:cubicBezTo>
                  <a:pt x="1929830" y="85995"/>
                  <a:pt x="1873321" y="178462"/>
                  <a:pt x="1828800" y="175037"/>
                </a:cubicBezTo>
                <a:cubicBezTo>
                  <a:pt x="1784278" y="171612"/>
                  <a:pt x="1746606" y="68870"/>
                  <a:pt x="1715784" y="72295"/>
                </a:cubicBezTo>
                <a:cubicBezTo>
                  <a:pt x="1684962" y="75720"/>
                  <a:pt x="1679824" y="199010"/>
                  <a:pt x="1643865" y="195585"/>
                </a:cubicBezTo>
                <a:cubicBezTo>
                  <a:pt x="1607905" y="192160"/>
                  <a:pt x="1539411" y="53459"/>
                  <a:pt x="1500027" y="51747"/>
                </a:cubicBezTo>
                <a:cubicBezTo>
                  <a:pt x="1460643" y="50035"/>
                  <a:pt x="1440095" y="193873"/>
                  <a:pt x="1407560" y="185311"/>
                </a:cubicBezTo>
                <a:cubicBezTo>
                  <a:pt x="1375025" y="176749"/>
                  <a:pt x="1335640" y="8938"/>
                  <a:pt x="1304818" y="376"/>
                </a:cubicBezTo>
                <a:cubicBezTo>
                  <a:pt x="1273995" y="-8186"/>
                  <a:pt x="1258584" y="132228"/>
                  <a:pt x="1222625" y="133940"/>
                </a:cubicBezTo>
                <a:cubicBezTo>
                  <a:pt x="1186666" y="135652"/>
                  <a:pt x="1118171" y="12362"/>
                  <a:pt x="1089061" y="10650"/>
                </a:cubicBezTo>
                <a:cubicBezTo>
                  <a:pt x="1059951" y="8938"/>
                  <a:pt x="1078786" y="125378"/>
                  <a:pt x="1047964" y="123666"/>
                </a:cubicBezTo>
                <a:cubicBezTo>
                  <a:pt x="1017142" y="121954"/>
                  <a:pt x="952072" y="376"/>
                  <a:pt x="904126" y="376"/>
                </a:cubicBezTo>
                <a:cubicBezTo>
                  <a:pt x="856180" y="376"/>
                  <a:pt x="821933" y="118529"/>
                  <a:pt x="760288" y="123666"/>
                </a:cubicBezTo>
                <a:cubicBezTo>
                  <a:pt x="698643" y="128803"/>
                  <a:pt x="602750" y="24350"/>
                  <a:pt x="534256" y="31199"/>
                </a:cubicBezTo>
                <a:cubicBezTo>
                  <a:pt x="465762" y="38048"/>
                  <a:pt x="395556" y="166475"/>
                  <a:pt x="349322" y="164763"/>
                </a:cubicBezTo>
                <a:cubicBezTo>
                  <a:pt x="303088" y="163051"/>
                  <a:pt x="289389" y="20925"/>
                  <a:pt x="256854" y="20925"/>
                </a:cubicBezTo>
                <a:cubicBezTo>
                  <a:pt x="224319" y="20925"/>
                  <a:pt x="196922" y="163051"/>
                  <a:pt x="154113" y="164763"/>
                </a:cubicBezTo>
                <a:cubicBezTo>
                  <a:pt x="111304" y="166475"/>
                  <a:pt x="0" y="31199"/>
                  <a:pt x="0" y="31199"/>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Båge 2"/>
          <p:cNvSpPr/>
          <p:nvPr/>
        </p:nvSpPr>
        <p:spPr>
          <a:xfrm rot="9957956">
            <a:off x="7720274" y="839713"/>
            <a:ext cx="1861254" cy="2571623"/>
          </a:xfrm>
          <a:prstGeom prst="arc">
            <a:avLst>
              <a:gd name="adj1" fmla="val 16200000"/>
              <a:gd name="adj2" fmla="val 20479087"/>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solidFill>
                <a:sysClr val="windowText" lastClr="000000"/>
              </a:solidFill>
            </a:endParaRPr>
          </a:p>
        </p:txBody>
      </p:sp>
      <p:cxnSp>
        <p:nvCxnSpPr>
          <p:cNvPr id="11" name="Rak pil 10"/>
          <p:cNvCxnSpPr/>
          <p:nvPr/>
        </p:nvCxnSpPr>
        <p:spPr>
          <a:xfrm flipV="1">
            <a:off x="9179645" y="1748091"/>
            <a:ext cx="13707" cy="1467720"/>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72" name="Rak pil 71"/>
          <p:cNvCxnSpPr/>
          <p:nvPr/>
        </p:nvCxnSpPr>
        <p:spPr>
          <a:xfrm>
            <a:off x="6379911" y="1681887"/>
            <a:ext cx="1340021" cy="937716"/>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3" name="Upp 12"/>
          <p:cNvSpPr/>
          <p:nvPr/>
        </p:nvSpPr>
        <p:spPr>
          <a:xfrm rot="21047466">
            <a:off x="7672810" y="2112065"/>
            <a:ext cx="251538" cy="479416"/>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textruta 13"/>
          <p:cNvSpPr txBox="1"/>
          <p:nvPr/>
        </p:nvSpPr>
        <p:spPr>
          <a:xfrm>
            <a:off x="9293131" y="3452239"/>
            <a:ext cx="482901" cy="276999"/>
          </a:xfrm>
          <a:prstGeom prst="rect">
            <a:avLst/>
          </a:prstGeom>
          <a:noFill/>
        </p:spPr>
        <p:txBody>
          <a:bodyPr wrap="square" rtlCol="0">
            <a:spAutoFit/>
          </a:bodyPr>
          <a:lstStyle/>
          <a:p>
            <a:r>
              <a:rPr lang="sv-SE" sz="1200" dirty="0"/>
              <a:t>A</a:t>
            </a:r>
            <a:endParaRPr lang="sv-SE" dirty="0"/>
          </a:p>
        </p:txBody>
      </p:sp>
      <p:sp>
        <p:nvSpPr>
          <p:cNvPr id="73" name="textruta 72"/>
          <p:cNvSpPr txBox="1"/>
          <p:nvPr/>
        </p:nvSpPr>
        <p:spPr>
          <a:xfrm>
            <a:off x="9087895" y="1509168"/>
            <a:ext cx="482901" cy="276999"/>
          </a:xfrm>
          <a:prstGeom prst="rect">
            <a:avLst/>
          </a:prstGeom>
          <a:noFill/>
        </p:spPr>
        <p:txBody>
          <a:bodyPr wrap="square" rtlCol="0">
            <a:spAutoFit/>
          </a:bodyPr>
          <a:lstStyle/>
          <a:p>
            <a:r>
              <a:rPr lang="sv-SE" sz="1200" dirty="0" smtClean="0"/>
              <a:t>B</a:t>
            </a:r>
            <a:endParaRPr lang="sv-SE" dirty="0"/>
          </a:p>
        </p:txBody>
      </p:sp>
    </p:spTree>
    <p:extLst>
      <p:ext uri="{BB962C8B-B14F-4D97-AF65-F5344CB8AC3E}">
        <p14:creationId xmlns:p14="http://schemas.microsoft.com/office/powerpoint/2010/main" val="1751089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823616" y="240211"/>
            <a:ext cx="3612627" cy="461665"/>
          </a:xfrm>
          <a:prstGeom prst="rect">
            <a:avLst/>
          </a:prstGeom>
          <a:noFill/>
        </p:spPr>
        <p:txBody>
          <a:bodyPr wrap="square" rtlCol="0">
            <a:spAutoFit/>
          </a:bodyPr>
          <a:lstStyle/>
          <a:p>
            <a:r>
              <a:rPr lang="sv-SE" sz="2400" b="1" smtClean="0"/>
              <a:t>Övningar: </a:t>
            </a:r>
            <a:r>
              <a:rPr lang="sv-SE" sz="2400" b="1" smtClean="0">
                <a:solidFill>
                  <a:srgbClr val="00B050"/>
                </a:solidFill>
              </a:rPr>
              <a:t>Grön Nivå 6-9 år</a:t>
            </a:r>
            <a:endParaRPr lang="sv-SE" sz="2400" b="1" dirty="0">
              <a:solidFill>
                <a:srgbClr val="00B050"/>
              </a:solidFill>
            </a:endParaRPr>
          </a:p>
        </p:txBody>
      </p:sp>
      <p:sp>
        <p:nvSpPr>
          <p:cNvPr id="10" name="Rektangel med rundade hörn 9"/>
          <p:cNvSpPr/>
          <p:nvPr/>
        </p:nvSpPr>
        <p:spPr>
          <a:xfrm>
            <a:off x="646484" y="2626494"/>
            <a:ext cx="3900671" cy="189738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smtClean="0">
                <a:solidFill>
                  <a:schemeClr val="tx1"/>
                </a:solidFill>
                <a:ea typeface="Times New Roman" charset="0"/>
                <a:cs typeface="Times New Roman" charset="0"/>
              </a:rPr>
              <a:t>Övning: </a:t>
            </a:r>
            <a:r>
              <a:rPr lang="sv-SE" sz="1600" b="1" dirty="0" smtClean="0">
                <a:solidFill>
                  <a:schemeClr val="tx1"/>
                </a:solidFill>
                <a:ea typeface="Times New Roman" charset="0"/>
                <a:cs typeface="Times New Roman" charset="0"/>
              </a:rPr>
              <a:t>Driva boll i viss fart</a:t>
            </a:r>
            <a:endParaRPr lang="sv-SE" sz="1400" dirty="0">
              <a:solidFill>
                <a:schemeClr val="tx1"/>
              </a:solidFill>
              <a:ea typeface="Times New Roman" charset="0"/>
              <a:cs typeface="Times New Roman" charset="0"/>
            </a:endParaRPr>
          </a:p>
          <a:p>
            <a:r>
              <a:rPr lang="sv-SE" sz="1400" dirty="0" smtClean="0">
                <a:solidFill>
                  <a:schemeClr val="tx1"/>
                </a:solidFill>
                <a:ea typeface="Times New Roman" charset="0"/>
                <a:cs typeface="Times New Roman" charset="0"/>
              </a:rPr>
              <a:t>Ställ två koner med 50cm mellanrum. Med båda händerna om klubban ska spelaren föra bollen i en åtta runt konerna, därefter kan spelaren stegra och driva bollen och runda konerna med fötterna också.</a:t>
            </a:r>
            <a:endParaRPr lang="sv-SE" sz="1400" dirty="0">
              <a:solidFill>
                <a:schemeClr val="tx1"/>
              </a:solidFill>
              <a:ea typeface="Times New Roman" charset="0"/>
              <a:cs typeface="Times New Roman" charset="0"/>
            </a:endParaRPr>
          </a:p>
        </p:txBody>
      </p:sp>
      <p:sp>
        <p:nvSpPr>
          <p:cNvPr id="8" name="Rektangel 7"/>
          <p:cNvSpPr/>
          <p:nvPr/>
        </p:nvSpPr>
        <p:spPr>
          <a:xfrm>
            <a:off x="1" y="6310860"/>
            <a:ext cx="9906000" cy="5471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Rektangel med rundade hörn 64"/>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Rektangel 65"/>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Rektangel 66"/>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9" name="Rak 68"/>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Rak 29"/>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textruta 35"/>
          <p:cNvSpPr txBox="1"/>
          <p:nvPr/>
        </p:nvSpPr>
        <p:spPr>
          <a:xfrm>
            <a:off x="8496920" y="6338634"/>
            <a:ext cx="1393202" cy="400110"/>
          </a:xfrm>
          <a:prstGeom prst="rect">
            <a:avLst/>
          </a:prstGeom>
          <a:noFill/>
        </p:spPr>
        <p:txBody>
          <a:bodyPr wrap="none" rtlCol="0">
            <a:spAutoFit/>
          </a:bodyPr>
          <a:lstStyle/>
          <a:p>
            <a:r>
              <a:rPr lang="sv-SE" sz="2000" i="1" dirty="0" smtClean="0"/>
              <a:t>#</a:t>
            </a:r>
            <a:r>
              <a:rPr lang="sv-SE" sz="2000" i="1" dirty="0" err="1" smtClean="0"/>
              <a:t>ForALLball</a:t>
            </a:r>
            <a:endParaRPr lang="sv-SE" sz="2000" i="1" dirty="0"/>
          </a:p>
        </p:txBody>
      </p:sp>
      <p:cxnSp>
        <p:nvCxnSpPr>
          <p:cNvPr id="38" name="Rak 37"/>
          <p:cNvCxnSpPr>
            <a:stCxn id="65" idx="1"/>
            <a:endCxn id="65" idx="3"/>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Triangel 55"/>
          <p:cNvSpPr/>
          <p:nvPr/>
        </p:nvSpPr>
        <p:spPr>
          <a:xfrm>
            <a:off x="7478385" y="257878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0" name="Triangel 69"/>
          <p:cNvSpPr/>
          <p:nvPr/>
        </p:nvSpPr>
        <p:spPr>
          <a:xfrm>
            <a:off x="7923317" y="2578782"/>
            <a:ext cx="129955" cy="119682"/>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extruta 1"/>
          <p:cNvSpPr txBox="1"/>
          <p:nvPr/>
        </p:nvSpPr>
        <p:spPr>
          <a:xfrm rot="5400000">
            <a:off x="7317377" y="1726328"/>
            <a:ext cx="931665" cy="1862048"/>
          </a:xfrm>
          <a:prstGeom prst="rect">
            <a:avLst/>
          </a:prstGeom>
          <a:noFill/>
        </p:spPr>
        <p:txBody>
          <a:bodyPr wrap="none" rtlCol="0">
            <a:spAutoFit/>
          </a:bodyPr>
          <a:lstStyle/>
          <a:p>
            <a:r>
              <a:rPr lang="sv-SE" sz="11500" dirty="0" smtClean="0"/>
              <a:t>8</a:t>
            </a:r>
            <a:endParaRPr lang="sv-SE" sz="11500" dirty="0"/>
          </a:p>
        </p:txBody>
      </p:sp>
      <p:sp>
        <p:nvSpPr>
          <p:cNvPr id="52" name="textruta 51"/>
          <p:cNvSpPr txBox="1"/>
          <p:nvPr/>
        </p:nvSpPr>
        <p:spPr>
          <a:xfrm>
            <a:off x="7042646" y="2453907"/>
            <a:ext cx="245279" cy="369332"/>
          </a:xfrm>
          <a:prstGeom prst="rect">
            <a:avLst/>
          </a:prstGeom>
          <a:noFill/>
        </p:spPr>
        <p:txBody>
          <a:bodyPr wrap="square" rtlCol="0">
            <a:spAutoFit/>
          </a:bodyPr>
          <a:lstStyle/>
          <a:p>
            <a:r>
              <a:rPr lang="sv-SE" smtClean="0"/>
              <a:t>X</a:t>
            </a:r>
            <a:endParaRPr lang="sv-SE" dirty="0"/>
          </a:p>
        </p:txBody>
      </p:sp>
      <p:sp>
        <p:nvSpPr>
          <p:cNvPr id="72" name="Ellips 71"/>
          <p:cNvSpPr/>
          <p:nvPr/>
        </p:nvSpPr>
        <p:spPr>
          <a:xfrm>
            <a:off x="7224621" y="275466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742766440"/>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363</TotalTime>
  <Words>1652</Words>
  <Application>Microsoft Macintosh PowerPoint</Application>
  <PresentationFormat>A4 (210 x 297 mm)</PresentationFormat>
  <Paragraphs>267</Paragraphs>
  <Slides>18</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18</vt:i4>
      </vt:variant>
    </vt:vector>
  </HeadingPairs>
  <TitlesOfParts>
    <vt:vector size="23" baseType="lpstr">
      <vt:lpstr>Calibri</vt:lpstr>
      <vt:lpstr>Calibri Light</vt:lpstr>
      <vt:lpstr>Times New Roman</vt:lpstr>
      <vt:lpstr>Arial</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Ågren</dc:creator>
  <cp:lastModifiedBy>Andreas Ågren</cp:lastModifiedBy>
  <cp:revision>39</cp:revision>
  <dcterms:created xsi:type="dcterms:W3CDTF">2016-09-30T10:59:53Z</dcterms:created>
  <dcterms:modified xsi:type="dcterms:W3CDTF">2016-11-10T14:28:11Z</dcterms:modified>
</cp:coreProperties>
</file>