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sldIdLst>
    <p:sldId id="262" r:id="rId2"/>
    <p:sldId id="266" r:id="rId3"/>
    <p:sldId id="258" r:id="rId4"/>
    <p:sldId id="257" r:id="rId5"/>
    <p:sldId id="259" r:id="rId6"/>
    <p:sldId id="260" r:id="rId7"/>
    <p:sldId id="261" r:id="rId8"/>
    <p:sldId id="263" r:id="rId9"/>
    <p:sldId id="264" r:id="rId10"/>
    <p:sldId id="265" r:id="rId11"/>
    <p:sldId id="267" r:id="rId12"/>
    <p:sldId id="268" r:id="rId13"/>
    <p:sldId id="272" r:id="rId14"/>
    <p:sldId id="269" r:id="rId15"/>
  </p:sldIdLst>
  <p:sldSz cx="9906000" cy="6858000" type="A4"/>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98"/>
    <p:restoredTop sz="94679"/>
  </p:normalViewPr>
  <p:slideViewPr>
    <p:cSldViewPr snapToGrid="0" snapToObjects="1">
      <p:cViewPr varScale="1">
        <p:scale>
          <a:sx n="64" d="100"/>
          <a:sy n="64" d="100"/>
        </p:scale>
        <p:origin x="176" y="9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sv-SE"/>
              <a:t>Klicka här för att ändra format</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1492004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2097964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sv-SE"/>
              <a:t>Klicka här för att ändra format</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47657338-D2A3-0346-B12C-44FF58836152}"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9476706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47657338-D2A3-0346-B12C-44FF58836152}" type="datetimeFigureOut">
              <a:rPr lang="sv-SE" smtClean="0"/>
              <a:t>2018-11-26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1761182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sv-SE"/>
              <a:t>Klicka här för att ändra format</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682329" y="2505075"/>
            <a:ext cx="4190702"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5014913" y="2505075"/>
            <a:ext cx="4211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Date Placeholder 6"/>
          <p:cNvSpPr>
            <a:spLocks noGrp="1"/>
          </p:cNvSpPr>
          <p:nvPr>
            <p:ph type="dt" sz="half" idx="10"/>
          </p:nvPr>
        </p:nvSpPr>
        <p:spPr/>
        <p:txBody>
          <a:bodyPr/>
          <a:lstStyle/>
          <a:p>
            <a:fld id="{47657338-D2A3-0346-B12C-44FF58836152}" type="datetimeFigureOut">
              <a:rPr lang="sv-SE" smtClean="0"/>
              <a:t>2018-11-26</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14272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Date Placeholder 2"/>
          <p:cNvSpPr>
            <a:spLocks noGrp="1"/>
          </p:cNvSpPr>
          <p:nvPr>
            <p:ph type="dt" sz="half" idx="10"/>
          </p:nvPr>
        </p:nvSpPr>
        <p:spPr/>
        <p:txBody>
          <a:bodyPr/>
          <a:lstStyle/>
          <a:p>
            <a:fld id="{47657338-D2A3-0346-B12C-44FF58836152}" type="datetimeFigureOut">
              <a:rPr lang="sv-SE" smtClean="0"/>
              <a:t>2018-11-26</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1988634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657338-D2A3-0346-B12C-44FF58836152}" type="datetimeFigureOut">
              <a:rPr lang="sv-SE" smtClean="0"/>
              <a:t>2018-11-26</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81427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a:t>Klicka här för att ändra format</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2018-11-26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17198568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sv-SE"/>
              <a:t>Klicka här för att ändra format</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Dra bilden till platshållaren eller klicka på ikonen för att lägga till den</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47657338-D2A3-0346-B12C-44FF58836152}" type="datetimeFigureOut">
              <a:rPr lang="sv-SE" smtClean="0"/>
              <a:t>2018-11-26</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5040716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dirty="0"/>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109755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sv-SE"/>
              <a:t>Klicka här för att ändra format</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10"/>
          </p:nvPr>
        </p:nvSpPr>
        <p:spPr/>
        <p:txBody>
          <a:bodyPr/>
          <a:lstStyle/>
          <a:p>
            <a:fld id="{47657338-D2A3-0346-B12C-44FF58836152}" type="datetimeFigureOut">
              <a:rPr lang="sv-SE" smtClean="0"/>
              <a:t>2018-11-26</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754C2555-B57B-FC4D-8C88-02B3BF68C40A}" type="slidenum">
              <a:rPr lang="sv-SE" smtClean="0"/>
              <a:t>‹#›</a:t>
            </a:fld>
            <a:endParaRPr lang="sv-SE"/>
          </a:p>
        </p:txBody>
      </p:sp>
    </p:spTree>
    <p:extLst>
      <p:ext uri="{BB962C8B-B14F-4D97-AF65-F5344CB8AC3E}">
        <p14:creationId xmlns:p14="http://schemas.microsoft.com/office/powerpoint/2010/main" val="2113870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sv-SE"/>
              <a:t>Klicka här för att ändra format</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657338-D2A3-0346-B12C-44FF58836152}" type="datetimeFigureOut">
              <a:rPr lang="sv-SE" smtClean="0"/>
              <a:t>2018-11-26</a:t>
            </a:fld>
            <a:endParaRPr lang="sv-SE"/>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4C2555-B57B-FC4D-8C88-02B3BF68C40A}" type="slidenum">
              <a:rPr lang="sv-SE" smtClean="0"/>
              <a:t>‹#›</a:t>
            </a:fld>
            <a:endParaRPr lang="sv-SE"/>
          </a:p>
        </p:txBody>
      </p:sp>
    </p:spTree>
    <p:extLst>
      <p:ext uri="{BB962C8B-B14F-4D97-AF65-F5344CB8AC3E}">
        <p14:creationId xmlns:p14="http://schemas.microsoft.com/office/powerpoint/2010/main" val="7445275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2319806" y="1898441"/>
            <a:ext cx="5541198" cy="1754326"/>
          </a:xfrm>
          <a:prstGeom prst="rect">
            <a:avLst/>
          </a:prstGeom>
          <a:noFill/>
        </p:spPr>
        <p:txBody>
          <a:bodyPr wrap="square" rtlCol="0">
            <a:spAutoFit/>
          </a:bodyPr>
          <a:lstStyle/>
          <a:p>
            <a:pPr algn="ctr"/>
            <a:r>
              <a:rPr lang="sv-SE" sz="5400" b="1" dirty="0"/>
              <a:t>Övningar: </a:t>
            </a:r>
          </a:p>
          <a:p>
            <a:pPr algn="ctr"/>
            <a:r>
              <a:rPr lang="sv-SE" sz="5400" b="1" dirty="0">
                <a:solidFill>
                  <a:srgbClr val="FF0000"/>
                </a:solidFill>
              </a:rPr>
              <a:t>Röd Nivå 12-16 år</a:t>
            </a: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textruta 1"/>
          <p:cNvSpPr txBox="1"/>
          <p:nvPr/>
        </p:nvSpPr>
        <p:spPr>
          <a:xfrm>
            <a:off x="8512798" y="5910750"/>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6070571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10" name="Rektangel med rundade hörn 9"/>
          <p:cNvSpPr/>
          <p:nvPr/>
        </p:nvSpPr>
        <p:spPr>
          <a:xfrm>
            <a:off x="735031" y="2218545"/>
            <a:ext cx="3597126" cy="3564860"/>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ea typeface="Times New Roman" charset="0"/>
                <a:cs typeface="Times New Roman" charset="0"/>
              </a:rPr>
              <a:t>Övning: Schweiz</a:t>
            </a:r>
          </a:p>
          <a:p>
            <a:r>
              <a:rPr lang="sv-SE" sz="1400" dirty="0">
                <a:solidFill>
                  <a:schemeClr val="tx1"/>
                </a:solidFill>
                <a:ea typeface="Times New Roman" charset="0"/>
                <a:cs typeface="Times New Roman" charset="0"/>
              </a:rPr>
              <a:t>Spelare A passar bollen till B och får tillbaka bollen på ny yta. A spelar sedan bollen till mötande C som tagit en V-löpning och passar till A på ny yta. A passar därefter till D som möter och </a:t>
            </a:r>
            <a:r>
              <a:rPr lang="sv-SE" sz="1400" dirty="0" err="1">
                <a:solidFill>
                  <a:schemeClr val="tx1"/>
                </a:solidFill>
                <a:ea typeface="Times New Roman" charset="0"/>
                <a:cs typeface="Times New Roman" charset="0"/>
              </a:rPr>
              <a:t>väggpassar</a:t>
            </a:r>
            <a:r>
              <a:rPr lang="sv-SE" sz="1400" dirty="0">
                <a:solidFill>
                  <a:schemeClr val="tx1"/>
                </a:solidFill>
                <a:ea typeface="Times New Roman" charset="0"/>
                <a:cs typeface="Times New Roman" charset="0"/>
              </a:rPr>
              <a:t> till ny yta där A får tillbaka bollen oh går på avslut. Tips, efter varje passning ska det ske en tempoväxling till en ny yta. Spelare C och D ska uppmanas ta en avledande löpning innan de möter passningen. Uppmana spelarna att kommunicera med varandra när de slår passningen/möter bollen.</a:t>
            </a:r>
          </a:p>
          <a:p>
            <a:r>
              <a:rPr lang="sv-SE" sz="1400" dirty="0" err="1">
                <a:solidFill>
                  <a:schemeClr val="tx1"/>
                </a:solidFill>
                <a:ea typeface="Times New Roman" charset="0"/>
                <a:cs typeface="Times New Roman" charset="0"/>
              </a:rPr>
              <a:t>Ledbyte</a:t>
            </a:r>
            <a:r>
              <a:rPr lang="sv-SE" sz="1400" dirty="0">
                <a:solidFill>
                  <a:schemeClr val="tx1"/>
                </a:solidFill>
                <a:ea typeface="Times New Roman" charset="0"/>
                <a:cs typeface="Times New Roman" charset="0"/>
              </a:rPr>
              <a:t>: A-D-C-B-A</a:t>
            </a:r>
          </a:p>
          <a:p>
            <a:endParaRPr lang="sv-SE" sz="1400" dirty="0">
              <a:solidFill>
                <a:schemeClr val="tx1"/>
              </a:solidFill>
              <a:ea typeface="Times New Roman" charset="0"/>
              <a:cs typeface="Times New Roman" charset="0"/>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5" name="Rektangel med rundade hörn 14"/>
          <p:cNvSpPr/>
          <p:nvPr/>
        </p:nvSpPr>
        <p:spPr>
          <a:xfrm>
            <a:off x="5771213" y="994674"/>
            <a:ext cx="3507698" cy="5177401"/>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6" name="Rektangel 15"/>
          <p:cNvSpPr/>
          <p:nvPr/>
        </p:nvSpPr>
        <p:spPr>
          <a:xfrm>
            <a:off x="7067965" y="1145566"/>
            <a:ext cx="900625" cy="62646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7231461" y="5358426"/>
            <a:ext cx="900625" cy="62646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8" name="Rak 17"/>
          <p:cNvCxnSpPr/>
          <p:nvPr/>
        </p:nvCxnSpPr>
        <p:spPr>
          <a:xfrm>
            <a:off x="7288357" y="1268954"/>
            <a:ext cx="4740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a:off x="7444766" y="5853857"/>
            <a:ext cx="474013"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Rak 19"/>
          <p:cNvCxnSpPr>
            <a:stCxn id="15" idx="1"/>
            <a:endCxn id="15" idx="3"/>
          </p:cNvCxnSpPr>
          <p:nvPr/>
        </p:nvCxnSpPr>
        <p:spPr>
          <a:xfrm>
            <a:off x="5771213" y="3583375"/>
            <a:ext cx="35076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extruta 20"/>
          <p:cNvSpPr txBox="1"/>
          <p:nvPr/>
        </p:nvSpPr>
        <p:spPr>
          <a:xfrm>
            <a:off x="8902619" y="1421826"/>
            <a:ext cx="346583" cy="369332"/>
          </a:xfrm>
          <a:prstGeom prst="rect">
            <a:avLst/>
          </a:prstGeom>
          <a:noFill/>
        </p:spPr>
        <p:txBody>
          <a:bodyPr wrap="square" rtlCol="0">
            <a:spAutoFit/>
          </a:bodyPr>
          <a:lstStyle/>
          <a:p>
            <a:r>
              <a:rPr lang="sv-SE" dirty="0"/>
              <a:t>D</a:t>
            </a:r>
          </a:p>
        </p:txBody>
      </p:sp>
      <p:sp>
        <p:nvSpPr>
          <p:cNvPr id="22" name="Ellips 21"/>
          <p:cNvSpPr/>
          <p:nvPr/>
        </p:nvSpPr>
        <p:spPr>
          <a:xfrm>
            <a:off x="8763939" y="573768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extruta 22"/>
          <p:cNvSpPr txBox="1"/>
          <p:nvPr/>
        </p:nvSpPr>
        <p:spPr>
          <a:xfrm>
            <a:off x="9008432" y="4396791"/>
            <a:ext cx="240770" cy="369332"/>
          </a:xfrm>
          <a:prstGeom prst="rect">
            <a:avLst/>
          </a:prstGeom>
          <a:noFill/>
        </p:spPr>
        <p:txBody>
          <a:bodyPr wrap="square" rtlCol="0">
            <a:spAutoFit/>
          </a:bodyPr>
          <a:lstStyle/>
          <a:p>
            <a:r>
              <a:rPr lang="sv-SE" dirty="0"/>
              <a:t>B</a:t>
            </a:r>
          </a:p>
        </p:txBody>
      </p:sp>
      <p:sp>
        <p:nvSpPr>
          <p:cNvPr id="24" name="Triangel 23"/>
          <p:cNvSpPr/>
          <p:nvPr/>
        </p:nvSpPr>
        <p:spPr>
          <a:xfrm>
            <a:off x="7599232" y="2965979"/>
            <a:ext cx="107202" cy="13825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riangel 24"/>
          <p:cNvSpPr/>
          <p:nvPr/>
        </p:nvSpPr>
        <p:spPr>
          <a:xfrm>
            <a:off x="7599232" y="2160185"/>
            <a:ext cx="107202" cy="13825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Triangel 26"/>
          <p:cNvSpPr/>
          <p:nvPr/>
        </p:nvSpPr>
        <p:spPr>
          <a:xfrm>
            <a:off x="7604588" y="3689120"/>
            <a:ext cx="107202" cy="13825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Triangel 27"/>
          <p:cNvSpPr/>
          <p:nvPr/>
        </p:nvSpPr>
        <p:spPr>
          <a:xfrm>
            <a:off x="7609856" y="4591403"/>
            <a:ext cx="107202" cy="138256"/>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textruta 28"/>
          <p:cNvSpPr txBox="1"/>
          <p:nvPr/>
        </p:nvSpPr>
        <p:spPr>
          <a:xfrm>
            <a:off x="7762370" y="3047184"/>
            <a:ext cx="240770" cy="369332"/>
          </a:xfrm>
          <a:prstGeom prst="rect">
            <a:avLst/>
          </a:prstGeom>
          <a:noFill/>
        </p:spPr>
        <p:txBody>
          <a:bodyPr wrap="square" rtlCol="0">
            <a:spAutoFit/>
          </a:bodyPr>
          <a:lstStyle/>
          <a:p>
            <a:r>
              <a:rPr lang="sv-SE" dirty="0"/>
              <a:t>C</a:t>
            </a:r>
          </a:p>
        </p:txBody>
      </p:sp>
      <p:sp>
        <p:nvSpPr>
          <p:cNvPr id="30" name="textruta 29"/>
          <p:cNvSpPr txBox="1"/>
          <p:nvPr/>
        </p:nvSpPr>
        <p:spPr>
          <a:xfrm>
            <a:off x="8856707" y="5598458"/>
            <a:ext cx="240770" cy="369332"/>
          </a:xfrm>
          <a:prstGeom prst="rect">
            <a:avLst/>
          </a:prstGeom>
          <a:noFill/>
        </p:spPr>
        <p:txBody>
          <a:bodyPr wrap="square" rtlCol="0">
            <a:spAutoFit/>
          </a:bodyPr>
          <a:lstStyle/>
          <a:p>
            <a:r>
              <a:rPr lang="sv-SE" dirty="0"/>
              <a:t>A</a:t>
            </a:r>
          </a:p>
        </p:txBody>
      </p:sp>
      <p:sp>
        <p:nvSpPr>
          <p:cNvPr id="31" name="Ellips 30"/>
          <p:cNvSpPr/>
          <p:nvPr/>
        </p:nvSpPr>
        <p:spPr>
          <a:xfrm>
            <a:off x="8916339" y="589008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Ellips 31"/>
          <p:cNvSpPr/>
          <p:nvPr/>
        </p:nvSpPr>
        <p:spPr>
          <a:xfrm flipV="1">
            <a:off x="8687739" y="589008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3" name="Rak pil 32"/>
          <p:cNvCxnSpPr>
            <a:stCxn id="23" idx="1"/>
          </p:cNvCxnSpPr>
          <p:nvPr/>
        </p:nvCxnSpPr>
        <p:spPr>
          <a:xfrm flipH="1">
            <a:off x="8513730" y="4581457"/>
            <a:ext cx="494702" cy="27733"/>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4" name="Frihandsfigur 33"/>
          <p:cNvSpPr/>
          <p:nvPr/>
        </p:nvSpPr>
        <p:spPr>
          <a:xfrm>
            <a:off x="8513730" y="4682162"/>
            <a:ext cx="342977" cy="980884"/>
          </a:xfrm>
          <a:custGeom>
            <a:avLst/>
            <a:gdLst>
              <a:gd name="connsiteX0" fmla="*/ 566631 w 566631"/>
              <a:gd name="connsiteY0" fmla="*/ 1371600 h 1371600"/>
              <a:gd name="connsiteX1" fmla="*/ 65186 w 566631"/>
              <a:gd name="connsiteY1" fmla="*/ 560438 h 1371600"/>
              <a:gd name="connsiteX2" fmla="*/ 6193 w 566631"/>
              <a:gd name="connsiteY2" fmla="*/ 0 h 1371600"/>
            </a:gdLst>
            <a:ahLst/>
            <a:cxnLst>
              <a:cxn ang="0">
                <a:pos x="connsiteX0" y="connsiteY0"/>
              </a:cxn>
              <a:cxn ang="0">
                <a:pos x="connsiteX1" y="connsiteY1"/>
              </a:cxn>
              <a:cxn ang="0">
                <a:pos x="connsiteX2" y="connsiteY2"/>
              </a:cxn>
            </a:cxnLst>
            <a:rect l="l" t="t" r="r" b="b"/>
            <a:pathLst>
              <a:path w="566631" h="1371600">
                <a:moveTo>
                  <a:pt x="566631" y="1371600"/>
                </a:moveTo>
                <a:cubicBezTo>
                  <a:pt x="362611" y="1080319"/>
                  <a:pt x="158592" y="789038"/>
                  <a:pt x="65186" y="560438"/>
                </a:cubicBezTo>
                <a:cubicBezTo>
                  <a:pt x="-28220" y="331838"/>
                  <a:pt x="6193" y="0"/>
                  <a:pt x="6193"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5" name="Rak pil 34"/>
          <p:cNvCxnSpPr/>
          <p:nvPr/>
        </p:nvCxnSpPr>
        <p:spPr>
          <a:xfrm flipH="1" flipV="1">
            <a:off x="8195168" y="3902015"/>
            <a:ext cx="318562" cy="616239"/>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6" name="Rak pil 35"/>
          <p:cNvCxnSpPr/>
          <p:nvPr/>
        </p:nvCxnSpPr>
        <p:spPr>
          <a:xfrm flipV="1">
            <a:off x="8195168" y="3658015"/>
            <a:ext cx="538290" cy="169362"/>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Rak pil 36"/>
          <p:cNvCxnSpPr/>
          <p:nvPr/>
        </p:nvCxnSpPr>
        <p:spPr>
          <a:xfrm>
            <a:off x="7966821" y="3393550"/>
            <a:ext cx="191557" cy="472096"/>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8" name="Rak pil 37"/>
          <p:cNvCxnSpPr/>
          <p:nvPr/>
        </p:nvCxnSpPr>
        <p:spPr>
          <a:xfrm flipV="1">
            <a:off x="8755504" y="2267455"/>
            <a:ext cx="221588" cy="1241281"/>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9" name="Frihandsfigur 38"/>
          <p:cNvSpPr/>
          <p:nvPr/>
        </p:nvSpPr>
        <p:spPr>
          <a:xfrm flipH="1">
            <a:off x="8583062" y="3680606"/>
            <a:ext cx="150396" cy="853946"/>
          </a:xfrm>
          <a:custGeom>
            <a:avLst/>
            <a:gdLst>
              <a:gd name="connsiteX0" fmla="*/ 566631 w 566631"/>
              <a:gd name="connsiteY0" fmla="*/ 1371600 h 1371600"/>
              <a:gd name="connsiteX1" fmla="*/ 65186 w 566631"/>
              <a:gd name="connsiteY1" fmla="*/ 560438 h 1371600"/>
              <a:gd name="connsiteX2" fmla="*/ 6193 w 566631"/>
              <a:gd name="connsiteY2" fmla="*/ 0 h 1371600"/>
            </a:gdLst>
            <a:ahLst/>
            <a:cxnLst>
              <a:cxn ang="0">
                <a:pos x="connsiteX0" y="connsiteY0"/>
              </a:cxn>
              <a:cxn ang="0">
                <a:pos x="connsiteX1" y="connsiteY1"/>
              </a:cxn>
              <a:cxn ang="0">
                <a:pos x="connsiteX2" y="connsiteY2"/>
              </a:cxn>
            </a:cxnLst>
            <a:rect l="l" t="t" r="r" b="b"/>
            <a:pathLst>
              <a:path w="566631" h="1371600">
                <a:moveTo>
                  <a:pt x="566631" y="1371600"/>
                </a:moveTo>
                <a:cubicBezTo>
                  <a:pt x="362611" y="1080319"/>
                  <a:pt x="158592" y="789038"/>
                  <a:pt x="65186" y="560438"/>
                </a:cubicBezTo>
                <a:cubicBezTo>
                  <a:pt x="-28220" y="331838"/>
                  <a:pt x="6193" y="0"/>
                  <a:pt x="6193"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40" name="Rak pil 39"/>
          <p:cNvCxnSpPr/>
          <p:nvPr/>
        </p:nvCxnSpPr>
        <p:spPr>
          <a:xfrm flipH="1">
            <a:off x="8195169" y="2203728"/>
            <a:ext cx="744029" cy="63727"/>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Rak pil 40"/>
          <p:cNvCxnSpPr/>
          <p:nvPr/>
        </p:nvCxnSpPr>
        <p:spPr>
          <a:xfrm flipH="1">
            <a:off x="9022643" y="1791158"/>
            <a:ext cx="849" cy="420117"/>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3" name="Frihandsfigur 42"/>
          <p:cNvSpPr/>
          <p:nvPr/>
        </p:nvSpPr>
        <p:spPr>
          <a:xfrm>
            <a:off x="8106381" y="2348014"/>
            <a:ext cx="509563" cy="1205652"/>
          </a:xfrm>
          <a:custGeom>
            <a:avLst/>
            <a:gdLst>
              <a:gd name="connsiteX0" fmla="*/ 634180 w 634180"/>
              <a:gd name="connsiteY0" fmla="*/ 1504336 h 1504336"/>
              <a:gd name="connsiteX1" fmla="*/ 280219 w 634180"/>
              <a:gd name="connsiteY1" fmla="*/ 811162 h 1504336"/>
              <a:gd name="connsiteX2" fmla="*/ 132735 w 634180"/>
              <a:gd name="connsiteY2" fmla="*/ 457200 h 1504336"/>
              <a:gd name="connsiteX3" fmla="*/ 0 w 634180"/>
              <a:gd name="connsiteY3" fmla="*/ 0 h 1504336"/>
            </a:gdLst>
            <a:ahLst/>
            <a:cxnLst>
              <a:cxn ang="0">
                <a:pos x="connsiteX0" y="connsiteY0"/>
              </a:cxn>
              <a:cxn ang="0">
                <a:pos x="connsiteX1" y="connsiteY1"/>
              </a:cxn>
              <a:cxn ang="0">
                <a:pos x="connsiteX2" y="connsiteY2"/>
              </a:cxn>
              <a:cxn ang="0">
                <a:pos x="connsiteX3" y="connsiteY3"/>
              </a:cxn>
            </a:cxnLst>
            <a:rect l="l" t="t" r="r" b="b"/>
            <a:pathLst>
              <a:path w="634180" h="1504336">
                <a:moveTo>
                  <a:pt x="634180" y="1504336"/>
                </a:moveTo>
                <a:cubicBezTo>
                  <a:pt x="498986" y="1245010"/>
                  <a:pt x="363793" y="985685"/>
                  <a:pt x="280219" y="811162"/>
                </a:cubicBezTo>
                <a:cubicBezTo>
                  <a:pt x="196645" y="636639"/>
                  <a:pt x="179438" y="592394"/>
                  <a:pt x="132735" y="457200"/>
                </a:cubicBezTo>
                <a:cubicBezTo>
                  <a:pt x="86032" y="322006"/>
                  <a:pt x="0" y="0"/>
                  <a:pt x="0"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4" name="Höger 43"/>
          <p:cNvSpPr/>
          <p:nvPr/>
        </p:nvSpPr>
        <p:spPr>
          <a:xfrm rot="14206742">
            <a:off x="7772246" y="1938468"/>
            <a:ext cx="392688" cy="224229"/>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Frihandsfigur 44"/>
          <p:cNvSpPr/>
          <p:nvPr/>
        </p:nvSpPr>
        <p:spPr>
          <a:xfrm rot="1641850">
            <a:off x="8110996" y="1297205"/>
            <a:ext cx="777699" cy="710323"/>
          </a:xfrm>
          <a:custGeom>
            <a:avLst/>
            <a:gdLst>
              <a:gd name="connsiteX0" fmla="*/ 75194 w 1078084"/>
              <a:gd name="connsiteY0" fmla="*/ 1106129 h 1106129"/>
              <a:gd name="connsiteX1" fmla="*/ 1452 w 1078084"/>
              <a:gd name="connsiteY1" fmla="*/ 634181 h 1106129"/>
              <a:gd name="connsiteX2" fmla="*/ 134188 w 1078084"/>
              <a:gd name="connsiteY2" fmla="*/ 206478 h 1106129"/>
              <a:gd name="connsiteX3" fmla="*/ 620884 w 1078084"/>
              <a:gd name="connsiteY3" fmla="*/ 0 h 1106129"/>
              <a:gd name="connsiteX4" fmla="*/ 1078084 w 1078084"/>
              <a:gd name="connsiteY4" fmla="*/ 206478 h 11061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084" h="1106129">
                <a:moveTo>
                  <a:pt x="75194" y="1106129"/>
                </a:moveTo>
                <a:cubicBezTo>
                  <a:pt x="33407" y="945126"/>
                  <a:pt x="-8380" y="784123"/>
                  <a:pt x="1452" y="634181"/>
                </a:cubicBezTo>
                <a:cubicBezTo>
                  <a:pt x="11284" y="484239"/>
                  <a:pt x="30949" y="312175"/>
                  <a:pt x="134188" y="206478"/>
                </a:cubicBezTo>
                <a:cubicBezTo>
                  <a:pt x="237427" y="100781"/>
                  <a:pt x="463568" y="0"/>
                  <a:pt x="620884" y="0"/>
                </a:cubicBezTo>
                <a:cubicBezTo>
                  <a:pt x="778200" y="0"/>
                  <a:pt x="1078084" y="206478"/>
                  <a:pt x="1078084" y="206478"/>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6" name="Rak pil 85"/>
          <p:cNvCxnSpPr>
            <a:endCxn id="23" idx="2"/>
          </p:cNvCxnSpPr>
          <p:nvPr/>
        </p:nvCxnSpPr>
        <p:spPr>
          <a:xfrm flipV="1">
            <a:off x="9092299" y="4766123"/>
            <a:ext cx="36518" cy="971563"/>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2" name="textruta 41"/>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7747482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735031" y="2218545"/>
            <a:ext cx="3597126" cy="341898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a:t>
            </a:r>
            <a:r>
              <a:rPr lang="sv-SE" sz="1600" b="1" dirty="0" err="1">
                <a:solidFill>
                  <a:schemeClr val="tx1"/>
                </a:solidFill>
              </a:rPr>
              <a:t>Give</a:t>
            </a:r>
            <a:r>
              <a:rPr lang="sv-SE" sz="1600" b="1" dirty="0">
                <a:solidFill>
                  <a:schemeClr val="tx1"/>
                </a:solidFill>
              </a:rPr>
              <a:t> ’n Go</a:t>
            </a:r>
          </a:p>
          <a:p>
            <a:r>
              <a:rPr lang="sv-SE" sz="1400" dirty="0">
                <a:solidFill>
                  <a:schemeClr val="tx1"/>
                </a:solidFill>
                <a:ea typeface="Times New Roman" charset="0"/>
                <a:cs typeface="Times New Roman" charset="0"/>
              </a:rPr>
              <a:t>Spelare A slår en passning till mötande spelare B. Spelare B bågar runt en kon/ledare och droppar den till spelare A som tagit ny yta. Spelare A slår en passning till mötande spelare C som slår en direktpassning till spelare B som tagit ny yta. Spelare B driver med bollen några steg och tar ett avslut på målvakten. Tips, i denna övning är tempoväxlingar viktigt och noggranna passningarna. Uppmuntra spelarna att de lyfter blicken och kommunicerar med varandra. </a:t>
            </a:r>
          </a:p>
          <a:p>
            <a:r>
              <a:rPr lang="sv-SE" sz="1400" dirty="0" err="1">
                <a:solidFill>
                  <a:schemeClr val="tx1"/>
                </a:solidFill>
                <a:ea typeface="Times New Roman" charset="0"/>
                <a:cs typeface="Times New Roman" charset="0"/>
              </a:rPr>
              <a:t>Ledbyte</a:t>
            </a:r>
            <a:r>
              <a:rPr lang="sv-SE" sz="1400" dirty="0">
                <a:solidFill>
                  <a:schemeClr val="tx1"/>
                </a:solidFill>
                <a:ea typeface="Times New Roman" charset="0"/>
                <a:cs typeface="Times New Roman" charset="0"/>
              </a:rPr>
              <a:t>: A-B-C.</a:t>
            </a:r>
          </a:p>
        </p:txBody>
      </p:sp>
      <p:sp>
        <p:nvSpPr>
          <p:cNvPr id="16" name="textruta 15"/>
          <p:cNvSpPr txBox="1"/>
          <p:nvPr/>
        </p:nvSpPr>
        <p:spPr>
          <a:xfrm>
            <a:off x="8764453" y="3650242"/>
            <a:ext cx="299652" cy="369332"/>
          </a:xfrm>
          <a:prstGeom prst="rect">
            <a:avLst/>
          </a:prstGeom>
          <a:noFill/>
        </p:spPr>
        <p:txBody>
          <a:bodyPr wrap="square" rtlCol="0">
            <a:spAutoFit/>
          </a:bodyPr>
          <a:lstStyle/>
          <a:p>
            <a:r>
              <a:rPr lang="sv-SE" dirty="0"/>
              <a:t>B</a:t>
            </a:r>
          </a:p>
        </p:txBody>
      </p:sp>
      <p:sp>
        <p:nvSpPr>
          <p:cNvPr id="17" name="textruta 16"/>
          <p:cNvSpPr txBox="1"/>
          <p:nvPr/>
        </p:nvSpPr>
        <p:spPr>
          <a:xfrm>
            <a:off x="9004082" y="1549318"/>
            <a:ext cx="299652" cy="369332"/>
          </a:xfrm>
          <a:prstGeom prst="rect">
            <a:avLst/>
          </a:prstGeom>
          <a:noFill/>
        </p:spPr>
        <p:txBody>
          <a:bodyPr wrap="square" rtlCol="0">
            <a:spAutoFit/>
          </a:bodyPr>
          <a:lstStyle/>
          <a:p>
            <a:r>
              <a:rPr lang="sv-SE" dirty="0"/>
              <a:t>C</a:t>
            </a:r>
          </a:p>
        </p:txBody>
      </p:sp>
      <p:sp>
        <p:nvSpPr>
          <p:cNvPr id="18" name="textruta 17"/>
          <p:cNvSpPr txBox="1"/>
          <p:nvPr/>
        </p:nvSpPr>
        <p:spPr>
          <a:xfrm>
            <a:off x="8184900" y="5801899"/>
            <a:ext cx="299652" cy="369332"/>
          </a:xfrm>
          <a:prstGeom prst="rect">
            <a:avLst/>
          </a:prstGeom>
          <a:noFill/>
        </p:spPr>
        <p:txBody>
          <a:bodyPr wrap="square" rtlCol="0">
            <a:spAutoFit/>
          </a:bodyPr>
          <a:lstStyle/>
          <a:p>
            <a:r>
              <a:rPr lang="sv-SE" dirty="0"/>
              <a:t>A</a:t>
            </a:r>
          </a:p>
        </p:txBody>
      </p:sp>
      <p:cxnSp>
        <p:nvCxnSpPr>
          <p:cNvPr id="19" name="Rak pil 18"/>
          <p:cNvCxnSpPr/>
          <p:nvPr/>
        </p:nvCxnSpPr>
        <p:spPr>
          <a:xfrm flipV="1">
            <a:off x="8502941" y="5054429"/>
            <a:ext cx="555494" cy="781413"/>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0" name="Höger 19"/>
          <p:cNvSpPr/>
          <p:nvPr/>
        </p:nvSpPr>
        <p:spPr>
          <a:xfrm rot="15428520">
            <a:off x="7620098" y="2105200"/>
            <a:ext cx="489971" cy="27906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1" name="Rak pil 20"/>
          <p:cNvCxnSpPr/>
          <p:nvPr/>
        </p:nvCxnSpPr>
        <p:spPr>
          <a:xfrm>
            <a:off x="8055636" y="4736409"/>
            <a:ext cx="1203157" cy="948840"/>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2" name="Rak pil 21"/>
          <p:cNvCxnSpPr/>
          <p:nvPr/>
        </p:nvCxnSpPr>
        <p:spPr>
          <a:xfrm flipV="1">
            <a:off x="9277182" y="2942291"/>
            <a:ext cx="120660" cy="2502844"/>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3" name="Rak pil 22"/>
          <p:cNvCxnSpPr/>
          <p:nvPr/>
        </p:nvCxnSpPr>
        <p:spPr>
          <a:xfrm flipH="1">
            <a:off x="8318415" y="2912897"/>
            <a:ext cx="958768" cy="253423"/>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4" name="Frihandsfigur 23"/>
          <p:cNvSpPr/>
          <p:nvPr/>
        </p:nvSpPr>
        <p:spPr>
          <a:xfrm>
            <a:off x="8456494" y="5764297"/>
            <a:ext cx="847240" cy="302975"/>
          </a:xfrm>
          <a:custGeom>
            <a:avLst/>
            <a:gdLst>
              <a:gd name="connsiteX0" fmla="*/ 0 w 847240"/>
              <a:gd name="connsiteY0" fmla="*/ 339213 h 414288"/>
              <a:gd name="connsiteX1" fmla="*/ 368710 w 847240"/>
              <a:gd name="connsiteY1" fmla="*/ 412955 h 414288"/>
              <a:gd name="connsiteX2" fmla="*/ 619433 w 847240"/>
              <a:gd name="connsiteY2" fmla="*/ 368710 h 414288"/>
              <a:gd name="connsiteX3" fmla="*/ 825910 w 847240"/>
              <a:gd name="connsiteY3" fmla="*/ 162232 h 414288"/>
              <a:gd name="connsiteX4" fmla="*/ 840658 w 847240"/>
              <a:gd name="connsiteY4" fmla="*/ 0 h 4142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240" h="414288">
                <a:moveTo>
                  <a:pt x="0" y="339213"/>
                </a:moveTo>
                <a:cubicBezTo>
                  <a:pt x="132735" y="373626"/>
                  <a:pt x="265471" y="408039"/>
                  <a:pt x="368710" y="412955"/>
                </a:cubicBezTo>
                <a:cubicBezTo>
                  <a:pt x="471949" y="417871"/>
                  <a:pt x="543233" y="410497"/>
                  <a:pt x="619433" y="368710"/>
                </a:cubicBezTo>
                <a:cubicBezTo>
                  <a:pt x="695633" y="326923"/>
                  <a:pt x="789039" y="223684"/>
                  <a:pt x="825910" y="162232"/>
                </a:cubicBezTo>
                <a:cubicBezTo>
                  <a:pt x="862781" y="100780"/>
                  <a:pt x="840658" y="0"/>
                  <a:pt x="840658"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5" name="Rak pil 24"/>
          <p:cNvCxnSpPr>
            <a:stCxn id="16" idx="3"/>
          </p:cNvCxnSpPr>
          <p:nvPr/>
        </p:nvCxnSpPr>
        <p:spPr>
          <a:xfrm flipH="1">
            <a:off x="9058435" y="3834908"/>
            <a:ext cx="5670" cy="972760"/>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6" name="Triangel 25"/>
          <p:cNvSpPr/>
          <p:nvPr/>
        </p:nvSpPr>
        <p:spPr>
          <a:xfrm>
            <a:off x="8645282" y="4899917"/>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Frihandsfigur 26"/>
          <p:cNvSpPr/>
          <p:nvPr/>
        </p:nvSpPr>
        <p:spPr>
          <a:xfrm>
            <a:off x="7929820" y="4689908"/>
            <a:ext cx="1074262" cy="691123"/>
          </a:xfrm>
          <a:custGeom>
            <a:avLst/>
            <a:gdLst>
              <a:gd name="connsiteX0" fmla="*/ 1004840 w 1004840"/>
              <a:gd name="connsiteY0" fmla="*/ 162232 h 472603"/>
              <a:gd name="connsiteX1" fmla="*/ 975344 w 1004840"/>
              <a:gd name="connsiteY1" fmla="*/ 353961 h 472603"/>
              <a:gd name="connsiteX2" fmla="*/ 857357 w 1004840"/>
              <a:gd name="connsiteY2" fmla="*/ 235974 h 472603"/>
              <a:gd name="connsiteX3" fmla="*/ 813111 w 1004840"/>
              <a:gd name="connsiteY3" fmla="*/ 471949 h 472603"/>
              <a:gd name="connsiteX4" fmla="*/ 695124 w 1004840"/>
              <a:gd name="connsiteY4" fmla="*/ 309716 h 472603"/>
              <a:gd name="connsiteX5" fmla="*/ 532892 w 1004840"/>
              <a:gd name="connsiteY5" fmla="*/ 412955 h 472603"/>
              <a:gd name="connsiteX6" fmla="*/ 414905 w 1004840"/>
              <a:gd name="connsiteY6" fmla="*/ 132736 h 472603"/>
              <a:gd name="connsiteX7" fmla="*/ 149434 w 1004840"/>
              <a:gd name="connsiteY7" fmla="*/ 206478 h 472603"/>
              <a:gd name="connsiteX8" fmla="*/ 1950 w 1004840"/>
              <a:gd name="connsiteY8" fmla="*/ 221226 h 472603"/>
              <a:gd name="connsiteX9" fmla="*/ 60944 w 1004840"/>
              <a:gd name="connsiteY9" fmla="*/ 0 h 47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04840" h="472603">
                <a:moveTo>
                  <a:pt x="1004840" y="162232"/>
                </a:moveTo>
                <a:cubicBezTo>
                  <a:pt x="1002382" y="251951"/>
                  <a:pt x="999924" y="341671"/>
                  <a:pt x="975344" y="353961"/>
                </a:cubicBezTo>
                <a:cubicBezTo>
                  <a:pt x="950764" y="366251"/>
                  <a:pt x="884396" y="216309"/>
                  <a:pt x="857357" y="235974"/>
                </a:cubicBezTo>
                <a:cubicBezTo>
                  <a:pt x="830318" y="255639"/>
                  <a:pt x="840150" y="459659"/>
                  <a:pt x="813111" y="471949"/>
                </a:cubicBezTo>
                <a:cubicBezTo>
                  <a:pt x="786072" y="484239"/>
                  <a:pt x="741827" y="319548"/>
                  <a:pt x="695124" y="309716"/>
                </a:cubicBezTo>
                <a:cubicBezTo>
                  <a:pt x="648421" y="299884"/>
                  <a:pt x="579595" y="442452"/>
                  <a:pt x="532892" y="412955"/>
                </a:cubicBezTo>
                <a:cubicBezTo>
                  <a:pt x="486189" y="383458"/>
                  <a:pt x="478815" y="167149"/>
                  <a:pt x="414905" y="132736"/>
                </a:cubicBezTo>
                <a:cubicBezTo>
                  <a:pt x="350995" y="98323"/>
                  <a:pt x="218260" y="191730"/>
                  <a:pt x="149434" y="206478"/>
                </a:cubicBezTo>
                <a:cubicBezTo>
                  <a:pt x="80608" y="221226"/>
                  <a:pt x="16698" y="255639"/>
                  <a:pt x="1950" y="221226"/>
                </a:cubicBezTo>
                <a:cubicBezTo>
                  <a:pt x="-12798" y="186813"/>
                  <a:pt x="60944" y="0"/>
                  <a:pt x="60944" y="0"/>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8" name="Rak pil 27"/>
          <p:cNvCxnSpPr/>
          <p:nvPr/>
        </p:nvCxnSpPr>
        <p:spPr>
          <a:xfrm flipV="1">
            <a:off x="7966788" y="3171443"/>
            <a:ext cx="88848" cy="1418602"/>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9" name="Rak pil 28"/>
          <p:cNvCxnSpPr/>
          <p:nvPr/>
        </p:nvCxnSpPr>
        <p:spPr>
          <a:xfrm>
            <a:off x="9240596" y="1866305"/>
            <a:ext cx="130317" cy="966095"/>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30" name="Frihandsfigur 29"/>
          <p:cNvSpPr/>
          <p:nvPr/>
        </p:nvSpPr>
        <p:spPr>
          <a:xfrm>
            <a:off x="7855040" y="2581777"/>
            <a:ext cx="405765" cy="586313"/>
          </a:xfrm>
          <a:custGeom>
            <a:avLst/>
            <a:gdLst>
              <a:gd name="connsiteX0" fmla="*/ 324464 w 405765"/>
              <a:gd name="connsiteY0" fmla="*/ 693196 h 693196"/>
              <a:gd name="connsiteX1" fmla="*/ 398206 w 405765"/>
              <a:gd name="connsiteY1" fmla="*/ 501467 h 693196"/>
              <a:gd name="connsiteX2" fmla="*/ 162232 w 405765"/>
              <a:gd name="connsiteY2" fmla="*/ 501467 h 693196"/>
              <a:gd name="connsiteX3" fmla="*/ 294968 w 405765"/>
              <a:gd name="connsiteY3" fmla="*/ 309738 h 693196"/>
              <a:gd name="connsiteX4" fmla="*/ 14748 w 405765"/>
              <a:gd name="connsiteY4" fmla="*/ 280241 h 693196"/>
              <a:gd name="connsiteX5" fmla="*/ 221226 w 405765"/>
              <a:gd name="connsiteY5" fmla="*/ 44267 h 693196"/>
              <a:gd name="connsiteX6" fmla="*/ 0 w 405765"/>
              <a:gd name="connsiteY6" fmla="*/ 22 h 693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5765" h="693196">
                <a:moveTo>
                  <a:pt x="324464" y="693196"/>
                </a:moveTo>
                <a:cubicBezTo>
                  <a:pt x="374854" y="613309"/>
                  <a:pt x="425245" y="533422"/>
                  <a:pt x="398206" y="501467"/>
                </a:cubicBezTo>
                <a:cubicBezTo>
                  <a:pt x="371167" y="469512"/>
                  <a:pt x="179438" y="533422"/>
                  <a:pt x="162232" y="501467"/>
                </a:cubicBezTo>
                <a:cubicBezTo>
                  <a:pt x="145026" y="469512"/>
                  <a:pt x="319549" y="346609"/>
                  <a:pt x="294968" y="309738"/>
                </a:cubicBezTo>
                <a:cubicBezTo>
                  <a:pt x="270387" y="272867"/>
                  <a:pt x="27038" y="324486"/>
                  <a:pt x="14748" y="280241"/>
                </a:cubicBezTo>
                <a:cubicBezTo>
                  <a:pt x="2458" y="235996"/>
                  <a:pt x="223684" y="90970"/>
                  <a:pt x="221226" y="44267"/>
                </a:cubicBezTo>
                <a:cubicBezTo>
                  <a:pt x="218768" y="-2436"/>
                  <a:pt x="0" y="22"/>
                  <a:pt x="0" y="22"/>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1" name="Rak 30"/>
          <p:cNvCxnSpPr/>
          <p:nvPr/>
        </p:nvCxnSpPr>
        <p:spPr>
          <a:xfrm>
            <a:off x="5941947" y="3733277"/>
            <a:ext cx="350769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ruta 31"/>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971884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10" name="Rektangel med rundade hörn 9"/>
          <p:cNvSpPr/>
          <p:nvPr/>
        </p:nvSpPr>
        <p:spPr>
          <a:xfrm>
            <a:off x="735031" y="1111325"/>
            <a:ext cx="3597126" cy="4569948"/>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Portugisen</a:t>
            </a:r>
          </a:p>
          <a:p>
            <a:pPr lvl="0">
              <a:defRPr/>
            </a:pPr>
            <a:r>
              <a:rPr lang="sv-SE" sz="1400" dirty="0">
                <a:solidFill>
                  <a:schemeClr val="tx1"/>
                </a:solidFill>
                <a:ea typeface="Times New Roman" charset="0"/>
                <a:cs typeface="Times New Roman" charset="0"/>
              </a:rPr>
              <a:t>Smålagsspel på liten yta med målvakter. Lagen ställer upp 3 mot 3. Spelarna kan passa med varandra inom laget men också ta hjälp av medspelarna på sidan av planen. Då bollförande spelare slår en passning till en medspelare på sidan så byter de plats med varandra och spelaren på sidan får antingen passa in bollen och spela eller ta med sig bollen och driva in. Tips: Detta går också att spela 2 mot 2. Spelaren på sidan får vid en passning också slå en passning direkt över till andra sidan. Det bollförande laget har ett spelarövertag med spelarna på sidan. Uppmana spelarna att vara rörliga och hitta nya ytor att röra sig på för att vara spelbara. Målvakterna bör vara uppmärksamma på spelarna på sidan som kan ta med sig bollen in i en snabb spelvändningen om det kommer en lång passning.</a:t>
            </a: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Rak 14"/>
          <p:cNvCxnSpPr>
            <a:stCxn id="9" idx="1"/>
            <a:endCxn id="9" idx="3"/>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6" name="Rektangel 15"/>
          <p:cNvSpPr/>
          <p:nvPr/>
        </p:nvSpPr>
        <p:spPr>
          <a:xfrm>
            <a:off x="6580682" y="1441481"/>
            <a:ext cx="2308485" cy="2033801"/>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7" name="Rektangel 16"/>
          <p:cNvSpPr/>
          <p:nvPr/>
        </p:nvSpPr>
        <p:spPr>
          <a:xfrm>
            <a:off x="7247481" y="2897322"/>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8" name="Rak 17"/>
          <p:cNvCxnSpPr/>
          <p:nvPr/>
        </p:nvCxnSpPr>
        <p:spPr>
          <a:xfrm>
            <a:off x="7463241" y="3348676"/>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ruta 18"/>
          <p:cNvSpPr txBox="1"/>
          <p:nvPr/>
        </p:nvSpPr>
        <p:spPr>
          <a:xfrm>
            <a:off x="7628014" y="2349119"/>
            <a:ext cx="299652" cy="369332"/>
          </a:xfrm>
          <a:prstGeom prst="rect">
            <a:avLst/>
          </a:prstGeom>
          <a:noFill/>
        </p:spPr>
        <p:txBody>
          <a:bodyPr wrap="square" rtlCol="0">
            <a:spAutoFit/>
          </a:bodyPr>
          <a:lstStyle/>
          <a:p>
            <a:r>
              <a:rPr lang="sv-SE"/>
              <a:t>X</a:t>
            </a:r>
            <a:endParaRPr lang="sv-SE" dirty="0"/>
          </a:p>
        </p:txBody>
      </p:sp>
      <p:sp>
        <p:nvSpPr>
          <p:cNvPr id="20" name="textruta 19"/>
          <p:cNvSpPr txBox="1"/>
          <p:nvPr/>
        </p:nvSpPr>
        <p:spPr>
          <a:xfrm>
            <a:off x="8222462" y="1943850"/>
            <a:ext cx="299652" cy="369332"/>
          </a:xfrm>
          <a:prstGeom prst="rect">
            <a:avLst/>
          </a:prstGeom>
          <a:noFill/>
        </p:spPr>
        <p:txBody>
          <a:bodyPr wrap="square" rtlCol="0">
            <a:spAutoFit/>
          </a:bodyPr>
          <a:lstStyle/>
          <a:p>
            <a:r>
              <a:rPr lang="sv-SE"/>
              <a:t>X</a:t>
            </a:r>
            <a:endParaRPr lang="sv-SE" dirty="0"/>
          </a:p>
        </p:txBody>
      </p:sp>
      <p:sp>
        <p:nvSpPr>
          <p:cNvPr id="21" name="textruta 20"/>
          <p:cNvSpPr txBox="1"/>
          <p:nvPr/>
        </p:nvSpPr>
        <p:spPr>
          <a:xfrm>
            <a:off x="7101584" y="2164453"/>
            <a:ext cx="299652" cy="369332"/>
          </a:xfrm>
          <a:prstGeom prst="rect">
            <a:avLst/>
          </a:prstGeom>
          <a:noFill/>
        </p:spPr>
        <p:txBody>
          <a:bodyPr wrap="square" rtlCol="0">
            <a:spAutoFit/>
          </a:bodyPr>
          <a:lstStyle/>
          <a:p>
            <a:r>
              <a:rPr lang="sv-SE"/>
              <a:t>X</a:t>
            </a:r>
            <a:endParaRPr lang="sv-SE" dirty="0"/>
          </a:p>
        </p:txBody>
      </p:sp>
      <p:sp>
        <p:nvSpPr>
          <p:cNvPr id="22" name="textruta 21"/>
          <p:cNvSpPr txBox="1"/>
          <p:nvPr/>
        </p:nvSpPr>
        <p:spPr>
          <a:xfrm>
            <a:off x="6816245" y="2515162"/>
            <a:ext cx="299652" cy="369332"/>
          </a:xfrm>
          <a:prstGeom prst="rect">
            <a:avLst/>
          </a:prstGeom>
          <a:noFill/>
        </p:spPr>
        <p:txBody>
          <a:bodyPr wrap="square" rtlCol="0">
            <a:spAutoFit/>
          </a:bodyPr>
          <a:lstStyle/>
          <a:p>
            <a:r>
              <a:rPr lang="sv-SE" dirty="0"/>
              <a:t>O</a:t>
            </a:r>
          </a:p>
        </p:txBody>
      </p:sp>
      <p:sp>
        <p:nvSpPr>
          <p:cNvPr id="23" name="textruta 22"/>
          <p:cNvSpPr txBox="1"/>
          <p:nvPr/>
        </p:nvSpPr>
        <p:spPr>
          <a:xfrm>
            <a:off x="7336385" y="2437515"/>
            <a:ext cx="299652" cy="369332"/>
          </a:xfrm>
          <a:prstGeom prst="rect">
            <a:avLst/>
          </a:prstGeom>
          <a:noFill/>
        </p:spPr>
        <p:txBody>
          <a:bodyPr wrap="square" rtlCol="0">
            <a:spAutoFit/>
          </a:bodyPr>
          <a:lstStyle/>
          <a:p>
            <a:r>
              <a:rPr lang="sv-SE" dirty="0"/>
              <a:t>O</a:t>
            </a:r>
          </a:p>
        </p:txBody>
      </p:sp>
      <p:sp>
        <p:nvSpPr>
          <p:cNvPr id="24" name="textruta 23"/>
          <p:cNvSpPr txBox="1"/>
          <p:nvPr/>
        </p:nvSpPr>
        <p:spPr>
          <a:xfrm>
            <a:off x="8188281" y="2349119"/>
            <a:ext cx="299652" cy="369332"/>
          </a:xfrm>
          <a:prstGeom prst="rect">
            <a:avLst/>
          </a:prstGeom>
          <a:noFill/>
        </p:spPr>
        <p:txBody>
          <a:bodyPr wrap="square" rtlCol="0">
            <a:spAutoFit/>
          </a:bodyPr>
          <a:lstStyle/>
          <a:p>
            <a:r>
              <a:rPr lang="sv-SE" dirty="0"/>
              <a:t>O</a:t>
            </a:r>
          </a:p>
        </p:txBody>
      </p:sp>
      <p:sp>
        <p:nvSpPr>
          <p:cNvPr id="25" name="textruta 24"/>
          <p:cNvSpPr txBox="1"/>
          <p:nvPr/>
        </p:nvSpPr>
        <p:spPr>
          <a:xfrm>
            <a:off x="8877385" y="2202034"/>
            <a:ext cx="299652" cy="369332"/>
          </a:xfrm>
          <a:prstGeom prst="rect">
            <a:avLst/>
          </a:prstGeom>
          <a:noFill/>
        </p:spPr>
        <p:txBody>
          <a:bodyPr wrap="square" rtlCol="0">
            <a:spAutoFit/>
          </a:bodyPr>
          <a:lstStyle/>
          <a:p>
            <a:r>
              <a:rPr lang="sv-SE"/>
              <a:t>X</a:t>
            </a:r>
            <a:endParaRPr lang="sv-SE" dirty="0"/>
          </a:p>
        </p:txBody>
      </p:sp>
      <p:sp>
        <p:nvSpPr>
          <p:cNvPr id="26" name="textruta 25"/>
          <p:cNvSpPr txBox="1"/>
          <p:nvPr/>
        </p:nvSpPr>
        <p:spPr>
          <a:xfrm>
            <a:off x="8850230" y="2906891"/>
            <a:ext cx="299652" cy="369332"/>
          </a:xfrm>
          <a:prstGeom prst="rect">
            <a:avLst/>
          </a:prstGeom>
          <a:noFill/>
        </p:spPr>
        <p:txBody>
          <a:bodyPr wrap="square" rtlCol="0">
            <a:spAutoFit/>
          </a:bodyPr>
          <a:lstStyle/>
          <a:p>
            <a:r>
              <a:rPr lang="sv-SE"/>
              <a:t>X</a:t>
            </a:r>
            <a:endParaRPr lang="sv-SE" dirty="0"/>
          </a:p>
        </p:txBody>
      </p:sp>
      <p:sp>
        <p:nvSpPr>
          <p:cNvPr id="27" name="textruta 26"/>
          <p:cNvSpPr txBox="1"/>
          <p:nvPr/>
        </p:nvSpPr>
        <p:spPr>
          <a:xfrm>
            <a:off x="8850230" y="2519436"/>
            <a:ext cx="299652" cy="369332"/>
          </a:xfrm>
          <a:prstGeom prst="rect">
            <a:avLst/>
          </a:prstGeom>
          <a:noFill/>
        </p:spPr>
        <p:txBody>
          <a:bodyPr wrap="square" rtlCol="0">
            <a:spAutoFit/>
          </a:bodyPr>
          <a:lstStyle/>
          <a:p>
            <a:r>
              <a:rPr lang="sv-SE" dirty="0"/>
              <a:t>O</a:t>
            </a:r>
          </a:p>
        </p:txBody>
      </p:sp>
      <p:sp>
        <p:nvSpPr>
          <p:cNvPr id="28" name="textruta 27"/>
          <p:cNvSpPr txBox="1"/>
          <p:nvPr/>
        </p:nvSpPr>
        <p:spPr>
          <a:xfrm>
            <a:off x="8879119" y="1539888"/>
            <a:ext cx="299652" cy="369332"/>
          </a:xfrm>
          <a:prstGeom prst="rect">
            <a:avLst/>
          </a:prstGeom>
          <a:noFill/>
        </p:spPr>
        <p:txBody>
          <a:bodyPr wrap="square" rtlCol="0">
            <a:spAutoFit/>
          </a:bodyPr>
          <a:lstStyle/>
          <a:p>
            <a:r>
              <a:rPr lang="sv-SE" dirty="0"/>
              <a:t>O</a:t>
            </a:r>
          </a:p>
        </p:txBody>
      </p:sp>
      <p:sp>
        <p:nvSpPr>
          <p:cNvPr id="29" name="textruta 28"/>
          <p:cNvSpPr txBox="1"/>
          <p:nvPr/>
        </p:nvSpPr>
        <p:spPr>
          <a:xfrm>
            <a:off x="6257369" y="2655097"/>
            <a:ext cx="299652" cy="369332"/>
          </a:xfrm>
          <a:prstGeom prst="rect">
            <a:avLst/>
          </a:prstGeom>
          <a:noFill/>
        </p:spPr>
        <p:txBody>
          <a:bodyPr wrap="square" rtlCol="0">
            <a:spAutoFit/>
          </a:bodyPr>
          <a:lstStyle/>
          <a:p>
            <a:r>
              <a:rPr lang="sv-SE"/>
              <a:t>X</a:t>
            </a:r>
            <a:endParaRPr lang="sv-SE" dirty="0"/>
          </a:p>
        </p:txBody>
      </p:sp>
      <p:sp>
        <p:nvSpPr>
          <p:cNvPr id="30" name="textruta 29"/>
          <p:cNvSpPr txBox="1"/>
          <p:nvPr/>
        </p:nvSpPr>
        <p:spPr>
          <a:xfrm>
            <a:off x="6230214" y="1528416"/>
            <a:ext cx="299652" cy="369332"/>
          </a:xfrm>
          <a:prstGeom prst="rect">
            <a:avLst/>
          </a:prstGeom>
          <a:noFill/>
        </p:spPr>
        <p:txBody>
          <a:bodyPr wrap="square" rtlCol="0">
            <a:spAutoFit/>
          </a:bodyPr>
          <a:lstStyle/>
          <a:p>
            <a:r>
              <a:rPr lang="sv-SE"/>
              <a:t>X</a:t>
            </a:r>
            <a:endParaRPr lang="sv-SE" dirty="0"/>
          </a:p>
        </p:txBody>
      </p:sp>
      <p:sp>
        <p:nvSpPr>
          <p:cNvPr id="31" name="textruta 30"/>
          <p:cNvSpPr txBox="1"/>
          <p:nvPr/>
        </p:nvSpPr>
        <p:spPr>
          <a:xfrm>
            <a:off x="6230214" y="2972499"/>
            <a:ext cx="299652" cy="369332"/>
          </a:xfrm>
          <a:prstGeom prst="rect">
            <a:avLst/>
          </a:prstGeom>
          <a:noFill/>
        </p:spPr>
        <p:txBody>
          <a:bodyPr wrap="square" rtlCol="0">
            <a:spAutoFit/>
          </a:bodyPr>
          <a:lstStyle/>
          <a:p>
            <a:r>
              <a:rPr lang="sv-SE" dirty="0"/>
              <a:t>O</a:t>
            </a:r>
          </a:p>
        </p:txBody>
      </p:sp>
      <p:sp>
        <p:nvSpPr>
          <p:cNvPr id="32" name="textruta 31"/>
          <p:cNvSpPr txBox="1"/>
          <p:nvPr/>
        </p:nvSpPr>
        <p:spPr>
          <a:xfrm>
            <a:off x="6259103" y="1992951"/>
            <a:ext cx="299652" cy="369332"/>
          </a:xfrm>
          <a:prstGeom prst="rect">
            <a:avLst/>
          </a:prstGeom>
          <a:noFill/>
        </p:spPr>
        <p:txBody>
          <a:bodyPr wrap="square" rtlCol="0">
            <a:spAutoFit/>
          </a:bodyPr>
          <a:lstStyle/>
          <a:p>
            <a:r>
              <a:rPr lang="sv-SE" dirty="0"/>
              <a:t>O</a:t>
            </a:r>
          </a:p>
        </p:txBody>
      </p:sp>
      <p:cxnSp>
        <p:nvCxnSpPr>
          <p:cNvPr id="33" name="Rak pil 32"/>
          <p:cNvCxnSpPr/>
          <p:nvPr/>
        </p:nvCxnSpPr>
        <p:spPr>
          <a:xfrm>
            <a:off x="8487933" y="2227373"/>
            <a:ext cx="374575" cy="103375"/>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4" name="Båge 33"/>
          <p:cNvSpPr/>
          <p:nvPr/>
        </p:nvSpPr>
        <p:spPr>
          <a:xfrm rot="19920106">
            <a:off x="8118755" y="2089497"/>
            <a:ext cx="928097" cy="775238"/>
          </a:xfrm>
          <a:prstGeom prst="arc">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5" name="Frihandsfigur 34"/>
          <p:cNvSpPr/>
          <p:nvPr/>
        </p:nvSpPr>
        <p:spPr>
          <a:xfrm>
            <a:off x="8579570" y="2443775"/>
            <a:ext cx="341314" cy="430706"/>
          </a:xfrm>
          <a:custGeom>
            <a:avLst/>
            <a:gdLst>
              <a:gd name="connsiteX0" fmla="*/ 543168 w 543168"/>
              <a:gd name="connsiteY0" fmla="*/ 67414 h 568859"/>
              <a:gd name="connsiteX1" fmla="*/ 307194 w 543168"/>
              <a:gd name="connsiteY1" fmla="*/ 8421 h 568859"/>
              <a:gd name="connsiteX2" fmla="*/ 366187 w 543168"/>
              <a:gd name="connsiteY2" fmla="*/ 229646 h 568859"/>
              <a:gd name="connsiteX3" fmla="*/ 189206 w 543168"/>
              <a:gd name="connsiteY3" fmla="*/ 141156 h 568859"/>
              <a:gd name="connsiteX4" fmla="*/ 233452 w 543168"/>
              <a:gd name="connsiteY4" fmla="*/ 377130 h 568859"/>
              <a:gd name="connsiteX5" fmla="*/ 12226 w 543168"/>
              <a:gd name="connsiteY5" fmla="*/ 318137 h 568859"/>
              <a:gd name="connsiteX6" fmla="*/ 26974 w 543168"/>
              <a:gd name="connsiteY6" fmla="*/ 568859 h 56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3168" h="568859">
                <a:moveTo>
                  <a:pt x="543168" y="67414"/>
                </a:moveTo>
                <a:cubicBezTo>
                  <a:pt x="439929" y="24398"/>
                  <a:pt x="336691" y="-18618"/>
                  <a:pt x="307194" y="8421"/>
                </a:cubicBezTo>
                <a:cubicBezTo>
                  <a:pt x="277697" y="35460"/>
                  <a:pt x="385852" y="207524"/>
                  <a:pt x="366187" y="229646"/>
                </a:cubicBezTo>
                <a:cubicBezTo>
                  <a:pt x="346522" y="251768"/>
                  <a:pt x="211328" y="116575"/>
                  <a:pt x="189206" y="141156"/>
                </a:cubicBezTo>
                <a:cubicBezTo>
                  <a:pt x="167084" y="165737"/>
                  <a:pt x="262949" y="347633"/>
                  <a:pt x="233452" y="377130"/>
                </a:cubicBezTo>
                <a:cubicBezTo>
                  <a:pt x="203955" y="406627"/>
                  <a:pt x="46639" y="286182"/>
                  <a:pt x="12226" y="318137"/>
                </a:cubicBezTo>
                <a:cubicBezTo>
                  <a:pt x="-22187" y="350092"/>
                  <a:pt x="26974" y="568859"/>
                  <a:pt x="26974" y="568859"/>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extruta 35"/>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106593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646484" y="1506594"/>
            <a:ext cx="3597126" cy="4420274"/>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Spanjoren</a:t>
            </a:r>
          </a:p>
          <a:p>
            <a:pPr lvl="0">
              <a:defRPr/>
            </a:pPr>
            <a:r>
              <a:rPr lang="sv-SE" sz="1400" dirty="0">
                <a:solidFill>
                  <a:schemeClr val="tx1"/>
                </a:solidFill>
                <a:ea typeface="Times New Roman" charset="0"/>
                <a:cs typeface="Times New Roman" charset="0"/>
              </a:rPr>
              <a:t>Smålagsspel 3 mot 3 med </a:t>
            </a:r>
            <a:r>
              <a:rPr lang="sv-SE" sz="1400" dirty="0" err="1">
                <a:solidFill>
                  <a:schemeClr val="tx1"/>
                </a:solidFill>
                <a:ea typeface="Times New Roman" charset="0"/>
                <a:cs typeface="Times New Roman" charset="0"/>
              </a:rPr>
              <a:t>väggspelare</a:t>
            </a:r>
            <a:r>
              <a:rPr lang="sv-SE" sz="1400" dirty="0">
                <a:solidFill>
                  <a:schemeClr val="tx1"/>
                </a:solidFill>
                <a:ea typeface="Times New Roman" charset="0"/>
                <a:cs typeface="Times New Roman" charset="0"/>
              </a:rPr>
              <a:t>. Spelarna kan passa med varandra inom laget men också ta hjälp av medspelarna på sidan av planen som agerar </a:t>
            </a:r>
            <a:r>
              <a:rPr lang="sv-SE" sz="1400" dirty="0" err="1">
                <a:solidFill>
                  <a:schemeClr val="tx1"/>
                </a:solidFill>
                <a:ea typeface="Times New Roman" charset="0"/>
                <a:cs typeface="Times New Roman" charset="0"/>
              </a:rPr>
              <a:t>väggspelare</a:t>
            </a:r>
            <a:r>
              <a:rPr lang="sv-SE" sz="1400" dirty="0">
                <a:solidFill>
                  <a:schemeClr val="tx1"/>
                </a:solidFill>
                <a:ea typeface="Times New Roman" charset="0"/>
                <a:cs typeface="Times New Roman" charset="0"/>
              </a:rPr>
              <a:t>. </a:t>
            </a:r>
            <a:r>
              <a:rPr lang="sv-SE" sz="1400" dirty="0" err="1">
                <a:solidFill>
                  <a:schemeClr val="tx1"/>
                </a:solidFill>
                <a:ea typeface="Times New Roman" charset="0"/>
                <a:cs typeface="Times New Roman" charset="0"/>
              </a:rPr>
              <a:t>Väggspelaren</a:t>
            </a:r>
            <a:r>
              <a:rPr lang="sv-SE" sz="1400" dirty="0">
                <a:solidFill>
                  <a:schemeClr val="tx1"/>
                </a:solidFill>
                <a:ea typeface="Times New Roman" charset="0"/>
                <a:cs typeface="Times New Roman" charset="0"/>
              </a:rPr>
              <a:t> får endast spela vidare bollen på ett tillslag och håller sig på offensiv planhalva. Den offensiva spelaren får inte ta emot boll från egen målvakt. Tips, kommunikation här är väldigt viktigt. Spelaren på sidan får inte slå en passning till den andre </a:t>
            </a:r>
            <a:r>
              <a:rPr lang="sv-SE" sz="1400" dirty="0" err="1">
                <a:solidFill>
                  <a:schemeClr val="tx1"/>
                </a:solidFill>
                <a:ea typeface="Times New Roman" charset="0"/>
                <a:cs typeface="Times New Roman" charset="0"/>
              </a:rPr>
              <a:t>väggspelaren</a:t>
            </a:r>
            <a:r>
              <a:rPr lang="sv-SE" sz="1400" dirty="0">
                <a:solidFill>
                  <a:schemeClr val="tx1"/>
                </a:solidFill>
                <a:ea typeface="Times New Roman" charset="0"/>
                <a:cs typeface="Times New Roman" charset="0"/>
              </a:rPr>
              <a:t>. Uppmana spelarna att hitta nya positioner och ytor efter att de slagit en passning för att vara spelbara hela tiden. Målvakten behöver hålla koll på vart motståndarna är och använda så kallad split vision för att få en överblick av situationen. Denna övning är lämplig att spela i matcher om 5-7 minuter med byten som är 20-30sek långa.</a:t>
            </a:r>
          </a:p>
        </p:txBody>
      </p:sp>
      <p:cxnSp>
        <p:nvCxnSpPr>
          <p:cNvPr id="16" name="Rak 15"/>
          <p:cNvCxnSpPr>
            <a:stCxn id="9" idx="1"/>
            <a:endCxn id="9" idx="3"/>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ktangel 16"/>
          <p:cNvSpPr/>
          <p:nvPr/>
        </p:nvSpPr>
        <p:spPr>
          <a:xfrm>
            <a:off x="6419088" y="2089458"/>
            <a:ext cx="2505456" cy="3263752"/>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extruta 17"/>
          <p:cNvSpPr txBox="1"/>
          <p:nvPr/>
        </p:nvSpPr>
        <p:spPr>
          <a:xfrm>
            <a:off x="7864348" y="3661493"/>
            <a:ext cx="299652" cy="369332"/>
          </a:xfrm>
          <a:prstGeom prst="rect">
            <a:avLst/>
          </a:prstGeom>
          <a:noFill/>
        </p:spPr>
        <p:txBody>
          <a:bodyPr wrap="square" rtlCol="0">
            <a:spAutoFit/>
          </a:bodyPr>
          <a:lstStyle/>
          <a:p>
            <a:r>
              <a:rPr lang="sv-SE" dirty="0"/>
              <a:t>X</a:t>
            </a:r>
          </a:p>
        </p:txBody>
      </p:sp>
      <p:sp>
        <p:nvSpPr>
          <p:cNvPr id="19" name="textruta 18"/>
          <p:cNvSpPr txBox="1"/>
          <p:nvPr/>
        </p:nvSpPr>
        <p:spPr>
          <a:xfrm>
            <a:off x="8227693" y="2775574"/>
            <a:ext cx="299652" cy="369332"/>
          </a:xfrm>
          <a:prstGeom prst="rect">
            <a:avLst/>
          </a:prstGeom>
          <a:noFill/>
        </p:spPr>
        <p:txBody>
          <a:bodyPr wrap="square" rtlCol="0">
            <a:spAutoFit/>
          </a:bodyPr>
          <a:lstStyle/>
          <a:p>
            <a:r>
              <a:rPr lang="sv-SE"/>
              <a:t>X</a:t>
            </a:r>
            <a:endParaRPr lang="sv-SE" dirty="0"/>
          </a:p>
        </p:txBody>
      </p:sp>
      <p:sp>
        <p:nvSpPr>
          <p:cNvPr id="20" name="Ellips 19"/>
          <p:cNvSpPr/>
          <p:nvPr/>
        </p:nvSpPr>
        <p:spPr>
          <a:xfrm>
            <a:off x="8527345" y="298679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extruta 20"/>
          <p:cNvSpPr txBox="1"/>
          <p:nvPr/>
        </p:nvSpPr>
        <p:spPr>
          <a:xfrm>
            <a:off x="6668075" y="3437094"/>
            <a:ext cx="299652" cy="369332"/>
          </a:xfrm>
          <a:prstGeom prst="rect">
            <a:avLst/>
          </a:prstGeom>
          <a:noFill/>
        </p:spPr>
        <p:txBody>
          <a:bodyPr wrap="square" rtlCol="0">
            <a:spAutoFit/>
          </a:bodyPr>
          <a:lstStyle/>
          <a:p>
            <a:r>
              <a:rPr lang="sv-SE"/>
              <a:t>X</a:t>
            </a:r>
            <a:endParaRPr lang="sv-SE" dirty="0"/>
          </a:p>
        </p:txBody>
      </p:sp>
      <p:sp>
        <p:nvSpPr>
          <p:cNvPr id="22" name="textruta 21"/>
          <p:cNvSpPr txBox="1"/>
          <p:nvPr/>
        </p:nvSpPr>
        <p:spPr>
          <a:xfrm>
            <a:off x="7694042" y="3871720"/>
            <a:ext cx="299652" cy="369332"/>
          </a:xfrm>
          <a:prstGeom prst="rect">
            <a:avLst/>
          </a:prstGeom>
          <a:noFill/>
        </p:spPr>
        <p:txBody>
          <a:bodyPr wrap="square" rtlCol="0">
            <a:spAutoFit/>
          </a:bodyPr>
          <a:lstStyle/>
          <a:p>
            <a:r>
              <a:rPr lang="sv-SE" dirty="0"/>
              <a:t>O</a:t>
            </a:r>
          </a:p>
        </p:txBody>
      </p:sp>
      <p:sp>
        <p:nvSpPr>
          <p:cNvPr id="23" name="textruta 22"/>
          <p:cNvSpPr txBox="1"/>
          <p:nvPr/>
        </p:nvSpPr>
        <p:spPr>
          <a:xfrm>
            <a:off x="6890728" y="3621760"/>
            <a:ext cx="299652" cy="369332"/>
          </a:xfrm>
          <a:prstGeom prst="rect">
            <a:avLst/>
          </a:prstGeom>
          <a:noFill/>
        </p:spPr>
        <p:txBody>
          <a:bodyPr wrap="square" rtlCol="0">
            <a:spAutoFit/>
          </a:bodyPr>
          <a:lstStyle/>
          <a:p>
            <a:r>
              <a:rPr lang="sv-SE" dirty="0"/>
              <a:t>O</a:t>
            </a:r>
          </a:p>
        </p:txBody>
      </p:sp>
      <p:sp>
        <p:nvSpPr>
          <p:cNvPr id="24" name="textruta 23"/>
          <p:cNvSpPr txBox="1"/>
          <p:nvPr/>
        </p:nvSpPr>
        <p:spPr>
          <a:xfrm>
            <a:off x="7993694" y="3080205"/>
            <a:ext cx="299652" cy="369332"/>
          </a:xfrm>
          <a:prstGeom prst="rect">
            <a:avLst/>
          </a:prstGeom>
          <a:noFill/>
        </p:spPr>
        <p:txBody>
          <a:bodyPr wrap="square" rtlCol="0">
            <a:spAutoFit/>
          </a:bodyPr>
          <a:lstStyle/>
          <a:p>
            <a:r>
              <a:rPr lang="sv-SE" dirty="0"/>
              <a:t>O</a:t>
            </a:r>
          </a:p>
        </p:txBody>
      </p:sp>
      <p:cxnSp>
        <p:nvCxnSpPr>
          <p:cNvPr id="25" name="Rak pil 24"/>
          <p:cNvCxnSpPr/>
          <p:nvPr/>
        </p:nvCxnSpPr>
        <p:spPr>
          <a:xfrm flipH="1" flipV="1">
            <a:off x="8143521" y="4056387"/>
            <a:ext cx="902258" cy="928504"/>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6" name="Rak pil 25"/>
          <p:cNvCxnSpPr/>
          <p:nvPr/>
        </p:nvCxnSpPr>
        <p:spPr>
          <a:xfrm>
            <a:off x="8384884" y="3197056"/>
            <a:ext cx="673288" cy="1625124"/>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7" name="textruta 26"/>
          <p:cNvSpPr txBox="1"/>
          <p:nvPr/>
        </p:nvSpPr>
        <p:spPr>
          <a:xfrm>
            <a:off x="9008596" y="4808634"/>
            <a:ext cx="299652" cy="369332"/>
          </a:xfrm>
          <a:prstGeom prst="rect">
            <a:avLst/>
          </a:prstGeom>
          <a:noFill/>
        </p:spPr>
        <p:txBody>
          <a:bodyPr wrap="square" rtlCol="0">
            <a:spAutoFit/>
          </a:bodyPr>
          <a:lstStyle/>
          <a:p>
            <a:r>
              <a:rPr lang="sv-SE"/>
              <a:t>X</a:t>
            </a:r>
            <a:endParaRPr lang="sv-SE" dirty="0"/>
          </a:p>
        </p:txBody>
      </p:sp>
      <p:sp>
        <p:nvSpPr>
          <p:cNvPr id="28" name="textruta 27"/>
          <p:cNvSpPr txBox="1"/>
          <p:nvPr/>
        </p:nvSpPr>
        <p:spPr>
          <a:xfrm>
            <a:off x="6077410" y="4951213"/>
            <a:ext cx="299652" cy="369332"/>
          </a:xfrm>
          <a:prstGeom prst="rect">
            <a:avLst/>
          </a:prstGeom>
          <a:noFill/>
        </p:spPr>
        <p:txBody>
          <a:bodyPr wrap="square" rtlCol="0">
            <a:spAutoFit/>
          </a:bodyPr>
          <a:lstStyle/>
          <a:p>
            <a:r>
              <a:rPr lang="sv-SE"/>
              <a:t>X</a:t>
            </a:r>
            <a:endParaRPr lang="sv-SE" dirty="0"/>
          </a:p>
        </p:txBody>
      </p:sp>
      <p:sp>
        <p:nvSpPr>
          <p:cNvPr id="29" name="textruta 28"/>
          <p:cNvSpPr txBox="1"/>
          <p:nvPr/>
        </p:nvSpPr>
        <p:spPr>
          <a:xfrm>
            <a:off x="6090248" y="4056593"/>
            <a:ext cx="299652" cy="369332"/>
          </a:xfrm>
          <a:prstGeom prst="rect">
            <a:avLst/>
          </a:prstGeom>
          <a:noFill/>
        </p:spPr>
        <p:txBody>
          <a:bodyPr wrap="square" rtlCol="0">
            <a:spAutoFit/>
          </a:bodyPr>
          <a:lstStyle/>
          <a:p>
            <a:r>
              <a:rPr lang="sv-SE"/>
              <a:t>X</a:t>
            </a:r>
            <a:endParaRPr lang="sv-SE" dirty="0"/>
          </a:p>
        </p:txBody>
      </p:sp>
      <p:sp>
        <p:nvSpPr>
          <p:cNvPr id="30" name="textruta 29"/>
          <p:cNvSpPr txBox="1"/>
          <p:nvPr/>
        </p:nvSpPr>
        <p:spPr>
          <a:xfrm>
            <a:off x="8914813" y="3842303"/>
            <a:ext cx="299652" cy="369332"/>
          </a:xfrm>
          <a:prstGeom prst="rect">
            <a:avLst/>
          </a:prstGeom>
          <a:noFill/>
        </p:spPr>
        <p:txBody>
          <a:bodyPr wrap="square" rtlCol="0">
            <a:spAutoFit/>
          </a:bodyPr>
          <a:lstStyle/>
          <a:p>
            <a:r>
              <a:rPr lang="sv-SE"/>
              <a:t>X</a:t>
            </a:r>
            <a:endParaRPr lang="sv-SE" dirty="0"/>
          </a:p>
        </p:txBody>
      </p:sp>
      <p:sp>
        <p:nvSpPr>
          <p:cNvPr id="31" name="textruta 30"/>
          <p:cNvSpPr txBox="1"/>
          <p:nvPr/>
        </p:nvSpPr>
        <p:spPr>
          <a:xfrm>
            <a:off x="6090248" y="2120329"/>
            <a:ext cx="299652" cy="369332"/>
          </a:xfrm>
          <a:prstGeom prst="rect">
            <a:avLst/>
          </a:prstGeom>
          <a:noFill/>
        </p:spPr>
        <p:txBody>
          <a:bodyPr wrap="square" rtlCol="0">
            <a:spAutoFit/>
          </a:bodyPr>
          <a:lstStyle/>
          <a:p>
            <a:r>
              <a:rPr lang="sv-SE" dirty="0"/>
              <a:t>O</a:t>
            </a:r>
          </a:p>
        </p:txBody>
      </p:sp>
      <p:sp>
        <p:nvSpPr>
          <p:cNvPr id="32" name="textruta 31"/>
          <p:cNvSpPr txBox="1"/>
          <p:nvPr/>
        </p:nvSpPr>
        <p:spPr>
          <a:xfrm>
            <a:off x="6098423" y="2766503"/>
            <a:ext cx="299652" cy="369332"/>
          </a:xfrm>
          <a:prstGeom prst="rect">
            <a:avLst/>
          </a:prstGeom>
          <a:noFill/>
        </p:spPr>
        <p:txBody>
          <a:bodyPr wrap="square" rtlCol="0">
            <a:spAutoFit/>
          </a:bodyPr>
          <a:lstStyle/>
          <a:p>
            <a:r>
              <a:rPr lang="sv-SE" dirty="0"/>
              <a:t>O</a:t>
            </a:r>
          </a:p>
        </p:txBody>
      </p:sp>
      <p:sp>
        <p:nvSpPr>
          <p:cNvPr id="33" name="textruta 32"/>
          <p:cNvSpPr txBox="1"/>
          <p:nvPr/>
        </p:nvSpPr>
        <p:spPr>
          <a:xfrm>
            <a:off x="8895953" y="2131779"/>
            <a:ext cx="299652" cy="369332"/>
          </a:xfrm>
          <a:prstGeom prst="rect">
            <a:avLst/>
          </a:prstGeom>
          <a:noFill/>
        </p:spPr>
        <p:txBody>
          <a:bodyPr wrap="square" rtlCol="0">
            <a:spAutoFit/>
          </a:bodyPr>
          <a:lstStyle/>
          <a:p>
            <a:r>
              <a:rPr lang="sv-SE" dirty="0"/>
              <a:t>O</a:t>
            </a:r>
          </a:p>
        </p:txBody>
      </p:sp>
      <p:sp>
        <p:nvSpPr>
          <p:cNvPr id="34" name="textruta 33"/>
          <p:cNvSpPr txBox="1"/>
          <p:nvPr/>
        </p:nvSpPr>
        <p:spPr>
          <a:xfrm>
            <a:off x="8920115" y="2794312"/>
            <a:ext cx="299652" cy="369332"/>
          </a:xfrm>
          <a:prstGeom prst="rect">
            <a:avLst/>
          </a:prstGeom>
          <a:noFill/>
        </p:spPr>
        <p:txBody>
          <a:bodyPr wrap="square" rtlCol="0">
            <a:spAutoFit/>
          </a:bodyPr>
          <a:lstStyle/>
          <a:p>
            <a:r>
              <a:rPr lang="sv-SE" dirty="0"/>
              <a:t>O</a:t>
            </a:r>
          </a:p>
        </p:txBody>
      </p:sp>
      <p:sp>
        <p:nvSpPr>
          <p:cNvPr id="35" name="textruta 34"/>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82910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853980" y="1664934"/>
            <a:ext cx="3597126" cy="397566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Karlstad</a:t>
            </a:r>
          </a:p>
          <a:p>
            <a:pPr lvl="0">
              <a:defRPr/>
            </a:pPr>
            <a:r>
              <a:rPr lang="sv-SE" sz="1400" dirty="0">
                <a:solidFill>
                  <a:schemeClr val="tx1"/>
                </a:solidFill>
                <a:ea typeface="Times New Roman" charset="0"/>
                <a:cs typeface="Times New Roman" charset="0"/>
              </a:rPr>
              <a:t>Spelas 2 mot 2. Spelarna ställer upp på led i båda hörnen med bollar i vänster hörn. Spelaren med boll passar till försvarande vänsterback som spelar vidare bollen upp efter kanten eller över till motsatt hörn av planhalvan. Därefter anfaller X mot försvararna O. Anfallande spelare skall också gå på retur. När spelarna anfallit blir de försvarare och de som försvarat ställer sig i ledet. Tips: Se till att efter ett avslutat anfall är den som blir försvarande vänsterback redo att direkt möta och ta emot en passning från spelaren i vänster hörn. Instruera målvakterna att fokusera på bollföraren och lita på att försvarsspelarna sköter sin markering samt att jobba med att täcka av rätt vinklar och göra sig stor.</a:t>
            </a:r>
          </a:p>
        </p:txBody>
      </p:sp>
      <p:cxnSp>
        <p:nvCxnSpPr>
          <p:cNvPr id="16" name="Rak 15"/>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ruta 25"/>
          <p:cNvSpPr txBox="1"/>
          <p:nvPr/>
        </p:nvSpPr>
        <p:spPr>
          <a:xfrm>
            <a:off x="6075183" y="5513880"/>
            <a:ext cx="299652" cy="369332"/>
          </a:xfrm>
          <a:prstGeom prst="rect">
            <a:avLst/>
          </a:prstGeom>
          <a:noFill/>
        </p:spPr>
        <p:txBody>
          <a:bodyPr wrap="square" rtlCol="0">
            <a:spAutoFit/>
          </a:bodyPr>
          <a:lstStyle/>
          <a:p>
            <a:r>
              <a:rPr lang="sv-SE"/>
              <a:t>X</a:t>
            </a:r>
          </a:p>
        </p:txBody>
      </p:sp>
      <p:sp>
        <p:nvSpPr>
          <p:cNvPr id="27" name="textruta 26"/>
          <p:cNvSpPr txBox="1"/>
          <p:nvPr/>
        </p:nvSpPr>
        <p:spPr>
          <a:xfrm>
            <a:off x="8944658" y="5443808"/>
            <a:ext cx="299652" cy="369332"/>
          </a:xfrm>
          <a:prstGeom prst="rect">
            <a:avLst/>
          </a:prstGeom>
          <a:noFill/>
        </p:spPr>
        <p:txBody>
          <a:bodyPr wrap="square" rtlCol="0">
            <a:spAutoFit/>
          </a:bodyPr>
          <a:lstStyle/>
          <a:p>
            <a:r>
              <a:rPr lang="sv-SE"/>
              <a:t>X</a:t>
            </a:r>
          </a:p>
        </p:txBody>
      </p:sp>
      <p:sp>
        <p:nvSpPr>
          <p:cNvPr id="28" name="textruta 27"/>
          <p:cNvSpPr txBox="1"/>
          <p:nvPr/>
        </p:nvSpPr>
        <p:spPr>
          <a:xfrm>
            <a:off x="8945952" y="5745972"/>
            <a:ext cx="299652" cy="369332"/>
          </a:xfrm>
          <a:prstGeom prst="rect">
            <a:avLst/>
          </a:prstGeom>
          <a:noFill/>
        </p:spPr>
        <p:txBody>
          <a:bodyPr wrap="square" rtlCol="0">
            <a:spAutoFit/>
          </a:bodyPr>
          <a:lstStyle/>
          <a:p>
            <a:r>
              <a:rPr lang="sv-SE"/>
              <a:t>X</a:t>
            </a:r>
          </a:p>
        </p:txBody>
      </p:sp>
      <p:sp>
        <p:nvSpPr>
          <p:cNvPr id="29" name="textruta 28"/>
          <p:cNvSpPr txBox="1"/>
          <p:nvPr/>
        </p:nvSpPr>
        <p:spPr>
          <a:xfrm>
            <a:off x="6907243" y="4911925"/>
            <a:ext cx="299652" cy="369332"/>
          </a:xfrm>
          <a:prstGeom prst="rect">
            <a:avLst/>
          </a:prstGeom>
          <a:noFill/>
        </p:spPr>
        <p:txBody>
          <a:bodyPr wrap="square" rtlCol="0">
            <a:spAutoFit/>
          </a:bodyPr>
          <a:lstStyle/>
          <a:p>
            <a:r>
              <a:rPr lang="sv-SE" dirty="0"/>
              <a:t>O</a:t>
            </a:r>
          </a:p>
        </p:txBody>
      </p:sp>
      <p:sp>
        <p:nvSpPr>
          <p:cNvPr id="30" name="textruta 29"/>
          <p:cNvSpPr txBox="1"/>
          <p:nvPr/>
        </p:nvSpPr>
        <p:spPr>
          <a:xfrm>
            <a:off x="8075093" y="4727259"/>
            <a:ext cx="299652" cy="369332"/>
          </a:xfrm>
          <a:prstGeom prst="rect">
            <a:avLst/>
          </a:prstGeom>
          <a:noFill/>
        </p:spPr>
        <p:txBody>
          <a:bodyPr wrap="square" rtlCol="0">
            <a:spAutoFit/>
          </a:bodyPr>
          <a:lstStyle/>
          <a:p>
            <a:r>
              <a:rPr lang="sv-SE" dirty="0"/>
              <a:t>O</a:t>
            </a:r>
          </a:p>
        </p:txBody>
      </p:sp>
      <p:cxnSp>
        <p:nvCxnSpPr>
          <p:cNvPr id="31" name="Rak pil 30"/>
          <p:cNvCxnSpPr/>
          <p:nvPr/>
        </p:nvCxnSpPr>
        <p:spPr>
          <a:xfrm flipV="1">
            <a:off x="6361272" y="5202882"/>
            <a:ext cx="553331" cy="349211"/>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2" name="Rak pil 31"/>
          <p:cNvCxnSpPr/>
          <p:nvPr/>
        </p:nvCxnSpPr>
        <p:spPr>
          <a:xfrm flipV="1">
            <a:off x="7305675" y="3867815"/>
            <a:ext cx="1698481" cy="1170451"/>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3" name="Båge 32"/>
          <p:cNvSpPr/>
          <p:nvPr/>
        </p:nvSpPr>
        <p:spPr>
          <a:xfrm rot="10800000" flipH="1">
            <a:off x="8712482" y="3833382"/>
            <a:ext cx="531828" cy="1761507"/>
          </a:xfrm>
          <a:prstGeom prst="arc">
            <a:avLst>
              <a:gd name="adj1" fmla="val 16835053"/>
              <a:gd name="adj2" fmla="val 4853736"/>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4" name="Båge 33"/>
          <p:cNvSpPr/>
          <p:nvPr/>
        </p:nvSpPr>
        <p:spPr>
          <a:xfrm rot="10800000">
            <a:off x="6044617" y="3833382"/>
            <a:ext cx="532249" cy="1810202"/>
          </a:xfrm>
          <a:prstGeom prst="arc">
            <a:avLst>
              <a:gd name="adj1" fmla="val 16835053"/>
              <a:gd name="adj2" fmla="val 4853736"/>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35" name="Ellips 34"/>
          <p:cNvSpPr/>
          <p:nvPr/>
        </p:nvSpPr>
        <p:spPr>
          <a:xfrm>
            <a:off x="6430559" y="564361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extruta 35"/>
          <p:cNvSpPr txBox="1"/>
          <p:nvPr/>
        </p:nvSpPr>
        <p:spPr>
          <a:xfrm>
            <a:off x="6097056" y="5742089"/>
            <a:ext cx="299652" cy="369332"/>
          </a:xfrm>
          <a:prstGeom prst="rect">
            <a:avLst/>
          </a:prstGeom>
          <a:noFill/>
        </p:spPr>
        <p:txBody>
          <a:bodyPr wrap="square" rtlCol="0">
            <a:spAutoFit/>
          </a:bodyPr>
          <a:lstStyle/>
          <a:p>
            <a:r>
              <a:rPr lang="sv-SE"/>
              <a:t>X</a:t>
            </a:r>
          </a:p>
        </p:txBody>
      </p:sp>
      <p:sp>
        <p:nvSpPr>
          <p:cNvPr id="37" name="textruta 36"/>
          <p:cNvSpPr txBox="1"/>
          <p:nvPr/>
        </p:nvSpPr>
        <p:spPr>
          <a:xfrm>
            <a:off x="8118620" y="2025257"/>
            <a:ext cx="299652" cy="369332"/>
          </a:xfrm>
          <a:prstGeom prst="rect">
            <a:avLst/>
          </a:prstGeom>
          <a:noFill/>
        </p:spPr>
        <p:txBody>
          <a:bodyPr wrap="square" rtlCol="0">
            <a:spAutoFit/>
          </a:bodyPr>
          <a:lstStyle/>
          <a:p>
            <a:r>
              <a:rPr lang="sv-SE" dirty="0"/>
              <a:t>O</a:t>
            </a:r>
          </a:p>
        </p:txBody>
      </p:sp>
      <p:sp>
        <p:nvSpPr>
          <p:cNvPr id="38" name="textruta 37"/>
          <p:cNvSpPr txBox="1"/>
          <p:nvPr/>
        </p:nvSpPr>
        <p:spPr>
          <a:xfrm>
            <a:off x="7120241" y="2098419"/>
            <a:ext cx="299652" cy="369332"/>
          </a:xfrm>
          <a:prstGeom prst="rect">
            <a:avLst/>
          </a:prstGeom>
          <a:noFill/>
        </p:spPr>
        <p:txBody>
          <a:bodyPr wrap="square" rtlCol="0">
            <a:spAutoFit/>
          </a:bodyPr>
          <a:lstStyle/>
          <a:p>
            <a:r>
              <a:rPr lang="sv-SE" dirty="0"/>
              <a:t>O</a:t>
            </a:r>
          </a:p>
        </p:txBody>
      </p:sp>
      <p:sp>
        <p:nvSpPr>
          <p:cNvPr id="39" name="textruta 38"/>
          <p:cNvSpPr txBox="1"/>
          <p:nvPr/>
        </p:nvSpPr>
        <p:spPr>
          <a:xfrm>
            <a:off x="8992727" y="1516438"/>
            <a:ext cx="299652" cy="369332"/>
          </a:xfrm>
          <a:prstGeom prst="rect">
            <a:avLst/>
          </a:prstGeom>
          <a:noFill/>
        </p:spPr>
        <p:txBody>
          <a:bodyPr wrap="square" rtlCol="0">
            <a:spAutoFit/>
          </a:bodyPr>
          <a:lstStyle/>
          <a:p>
            <a:r>
              <a:rPr lang="sv-SE"/>
              <a:t>X</a:t>
            </a:r>
            <a:endParaRPr lang="sv-SE" dirty="0"/>
          </a:p>
        </p:txBody>
      </p:sp>
      <p:sp>
        <p:nvSpPr>
          <p:cNvPr id="40" name="textruta 39"/>
          <p:cNvSpPr txBox="1"/>
          <p:nvPr/>
        </p:nvSpPr>
        <p:spPr>
          <a:xfrm>
            <a:off x="6155819" y="1451332"/>
            <a:ext cx="299652" cy="369332"/>
          </a:xfrm>
          <a:prstGeom prst="rect">
            <a:avLst/>
          </a:prstGeom>
          <a:noFill/>
        </p:spPr>
        <p:txBody>
          <a:bodyPr wrap="square" rtlCol="0">
            <a:spAutoFit/>
          </a:bodyPr>
          <a:lstStyle/>
          <a:p>
            <a:r>
              <a:rPr lang="sv-SE"/>
              <a:t>X</a:t>
            </a:r>
          </a:p>
        </p:txBody>
      </p:sp>
      <p:sp>
        <p:nvSpPr>
          <p:cNvPr id="41" name="textruta 40"/>
          <p:cNvSpPr txBox="1"/>
          <p:nvPr/>
        </p:nvSpPr>
        <p:spPr>
          <a:xfrm>
            <a:off x="8992726" y="1213786"/>
            <a:ext cx="299652" cy="369332"/>
          </a:xfrm>
          <a:prstGeom prst="rect">
            <a:avLst/>
          </a:prstGeom>
          <a:noFill/>
        </p:spPr>
        <p:txBody>
          <a:bodyPr wrap="square" rtlCol="0">
            <a:spAutoFit/>
          </a:bodyPr>
          <a:lstStyle/>
          <a:p>
            <a:r>
              <a:rPr lang="sv-SE" dirty="0"/>
              <a:t>X</a:t>
            </a:r>
          </a:p>
        </p:txBody>
      </p:sp>
      <p:sp>
        <p:nvSpPr>
          <p:cNvPr id="42" name="textruta 41"/>
          <p:cNvSpPr txBox="1"/>
          <p:nvPr/>
        </p:nvSpPr>
        <p:spPr>
          <a:xfrm>
            <a:off x="6338417" y="1254838"/>
            <a:ext cx="299652" cy="369332"/>
          </a:xfrm>
          <a:prstGeom prst="rect">
            <a:avLst/>
          </a:prstGeom>
          <a:noFill/>
        </p:spPr>
        <p:txBody>
          <a:bodyPr wrap="square" rtlCol="0">
            <a:spAutoFit/>
          </a:bodyPr>
          <a:lstStyle/>
          <a:p>
            <a:r>
              <a:rPr lang="sv-SE"/>
              <a:t>X</a:t>
            </a:r>
            <a:endParaRPr lang="sv-SE" dirty="0"/>
          </a:p>
        </p:txBody>
      </p:sp>
      <p:cxnSp>
        <p:nvCxnSpPr>
          <p:cNvPr id="43" name="Rak pil 42"/>
          <p:cNvCxnSpPr/>
          <p:nvPr/>
        </p:nvCxnSpPr>
        <p:spPr>
          <a:xfrm flipH="1">
            <a:off x="8530168" y="1885770"/>
            <a:ext cx="612385" cy="324153"/>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4" name="Rak pil 43"/>
          <p:cNvCxnSpPr/>
          <p:nvPr/>
        </p:nvCxnSpPr>
        <p:spPr>
          <a:xfrm>
            <a:off x="8530169" y="2318530"/>
            <a:ext cx="581278" cy="845610"/>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45" name="Båge 44"/>
          <p:cNvSpPr/>
          <p:nvPr/>
        </p:nvSpPr>
        <p:spPr>
          <a:xfrm flipH="1">
            <a:off x="6169044" y="1684852"/>
            <a:ext cx="614468" cy="1861381"/>
          </a:xfrm>
          <a:prstGeom prst="arc">
            <a:avLst>
              <a:gd name="adj1" fmla="val 16835053"/>
              <a:gd name="adj2" fmla="val 4853736"/>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46" name="Båge 45"/>
          <p:cNvSpPr/>
          <p:nvPr/>
        </p:nvSpPr>
        <p:spPr>
          <a:xfrm>
            <a:off x="8967795" y="1351328"/>
            <a:ext cx="310160" cy="2330972"/>
          </a:xfrm>
          <a:prstGeom prst="arc">
            <a:avLst>
              <a:gd name="adj1" fmla="val 16835053"/>
              <a:gd name="adj2" fmla="val 4853736"/>
            </a:avLst>
          </a:prstGeom>
          <a:ln w="28575">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sv-SE"/>
          </a:p>
        </p:txBody>
      </p:sp>
      <p:sp>
        <p:nvSpPr>
          <p:cNvPr id="47" name="Ellips 46"/>
          <p:cNvSpPr/>
          <p:nvPr/>
        </p:nvSpPr>
        <p:spPr>
          <a:xfrm>
            <a:off x="8960514" y="173616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8" name="textruta 47"/>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36991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646484" y="1560670"/>
            <a:ext cx="3597126" cy="4092315"/>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Tampa</a:t>
            </a:r>
          </a:p>
          <a:p>
            <a:r>
              <a:rPr lang="sv-SE" sz="1400" dirty="0">
                <a:solidFill>
                  <a:schemeClr val="tx1"/>
                </a:solidFill>
                <a:ea typeface="Times New Roman" charset="0"/>
                <a:cs typeface="Times New Roman" charset="0"/>
              </a:rPr>
              <a:t>Duellövning med målvakt där spelarna tränar på närkampsspel. Målen ställs vinklat mot sarghörnet och en spelare från varje lag duellerar mot varandra i ytan och försöker vinna bollen av den andra och göra mål. Spelarna på sidan är levande väggar och står i kö och väntar på sin tur och spelar in bollen om den kommer mot dem utan att passa till särskild spelare. Tips, spelarna kan ta hjälp av sargen för att täcka boll och uppmuntra dem till att söka avslut på liten yta. Går också att använda sargbitar/bänkar som vägg mot målen. En variant på övningen är att de duellerar 2 mot 2. Målvakterna ska tänka på att göra sig stora och snabbt plocka returer och agera aggressivt mot bollar som kommer nära dem.</a:t>
            </a:r>
          </a:p>
        </p:txBody>
      </p:sp>
      <p:cxnSp>
        <p:nvCxnSpPr>
          <p:cNvPr id="16" name="Rak 15"/>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extruta 16"/>
          <p:cNvSpPr txBox="1"/>
          <p:nvPr/>
        </p:nvSpPr>
        <p:spPr>
          <a:xfrm>
            <a:off x="6307749" y="1260317"/>
            <a:ext cx="299652" cy="369332"/>
          </a:xfrm>
          <a:prstGeom prst="rect">
            <a:avLst/>
          </a:prstGeom>
          <a:noFill/>
        </p:spPr>
        <p:txBody>
          <a:bodyPr wrap="square" rtlCol="0">
            <a:spAutoFit/>
          </a:bodyPr>
          <a:lstStyle/>
          <a:p>
            <a:r>
              <a:rPr lang="sv-SE" dirty="0"/>
              <a:t>X</a:t>
            </a:r>
          </a:p>
        </p:txBody>
      </p:sp>
      <p:sp>
        <p:nvSpPr>
          <p:cNvPr id="18" name="textruta 17"/>
          <p:cNvSpPr txBox="1"/>
          <p:nvPr/>
        </p:nvSpPr>
        <p:spPr>
          <a:xfrm>
            <a:off x="6177184" y="1569755"/>
            <a:ext cx="299652" cy="369332"/>
          </a:xfrm>
          <a:prstGeom prst="rect">
            <a:avLst/>
          </a:prstGeom>
          <a:noFill/>
        </p:spPr>
        <p:txBody>
          <a:bodyPr wrap="square" rtlCol="0">
            <a:spAutoFit/>
          </a:bodyPr>
          <a:lstStyle/>
          <a:p>
            <a:r>
              <a:rPr lang="sv-SE"/>
              <a:t>X</a:t>
            </a:r>
            <a:endParaRPr lang="sv-SE" dirty="0"/>
          </a:p>
        </p:txBody>
      </p:sp>
      <p:cxnSp>
        <p:nvCxnSpPr>
          <p:cNvPr id="19" name="Rak 18"/>
          <p:cNvCxnSpPr/>
          <p:nvPr/>
        </p:nvCxnSpPr>
        <p:spPr>
          <a:xfrm flipV="1">
            <a:off x="6620081" y="1919700"/>
            <a:ext cx="445836" cy="31730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ruta 19"/>
          <p:cNvSpPr txBox="1"/>
          <p:nvPr/>
        </p:nvSpPr>
        <p:spPr>
          <a:xfrm>
            <a:off x="6911813" y="1519549"/>
            <a:ext cx="272120" cy="376183"/>
          </a:xfrm>
          <a:prstGeom prst="rect">
            <a:avLst/>
          </a:prstGeom>
          <a:noFill/>
        </p:spPr>
        <p:txBody>
          <a:bodyPr wrap="square" rtlCol="0">
            <a:spAutoFit/>
          </a:bodyPr>
          <a:lstStyle/>
          <a:p>
            <a:r>
              <a:rPr lang="sv-SE" dirty="0"/>
              <a:t>O</a:t>
            </a:r>
          </a:p>
        </p:txBody>
      </p:sp>
      <p:sp>
        <p:nvSpPr>
          <p:cNvPr id="21" name="textruta 20"/>
          <p:cNvSpPr txBox="1"/>
          <p:nvPr/>
        </p:nvSpPr>
        <p:spPr>
          <a:xfrm>
            <a:off x="6945964" y="1161801"/>
            <a:ext cx="272120" cy="376183"/>
          </a:xfrm>
          <a:prstGeom prst="rect">
            <a:avLst/>
          </a:prstGeom>
          <a:noFill/>
        </p:spPr>
        <p:txBody>
          <a:bodyPr wrap="square" rtlCol="0">
            <a:spAutoFit/>
          </a:bodyPr>
          <a:lstStyle/>
          <a:p>
            <a:r>
              <a:rPr lang="sv-SE" dirty="0"/>
              <a:t>X</a:t>
            </a:r>
          </a:p>
        </p:txBody>
      </p:sp>
      <p:sp>
        <p:nvSpPr>
          <p:cNvPr id="22" name="textruta 21"/>
          <p:cNvSpPr txBox="1"/>
          <p:nvPr/>
        </p:nvSpPr>
        <p:spPr>
          <a:xfrm>
            <a:off x="5872896" y="2073002"/>
            <a:ext cx="272120" cy="376183"/>
          </a:xfrm>
          <a:prstGeom prst="rect">
            <a:avLst/>
          </a:prstGeom>
          <a:noFill/>
        </p:spPr>
        <p:txBody>
          <a:bodyPr wrap="square" rtlCol="0">
            <a:spAutoFit/>
          </a:bodyPr>
          <a:lstStyle/>
          <a:p>
            <a:r>
              <a:rPr lang="sv-SE" dirty="0"/>
              <a:t>O</a:t>
            </a:r>
          </a:p>
        </p:txBody>
      </p:sp>
      <p:sp>
        <p:nvSpPr>
          <p:cNvPr id="23" name="textruta 22"/>
          <p:cNvSpPr txBox="1"/>
          <p:nvPr/>
        </p:nvSpPr>
        <p:spPr>
          <a:xfrm>
            <a:off x="6171689" y="2080255"/>
            <a:ext cx="272120" cy="376183"/>
          </a:xfrm>
          <a:prstGeom prst="rect">
            <a:avLst/>
          </a:prstGeom>
          <a:noFill/>
        </p:spPr>
        <p:txBody>
          <a:bodyPr wrap="square" rtlCol="0">
            <a:spAutoFit/>
          </a:bodyPr>
          <a:lstStyle/>
          <a:p>
            <a:r>
              <a:rPr lang="sv-SE" dirty="0"/>
              <a:t>X</a:t>
            </a:r>
          </a:p>
        </p:txBody>
      </p:sp>
      <p:sp>
        <p:nvSpPr>
          <p:cNvPr id="24" name="textruta 23"/>
          <p:cNvSpPr txBox="1"/>
          <p:nvPr/>
        </p:nvSpPr>
        <p:spPr>
          <a:xfrm>
            <a:off x="8716624" y="1560370"/>
            <a:ext cx="299652" cy="369332"/>
          </a:xfrm>
          <a:prstGeom prst="rect">
            <a:avLst/>
          </a:prstGeom>
          <a:noFill/>
        </p:spPr>
        <p:txBody>
          <a:bodyPr wrap="square" rtlCol="0">
            <a:spAutoFit/>
          </a:bodyPr>
          <a:lstStyle/>
          <a:p>
            <a:r>
              <a:rPr lang="sv-SE"/>
              <a:t>X</a:t>
            </a:r>
            <a:endParaRPr lang="sv-SE" dirty="0"/>
          </a:p>
        </p:txBody>
      </p:sp>
      <p:sp>
        <p:nvSpPr>
          <p:cNvPr id="25" name="textruta 24"/>
          <p:cNvSpPr txBox="1"/>
          <p:nvPr/>
        </p:nvSpPr>
        <p:spPr>
          <a:xfrm>
            <a:off x="9027550" y="1478405"/>
            <a:ext cx="299652" cy="369332"/>
          </a:xfrm>
          <a:prstGeom prst="rect">
            <a:avLst/>
          </a:prstGeom>
          <a:noFill/>
        </p:spPr>
        <p:txBody>
          <a:bodyPr wrap="square" rtlCol="0">
            <a:spAutoFit/>
          </a:bodyPr>
          <a:lstStyle/>
          <a:p>
            <a:r>
              <a:rPr lang="sv-SE" dirty="0"/>
              <a:t>X</a:t>
            </a:r>
          </a:p>
        </p:txBody>
      </p:sp>
      <p:cxnSp>
        <p:nvCxnSpPr>
          <p:cNvPr id="26" name="Rak 25"/>
          <p:cNvCxnSpPr/>
          <p:nvPr/>
        </p:nvCxnSpPr>
        <p:spPr>
          <a:xfrm>
            <a:off x="8545466" y="1827421"/>
            <a:ext cx="435443" cy="26164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ruta 26"/>
          <p:cNvSpPr txBox="1"/>
          <p:nvPr/>
        </p:nvSpPr>
        <p:spPr>
          <a:xfrm>
            <a:off x="8280024" y="1242237"/>
            <a:ext cx="272120" cy="376183"/>
          </a:xfrm>
          <a:prstGeom prst="rect">
            <a:avLst/>
          </a:prstGeom>
          <a:noFill/>
        </p:spPr>
        <p:txBody>
          <a:bodyPr wrap="square" rtlCol="0">
            <a:spAutoFit/>
          </a:bodyPr>
          <a:lstStyle/>
          <a:p>
            <a:r>
              <a:rPr lang="sv-SE" dirty="0"/>
              <a:t>O</a:t>
            </a:r>
          </a:p>
        </p:txBody>
      </p:sp>
      <p:sp>
        <p:nvSpPr>
          <p:cNvPr id="28" name="textruta 27"/>
          <p:cNvSpPr txBox="1"/>
          <p:nvPr/>
        </p:nvSpPr>
        <p:spPr>
          <a:xfrm>
            <a:off x="8304518" y="1511206"/>
            <a:ext cx="181437" cy="369332"/>
          </a:xfrm>
          <a:prstGeom prst="rect">
            <a:avLst/>
          </a:prstGeom>
          <a:noFill/>
        </p:spPr>
        <p:txBody>
          <a:bodyPr wrap="square" rtlCol="0">
            <a:spAutoFit/>
          </a:bodyPr>
          <a:lstStyle/>
          <a:p>
            <a:r>
              <a:rPr lang="sv-SE" dirty="0"/>
              <a:t>O</a:t>
            </a:r>
          </a:p>
        </p:txBody>
      </p:sp>
      <p:sp>
        <p:nvSpPr>
          <p:cNvPr id="29" name="textruta 28"/>
          <p:cNvSpPr txBox="1"/>
          <p:nvPr/>
        </p:nvSpPr>
        <p:spPr>
          <a:xfrm>
            <a:off x="8964792" y="1926696"/>
            <a:ext cx="272120" cy="376183"/>
          </a:xfrm>
          <a:prstGeom prst="rect">
            <a:avLst/>
          </a:prstGeom>
          <a:noFill/>
        </p:spPr>
        <p:txBody>
          <a:bodyPr wrap="square" rtlCol="0">
            <a:spAutoFit/>
          </a:bodyPr>
          <a:lstStyle/>
          <a:p>
            <a:r>
              <a:rPr lang="sv-SE" dirty="0"/>
              <a:t>O</a:t>
            </a:r>
          </a:p>
        </p:txBody>
      </p:sp>
      <p:sp>
        <p:nvSpPr>
          <p:cNvPr id="30" name="textruta 29"/>
          <p:cNvSpPr txBox="1"/>
          <p:nvPr/>
        </p:nvSpPr>
        <p:spPr>
          <a:xfrm>
            <a:off x="9261244" y="1731608"/>
            <a:ext cx="272120" cy="376183"/>
          </a:xfrm>
          <a:prstGeom prst="rect">
            <a:avLst/>
          </a:prstGeom>
          <a:noFill/>
        </p:spPr>
        <p:txBody>
          <a:bodyPr wrap="square" rtlCol="0">
            <a:spAutoFit/>
          </a:bodyPr>
          <a:lstStyle/>
          <a:p>
            <a:r>
              <a:rPr lang="sv-SE" dirty="0"/>
              <a:t>O</a:t>
            </a:r>
          </a:p>
        </p:txBody>
      </p:sp>
      <p:sp>
        <p:nvSpPr>
          <p:cNvPr id="31" name="textruta 30"/>
          <p:cNvSpPr txBox="1"/>
          <p:nvPr/>
        </p:nvSpPr>
        <p:spPr>
          <a:xfrm>
            <a:off x="6471279" y="1647319"/>
            <a:ext cx="272120" cy="376183"/>
          </a:xfrm>
          <a:prstGeom prst="rect">
            <a:avLst/>
          </a:prstGeom>
          <a:noFill/>
        </p:spPr>
        <p:txBody>
          <a:bodyPr wrap="square" rtlCol="0">
            <a:spAutoFit/>
          </a:bodyPr>
          <a:lstStyle/>
          <a:p>
            <a:r>
              <a:rPr lang="sv-SE" dirty="0"/>
              <a:t>O</a:t>
            </a:r>
          </a:p>
        </p:txBody>
      </p:sp>
      <p:sp>
        <p:nvSpPr>
          <p:cNvPr id="32" name="textruta 31"/>
          <p:cNvSpPr txBox="1"/>
          <p:nvPr/>
        </p:nvSpPr>
        <p:spPr>
          <a:xfrm>
            <a:off x="5985231" y="1358100"/>
            <a:ext cx="272120" cy="376183"/>
          </a:xfrm>
          <a:prstGeom prst="rect">
            <a:avLst/>
          </a:prstGeom>
          <a:noFill/>
        </p:spPr>
        <p:txBody>
          <a:bodyPr wrap="square" rtlCol="0">
            <a:spAutoFit/>
          </a:bodyPr>
          <a:lstStyle/>
          <a:p>
            <a:r>
              <a:rPr lang="sv-SE" dirty="0"/>
              <a:t>O</a:t>
            </a:r>
          </a:p>
        </p:txBody>
      </p:sp>
      <p:sp>
        <p:nvSpPr>
          <p:cNvPr id="33" name="Ellips 32"/>
          <p:cNvSpPr/>
          <p:nvPr/>
        </p:nvSpPr>
        <p:spPr>
          <a:xfrm>
            <a:off x="6556247" y="133524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Ellips 33"/>
          <p:cNvSpPr/>
          <p:nvPr/>
        </p:nvSpPr>
        <p:spPr>
          <a:xfrm>
            <a:off x="9055133" y="1488346"/>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textruta 34"/>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924682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68831" y="144925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539248" y="1625118"/>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735031" y="1864659"/>
            <a:ext cx="3597126" cy="421291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Kvadratspel</a:t>
            </a:r>
          </a:p>
          <a:p>
            <a:r>
              <a:rPr lang="sv-SE" sz="1400" dirty="0">
                <a:solidFill>
                  <a:schemeClr val="tx1"/>
                </a:solidFill>
                <a:ea typeface="Times New Roman" charset="0"/>
                <a:cs typeface="Times New Roman" charset="0"/>
              </a:rPr>
              <a:t>Spelarna delas in parvis i varje kvadrat med en boll. Därefter ska de på signal teka och träna duellspel där bollhållaren ska utmana sin motståndare och täcka boll och försvarsspelaren försöka vinna boll. Om försvarsspelaren vinner bollen skall denne försöka utmana och täcka boll. Åker bollen utanför rutan startar försvarsspelaren med bollen. Tränaren använder pipa för att signalera start och vila, arbetsintervallet är 45 sek med 15 sek vila.</a:t>
            </a:r>
            <a:r>
              <a:rPr lang="sv-SE" sz="1400" dirty="0">
                <a:solidFill>
                  <a:schemeClr val="tx1"/>
                </a:solidFill>
              </a:rPr>
              <a:t> </a:t>
            </a:r>
            <a:r>
              <a:rPr lang="sv-SE" sz="1400" dirty="0">
                <a:solidFill>
                  <a:schemeClr val="tx1"/>
                </a:solidFill>
                <a:ea typeface="Times New Roman" charset="0"/>
                <a:cs typeface="Times New Roman" charset="0"/>
              </a:rPr>
              <a:t>Tips: Ge feedback till spelare som lyckas utmana och ta sig förbi sin försvarsspelare och till försvarsspelare som lyckas vinna bollen på regelrätt sett. Motivera spelarna till att hålla en hög intensitet. Byt motståndare efter ett par arbetsintervall.</a:t>
            </a:r>
          </a:p>
        </p:txBody>
      </p:sp>
      <p:cxnSp>
        <p:nvCxnSpPr>
          <p:cNvPr id="16" name="Rak 15"/>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Rak 16"/>
          <p:cNvCxnSpPr/>
          <p:nvPr/>
        </p:nvCxnSpPr>
        <p:spPr>
          <a:xfrm>
            <a:off x="5919537" y="2477992"/>
            <a:ext cx="3573379" cy="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 name="Rak 17"/>
          <p:cNvCxnSpPr/>
          <p:nvPr/>
        </p:nvCxnSpPr>
        <p:spPr>
          <a:xfrm flipH="1" flipV="1">
            <a:off x="7747463" y="1239253"/>
            <a:ext cx="21349" cy="2477479"/>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Triangel 19"/>
          <p:cNvSpPr/>
          <p:nvPr/>
        </p:nvSpPr>
        <p:spPr>
          <a:xfrm>
            <a:off x="6984911" y="2373779"/>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a:off x="6317378" y="2373779"/>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a:off x="7692322" y="2650309"/>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riangel 22"/>
          <p:cNvSpPr/>
          <p:nvPr/>
        </p:nvSpPr>
        <p:spPr>
          <a:xfrm>
            <a:off x="8791400" y="2373779"/>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riangel 23"/>
          <p:cNvSpPr/>
          <p:nvPr/>
        </p:nvSpPr>
        <p:spPr>
          <a:xfrm>
            <a:off x="8190901" y="2376929"/>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riangel 24"/>
          <p:cNvSpPr/>
          <p:nvPr/>
        </p:nvSpPr>
        <p:spPr>
          <a:xfrm>
            <a:off x="7680753" y="3156742"/>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riangel 25"/>
          <p:cNvSpPr/>
          <p:nvPr/>
        </p:nvSpPr>
        <p:spPr>
          <a:xfrm>
            <a:off x="7684263" y="1399207"/>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Triangel 26"/>
          <p:cNvSpPr/>
          <p:nvPr/>
        </p:nvSpPr>
        <p:spPr>
          <a:xfrm>
            <a:off x="7692322" y="2072964"/>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textruta 27"/>
          <p:cNvSpPr txBox="1"/>
          <p:nvPr/>
        </p:nvSpPr>
        <p:spPr>
          <a:xfrm>
            <a:off x="6844124" y="2907178"/>
            <a:ext cx="299652" cy="369332"/>
          </a:xfrm>
          <a:prstGeom prst="rect">
            <a:avLst/>
          </a:prstGeom>
          <a:noFill/>
        </p:spPr>
        <p:txBody>
          <a:bodyPr wrap="square" rtlCol="0">
            <a:spAutoFit/>
          </a:bodyPr>
          <a:lstStyle/>
          <a:p>
            <a:r>
              <a:rPr lang="sv-SE" dirty="0"/>
              <a:t>X</a:t>
            </a:r>
          </a:p>
        </p:txBody>
      </p:sp>
      <p:sp>
        <p:nvSpPr>
          <p:cNvPr id="29" name="textruta 28"/>
          <p:cNvSpPr txBox="1"/>
          <p:nvPr/>
        </p:nvSpPr>
        <p:spPr>
          <a:xfrm>
            <a:off x="6565535" y="3052855"/>
            <a:ext cx="299652" cy="369332"/>
          </a:xfrm>
          <a:prstGeom prst="rect">
            <a:avLst/>
          </a:prstGeom>
          <a:noFill/>
        </p:spPr>
        <p:txBody>
          <a:bodyPr wrap="square" rtlCol="0">
            <a:spAutoFit/>
          </a:bodyPr>
          <a:lstStyle/>
          <a:p>
            <a:r>
              <a:rPr lang="sv-SE" dirty="0"/>
              <a:t>O</a:t>
            </a:r>
          </a:p>
        </p:txBody>
      </p:sp>
      <p:sp>
        <p:nvSpPr>
          <p:cNvPr id="30" name="Ellips 29"/>
          <p:cNvSpPr/>
          <p:nvPr/>
        </p:nvSpPr>
        <p:spPr>
          <a:xfrm>
            <a:off x="6814398" y="300153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textruta 30"/>
          <p:cNvSpPr txBox="1"/>
          <p:nvPr/>
        </p:nvSpPr>
        <p:spPr>
          <a:xfrm>
            <a:off x="8538217" y="2896154"/>
            <a:ext cx="299652" cy="369332"/>
          </a:xfrm>
          <a:prstGeom prst="rect">
            <a:avLst/>
          </a:prstGeom>
          <a:noFill/>
        </p:spPr>
        <p:txBody>
          <a:bodyPr wrap="square" rtlCol="0">
            <a:spAutoFit/>
          </a:bodyPr>
          <a:lstStyle/>
          <a:p>
            <a:r>
              <a:rPr lang="sv-SE"/>
              <a:t>X</a:t>
            </a:r>
            <a:endParaRPr lang="sv-SE" dirty="0"/>
          </a:p>
        </p:txBody>
      </p:sp>
      <p:sp>
        <p:nvSpPr>
          <p:cNvPr id="32" name="textruta 31"/>
          <p:cNvSpPr txBox="1"/>
          <p:nvPr/>
        </p:nvSpPr>
        <p:spPr>
          <a:xfrm>
            <a:off x="8259628" y="3041831"/>
            <a:ext cx="299652" cy="369332"/>
          </a:xfrm>
          <a:prstGeom prst="rect">
            <a:avLst/>
          </a:prstGeom>
          <a:noFill/>
        </p:spPr>
        <p:txBody>
          <a:bodyPr wrap="square" rtlCol="0">
            <a:spAutoFit/>
          </a:bodyPr>
          <a:lstStyle/>
          <a:p>
            <a:r>
              <a:rPr lang="sv-SE" dirty="0"/>
              <a:t>O</a:t>
            </a:r>
          </a:p>
        </p:txBody>
      </p:sp>
      <p:sp>
        <p:nvSpPr>
          <p:cNvPr id="33" name="Ellips 32"/>
          <p:cNvSpPr/>
          <p:nvPr/>
        </p:nvSpPr>
        <p:spPr>
          <a:xfrm>
            <a:off x="8508491" y="299050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textruta 33"/>
          <p:cNvSpPr txBox="1"/>
          <p:nvPr/>
        </p:nvSpPr>
        <p:spPr>
          <a:xfrm>
            <a:off x="8614234" y="1649948"/>
            <a:ext cx="299652" cy="369332"/>
          </a:xfrm>
          <a:prstGeom prst="rect">
            <a:avLst/>
          </a:prstGeom>
          <a:noFill/>
        </p:spPr>
        <p:txBody>
          <a:bodyPr wrap="square" rtlCol="0">
            <a:spAutoFit/>
          </a:bodyPr>
          <a:lstStyle/>
          <a:p>
            <a:r>
              <a:rPr lang="sv-SE"/>
              <a:t>X</a:t>
            </a:r>
            <a:endParaRPr lang="sv-SE" dirty="0"/>
          </a:p>
        </p:txBody>
      </p:sp>
      <p:sp>
        <p:nvSpPr>
          <p:cNvPr id="35" name="textruta 34"/>
          <p:cNvSpPr txBox="1"/>
          <p:nvPr/>
        </p:nvSpPr>
        <p:spPr>
          <a:xfrm>
            <a:off x="8335645" y="1795625"/>
            <a:ext cx="299652" cy="369332"/>
          </a:xfrm>
          <a:prstGeom prst="rect">
            <a:avLst/>
          </a:prstGeom>
          <a:noFill/>
        </p:spPr>
        <p:txBody>
          <a:bodyPr wrap="square" rtlCol="0">
            <a:spAutoFit/>
          </a:bodyPr>
          <a:lstStyle/>
          <a:p>
            <a:r>
              <a:rPr lang="sv-SE" dirty="0"/>
              <a:t>O</a:t>
            </a:r>
          </a:p>
        </p:txBody>
      </p:sp>
      <p:sp>
        <p:nvSpPr>
          <p:cNvPr id="36" name="Ellips 35"/>
          <p:cNvSpPr/>
          <p:nvPr/>
        </p:nvSpPr>
        <p:spPr>
          <a:xfrm>
            <a:off x="8584508" y="174430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textruta 36"/>
          <p:cNvSpPr txBox="1"/>
          <p:nvPr/>
        </p:nvSpPr>
        <p:spPr>
          <a:xfrm>
            <a:off x="6574933" y="1605354"/>
            <a:ext cx="299652" cy="369332"/>
          </a:xfrm>
          <a:prstGeom prst="rect">
            <a:avLst/>
          </a:prstGeom>
          <a:noFill/>
        </p:spPr>
        <p:txBody>
          <a:bodyPr wrap="square" rtlCol="0">
            <a:spAutoFit/>
          </a:bodyPr>
          <a:lstStyle/>
          <a:p>
            <a:r>
              <a:rPr lang="sv-SE"/>
              <a:t>X</a:t>
            </a:r>
            <a:endParaRPr lang="sv-SE" dirty="0"/>
          </a:p>
        </p:txBody>
      </p:sp>
      <p:sp>
        <p:nvSpPr>
          <p:cNvPr id="38" name="textruta 37"/>
          <p:cNvSpPr txBox="1"/>
          <p:nvPr/>
        </p:nvSpPr>
        <p:spPr>
          <a:xfrm>
            <a:off x="6296344" y="1751031"/>
            <a:ext cx="299652" cy="369332"/>
          </a:xfrm>
          <a:prstGeom prst="rect">
            <a:avLst/>
          </a:prstGeom>
          <a:noFill/>
        </p:spPr>
        <p:txBody>
          <a:bodyPr wrap="square" rtlCol="0">
            <a:spAutoFit/>
          </a:bodyPr>
          <a:lstStyle/>
          <a:p>
            <a:r>
              <a:rPr lang="sv-SE" dirty="0"/>
              <a:t>O</a:t>
            </a:r>
          </a:p>
        </p:txBody>
      </p:sp>
      <p:sp>
        <p:nvSpPr>
          <p:cNvPr id="39" name="Ellips 38"/>
          <p:cNvSpPr/>
          <p:nvPr/>
        </p:nvSpPr>
        <p:spPr>
          <a:xfrm>
            <a:off x="6545207" y="169970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0" name="textruta 39"/>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745610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735031" y="2218545"/>
            <a:ext cx="3597126" cy="1828799"/>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Smålagsspel</a:t>
            </a:r>
          </a:p>
          <a:p>
            <a:r>
              <a:rPr lang="sv-SE" sz="1400" dirty="0">
                <a:solidFill>
                  <a:schemeClr val="tx1"/>
                </a:solidFill>
              </a:rPr>
              <a:t>Fritt spel fyra mot fyra. Målvakten sätter igång spelet och laget får poäng när bollen gått från målvakt och via minst två anfallande spelare innan ett avslut på motståndarens mål. Tips, uppmuntra spelarna att använda sig av rörelse och ge speldjup framåt, bakåt och i sidled åt lagkamraterna. </a:t>
            </a:r>
          </a:p>
        </p:txBody>
      </p:sp>
      <p:cxnSp>
        <p:nvCxnSpPr>
          <p:cNvPr id="16" name="Rak 15"/>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ktangel 18"/>
          <p:cNvSpPr/>
          <p:nvPr/>
        </p:nvSpPr>
        <p:spPr>
          <a:xfrm>
            <a:off x="6419088" y="2063987"/>
            <a:ext cx="2505456" cy="3289223"/>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0" name="Rak 19"/>
          <p:cNvCxnSpPr/>
          <p:nvPr/>
        </p:nvCxnSpPr>
        <p:spPr>
          <a:xfrm>
            <a:off x="7464781" y="5114282"/>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Rak 20"/>
          <p:cNvCxnSpPr/>
          <p:nvPr/>
        </p:nvCxnSpPr>
        <p:spPr>
          <a:xfrm>
            <a:off x="7464781" y="2397976"/>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textruta 21"/>
          <p:cNvSpPr txBox="1"/>
          <p:nvPr/>
        </p:nvSpPr>
        <p:spPr>
          <a:xfrm>
            <a:off x="7282985" y="2720927"/>
            <a:ext cx="299652" cy="369332"/>
          </a:xfrm>
          <a:prstGeom prst="rect">
            <a:avLst/>
          </a:prstGeom>
          <a:noFill/>
        </p:spPr>
        <p:txBody>
          <a:bodyPr wrap="square" rtlCol="0">
            <a:spAutoFit/>
          </a:bodyPr>
          <a:lstStyle/>
          <a:p>
            <a:r>
              <a:rPr lang="sv-SE" dirty="0"/>
              <a:t>X</a:t>
            </a:r>
          </a:p>
        </p:txBody>
      </p:sp>
      <p:sp>
        <p:nvSpPr>
          <p:cNvPr id="23" name="textruta 22"/>
          <p:cNvSpPr txBox="1"/>
          <p:nvPr/>
        </p:nvSpPr>
        <p:spPr>
          <a:xfrm>
            <a:off x="6983333" y="4318048"/>
            <a:ext cx="299652" cy="369332"/>
          </a:xfrm>
          <a:prstGeom prst="rect">
            <a:avLst/>
          </a:prstGeom>
          <a:noFill/>
        </p:spPr>
        <p:txBody>
          <a:bodyPr wrap="square" rtlCol="0">
            <a:spAutoFit/>
          </a:bodyPr>
          <a:lstStyle/>
          <a:p>
            <a:r>
              <a:rPr lang="sv-SE" dirty="0"/>
              <a:t>O</a:t>
            </a:r>
          </a:p>
        </p:txBody>
      </p:sp>
      <p:sp>
        <p:nvSpPr>
          <p:cNvPr id="24" name="textruta 23"/>
          <p:cNvSpPr txBox="1"/>
          <p:nvPr/>
        </p:nvSpPr>
        <p:spPr>
          <a:xfrm>
            <a:off x="8036734" y="3132609"/>
            <a:ext cx="299652" cy="369332"/>
          </a:xfrm>
          <a:prstGeom prst="rect">
            <a:avLst/>
          </a:prstGeom>
          <a:noFill/>
        </p:spPr>
        <p:txBody>
          <a:bodyPr wrap="square" rtlCol="0">
            <a:spAutoFit/>
          </a:bodyPr>
          <a:lstStyle/>
          <a:p>
            <a:r>
              <a:rPr lang="sv-SE"/>
              <a:t>X</a:t>
            </a:r>
            <a:endParaRPr lang="sv-SE" dirty="0"/>
          </a:p>
        </p:txBody>
      </p:sp>
      <p:sp>
        <p:nvSpPr>
          <p:cNvPr id="25" name="textruta 24"/>
          <p:cNvSpPr txBox="1"/>
          <p:nvPr/>
        </p:nvSpPr>
        <p:spPr>
          <a:xfrm>
            <a:off x="7133159" y="2937564"/>
            <a:ext cx="299652" cy="369332"/>
          </a:xfrm>
          <a:prstGeom prst="rect">
            <a:avLst/>
          </a:prstGeom>
          <a:noFill/>
        </p:spPr>
        <p:txBody>
          <a:bodyPr wrap="square" rtlCol="0">
            <a:spAutoFit/>
          </a:bodyPr>
          <a:lstStyle/>
          <a:p>
            <a:r>
              <a:rPr lang="sv-SE" dirty="0"/>
              <a:t>O</a:t>
            </a:r>
          </a:p>
        </p:txBody>
      </p:sp>
      <p:sp>
        <p:nvSpPr>
          <p:cNvPr id="26" name="textruta 25"/>
          <p:cNvSpPr txBox="1"/>
          <p:nvPr/>
        </p:nvSpPr>
        <p:spPr>
          <a:xfrm>
            <a:off x="7776208" y="3875991"/>
            <a:ext cx="299652" cy="369332"/>
          </a:xfrm>
          <a:prstGeom prst="rect">
            <a:avLst/>
          </a:prstGeom>
          <a:noFill/>
        </p:spPr>
        <p:txBody>
          <a:bodyPr wrap="square" rtlCol="0">
            <a:spAutoFit/>
          </a:bodyPr>
          <a:lstStyle/>
          <a:p>
            <a:r>
              <a:rPr lang="sv-SE"/>
              <a:t>X</a:t>
            </a:r>
            <a:endParaRPr lang="sv-SE" dirty="0"/>
          </a:p>
        </p:txBody>
      </p:sp>
      <p:sp>
        <p:nvSpPr>
          <p:cNvPr id="27" name="textruta 26"/>
          <p:cNvSpPr txBox="1"/>
          <p:nvPr/>
        </p:nvSpPr>
        <p:spPr>
          <a:xfrm>
            <a:off x="7691459" y="4133382"/>
            <a:ext cx="299652" cy="369332"/>
          </a:xfrm>
          <a:prstGeom prst="rect">
            <a:avLst/>
          </a:prstGeom>
          <a:noFill/>
        </p:spPr>
        <p:txBody>
          <a:bodyPr wrap="square" rtlCol="0">
            <a:spAutoFit/>
          </a:bodyPr>
          <a:lstStyle/>
          <a:p>
            <a:r>
              <a:rPr lang="sv-SE" dirty="0"/>
              <a:t>O</a:t>
            </a:r>
          </a:p>
        </p:txBody>
      </p:sp>
      <p:sp>
        <p:nvSpPr>
          <p:cNvPr id="28" name="textruta 27"/>
          <p:cNvSpPr txBox="1"/>
          <p:nvPr/>
        </p:nvSpPr>
        <p:spPr>
          <a:xfrm>
            <a:off x="7055546" y="4060657"/>
            <a:ext cx="299652" cy="369332"/>
          </a:xfrm>
          <a:prstGeom prst="rect">
            <a:avLst/>
          </a:prstGeom>
          <a:noFill/>
        </p:spPr>
        <p:txBody>
          <a:bodyPr wrap="square" rtlCol="0">
            <a:spAutoFit/>
          </a:bodyPr>
          <a:lstStyle/>
          <a:p>
            <a:r>
              <a:rPr lang="sv-SE"/>
              <a:t>X</a:t>
            </a:r>
            <a:endParaRPr lang="sv-SE" dirty="0"/>
          </a:p>
        </p:txBody>
      </p:sp>
      <p:sp>
        <p:nvSpPr>
          <p:cNvPr id="29" name="textruta 28"/>
          <p:cNvSpPr txBox="1"/>
          <p:nvPr/>
        </p:nvSpPr>
        <p:spPr>
          <a:xfrm>
            <a:off x="8146882" y="3293133"/>
            <a:ext cx="299652" cy="369332"/>
          </a:xfrm>
          <a:prstGeom prst="rect">
            <a:avLst/>
          </a:prstGeom>
          <a:noFill/>
        </p:spPr>
        <p:txBody>
          <a:bodyPr wrap="square" rtlCol="0">
            <a:spAutoFit/>
          </a:bodyPr>
          <a:lstStyle/>
          <a:p>
            <a:r>
              <a:rPr lang="sv-SE" dirty="0"/>
              <a:t>O</a:t>
            </a:r>
          </a:p>
        </p:txBody>
      </p:sp>
      <p:sp>
        <p:nvSpPr>
          <p:cNvPr id="32" name="Ellips 31"/>
          <p:cNvSpPr/>
          <p:nvPr/>
        </p:nvSpPr>
        <p:spPr>
          <a:xfrm>
            <a:off x="7539303" y="255507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33" name="Rak pil 32"/>
          <p:cNvCxnSpPr>
            <a:endCxn id="24" idx="0"/>
          </p:cNvCxnSpPr>
          <p:nvPr/>
        </p:nvCxnSpPr>
        <p:spPr>
          <a:xfrm>
            <a:off x="7707441" y="2466521"/>
            <a:ext cx="479119" cy="666088"/>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4" name="Rak pil 33"/>
          <p:cNvCxnSpPr/>
          <p:nvPr/>
        </p:nvCxnSpPr>
        <p:spPr>
          <a:xfrm>
            <a:off x="7617593" y="3099340"/>
            <a:ext cx="384070" cy="864862"/>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5" name="Rak pil 34"/>
          <p:cNvCxnSpPr/>
          <p:nvPr/>
        </p:nvCxnSpPr>
        <p:spPr>
          <a:xfrm flipH="1" flipV="1">
            <a:off x="7603538" y="3090259"/>
            <a:ext cx="475495" cy="111851"/>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37" name="Rak pil 36"/>
          <p:cNvCxnSpPr/>
          <p:nvPr/>
        </p:nvCxnSpPr>
        <p:spPr>
          <a:xfrm flipH="1">
            <a:off x="7332223" y="4082770"/>
            <a:ext cx="509063" cy="260436"/>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39" name="Höger 38"/>
          <p:cNvSpPr/>
          <p:nvPr/>
        </p:nvSpPr>
        <p:spPr>
          <a:xfrm rot="3541092">
            <a:off x="7233573" y="4525007"/>
            <a:ext cx="489971" cy="27906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textruta 30"/>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0340695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749664" y="1641953"/>
            <a:ext cx="3597126" cy="4325603"/>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Speldjup och spelbredd</a:t>
            </a:r>
          </a:p>
          <a:p>
            <a:r>
              <a:rPr lang="sv-SE" sz="1400" dirty="0">
                <a:solidFill>
                  <a:schemeClr val="tx1"/>
                </a:solidFill>
              </a:rPr>
              <a:t>Två anfallande lag om tre spelare i varsin yta med ett försvarande lag med tre spelare emellan. Bollförande lag ska spela bollen minst en gång mellan varandra innan de får spela bollen över till det andra anfallande laget. Två anfallande spelare pressar och försöker vinna boll i bollförande lags yta. Om bollen spelas över kliver den tredje försvararen in i den andra ytan följt av en av de andra försvarande spelarna. En stegring på denna variant är att försvarande lag får bryta bollen i mittenytan. Övningen går också att spela i lag om två spelare med en försvarande spelare som pressar. Tips, uppmuntra spelarna att ge bollhållaren passningsalternativ, att undvika passningsskugga och ge försvarande spelare feedback när de arbetar rätt i sin press.</a:t>
            </a:r>
          </a:p>
        </p:txBody>
      </p:sp>
      <p:cxnSp>
        <p:nvCxnSpPr>
          <p:cNvPr id="16" name="Rak 15"/>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ktangel 16"/>
          <p:cNvSpPr/>
          <p:nvPr/>
        </p:nvSpPr>
        <p:spPr>
          <a:xfrm>
            <a:off x="6695268" y="2297706"/>
            <a:ext cx="2014779" cy="2668973"/>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Rektangel 17"/>
          <p:cNvSpPr/>
          <p:nvPr/>
        </p:nvSpPr>
        <p:spPr>
          <a:xfrm>
            <a:off x="6695268" y="3355512"/>
            <a:ext cx="2014779" cy="691831"/>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 name="textruta 18"/>
          <p:cNvSpPr txBox="1"/>
          <p:nvPr/>
        </p:nvSpPr>
        <p:spPr>
          <a:xfrm>
            <a:off x="6947829" y="2634576"/>
            <a:ext cx="299652" cy="369332"/>
          </a:xfrm>
          <a:prstGeom prst="rect">
            <a:avLst/>
          </a:prstGeom>
          <a:noFill/>
        </p:spPr>
        <p:txBody>
          <a:bodyPr wrap="square" rtlCol="0">
            <a:spAutoFit/>
          </a:bodyPr>
          <a:lstStyle/>
          <a:p>
            <a:r>
              <a:rPr lang="sv-SE" dirty="0"/>
              <a:t>X</a:t>
            </a:r>
          </a:p>
        </p:txBody>
      </p:sp>
      <p:sp>
        <p:nvSpPr>
          <p:cNvPr id="20" name="textruta 19"/>
          <p:cNvSpPr txBox="1"/>
          <p:nvPr/>
        </p:nvSpPr>
        <p:spPr>
          <a:xfrm>
            <a:off x="7855040" y="2511412"/>
            <a:ext cx="299652" cy="369332"/>
          </a:xfrm>
          <a:prstGeom prst="rect">
            <a:avLst/>
          </a:prstGeom>
          <a:noFill/>
        </p:spPr>
        <p:txBody>
          <a:bodyPr wrap="square" rtlCol="0">
            <a:spAutoFit/>
          </a:bodyPr>
          <a:lstStyle/>
          <a:p>
            <a:r>
              <a:rPr lang="sv-SE" dirty="0"/>
              <a:t>X</a:t>
            </a:r>
          </a:p>
        </p:txBody>
      </p:sp>
      <p:sp>
        <p:nvSpPr>
          <p:cNvPr id="21" name="textruta 20"/>
          <p:cNvSpPr txBox="1"/>
          <p:nvPr/>
        </p:nvSpPr>
        <p:spPr>
          <a:xfrm>
            <a:off x="7165129" y="4322777"/>
            <a:ext cx="299652" cy="369332"/>
          </a:xfrm>
          <a:prstGeom prst="rect">
            <a:avLst/>
          </a:prstGeom>
          <a:noFill/>
        </p:spPr>
        <p:txBody>
          <a:bodyPr wrap="square" rtlCol="0">
            <a:spAutoFit/>
          </a:bodyPr>
          <a:lstStyle/>
          <a:p>
            <a:r>
              <a:rPr lang="sv-SE"/>
              <a:t>X</a:t>
            </a:r>
            <a:endParaRPr lang="sv-SE" dirty="0"/>
          </a:p>
        </p:txBody>
      </p:sp>
      <p:sp>
        <p:nvSpPr>
          <p:cNvPr id="22" name="textruta 21"/>
          <p:cNvSpPr txBox="1"/>
          <p:nvPr/>
        </p:nvSpPr>
        <p:spPr>
          <a:xfrm>
            <a:off x="7865319" y="4196553"/>
            <a:ext cx="299652" cy="369332"/>
          </a:xfrm>
          <a:prstGeom prst="rect">
            <a:avLst/>
          </a:prstGeom>
          <a:noFill/>
        </p:spPr>
        <p:txBody>
          <a:bodyPr wrap="square" rtlCol="0">
            <a:spAutoFit/>
          </a:bodyPr>
          <a:lstStyle/>
          <a:p>
            <a:r>
              <a:rPr lang="sv-SE"/>
              <a:t>X</a:t>
            </a:r>
            <a:endParaRPr lang="sv-SE" dirty="0"/>
          </a:p>
        </p:txBody>
      </p:sp>
      <p:sp>
        <p:nvSpPr>
          <p:cNvPr id="23" name="textruta 22"/>
          <p:cNvSpPr txBox="1"/>
          <p:nvPr/>
        </p:nvSpPr>
        <p:spPr>
          <a:xfrm>
            <a:off x="7247481" y="3373607"/>
            <a:ext cx="299652" cy="369332"/>
          </a:xfrm>
          <a:prstGeom prst="rect">
            <a:avLst/>
          </a:prstGeom>
          <a:noFill/>
        </p:spPr>
        <p:txBody>
          <a:bodyPr wrap="square" rtlCol="0">
            <a:spAutoFit/>
          </a:bodyPr>
          <a:lstStyle/>
          <a:p>
            <a:r>
              <a:rPr lang="sv-SE" dirty="0"/>
              <a:t>O</a:t>
            </a:r>
          </a:p>
        </p:txBody>
      </p:sp>
      <p:sp>
        <p:nvSpPr>
          <p:cNvPr id="24" name="textruta 23"/>
          <p:cNvSpPr txBox="1"/>
          <p:nvPr/>
        </p:nvSpPr>
        <p:spPr>
          <a:xfrm>
            <a:off x="7200390" y="2858331"/>
            <a:ext cx="299652" cy="369332"/>
          </a:xfrm>
          <a:prstGeom prst="rect">
            <a:avLst/>
          </a:prstGeom>
          <a:noFill/>
        </p:spPr>
        <p:txBody>
          <a:bodyPr wrap="square" rtlCol="0">
            <a:spAutoFit/>
          </a:bodyPr>
          <a:lstStyle/>
          <a:p>
            <a:r>
              <a:rPr lang="sv-SE"/>
              <a:t>O</a:t>
            </a:r>
            <a:endParaRPr lang="sv-SE" dirty="0"/>
          </a:p>
        </p:txBody>
      </p:sp>
      <p:sp>
        <p:nvSpPr>
          <p:cNvPr id="25" name="textruta 24"/>
          <p:cNvSpPr txBox="1"/>
          <p:nvPr/>
        </p:nvSpPr>
        <p:spPr>
          <a:xfrm>
            <a:off x="7741650" y="2966738"/>
            <a:ext cx="299652" cy="369332"/>
          </a:xfrm>
          <a:prstGeom prst="rect">
            <a:avLst/>
          </a:prstGeom>
          <a:noFill/>
        </p:spPr>
        <p:txBody>
          <a:bodyPr wrap="square" rtlCol="0">
            <a:spAutoFit/>
          </a:bodyPr>
          <a:lstStyle/>
          <a:p>
            <a:r>
              <a:rPr lang="sv-SE"/>
              <a:t>O</a:t>
            </a:r>
            <a:endParaRPr lang="sv-SE" dirty="0"/>
          </a:p>
        </p:txBody>
      </p:sp>
      <p:sp>
        <p:nvSpPr>
          <p:cNvPr id="26" name="textruta 25"/>
          <p:cNvSpPr txBox="1"/>
          <p:nvPr/>
        </p:nvSpPr>
        <p:spPr>
          <a:xfrm>
            <a:off x="8210038" y="2832315"/>
            <a:ext cx="299652" cy="369332"/>
          </a:xfrm>
          <a:prstGeom prst="rect">
            <a:avLst/>
          </a:prstGeom>
          <a:noFill/>
        </p:spPr>
        <p:txBody>
          <a:bodyPr wrap="square" rtlCol="0">
            <a:spAutoFit/>
          </a:bodyPr>
          <a:lstStyle/>
          <a:p>
            <a:r>
              <a:rPr lang="sv-SE"/>
              <a:t>X</a:t>
            </a:r>
            <a:endParaRPr lang="sv-SE" dirty="0"/>
          </a:p>
        </p:txBody>
      </p:sp>
      <p:sp>
        <p:nvSpPr>
          <p:cNvPr id="27" name="textruta 26"/>
          <p:cNvSpPr txBox="1"/>
          <p:nvPr/>
        </p:nvSpPr>
        <p:spPr>
          <a:xfrm>
            <a:off x="8287683" y="4408563"/>
            <a:ext cx="299652" cy="369332"/>
          </a:xfrm>
          <a:prstGeom prst="rect">
            <a:avLst/>
          </a:prstGeom>
          <a:noFill/>
        </p:spPr>
        <p:txBody>
          <a:bodyPr wrap="square" rtlCol="0">
            <a:spAutoFit/>
          </a:bodyPr>
          <a:lstStyle/>
          <a:p>
            <a:r>
              <a:rPr lang="sv-SE"/>
              <a:t>X</a:t>
            </a:r>
            <a:endParaRPr lang="sv-SE" dirty="0"/>
          </a:p>
        </p:txBody>
      </p:sp>
      <p:sp>
        <p:nvSpPr>
          <p:cNvPr id="28" name="Triangel 27"/>
          <p:cNvSpPr/>
          <p:nvPr/>
        </p:nvSpPr>
        <p:spPr>
          <a:xfrm>
            <a:off x="6628558" y="2256240"/>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Triangel 28"/>
          <p:cNvSpPr/>
          <p:nvPr/>
        </p:nvSpPr>
        <p:spPr>
          <a:xfrm>
            <a:off x="6628558" y="3933161"/>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Triangel 29"/>
          <p:cNvSpPr/>
          <p:nvPr/>
        </p:nvSpPr>
        <p:spPr>
          <a:xfrm>
            <a:off x="6635836" y="3262040"/>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1" name="Triangel 30"/>
          <p:cNvSpPr/>
          <p:nvPr/>
        </p:nvSpPr>
        <p:spPr>
          <a:xfrm>
            <a:off x="8635815" y="2256240"/>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2" name="Triangel 31"/>
          <p:cNvSpPr/>
          <p:nvPr/>
        </p:nvSpPr>
        <p:spPr>
          <a:xfrm>
            <a:off x="8640057" y="3259536"/>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4" name="Triangel 33"/>
          <p:cNvSpPr/>
          <p:nvPr/>
        </p:nvSpPr>
        <p:spPr>
          <a:xfrm>
            <a:off x="8636648" y="4797420"/>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Triangel 34"/>
          <p:cNvSpPr/>
          <p:nvPr/>
        </p:nvSpPr>
        <p:spPr>
          <a:xfrm>
            <a:off x="6636307" y="4794172"/>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Triangel 35"/>
          <p:cNvSpPr/>
          <p:nvPr/>
        </p:nvSpPr>
        <p:spPr>
          <a:xfrm>
            <a:off x="8635815" y="3970144"/>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Ellips 36"/>
          <p:cNvSpPr/>
          <p:nvPr/>
        </p:nvSpPr>
        <p:spPr>
          <a:xfrm>
            <a:off x="7154129" y="2663909"/>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textruta 37"/>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4059806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735031" y="2218545"/>
            <a:ext cx="3597126" cy="2401697"/>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Väggjokrar</a:t>
            </a:r>
          </a:p>
          <a:p>
            <a:r>
              <a:rPr lang="sv-SE" sz="1400" dirty="0">
                <a:solidFill>
                  <a:schemeClr val="tx1"/>
                </a:solidFill>
              </a:rPr>
              <a:t>Spel tre mot tre på liten yta. Två jokrar på varje långsida som alltid spelar i anfallande lag. Poäng om man passar bollen fem gånger inom laget (inklusive jokrar) innan motståndarlaget bryter. Stegring, använd en tredje joker i spelet som tillhör anfallande lag. En annan stegring är att laget får poäng när de luckas passa båda jokrarna och driva bollen över ena kortsidan.</a:t>
            </a:r>
          </a:p>
        </p:txBody>
      </p:sp>
      <p:cxnSp>
        <p:nvCxnSpPr>
          <p:cNvPr id="16" name="Rak 15"/>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Rektangel 16"/>
          <p:cNvSpPr/>
          <p:nvPr/>
        </p:nvSpPr>
        <p:spPr>
          <a:xfrm>
            <a:off x="6947830" y="2814981"/>
            <a:ext cx="1571634" cy="1805261"/>
          </a:xfrm>
          <a:prstGeom prst="rect">
            <a:avLst/>
          </a:prstGeom>
          <a:no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extruta 17"/>
          <p:cNvSpPr txBox="1"/>
          <p:nvPr/>
        </p:nvSpPr>
        <p:spPr>
          <a:xfrm>
            <a:off x="6947829" y="3072644"/>
            <a:ext cx="299652" cy="369332"/>
          </a:xfrm>
          <a:prstGeom prst="rect">
            <a:avLst/>
          </a:prstGeom>
          <a:noFill/>
        </p:spPr>
        <p:txBody>
          <a:bodyPr wrap="square" rtlCol="0">
            <a:spAutoFit/>
          </a:bodyPr>
          <a:lstStyle/>
          <a:p>
            <a:r>
              <a:rPr lang="sv-SE" dirty="0"/>
              <a:t>X</a:t>
            </a:r>
          </a:p>
        </p:txBody>
      </p:sp>
      <p:sp>
        <p:nvSpPr>
          <p:cNvPr id="19" name="textruta 18"/>
          <p:cNvSpPr txBox="1"/>
          <p:nvPr/>
        </p:nvSpPr>
        <p:spPr>
          <a:xfrm>
            <a:off x="7855040" y="2949480"/>
            <a:ext cx="299652" cy="369332"/>
          </a:xfrm>
          <a:prstGeom prst="rect">
            <a:avLst/>
          </a:prstGeom>
          <a:noFill/>
        </p:spPr>
        <p:txBody>
          <a:bodyPr wrap="square" rtlCol="0">
            <a:spAutoFit/>
          </a:bodyPr>
          <a:lstStyle/>
          <a:p>
            <a:r>
              <a:rPr lang="sv-SE" dirty="0"/>
              <a:t>X</a:t>
            </a:r>
          </a:p>
        </p:txBody>
      </p:sp>
      <p:sp>
        <p:nvSpPr>
          <p:cNvPr id="20" name="textruta 19"/>
          <p:cNvSpPr txBox="1"/>
          <p:nvPr/>
        </p:nvSpPr>
        <p:spPr>
          <a:xfrm>
            <a:off x="8210038" y="3270383"/>
            <a:ext cx="299652" cy="369332"/>
          </a:xfrm>
          <a:prstGeom prst="rect">
            <a:avLst/>
          </a:prstGeom>
          <a:noFill/>
        </p:spPr>
        <p:txBody>
          <a:bodyPr wrap="square" rtlCol="0">
            <a:spAutoFit/>
          </a:bodyPr>
          <a:lstStyle/>
          <a:p>
            <a:r>
              <a:rPr lang="sv-SE"/>
              <a:t>X</a:t>
            </a:r>
            <a:endParaRPr lang="sv-SE" dirty="0"/>
          </a:p>
        </p:txBody>
      </p:sp>
      <p:sp>
        <p:nvSpPr>
          <p:cNvPr id="21" name="textruta 20"/>
          <p:cNvSpPr txBox="1"/>
          <p:nvPr/>
        </p:nvSpPr>
        <p:spPr>
          <a:xfrm>
            <a:off x="6957602" y="3937415"/>
            <a:ext cx="299652" cy="369332"/>
          </a:xfrm>
          <a:prstGeom prst="rect">
            <a:avLst/>
          </a:prstGeom>
          <a:noFill/>
        </p:spPr>
        <p:txBody>
          <a:bodyPr wrap="square" rtlCol="0">
            <a:spAutoFit/>
          </a:bodyPr>
          <a:lstStyle/>
          <a:p>
            <a:r>
              <a:rPr lang="sv-SE" dirty="0"/>
              <a:t>O</a:t>
            </a:r>
          </a:p>
        </p:txBody>
      </p:sp>
      <p:sp>
        <p:nvSpPr>
          <p:cNvPr id="22" name="textruta 21"/>
          <p:cNvSpPr txBox="1"/>
          <p:nvPr/>
        </p:nvSpPr>
        <p:spPr>
          <a:xfrm>
            <a:off x="7864813" y="3814251"/>
            <a:ext cx="299652" cy="369332"/>
          </a:xfrm>
          <a:prstGeom prst="rect">
            <a:avLst/>
          </a:prstGeom>
          <a:noFill/>
        </p:spPr>
        <p:txBody>
          <a:bodyPr wrap="square" rtlCol="0">
            <a:spAutoFit/>
          </a:bodyPr>
          <a:lstStyle/>
          <a:p>
            <a:r>
              <a:rPr lang="sv-SE" dirty="0"/>
              <a:t>O</a:t>
            </a:r>
          </a:p>
        </p:txBody>
      </p:sp>
      <p:sp>
        <p:nvSpPr>
          <p:cNvPr id="23" name="textruta 22"/>
          <p:cNvSpPr txBox="1"/>
          <p:nvPr/>
        </p:nvSpPr>
        <p:spPr>
          <a:xfrm>
            <a:off x="8219811" y="4135154"/>
            <a:ext cx="299652" cy="369332"/>
          </a:xfrm>
          <a:prstGeom prst="rect">
            <a:avLst/>
          </a:prstGeom>
          <a:noFill/>
        </p:spPr>
        <p:txBody>
          <a:bodyPr wrap="square" rtlCol="0">
            <a:spAutoFit/>
          </a:bodyPr>
          <a:lstStyle/>
          <a:p>
            <a:r>
              <a:rPr lang="sv-SE" dirty="0"/>
              <a:t>O</a:t>
            </a:r>
          </a:p>
        </p:txBody>
      </p:sp>
      <p:sp>
        <p:nvSpPr>
          <p:cNvPr id="24" name="Ellips 23"/>
          <p:cNvSpPr/>
          <p:nvPr/>
        </p:nvSpPr>
        <p:spPr>
          <a:xfrm>
            <a:off x="7149857" y="308097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riangel 24"/>
          <p:cNvSpPr/>
          <p:nvPr/>
        </p:nvSpPr>
        <p:spPr>
          <a:xfrm>
            <a:off x="8452753" y="4504486"/>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Triangel 25"/>
          <p:cNvSpPr/>
          <p:nvPr/>
        </p:nvSpPr>
        <p:spPr>
          <a:xfrm>
            <a:off x="6881119" y="4506060"/>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Triangel 26"/>
          <p:cNvSpPr/>
          <p:nvPr/>
        </p:nvSpPr>
        <p:spPr>
          <a:xfrm>
            <a:off x="6881119" y="2722379"/>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Triangel 27"/>
          <p:cNvSpPr/>
          <p:nvPr/>
        </p:nvSpPr>
        <p:spPr>
          <a:xfrm>
            <a:off x="8452753" y="2722379"/>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0" name="textruta 29"/>
          <p:cNvSpPr txBox="1"/>
          <p:nvPr/>
        </p:nvSpPr>
        <p:spPr>
          <a:xfrm>
            <a:off x="6554942" y="3383100"/>
            <a:ext cx="299652" cy="369332"/>
          </a:xfrm>
          <a:prstGeom prst="rect">
            <a:avLst/>
          </a:prstGeom>
          <a:noFill/>
        </p:spPr>
        <p:txBody>
          <a:bodyPr wrap="square" rtlCol="0">
            <a:spAutoFit/>
          </a:bodyPr>
          <a:lstStyle/>
          <a:p>
            <a:r>
              <a:rPr lang="sv-SE" dirty="0"/>
              <a:t>Z</a:t>
            </a:r>
          </a:p>
        </p:txBody>
      </p:sp>
      <p:sp>
        <p:nvSpPr>
          <p:cNvPr id="31" name="textruta 30"/>
          <p:cNvSpPr txBox="1"/>
          <p:nvPr/>
        </p:nvSpPr>
        <p:spPr>
          <a:xfrm>
            <a:off x="8612700" y="3353810"/>
            <a:ext cx="299652" cy="369332"/>
          </a:xfrm>
          <a:prstGeom prst="rect">
            <a:avLst/>
          </a:prstGeom>
          <a:noFill/>
        </p:spPr>
        <p:txBody>
          <a:bodyPr wrap="square" rtlCol="0">
            <a:spAutoFit/>
          </a:bodyPr>
          <a:lstStyle/>
          <a:p>
            <a:r>
              <a:rPr lang="sv-SE" dirty="0"/>
              <a:t>Z</a:t>
            </a:r>
          </a:p>
        </p:txBody>
      </p:sp>
      <p:sp>
        <p:nvSpPr>
          <p:cNvPr id="29" name="textruta 28"/>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564762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735031" y="2218545"/>
            <a:ext cx="3597126" cy="289589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Två mot en</a:t>
            </a:r>
          </a:p>
          <a:p>
            <a:r>
              <a:rPr lang="sv-SE" sz="1400" dirty="0">
                <a:solidFill>
                  <a:schemeClr val="tx1"/>
                </a:solidFill>
              </a:rPr>
              <a:t>5-12 spelare plus målvakt. Bollhållaren passar till medspelare som utmanar försvararen och de anfaller två mot en inom anvisad yta med syfte att göra mål. Om försvararen vinner bollen skall denne spela upp den i en simulerad spelvändning till spelaren vid mittplan. Efter en viss tid byter spelarna yta och en annan trio tar rollen som försvarare. Tips, uppmana bollhållaren att utmana försvaren för att skapa en yta åt sin anfallskollega och att de använder sig av överlämningar.</a:t>
            </a:r>
          </a:p>
        </p:txBody>
      </p:sp>
      <p:cxnSp>
        <p:nvCxnSpPr>
          <p:cNvPr id="16" name="Rak 15"/>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riangel 16"/>
          <p:cNvSpPr/>
          <p:nvPr/>
        </p:nvSpPr>
        <p:spPr>
          <a:xfrm>
            <a:off x="6814409" y="3602550"/>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8" name="Rak 17"/>
          <p:cNvCxnSpPr/>
          <p:nvPr/>
        </p:nvCxnSpPr>
        <p:spPr>
          <a:xfrm flipV="1">
            <a:off x="6881119" y="2383436"/>
            <a:ext cx="366362" cy="133329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flipH="1" flipV="1">
            <a:off x="8164971" y="2309585"/>
            <a:ext cx="499344" cy="140714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Triangel 19"/>
          <p:cNvSpPr/>
          <p:nvPr/>
        </p:nvSpPr>
        <p:spPr>
          <a:xfrm>
            <a:off x="8347933" y="2960437"/>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a:off x="8098261" y="2289171"/>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a:off x="7180772" y="2305967"/>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riangel 22"/>
          <p:cNvSpPr/>
          <p:nvPr/>
        </p:nvSpPr>
        <p:spPr>
          <a:xfrm>
            <a:off x="6973838" y="3024902"/>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riangel 23"/>
          <p:cNvSpPr/>
          <p:nvPr/>
        </p:nvSpPr>
        <p:spPr>
          <a:xfrm>
            <a:off x="8597605" y="3582443"/>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p:cNvSpPr txBox="1"/>
          <p:nvPr/>
        </p:nvSpPr>
        <p:spPr>
          <a:xfrm>
            <a:off x="6030322" y="2869533"/>
            <a:ext cx="299652" cy="369332"/>
          </a:xfrm>
          <a:prstGeom prst="rect">
            <a:avLst/>
          </a:prstGeom>
          <a:noFill/>
        </p:spPr>
        <p:txBody>
          <a:bodyPr wrap="square" rtlCol="0">
            <a:spAutoFit/>
          </a:bodyPr>
          <a:lstStyle/>
          <a:p>
            <a:r>
              <a:rPr lang="sv-SE" dirty="0"/>
              <a:t>X</a:t>
            </a:r>
          </a:p>
        </p:txBody>
      </p:sp>
      <p:sp>
        <p:nvSpPr>
          <p:cNvPr id="26" name="textruta 25"/>
          <p:cNvSpPr txBox="1"/>
          <p:nvPr/>
        </p:nvSpPr>
        <p:spPr>
          <a:xfrm>
            <a:off x="6555558" y="3216383"/>
            <a:ext cx="299652" cy="369332"/>
          </a:xfrm>
          <a:prstGeom prst="rect">
            <a:avLst/>
          </a:prstGeom>
          <a:noFill/>
        </p:spPr>
        <p:txBody>
          <a:bodyPr wrap="square" rtlCol="0">
            <a:spAutoFit/>
          </a:bodyPr>
          <a:lstStyle/>
          <a:p>
            <a:r>
              <a:rPr lang="sv-SE" dirty="0"/>
              <a:t>X</a:t>
            </a:r>
          </a:p>
        </p:txBody>
      </p:sp>
      <p:sp>
        <p:nvSpPr>
          <p:cNvPr id="27" name="textruta 26"/>
          <p:cNvSpPr txBox="1"/>
          <p:nvPr/>
        </p:nvSpPr>
        <p:spPr>
          <a:xfrm>
            <a:off x="6199843" y="3755966"/>
            <a:ext cx="299652" cy="369332"/>
          </a:xfrm>
          <a:prstGeom prst="rect">
            <a:avLst/>
          </a:prstGeom>
          <a:noFill/>
        </p:spPr>
        <p:txBody>
          <a:bodyPr wrap="square" rtlCol="0">
            <a:spAutoFit/>
          </a:bodyPr>
          <a:lstStyle/>
          <a:p>
            <a:r>
              <a:rPr lang="sv-SE" dirty="0"/>
              <a:t>X</a:t>
            </a:r>
          </a:p>
        </p:txBody>
      </p:sp>
      <p:sp>
        <p:nvSpPr>
          <p:cNvPr id="28" name="textruta 27"/>
          <p:cNvSpPr txBox="1"/>
          <p:nvPr/>
        </p:nvSpPr>
        <p:spPr>
          <a:xfrm>
            <a:off x="7585022" y="3723926"/>
            <a:ext cx="299652" cy="369332"/>
          </a:xfrm>
          <a:prstGeom prst="rect">
            <a:avLst/>
          </a:prstGeom>
          <a:noFill/>
        </p:spPr>
        <p:txBody>
          <a:bodyPr wrap="square" rtlCol="0">
            <a:spAutoFit/>
          </a:bodyPr>
          <a:lstStyle/>
          <a:p>
            <a:r>
              <a:rPr lang="sv-SE" dirty="0"/>
              <a:t>X</a:t>
            </a:r>
          </a:p>
        </p:txBody>
      </p:sp>
      <p:sp>
        <p:nvSpPr>
          <p:cNvPr id="29" name="textruta 28"/>
          <p:cNvSpPr txBox="1"/>
          <p:nvPr/>
        </p:nvSpPr>
        <p:spPr>
          <a:xfrm>
            <a:off x="9013832" y="3688803"/>
            <a:ext cx="299652" cy="369332"/>
          </a:xfrm>
          <a:prstGeom prst="rect">
            <a:avLst/>
          </a:prstGeom>
          <a:noFill/>
        </p:spPr>
        <p:txBody>
          <a:bodyPr wrap="square" rtlCol="0">
            <a:spAutoFit/>
          </a:bodyPr>
          <a:lstStyle/>
          <a:p>
            <a:r>
              <a:rPr lang="sv-SE" dirty="0"/>
              <a:t>X</a:t>
            </a:r>
          </a:p>
        </p:txBody>
      </p:sp>
      <p:sp>
        <p:nvSpPr>
          <p:cNvPr id="30" name="textruta 29"/>
          <p:cNvSpPr txBox="1"/>
          <p:nvPr/>
        </p:nvSpPr>
        <p:spPr>
          <a:xfrm>
            <a:off x="8664314" y="3166791"/>
            <a:ext cx="299652" cy="369332"/>
          </a:xfrm>
          <a:prstGeom prst="rect">
            <a:avLst/>
          </a:prstGeom>
          <a:noFill/>
        </p:spPr>
        <p:txBody>
          <a:bodyPr wrap="square" rtlCol="0">
            <a:spAutoFit/>
          </a:bodyPr>
          <a:lstStyle/>
          <a:p>
            <a:r>
              <a:rPr lang="sv-SE" dirty="0"/>
              <a:t>X</a:t>
            </a:r>
          </a:p>
        </p:txBody>
      </p:sp>
      <p:sp>
        <p:nvSpPr>
          <p:cNvPr id="31" name="textruta 30"/>
          <p:cNvSpPr txBox="1"/>
          <p:nvPr/>
        </p:nvSpPr>
        <p:spPr>
          <a:xfrm>
            <a:off x="9215443" y="2960437"/>
            <a:ext cx="299652" cy="369332"/>
          </a:xfrm>
          <a:prstGeom prst="rect">
            <a:avLst/>
          </a:prstGeom>
          <a:noFill/>
        </p:spPr>
        <p:txBody>
          <a:bodyPr wrap="square" rtlCol="0">
            <a:spAutoFit/>
          </a:bodyPr>
          <a:lstStyle/>
          <a:p>
            <a:r>
              <a:rPr lang="sv-SE" dirty="0"/>
              <a:t>X</a:t>
            </a:r>
          </a:p>
        </p:txBody>
      </p:sp>
      <p:sp>
        <p:nvSpPr>
          <p:cNvPr id="32" name="textruta 31"/>
          <p:cNvSpPr txBox="1"/>
          <p:nvPr/>
        </p:nvSpPr>
        <p:spPr>
          <a:xfrm>
            <a:off x="7256748" y="3278213"/>
            <a:ext cx="299652" cy="369332"/>
          </a:xfrm>
          <a:prstGeom prst="rect">
            <a:avLst/>
          </a:prstGeom>
          <a:noFill/>
        </p:spPr>
        <p:txBody>
          <a:bodyPr wrap="square" rtlCol="0">
            <a:spAutoFit/>
          </a:bodyPr>
          <a:lstStyle/>
          <a:p>
            <a:r>
              <a:rPr lang="sv-SE" dirty="0"/>
              <a:t>X</a:t>
            </a:r>
          </a:p>
        </p:txBody>
      </p:sp>
      <p:sp>
        <p:nvSpPr>
          <p:cNvPr id="33" name="textruta 32"/>
          <p:cNvSpPr txBox="1"/>
          <p:nvPr/>
        </p:nvSpPr>
        <p:spPr>
          <a:xfrm>
            <a:off x="8098261" y="3160873"/>
            <a:ext cx="299652" cy="369332"/>
          </a:xfrm>
          <a:prstGeom prst="rect">
            <a:avLst/>
          </a:prstGeom>
          <a:noFill/>
        </p:spPr>
        <p:txBody>
          <a:bodyPr wrap="square" rtlCol="0">
            <a:spAutoFit/>
          </a:bodyPr>
          <a:lstStyle/>
          <a:p>
            <a:r>
              <a:rPr lang="sv-SE" dirty="0"/>
              <a:t>X</a:t>
            </a:r>
          </a:p>
        </p:txBody>
      </p:sp>
      <p:sp>
        <p:nvSpPr>
          <p:cNvPr id="34" name="Ellips 33"/>
          <p:cNvSpPr/>
          <p:nvPr/>
        </p:nvSpPr>
        <p:spPr>
          <a:xfrm>
            <a:off x="7487504" y="357427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Ellips 34"/>
          <p:cNvSpPr/>
          <p:nvPr/>
        </p:nvSpPr>
        <p:spPr>
          <a:xfrm>
            <a:off x="8685305" y="325420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Ellips 35"/>
          <p:cNvSpPr/>
          <p:nvPr/>
        </p:nvSpPr>
        <p:spPr>
          <a:xfrm>
            <a:off x="6553134" y="3477531"/>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textruta 36"/>
          <p:cNvSpPr txBox="1"/>
          <p:nvPr/>
        </p:nvSpPr>
        <p:spPr>
          <a:xfrm>
            <a:off x="6568513" y="2618948"/>
            <a:ext cx="299652" cy="369332"/>
          </a:xfrm>
          <a:prstGeom prst="rect">
            <a:avLst/>
          </a:prstGeom>
          <a:noFill/>
        </p:spPr>
        <p:txBody>
          <a:bodyPr wrap="square" rtlCol="0">
            <a:spAutoFit/>
          </a:bodyPr>
          <a:lstStyle/>
          <a:p>
            <a:r>
              <a:rPr lang="sv-SE" dirty="0"/>
              <a:t>O</a:t>
            </a:r>
          </a:p>
        </p:txBody>
      </p:sp>
      <p:sp>
        <p:nvSpPr>
          <p:cNvPr id="38" name="textruta 37"/>
          <p:cNvSpPr txBox="1"/>
          <p:nvPr/>
        </p:nvSpPr>
        <p:spPr>
          <a:xfrm>
            <a:off x="7760230" y="2721022"/>
            <a:ext cx="299652" cy="369332"/>
          </a:xfrm>
          <a:prstGeom prst="rect">
            <a:avLst/>
          </a:prstGeom>
          <a:noFill/>
        </p:spPr>
        <p:txBody>
          <a:bodyPr wrap="square" rtlCol="0">
            <a:spAutoFit/>
          </a:bodyPr>
          <a:lstStyle/>
          <a:p>
            <a:r>
              <a:rPr lang="sv-SE" dirty="0"/>
              <a:t>O</a:t>
            </a:r>
          </a:p>
        </p:txBody>
      </p:sp>
      <p:sp>
        <p:nvSpPr>
          <p:cNvPr id="39" name="textruta 38"/>
          <p:cNvSpPr txBox="1"/>
          <p:nvPr/>
        </p:nvSpPr>
        <p:spPr>
          <a:xfrm>
            <a:off x="8490564" y="2568277"/>
            <a:ext cx="299652" cy="369332"/>
          </a:xfrm>
          <a:prstGeom prst="rect">
            <a:avLst/>
          </a:prstGeom>
          <a:noFill/>
        </p:spPr>
        <p:txBody>
          <a:bodyPr wrap="square" rtlCol="0">
            <a:spAutoFit/>
          </a:bodyPr>
          <a:lstStyle/>
          <a:p>
            <a:r>
              <a:rPr lang="sv-SE" dirty="0"/>
              <a:t>O</a:t>
            </a:r>
          </a:p>
        </p:txBody>
      </p:sp>
      <p:sp>
        <p:nvSpPr>
          <p:cNvPr id="40" name="textruta 39"/>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987612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735030" y="2218545"/>
            <a:ext cx="3687049" cy="2895896"/>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En mot en </a:t>
            </a:r>
            <a:r>
              <a:rPr lang="mr-IN" sz="1600" b="1" dirty="0">
                <a:solidFill>
                  <a:schemeClr val="tx1"/>
                </a:solidFill>
              </a:rPr>
              <a:t>–</a:t>
            </a:r>
            <a:r>
              <a:rPr lang="sv-SE" sz="1600" b="1" dirty="0">
                <a:solidFill>
                  <a:schemeClr val="tx1"/>
                </a:solidFill>
              </a:rPr>
              <a:t> Utmana och pressa</a:t>
            </a:r>
          </a:p>
          <a:p>
            <a:r>
              <a:rPr lang="sv-SE" sz="1400" dirty="0">
                <a:solidFill>
                  <a:schemeClr val="tx1"/>
                </a:solidFill>
              </a:rPr>
              <a:t>Minst tre spelare per yta varav en spelare agerar försvarare. Bollhållande spelare vid mittplan passar sin medspelare som ska utmana i en mot en och försöka göra mål. Försvarande spelare ska sätta press och försöka vinna boll. Om försvararen vinner boll skall denne snabbt simulera en spelvändning och spela upp bollen till spelaren vid mittplan. Byt så att den som passar därefter ska utmana försvaren, utmanaren blir försvarare och den som försvarade blir passare vid mittplan.</a:t>
            </a:r>
          </a:p>
        </p:txBody>
      </p:sp>
      <p:cxnSp>
        <p:nvCxnSpPr>
          <p:cNvPr id="16" name="Rak 15"/>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riangel 16"/>
          <p:cNvSpPr/>
          <p:nvPr/>
        </p:nvSpPr>
        <p:spPr>
          <a:xfrm>
            <a:off x="6814409" y="3602550"/>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8" name="Rak 17"/>
          <p:cNvCxnSpPr/>
          <p:nvPr/>
        </p:nvCxnSpPr>
        <p:spPr>
          <a:xfrm flipV="1">
            <a:off x="6881119" y="2383436"/>
            <a:ext cx="366362" cy="133329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flipH="1" flipV="1">
            <a:off x="8164971" y="2309585"/>
            <a:ext cx="499344" cy="1407146"/>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0" name="Triangel 19"/>
          <p:cNvSpPr/>
          <p:nvPr/>
        </p:nvSpPr>
        <p:spPr>
          <a:xfrm>
            <a:off x="8347933" y="2960437"/>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1" name="Triangel 20"/>
          <p:cNvSpPr/>
          <p:nvPr/>
        </p:nvSpPr>
        <p:spPr>
          <a:xfrm>
            <a:off x="8098261" y="2289171"/>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Triangel 21"/>
          <p:cNvSpPr/>
          <p:nvPr/>
        </p:nvSpPr>
        <p:spPr>
          <a:xfrm>
            <a:off x="7180772" y="2305967"/>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Triangel 22"/>
          <p:cNvSpPr/>
          <p:nvPr/>
        </p:nvSpPr>
        <p:spPr>
          <a:xfrm>
            <a:off x="6973838" y="3024902"/>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Triangel 23"/>
          <p:cNvSpPr/>
          <p:nvPr/>
        </p:nvSpPr>
        <p:spPr>
          <a:xfrm>
            <a:off x="8597605" y="3582443"/>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textruta 24"/>
          <p:cNvSpPr txBox="1"/>
          <p:nvPr/>
        </p:nvSpPr>
        <p:spPr>
          <a:xfrm>
            <a:off x="6030339" y="3227358"/>
            <a:ext cx="299652" cy="369332"/>
          </a:xfrm>
          <a:prstGeom prst="rect">
            <a:avLst/>
          </a:prstGeom>
          <a:noFill/>
        </p:spPr>
        <p:txBody>
          <a:bodyPr wrap="square" rtlCol="0">
            <a:spAutoFit/>
          </a:bodyPr>
          <a:lstStyle/>
          <a:p>
            <a:r>
              <a:rPr lang="sv-SE" dirty="0"/>
              <a:t>X</a:t>
            </a:r>
          </a:p>
        </p:txBody>
      </p:sp>
      <p:sp>
        <p:nvSpPr>
          <p:cNvPr id="27" name="textruta 26"/>
          <p:cNvSpPr txBox="1"/>
          <p:nvPr/>
        </p:nvSpPr>
        <p:spPr>
          <a:xfrm>
            <a:off x="6199843" y="3755966"/>
            <a:ext cx="299652" cy="369332"/>
          </a:xfrm>
          <a:prstGeom prst="rect">
            <a:avLst/>
          </a:prstGeom>
          <a:noFill/>
        </p:spPr>
        <p:txBody>
          <a:bodyPr wrap="square" rtlCol="0">
            <a:spAutoFit/>
          </a:bodyPr>
          <a:lstStyle/>
          <a:p>
            <a:r>
              <a:rPr lang="sv-SE" dirty="0"/>
              <a:t>X</a:t>
            </a:r>
          </a:p>
        </p:txBody>
      </p:sp>
      <p:sp>
        <p:nvSpPr>
          <p:cNvPr id="28" name="textruta 27"/>
          <p:cNvSpPr txBox="1"/>
          <p:nvPr/>
        </p:nvSpPr>
        <p:spPr>
          <a:xfrm>
            <a:off x="7585022" y="3723926"/>
            <a:ext cx="299652" cy="369332"/>
          </a:xfrm>
          <a:prstGeom prst="rect">
            <a:avLst/>
          </a:prstGeom>
          <a:noFill/>
        </p:spPr>
        <p:txBody>
          <a:bodyPr wrap="square" rtlCol="0">
            <a:spAutoFit/>
          </a:bodyPr>
          <a:lstStyle/>
          <a:p>
            <a:r>
              <a:rPr lang="sv-SE" dirty="0"/>
              <a:t>X</a:t>
            </a:r>
          </a:p>
        </p:txBody>
      </p:sp>
      <p:sp>
        <p:nvSpPr>
          <p:cNvPr id="29" name="textruta 28"/>
          <p:cNvSpPr txBox="1"/>
          <p:nvPr/>
        </p:nvSpPr>
        <p:spPr>
          <a:xfrm>
            <a:off x="9013832" y="3688803"/>
            <a:ext cx="299652" cy="369332"/>
          </a:xfrm>
          <a:prstGeom prst="rect">
            <a:avLst/>
          </a:prstGeom>
          <a:noFill/>
        </p:spPr>
        <p:txBody>
          <a:bodyPr wrap="square" rtlCol="0">
            <a:spAutoFit/>
          </a:bodyPr>
          <a:lstStyle/>
          <a:p>
            <a:r>
              <a:rPr lang="sv-SE" dirty="0"/>
              <a:t>X</a:t>
            </a:r>
          </a:p>
        </p:txBody>
      </p:sp>
      <p:sp>
        <p:nvSpPr>
          <p:cNvPr id="31" name="textruta 30"/>
          <p:cNvSpPr txBox="1"/>
          <p:nvPr/>
        </p:nvSpPr>
        <p:spPr>
          <a:xfrm>
            <a:off x="9180012" y="3177571"/>
            <a:ext cx="299652" cy="369332"/>
          </a:xfrm>
          <a:prstGeom prst="rect">
            <a:avLst/>
          </a:prstGeom>
          <a:noFill/>
        </p:spPr>
        <p:txBody>
          <a:bodyPr wrap="square" rtlCol="0">
            <a:spAutoFit/>
          </a:bodyPr>
          <a:lstStyle/>
          <a:p>
            <a:r>
              <a:rPr lang="sv-SE" dirty="0"/>
              <a:t>X</a:t>
            </a:r>
          </a:p>
        </p:txBody>
      </p:sp>
      <p:sp>
        <p:nvSpPr>
          <p:cNvPr id="32" name="textruta 31"/>
          <p:cNvSpPr txBox="1"/>
          <p:nvPr/>
        </p:nvSpPr>
        <p:spPr>
          <a:xfrm>
            <a:off x="7256748" y="3278213"/>
            <a:ext cx="299652" cy="369332"/>
          </a:xfrm>
          <a:prstGeom prst="rect">
            <a:avLst/>
          </a:prstGeom>
          <a:noFill/>
        </p:spPr>
        <p:txBody>
          <a:bodyPr wrap="square" rtlCol="0">
            <a:spAutoFit/>
          </a:bodyPr>
          <a:lstStyle/>
          <a:p>
            <a:r>
              <a:rPr lang="sv-SE" dirty="0"/>
              <a:t>X</a:t>
            </a:r>
          </a:p>
        </p:txBody>
      </p:sp>
      <p:sp>
        <p:nvSpPr>
          <p:cNvPr id="34" name="Ellips 33"/>
          <p:cNvSpPr/>
          <p:nvPr/>
        </p:nvSpPr>
        <p:spPr>
          <a:xfrm>
            <a:off x="7551532" y="3865657"/>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5" name="Ellips 34"/>
          <p:cNvSpPr/>
          <p:nvPr/>
        </p:nvSpPr>
        <p:spPr>
          <a:xfrm>
            <a:off x="8901623" y="3861655"/>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6" name="Ellips 35"/>
          <p:cNvSpPr/>
          <p:nvPr/>
        </p:nvSpPr>
        <p:spPr>
          <a:xfrm>
            <a:off x="6476635" y="3885732"/>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7" name="textruta 36"/>
          <p:cNvSpPr txBox="1"/>
          <p:nvPr/>
        </p:nvSpPr>
        <p:spPr>
          <a:xfrm>
            <a:off x="6661869" y="2375424"/>
            <a:ext cx="299652" cy="369332"/>
          </a:xfrm>
          <a:prstGeom prst="rect">
            <a:avLst/>
          </a:prstGeom>
          <a:noFill/>
        </p:spPr>
        <p:txBody>
          <a:bodyPr wrap="square" rtlCol="0">
            <a:spAutoFit/>
          </a:bodyPr>
          <a:lstStyle/>
          <a:p>
            <a:r>
              <a:rPr lang="sv-SE" dirty="0"/>
              <a:t>O</a:t>
            </a:r>
          </a:p>
        </p:txBody>
      </p:sp>
      <p:sp>
        <p:nvSpPr>
          <p:cNvPr id="38" name="textruta 37"/>
          <p:cNvSpPr txBox="1"/>
          <p:nvPr/>
        </p:nvSpPr>
        <p:spPr>
          <a:xfrm>
            <a:off x="7666712" y="2348606"/>
            <a:ext cx="299652" cy="369332"/>
          </a:xfrm>
          <a:prstGeom prst="rect">
            <a:avLst/>
          </a:prstGeom>
          <a:noFill/>
        </p:spPr>
        <p:txBody>
          <a:bodyPr wrap="square" rtlCol="0">
            <a:spAutoFit/>
          </a:bodyPr>
          <a:lstStyle/>
          <a:p>
            <a:r>
              <a:rPr lang="sv-SE" dirty="0"/>
              <a:t>O</a:t>
            </a:r>
          </a:p>
        </p:txBody>
      </p:sp>
      <p:sp>
        <p:nvSpPr>
          <p:cNvPr id="39" name="textruta 38"/>
          <p:cNvSpPr txBox="1"/>
          <p:nvPr/>
        </p:nvSpPr>
        <p:spPr>
          <a:xfrm>
            <a:off x="8472685" y="2239318"/>
            <a:ext cx="299652" cy="369332"/>
          </a:xfrm>
          <a:prstGeom prst="rect">
            <a:avLst/>
          </a:prstGeom>
          <a:noFill/>
        </p:spPr>
        <p:txBody>
          <a:bodyPr wrap="square" rtlCol="0">
            <a:spAutoFit/>
          </a:bodyPr>
          <a:lstStyle/>
          <a:p>
            <a:r>
              <a:rPr lang="sv-SE" dirty="0"/>
              <a:t>O</a:t>
            </a:r>
          </a:p>
        </p:txBody>
      </p:sp>
      <p:cxnSp>
        <p:nvCxnSpPr>
          <p:cNvPr id="40" name="Rak pil 39"/>
          <p:cNvCxnSpPr>
            <a:endCxn id="25" idx="3"/>
          </p:cNvCxnSpPr>
          <p:nvPr/>
        </p:nvCxnSpPr>
        <p:spPr>
          <a:xfrm flipH="1" flipV="1">
            <a:off x="6329991" y="3412024"/>
            <a:ext cx="262131" cy="408826"/>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Rak pil 40"/>
          <p:cNvCxnSpPr/>
          <p:nvPr/>
        </p:nvCxnSpPr>
        <p:spPr>
          <a:xfrm flipH="1" flipV="1">
            <a:off x="7595182" y="3323939"/>
            <a:ext cx="27708" cy="451118"/>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4" name="Rak pil 43"/>
          <p:cNvCxnSpPr>
            <a:endCxn id="31" idx="1"/>
          </p:cNvCxnSpPr>
          <p:nvPr/>
        </p:nvCxnSpPr>
        <p:spPr>
          <a:xfrm flipV="1">
            <a:off x="9045261" y="3362237"/>
            <a:ext cx="134751" cy="490068"/>
          </a:xfrm>
          <a:prstGeom prst="straightConnector1">
            <a:avLst/>
          </a:prstGeom>
          <a:ln w="28575">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6" name="Rak pil 45"/>
          <p:cNvCxnSpPr/>
          <p:nvPr/>
        </p:nvCxnSpPr>
        <p:spPr>
          <a:xfrm>
            <a:off x="8772337" y="2608650"/>
            <a:ext cx="199692" cy="263965"/>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0" name="Rak pil 49"/>
          <p:cNvCxnSpPr>
            <a:stCxn id="38" idx="1"/>
          </p:cNvCxnSpPr>
          <p:nvPr/>
        </p:nvCxnSpPr>
        <p:spPr>
          <a:xfrm flipH="1">
            <a:off x="7609037" y="2533272"/>
            <a:ext cx="57675" cy="379004"/>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54" name="Rak pil 53"/>
          <p:cNvCxnSpPr>
            <a:stCxn id="37" idx="0"/>
          </p:cNvCxnSpPr>
          <p:nvPr/>
        </p:nvCxnSpPr>
        <p:spPr>
          <a:xfrm flipH="1">
            <a:off x="6476635" y="2375424"/>
            <a:ext cx="335060" cy="497191"/>
          </a:xfrm>
          <a:prstGeom prst="straightConnector1">
            <a:avLst/>
          </a:prstGeom>
          <a:ln w="28575">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57" name="Frihandsfigur 56"/>
          <p:cNvSpPr/>
          <p:nvPr/>
        </p:nvSpPr>
        <p:spPr>
          <a:xfrm>
            <a:off x="6114961" y="2974527"/>
            <a:ext cx="363331" cy="357609"/>
          </a:xfrm>
          <a:custGeom>
            <a:avLst/>
            <a:gdLst>
              <a:gd name="connsiteX0" fmla="*/ 84361 w 363331"/>
              <a:gd name="connsiteY0" fmla="*/ 357609 h 357609"/>
              <a:gd name="connsiteX1" fmla="*/ 6870 w 363331"/>
              <a:gd name="connsiteY1" fmla="*/ 171629 h 357609"/>
              <a:gd name="connsiteX2" fmla="*/ 239344 w 363331"/>
              <a:gd name="connsiteY2" fmla="*/ 249120 h 357609"/>
              <a:gd name="connsiteX3" fmla="*/ 84361 w 363331"/>
              <a:gd name="connsiteY3" fmla="*/ 32144 h 357609"/>
              <a:gd name="connsiteX4" fmla="*/ 363331 w 363331"/>
              <a:gd name="connsiteY4" fmla="*/ 1148 h 357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331" h="357609">
                <a:moveTo>
                  <a:pt x="84361" y="357609"/>
                </a:moveTo>
                <a:cubicBezTo>
                  <a:pt x="32700" y="273659"/>
                  <a:pt x="-18960" y="189710"/>
                  <a:pt x="6870" y="171629"/>
                </a:cubicBezTo>
                <a:cubicBezTo>
                  <a:pt x="32700" y="153548"/>
                  <a:pt x="226429" y="272367"/>
                  <a:pt x="239344" y="249120"/>
                </a:cubicBezTo>
                <a:cubicBezTo>
                  <a:pt x="252259" y="225873"/>
                  <a:pt x="63697" y="73473"/>
                  <a:pt x="84361" y="32144"/>
                </a:cubicBezTo>
                <a:cubicBezTo>
                  <a:pt x="105025" y="-9185"/>
                  <a:pt x="363331" y="1148"/>
                  <a:pt x="363331" y="1148"/>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8" name="Frihandsfigur 57"/>
          <p:cNvSpPr/>
          <p:nvPr/>
        </p:nvSpPr>
        <p:spPr>
          <a:xfrm rot="20546089">
            <a:off x="7332505" y="3003167"/>
            <a:ext cx="419535" cy="338705"/>
          </a:xfrm>
          <a:custGeom>
            <a:avLst/>
            <a:gdLst>
              <a:gd name="connsiteX0" fmla="*/ 84361 w 363331"/>
              <a:gd name="connsiteY0" fmla="*/ 357609 h 357609"/>
              <a:gd name="connsiteX1" fmla="*/ 6870 w 363331"/>
              <a:gd name="connsiteY1" fmla="*/ 171629 h 357609"/>
              <a:gd name="connsiteX2" fmla="*/ 239344 w 363331"/>
              <a:gd name="connsiteY2" fmla="*/ 249120 h 357609"/>
              <a:gd name="connsiteX3" fmla="*/ 84361 w 363331"/>
              <a:gd name="connsiteY3" fmla="*/ 32144 h 357609"/>
              <a:gd name="connsiteX4" fmla="*/ 363331 w 363331"/>
              <a:gd name="connsiteY4" fmla="*/ 1148 h 357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331" h="357609">
                <a:moveTo>
                  <a:pt x="84361" y="357609"/>
                </a:moveTo>
                <a:cubicBezTo>
                  <a:pt x="32700" y="273659"/>
                  <a:pt x="-18960" y="189710"/>
                  <a:pt x="6870" y="171629"/>
                </a:cubicBezTo>
                <a:cubicBezTo>
                  <a:pt x="32700" y="153548"/>
                  <a:pt x="226429" y="272367"/>
                  <a:pt x="239344" y="249120"/>
                </a:cubicBezTo>
                <a:cubicBezTo>
                  <a:pt x="252259" y="225873"/>
                  <a:pt x="63697" y="73473"/>
                  <a:pt x="84361" y="32144"/>
                </a:cubicBezTo>
                <a:cubicBezTo>
                  <a:pt x="105025" y="-9185"/>
                  <a:pt x="363331" y="1148"/>
                  <a:pt x="363331" y="1148"/>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9" name="Frihandsfigur 58"/>
          <p:cNvSpPr/>
          <p:nvPr/>
        </p:nvSpPr>
        <p:spPr>
          <a:xfrm rot="21161642" flipH="1">
            <a:off x="8893630" y="2884491"/>
            <a:ext cx="391166" cy="459126"/>
          </a:xfrm>
          <a:custGeom>
            <a:avLst/>
            <a:gdLst>
              <a:gd name="connsiteX0" fmla="*/ 84361 w 363331"/>
              <a:gd name="connsiteY0" fmla="*/ 357609 h 357609"/>
              <a:gd name="connsiteX1" fmla="*/ 6870 w 363331"/>
              <a:gd name="connsiteY1" fmla="*/ 171629 h 357609"/>
              <a:gd name="connsiteX2" fmla="*/ 239344 w 363331"/>
              <a:gd name="connsiteY2" fmla="*/ 249120 h 357609"/>
              <a:gd name="connsiteX3" fmla="*/ 84361 w 363331"/>
              <a:gd name="connsiteY3" fmla="*/ 32144 h 357609"/>
              <a:gd name="connsiteX4" fmla="*/ 363331 w 363331"/>
              <a:gd name="connsiteY4" fmla="*/ 1148 h 3576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3331" h="357609">
                <a:moveTo>
                  <a:pt x="84361" y="357609"/>
                </a:moveTo>
                <a:cubicBezTo>
                  <a:pt x="32700" y="273659"/>
                  <a:pt x="-18960" y="189710"/>
                  <a:pt x="6870" y="171629"/>
                </a:cubicBezTo>
                <a:cubicBezTo>
                  <a:pt x="32700" y="153548"/>
                  <a:pt x="226429" y="272367"/>
                  <a:pt x="239344" y="249120"/>
                </a:cubicBezTo>
                <a:cubicBezTo>
                  <a:pt x="252259" y="225873"/>
                  <a:pt x="63697" y="73473"/>
                  <a:pt x="84361" y="32144"/>
                </a:cubicBezTo>
                <a:cubicBezTo>
                  <a:pt x="105025" y="-9185"/>
                  <a:pt x="363331" y="1148"/>
                  <a:pt x="363331" y="1148"/>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textruta 42"/>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1425659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277" y="236438"/>
            <a:ext cx="1050414" cy="588233"/>
          </a:xfrm>
          <a:prstGeom prst="rect">
            <a:avLst/>
          </a:prstGeom>
        </p:spPr>
      </p:pic>
      <p:pic>
        <p:nvPicPr>
          <p:cNvPr id="5" name="Bildobjekt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87070" y="180579"/>
            <a:ext cx="665473" cy="814095"/>
          </a:xfrm>
          <a:prstGeom prst="rect">
            <a:avLst/>
          </a:prstGeom>
        </p:spPr>
      </p:pic>
      <p:pic>
        <p:nvPicPr>
          <p:cNvPr id="6" name="Bildobjekt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46072" y="180579"/>
            <a:ext cx="676995" cy="814095"/>
          </a:xfrm>
          <a:prstGeom prst="rect">
            <a:avLst/>
          </a:prstGeom>
        </p:spPr>
      </p:pic>
      <p:sp>
        <p:nvSpPr>
          <p:cNvPr id="7" name="textruta 6"/>
          <p:cNvSpPr txBox="1"/>
          <p:nvPr/>
        </p:nvSpPr>
        <p:spPr>
          <a:xfrm>
            <a:off x="3792513" y="299721"/>
            <a:ext cx="3792509" cy="461665"/>
          </a:xfrm>
          <a:prstGeom prst="rect">
            <a:avLst/>
          </a:prstGeom>
          <a:noFill/>
        </p:spPr>
        <p:txBody>
          <a:bodyPr wrap="square" rtlCol="0">
            <a:spAutoFit/>
          </a:bodyPr>
          <a:lstStyle/>
          <a:p>
            <a:r>
              <a:rPr lang="sv-SE" sz="2400" b="1" dirty="0"/>
              <a:t>Övningar</a:t>
            </a:r>
            <a:r>
              <a:rPr lang="sv-SE" sz="2400" b="1"/>
              <a:t>: </a:t>
            </a:r>
            <a:r>
              <a:rPr lang="sv-SE" sz="2400" b="1">
                <a:solidFill>
                  <a:srgbClr val="FF0000"/>
                </a:solidFill>
              </a:rPr>
              <a:t>Röd Nivå 12-16 år</a:t>
            </a:r>
            <a:endParaRPr lang="sv-SE" sz="2400" b="1" dirty="0">
              <a:solidFill>
                <a:srgbClr val="FF0000"/>
              </a:solidFill>
            </a:endParaRPr>
          </a:p>
        </p:txBody>
      </p:sp>
      <p:sp>
        <p:nvSpPr>
          <p:cNvPr id="8" name="Rektangel 7"/>
          <p:cNvSpPr/>
          <p:nvPr/>
        </p:nvSpPr>
        <p:spPr>
          <a:xfrm>
            <a:off x="1" y="6310860"/>
            <a:ext cx="9906000" cy="54714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med rundade hörn 8"/>
          <p:cNvSpPr/>
          <p:nvPr/>
        </p:nvSpPr>
        <p:spPr>
          <a:xfrm>
            <a:off x="5919537" y="1239253"/>
            <a:ext cx="3573379" cy="4954957"/>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Rektangel 10"/>
          <p:cNvSpPr/>
          <p:nvPr/>
        </p:nvSpPr>
        <p:spPr>
          <a:xfrm>
            <a:off x="7247481" y="1464437"/>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2" name="Rektangel 11"/>
          <p:cNvSpPr/>
          <p:nvPr/>
        </p:nvSpPr>
        <p:spPr>
          <a:xfrm>
            <a:off x="7249021" y="5353210"/>
            <a:ext cx="917490" cy="59955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3" name="Rak 12"/>
          <p:cNvCxnSpPr/>
          <p:nvPr/>
        </p:nvCxnSpPr>
        <p:spPr>
          <a:xfrm>
            <a:off x="7464781" y="5804564"/>
            <a:ext cx="48288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flipH="1" flipV="1">
            <a:off x="7478385" y="1641953"/>
            <a:ext cx="376655" cy="984"/>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Rektangel med rundade hörn 14"/>
          <p:cNvSpPr/>
          <p:nvPr/>
        </p:nvSpPr>
        <p:spPr>
          <a:xfrm>
            <a:off x="735031" y="2218545"/>
            <a:ext cx="3597126" cy="2254981"/>
          </a:xfrm>
          <a:prstGeom prst="roundRect">
            <a:avLst>
              <a:gd name="adj" fmla="val 6555"/>
            </a:avLst>
          </a:prstGeom>
          <a:noFill/>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sz="1600" b="1" dirty="0">
                <a:solidFill>
                  <a:schemeClr val="tx1"/>
                </a:solidFill>
              </a:rPr>
              <a:t>Övning: </a:t>
            </a:r>
            <a:r>
              <a:rPr lang="sv-SE" sz="1600" b="1" dirty="0" err="1">
                <a:solidFill>
                  <a:schemeClr val="tx1"/>
                </a:solidFill>
              </a:rPr>
              <a:t>Bågskott</a:t>
            </a:r>
            <a:r>
              <a:rPr lang="sv-SE" sz="1600" b="1" dirty="0">
                <a:solidFill>
                  <a:schemeClr val="tx1"/>
                </a:solidFill>
              </a:rPr>
              <a:t> </a:t>
            </a:r>
            <a:r>
              <a:rPr lang="mr-IN" sz="1600" b="1" dirty="0">
                <a:solidFill>
                  <a:schemeClr val="tx1"/>
                </a:solidFill>
              </a:rPr>
              <a:t>–</a:t>
            </a:r>
            <a:r>
              <a:rPr lang="sv-SE" sz="1600" b="1" dirty="0">
                <a:solidFill>
                  <a:schemeClr val="tx1"/>
                </a:solidFill>
              </a:rPr>
              <a:t> Täcka skott</a:t>
            </a:r>
          </a:p>
          <a:p>
            <a:r>
              <a:rPr lang="sv-SE" sz="1400" dirty="0">
                <a:solidFill>
                  <a:schemeClr val="tx1"/>
                </a:solidFill>
              </a:rPr>
              <a:t>Anfallande spelare kommer från hörnet och bågar in med bollen och försöker göra mål. Försvarande spelare följer efter anfallande spelare och försöker styra ut skytten och ska täcka skott som kommer. Tips, uppmuntra målvakten att följa de anfallande spelarna från sarghörnen och hela tiden vara redo på ett skott. Använd båda hörnen och spela från vartannat håll.</a:t>
            </a:r>
          </a:p>
        </p:txBody>
      </p:sp>
      <p:cxnSp>
        <p:nvCxnSpPr>
          <p:cNvPr id="16" name="Rak 15"/>
          <p:cNvCxnSpPr/>
          <p:nvPr/>
        </p:nvCxnSpPr>
        <p:spPr>
          <a:xfrm>
            <a:off x="5919537" y="3716732"/>
            <a:ext cx="3573379"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Triangel 16"/>
          <p:cNvSpPr/>
          <p:nvPr/>
        </p:nvSpPr>
        <p:spPr>
          <a:xfrm>
            <a:off x="8762234" y="1625587"/>
            <a:ext cx="133419" cy="172507"/>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8" name="textruta 17"/>
          <p:cNvSpPr txBox="1"/>
          <p:nvPr/>
        </p:nvSpPr>
        <p:spPr>
          <a:xfrm>
            <a:off x="8895653" y="1384553"/>
            <a:ext cx="299652" cy="369332"/>
          </a:xfrm>
          <a:prstGeom prst="rect">
            <a:avLst/>
          </a:prstGeom>
          <a:noFill/>
        </p:spPr>
        <p:txBody>
          <a:bodyPr wrap="square" rtlCol="0">
            <a:spAutoFit/>
          </a:bodyPr>
          <a:lstStyle/>
          <a:p>
            <a:r>
              <a:rPr lang="sv-SE" dirty="0"/>
              <a:t>X</a:t>
            </a:r>
          </a:p>
        </p:txBody>
      </p:sp>
      <p:sp>
        <p:nvSpPr>
          <p:cNvPr id="19" name="textruta 18"/>
          <p:cNvSpPr txBox="1"/>
          <p:nvPr/>
        </p:nvSpPr>
        <p:spPr>
          <a:xfrm>
            <a:off x="9048053" y="1536953"/>
            <a:ext cx="299652" cy="369332"/>
          </a:xfrm>
          <a:prstGeom prst="rect">
            <a:avLst/>
          </a:prstGeom>
          <a:noFill/>
        </p:spPr>
        <p:txBody>
          <a:bodyPr wrap="square" rtlCol="0">
            <a:spAutoFit/>
          </a:bodyPr>
          <a:lstStyle/>
          <a:p>
            <a:r>
              <a:rPr lang="sv-SE" dirty="0"/>
              <a:t>X</a:t>
            </a:r>
          </a:p>
        </p:txBody>
      </p:sp>
      <p:sp>
        <p:nvSpPr>
          <p:cNvPr id="20" name="textruta 19"/>
          <p:cNvSpPr txBox="1"/>
          <p:nvPr/>
        </p:nvSpPr>
        <p:spPr>
          <a:xfrm>
            <a:off x="8714483" y="1197930"/>
            <a:ext cx="299652" cy="369332"/>
          </a:xfrm>
          <a:prstGeom prst="rect">
            <a:avLst/>
          </a:prstGeom>
          <a:noFill/>
        </p:spPr>
        <p:txBody>
          <a:bodyPr wrap="square" rtlCol="0">
            <a:spAutoFit/>
          </a:bodyPr>
          <a:lstStyle/>
          <a:p>
            <a:r>
              <a:rPr lang="sv-SE" dirty="0"/>
              <a:t>X</a:t>
            </a:r>
          </a:p>
        </p:txBody>
      </p:sp>
      <p:sp>
        <p:nvSpPr>
          <p:cNvPr id="21" name="textruta 20"/>
          <p:cNvSpPr txBox="1"/>
          <p:nvPr/>
        </p:nvSpPr>
        <p:spPr>
          <a:xfrm>
            <a:off x="8447070" y="1394880"/>
            <a:ext cx="299652" cy="369332"/>
          </a:xfrm>
          <a:prstGeom prst="rect">
            <a:avLst/>
          </a:prstGeom>
          <a:noFill/>
        </p:spPr>
        <p:txBody>
          <a:bodyPr wrap="square" rtlCol="0">
            <a:spAutoFit/>
          </a:bodyPr>
          <a:lstStyle/>
          <a:p>
            <a:r>
              <a:rPr lang="sv-SE" dirty="0"/>
              <a:t>O</a:t>
            </a:r>
          </a:p>
        </p:txBody>
      </p:sp>
      <p:sp>
        <p:nvSpPr>
          <p:cNvPr id="22" name="textruta 21"/>
          <p:cNvSpPr txBox="1"/>
          <p:nvPr/>
        </p:nvSpPr>
        <p:spPr>
          <a:xfrm>
            <a:off x="8289488" y="1254304"/>
            <a:ext cx="299652" cy="369332"/>
          </a:xfrm>
          <a:prstGeom prst="rect">
            <a:avLst/>
          </a:prstGeom>
          <a:noFill/>
        </p:spPr>
        <p:txBody>
          <a:bodyPr wrap="square" rtlCol="0">
            <a:spAutoFit/>
          </a:bodyPr>
          <a:lstStyle/>
          <a:p>
            <a:r>
              <a:rPr lang="sv-SE" dirty="0"/>
              <a:t>O</a:t>
            </a:r>
          </a:p>
        </p:txBody>
      </p:sp>
      <p:sp>
        <p:nvSpPr>
          <p:cNvPr id="23" name="textruta 22"/>
          <p:cNvSpPr txBox="1"/>
          <p:nvPr/>
        </p:nvSpPr>
        <p:spPr>
          <a:xfrm>
            <a:off x="8475680" y="1127963"/>
            <a:ext cx="262265" cy="369332"/>
          </a:xfrm>
          <a:prstGeom prst="rect">
            <a:avLst/>
          </a:prstGeom>
          <a:noFill/>
        </p:spPr>
        <p:txBody>
          <a:bodyPr wrap="square" rtlCol="0">
            <a:spAutoFit/>
          </a:bodyPr>
          <a:lstStyle/>
          <a:p>
            <a:r>
              <a:rPr lang="sv-SE" dirty="0"/>
              <a:t>O</a:t>
            </a:r>
          </a:p>
        </p:txBody>
      </p:sp>
      <p:sp>
        <p:nvSpPr>
          <p:cNvPr id="24" name="Ellips 23"/>
          <p:cNvSpPr/>
          <p:nvPr/>
        </p:nvSpPr>
        <p:spPr>
          <a:xfrm>
            <a:off x="9206363" y="1521543"/>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5" name="Ellips 24"/>
          <p:cNvSpPr/>
          <p:nvPr/>
        </p:nvSpPr>
        <p:spPr>
          <a:xfrm>
            <a:off x="9324845" y="1808010"/>
            <a:ext cx="45719" cy="45719"/>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Frihandsfigur 2"/>
          <p:cNvSpPr/>
          <p:nvPr/>
        </p:nvSpPr>
        <p:spPr>
          <a:xfrm>
            <a:off x="7855039" y="1602768"/>
            <a:ext cx="840485" cy="802807"/>
          </a:xfrm>
          <a:custGeom>
            <a:avLst/>
            <a:gdLst>
              <a:gd name="connsiteX0" fmla="*/ 1181686 w 1182588"/>
              <a:gd name="connsiteY0" fmla="*/ 0 h 1005084"/>
              <a:gd name="connsiteX1" fmla="*/ 1125415 w 1182588"/>
              <a:gd name="connsiteY1" fmla="*/ 422031 h 1005084"/>
              <a:gd name="connsiteX2" fmla="*/ 815926 w 1182588"/>
              <a:gd name="connsiteY2" fmla="*/ 787791 h 1005084"/>
              <a:gd name="connsiteX3" fmla="*/ 323556 w 1182588"/>
              <a:gd name="connsiteY3" fmla="*/ 984739 h 1005084"/>
              <a:gd name="connsiteX4" fmla="*/ 0 w 1182588"/>
              <a:gd name="connsiteY4" fmla="*/ 998807 h 1005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2588" h="1005084">
                <a:moveTo>
                  <a:pt x="1181686" y="0"/>
                </a:moveTo>
                <a:cubicBezTo>
                  <a:pt x="1184030" y="145366"/>
                  <a:pt x="1186375" y="290733"/>
                  <a:pt x="1125415" y="422031"/>
                </a:cubicBezTo>
                <a:cubicBezTo>
                  <a:pt x="1064455" y="553329"/>
                  <a:pt x="949569" y="694006"/>
                  <a:pt x="815926" y="787791"/>
                </a:cubicBezTo>
                <a:cubicBezTo>
                  <a:pt x="682283" y="881576"/>
                  <a:pt x="459544" y="949570"/>
                  <a:pt x="323556" y="984739"/>
                </a:cubicBezTo>
                <a:cubicBezTo>
                  <a:pt x="187568" y="1019908"/>
                  <a:pt x="0" y="998807"/>
                  <a:pt x="0" y="998807"/>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Frihandsfigur 9"/>
          <p:cNvSpPr/>
          <p:nvPr/>
        </p:nvSpPr>
        <p:spPr>
          <a:xfrm>
            <a:off x="7585023" y="1856934"/>
            <a:ext cx="1429112" cy="1053922"/>
          </a:xfrm>
          <a:custGeom>
            <a:avLst/>
            <a:gdLst>
              <a:gd name="connsiteX0" fmla="*/ 1223889 w 1294963"/>
              <a:gd name="connsiteY0" fmla="*/ 0 h 945250"/>
              <a:gd name="connsiteX1" fmla="*/ 1280160 w 1294963"/>
              <a:gd name="connsiteY1" fmla="*/ 239151 h 945250"/>
              <a:gd name="connsiteX2" fmla="*/ 984739 w 1294963"/>
              <a:gd name="connsiteY2" fmla="*/ 253219 h 945250"/>
              <a:gd name="connsiteX3" fmla="*/ 970671 w 1294963"/>
              <a:gd name="connsiteY3" fmla="*/ 548640 h 945250"/>
              <a:gd name="connsiteX4" fmla="*/ 675249 w 1294963"/>
              <a:gd name="connsiteY4" fmla="*/ 520505 h 945250"/>
              <a:gd name="connsiteX5" fmla="*/ 618979 w 1294963"/>
              <a:gd name="connsiteY5" fmla="*/ 745588 h 945250"/>
              <a:gd name="connsiteX6" fmla="*/ 379828 w 1294963"/>
              <a:gd name="connsiteY6" fmla="*/ 647114 h 945250"/>
              <a:gd name="connsiteX7" fmla="*/ 253219 w 1294963"/>
              <a:gd name="connsiteY7" fmla="*/ 942536 h 945250"/>
              <a:gd name="connsiteX8" fmla="*/ 0 w 1294963"/>
              <a:gd name="connsiteY8" fmla="*/ 801859 h 94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94963" h="945250">
                <a:moveTo>
                  <a:pt x="1223889" y="0"/>
                </a:moveTo>
                <a:cubicBezTo>
                  <a:pt x="1271953" y="98474"/>
                  <a:pt x="1320018" y="196948"/>
                  <a:pt x="1280160" y="239151"/>
                </a:cubicBezTo>
                <a:cubicBezTo>
                  <a:pt x="1240302" y="281354"/>
                  <a:pt x="1036320" y="201638"/>
                  <a:pt x="984739" y="253219"/>
                </a:cubicBezTo>
                <a:cubicBezTo>
                  <a:pt x="933158" y="304800"/>
                  <a:pt x="1022253" y="504092"/>
                  <a:pt x="970671" y="548640"/>
                </a:cubicBezTo>
                <a:cubicBezTo>
                  <a:pt x="919089" y="593188"/>
                  <a:pt x="733864" y="487680"/>
                  <a:pt x="675249" y="520505"/>
                </a:cubicBezTo>
                <a:cubicBezTo>
                  <a:pt x="616634" y="553330"/>
                  <a:pt x="668216" y="724487"/>
                  <a:pt x="618979" y="745588"/>
                </a:cubicBezTo>
                <a:cubicBezTo>
                  <a:pt x="569742" y="766690"/>
                  <a:pt x="440788" y="614289"/>
                  <a:pt x="379828" y="647114"/>
                </a:cubicBezTo>
                <a:cubicBezTo>
                  <a:pt x="318868" y="679939"/>
                  <a:pt x="316524" y="916745"/>
                  <a:pt x="253219" y="942536"/>
                </a:cubicBezTo>
                <a:cubicBezTo>
                  <a:pt x="189914" y="968327"/>
                  <a:pt x="0" y="801859"/>
                  <a:pt x="0" y="801859"/>
                </a:cubicBezTo>
              </a:path>
            </a:pathLst>
          </a:custGeom>
          <a:noFill/>
          <a:ln w="28575">
            <a:solidFill>
              <a:schemeClr val="tx1"/>
            </a:solidFill>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6" name="Höger 25"/>
          <p:cNvSpPr/>
          <p:nvPr/>
        </p:nvSpPr>
        <p:spPr>
          <a:xfrm rot="16200000">
            <a:off x="7480538" y="2335812"/>
            <a:ext cx="369945" cy="276662"/>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textruta 26"/>
          <p:cNvSpPr txBox="1"/>
          <p:nvPr/>
        </p:nvSpPr>
        <p:spPr>
          <a:xfrm>
            <a:off x="8496920" y="6338634"/>
            <a:ext cx="1393202" cy="400110"/>
          </a:xfrm>
          <a:prstGeom prst="rect">
            <a:avLst/>
          </a:prstGeom>
          <a:noFill/>
        </p:spPr>
        <p:txBody>
          <a:bodyPr wrap="none" rtlCol="0">
            <a:spAutoFit/>
          </a:bodyPr>
          <a:lstStyle/>
          <a:p>
            <a:r>
              <a:rPr lang="sv-SE" sz="2000" i="1" dirty="0"/>
              <a:t>#</a:t>
            </a:r>
            <a:r>
              <a:rPr lang="sv-SE" sz="2000" i="1" dirty="0" err="1"/>
              <a:t>ForALLball</a:t>
            </a:r>
            <a:endParaRPr lang="sv-SE" sz="2000" i="1" dirty="0"/>
          </a:p>
        </p:txBody>
      </p:sp>
    </p:spTree>
    <p:extLst>
      <p:ext uri="{BB962C8B-B14F-4D97-AF65-F5344CB8AC3E}">
        <p14:creationId xmlns:p14="http://schemas.microsoft.com/office/powerpoint/2010/main" val="876160034"/>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tem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372</TotalTime>
  <Words>1636</Words>
  <Application>Microsoft Macintosh PowerPoint</Application>
  <PresentationFormat>A4 (210 x 297 mm)</PresentationFormat>
  <Paragraphs>178</Paragraphs>
  <Slides>14</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14</vt:i4>
      </vt:variant>
    </vt:vector>
  </HeadingPairs>
  <TitlesOfParts>
    <vt:vector size="18" baseType="lpstr">
      <vt:lpstr>Arial</vt:lpstr>
      <vt:lpstr>Calibri</vt:lpstr>
      <vt:lpstr>Calibri Light</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Andreas Ågren</dc:creator>
  <cp:lastModifiedBy>Andreas Ågren</cp:lastModifiedBy>
  <cp:revision>36</cp:revision>
  <dcterms:created xsi:type="dcterms:W3CDTF">2016-09-30T10:59:53Z</dcterms:created>
  <dcterms:modified xsi:type="dcterms:W3CDTF">2018-11-26T10:23:05Z</dcterms:modified>
</cp:coreProperties>
</file>