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57" r:id="rId3"/>
    <p:sldId id="270" r:id="rId4"/>
    <p:sldId id="271" r:id="rId5"/>
    <p:sldId id="258" r:id="rId6"/>
    <p:sldId id="264" r:id="rId7"/>
    <p:sldId id="269" r:id="rId8"/>
    <p:sldId id="265" r:id="rId9"/>
    <p:sldId id="273" r:id="rId10"/>
    <p:sldId id="259" r:id="rId11"/>
    <p:sldId id="272" r:id="rId12"/>
    <p:sldId id="260" r:id="rId13"/>
    <p:sldId id="261" r:id="rId14"/>
    <p:sldId id="26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0" d="100"/>
          <a:sy n="70" d="100"/>
        </p:scale>
        <p:origin x="53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sv-SE"/>
              <a:t>Klicka här för att ändra mall för rubrikformat</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61ED8E63-6F62-4479-AF92-EE8EA7A37DE6}" type="datetimeFigureOut">
              <a:rPr lang="sv-SE" smtClean="0"/>
              <a:t>2024-04-01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885154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sv-SE"/>
              <a:t>Klicka här för att ändra mall för rubrikformat</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1ED8E63-6F62-4479-AF92-EE8EA7A37DE6}" type="datetimeFigureOut">
              <a:rPr lang="sv-SE" smtClean="0"/>
              <a:t>2024-04-01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76559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61ED8E63-6F62-4479-AF92-EE8EA7A37DE6}" type="datetimeFigureOut">
              <a:rPr lang="sv-SE" smtClean="0"/>
              <a:t>2024-04-01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269526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61ED8E63-6F62-4479-AF92-EE8EA7A37DE6}" type="datetimeFigureOut">
              <a:rPr lang="sv-SE" smtClean="0"/>
              <a:t>2024-04-01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28387301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61ED8E63-6F62-4479-AF92-EE8EA7A37DE6}" type="datetimeFigureOut">
              <a:rPr lang="sv-SE" smtClean="0"/>
              <a:t>2024-04-01</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64806315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61ED8E63-6F62-4479-AF92-EE8EA7A37DE6}" type="datetimeFigureOut">
              <a:rPr lang="sv-SE" smtClean="0"/>
              <a:t>2024-04-01</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904689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ED8E63-6F62-4479-AF92-EE8EA7A37DE6}" type="datetimeFigureOut">
              <a:rPr lang="sv-SE" smtClean="0"/>
              <a:t>2024-04-01</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3977458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sv-SE"/>
              <a:t>Klicka här för att ändra mall för rubrikformat</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1ED8E63-6F62-4479-AF92-EE8EA7A37DE6}" type="datetimeFigureOut">
              <a:rPr lang="sv-SE" smtClean="0"/>
              <a:t>2024-04-01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172918233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sv-SE"/>
              <a:t>Klicka här för att ändra mall för rubrikformat</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sv-SE"/>
              <a:t>Klicka på ikonen för att lägga till en bild</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a:xfrm>
            <a:off x="3885810" y="6041362"/>
            <a:ext cx="976879" cy="365125"/>
          </a:xfrm>
        </p:spPr>
        <p:txBody>
          <a:bodyPr/>
          <a:lstStyle/>
          <a:p>
            <a:fld id="{61ED8E63-6F62-4479-AF92-EE8EA7A37DE6}" type="datetimeFigureOut">
              <a:rPr lang="sv-SE" smtClean="0"/>
              <a:t>2024-04-01</a:t>
            </a:fld>
            <a:endParaRPr lang="sv-SE"/>
          </a:p>
        </p:txBody>
      </p:sp>
      <p:sp>
        <p:nvSpPr>
          <p:cNvPr id="6" name="Footer Placeholder 5"/>
          <p:cNvSpPr>
            <a:spLocks noGrp="1"/>
          </p:cNvSpPr>
          <p:nvPr>
            <p:ph type="ftr" sz="quarter" idx="11"/>
          </p:nvPr>
        </p:nvSpPr>
        <p:spPr>
          <a:xfrm>
            <a:off x="590396" y="6041362"/>
            <a:ext cx="3295413" cy="365125"/>
          </a:xfrm>
        </p:spPr>
        <p:txBody>
          <a:bodyPr/>
          <a:lstStyle/>
          <a:p>
            <a:endParaRPr lang="sv-SE"/>
          </a:p>
        </p:txBody>
      </p:sp>
      <p:sp>
        <p:nvSpPr>
          <p:cNvPr id="7" name="Slide Number Placeholder 6"/>
          <p:cNvSpPr>
            <a:spLocks noGrp="1"/>
          </p:cNvSpPr>
          <p:nvPr>
            <p:ph type="sldNum" sz="quarter" idx="12"/>
          </p:nvPr>
        </p:nvSpPr>
        <p:spPr>
          <a:xfrm>
            <a:off x="4862689" y="5915888"/>
            <a:ext cx="1062155" cy="490599"/>
          </a:xfrm>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1124750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sv-SE"/>
              <a:t>Klicka här för att ändra mall för rubrikformat</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sv-SE"/>
              <a:t>Klicka på ikonen för att lägga till en bild</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1ED8E63-6F62-4479-AF92-EE8EA7A37DE6}" type="datetimeFigureOut">
              <a:rPr lang="sv-SE" smtClean="0"/>
              <a:t>2024-04-01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111715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61ED8E63-6F62-4479-AF92-EE8EA7A37DE6}" type="datetimeFigureOut">
              <a:rPr lang="sv-SE" smtClean="0"/>
              <a:t>2024-04-01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3018689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sv-SE"/>
              <a:t>Klicka här för att ändra mall för rubrikformat</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sv-SE"/>
              <a:t>Klicka här för att ändra format på bakgrundstexten</a:t>
            </a:r>
          </a:p>
        </p:txBody>
      </p:sp>
      <p:sp>
        <p:nvSpPr>
          <p:cNvPr id="2" name="Date Placeholder 1"/>
          <p:cNvSpPr>
            <a:spLocks noGrp="1"/>
          </p:cNvSpPr>
          <p:nvPr>
            <p:ph type="dt" sz="half" idx="10"/>
          </p:nvPr>
        </p:nvSpPr>
        <p:spPr/>
        <p:txBody>
          <a:bodyPr/>
          <a:lstStyle/>
          <a:p>
            <a:fld id="{61ED8E63-6F62-4479-AF92-EE8EA7A37DE6}" type="datetimeFigureOut">
              <a:rPr lang="sv-SE" smtClean="0"/>
              <a:t>2024-04-01</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1809259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1ED8E63-6F62-4479-AF92-EE8EA7A37DE6}" type="datetimeFigureOut">
              <a:rPr lang="sv-SE" smtClean="0"/>
              <a:t>2024-04-01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969306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1ED8E63-6F62-4479-AF92-EE8EA7A37DE6}" type="datetimeFigureOut">
              <a:rPr lang="sv-SE" smtClean="0"/>
              <a:t>2024-04-01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DD1EEA7-DB75-4C0E-A6C0-B4A394C6E78C}" type="slidenum">
              <a:rPr lang="sv-SE" smtClean="0"/>
              <a:t>‹#›</a:t>
            </a:fld>
            <a:endParaRPr lang="sv-SE"/>
          </a:p>
        </p:txBody>
      </p:sp>
    </p:spTree>
    <p:extLst>
      <p:ext uri="{BB962C8B-B14F-4D97-AF65-F5344CB8AC3E}">
        <p14:creationId xmlns:p14="http://schemas.microsoft.com/office/powerpoint/2010/main" val="2708655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sv-SE"/>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61ED8E63-6F62-4479-AF92-EE8EA7A37DE6}" type="datetimeFigureOut">
              <a:rPr lang="sv-SE" smtClean="0"/>
              <a:t>2024-04-01</a:t>
            </a:fld>
            <a:endParaRPr lang="sv-SE"/>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1DD1EEA7-DB75-4C0E-A6C0-B4A394C6E78C}" type="slidenum">
              <a:rPr lang="sv-SE" smtClean="0"/>
              <a:t>‹#›</a:t>
            </a:fld>
            <a:endParaRPr lang="sv-SE"/>
          </a:p>
        </p:txBody>
      </p:sp>
    </p:spTree>
    <p:extLst>
      <p:ext uri="{BB962C8B-B14F-4D97-AF65-F5344CB8AC3E}">
        <p14:creationId xmlns:p14="http://schemas.microsoft.com/office/powerpoint/2010/main" val="69124230"/>
      </p:ext>
    </p:extLst>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86865" y="818984"/>
            <a:ext cx="7280885" cy="3268520"/>
          </a:xfrm>
        </p:spPr>
        <p:txBody>
          <a:bodyPr>
            <a:normAutofit/>
          </a:bodyPr>
          <a:lstStyle/>
          <a:p>
            <a:pPr algn="ctr"/>
            <a:r>
              <a:rPr lang="sv-SE" sz="4800" dirty="0">
                <a:solidFill>
                  <a:srgbClr val="FFFFFF"/>
                </a:solidFill>
                <a:latin typeface="Calibri" panose="020F0502020204030204" pitchFamily="34" charset="0"/>
                <a:cs typeface="Calibri" panose="020F0502020204030204" pitchFamily="34" charset="0"/>
              </a:rPr>
              <a:t>Föräldramöte 3 april</a:t>
            </a:r>
            <a:br>
              <a:rPr lang="sv-SE" sz="4800" dirty="0">
                <a:solidFill>
                  <a:srgbClr val="FFFFFF"/>
                </a:solidFill>
                <a:latin typeface="Calibri" panose="020F0502020204030204" pitchFamily="34" charset="0"/>
                <a:cs typeface="Calibri" panose="020F0502020204030204" pitchFamily="34" charset="0"/>
              </a:rPr>
            </a:br>
            <a:br>
              <a:rPr lang="sv-SE" sz="4800" dirty="0">
                <a:solidFill>
                  <a:srgbClr val="FFFFFF"/>
                </a:solidFill>
                <a:latin typeface="Calibri" panose="020F0502020204030204" pitchFamily="34" charset="0"/>
                <a:cs typeface="Calibri" panose="020F0502020204030204" pitchFamily="34" charset="0"/>
              </a:rPr>
            </a:br>
            <a:r>
              <a:rPr lang="sv-SE" sz="4800" dirty="0">
                <a:solidFill>
                  <a:srgbClr val="FFFFFF"/>
                </a:solidFill>
                <a:latin typeface="Calibri" panose="020F0502020204030204" pitchFamily="34" charset="0"/>
                <a:cs typeface="Calibri" panose="020F0502020204030204" pitchFamily="34" charset="0"/>
              </a:rPr>
              <a:t>Skövde AIK Pojkar 2012</a:t>
            </a: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730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465149" y="1047584"/>
            <a:ext cx="6596245" cy="3572041"/>
          </a:xfrm>
        </p:spPr>
        <p:txBody>
          <a:bodyPr>
            <a:normAutofit fontScale="90000"/>
          </a:bodyPr>
          <a:lstStyle/>
          <a:p>
            <a:r>
              <a:rPr lang="sv-SE" sz="4800" dirty="0">
                <a:solidFill>
                  <a:srgbClr val="FFFFFF"/>
                </a:solidFill>
                <a:latin typeface="Calibri" panose="020F0502020204030204" pitchFamily="34" charset="0"/>
                <a:cs typeface="Calibri" panose="020F0502020204030204" pitchFamily="34" charset="0"/>
              </a:rPr>
              <a:t>Pojkar 2012</a:t>
            </a:r>
            <a:br>
              <a:rPr lang="sv-SE" sz="48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a:t>
            </a:r>
            <a:br>
              <a:rPr lang="sv-SE" sz="48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Mattias K Berggren 			Ansvarig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Anders Peterson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Erik Nyberg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Johan Valkvist Karlsson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Jonas Björk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Jörgen Eliasson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Magnus Lindell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Markus </a:t>
            </a:r>
            <a:r>
              <a:rPr lang="sv-SE" sz="2400" dirty="0" err="1">
                <a:solidFill>
                  <a:srgbClr val="FFFFFF"/>
                </a:solidFill>
                <a:latin typeface="Calibri" panose="020F0502020204030204" pitchFamily="34" charset="0"/>
                <a:cs typeface="Calibri" panose="020F0502020204030204" pitchFamily="34" charset="0"/>
              </a:rPr>
              <a:t>Bånnsgård</a:t>
            </a:r>
            <a:r>
              <a:rPr lang="sv-SE" sz="2400" dirty="0">
                <a:solidFill>
                  <a:srgbClr val="FFFFFF"/>
                </a:solidFill>
                <a:latin typeface="Calibri" panose="020F0502020204030204" pitchFamily="34" charset="0"/>
                <a:cs typeface="Calibri" panose="020F0502020204030204" pitchFamily="34" charset="0"/>
              </a:rPr>
              <a:t>			Ledare</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Sara Söderqvist				Lagförälder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Madelene Agardtsson		Lagförälder</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465149" y="4930538"/>
            <a:ext cx="6051236" cy="1241828"/>
          </a:xfrm>
        </p:spPr>
        <p:txBody>
          <a:bodyPr>
            <a:normAutofit/>
          </a:bodyPr>
          <a:lstStyle/>
          <a:p>
            <a:endParaRPr lang="sv-SE" sz="2000" dirty="0">
              <a:solidFill>
                <a:srgbClr val="FFFFFF"/>
              </a:solidFill>
            </a:endParaRPr>
          </a:p>
          <a:p>
            <a:r>
              <a:rPr lang="sv-SE" sz="2400" dirty="0">
                <a:solidFill>
                  <a:srgbClr val="FFFFFF"/>
                </a:solidFill>
                <a:latin typeface="Calibri" panose="020F0502020204030204" pitchFamily="34" charset="0"/>
                <a:cs typeface="Calibri" panose="020F0502020204030204" pitchFamily="34" charset="0"/>
              </a:rPr>
              <a:t>Spelare: 48 </a:t>
            </a:r>
            <a:r>
              <a:rPr lang="sv-SE" sz="2400" dirty="0" err="1">
                <a:solidFill>
                  <a:srgbClr val="FFFFFF"/>
                </a:solidFill>
                <a:latin typeface="Calibri" panose="020F0502020204030204" pitchFamily="34" charset="0"/>
                <a:cs typeface="Calibri" panose="020F0502020204030204" pitchFamily="34" charset="0"/>
              </a:rPr>
              <a:t>st</a:t>
            </a:r>
            <a:r>
              <a:rPr lang="sv-SE" sz="2400" dirty="0">
                <a:solidFill>
                  <a:srgbClr val="FFFFFF"/>
                </a:solidFill>
                <a:latin typeface="Calibri" panose="020F0502020204030204" pitchFamily="34" charset="0"/>
                <a:cs typeface="Calibri" panose="020F0502020204030204" pitchFamily="34" charset="0"/>
              </a:rPr>
              <a:t> (6 nya)</a:t>
            </a: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86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465149" y="971551"/>
            <a:ext cx="6596245" cy="3552824"/>
          </a:xfrm>
        </p:spPr>
        <p:txBody>
          <a:bodyPr>
            <a:normAutofit fontScale="90000"/>
          </a:bodyPr>
          <a:lstStyle/>
          <a:p>
            <a:r>
              <a:rPr lang="sv-SE" sz="4800" dirty="0">
                <a:solidFill>
                  <a:srgbClr val="FFFFFF"/>
                </a:solidFill>
                <a:latin typeface="Calibri" panose="020F0502020204030204" pitchFamily="34" charset="0"/>
                <a:cs typeface="Calibri" panose="020F0502020204030204" pitchFamily="34" charset="0"/>
              </a:rPr>
              <a:t>Träningar</a:t>
            </a:r>
            <a:br>
              <a:rPr lang="sv-SE" sz="48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a:t>
            </a:r>
            <a:br>
              <a:rPr lang="sv-SE" sz="48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April				Ons 18:45 - 20:00</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Sön 16:45 - 18:00</a:t>
            </a: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Maj-Sep			Tre träningar per vecka</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Dagar och tider ej klart</a:t>
            </a: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Vid utsatt tid börjar träningen och då förväntas man vara ombytt och klar för genomgång och uppvärmning.			</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465149" y="4930538"/>
            <a:ext cx="6051236" cy="1241828"/>
          </a:xfrm>
        </p:spPr>
        <p:txBody>
          <a:bodyPr>
            <a:normAutofit/>
          </a:bodyPr>
          <a:lstStyle/>
          <a:p>
            <a:endParaRPr lang="sv-SE" sz="2000" dirty="0">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291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538301" y="685634"/>
            <a:ext cx="6596245" cy="3765041"/>
          </a:xfrm>
        </p:spPr>
        <p:txBody>
          <a:bodyPr>
            <a:normAutofit fontScale="90000"/>
          </a:bodyPr>
          <a:lstStyle/>
          <a:p>
            <a:r>
              <a:rPr lang="sv-SE" sz="4800" dirty="0">
                <a:solidFill>
                  <a:srgbClr val="FFFFFF"/>
                </a:solidFill>
                <a:latin typeface="Calibri" panose="020F0502020204030204" pitchFamily="34" charset="0"/>
                <a:cs typeface="Calibri" panose="020F0502020204030204" pitchFamily="34" charset="0"/>
              </a:rPr>
              <a:t>SAIK- Modellen</a:t>
            </a:r>
            <a:br>
              <a:rPr lang="sv-SE" sz="48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a:t>
            </a:r>
            <a:br>
              <a:rPr lang="sv-SE" sz="48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Skövde AIK:s spelarutbildningsplan</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6-9 år		(5v5)</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10-12 år	(7v7)</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13-19 år	(9v9 , 11v11)</a:t>
            </a: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Introducera, fokusera, bemästra</a:t>
            </a: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Tre värdeord: KÄRLEK, GLÄDJE, GEMENSKAP</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465149" y="4930538"/>
            <a:ext cx="6051236" cy="1241828"/>
          </a:xfrm>
        </p:spPr>
        <p:txBody>
          <a:bodyPr>
            <a:normAutofit/>
          </a:bodyPr>
          <a:lstStyle/>
          <a:p>
            <a:endParaRPr lang="sv-SE" sz="2000" dirty="0">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604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96390" y="904709"/>
            <a:ext cx="8232242" cy="3268520"/>
          </a:xfrm>
        </p:spPr>
        <p:txBody>
          <a:bodyPr>
            <a:normAutofit fontScale="90000"/>
          </a:bodyPr>
          <a:lstStyle/>
          <a:p>
            <a:pPr>
              <a:lnSpc>
                <a:spcPct val="150000"/>
              </a:lnSpc>
            </a:pPr>
            <a:r>
              <a:rPr lang="sv-SE" sz="4800" dirty="0">
                <a:solidFill>
                  <a:srgbClr val="FFFFFF"/>
                </a:solidFill>
              </a:rPr>
              <a:t>Upplägg matcher serien</a:t>
            </a:r>
            <a:br>
              <a:rPr lang="sv-SE" sz="4800" dirty="0">
                <a:solidFill>
                  <a:srgbClr val="FFFFFF"/>
                </a:solidFill>
              </a:rPr>
            </a:br>
            <a:br>
              <a:rPr lang="sv-SE" sz="4800" dirty="0">
                <a:solidFill>
                  <a:srgbClr val="FFFFFF"/>
                </a:solidFill>
              </a:rPr>
            </a:br>
            <a:br>
              <a:rPr lang="sv-SE" sz="4800" dirty="0">
                <a:solidFill>
                  <a:srgbClr val="FFFFFF"/>
                </a:solidFill>
              </a:rPr>
            </a:br>
            <a:r>
              <a:rPr lang="sv-SE" sz="4800" dirty="0">
                <a:solidFill>
                  <a:srgbClr val="FFFFFF"/>
                </a:solidFill>
                <a:latin typeface="Calibri" panose="020F0502020204030204" pitchFamily="34" charset="0"/>
                <a:cs typeface="Calibri" panose="020F0502020204030204" pitchFamily="34" charset="0"/>
              </a:rPr>
              <a:t>Lagindelning</a:t>
            </a:r>
            <a:br>
              <a:rPr lang="sv-SE" sz="4800" dirty="0">
                <a:solidFill>
                  <a:srgbClr val="FFFFFF"/>
                </a:solidFill>
              </a:rPr>
            </a:br>
            <a:r>
              <a:rPr lang="sv-SE" sz="2400" dirty="0">
                <a:solidFill>
                  <a:srgbClr val="FFFFFF"/>
                </a:solidFill>
                <a:latin typeface="Calibri" panose="020F0502020204030204" pitchFamily="34" charset="0"/>
                <a:cs typeface="Calibri" panose="020F0502020204030204" pitchFamily="34" charset="0"/>
              </a:rPr>
              <a:t>-   Fyra lag i seriespel i fyra olika serier. 12 spelare i varje. </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Speltid 3x20 min</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Man spelar ca 15 seriematcher under året samt fyra / fem cuper.   </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3-4 matcher med samma lag. Främja samspel i det laget.</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Fyra olika konstellationer under året för att spela med olika     spelare och känna att vi är ett stort lag och inte flera små.</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79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86865" y="1180934"/>
            <a:ext cx="7546823" cy="3229142"/>
          </a:xfrm>
        </p:spPr>
        <p:txBody>
          <a:bodyPr>
            <a:normAutofit fontScale="90000"/>
          </a:bodyPr>
          <a:lstStyle/>
          <a:p>
            <a:pPr>
              <a:lnSpc>
                <a:spcPct val="150000"/>
              </a:lnSpc>
            </a:pPr>
            <a:r>
              <a:rPr lang="sv-SE" sz="4000" dirty="0">
                <a:solidFill>
                  <a:srgbClr val="FFFFFF"/>
                </a:solidFill>
                <a:latin typeface="Calibri" panose="020F0502020204030204" pitchFamily="34" charset="0"/>
                <a:cs typeface="Calibri" panose="020F0502020204030204" pitchFamily="34" charset="0"/>
              </a:rPr>
              <a:t>Matcher:</a:t>
            </a:r>
            <a:br>
              <a:rPr lang="sv-SE" sz="4000" dirty="0">
                <a:solidFill>
                  <a:srgbClr val="FFFFFF"/>
                </a:solidFill>
                <a:latin typeface="Calibri" panose="020F0502020204030204" pitchFamily="34" charset="0"/>
                <a:cs typeface="Calibri" panose="020F0502020204030204" pitchFamily="34" charset="0"/>
              </a:rPr>
            </a:br>
            <a:r>
              <a:rPr lang="sv-SE" sz="1200" dirty="0">
                <a:solidFill>
                  <a:srgbClr val="FFFFFF"/>
                </a:solidFill>
                <a:latin typeface="Calibri" panose="020F0502020204030204" pitchFamily="34" charset="0"/>
                <a:cs typeface="Calibri" panose="020F0502020204030204" pitchFamily="34" charset="0"/>
              </a:rPr>
              <a:t> </a:t>
            </a:r>
            <a:br>
              <a:rPr lang="sv-SE" sz="48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Kommer samlas 45 min innan matchstart med gemensamt ombyte i </a:t>
            </a:r>
            <a:r>
              <a:rPr lang="sv-SE" sz="2400" dirty="0" err="1">
                <a:solidFill>
                  <a:srgbClr val="FFFFFF"/>
                </a:solidFill>
                <a:latin typeface="Calibri" panose="020F0502020204030204" pitchFamily="34" charset="0"/>
                <a:cs typeface="Calibri" panose="020F0502020204030204" pitchFamily="34" charset="0"/>
              </a:rPr>
              <a:t>omkl.rum</a:t>
            </a:r>
            <a:r>
              <a:rPr lang="sv-SE" sz="2400" dirty="0">
                <a:solidFill>
                  <a:srgbClr val="FFFFFF"/>
                </a:solidFill>
                <a:latin typeface="Calibri" panose="020F0502020204030204" pitchFamily="34" charset="0"/>
                <a:cs typeface="Calibri" panose="020F0502020204030204" pitchFamily="34" charset="0"/>
              </a:rPr>
              <a:t>. </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Dusch efter matcher! Nytt för i år.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Viktigt att hålla dessa tider! Så vi kan ta matchgenomgång i samband med ombyte. (samt tid till träning)</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Vi uppmuntrar samåkning men överlåter det till er föräldrar.</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611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86865" y="1180933"/>
            <a:ext cx="8326413" cy="4505492"/>
          </a:xfrm>
        </p:spPr>
        <p:txBody>
          <a:bodyPr>
            <a:normAutofit fontScale="90000"/>
          </a:bodyPr>
          <a:lstStyle/>
          <a:p>
            <a:pPr>
              <a:lnSpc>
                <a:spcPct val="150000"/>
              </a:lnSpc>
            </a:pPr>
            <a:r>
              <a:rPr lang="sv-SE" sz="4000" dirty="0">
                <a:solidFill>
                  <a:srgbClr val="FFFFFF"/>
                </a:solidFill>
                <a:latin typeface="Calibri" panose="020F0502020204030204" pitchFamily="34" charset="0"/>
                <a:cs typeface="Calibri" panose="020F0502020204030204" pitchFamily="34" charset="0"/>
              </a:rPr>
              <a:t>Kallelse matcher: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Svar senast två dagar innan match. Ej besvarad kallelse räknas som ett nej.</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Försök svara så tidigt ni kan, framförallt om ni vet att ni är bortresta så vi kan plocka in extra spelare om det skulle behövas.</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För att få en kallelse till match behöver man under de två föregående veckorna tränat 50 % av träningarna. </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Det är på träningarna vi övar på det vi utför på matcherna.</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Lite större kravbild på våra spelare för varje år.</a:t>
            </a:r>
            <a:br>
              <a:rPr lang="sv-SE" sz="2400" dirty="0">
                <a:solidFill>
                  <a:srgbClr val="FFFFFF"/>
                </a:solidFill>
                <a:latin typeface="Calibri" panose="020F0502020204030204" pitchFamily="34" charset="0"/>
                <a:cs typeface="Calibri" panose="020F0502020204030204" pitchFamily="34" charset="0"/>
              </a:rPr>
            </a:b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405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86865" y="1377547"/>
            <a:ext cx="7280885" cy="3419641"/>
          </a:xfrm>
        </p:spPr>
        <p:txBody>
          <a:bodyPr>
            <a:normAutofit fontScale="90000"/>
          </a:bodyPr>
          <a:lstStyle/>
          <a:p>
            <a:pPr>
              <a:lnSpc>
                <a:spcPct val="150000"/>
              </a:lnSpc>
            </a:pPr>
            <a:r>
              <a:rPr lang="sv-SE" sz="4000" dirty="0">
                <a:solidFill>
                  <a:srgbClr val="FFFFFF"/>
                </a:solidFill>
                <a:latin typeface="Calibri" panose="020F0502020204030204" pitchFamily="34" charset="0"/>
                <a:cs typeface="Calibri" panose="020F0502020204030204" pitchFamily="34" charset="0"/>
              </a:rPr>
              <a:t>Spelidé:</a:t>
            </a:r>
            <a:br>
              <a:rPr lang="sv-SE" sz="48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Vill vara ett spelande lag. Mycket passningar och rörelse, spel på marken, undvika långbollar.</a:t>
            </a:r>
            <a:br>
              <a:rPr lang="sv-SE" sz="22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Ska inte vara som bäst nu utan på lång sikt.</a:t>
            </a:r>
            <a:br>
              <a:rPr lang="sv-SE" sz="22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Inte resultatfixerade (även om barnen alltid kommer räkna).</a:t>
            </a:r>
            <a:br>
              <a:rPr lang="sv-SE" sz="22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Vill använda målvakt än mer i spelet – kommer leda till att vi tappar boll ibland. So </a:t>
            </a:r>
            <a:r>
              <a:rPr lang="sv-SE" sz="2200" dirty="0" err="1">
                <a:solidFill>
                  <a:srgbClr val="FFFFFF"/>
                </a:solidFill>
                <a:latin typeface="Calibri" panose="020F0502020204030204" pitchFamily="34" charset="0"/>
                <a:cs typeface="Calibri" panose="020F0502020204030204" pitchFamily="34" charset="0"/>
              </a:rPr>
              <a:t>what</a:t>
            </a:r>
            <a:r>
              <a:rPr lang="sv-SE" sz="2200" dirty="0">
                <a:solidFill>
                  <a:srgbClr val="FFFFFF"/>
                </a:solidFill>
                <a:latin typeface="Calibri" panose="020F0502020204030204" pitchFamily="34" charset="0"/>
                <a:cs typeface="Calibri" panose="020F0502020204030204" pitchFamily="34" charset="0"/>
              </a:rPr>
              <a:t>…</a:t>
            </a:r>
            <a:br>
              <a:rPr lang="sv-SE" sz="22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Uppmuntrar att vi vågar spela fotboll – det vill vi att ni med ska göra! Alla gör misstag ibland, även vi.</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48450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917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17049" y="484505"/>
            <a:ext cx="7280885" cy="3989981"/>
          </a:xfrm>
        </p:spPr>
        <p:txBody>
          <a:bodyPr>
            <a:normAutofit fontScale="90000"/>
          </a:bodyPr>
          <a:lstStyle/>
          <a:p>
            <a:pPr>
              <a:lnSpc>
                <a:spcPct val="150000"/>
              </a:lnSpc>
            </a:pPr>
            <a:r>
              <a:rPr lang="sv-SE" sz="4000" dirty="0">
                <a:solidFill>
                  <a:srgbClr val="FFFFFF"/>
                </a:solidFill>
                <a:latin typeface="Calibri" panose="020F0502020204030204" pitchFamily="34" charset="0"/>
                <a:cs typeface="Calibri" panose="020F0502020204030204" pitchFamily="34" charset="0"/>
              </a:rPr>
              <a:t>Individanpassad träning</a:t>
            </a:r>
            <a:br>
              <a:rPr lang="sv-SE" sz="48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Vissa träningar eller delar av träning kommer vara individanpassade. Där vi försöker utmana killarna utefter deras egna förmåga och ge dem möjlighet att utvecklas i sin takt.  Uppdelade i grupper med samma övningar.</a:t>
            </a:r>
            <a:br>
              <a:rPr lang="sv-SE" sz="22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Ibland uppdelning med olika specifika lärandemål. Målvakter för sig, fokus försvarsspel, fokus anfallsspel, driva/dribbla etc.</a:t>
            </a:r>
            <a:br>
              <a:rPr lang="sv-SE" sz="22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Troligtvis även träningsmatch mot IFK Skövde, Skultorp för att testa på 9v9 under året. </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48450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578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86865" y="1219034"/>
            <a:ext cx="6596245" cy="3578154"/>
          </a:xfrm>
        </p:spPr>
        <p:txBody>
          <a:bodyPr>
            <a:normAutofit fontScale="90000"/>
          </a:bodyPr>
          <a:lstStyle/>
          <a:p>
            <a:r>
              <a:rPr lang="sv-SE" sz="4800" dirty="0">
                <a:solidFill>
                  <a:srgbClr val="FFFFFF"/>
                </a:solidFill>
                <a:latin typeface="Calibri" panose="020F0502020204030204" pitchFamily="34" charset="0"/>
                <a:cs typeface="Calibri" panose="020F0502020204030204" pitchFamily="34" charset="0"/>
              </a:rPr>
              <a:t>Säsongen 2024</a:t>
            </a:r>
            <a:br>
              <a:rPr lang="sv-SE" sz="48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1 april – 30 sep</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(Extra frivillig träning okt-nov)</a:t>
            </a: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Cuper: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a:t>
            </a:r>
            <a:r>
              <a:rPr lang="sv-SE" sz="2400" dirty="0" err="1">
                <a:solidFill>
                  <a:srgbClr val="FFFFFF"/>
                </a:solidFill>
                <a:latin typeface="Calibri" panose="020F0502020204030204" pitchFamily="34" charset="0"/>
                <a:cs typeface="Calibri" panose="020F0502020204030204" pitchFamily="34" charset="0"/>
              </a:rPr>
              <a:t>Giff</a:t>
            </a:r>
            <a:r>
              <a:rPr lang="sv-SE" sz="2400" dirty="0">
                <a:solidFill>
                  <a:srgbClr val="FFFFFF"/>
                </a:solidFill>
                <a:latin typeface="Calibri" panose="020F0502020204030204" pitchFamily="34" charset="0"/>
                <a:cs typeface="Calibri" panose="020F0502020204030204" pitchFamily="34" charset="0"/>
              </a:rPr>
              <a:t>-cupen Tidaholm 		27-28 april</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a:t>
            </a:r>
            <a:r>
              <a:rPr lang="sv-SE" sz="2400" dirty="0" err="1">
                <a:solidFill>
                  <a:srgbClr val="FFFFFF"/>
                </a:solidFill>
                <a:latin typeface="Calibri" panose="020F0502020204030204" pitchFamily="34" charset="0"/>
                <a:cs typeface="Calibri" panose="020F0502020204030204" pitchFamily="34" charset="0"/>
              </a:rPr>
              <a:t>Ulvacupen</a:t>
            </a:r>
            <a:r>
              <a:rPr lang="sv-SE" sz="2400" dirty="0">
                <a:solidFill>
                  <a:srgbClr val="FFFFFF"/>
                </a:solidFill>
                <a:latin typeface="Calibri" panose="020F0502020204030204" pitchFamily="34" charset="0"/>
                <a:cs typeface="Calibri" panose="020F0502020204030204" pitchFamily="34" charset="0"/>
              </a:rPr>
              <a:t> 				15-16 juni</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a:t>
            </a:r>
            <a:r>
              <a:rPr lang="sv-SE" sz="2400" dirty="0" err="1">
                <a:solidFill>
                  <a:srgbClr val="FFFFFF"/>
                </a:solidFill>
                <a:latin typeface="Calibri" panose="020F0502020204030204" pitchFamily="34" charset="0"/>
                <a:cs typeface="Calibri" panose="020F0502020204030204" pitchFamily="34" charset="0"/>
              </a:rPr>
              <a:t>Skadevi</a:t>
            </a:r>
            <a:r>
              <a:rPr lang="sv-SE" sz="2400" dirty="0">
                <a:solidFill>
                  <a:srgbClr val="FFFFFF"/>
                </a:solidFill>
                <a:latin typeface="Calibri" panose="020F0502020204030204" pitchFamily="34" charset="0"/>
                <a:cs typeface="Calibri" panose="020F0502020204030204" pitchFamily="34" charset="0"/>
              </a:rPr>
              <a:t>					28-30 juni (300 kr)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Eskilscupen Helsingborg 	1-4 aug (Kostnad)</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Ev. avslutande cup i september</a:t>
            </a:r>
            <a:br>
              <a:rPr lang="sv-SE" sz="2400" dirty="0">
                <a:solidFill>
                  <a:srgbClr val="FFFFFF"/>
                </a:solidFill>
                <a:latin typeface="Calibri" panose="020F0502020204030204" pitchFamily="34" charset="0"/>
                <a:cs typeface="Calibri" panose="020F0502020204030204" pitchFamily="34" charset="0"/>
              </a:rPr>
            </a:b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Träningsläger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Karlsborg					  18-19 maj</a:t>
            </a: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571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800101" y="1047751"/>
            <a:ext cx="8191500" cy="4162424"/>
          </a:xfrm>
        </p:spPr>
        <p:txBody>
          <a:bodyPr>
            <a:normAutofit fontScale="90000"/>
          </a:bodyPr>
          <a:lstStyle/>
          <a:p>
            <a:r>
              <a:rPr lang="sv-SE" sz="4800" dirty="0">
                <a:solidFill>
                  <a:srgbClr val="FFFFFF"/>
                </a:solidFill>
                <a:latin typeface="Calibri" panose="020F0502020204030204" pitchFamily="34" charset="0"/>
                <a:cs typeface="Calibri" panose="020F0502020204030204" pitchFamily="34" charset="0"/>
              </a:rPr>
              <a:t>Cuper forts.</a:t>
            </a:r>
            <a:br>
              <a:rPr lang="sv-SE" sz="4800" dirty="0">
                <a:solidFill>
                  <a:srgbClr val="FFFFFF"/>
                </a:solidFill>
                <a:latin typeface="Calibri" panose="020F0502020204030204" pitchFamily="34" charset="0"/>
                <a:cs typeface="Calibri" panose="020F0502020204030204" pitchFamily="34" charset="0"/>
              </a:rPr>
            </a:br>
            <a:r>
              <a:rPr lang="sv-SE" sz="2200" dirty="0">
                <a:solidFill>
                  <a:srgbClr val="FFFFFF"/>
                </a:solidFill>
                <a:latin typeface="Calibri" panose="020F0502020204030204" pitchFamily="34" charset="0"/>
                <a:cs typeface="Calibri" panose="020F0502020204030204" pitchFamily="34" charset="0"/>
              </a:rPr>
              <a:t>  </a:t>
            </a:r>
            <a:br>
              <a:rPr lang="sv-SE" sz="4800" dirty="0">
                <a:solidFill>
                  <a:srgbClr val="FFFFFF"/>
                </a:solidFill>
                <a:latin typeface="Calibri" panose="020F0502020204030204" pitchFamily="34" charset="0"/>
                <a:cs typeface="Calibri" panose="020F0502020204030204" pitchFamily="34" charset="0"/>
              </a:rPr>
            </a:br>
            <a:r>
              <a:rPr lang="sv-SE" sz="2400" dirty="0" err="1">
                <a:solidFill>
                  <a:srgbClr val="FFFFFF"/>
                </a:solidFill>
                <a:latin typeface="Calibri" panose="020F0502020204030204" pitchFamily="34" charset="0"/>
                <a:cs typeface="Calibri" panose="020F0502020204030204" pitchFamily="34" charset="0"/>
              </a:rPr>
              <a:t>Giff</a:t>
            </a:r>
            <a:r>
              <a:rPr lang="sv-SE" sz="2400" dirty="0">
                <a:solidFill>
                  <a:srgbClr val="FFFFFF"/>
                </a:solidFill>
                <a:latin typeface="Calibri" panose="020F0502020204030204" pitchFamily="34" charset="0"/>
                <a:cs typeface="Calibri" panose="020F0502020204030204" pitchFamily="34" charset="0"/>
              </a:rPr>
              <a:t>- cupen		Kallelse skickas i veckan</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Eskilscupen		Anmälningsutskick skickas i närtid. För att veta hur 					många lag vi ska anmäla. Så kolla upp sommarens 					planer. Ett JA på anmälan räknar vi	som att man kan 				deltaga.</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Transport till och från Helsingborg ansvarar man för 				själv. Killarna bor sedan tre nätter med oss ledare på 				skola inkl. måltider.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Kostnad ca 1600 - 1700 kr</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a:t>
            </a:r>
            <a:endParaRPr lang="sv-SE" sz="48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465149" y="4930538"/>
            <a:ext cx="6051236" cy="1241828"/>
          </a:xfrm>
        </p:spPr>
        <p:txBody>
          <a:bodyPr>
            <a:normAutofit/>
          </a:bodyPr>
          <a:lstStyle/>
          <a:p>
            <a:endParaRPr lang="sv-SE" sz="2000" dirty="0">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077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86865" y="503555"/>
            <a:ext cx="7995260" cy="4448341"/>
          </a:xfrm>
        </p:spPr>
        <p:txBody>
          <a:bodyPr>
            <a:normAutofit fontScale="90000"/>
          </a:bodyPr>
          <a:lstStyle/>
          <a:p>
            <a:pPr marL="342900" indent="-342900">
              <a:lnSpc>
                <a:spcPct val="150000"/>
              </a:lnSpc>
              <a:buFont typeface="Arial" panose="020B0604020202020204" pitchFamily="34" charset="0"/>
              <a:buChar char="•"/>
            </a:pPr>
            <a:r>
              <a:rPr lang="sv-SE" sz="2800" dirty="0">
                <a:solidFill>
                  <a:srgbClr val="FFFFFF"/>
                </a:solidFill>
                <a:latin typeface="Calibri" panose="020F0502020204030204" pitchFamily="34" charset="0"/>
                <a:cs typeface="Calibri" panose="020F0502020204030204" pitchFamily="34" charset="0"/>
              </a:rPr>
              <a:t>Att vara förälder till en spelare i Skövde AIK innebär:</a:t>
            </a:r>
            <a:br>
              <a:rPr lang="sv-SE" sz="2200" dirty="0">
                <a:solidFill>
                  <a:srgbClr val="FFFFFF"/>
                </a:solidFill>
                <a:latin typeface="Calibri" panose="020F0502020204030204" pitchFamily="34" charset="0"/>
                <a:cs typeface="Calibri" panose="020F0502020204030204" pitchFamily="34" charset="0"/>
              </a:rPr>
            </a:b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Vid matcher hejar vi på alla spelare, inte bara vårt egna barn. Uppmuntra bra prestationer, inte bara mål.  Även motståndare som gör saker bra!</a:t>
            </a: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Då det är en lagsport försöker vi undvika ”provision” för mål etc. Vi är tillsammans ETT lag. Alla fyller en lika viktig funktion.</a:t>
            </a: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Domarna som dömer våra matcher är barn och ungdomar, de gör misstag precis som alla oss andra. Vi pratar med domarna.</a:t>
            </a: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Deltar i de aktiviteter som föreningen har som åtagande.</a:t>
            </a:r>
            <a:br>
              <a:rPr lang="sv-SE" sz="1800" dirty="0">
                <a:solidFill>
                  <a:srgbClr val="FFFFFF"/>
                </a:solidFill>
              </a:rPr>
            </a:br>
            <a:br>
              <a:rPr lang="sv-SE" sz="2000" dirty="0">
                <a:solidFill>
                  <a:srgbClr val="FFFFFF"/>
                </a:solidFill>
              </a:rPr>
            </a:br>
            <a:endParaRPr lang="sv-SE" sz="2000" dirty="0">
              <a:solidFill>
                <a:srgbClr val="FFFFFF"/>
              </a:solidFill>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dirty="0">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099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21811" y="1528668"/>
            <a:ext cx="8165089" cy="3268520"/>
          </a:xfrm>
        </p:spPr>
        <p:txBody>
          <a:bodyPr>
            <a:noAutofit/>
          </a:bodyPr>
          <a:lstStyle/>
          <a:p>
            <a:pPr>
              <a:lnSpc>
                <a:spcPct val="150000"/>
              </a:lnSpc>
            </a:pPr>
            <a:r>
              <a:rPr lang="sv-SE" sz="4000" dirty="0">
                <a:solidFill>
                  <a:srgbClr val="FFFFFF"/>
                </a:solidFill>
                <a:latin typeface="Calibri" panose="020F0502020204030204" pitchFamily="34" charset="0"/>
                <a:cs typeface="Calibri" panose="020F0502020204030204" pitchFamily="34" charset="0"/>
              </a:rPr>
              <a:t>Åtaganden:</a:t>
            </a:r>
            <a:br>
              <a:rPr lang="sv-SE" sz="40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Klassfotbollen 25/5. Bemanning kiosk etc.</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Kiosk a-lag. 2-3 matcher ansvarar vårt lag för kiosk.</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Rabatthäften 5 </a:t>
            </a:r>
            <a:r>
              <a:rPr lang="sv-SE" sz="2400" dirty="0" err="1">
                <a:solidFill>
                  <a:srgbClr val="FFFFFF"/>
                </a:solidFill>
                <a:latin typeface="Calibri" panose="020F0502020204030204" pitchFamily="34" charset="0"/>
                <a:cs typeface="Calibri" panose="020F0502020204030204" pitchFamily="34" charset="0"/>
              </a:rPr>
              <a:t>st</a:t>
            </a:r>
            <a:br>
              <a:rPr lang="sv-SE" sz="2400" dirty="0">
                <a:solidFill>
                  <a:srgbClr val="FFFFFF"/>
                </a:solidFill>
                <a:latin typeface="Calibri" panose="020F0502020204030204" pitchFamily="34" charset="0"/>
                <a:cs typeface="Calibri" panose="020F0502020204030204" pitchFamily="34" charset="0"/>
              </a:rPr>
            </a:br>
            <a:r>
              <a:rPr lang="sv-SE" sz="2400" dirty="0">
                <a:solidFill>
                  <a:srgbClr val="FFFFFF"/>
                </a:solidFill>
                <a:latin typeface="Calibri" panose="020F0502020204030204" pitchFamily="34" charset="0"/>
                <a:cs typeface="Calibri" panose="020F0502020204030204" pitchFamily="34" charset="0"/>
              </a:rPr>
              <a:t>-   Sälja toalettpapper</a:t>
            </a:r>
            <a:br>
              <a:rPr lang="sv-SE" sz="2400" dirty="0">
                <a:solidFill>
                  <a:srgbClr val="FFFFFF"/>
                </a:solidFill>
                <a:latin typeface="Calibri" panose="020F0502020204030204" pitchFamily="34" charset="0"/>
                <a:cs typeface="Calibri" panose="020F0502020204030204" pitchFamily="34" charset="0"/>
              </a:rPr>
            </a:br>
            <a:br>
              <a:rPr lang="sv-SE" sz="2800" dirty="0">
                <a:solidFill>
                  <a:srgbClr val="FFFFFF"/>
                </a:solidFill>
                <a:latin typeface="Calibri" panose="020F0502020204030204" pitchFamily="34" charset="0"/>
                <a:cs typeface="Calibri" panose="020F0502020204030204" pitchFamily="34" charset="0"/>
              </a:rPr>
            </a:br>
            <a:r>
              <a:rPr lang="sv-SE" sz="2800" dirty="0">
                <a:solidFill>
                  <a:srgbClr val="FFFFFF"/>
                </a:solidFill>
                <a:latin typeface="Calibri" panose="020F0502020204030204" pitchFamily="34" charset="0"/>
                <a:cs typeface="Calibri" panose="020F0502020204030204" pitchFamily="34" charset="0"/>
              </a:rPr>
              <a:t>-   </a:t>
            </a:r>
            <a:r>
              <a:rPr lang="sv-SE" sz="2400" dirty="0">
                <a:solidFill>
                  <a:srgbClr val="FFFFFF"/>
                </a:solidFill>
                <a:latin typeface="Calibri" panose="020F0502020204030204" pitchFamily="34" charset="0"/>
                <a:cs typeface="Calibri" panose="020F0502020204030204" pitchFamily="34" charset="0"/>
              </a:rPr>
              <a:t>Baka till egen kiosk vissa hemmamatcher</a:t>
            </a:r>
            <a:endParaRPr lang="sv-SE" sz="4000" dirty="0">
              <a:solidFill>
                <a:srgbClr val="FFFFFF"/>
              </a:solidFill>
              <a:latin typeface="Calibri" panose="020F0502020204030204" pitchFamily="34" charset="0"/>
              <a:cs typeface="Calibri" panose="020F0502020204030204" pitchFamily="34" charset="0"/>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996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58768" y="1794740"/>
            <a:ext cx="7326103" cy="3268520"/>
          </a:xfrm>
        </p:spPr>
        <p:txBody>
          <a:bodyPr>
            <a:noAutofit/>
          </a:bodyPr>
          <a:lstStyle/>
          <a:p>
            <a:pPr>
              <a:lnSpc>
                <a:spcPct val="150000"/>
              </a:lnSpc>
            </a:pPr>
            <a:r>
              <a:rPr lang="sv-SE" sz="4000" dirty="0">
                <a:solidFill>
                  <a:srgbClr val="FFFFFF"/>
                </a:solidFill>
                <a:latin typeface="Calibri" panose="020F0502020204030204" pitchFamily="34" charset="0"/>
                <a:cs typeface="Calibri" panose="020F0502020204030204" pitchFamily="34" charset="0"/>
              </a:rPr>
              <a:t>Kommunikation:</a:t>
            </a:r>
            <a:br>
              <a:rPr lang="sv-SE" sz="4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Via </a:t>
            </a:r>
            <a:r>
              <a:rPr lang="sv-SE" sz="2000" dirty="0" err="1">
                <a:solidFill>
                  <a:srgbClr val="FFFFFF"/>
                </a:solidFill>
                <a:latin typeface="Calibri" panose="020F0502020204030204" pitchFamily="34" charset="0"/>
                <a:cs typeface="Calibri" panose="020F0502020204030204" pitchFamily="34" charset="0"/>
              </a:rPr>
              <a:t>Sportadmin</a:t>
            </a:r>
            <a:r>
              <a:rPr lang="sv-SE" sz="2000" dirty="0">
                <a:solidFill>
                  <a:srgbClr val="FFFFFF"/>
                </a:solidFill>
                <a:latin typeface="Calibri" panose="020F0502020204030204" pitchFamily="34" charset="0"/>
                <a:cs typeface="Calibri" panose="020F0502020204030204" pitchFamily="34" charset="0"/>
              </a:rPr>
              <a:t> (ny plattform)</a:t>
            </a: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Eller direkt till Mattias 0707-595818, Sara 0705-467046, Madde 0734-233230</a:t>
            </a: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Kommer starta en </a:t>
            </a:r>
            <a:r>
              <a:rPr lang="sv-SE" sz="2000" dirty="0" err="1">
                <a:solidFill>
                  <a:srgbClr val="FFFFFF"/>
                </a:solidFill>
                <a:latin typeface="Calibri" panose="020F0502020204030204" pitchFamily="34" charset="0"/>
                <a:cs typeface="Calibri" panose="020F0502020204030204" pitchFamily="34" charset="0"/>
              </a:rPr>
              <a:t>Supertext</a:t>
            </a:r>
            <a:r>
              <a:rPr lang="sv-SE" sz="2000" dirty="0">
                <a:solidFill>
                  <a:srgbClr val="FFFFFF"/>
                </a:solidFill>
                <a:latin typeface="Calibri" panose="020F0502020204030204" pitchFamily="34" charset="0"/>
                <a:cs typeface="Calibri" panose="020F0502020204030204" pitchFamily="34" charset="0"/>
              </a:rPr>
              <a:t>-grupp för att ha en snabb kanal för info. Återkommer när detta </a:t>
            </a:r>
            <a:r>
              <a:rPr lang="sv-SE" sz="2000">
                <a:solidFill>
                  <a:srgbClr val="FFFFFF"/>
                </a:solidFill>
                <a:latin typeface="Calibri" panose="020F0502020204030204" pitchFamily="34" charset="0"/>
                <a:cs typeface="Calibri" panose="020F0502020204030204" pitchFamily="34" charset="0"/>
              </a:rPr>
              <a:t>är klart.</a:t>
            </a:r>
            <a:br>
              <a:rPr lang="sv-SE" sz="2000" dirty="0">
                <a:solidFill>
                  <a:srgbClr val="FFFFFF"/>
                </a:solidFill>
                <a:latin typeface="Calibri" panose="020F0502020204030204" pitchFamily="34" charset="0"/>
                <a:cs typeface="Calibri" panose="020F0502020204030204" pitchFamily="34" charset="0"/>
              </a:rPr>
            </a:br>
            <a:r>
              <a:rPr lang="sv-SE" sz="2000" dirty="0">
                <a:solidFill>
                  <a:srgbClr val="FFFFFF"/>
                </a:solidFill>
                <a:latin typeface="Calibri" panose="020F0502020204030204" pitchFamily="34" charset="0"/>
                <a:cs typeface="Calibri" panose="020F0502020204030204" pitchFamily="34" charset="0"/>
              </a:rPr>
              <a:t>-   Uppdatera er profil på </a:t>
            </a:r>
            <a:r>
              <a:rPr lang="sv-SE" sz="2000" dirty="0" err="1">
                <a:solidFill>
                  <a:srgbClr val="FFFFFF"/>
                </a:solidFill>
                <a:latin typeface="Calibri" panose="020F0502020204030204" pitchFamily="34" charset="0"/>
                <a:cs typeface="Calibri" panose="020F0502020204030204" pitchFamily="34" charset="0"/>
              </a:rPr>
              <a:t>Sportadmin</a:t>
            </a:r>
            <a:r>
              <a:rPr lang="sv-SE" sz="2000" dirty="0">
                <a:solidFill>
                  <a:srgbClr val="FFFFFF"/>
                </a:solidFill>
                <a:latin typeface="Calibri" panose="020F0502020204030204" pitchFamily="34" charset="0"/>
                <a:cs typeface="Calibri" panose="020F0502020204030204" pitchFamily="34" charset="0"/>
              </a:rPr>
              <a:t> så era kontaktuppgifter stämmer. Mobilnummer! Ifall det skulle hända något oförutsett.</a:t>
            </a:r>
            <a:br>
              <a:rPr lang="sv-SE" sz="4000" dirty="0">
                <a:solidFill>
                  <a:srgbClr val="FFFFFF"/>
                </a:solidFill>
              </a:rPr>
            </a:br>
            <a:endParaRPr lang="sv-SE" sz="4000" dirty="0">
              <a:solidFill>
                <a:srgbClr val="FFFFFF"/>
              </a:solidFill>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048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BB090-1EB0-AD86-329B-EBE11E9B6D80}"/>
              </a:ext>
            </a:extLst>
          </p:cNvPr>
          <p:cNvSpPr>
            <a:spLocks noGrp="1"/>
          </p:cNvSpPr>
          <p:nvPr>
            <p:ph type="ctrTitle"/>
          </p:nvPr>
        </p:nvSpPr>
        <p:spPr>
          <a:xfrm>
            <a:off x="1331336" y="1228559"/>
            <a:ext cx="7907913" cy="3268520"/>
          </a:xfrm>
        </p:spPr>
        <p:txBody>
          <a:bodyPr>
            <a:noAutofit/>
          </a:bodyPr>
          <a:lstStyle/>
          <a:p>
            <a:pPr algn="ctr"/>
            <a:r>
              <a:rPr lang="sv-SE" sz="4000" dirty="0">
                <a:solidFill>
                  <a:srgbClr val="FFFFFF"/>
                </a:solidFill>
                <a:latin typeface="Calibri" panose="020F0502020204030204" pitchFamily="34" charset="0"/>
                <a:cs typeface="Calibri" panose="020F0502020204030204" pitchFamily="34" charset="0"/>
              </a:rPr>
              <a:t>Övriga frågor?</a:t>
            </a:r>
            <a:br>
              <a:rPr lang="sv-SE" sz="4000" dirty="0">
                <a:solidFill>
                  <a:srgbClr val="FFFFFF"/>
                </a:solidFill>
              </a:rPr>
            </a:br>
            <a:br>
              <a:rPr lang="sv-SE" sz="4000" dirty="0">
                <a:solidFill>
                  <a:srgbClr val="FFFFFF"/>
                </a:solidFill>
              </a:rPr>
            </a:br>
            <a:endParaRPr lang="sv-SE" sz="4000" dirty="0">
              <a:solidFill>
                <a:srgbClr val="FFFFFF"/>
              </a:solidFill>
            </a:endParaRPr>
          </a:p>
        </p:txBody>
      </p:sp>
      <p:sp>
        <p:nvSpPr>
          <p:cNvPr id="3" name="Underrubrik 2">
            <a:extLst>
              <a:ext uri="{FF2B5EF4-FFF2-40B4-BE49-F238E27FC236}">
                <a16:creationId xmlns:a16="http://schemas.microsoft.com/office/drawing/2014/main" id="{64AA281B-C0FF-2F57-0E29-492E51813889}"/>
              </a:ext>
            </a:extLst>
          </p:cNvPr>
          <p:cNvSpPr>
            <a:spLocks noGrp="1"/>
          </p:cNvSpPr>
          <p:nvPr>
            <p:ph type="subTitle" idx="1"/>
          </p:nvPr>
        </p:nvSpPr>
        <p:spPr>
          <a:xfrm>
            <a:off x="1931874" y="4797188"/>
            <a:ext cx="6051236" cy="1241828"/>
          </a:xfrm>
        </p:spPr>
        <p:txBody>
          <a:bodyPr>
            <a:normAutofit/>
          </a:bodyPr>
          <a:lstStyle/>
          <a:p>
            <a:pPr algn="r"/>
            <a:endParaRPr lang="sv-SE">
              <a:solidFill>
                <a:srgbClr val="FFFFFF"/>
              </a:solidFill>
            </a:endParaRPr>
          </a:p>
        </p:txBody>
      </p:sp>
      <p:pic>
        <p:nvPicPr>
          <p:cNvPr id="1026" name="Picture 2">
            <a:extLst>
              <a:ext uri="{FF2B5EF4-FFF2-40B4-BE49-F238E27FC236}">
                <a16:creationId xmlns:a16="http://schemas.microsoft.com/office/drawing/2014/main" id="{45A4F177-22A7-F11D-5B9D-3CA050C00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3278" y="503555"/>
            <a:ext cx="1574482" cy="2257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4734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t">
  <a:themeElements>
    <a:clrScheme name="Rö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itat">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itat">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TM03457503[[fn=Citat]]</Template>
  <TotalTime>12792</TotalTime>
  <Words>1082</Words>
  <Application>Microsoft Office PowerPoint</Application>
  <PresentationFormat>Bredbild</PresentationFormat>
  <Paragraphs>17</Paragraphs>
  <Slides>15</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Arial</vt:lpstr>
      <vt:lpstr>Calibri</vt:lpstr>
      <vt:lpstr>Century Gothic</vt:lpstr>
      <vt:lpstr>Wingdings 2</vt:lpstr>
      <vt:lpstr>Citat</vt:lpstr>
      <vt:lpstr>Föräldramöte 3 april  Skövde AIK Pojkar 2012</vt:lpstr>
      <vt:lpstr>Pojkar 2012    Mattias K Berggren    Ansvarig Ledare Anders Peterson   Ledare Erik Nyberg     Ledare Johan Valkvist Karlsson  Ledare Jonas Björk     Ledare Jörgen Eliasson    Ledare Magnus Lindell    Ledare Markus Bånnsgård   Ledare Sara Söderqvist    Lagförälder Madelene Agardtsson  Lagförälder</vt:lpstr>
      <vt:lpstr>Träningar    April    Ons 18:45 - 20:00      Sön 16:45 - 18:00  Maj-Sep   Tre träningar per vecka      Dagar och tider ej klart  Vid utsatt tid börjar träningen och då förväntas man vara ombytt och klar för genomgång och uppvärmning.   </vt:lpstr>
      <vt:lpstr>SAIK- Modellen    Skövde AIK:s spelarutbildningsplan 6-9 år  (5v5) 10-12 år (7v7) 13-19 år (9v9 , 11v11)  Introducera, fokusera, bemästra   Tre värdeord: KÄRLEK, GLÄDJE, GEMENSKAP</vt:lpstr>
      <vt:lpstr>Upplägg matcher serien   Lagindelning -   Fyra lag i seriespel i fyra olika serier. 12 spelare i varje.  -   Speltid 3x20 min -   Man spelar ca 15 seriematcher under året samt fyra / fem cuper.    -   3-4 matcher med samma lag. Främja samspel i det laget. -   Fyra olika konstellationer under året för att spela med olika     spelare och känna att vi är ett stort lag och inte flera små.</vt:lpstr>
      <vt:lpstr>Matcher:   -   Kommer samlas 45 min innan matchstart med gemensamt ombyte i omkl.rum.  -   Dusch efter matcher! Nytt för i år. -   Viktigt att hålla dessa tider! Så vi kan ta matchgenomgång i samband med ombyte. (samt tid till träning) - Vi uppmuntrar samåkning men överlåter det till er föräldrar.</vt:lpstr>
      <vt:lpstr>Kallelse matcher: -   Svar senast två dagar innan match. Ej besvarad kallelse räknas som ett nej. -   Försök svara så tidigt ni kan, framförallt om ni vet att ni är bortresta så vi kan plocka in extra spelare om det skulle behövas. -   För att få en kallelse till match behöver man under de två föregående veckorna tränat 50 % av träningarna.  Det är på träningarna vi övar på det vi utför på matcherna. Lite större kravbild på våra spelare för varje år. </vt:lpstr>
      <vt:lpstr>Spelidé: -   Vill vara ett spelande lag. Mycket passningar och rörelse, spel på marken, undvika långbollar. -   Ska inte vara som bäst nu utan på lång sikt. -   Inte resultatfixerade (även om barnen alltid kommer räkna). -   Vill använda målvakt än mer i spelet – kommer leda till att vi tappar boll ibland. So what… -   Uppmuntrar att vi vågar spela fotboll – det vill vi att ni med ska göra! Alla gör misstag ibland, även vi.</vt:lpstr>
      <vt:lpstr>Individanpassad träning - Vissa träningar eller delar av träning kommer vara individanpassade. Där vi försöker utmana killarna utefter deras egna förmåga och ge dem möjlighet att utvecklas i sin takt.  Uppdelade i grupper med samma övningar. - Ibland uppdelning med olika specifika lärandemål. Målvakter för sig, fokus försvarsspel, fokus anfallsspel, driva/dribbla etc. - Troligtvis även träningsmatch mot IFK Skövde, Skultorp för att testa på 9v9 under året. </vt:lpstr>
      <vt:lpstr>Säsongen 2024 -   1 april – 30 sep (Extra frivillig träning okt-nov)  Cuper: -   Giff-cupen Tidaholm   27-28 april -   Ulvacupen     15-16 juni -   Skadevi     28-30 juni (300 kr) -   Eskilscupen Helsingborg  1-4 aug (Kostnad) -   Ev. avslutande cup i september  Träningsläger -   Karlsborg       18-19 maj</vt:lpstr>
      <vt:lpstr>Cuper forts.    Giff- cupen  Kallelse skickas i veckan       Eskilscupen  Anmälningsutskick skickas i närtid. För att veta hur      många lag vi ska anmäla. Så kolla upp sommarens      planer. Ett JA på anmälan räknar vi som att man kan     deltaga.          Transport till och från Helsingborg ansvarar man för     själv. Killarna bor sedan tre nätter med oss ledare på     skola inkl. måltider.     Kostnad ca 1600 - 1700 kr      </vt:lpstr>
      <vt:lpstr>Att vara förälder till en spelare i Skövde AIK innebär:  -   Vid matcher hejar vi på alla spelare, inte bara vårt egna barn. Uppmuntra bra prestationer, inte bara mål.  Även motståndare som gör saker bra! -   Då det är en lagsport försöker vi undvika ”provision” för mål etc. Vi är tillsammans ETT lag. Alla fyller en lika viktig funktion. -   Domarna som dömer våra matcher är barn och ungdomar, de gör misstag precis som alla oss andra. Vi pratar med domarna. -   Deltar i de aktiviteter som föreningen har som åtagande.  </vt:lpstr>
      <vt:lpstr>Åtaganden: -   Klassfotbollen 25/5. Bemanning kiosk etc. -   Kiosk a-lag. 2-3 matcher ansvarar vårt lag för kiosk. -   Rabatthäften 5 st -   Sälja toalettpapper  -   Baka till egen kiosk vissa hemmamatcher</vt:lpstr>
      <vt:lpstr>Kommunikation: -   Via Sportadmin (ny plattform) -   Eller direkt till Mattias 0707-595818, Sara 0705-467046, Madde 0734-233230 -   Kommer starta en Supertext-grupp för att ha en snabb kanal för info. Återkommer när detta är klart. -   Uppdatera er profil på Sportadmin så era kontaktuppgifter stämmer. Mobilnummer! Ifall det skulle hända något oförutsett. </vt:lpstr>
      <vt:lpstr>Övriga frågor?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14 april  Skövde AIK Pojkar 2012</dc:title>
  <dc:creator>Mattias K Berggren</dc:creator>
  <cp:lastModifiedBy>Mattias K Berggren</cp:lastModifiedBy>
  <cp:revision>13</cp:revision>
  <dcterms:created xsi:type="dcterms:W3CDTF">2023-04-12T10:12:27Z</dcterms:created>
  <dcterms:modified xsi:type="dcterms:W3CDTF">2024-04-05T07:20:58Z</dcterms:modified>
</cp:coreProperties>
</file>