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8" r:id="rId2"/>
    <p:sldId id="262" r:id="rId3"/>
    <p:sldId id="259" r:id="rId4"/>
    <p:sldId id="260" r:id="rId5"/>
    <p:sldId id="261" r:id="rId6"/>
    <p:sldId id="264" r:id="rId7"/>
    <p:sldId id="270" r:id="rId8"/>
    <p:sldId id="271" r:id="rId9"/>
    <p:sldId id="267" r:id="rId10"/>
    <p:sldId id="268" r:id="rId1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37653A-B1EE-4B77-BF62-0CF85E40B42D}" v="202" dt="2025-09-19T09:09:18.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472" autoAdjust="0"/>
  </p:normalViewPr>
  <p:slideViewPr>
    <p:cSldViewPr snapToGrid="0">
      <p:cViewPr varScale="1">
        <p:scale>
          <a:sx n="37" d="100"/>
          <a:sy n="37" d="100"/>
        </p:scale>
        <p:origin x="176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Hörnlund" userId="a0f70e36-7de4-4525-8c1c-520c1843e9d1" providerId="ADAL" clId="{9037653A-B1EE-4B77-BF62-0CF85E40B42D}"/>
    <pc:docChg chg="undo custSel addSld delSld modSld sldOrd">
      <pc:chgData name="Emma Hörnlund" userId="a0f70e36-7de4-4525-8c1c-520c1843e9d1" providerId="ADAL" clId="{9037653A-B1EE-4B77-BF62-0CF85E40B42D}" dt="2025-03-20T14:22:08.201" v="4816" actId="20577"/>
      <pc:docMkLst>
        <pc:docMk/>
      </pc:docMkLst>
      <pc:sldChg chg="addSp delSp modSp new del mod setBg setClrOvrMap">
        <pc:chgData name="Emma Hörnlund" userId="a0f70e36-7de4-4525-8c1c-520c1843e9d1" providerId="ADAL" clId="{9037653A-B1EE-4B77-BF62-0CF85E40B42D}" dt="2025-03-06T13:20:30.013" v="110" actId="2696"/>
        <pc:sldMkLst>
          <pc:docMk/>
          <pc:sldMk cId="209911398" sldId="256"/>
        </pc:sldMkLst>
      </pc:sldChg>
      <pc:sldChg chg="addSp delSp modSp new del mod ord setBg addAnim setClrOvrMap">
        <pc:chgData name="Emma Hörnlund" userId="a0f70e36-7de4-4525-8c1c-520c1843e9d1" providerId="ADAL" clId="{9037653A-B1EE-4B77-BF62-0CF85E40B42D}" dt="2025-03-06T13:37:20.413" v="254" actId="2696"/>
        <pc:sldMkLst>
          <pc:docMk/>
          <pc:sldMk cId="2147030756" sldId="257"/>
        </pc:sldMkLst>
      </pc:sldChg>
      <pc:sldChg chg="addSp delSp modSp new mod">
        <pc:chgData name="Emma Hörnlund" userId="a0f70e36-7de4-4525-8c1c-520c1843e9d1" providerId="ADAL" clId="{9037653A-B1EE-4B77-BF62-0CF85E40B42D}" dt="2025-03-06T13:36:28.414" v="253" actId="1076"/>
        <pc:sldMkLst>
          <pc:docMk/>
          <pc:sldMk cId="1837173690" sldId="258"/>
        </pc:sldMkLst>
      </pc:sldChg>
      <pc:sldChg chg="addSp delSp modSp new mod modNotesTx">
        <pc:chgData name="Emma Hörnlund" userId="a0f70e36-7de4-4525-8c1c-520c1843e9d1" providerId="ADAL" clId="{9037653A-B1EE-4B77-BF62-0CF85E40B42D}" dt="2025-03-20T14:09:42.718" v="4642" actId="20577"/>
        <pc:sldMkLst>
          <pc:docMk/>
          <pc:sldMk cId="2494488458" sldId="259"/>
        </pc:sldMkLst>
      </pc:sldChg>
      <pc:sldChg chg="addSp delSp modSp new mod setBg modNotesTx">
        <pc:chgData name="Emma Hörnlund" userId="a0f70e36-7de4-4525-8c1c-520c1843e9d1" providerId="ADAL" clId="{9037653A-B1EE-4B77-BF62-0CF85E40B42D}" dt="2025-03-19T13:20:05.070" v="4483" actId="2710"/>
        <pc:sldMkLst>
          <pc:docMk/>
          <pc:sldMk cId="3199674642" sldId="260"/>
        </pc:sldMkLst>
      </pc:sldChg>
      <pc:sldChg chg="addSp delSp modSp new mod setBg modNotesTx">
        <pc:chgData name="Emma Hörnlund" userId="a0f70e36-7de4-4525-8c1c-520c1843e9d1" providerId="ADAL" clId="{9037653A-B1EE-4B77-BF62-0CF85E40B42D}" dt="2025-03-19T08:11:56.737" v="1810" actId="20577"/>
        <pc:sldMkLst>
          <pc:docMk/>
          <pc:sldMk cId="2919004463" sldId="261"/>
        </pc:sldMkLst>
      </pc:sldChg>
      <pc:sldChg chg="addSp delSp modSp new mod ord modNotesTx">
        <pc:chgData name="Emma Hörnlund" userId="a0f70e36-7de4-4525-8c1c-520c1843e9d1" providerId="ADAL" clId="{9037653A-B1EE-4B77-BF62-0CF85E40B42D}" dt="2025-03-13T09:31:31.190" v="1017" actId="20577"/>
        <pc:sldMkLst>
          <pc:docMk/>
          <pc:sldMk cId="2184171222" sldId="262"/>
        </pc:sldMkLst>
      </pc:sldChg>
      <pc:sldChg chg="addSp delSp modSp new mod setBg modNotesTx">
        <pc:chgData name="Emma Hörnlund" userId="a0f70e36-7de4-4525-8c1c-520c1843e9d1" providerId="ADAL" clId="{9037653A-B1EE-4B77-BF62-0CF85E40B42D}" dt="2025-03-19T08:14:54.591" v="1893" actId="20577"/>
        <pc:sldMkLst>
          <pc:docMk/>
          <pc:sldMk cId="2286473018" sldId="263"/>
        </pc:sldMkLst>
      </pc:sldChg>
      <pc:sldChg chg="addSp modSp new mod setBg modNotesTx">
        <pc:chgData name="Emma Hörnlund" userId="a0f70e36-7de4-4525-8c1c-520c1843e9d1" providerId="ADAL" clId="{9037653A-B1EE-4B77-BF62-0CF85E40B42D}" dt="2025-03-19T13:20:58.168" v="4484" actId="113"/>
        <pc:sldMkLst>
          <pc:docMk/>
          <pc:sldMk cId="822511406" sldId="264"/>
        </pc:sldMkLst>
      </pc:sldChg>
      <pc:sldChg chg="addSp delSp modSp new del mod modNotesTx">
        <pc:chgData name="Emma Hörnlund" userId="a0f70e36-7de4-4525-8c1c-520c1843e9d1" providerId="ADAL" clId="{9037653A-B1EE-4B77-BF62-0CF85E40B42D}" dt="2025-03-19T09:01:12.414" v="2622" actId="47"/>
        <pc:sldMkLst>
          <pc:docMk/>
          <pc:sldMk cId="2017902574" sldId="265"/>
        </pc:sldMkLst>
      </pc:sldChg>
      <pc:sldChg chg="addSp delSp modSp new del mod modNotesTx">
        <pc:chgData name="Emma Hörnlund" userId="a0f70e36-7de4-4525-8c1c-520c1843e9d1" providerId="ADAL" clId="{9037653A-B1EE-4B77-BF62-0CF85E40B42D}" dt="2025-03-19T10:25:14.554" v="3096" actId="2696"/>
        <pc:sldMkLst>
          <pc:docMk/>
          <pc:sldMk cId="3963414849" sldId="266"/>
        </pc:sldMkLst>
      </pc:sldChg>
      <pc:sldChg chg="addSp delSp modSp new mod setBg modNotesTx">
        <pc:chgData name="Emma Hörnlund" userId="a0f70e36-7de4-4525-8c1c-520c1843e9d1" providerId="ADAL" clId="{9037653A-B1EE-4B77-BF62-0CF85E40B42D}" dt="2025-03-20T14:22:08.201" v="4816" actId="20577"/>
        <pc:sldMkLst>
          <pc:docMk/>
          <pc:sldMk cId="3855163840" sldId="267"/>
        </pc:sldMkLst>
      </pc:sldChg>
      <pc:sldChg chg="addSp modSp new mod setBg modNotesTx">
        <pc:chgData name="Emma Hörnlund" userId="a0f70e36-7de4-4525-8c1c-520c1843e9d1" providerId="ADAL" clId="{9037653A-B1EE-4B77-BF62-0CF85E40B42D}" dt="2025-03-19T13:39:22.769" v="4630" actId="20577"/>
        <pc:sldMkLst>
          <pc:docMk/>
          <pc:sldMk cId="2612564401" sldId="268"/>
        </pc:sldMkLst>
      </pc:sldChg>
      <pc:sldChg chg="addSp delSp modSp new del mod modNotesTx">
        <pc:chgData name="Emma Hörnlund" userId="a0f70e36-7de4-4525-8c1c-520c1843e9d1" providerId="ADAL" clId="{9037653A-B1EE-4B77-BF62-0CF85E40B42D}" dt="2025-03-19T08:57:40.100" v="2543" actId="47"/>
        <pc:sldMkLst>
          <pc:docMk/>
          <pc:sldMk cId="3791610547" sldId="269"/>
        </pc:sldMkLst>
      </pc:sldChg>
      <pc:sldChg chg="addSp delSp modSp add mod setBg modNotesTx">
        <pc:chgData name="Emma Hörnlund" userId="a0f70e36-7de4-4525-8c1c-520c1843e9d1" providerId="ADAL" clId="{9037653A-B1EE-4B77-BF62-0CF85E40B42D}" dt="2025-03-20T14:20:09.246" v="4799" actId="20577"/>
        <pc:sldMkLst>
          <pc:docMk/>
          <pc:sldMk cId="2206998431" sldId="270"/>
        </pc:sldMkLst>
      </pc:sldChg>
      <pc:sldChg chg="modSp add mod modNotesTx">
        <pc:chgData name="Emma Hörnlund" userId="a0f70e36-7de4-4525-8c1c-520c1843e9d1" providerId="ADAL" clId="{9037653A-B1EE-4B77-BF62-0CF85E40B42D}" dt="2025-03-19T10:21:15.385" v="3086" actId="20577"/>
        <pc:sldMkLst>
          <pc:docMk/>
          <pc:sldMk cId="1394496185" sldId="271"/>
        </pc:sldMkLst>
      </pc:sldChg>
    </pc:docChg>
  </pc:docChgLst>
  <pc:docChgLst>
    <pc:chgData name="Emma Hörnlund" userId="a0f70e36-7de4-4525-8c1c-520c1843e9d1" providerId="ADAL" clId="{4511061D-5944-4372-9F22-7ED9A1BCE65F}"/>
    <pc:docChg chg="delSld modSld">
      <pc:chgData name="Emma Hörnlund" userId="a0f70e36-7de4-4525-8c1c-520c1843e9d1" providerId="ADAL" clId="{4511061D-5944-4372-9F22-7ED9A1BCE65F}" dt="2025-09-25T08:50:30.524" v="86" actId="20577"/>
      <pc:docMkLst>
        <pc:docMk/>
      </pc:docMkLst>
      <pc:sldChg chg="modSp mod">
        <pc:chgData name="Emma Hörnlund" userId="a0f70e36-7de4-4525-8c1c-520c1843e9d1" providerId="ADAL" clId="{4511061D-5944-4372-9F22-7ED9A1BCE65F}" dt="2025-09-25T08:50:30.524" v="86" actId="20577"/>
        <pc:sldMkLst>
          <pc:docMk/>
          <pc:sldMk cId="1837173690" sldId="258"/>
        </pc:sldMkLst>
        <pc:spChg chg="mod">
          <ac:chgData name="Emma Hörnlund" userId="a0f70e36-7de4-4525-8c1c-520c1843e9d1" providerId="ADAL" clId="{4511061D-5944-4372-9F22-7ED9A1BCE65F}" dt="2025-09-25T08:50:30.524" v="86" actId="20577"/>
          <ac:spMkLst>
            <pc:docMk/>
            <pc:sldMk cId="1837173690" sldId="258"/>
            <ac:spMk id="6" creationId="{8A501038-76ED-7326-0523-002B38CBAB38}"/>
          </ac:spMkLst>
        </pc:spChg>
      </pc:sldChg>
      <pc:sldChg chg="del">
        <pc:chgData name="Emma Hörnlund" userId="a0f70e36-7de4-4525-8c1c-520c1843e9d1" providerId="ADAL" clId="{4511061D-5944-4372-9F22-7ED9A1BCE65F}" dt="2025-09-25T07:57:48.646" v="27" actId="2696"/>
        <pc:sldMkLst>
          <pc:docMk/>
          <pc:sldMk cId="2286473018" sldId="263"/>
        </pc:sldMkLst>
      </pc:sldChg>
      <pc:sldChg chg="modNotesTx">
        <pc:chgData name="Emma Hörnlund" userId="a0f70e36-7de4-4525-8c1c-520c1843e9d1" providerId="ADAL" clId="{4511061D-5944-4372-9F22-7ED9A1BCE65F}" dt="2025-09-19T09:09:41.124" v="26" actId="20577"/>
        <pc:sldMkLst>
          <pc:docMk/>
          <pc:sldMk cId="3855163840"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049044-209A-4FA2-BAA0-61D1ED446296}" type="datetimeFigureOut">
              <a:rPr lang="sv-SE" smtClean="0"/>
              <a:t>2025-09-25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95DF09-5756-4BAF-AB73-9CDC0EC8C3D1}" type="slidenum">
              <a:rPr lang="sv-SE" smtClean="0"/>
              <a:t>‹#›</a:t>
            </a:fld>
            <a:endParaRPr lang="sv-SE"/>
          </a:p>
        </p:txBody>
      </p:sp>
    </p:spTree>
    <p:extLst>
      <p:ext uri="{BB962C8B-B14F-4D97-AF65-F5344CB8AC3E}">
        <p14:creationId xmlns:p14="http://schemas.microsoft.com/office/powerpoint/2010/main" val="395447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buNone/>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Kompensationskurvan förklarar hur (olika modeller) beskriver förhållandet mellan träning och återhämtning och hur dessa faktorer påverkar prestationsnivån på kort och lång sikt. </a:t>
            </a:r>
          </a:p>
          <a:p>
            <a:pPr>
              <a:lnSpc>
                <a:spcPct val="107000"/>
              </a:lnSpc>
              <a:spcAft>
                <a:spcPts val="800"/>
              </a:spcAft>
              <a:buNone/>
            </a:pP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När du tränar, särskilt intensivt, orsakar </a:t>
            </a:r>
            <a:r>
              <a:rPr lang="sv-SE" sz="1800" kern="100" dirty="0" err="1">
                <a:effectLst/>
                <a:latin typeface="Aptos" panose="020B0004020202020204" pitchFamily="34" charset="0"/>
                <a:ea typeface="Aptos" panose="020B0004020202020204" pitchFamily="34" charset="0"/>
                <a:cs typeface="Times New Roman" panose="02020603050405020304" pitchFamily="18" charset="0"/>
              </a:rPr>
              <a:t>fatigue</a:t>
            </a:r>
            <a:r>
              <a:rPr lang="sv-SE" sz="1800" kern="100" dirty="0">
                <a:effectLst/>
                <a:latin typeface="Aptos" panose="020B0004020202020204" pitchFamily="34" charset="0"/>
                <a:ea typeface="Aptos" panose="020B0004020202020204" pitchFamily="34" charset="0"/>
                <a:cs typeface="Times New Roman" panose="02020603050405020304" pitchFamily="18" charset="0"/>
              </a:rPr>
              <a:t> (trötthet) en tillfällig nedgång i prestation. Det innebär att kroppen blir tillfälligt mer utmattad efter varje träningspass och mindre kapabel att prestera.</a:t>
            </a:r>
          </a:p>
          <a:p>
            <a:pPr marL="285750" indent="-285750">
              <a:lnSpc>
                <a:spcPct val="107000"/>
              </a:lnSpc>
              <a:spcAft>
                <a:spcPts val="800"/>
              </a:spcAft>
              <a:buFont typeface="Arial" panose="020B0604020202020204" pitchFamily="34" charset="0"/>
              <a:buChar char="•"/>
            </a:pP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När återhämtning sker, förbättras din </a:t>
            </a:r>
            <a:r>
              <a:rPr lang="sv-SE" sz="1800" b="1" kern="100" dirty="0" err="1">
                <a:effectLst/>
                <a:latin typeface="Aptos" panose="020B0004020202020204" pitchFamily="34" charset="0"/>
                <a:ea typeface="Aptos" panose="020B0004020202020204" pitchFamily="34" charset="0"/>
                <a:cs typeface="Times New Roman" panose="02020603050405020304" pitchFamily="18" charset="0"/>
              </a:rPr>
              <a:t>fitness</a:t>
            </a:r>
            <a:r>
              <a:rPr lang="sv-SE" sz="1800" kern="100" dirty="0">
                <a:effectLst/>
                <a:latin typeface="Aptos" panose="020B0004020202020204" pitchFamily="34" charset="0"/>
                <a:ea typeface="Aptos" panose="020B0004020202020204" pitchFamily="34" charset="0"/>
                <a:cs typeface="Times New Roman" panose="02020603050405020304" pitchFamily="18" charset="0"/>
              </a:rPr>
              <a:t> (prestationskapacitet</a:t>
            </a:r>
            <a:r>
              <a:rPr lang="sv-SE" sz="1800" b="1" kern="100" dirty="0">
                <a:effectLst/>
                <a:latin typeface="Aptos" panose="020B0004020202020204" pitchFamily="34" charset="0"/>
                <a:ea typeface="Aptos" panose="020B0004020202020204" pitchFamily="34" charset="0"/>
                <a:cs typeface="Times New Roman" panose="02020603050405020304" pitchFamily="18" charset="0"/>
              </a:rPr>
              <a:t>)</a:t>
            </a:r>
            <a:r>
              <a:rPr lang="sv-SE" sz="1800" kern="100" dirty="0">
                <a:effectLst/>
                <a:latin typeface="Aptos" panose="020B0004020202020204" pitchFamily="34" charset="0"/>
                <a:ea typeface="Aptos" panose="020B0004020202020204" pitchFamily="34" charset="0"/>
                <a:cs typeface="Times New Roman" panose="02020603050405020304" pitchFamily="18" charset="0"/>
              </a:rPr>
              <a:t>, vilket gör att din prestation långsiktigt ökar. Det sker en anpassning som gör att du blir starkare, snabbare eller mer uthållig – alltså förbättras din prestationskapacitet.</a:t>
            </a:r>
          </a:p>
          <a:p>
            <a:pPr marL="285750" indent="-285750">
              <a:lnSpc>
                <a:spcPct val="107000"/>
              </a:lnSpc>
              <a:spcAft>
                <a:spcPts val="800"/>
              </a:spcAft>
              <a:buFont typeface="Arial" panose="020B0604020202020204" pitchFamily="34" charset="0"/>
              <a:buChar char="•"/>
            </a:pP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sv-SE" sz="1800" dirty="0">
                <a:effectLst/>
                <a:latin typeface="Aptos" panose="020B0004020202020204" pitchFamily="34" charset="0"/>
                <a:ea typeface="Aptos" panose="020B0004020202020204" pitchFamily="34" charset="0"/>
                <a:cs typeface="Times New Roman" panose="02020603050405020304" pitchFamily="18" charset="0"/>
              </a:rPr>
              <a:t>Den optimala träningsanpassningen sker när balansen mellan trötthet och </a:t>
            </a:r>
            <a:r>
              <a:rPr lang="sv-SE" sz="1800" dirty="0" err="1">
                <a:effectLst/>
                <a:latin typeface="Aptos" panose="020B0004020202020204" pitchFamily="34" charset="0"/>
                <a:ea typeface="Aptos" panose="020B0004020202020204" pitchFamily="34" charset="0"/>
                <a:cs typeface="Times New Roman" panose="02020603050405020304" pitchFamily="18" charset="0"/>
              </a:rPr>
              <a:t>fitness</a:t>
            </a:r>
            <a:r>
              <a:rPr lang="sv-SE" sz="1800" dirty="0">
                <a:effectLst/>
                <a:latin typeface="Aptos" panose="020B0004020202020204" pitchFamily="34" charset="0"/>
                <a:ea typeface="Aptos" panose="020B0004020202020204" pitchFamily="34" charset="0"/>
                <a:cs typeface="Times New Roman" panose="02020603050405020304" pitchFamily="18" charset="0"/>
              </a:rPr>
              <a:t> är rätt.</a:t>
            </a: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sv-SE" sz="1800" kern="100" dirty="0">
              <a:effectLst/>
              <a:latin typeface="Aptos" panose="020B0004020202020204" pitchFamily="34" charset="0"/>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2795DF09-5756-4BAF-AB73-9CDC0EC8C3D1}" type="slidenum">
              <a:rPr lang="sv-SE" smtClean="0"/>
              <a:t>2</a:t>
            </a:fld>
            <a:endParaRPr lang="sv-SE"/>
          </a:p>
        </p:txBody>
      </p:sp>
    </p:spTree>
    <p:extLst>
      <p:ext uri="{BB962C8B-B14F-4D97-AF65-F5344CB8AC3E}">
        <p14:creationId xmlns:p14="http://schemas.microsoft.com/office/powerpoint/2010/main" val="560216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Om träningen är för intensiv utan tillräcklig återhämtning, kan tröttheten bli för stor och hindra förbättringar i </a:t>
            </a:r>
            <a:r>
              <a:rPr lang="sv-SE" sz="1800" kern="100" dirty="0" err="1">
                <a:effectLst/>
                <a:latin typeface="Aptos" panose="020B0004020202020204" pitchFamily="34" charset="0"/>
                <a:ea typeface="Aptos" panose="020B0004020202020204" pitchFamily="34" charset="0"/>
                <a:cs typeface="Times New Roman" panose="02020603050405020304" pitchFamily="18" charset="0"/>
              </a:rPr>
              <a:t>fitness</a:t>
            </a:r>
            <a:r>
              <a:rPr lang="sv-SE" sz="1800" kern="100" dirty="0">
                <a:effectLst/>
                <a:latin typeface="Aptos" panose="020B0004020202020204" pitchFamily="34" charset="0"/>
                <a:ea typeface="Aptos" panose="020B0004020202020204" pitchFamily="34" charset="0"/>
                <a:cs typeface="Times New Roman" panose="02020603050405020304" pitchFamily="18" charset="0"/>
              </a:rPr>
              <a:t> (prestationskapacitet).</a:t>
            </a:r>
          </a:p>
          <a:p>
            <a:endParaRPr lang="sv-SE" dirty="0"/>
          </a:p>
          <a:p>
            <a:pPr marL="171450" indent="-171450">
              <a:buFont typeface="Arial" panose="020B0604020202020204" pitchFamily="34" charset="0"/>
              <a:buChar char="•"/>
            </a:pPr>
            <a:r>
              <a:rPr lang="sv-SE" b="0" i="0" dirty="0">
                <a:solidFill>
                  <a:srgbClr val="000000"/>
                </a:solidFill>
                <a:effectLst/>
                <a:latin typeface="museo-sans"/>
              </a:rPr>
              <a:t>Både i träningen och i livet utanför utsätter du dig för olika sorters belastning: Det kan vara fysisk, mental och relationsrelaterad belastning, som upplevda krav, stress eller konflikter. Kroppens reaktion på stress är alltid samma, oavsett om det handlar om fysisk eller psykologisk stress. Under perioder med hög psykologisk stress kan du exempelvis behöva öka din återhämtningstid.</a:t>
            </a:r>
            <a:br>
              <a:rPr lang="sv-SE" b="0" i="0" dirty="0">
                <a:solidFill>
                  <a:srgbClr val="000000"/>
                </a:solidFill>
                <a:effectLst/>
                <a:latin typeface="museo-sans"/>
              </a:rPr>
            </a:br>
            <a:endParaRPr lang="sv-SE" b="0" i="0" dirty="0">
              <a:solidFill>
                <a:srgbClr val="000000"/>
              </a:solidFill>
              <a:effectLst/>
              <a:latin typeface="museo-sans"/>
            </a:endParaRPr>
          </a:p>
          <a:p>
            <a:pPr marL="171450" indent="-171450">
              <a:buFont typeface="Arial" panose="020B0604020202020204" pitchFamily="34" charset="0"/>
              <a:buChar char="•"/>
            </a:pPr>
            <a:r>
              <a:rPr lang="sv-SE" b="0" i="0" dirty="0">
                <a:solidFill>
                  <a:srgbClr val="000000"/>
                </a:solidFill>
                <a:effectLst/>
                <a:latin typeface="museo-sans"/>
              </a:rPr>
              <a:t>Den belastning du utsätter dig för behöver därför balanseras med återhämtning, för att du ska få en positiv effekt av din träning.  </a:t>
            </a:r>
            <a:endParaRPr lang="sv-SE" dirty="0"/>
          </a:p>
        </p:txBody>
      </p:sp>
      <p:sp>
        <p:nvSpPr>
          <p:cNvPr id="4" name="Platshållare för bildnummer 3"/>
          <p:cNvSpPr>
            <a:spLocks noGrp="1"/>
          </p:cNvSpPr>
          <p:nvPr>
            <p:ph type="sldNum" sz="quarter" idx="5"/>
          </p:nvPr>
        </p:nvSpPr>
        <p:spPr/>
        <p:txBody>
          <a:bodyPr/>
          <a:lstStyle/>
          <a:p>
            <a:fld id="{2795DF09-5756-4BAF-AB73-9CDC0EC8C3D1}" type="slidenum">
              <a:rPr lang="sv-SE" smtClean="0"/>
              <a:t>3</a:t>
            </a:fld>
            <a:endParaRPr lang="sv-SE"/>
          </a:p>
        </p:txBody>
      </p:sp>
    </p:spTree>
    <p:extLst>
      <p:ext uri="{BB962C8B-B14F-4D97-AF65-F5344CB8AC3E}">
        <p14:creationId xmlns:p14="http://schemas.microsoft.com/office/powerpoint/2010/main" val="84622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lnSpc>
                <a:spcPts val="2112"/>
              </a:lnSpc>
              <a:buNone/>
            </a:pPr>
            <a:r>
              <a:rPr lang="sv-SE" b="0" i="0" dirty="0">
                <a:solidFill>
                  <a:srgbClr val="000000"/>
                </a:solidFill>
                <a:effectLst/>
                <a:latin typeface="museo-sans"/>
              </a:rPr>
              <a:t>Återhämtning är en förutsättning för att du ska kunna tillgodogöra dig din träning. Det minskar även risken för: </a:t>
            </a:r>
          </a:p>
          <a:p>
            <a:pPr marL="171450" indent="-171450" algn="l">
              <a:lnSpc>
                <a:spcPct val="200000"/>
              </a:lnSpc>
              <a:buFont typeface="Arial" panose="020B0604020202020204" pitchFamily="34" charset="0"/>
              <a:buChar char="•"/>
            </a:pPr>
            <a:r>
              <a:rPr lang="sv-SE" b="0" i="0" dirty="0">
                <a:solidFill>
                  <a:srgbClr val="000000"/>
                </a:solidFill>
                <a:effectLst/>
                <a:latin typeface="museo-sans"/>
              </a:rPr>
              <a:t>sjukdom </a:t>
            </a:r>
          </a:p>
          <a:p>
            <a:pPr marL="171450" indent="-171450" algn="l">
              <a:lnSpc>
                <a:spcPct val="200000"/>
              </a:lnSpc>
              <a:buFont typeface="Arial" panose="020B0604020202020204" pitchFamily="34" charset="0"/>
              <a:buChar char="•"/>
            </a:pPr>
            <a:r>
              <a:rPr lang="sv-SE" b="0" i="0" dirty="0">
                <a:solidFill>
                  <a:srgbClr val="000000"/>
                </a:solidFill>
                <a:effectLst/>
                <a:latin typeface="museo-sans"/>
              </a:rPr>
              <a:t>skador </a:t>
            </a:r>
          </a:p>
          <a:p>
            <a:pPr marL="171450" indent="-171450" algn="l">
              <a:lnSpc>
                <a:spcPct val="200000"/>
              </a:lnSpc>
              <a:buFont typeface="Arial" panose="020B0604020202020204" pitchFamily="34" charset="0"/>
              <a:buChar char="•"/>
            </a:pPr>
            <a:r>
              <a:rPr lang="sv-SE" b="0" i="0" dirty="0">
                <a:solidFill>
                  <a:srgbClr val="000000"/>
                </a:solidFill>
                <a:effectLst/>
                <a:latin typeface="museo-sans"/>
              </a:rPr>
              <a:t>långvarig trötthet </a:t>
            </a:r>
          </a:p>
          <a:p>
            <a:pPr marL="171450" indent="-171450" algn="l">
              <a:lnSpc>
                <a:spcPct val="200000"/>
              </a:lnSpc>
              <a:buFont typeface="Arial" panose="020B0604020202020204" pitchFamily="34" charset="0"/>
              <a:buChar char="•"/>
            </a:pPr>
            <a:r>
              <a:rPr lang="sv-SE" b="0" i="0" dirty="0">
                <a:solidFill>
                  <a:srgbClr val="000000"/>
                </a:solidFill>
                <a:effectLst/>
                <a:latin typeface="museo-sans"/>
              </a:rPr>
              <a:t>utmattning </a:t>
            </a:r>
          </a:p>
          <a:p>
            <a:pPr marL="171450" indent="-171450" algn="l">
              <a:lnSpc>
                <a:spcPct val="200000"/>
              </a:lnSpc>
              <a:buFont typeface="Arial" panose="020B0604020202020204" pitchFamily="34" charset="0"/>
              <a:buChar char="•"/>
            </a:pPr>
            <a:r>
              <a:rPr lang="sv-SE" b="0" i="0" dirty="0">
                <a:solidFill>
                  <a:srgbClr val="000000"/>
                </a:solidFill>
                <a:effectLst/>
                <a:latin typeface="museo-sans"/>
              </a:rPr>
              <a:t>överträningssyndrom </a:t>
            </a:r>
          </a:p>
          <a:p>
            <a:pPr marL="171450" indent="-171450" algn="l">
              <a:lnSpc>
                <a:spcPct val="200000"/>
              </a:lnSpc>
              <a:buFont typeface="Arial" panose="020B0604020202020204" pitchFamily="34" charset="0"/>
              <a:buChar char="•"/>
            </a:pPr>
            <a:r>
              <a:rPr lang="sv-SE" b="0" i="0" dirty="0">
                <a:solidFill>
                  <a:srgbClr val="000000"/>
                </a:solidFill>
                <a:effectLst/>
                <a:latin typeface="museo-sans"/>
              </a:rPr>
              <a:t>överbelastningsskador </a:t>
            </a:r>
          </a:p>
          <a:p>
            <a:pPr marL="171450" indent="-171450" algn="l">
              <a:lnSpc>
                <a:spcPct val="200000"/>
              </a:lnSpc>
              <a:buFont typeface="Arial" panose="020B0604020202020204" pitchFamily="34" charset="0"/>
              <a:buChar char="•"/>
            </a:pPr>
            <a:r>
              <a:rPr lang="sv-SE" b="0" i="0" dirty="0">
                <a:solidFill>
                  <a:srgbClr val="000000"/>
                </a:solidFill>
                <a:effectLst/>
                <a:latin typeface="museo-sans"/>
              </a:rPr>
              <a:t>nedsatt prestationsförmåga.  </a:t>
            </a:r>
          </a:p>
          <a:p>
            <a:pPr algn="l">
              <a:lnSpc>
                <a:spcPts val="2112"/>
              </a:lnSpc>
            </a:pPr>
            <a:br>
              <a:rPr lang="sv-SE" b="0" i="0" dirty="0">
                <a:solidFill>
                  <a:srgbClr val="000000"/>
                </a:solidFill>
                <a:effectLst/>
                <a:latin typeface="museo-sans"/>
              </a:rPr>
            </a:br>
            <a:r>
              <a:rPr lang="sv-SE" b="0" i="0" dirty="0">
                <a:solidFill>
                  <a:srgbClr val="000000"/>
                </a:solidFill>
                <a:effectLst/>
                <a:latin typeface="museo-sans"/>
              </a:rPr>
              <a:t>När du ger utrymme för återhämtning i ditt liv optimerar du dina förutsättningar för att prestera bra, både på kort och lång sikt. </a:t>
            </a:r>
          </a:p>
          <a:p>
            <a:pPr marL="0" indent="0">
              <a:buFont typeface="Arial" panose="020B0604020202020204" pitchFamily="34" charset="0"/>
              <a:buNone/>
            </a:pPr>
            <a:endParaRPr lang="sv-SE" sz="1200" dirty="0">
              <a:latin typeface="+mn-lt"/>
            </a:endParaRPr>
          </a:p>
          <a:p>
            <a:pPr marL="0" indent="0">
              <a:buFont typeface="Arial" panose="020B0604020202020204" pitchFamily="34" charset="0"/>
              <a:buNone/>
            </a:pPr>
            <a:endParaRPr lang="sv-SE" dirty="0"/>
          </a:p>
          <a:p>
            <a:pPr marL="0" indent="0">
              <a:buFont typeface="Arial" panose="020B0604020202020204" pitchFamily="34" charset="0"/>
              <a:buNone/>
            </a:pPr>
            <a:endParaRPr lang="sv-SE" dirty="0"/>
          </a:p>
        </p:txBody>
      </p:sp>
      <p:sp>
        <p:nvSpPr>
          <p:cNvPr id="4" name="Platshållare för bildnummer 3"/>
          <p:cNvSpPr>
            <a:spLocks noGrp="1"/>
          </p:cNvSpPr>
          <p:nvPr>
            <p:ph type="sldNum" sz="quarter" idx="5"/>
          </p:nvPr>
        </p:nvSpPr>
        <p:spPr/>
        <p:txBody>
          <a:bodyPr/>
          <a:lstStyle/>
          <a:p>
            <a:fld id="{2795DF09-5756-4BAF-AB73-9CDC0EC8C3D1}" type="slidenum">
              <a:rPr lang="sv-SE" smtClean="0"/>
              <a:t>4</a:t>
            </a:fld>
            <a:endParaRPr lang="sv-SE"/>
          </a:p>
        </p:txBody>
      </p:sp>
    </p:spTree>
    <p:extLst>
      <p:ext uri="{BB962C8B-B14F-4D97-AF65-F5344CB8AC3E}">
        <p14:creationId xmlns:p14="http://schemas.microsoft.com/office/powerpoint/2010/main" val="4291406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lnSpc>
                <a:spcPts val="2112"/>
              </a:lnSpc>
              <a:buNone/>
            </a:pPr>
            <a:r>
              <a:rPr lang="sv-SE" b="1" i="0" dirty="0">
                <a:solidFill>
                  <a:srgbClr val="000000"/>
                </a:solidFill>
                <a:effectLst/>
                <a:latin typeface="museo-sans"/>
              </a:rPr>
              <a:t>Akuta skador</a:t>
            </a:r>
            <a:br>
              <a:rPr lang="sv-SE" b="1" i="0" dirty="0">
                <a:solidFill>
                  <a:srgbClr val="000000"/>
                </a:solidFill>
                <a:effectLst/>
                <a:latin typeface="museo-sans"/>
              </a:rPr>
            </a:br>
            <a:r>
              <a:rPr lang="sv-SE" b="0" i="0" dirty="0">
                <a:solidFill>
                  <a:srgbClr val="000000"/>
                </a:solidFill>
                <a:effectLst/>
                <a:latin typeface="museo-sans"/>
              </a:rPr>
              <a:t>Kroppen utsätts för höga belastningar inom gymnastiken, i en landning kan belastningen uppgå till över tio gånger din kroppsvikt. Det är delvis detta som gör att skador inom gymnastiken ofta är ganska omfattande, när de väl inträffar.  </a:t>
            </a:r>
          </a:p>
          <a:p>
            <a:pPr algn="l">
              <a:lnSpc>
                <a:spcPts val="2112"/>
              </a:lnSpc>
              <a:buNone/>
            </a:pPr>
            <a:endParaRPr lang="sv-SE" b="0" i="0" dirty="0">
              <a:solidFill>
                <a:srgbClr val="000000"/>
              </a:solidFill>
              <a:effectLst/>
              <a:latin typeface="museo-sans"/>
            </a:endParaRPr>
          </a:p>
          <a:p>
            <a:pPr algn="l">
              <a:lnSpc>
                <a:spcPts val="2112"/>
              </a:lnSpc>
              <a:buNone/>
            </a:pPr>
            <a:r>
              <a:rPr lang="sv-SE" b="0" i="0" dirty="0">
                <a:solidFill>
                  <a:srgbClr val="000000"/>
                </a:solidFill>
                <a:effectLst/>
                <a:latin typeface="museo-sans"/>
              </a:rPr>
              <a:t>En akut skada (trauma) sker oftast hastigt och utan förvarning, när påfrestningen blir för hög mot vad vävnad och strukturer klarar av. Akuta skador sker vanligtvis vid acceleration, inbromsning, stäm eller landning och kan inträffa med eller utan kroppskontakt med någon annan.  </a:t>
            </a:r>
            <a:endParaRPr lang="sv-SE" b="1" i="0" dirty="0">
              <a:solidFill>
                <a:srgbClr val="000000"/>
              </a:solidFill>
              <a:effectLst/>
              <a:latin typeface="museo-sans"/>
            </a:endParaRPr>
          </a:p>
          <a:p>
            <a:pPr algn="l">
              <a:lnSpc>
                <a:spcPts val="2112"/>
              </a:lnSpc>
              <a:buNone/>
            </a:pPr>
            <a:endParaRPr lang="sv-SE" b="1" i="0" dirty="0">
              <a:solidFill>
                <a:srgbClr val="000000"/>
              </a:solidFill>
              <a:effectLst/>
              <a:latin typeface="museo-sans"/>
            </a:endParaRPr>
          </a:p>
          <a:p>
            <a:pPr algn="l">
              <a:lnSpc>
                <a:spcPts val="2112"/>
              </a:lnSpc>
              <a:buNone/>
            </a:pPr>
            <a:endParaRPr lang="sv-SE" b="1" i="0" dirty="0">
              <a:solidFill>
                <a:srgbClr val="000000"/>
              </a:solidFill>
              <a:effectLst/>
              <a:latin typeface="museo-sans"/>
            </a:endParaRPr>
          </a:p>
          <a:p>
            <a:pPr algn="l">
              <a:lnSpc>
                <a:spcPts val="2112"/>
              </a:lnSpc>
              <a:buNone/>
            </a:pPr>
            <a:r>
              <a:rPr lang="sv-SE" b="1" i="0" dirty="0">
                <a:solidFill>
                  <a:srgbClr val="000000"/>
                </a:solidFill>
                <a:effectLst/>
                <a:latin typeface="museo-sans"/>
              </a:rPr>
              <a:t>Överbelastningsskador: </a:t>
            </a:r>
            <a:r>
              <a:rPr lang="sv-SE" b="0" i="0" dirty="0">
                <a:solidFill>
                  <a:srgbClr val="000000"/>
                </a:solidFill>
                <a:effectLst/>
                <a:latin typeface="museo-sans"/>
              </a:rPr>
              <a:t>Uppstår när belastningen över tid blir större än vad kroppens strukturer tål. Det kan inträffa när  </a:t>
            </a:r>
          </a:p>
          <a:p>
            <a:pPr marL="171450" indent="-171450" algn="l">
              <a:lnSpc>
                <a:spcPts val="2112"/>
              </a:lnSpc>
              <a:buFont typeface="Arial" panose="020B0604020202020204" pitchFamily="34" charset="0"/>
              <a:buChar char="•"/>
            </a:pPr>
            <a:r>
              <a:rPr lang="sv-SE" b="0" i="0" dirty="0">
                <a:solidFill>
                  <a:srgbClr val="000000"/>
                </a:solidFill>
                <a:effectLst/>
                <a:latin typeface="museo-sans"/>
              </a:rPr>
              <a:t>träningen haft för hög intensitet </a:t>
            </a:r>
          </a:p>
          <a:p>
            <a:pPr marL="171450" indent="-171450" algn="l">
              <a:lnSpc>
                <a:spcPts val="2112"/>
              </a:lnSpc>
              <a:buFont typeface="Arial" panose="020B0604020202020204" pitchFamily="34" charset="0"/>
              <a:buChar char="•"/>
            </a:pPr>
            <a:r>
              <a:rPr lang="sv-SE" b="0" i="0" dirty="0">
                <a:solidFill>
                  <a:srgbClr val="000000"/>
                </a:solidFill>
                <a:effectLst/>
                <a:latin typeface="museo-sans"/>
              </a:rPr>
              <a:t>träningen har stegrats för snabbt  </a:t>
            </a:r>
          </a:p>
          <a:p>
            <a:pPr marL="171450" indent="-171450" algn="l">
              <a:lnSpc>
                <a:spcPts val="2112"/>
              </a:lnSpc>
              <a:buFont typeface="Arial" panose="020B0604020202020204" pitchFamily="34" charset="0"/>
              <a:buChar char="•"/>
            </a:pPr>
            <a:r>
              <a:rPr lang="sv-SE" b="0" i="0" dirty="0">
                <a:solidFill>
                  <a:srgbClr val="000000"/>
                </a:solidFill>
                <a:effectLst/>
                <a:latin typeface="museo-sans"/>
              </a:rPr>
              <a:t>träningsmängden blivit för stor.  </a:t>
            </a:r>
          </a:p>
          <a:p>
            <a:pPr algn="l">
              <a:lnSpc>
                <a:spcPts val="2112"/>
              </a:lnSpc>
              <a:buNone/>
            </a:pPr>
            <a:endParaRPr lang="sv-SE" b="0" i="0" dirty="0">
              <a:solidFill>
                <a:srgbClr val="000000"/>
              </a:solidFill>
              <a:effectLst/>
              <a:latin typeface="museo-sans"/>
            </a:endParaRPr>
          </a:p>
          <a:p>
            <a:pPr algn="l">
              <a:lnSpc>
                <a:spcPts val="2112"/>
              </a:lnSpc>
              <a:buNone/>
            </a:pPr>
            <a:r>
              <a:rPr lang="sv-SE" b="0" i="0" dirty="0">
                <a:solidFill>
                  <a:srgbClr val="000000"/>
                </a:solidFill>
                <a:effectLst/>
                <a:latin typeface="museo-sans"/>
              </a:rPr>
              <a:t>Det sker ofta vid repetitiva och ensidiga återkommande moment som sliter på samma ställen. Överbelastningsskador kan liknas vid ett skavsår – inne i kroppen.</a:t>
            </a:r>
          </a:p>
          <a:p>
            <a:pPr algn="l">
              <a:lnSpc>
                <a:spcPts val="2112"/>
              </a:lnSpc>
              <a:buNone/>
            </a:pPr>
            <a:r>
              <a:rPr lang="sv-SE" b="0" i="0" dirty="0">
                <a:solidFill>
                  <a:srgbClr val="000000"/>
                </a:solidFill>
                <a:effectLst/>
                <a:latin typeface="museo-sans"/>
              </a:rPr>
              <a:t>Andra faktorer som kan spela in och öka risken för överbelastningsskador är brist på återhämtning som dålig sömn eller otillräckligt kostintag.  </a:t>
            </a:r>
          </a:p>
          <a:p>
            <a:pPr algn="l">
              <a:lnSpc>
                <a:spcPts val="2112"/>
              </a:lnSpc>
            </a:pPr>
            <a:endParaRPr lang="sv-SE" b="0" i="0" dirty="0">
              <a:solidFill>
                <a:srgbClr val="000000"/>
              </a:solidFill>
              <a:effectLst/>
              <a:latin typeface="museo-sans"/>
            </a:endParaRPr>
          </a:p>
          <a:p>
            <a:pPr algn="l">
              <a:lnSpc>
                <a:spcPts val="2112"/>
              </a:lnSpc>
            </a:pPr>
            <a:endParaRPr lang="sv-SE" b="0" i="0" dirty="0">
              <a:solidFill>
                <a:srgbClr val="000000"/>
              </a:solidFill>
              <a:effectLst/>
              <a:latin typeface="museo-sans"/>
            </a:endParaRPr>
          </a:p>
          <a:p>
            <a:pPr algn="l">
              <a:lnSpc>
                <a:spcPts val="2112"/>
              </a:lnSpc>
            </a:pPr>
            <a:r>
              <a:rPr lang="sv-SE" b="0" i="0" dirty="0">
                <a:solidFill>
                  <a:srgbClr val="000000"/>
                </a:solidFill>
                <a:effectLst/>
                <a:latin typeface="museo-sans"/>
              </a:rPr>
              <a:t>En akut skada som inte tas om hand på rätt sätt kan övergå i en belastningsskada. Även det omvända kan ske – en överbelastning kan också resultera i en akut skada, då vävnaden försvagats under en längre tid. </a:t>
            </a:r>
          </a:p>
          <a:p>
            <a:endParaRPr lang="sv-SE" dirty="0"/>
          </a:p>
        </p:txBody>
      </p:sp>
      <p:sp>
        <p:nvSpPr>
          <p:cNvPr id="4" name="Platshållare för bildnummer 3"/>
          <p:cNvSpPr>
            <a:spLocks noGrp="1"/>
          </p:cNvSpPr>
          <p:nvPr>
            <p:ph type="sldNum" sz="quarter" idx="5"/>
          </p:nvPr>
        </p:nvSpPr>
        <p:spPr/>
        <p:txBody>
          <a:bodyPr/>
          <a:lstStyle/>
          <a:p>
            <a:fld id="{2795DF09-5756-4BAF-AB73-9CDC0EC8C3D1}" type="slidenum">
              <a:rPr lang="sv-SE" smtClean="0"/>
              <a:t>5</a:t>
            </a:fld>
            <a:endParaRPr lang="sv-SE"/>
          </a:p>
        </p:txBody>
      </p:sp>
    </p:spTree>
    <p:extLst>
      <p:ext uri="{BB962C8B-B14F-4D97-AF65-F5344CB8AC3E}">
        <p14:creationId xmlns:p14="http://schemas.microsoft.com/office/powerpoint/2010/main" val="4253766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br>
              <a:rPr lang="sv-SE" dirty="0"/>
            </a:br>
            <a:endParaRPr lang="sv-SE" dirty="0"/>
          </a:p>
          <a:p>
            <a:endParaRPr lang="sv-SE" dirty="0"/>
          </a:p>
        </p:txBody>
      </p:sp>
      <p:sp>
        <p:nvSpPr>
          <p:cNvPr id="4" name="Platshållare för bildnummer 3"/>
          <p:cNvSpPr>
            <a:spLocks noGrp="1"/>
          </p:cNvSpPr>
          <p:nvPr>
            <p:ph type="sldNum" sz="quarter" idx="5"/>
          </p:nvPr>
        </p:nvSpPr>
        <p:spPr/>
        <p:txBody>
          <a:bodyPr/>
          <a:lstStyle/>
          <a:p>
            <a:fld id="{2795DF09-5756-4BAF-AB73-9CDC0EC8C3D1}" type="slidenum">
              <a:rPr lang="sv-SE" smtClean="0"/>
              <a:t>6</a:t>
            </a:fld>
            <a:endParaRPr lang="sv-SE"/>
          </a:p>
        </p:txBody>
      </p:sp>
    </p:spTree>
    <p:extLst>
      <p:ext uri="{BB962C8B-B14F-4D97-AF65-F5344CB8AC3E}">
        <p14:creationId xmlns:p14="http://schemas.microsoft.com/office/powerpoint/2010/main" val="964172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4CD52-B417-12C7-4FC7-EF80ED1D2B1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4F1E37E-8B57-8685-7AAC-D1CF7F45315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4E0CCDD-EE66-1D8B-BC57-60CC0384A03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875"/>
              </a:spcAft>
              <a:buClrTx/>
              <a:buSzTx/>
              <a:buFontTx/>
              <a:buNone/>
              <a:tabLst/>
              <a:defRPr/>
            </a:pPr>
            <a:r>
              <a:rPr lang="sv-SE" b="0" i="0" dirty="0">
                <a:solidFill>
                  <a:srgbClr val="1F1F1F"/>
                </a:solidFill>
                <a:effectLst/>
                <a:latin typeface="Open sans" panose="020B0606030504020204" pitchFamily="34" charset="0"/>
              </a:rPr>
              <a:t>Musklerna måste vara redo för de prestationer de ska utföra. De ska ju klara enorma belastningar på minimal tid vid flera tillfällen i olika sammanhang. De ska hoppa, landa, bromsa, fånga, vända, stoppa, falla, resa sig, accelerera. Tänk vilka enorma påfrestningar de ställs inför. Genom att planera och strukturera uppvärmningen på samma noggranna sätt som den idrottsspecifika träningen kan vi höja prestationsförmågan och minska risken för skador.  </a:t>
            </a:r>
          </a:p>
          <a:p>
            <a:pPr algn="l">
              <a:spcAft>
                <a:spcPts val="1875"/>
              </a:spcAft>
            </a:pPr>
            <a:endParaRPr lang="sv-SE" b="0" i="0" dirty="0">
              <a:solidFill>
                <a:srgbClr val="1F1F1F"/>
              </a:solidFill>
              <a:effectLst/>
              <a:latin typeface="Open sans" panose="020B0606030504020204" pitchFamily="34" charset="0"/>
            </a:endParaRPr>
          </a:p>
          <a:p>
            <a:pPr>
              <a:buFont typeface="+mj-lt"/>
              <a:buAutoNum type="arabicPeriod"/>
            </a:pPr>
            <a:r>
              <a:rPr lang="sv-SE" b="1" dirty="0"/>
              <a:t>Ökad blodcirkulation och muskeltemperatur: </a:t>
            </a:r>
            <a:r>
              <a:rPr lang="sv-SE" dirty="0"/>
              <a:t>Uppvärmning ökar blodcirkulationen, vilket gör att syre och näringsämnen snabbare når musklerna och förbättrar deras prestation. Samtidigt höjs muskeltemperaturen, vilket gör att musklerna blir smidigare och mer flexibla, vilket minskar risken för skador som muskelbristningar eller överansträngning.</a:t>
            </a:r>
            <a:br>
              <a:rPr lang="sv-SE" dirty="0"/>
            </a:br>
            <a:endParaRPr lang="sv-SE" dirty="0"/>
          </a:p>
          <a:p>
            <a:pPr>
              <a:buFont typeface="+mj-lt"/>
              <a:buAutoNum type="arabicPeriod"/>
            </a:pPr>
            <a:r>
              <a:rPr lang="sv-SE" b="1" dirty="0"/>
              <a:t>Ökad ledsmörjning</a:t>
            </a:r>
            <a:r>
              <a:rPr lang="sv-SE" dirty="0"/>
              <a:t>: Uppvärmning hjälper lederna att producera mer ledvätska, vilket förbättrar rörligheten och minskar risken för skador som sträckningar eller stukningar.</a:t>
            </a:r>
            <a:br>
              <a:rPr lang="sv-SE" dirty="0"/>
            </a:br>
            <a:endParaRPr lang="sv-SE" dirty="0"/>
          </a:p>
          <a:p>
            <a:pPr>
              <a:buFont typeface="+mj-lt"/>
              <a:buAutoNum type="arabicPeriod"/>
            </a:pPr>
            <a:r>
              <a:rPr lang="sv-SE" b="1" dirty="0"/>
              <a:t>Förbereder kroppen mentalt</a:t>
            </a:r>
            <a:r>
              <a:rPr lang="sv-SE" dirty="0"/>
              <a:t>: En uppvärmning gör att du kan fokusera och förbereda dig mentalt för aktiviteten, vilket kan förbättra din koncentration och prestation.</a:t>
            </a:r>
          </a:p>
          <a:p>
            <a:pPr>
              <a:buFont typeface="+mj-lt"/>
              <a:buAutoNum type="arabicPeriod"/>
            </a:pPr>
            <a:endParaRPr lang="sv-SE" b="1" dirty="0"/>
          </a:p>
          <a:p>
            <a:pPr>
              <a:buFont typeface="+mj-lt"/>
              <a:buAutoNum type="arabicPeriod"/>
            </a:pPr>
            <a:r>
              <a:rPr lang="sv-SE" b="1" dirty="0"/>
              <a:t>Ökad koordination och balans</a:t>
            </a:r>
            <a:r>
              <a:rPr lang="sv-SE" dirty="0"/>
              <a:t>: Uppvärmning, särskilt med dynamiska rörelser, kan hjälpa till att aktivera de muskler som krävs för att bibehålla bra koordination och balans under aktiviteten.</a:t>
            </a:r>
            <a:br>
              <a:rPr lang="sv-SE" dirty="0"/>
            </a:br>
            <a:endParaRPr lang="sv-SE" dirty="0"/>
          </a:p>
          <a:p>
            <a:pPr>
              <a:buFont typeface="+mj-lt"/>
              <a:buNone/>
            </a:pPr>
            <a:r>
              <a:rPr lang="sv-SE" dirty="0"/>
              <a:t>Så kort sagt, en ordentlig uppvärmning gör kroppen redo för ansträngning, minskar skaderisken och kan förbättra din prestation!</a:t>
            </a:r>
          </a:p>
          <a:p>
            <a:pPr algn="l">
              <a:spcAft>
                <a:spcPts val="1875"/>
              </a:spcAft>
            </a:pPr>
            <a:endParaRPr lang="sv-SE" b="0" i="0" dirty="0">
              <a:solidFill>
                <a:srgbClr val="1F1F1F"/>
              </a:solidFill>
              <a:effectLst/>
              <a:latin typeface="Open sans" panose="020B0606030504020204" pitchFamily="34" charset="0"/>
            </a:endParaRPr>
          </a:p>
          <a:p>
            <a:r>
              <a:rPr lang="sv-SE" dirty="0"/>
              <a:t>En uppvärmning kan bestå av en mer generell del och en idrottsspecifik del. </a:t>
            </a:r>
            <a:br>
              <a:rPr lang="sv-SE" dirty="0"/>
            </a:br>
            <a:endParaRPr lang="sv-SE" dirty="0"/>
          </a:p>
          <a:p>
            <a:pPr>
              <a:buNone/>
            </a:pPr>
            <a:r>
              <a:rPr lang="sv-SE" b="1" dirty="0"/>
              <a:t>Generell uppvärmning:</a:t>
            </a:r>
          </a:p>
          <a:p>
            <a:pPr marL="171450" indent="-171450">
              <a:buFont typeface="Arial" panose="020B0604020202020204" pitchFamily="34" charset="0"/>
              <a:buChar char="•"/>
            </a:pPr>
            <a:r>
              <a:rPr lang="sv-SE" dirty="0"/>
              <a:t>Syftar till att höja kroppstemperaturen, öka blodcirkulationen och förbereda kroppen för fysisk aktivitet.</a:t>
            </a:r>
          </a:p>
          <a:p>
            <a:pPr marL="171450" indent="-171450">
              <a:buFont typeface="Arial" panose="020B0604020202020204" pitchFamily="34" charset="0"/>
              <a:buChar char="•"/>
            </a:pPr>
            <a:r>
              <a:rPr lang="sv-SE" dirty="0"/>
              <a:t>Inkluderar lätta, dynamiska övningar som jogging, hopp eller rörlighetsövningar.</a:t>
            </a:r>
          </a:p>
          <a:p>
            <a:pPr marL="171450" indent="-171450">
              <a:buFont typeface="Arial" panose="020B0604020202020204" pitchFamily="34" charset="0"/>
              <a:buChar char="•"/>
            </a:pPr>
            <a:r>
              <a:rPr lang="sv-SE" dirty="0"/>
              <a:t>Förbättrar allmän rörlighet och minskar risken för skador.</a:t>
            </a:r>
          </a:p>
          <a:p>
            <a:pPr marL="171450" indent="-171450">
              <a:buFont typeface="Arial" panose="020B0604020202020204" pitchFamily="34" charset="0"/>
              <a:buChar char="•"/>
            </a:pPr>
            <a:endParaRPr lang="sv-SE" dirty="0"/>
          </a:p>
          <a:p>
            <a:pPr>
              <a:buNone/>
            </a:pPr>
            <a:r>
              <a:rPr lang="sv-SE" b="1" dirty="0"/>
              <a:t>Idrottsspecifik uppvärmning:</a:t>
            </a:r>
          </a:p>
          <a:p>
            <a:pPr marL="171450" indent="-171450">
              <a:buFont typeface="Arial" panose="020B0604020202020204" pitchFamily="34" charset="0"/>
              <a:buChar char="•"/>
            </a:pPr>
            <a:r>
              <a:rPr lang="sv-SE" dirty="0"/>
              <a:t>Fokuserar på att förbereda kroppen för de specifika rörelserna och de krav som den aktuella idrotten ställer.</a:t>
            </a:r>
          </a:p>
          <a:p>
            <a:pPr marL="171450" indent="-171450">
              <a:buFont typeface="Arial" panose="020B0604020202020204" pitchFamily="34" charset="0"/>
              <a:buChar char="•"/>
            </a:pPr>
            <a:r>
              <a:rPr lang="sv-SE" dirty="0"/>
              <a:t>Inkluderar övningar som efterliknar rörelser eller tekniker som används under själva idrottsaktiviteten.</a:t>
            </a:r>
          </a:p>
          <a:p>
            <a:pPr marL="171450" indent="-171450">
              <a:buFont typeface="Arial" panose="020B0604020202020204" pitchFamily="34" charset="0"/>
              <a:buChar char="•"/>
            </a:pPr>
            <a:r>
              <a:rPr lang="sv-SE" dirty="0"/>
              <a:t>Förbättrar prestation och minskar risken för skador genom att aktivera de muskler som kommer att användas mest.</a:t>
            </a:r>
            <a:br>
              <a:rPr lang="sv-SE" dirty="0"/>
            </a:br>
            <a:endParaRPr lang="sv-SE" dirty="0"/>
          </a:p>
        </p:txBody>
      </p:sp>
      <p:sp>
        <p:nvSpPr>
          <p:cNvPr id="4" name="Platshållare för bildnummer 3">
            <a:extLst>
              <a:ext uri="{FF2B5EF4-FFF2-40B4-BE49-F238E27FC236}">
                <a16:creationId xmlns:a16="http://schemas.microsoft.com/office/drawing/2014/main" id="{7B5A676C-40FB-82FD-B2A5-0D0A141684FE}"/>
              </a:ext>
            </a:extLst>
          </p:cNvPr>
          <p:cNvSpPr>
            <a:spLocks noGrp="1"/>
          </p:cNvSpPr>
          <p:nvPr>
            <p:ph type="sldNum" sz="quarter" idx="5"/>
          </p:nvPr>
        </p:nvSpPr>
        <p:spPr/>
        <p:txBody>
          <a:bodyPr/>
          <a:lstStyle/>
          <a:p>
            <a:fld id="{2795DF09-5756-4BAF-AB73-9CDC0EC8C3D1}" type="slidenum">
              <a:rPr lang="sv-SE" smtClean="0"/>
              <a:t>7</a:t>
            </a:fld>
            <a:endParaRPr lang="sv-SE"/>
          </a:p>
        </p:txBody>
      </p:sp>
    </p:spTree>
    <p:extLst>
      <p:ext uri="{BB962C8B-B14F-4D97-AF65-F5344CB8AC3E}">
        <p14:creationId xmlns:p14="http://schemas.microsoft.com/office/powerpoint/2010/main" val="2335876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4364A-1DF1-67E1-DCEB-A184FF22C5C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F5A73FF-4382-F5D5-1B52-17BD890B0B7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DD120FD-2CD8-9568-4E40-031AF5B69350}"/>
              </a:ext>
            </a:extLst>
          </p:cNvPr>
          <p:cNvSpPr>
            <a:spLocks noGrp="1"/>
          </p:cNvSpPr>
          <p:nvPr>
            <p:ph type="body" idx="1"/>
          </p:nvPr>
        </p:nvSpPr>
        <p:spPr/>
        <p:txBody>
          <a:bodyPr/>
          <a:lstStyle/>
          <a:p>
            <a:pPr>
              <a:buFont typeface="+mj-lt"/>
              <a:buNone/>
            </a:pPr>
            <a:r>
              <a:rPr lang="sv-SE" b="0" i="0" dirty="0">
                <a:solidFill>
                  <a:srgbClr val="1F1F1F"/>
                </a:solidFill>
                <a:effectLst/>
                <a:latin typeface="Open sans" panose="020B0606030504020204" pitchFamily="34" charset="0"/>
              </a:rPr>
              <a:t>Efter avslutad träning startar förberedelserna för nästa träning eller tävling och då är det viktigt att vi gör det så bra som möjligt. På samma sätt som vi skapar rutiner med en bra genomförd uppvärmning så måste vi se till att förbereda kroppen för nästa steg. Då är ett nedvarvningsprogram med stretching en bra idé:</a:t>
            </a:r>
            <a:endParaRPr lang="sv-SE" b="1" dirty="0"/>
          </a:p>
          <a:p>
            <a:pPr>
              <a:buFont typeface="+mj-lt"/>
              <a:buAutoNum type="arabicPeriod"/>
            </a:pPr>
            <a:endParaRPr lang="sv-SE" b="1" dirty="0"/>
          </a:p>
          <a:p>
            <a:pPr>
              <a:buFont typeface="+mj-lt"/>
              <a:buAutoNum type="arabicPeriod"/>
            </a:pPr>
            <a:r>
              <a:rPr lang="sv-SE" b="1" dirty="0"/>
              <a:t>Främjar återhämtning</a:t>
            </a:r>
            <a:r>
              <a:rPr lang="sv-SE" dirty="0"/>
              <a:t>: Nedvarvning hjälper kroppen att gradvis återgå till sitt normala tillstånd, vilket minskar risken för muskelstelhet och påskyndar återhämtningen efter ansträngning.</a:t>
            </a:r>
          </a:p>
          <a:p>
            <a:pPr>
              <a:buFont typeface="+mj-lt"/>
              <a:buAutoNum type="arabicPeriod"/>
            </a:pPr>
            <a:endParaRPr lang="sv-SE" dirty="0"/>
          </a:p>
          <a:p>
            <a:pPr>
              <a:buFont typeface="+mj-lt"/>
              <a:buAutoNum type="arabicPeriod"/>
            </a:pPr>
            <a:r>
              <a:rPr lang="sv-SE" b="1" dirty="0"/>
              <a:t> Påskyndar borttransport av restprodukter</a:t>
            </a:r>
            <a:r>
              <a:rPr lang="sv-SE" dirty="0"/>
              <a:t>: Genom att sänka intensiteten efter träning främjas borttransporten av laktat och andra avfallsprodukter som byggs upp i musklerna, vilket bidrar till att minska muskelvärk och förbättrad återhämtningen.</a:t>
            </a:r>
            <a:br>
              <a:rPr lang="sv-SE" dirty="0"/>
            </a:br>
            <a:endParaRPr lang="sv-SE" dirty="0"/>
          </a:p>
          <a:p>
            <a:pPr>
              <a:buFont typeface="+mj-lt"/>
              <a:buAutoNum type="arabicPeriod"/>
            </a:pPr>
            <a:r>
              <a:rPr lang="sv-SE" b="1" dirty="0"/>
              <a:t>Förbättrar blodcirkulationen</a:t>
            </a:r>
            <a:r>
              <a:rPr lang="sv-SE" dirty="0"/>
              <a:t>: Nedvarvning hjälper till att upprätthålla ett bra blodflöde genom musklerna och bidrar till att syre och näringsämnen når dem effektivt, vilket underlättar återuppbyggnaden av muskelvävnad.</a:t>
            </a:r>
            <a:br>
              <a:rPr lang="sv-SE" dirty="0"/>
            </a:br>
            <a:endParaRPr lang="sv-SE" dirty="0"/>
          </a:p>
          <a:p>
            <a:pPr>
              <a:buFont typeface="+mj-lt"/>
              <a:buAutoNum type="arabicPeriod"/>
            </a:pPr>
            <a:r>
              <a:rPr lang="sv-SE" b="1" dirty="0"/>
              <a:t>Främjar flexibilitet</a:t>
            </a:r>
            <a:r>
              <a:rPr lang="sv-SE" dirty="0"/>
              <a:t>: Nedvarvning ger en möjlighet att stretcha och förbättra muskelns rörlighet, vilket kan minska risken för framtida skador och bidra till bättre rörlighet.</a:t>
            </a:r>
          </a:p>
          <a:p>
            <a:endParaRPr lang="sv-SE" dirty="0"/>
          </a:p>
          <a:p>
            <a:endParaRPr lang="sv-SE" dirty="0"/>
          </a:p>
          <a:p>
            <a:r>
              <a:rPr lang="sv-SE" dirty="0"/>
              <a:t>Sammanfattningsvis hjälper nedvarvning kroppen att återhämta sig effektivt, minskar risken för skador och främjar allmän välbefinnande efter fysisk aktivitet.</a:t>
            </a:r>
          </a:p>
          <a:p>
            <a:pPr algn="l">
              <a:spcAft>
                <a:spcPts val="1875"/>
              </a:spcAft>
            </a:pPr>
            <a:endParaRPr lang="sv-SE" b="0" i="0" dirty="0">
              <a:solidFill>
                <a:srgbClr val="1F1F1F"/>
              </a:solidFill>
              <a:effectLst/>
              <a:latin typeface="Open sans" panose="020B0606030504020204" pitchFamily="34" charset="0"/>
            </a:endParaRPr>
          </a:p>
          <a:p>
            <a:endParaRPr lang="sv-SE" dirty="0"/>
          </a:p>
        </p:txBody>
      </p:sp>
      <p:sp>
        <p:nvSpPr>
          <p:cNvPr id="4" name="Platshållare för bildnummer 3">
            <a:extLst>
              <a:ext uri="{FF2B5EF4-FFF2-40B4-BE49-F238E27FC236}">
                <a16:creationId xmlns:a16="http://schemas.microsoft.com/office/drawing/2014/main" id="{A8F18BC6-78CA-89D6-A2E2-01DA77E9896A}"/>
              </a:ext>
            </a:extLst>
          </p:cNvPr>
          <p:cNvSpPr>
            <a:spLocks noGrp="1"/>
          </p:cNvSpPr>
          <p:nvPr>
            <p:ph type="sldNum" sz="quarter" idx="5"/>
          </p:nvPr>
        </p:nvSpPr>
        <p:spPr/>
        <p:txBody>
          <a:bodyPr/>
          <a:lstStyle/>
          <a:p>
            <a:fld id="{2795DF09-5756-4BAF-AB73-9CDC0EC8C3D1}" type="slidenum">
              <a:rPr lang="sv-SE" smtClean="0"/>
              <a:t>8</a:t>
            </a:fld>
            <a:endParaRPr lang="sv-SE"/>
          </a:p>
        </p:txBody>
      </p:sp>
    </p:spTree>
    <p:extLst>
      <p:ext uri="{BB962C8B-B14F-4D97-AF65-F5344CB8AC3E}">
        <p14:creationId xmlns:p14="http://schemas.microsoft.com/office/powerpoint/2010/main" val="3251129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lnSpc>
                <a:spcPts val="2112"/>
              </a:lnSpc>
              <a:buNone/>
            </a:pPr>
            <a:r>
              <a:rPr lang="sv-SE" b="0" i="0" dirty="0">
                <a:solidFill>
                  <a:srgbClr val="000000"/>
                </a:solidFill>
                <a:effectLst/>
                <a:latin typeface="museo-sans"/>
              </a:rPr>
              <a:t>Träning, kost samt återhämtning (inkluderat sömn och vila) är av störst betydelse och för att du ska kunna utveckla din prestation optimalt behövs en balans mellan dessa. G</a:t>
            </a:r>
            <a:r>
              <a:rPr lang="sv-SE" dirty="0"/>
              <a:t>enom att ge kroppen rätt mängd mat och energi efter träning, stödjer du musklernas återuppbyggnad, återställer energireserverna, minskar risken för muskelnedbrytning, stärker immunförsvaret och säkerställer en effektiv återhämtning inför nästa träningspass.</a:t>
            </a:r>
          </a:p>
          <a:p>
            <a:pPr algn="l">
              <a:lnSpc>
                <a:spcPts val="2112"/>
              </a:lnSpc>
              <a:buNone/>
            </a:pPr>
            <a:endParaRPr lang="sv-SE" dirty="0"/>
          </a:p>
          <a:p>
            <a:pPr marL="0" marR="0" lvl="0" indent="0" algn="l" defTabSz="914400" rtl="0" eaLnBrk="1" fontAlgn="auto" latinLnBrk="0" hangingPunct="1">
              <a:lnSpc>
                <a:spcPts val="2112"/>
              </a:lnSpc>
              <a:spcBef>
                <a:spcPts val="0"/>
              </a:spcBef>
              <a:spcAft>
                <a:spcPts val="0"/>
              </a:spcAft>
              <a:buClrTx/>
              <a:buSzTx/>
              <a:buFontTx/>
              <a:buNone/>
              <a:tabLst/>
              <a:defRPr/>
            </a:pPr>
            <a:r>
              <a:rPr lang="sv-SE" b="0" i="0" dirty="0">
                <a:solidFill>
                  <a:srgbClr val="000000"/>
                </a:solidFill>
                <a:effectLst/>
                <a:latin typeface="museo-sans"/>
              </a:rPr>
              <a:t>I praktiken kan det innebära att när du ökar din träningsdos behöver du även anpassa kosten därefter, och i det här fallet äta mer. När du lär dig mer om vad kosten betyder för din prestation och blir medveten om hur du lägger upp kosten idag, kan du också lättare se över och optimera ditt kostintag.</a:t>
            </a:r>
            <a:r>
              <a:rPr lang="sv-SE" sz="1200" kern="1200" dirty="0">
                <a:solidFill>
                  <a:schemeClr val="tx1"/>
                </a:solidFill>
                <a:effectLst/>
                <a:latin typeface="+mn-lt"/>
                <a:ea typeface="+mn-ea"/>
                <a:cs typeface="+mn-cs"/>
              </a:rPr>
              <a:t> På så vis kan du få ut mer av din träning, </a:t>
            </a:r>
            <a:r>
              <a:rPr lang="sv-SE" b="0" i="0" dirty="0">
                <a:solidFill>
                  <a:srgbClr val="000000"/>
                </a:solidFill>
                <a:effectLst/>
                <a:latin typeface="museo-sans"/>
              </a:rPr>
              <a:t>utvecklas och mår bra som gymnast </a:t>
            </a:r>
            <a:r>
              <a:rPr lang="sv-SE" b="0" i="0">
                <a:solidFill>
                  <a:srgbClr val="000000"/>
                </a:solidFill>
                <a:effectLst/>
                <a:latin typeface="museo-sans"/>
              </a:rPr>
              <a:t>och idrottare</a:t>
            </a:r>
            <a:r>
              <a:rPr lang="sv-SE" b="0" i="0" dirty="0">
                <a:solidFill>
                  <a:srgbClr val="000000"/>
                </a:solidFill>
                <a:effectLst/>
                <a:latin typeface="museo-sans"/>
              </a:rPr>
              <a:t>.  </a:t>
            </a:r>
          </a:p>
          <a:p>
            <a:endParaRPr lang="sv-SE" dirty="0"/>
          </a:p>
        </p:txBody>
      </p:sp>
      <p:sp>
        <p:nvSpPr>
          <p:cNvPr id="4" name="Platshållare för bildnummer 3"/>
          <p:cNvSpPr>
            <a:spLocks noGrp="1"/>
          </p:cNvSpPr>
          <p:nvPr>
            <p:ph type="sldNum" sz="quarter" idx="5"/>
          </p:nvPr>
        </p:nvSpPr>
        <p:spPr/>
        <p:txBody>
          <a:bodyPr/>
          <a:lstStyle/>
          <a:p>
            <a:fld id="{2795DF09-5756-4BAF-AB73-9CDC0EC8C3D1}" type="slidenum">
              <a:rPr lang="sv-SE" smtClean="0"/>
              <a:t>9</a:t>
            </a:fld>
            <a:endParaRPr lang="sv-SE"/>
          </a:p>
        </p:txBody>
      </p:sp>
    </p:spTree>
    <p:extLst>
      <p:ext uri="{BB962C8B-B14F-4D97-AF65-F5344CB8AC3E}">
        <p14:creationId xmlns:p14="http://schemas.microsoft.com/office/powerpoint/2010/main" val="1790007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lnSpc>
                <a:spcPts val="1848"/>
              </a:lnSpc>
              <a:buFont typeface="Arial" panose="020B0604020202020204" pitchFamily="34" charset="0"/>
              <a:buNone/>
            </a:pPr>
            <a:endParaRPr lang="sv-SE" b="0" i="0" dirty="0">
              <a:solidFill>
                <a:srgbClr val="000000"/>
              </a:solidFill>
              <a:effectLst/>
              <a:latin typeface="museo-sans"/>
            </a:endParaRPr>
          </a:p>
          <a:p>
            <a:endParaRPr lang="sv-SE" dirty="0"/>
          </a:p>
        </p:txBody>
      </p:sp>
      <p:sp>
        <p:nvSpPr>
          <p:cNvPr id="4" name="Platshållare för bildnummer 3"/>
          <p:cNvSpPr>
            <a:spLocks noGrp="1"/>
          </p:cNvSpPr>
          <p:nvPr>
            <p:ph type="sldNum" sz="quarter" idx="5"/>
          </p:nvPr>
        </p:nvSpPr>
        <p:spPr/>
        <p:txBody>
          <a:bodyPr/>
          <a:lstStyle/>
          <a:p>
            <a:fld id="{2795DF09-5756-4BAF-AB73-9CDC0EC8C3D1}" type="slidenum">
              <a:rPr lang="sv-SE" smtClean="0"/>
              <a:t>10</a:t>
            </a:fld>
            <a:endParaRPr lang="sv-SE"/>
          </a:p>
        </p:txBody>
      </p:sp>
    </p:spTree>
    <p:extLst>
      <p:ext uri="{BB962C8B-B14F-4D97-AF65-F5344CB8AC3E}">
        <p14:creationId xmlns:p14="http://schemas.microsoft.com/office/powerpoint/2010/main" val="728353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D86213-3FDF-93E0-0A82-B4BF3C33A34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7AAF367-D2A1-024B-0D94-8BA6838A23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1D1A5875-3F0F-C476-8F4F-FC0BB6EA6D93}"/>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5" name="Platshållare för sidfot 4">
            <a:extLst>
              <a:ext uri="{FF2B5EF4-FFF2-40B4-BE49-F238E27FC236}">
                <a16:creationId xmlns:a16="http://schemas.microsoft.com/office/drawing/2014/main" id="{F13D0283-F157-F6B7-B081-46614DC05BD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3BA8ECD-C39A-89F6-F31C-10C887E49349}"/>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708988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ACC5C6-45BE-C0C6-BF0C-C22DAFDD3EE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9F041F0-2928-F17B-0116-618F945D16F6}"/>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543D35C-9F79-0AAB-B3E4-4A3ED81A8E54}"/>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5" name="Platshållare för sidfot 4">
            <a:extLst>
              <a:ext uri="{FF2B5EF4-FFF2-40B4-BE49-F238E27FC236}">
                <a16:creationId xmlns:a16="http://schemas.microsoft.com/office/drawing/2014/main" id="{41C495F1-F227-72B8-286F-B3344A49934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3E9CF17-8064-D42D-5D93-824B8129FF1D}"/>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3515689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50F665-FB05-F616-B145-1A09472FDA6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EABA470B-8142-411E-5A6E-7A7DBD5703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488D4A9-819D-51BD-E766-8DDDFF456D08}"/>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5" name="Platshållare för sidfot 4">
            <a:extLst>
              <a:ext uri="{FF2B5EF4-FFF2-40B4-BE49-F238E27FC236}">
                <a16:creationId xmlns:a16="http://schemas.microsoft.com/office/drawing/2014/main" id="{C3B14B00-FBEA-4BC5-75DF-4366B4C023E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D452263-DF38-B45D-0E68-BA788BF8A946}"/>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1692012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31FD8F-8643-5CA6-1A69-E174F47E8A4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53A62FC-E26C-1174-3D8E-57A0632A7902}"/>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9FB14F2-647B-8886-6C56-71D9EA0EF33E}"/>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39FDD59-0E45-9F76-1428-4067A09CCEE4}"/>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6" name="Platshållare för sidfot 5">
            <a:extLst>
              <a:ext uri="{FF2B5EF4-FFF2-40B4-BE49-F238E27FC236}">
                <a16:creationId xmlns:a16="http://schemas.microsoft.com/office/drawing/2014/main" id="{A13A95D9-BE25-FC00-7C6D-529D01A1D3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2658045-52A3-A8F7-D7FE-66317B007FC7}"/>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2334792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BB572F-1344-6222-1243-C8CF4F16AD3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5C0E861-3CA2-C91E-1C80-AC333B631F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FFF2C2D5-575B-2D30-ACD3-ADA9E24870B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293887EC-5D18-A061-4DC4-146F20544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D7292D0-B7DC-3DED-3F6D-759DD96AB76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CB2AED9-3439-8DCA-888B-00282EEE0244}"/>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8" name="Platshållare för sidfot 7">
            <a:extLst>
              <a:ext uri="{FF2B5EF4-FFF2-40B4-BE49-F238E27FC236}">
                <a16:creationId xmlns:a16="http://schemas.microsoft.com/office/drawing/2014/main" id="{136A1C98-B7D3-5FF3-8F52-08CF87877896}"/>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29ADBAC-8867-A88E-F749-89ADB00D4958}"/>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49644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6FBB46-FA06-8B18-06E7-DFC28B9B5FD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F45BA4C-8BB2-B76C-6A06-ADA9D8C90DE0}"/>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4" name="Platshållare för sidfot 3">
            <a:extLst>
              <a:ext uri="{FF2B5EF4-FFF2-40B4-BE49-F238E27FC236}">
                <a16:creationId xmlns:a16="http://schemas.microsoft.com/office/drawing/2014/main" id="{B9489014-E000-ED1B-E608-C8F99936C2F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5644348-9485-659D-CB4D-CF66F9A9193F}"/>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914784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B9A6CBD-84A1-6726-DA65-6FDBE32635E0}"/>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3" name="Platshållare för sidfot 2">
            <a:extLst>
              <a:ext uri="{FF2B5EF4-FFF2-40B4-BE49-F238E27FC236}">
                <a16:creationId xmlns:a16="http://schemas.microsoft.com/office/drawing/2014/main" id="{739CF750-BEBA-3104-5B3B-D9E4548840C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9020BC-36D5-99BC-C0BF-310E0A363EF9}"/>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228658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1A349E-D025-3E6D-D999-1C923A2C0B8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72E2ABB-2159-3AE8-0ACB-76316A36A7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8AE304B-BB97-C2F9-439D-B541147AB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C28E133-63A3-39D3-1DA7-A01823A1439E}"/>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6" name="Platshållare för sidfot 5">
            <a:extLst>
              <a:ext uri="{FF2B5EF4-FFF2-40B4-BE49-F238E27FC236}">
                <a16:creationId xmlns:a16="http://schemas.microsoft.com/office/drawing/2014/main" id="{5DAAF87C-7FBD-9338-8831-7B05E57E3C1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6FC925E-C5F7-4B84-5211-BE06EE082650}"/>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481988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7F8E23-A73E-4563-3524-A8774F8CC55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04D602F-AAC8-E427-3B9D-7F2A391584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8B6C1ED-5B5F-C07B-E591-8F12F5A3D3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62616C0-4B11-C034-55A7-3DF318C580A0}"/>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6" name="Platshållare för sidfot 5">
            <a:extLst>
              <a:ext uri="{FF2B5EF4-FFF2-40B4-BE49-F238E27FC236}">
                <a16:creationId xmlns:a16="http://schemas.microsoft.com/office/drawing/2014/main" id="{33E49610-8A52-0323-C2FA-7D99FFD8071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1028DB9-D57A-4D07-9E42-133A2E54A39A}"/>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2537764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925F37-B198-D43E-BC50-BBF1A668663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80633AF-1977-51A7-6E6F-D997B85F619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FE0E168-2911-CB88-23A8-08E93880AA77}"/>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5" name="Platshållare för sidfot 4">
            <a:extLst>
              <a:ext uri="{FF2B5EF4-FFF2-40B4-BE49-F238E27FC236}">
                <a16:creationId xmlns:a16="http://schemas.microsoft.com/office/drawing/2014/main" id="{5C820D1C-91F5-D167-F4F6-4326178ED08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FC6FE4E-9F8D-6221-C900-FC93E8C571D7}"/>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2347592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88EAAB1-58A8-E8DB-E966-7649C5EB2D19}"/>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FE1BE7E-CF94-3BBD-5ABF-AE999BACEF0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D82DB0E-5F5B-EEAD-0C80-DB4ED4B1ADE7}"/>
              </a:ext>
            </a:extLst>
          </p:cNvPr>
          <p:cNvSpPr>
            <a:spLocks noGrp="1"/>
          </p:cNvSpPr>
          <p:nvPr>
            <p:ph type="dt" sz="half" idx="10"/>
          </p:nvPr>
        </p:nvSpPr>
        <p:spPr/>
        <p:txBody>
          <a:bodyPr/>
          <a:lstStyle/>
          <a:p>
            <a:fld id="{82DC76A4-48F3-471A-B598-5F9289859ABA}" type="datetimeFigureOut">
              <a:rPr lang="sv-SE" smtClean="0"/>
              <a:t>2025-09-25</a:t>
            </a:fld>
            <a:endParaRPr lang="sv-SE"/>
          </a:p>
        </p:txBody>
      </p:sp>
      <p:sp>
        <p:nvSpPr>
          <p:cNvPr id="5" name="Platshållare för sidfot 4">
            <a:extLst>
              <a:ext uri="{FF2B5EF4-FFF2-40B4-BE49-F238E27FC236}">
                <a16:creationId xmlns:a16="http://schemas.microsoft.com/office/drawing/2014/main" id="{A938D5E4-D3A5-DB45-A913-53E06E69BBE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47A2CFA-E938-2C8B-E419-0FB7080B9321}"/>
              </a:ext>
            </a:extLst>
          </p:cNvPr>
          <p:cNvSpPr>
            <a:spLocks noGrp="1"/>
          </p:cNvSpPr>
          <p:nvPr>
            <p:ph type="sldNum" sz="quarter" idx="12"/>
          </p:nvPr>
        </p:nvSpPr>
        <p:spPr/>
        <p:txBody>
          <a:bodyPr/>
          <a:lstStyle/>
          <a:p>
            <a:fld id="{AA31D6CE-CB29-4B1E-AF9E-2C3203F264CD}" type="slidenum">
              <a:rPr lang="sv-SE" smtClean="0"/>
              <a:t>‹#›</a:t>
            </a:fld>
            <a:endParaRPr lang="sv-SE"/>
          </a:p>
        </p:txBody>
      </p:sp>
    </p:spTree>
    <p:extLst>
      <p:ext uri="{BB962C8B-B14F-4D97-AF65-F5344CB8AC3E}">
        <p14:creationId xmlns:p14="http://schemas.microsoft.com/office/powerpoint/2010/main" val="677982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B7D153A-AE65-DD15-43B6-F25EE9BA0F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ADB9A30-3C8C-7887-C174-AE337DE9FC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D8017B7-FDEB-2E02-21D7-FB3E116305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DC76A4-48F3-471A-B598-5F9289859ABA}" type="datetimeFigureOut">
              <a:rPr lang="sv-SE" smtClean="0"/>
              <a:t>2025-09-25</a:t>
            </a:fld>
            <a:endParaRPr lang="sv-SE"/>
          </a:p>
        </p:txBody>
      </p:sp>
      <p:sp>
        <p:nvSpPr>
          <p:cNvPr id="5" name="Platshållare för sidfot 4">
            <a:extLst>
              <a:ext uri="{FF2B5EF4-FFF2-40B4-BE49-F238E27FC236}">
                <a16:creationId xmlns:a16="http://schemas.microsoft.com/office/drawing/2014/main" id="{259C80E1-D518-71A2-A455-35B34AB382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B0805928-9909-030F-EA4D-6BDAE3151D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31D6CE-CB29-4B1E-AF9E-2C3203F264CD}" type="slidenum">
              <a:rPr lang="sv-SE" smtClean="0"/>
              <a:t>‹#›</a:t>
            </a:fld>
            <a:endParaRPr lang="sv-SE"/>
          </a:p>
        </p:txBody>
      </p:sp>
    </p:spTree>
    <p:extLst>
      <p:ext uri="{BB962C8B-B14F-4D97-AF65-F5344CB8AC3E}">
        <p14:creationId xmlns:p14="http://schemas.microsoft.com/office/powerpoint/2010/main" val="1090650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Västerbotten">
            <a:extLst>
              <a:ext uri="{FF2B5EF4-FFF2-40B4-BE49-F238E27FC236}">
                <a16:creationId xmlns:a16="http://schemas.microsoft.com/office/drawing/2014/main" id="{D0510705-39B1-4F4D-975E-32AF152198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4107" y="3835944"/>
            <a:ext cx="1495861" cy="14874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Manlig AG: Inbjudan MAG Umeå gymnastic games 2022 | Svenska  Gymnastikförbundet">
            <a:extLst>
              <a:ext uri="{FF2B5EF4-FFF2-40B4-BE49-F238E27FC236}">
                <a16:creationId xmlns:a16="http://schemas.microsoft.com/office/drawing/2014/main" id="{F3FB51C7-282C-E0C8-6356-4FE9670618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0656" y="3615331"/>
            <a:ext cx="2803451" cy="166094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CEC4756C-4D94-2078-A611-82E31F8CB0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995684"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ruta 5">
            <a:extLst>
              <a:ext uri="{FF2B5EF4-FFF2-40B4-BE49-F238E27FC236}">
                <a16:creationId xmlns:a16="http://schemas.microsoft.com/office/drawing/2014/main" id="{8A501038-76ED-7326-0523-002B38CBAB38}"/>
              </a:ext>
            </a:extLst>
          </p:cNvPr>
          <p:cNvSpPr txBox="1"/>
          <p:nvPr/>
        </p:nvSpPr>
        <p:spPr>
          <a:xfrm>
            <a:off x="74429" y="5576796"/>
            <a:ext cx="5518297" cy="646331"/>
          </a:xfrm>
          <a:prstGeom prst="rect">
            <a:avLst/>
          </a:prstGeom>
          <a:noFill/>
        </p:spPr>
        <p:txBody>
          <a:bodyPr wrap="square" rtlCol="0">
            <a:spAutoFit/>
          </a:bodyPr>
          <a:lstStyle/>
          <a:p>
            <a:r>
              <a:rPr lang="sv-SE" sz="3600" dirty="0"/>
              <a:t>Förebygga skador</a:t>
            </a:r>
          </a:p>
        </p:txBody>
      </p:sp>
      <p:sp>
        <p:nvSpPr>
          <p:cNvPr id="7" name="textruta 6">
            <a:extLst>
              <a:ext uri="{FF2B5EF4-FFF2-40B4-BE49-F238E27FC236}">
                <a16:creationId xmlns:a16="http://schemas.microsoft.com/office/drawing/2014/main" id="{F15D8A62-4F13-43FA-0994-95545631E209}"/>
              </a:ext>
            </a:extLst>
          </p:cNvPr>
          <p:cNvSpPr txBox="1"/>
          <p:nvPr/>
        </p:nvSpPr>
        <p:spPr>
          <a:xfrm>
            <a:off x="10324107" y="5091614"/>
            <a:ext cx="1616149" cy="369332"/>
          </a:xfrm>
          <a:prstGeom prst="rect">
            <a:avLst/>
          </a:prstGeom>
          <a:noFill/>
        </p:spPr>
        <p:txBody>
          <a:bodyPr wrap="square" rtlCol="0">
            <a:spAutoFit/>
          </a:bodyPr>
          <a:lstStyle/>
          <a:p>
            <a:r>
              <a:rPr lang="sv-SE" dirty="0"/>
              <a:t>Västerbotten</a:t>
            </a:r>
          </a:p>
        </p:txBody>
      </p:sp>
    </p:spTree>
    <p:extLst>
      <p:ext uri="{BB962C8B-B14F-4D97-AF65-F5344CB8AC3E}">
        <p14:creationId xmlns:p14="http://schemas.microsoft.com/office/powerpoint/2010/main" val="183717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Manlig AG: Inbjudan MAG Umeå gymnastic games 2022 | Svenska  Gymnastikförbundet">
            <a:extLst>
              <a:ext uri="{FF2B5EF4-FFF2-40B4-BE49-F238E27FC236}">
                <a16:creationId xmlns:a16="http://schemas.microsoft.com/office/drawing/2014/main" id="{56C0C77D-69FE-D3F6-1C54-BC57F784F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9729" y="5454504"/>
            <a:ext cx="2188345" cy="129652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Västerbotten">
            <a:extLst>
              <a:ext uri="{FF2B5EF4-FFF2-40B4-BE49-F238E27FC236}">
                <a16:creationId xmlns:a16="http://schemas.microsoft.com/office/drawing/2014/main" id="{1DECAD41-F34D-0D22-4CD7-5F160F1EE7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4148" y="5637041"/>
            <a:ext cx="1227852" cy="1220959"/>
          </a:xfrm>
          <a:prstGeom prst="rect">
            <a:avLst/>
          </a:prstGeom>
          <a:noFill/>
          <a:extLst>
            <a:ext uri="{909E8E84-426E-40DD-AFC4-6F175D3DCCD1}">
              <a14:hiddenFill xmlns:a14="http://schemas.microsoft.com/office/drawing/2010/main">
                <a:solidFill>
                  <a:srgbClr val="FFFFFF"/>
                </a:solidFill>
              </a14:hiddenFill>
            </a:ext>
          </a:extLst>
        </p:spPr>
      </p:pic>
      <p:pic>
        <p:nvPicPr>
          <p:cNvPr id="7" name="Platshållare för innehåll 6">
            <a:extLst>
              <a:ext uri="{FF2B5EF4-FFF2-40B4-BE49-F238E27FC236}">
                <a16:creationId xmlns:a16="http://schemas.microsoft.com/office/drawing/2014/main" id="{5B87C4B4-9D00-A0C4-9C51-6171B57F3639}"/>
              </a:ext>
            </a:extLst>
          </p:cNvPr>
          <p:cNvPicPr>
            <a:picLocks noGrp="1" noChangeAspect="1"/>
          </p:cNvPicPr>
          <p:nvPr>
            <p:ph idx="1"/>
          </p:nvPr>
        </p:nvPicPr>
        <p:blipFill>
          <a:blip r:embed="rId5"/>
          <a:stretch>
            <a:fillRect/>
          </a:stretch>
        </p:blipFill>
        <p:spPr>
          <a:xfrm>
            <a:off x="-1" y="1256308"/>
            <a:ext cx="7449671" cy="5601692"/>
          </a:xfrm>
          <a:prstGeom prst="rect">
            <a:avLst/>
          </a:prstGeom>
        </p:spPr>
      </p:pic>
    </p:spTree>
    <p:extLst>
      <p:ext uri="{BB962C8B-B14F-4D97-AF65-F5344CB8AC3E}">
        <p14:creationId xmlns:p14="http://schemas.microsoft.com/office/powerpoint/2010/main" val="2184171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Manlig AG: Inbjudan MAG Umeå gymnastic games 2022 | Svenska  Gymnastikförbundet">
            <a:extLst>
              <a:ext uri="{FF2B5EF4-FFF2-40B4-BE49-F238E27FC236}">
                <a16:creationId xmlns:a16="http://schemas.microsoft.com/office/drawing/2014/main" id="{19072F74-6C5C-80A0-65F4-9C26701969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3265" y="5259094"/>
            <a:ext cx="2239392" cy="13267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Västerbotten">
            <a:extLst>
              <a:ext uri="{FF2B5EF4-FFF2-40B4-BE49-F238E27FC236}">
                <a16:creationId xmlns:a16="http://schemas.microsoft.com/office/drawing/2014/main" id="{7387BF82-4A16-69E2-F02F-282F98A2C00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0779922" y="5455036"/>
            <a:ext cx="1365471" cy="1371568"/>
          </a:xfrm>
          <a:prstGeom prst="rect">
            <a:avLst/>
          </a:prstGeom>
          <a:noFill/>
          <a:extLst>
            <a:ext uri="{909E8E84-426E-40DD-AFC4-6F175D3DCCD1}">
              <a14:hiddenFill xmlns:a14="http://schemas.microsoft.com/office/drawing/2010/main">
                <a:solidFill>
                  <a:srgbClr val="FFFFFF"/>
                </a:solidFill>
              </a14:hiddenFill>
            </a:ext>
          </a:extLst>
        </p:spPr>
      </p:pic>
      <p:pic>
        <p:nvPicPr>
          <p:cNvPr id="2" name="Platshållare för innehåll 8">
            <a:extLst>
              <a:ext uri="{FF2B5EF4-FFF2-40B4-BE49-F238E27FC236}">
                <a16:creationId xmlns:a16="http://schemas.microsoft.com/office/drawing/2014/main" id="{62FD92CD-83E5-E1A8-CFB4-9966417E2243}"/>
              </a:ext>
            </a:extLst>
          </p:cNvPr>
          <p:cNvPicPr>
            <a:picLocks noChangeAspect="1"/>
          </p:cNvPicPr>
          <p:nvPr/>
        </p:nvPicPr>
        <p:blipFill>
          <a:blip r:embed="rId5"/>
          <a:stretch>
            <a:fillRect/>
          </a:stretch>
        </p:blipFill>
        <p:spPr>
          <a:xfrm>
            <a:off x="-1" y="1210235"/>
            <a:ext cx="7474769" cy="5647766"/>
          </a:xfrm>
          <a:prstGeom prst="rect">
            <a:avLst/>
          </a:prstGeom>
        </p:spPr>
      </p:pic>
    </p:spTree>
    <p:extLst>
      <p:ext uri="{BB962C8B-B14F-4D97-AF65-F5344CB8AC3E}">
        <p14:creationId xmlns:p14="http://schemas.microsoft.com/office/powerpoint/2010/main" val="2494488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FE3B5E2-A4A9-7A38-8CE5-0DCDA25EDBE9}"/>
              </a:ext>
            </a:extLst>
          </p:cNvPr>
          <p:cNvSpPr>
            <a:spLocks noGrp="1"/>
          </p:cNvSpPr>
          <p:nvPr>
            <p:ph type="title"/>
          </p:nvPr>
        </p:nvSpPr>
        <p:spPr>
          <a:xfrm>
            <a:off x="838200" y="365125"/>
            <a:ext cx="10515600" cy="1860400"/>
          </a:xfrm>
        </p:spPr>
        <p:txBody>
          <a:bodyPr vert="horz" lIns="91440" tIns="45720" rIns="91440" bIns="45720" rtlCol="0" anchor="ctr">
            <a:normAutofit/>
          </a:bodyPr>
          <a:lstStyle/>
          <a:p>
            <a:r>
              <a:rPr lang="en-US" sz="3600" b="0" i="0" kern="1200" dirty="0" err="1">
                <a:solidFill>
                  <a:schemeClr val="tx1"/>
                </a:solidFill>
                <a:effectLst/>
                <a:latin typeface="+mn-lt"/>
                <a:ea typeface="+mj-ea"/>
                <a:cs typeface="+mj-cs"/>
              </a:rPr>
              <a:t>Återhämtning</a:t>
            </a:r>
            <a:r>
              <a:rPr lang="en-US" sz="3600" b="0" i="0" kern="1200" dirty="0">
                <a:solidFill>
                  <a:schemeClr val="tx1"/>
                </a:solidFill>
                <a:effectLst/>
                <a:latin typeface="+mn-lt"/>
                <a:ea typeface="+mj-ea"/>
                <a:cs typeface="+mj-cs"/>
              </a:rPr>
              <a:t> </a:t>
            </a:r>
            <a:r>
              <a:rPr lang="en-US" sz="3600" b="0" i="0" kern="1200" dirty="0" err="1">
                <a:solidFill>
                  <a:schemeClr val="tx1"/>
                </a:solidFill>
                <a:effectLst/>
                <a:latin typeface="+mn-lt"/>
                <a:ea typeface="+mj-ea"/>
                <a:cs typeface="+mj-cs"/>
              </a:rPr>
              <a:t>är</a:t>
            </a:r>
            <a:r>
              <a:rPr lang="en-US" sz="3600" b="0" i="0" kern="1200" dirty="0">
                <a:solidFill>
                  <a:schemeClr val="tx1"/>
                </a:solidFill>
                <a:effectLst/>
                <a:latin typeface="+mn-lt"/>
                <a:ea typeface="+mj-ea"/>
                <a:cs typeface="+mj-cs"/>
              </a:rPr>
              <a:t> </a:t>
            </a:r>
            <a:r>
              <a:rPr lang="en-US" sz="3600" b="0" i="0" kern="1200" dirty="0" err="1">
                <a:solidFill>
                  <a:schemeClr val="tx1"/>
                </a:solidFill>
                <a:effectLst/>
                <a:latin typeface="+mn-lt"/>
                <a:ea typeface="+mj-ea"/>
                <a:cs typeface="+mj-cs"/>
              </a:rPr>
              <a:t>en</a:t>
            </a:r>
            <a:r>
              <a:rPr lang="en-US" sz="3600" b="0" i="0" kern="1200" dirty="0">
                <a:solidFill>
                  <a:schemeClr val="tx1"/>
                </a:solidFill>
                <a:effectLst/>
                <a:latin typeface="+mn-lt"/>
                <a:ea typeface="+mj-ea"/>
                <a:cs typeface="+mj-cs"/>
              </a:rPr>
              <a:t> </a:t>
            </a:r>
            <a:r>
              <a:rPr lang="en-US" sz="3600" b="0" i="0" kern="1200" dirty="0" err="1">
                <a:solidFill>
                  <a:schemeClr val="tx1"/>
                </a:solidFill>
                <a:effectLst/>
                <a:latin typeface="+mn-lt"/>
                <a:ea typeface="+mj-ea"/>
                <a:cs typeface="+mj-cs"/>
              </a:rPr>
              <a:t>förutsättning</a:t>
            </a:r>
            <a:r>
              <a:rPr lang="en-US" sz="3600" b="0" i="0" kern="1200" dirty="0">
                <a:solidFill>
                  <a:schemeClr val="tx1"/>
                </a:solidFill>
                <a:effectLst/>
                <a:latin typeface="+mn-lt"/>
                <a:ea typeface="+mj-ea"/>
                <a:cs typeface="+mj-cs"/>
              </a:rPr>
              <a:t> för </a:t>
            </a:r>
            <a:r>
              <a:rPr lang="en-US" sz="3600" b="0" i="0" kern="1200" dirty="0" err="1">
                <a:solidFill>
                  <a:schemeClr val="tx1"/>
                </a:solidFill>
                <a:effectLst/>
                <a:latin typeface="+mn-lt"/>
                <a:ea typeface="+mj-ea"/>
                <a:cs typeface="+mj-cs"/>
              </a:rPr>
              <a:t>att</a:t>
            </a:r>
            <a:r>
              <a:rPr lang="en-US" sz="3600" b="0" i="0" kern="1200" dirty="0">
                <a:solidFill>
                  <a:schemeClr val="tx1"/>
                </a:solidFill>
                <a:effectLst/>
                <a:latin typeface="+mn-lt"/>
                <a:ea typeface="+mj-ea"/>
                <a:cs typeface="+mj-cs"/>
              </a:rPr>
              <a:t> du ska </a:t>
            </a:r>
            <a:r>
              <a:rPr lang="en-US" sz="3600" b="0" i="0" kern="1200" dirty="0" err="1">
                <a:solidFill>
                  <a:schemeClr val="tx1"/>
                </a:solidFill>
                <a:effectLst/>
                <a:latin typeface="+mn-lt"/>
                <a:ea typeface="+mj-ea"/>
                <a:cs typeface="+mj-cs"/>
              </a:rPr>
              <a:t>kunna</a:t>
            </a:r>
            <a:r>
              <a:rPr lang="en-US" sz="3600" b="0" i="0" kern="1200" dirty="0">
                <a:solidFill>
                  <a:schemeClr val="tx1"/>
                </a:solidFill>
                <a:effectLst/>
                <a:latin typeface="+mn-lt"/>
                <a:ea typeface="+mj-ea"/>
                <a:cs typeface="+mj-cs"/>
              </a:rPr>
              <a:t> </a:t>
            </a:r>
            <a:r>
              <a:rPr lang="en-US" sz="3600" b="0" i="0" kern="1200" dirty="0" err="1">
                <a:solidFill>
                  <a:schemeClr val="tx1"/>
                </a:solidFill>
                <a:effectLst/>
                <a:latin typeface="+mn-lt"/>
                <a:ea typeface="+mj-ea"/>
                <a:cs typeface="+mj-cs"/>
              </a:rPr>
              <a:t>tillgodogöra</a:t>
            </a:r>
            <a:r>
              <a:rPr lang="en-US" sz="3600" b="0" i="0" kern="1200" dirty="0">
                <a:solidFill>
                  <a:schemeClr val="tx1"/>
                </a:solidFill>
                <a:effectLst/>
                <a:latin typeface="+mn-lt"/>
                <a:ea typeface="+mj-ea"/>
                <a:cs typeface="+mj-cs"/>
              </a:rPr>
              <a:t> dig din </a:t>
            </a:r>
            <a:r>
              <a:rPr lang="en-US" sz="3600" b="0" i="0" kern="1200" dirty="0" err="1">
                <a:solidFill>
                  <a:schemeClr val="tx1"/>
                </a:solidFill>
                <a:effectLst/>
                <a:latin typeface="+mn-lt"/>
                <a:ea typeface="+mj-ea"/>
                <a:cs typeface="+mj-cs"/>
              </a:rPr>
              <a:t>träning</a:t>
            </a:r>
            <a:r>
              <a:rPr lang="en-US" sz="3600" dirty="0">
                <a:latin typeface="+mn-lt"/>
              </a:rPr>
              <a:t>! </a:t>
            </a:r>
            <a:r>
              <a:rPr lang="en-US" sz="3600" b="0" i="0" kern="1200" dirty="0">
                <a:solidFill>
                  <a:schemeClr val="tx1"/>
                </a:solidFill>
                <a:effectLst/>
                <a:latin typeface="+mn-lt"/>
                <a:ea typeface="+mj-ea"/>
                <a:cs typeface="+mj-cs"/>
              </a:rPr>
              <a:t> </a:t>
            </a:r>
            <a:endParaRPr lang="en-US" sz="3600" kern="1200" dirty="0">
              <a:solidFill>
                <a:schemeClr val="tx1"/>
              </a:solidFill>
              <a:latin typeface="+mn-lt"/>
              <a:ea typeface="+mj-ea"/>
              <a:cs typeface="+mj-cs"/>
            </a:endParaRPr>
          </a:p>
        </p:txBody>
      </p:sp>
      <p:pic>
        <p:nvPicPr>
          <p:cNvPr id="4" name="Platshållare för innehåll 8">
            <a:extLst>
              <a:ext uri="{FF2B5EF4-FFF2-40B4-BE49-F238E27FC236}">
                <a16:creationId xmlns:a16="http://schemas.microsoft.com/office/drawing/2014/main" id="{3F27610E-3B0A-6829-DAF4-3868CAF9588A}"/>
              </a:ext>
            </a:extLst>
          </p:cNvPr>
          <p:cNvPicPr>
            <a:picLocks noGrp="1" noChangeAspect="1"/>
          </p:cNvPicPr>
          <p:nvPr>
            <p:ph idx="1"/>
          </p:nvPr>
        </p:nvPicPr>
        <p:blipFill>
          <a:blip r:embed="rId3"/>
          <a:stretch>
            <a:fillRect/>
          </a:stretch>
        </p:blipFill>
        <p:spPr>
          <a:xfrm>
            <a:off x="486916" y="2365285"/>
            <a:ext cx="5216896" cy="3938756"/>
          </a:xfrm>
          <a:prstGeom prst="rect">
            <a:avLst/>
          </a:prstGeom>
        </p:spPr>
      </p:pic>
      <p:pic>
        <p:nvPicPr>
          <p:cNvPr id="5" name="Bildobjekt 4">
            <a:extLst>
              <a:ext uri="{FF2B5EF4-FFF2-40B4-BE49-F238E27FC236}">
                <a16:creationId xmlns:a16="http://schemas.microsoft.com/office/drawing/2014/main" id="{2094A175-128C-4C80-A9F4-1D9B6CA85704}"/>
              </a:ext>
            </a:extLst>
          </p:cNvPr>
          <p:cNvPicPr>
            <a:picLocks noChangeAspect="1"/>
          </p:cNvPicPr>
          <p:nvPr/>
        </p:nvPicPr>
        <p:blipFill>
          <a:blip r:embed="rId4"/>
          <a:stretch>
            <a:fillRect/>
          </a:stretch>
        </p:blipFill>
        <p:spPr>
          <a:xfrm>
            <a:off x="6479522" y="2365285"/>
            <a:ext cx="5234227" cy="3938756"/>
          </a:xfrm>
          <a:prstGeom prst="rect">
            <a:avLst/>
          </a:prstGeom>
        </p:spPr>
      </p:pic>
    </p:spTree>
    <p:extLst>
      <p:ext uri="{BB962C8B-B14F-4D97-AF65-F5344CB8AC3E}">
        <p14:creationId xmlns:p14="http://schemas.microsoft.com/office/powerpoint/2010/main" val="3199674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1" name="Rectangle 1040">
            <a:extLst>
              <a:ext uri="{FF2B5EF4-FFF2-40B4-BE49-F238E27FC236}">
                <a16:creationId xmlns:a16="http://schemas.microsoft.com/office/drawing/2014/main" id="{84DF55BE-B4AB-4BA1-BDE1-E9F7FB3F11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93B8E24-1CD5-C3BE-F8BE-ADC94F2C40BF}"/>
              </a:ext>
            </a:extLst>
          </p:cNvPr>
          <p:cNvSpPr>
            <a:spLocks noGrp="1"/>
          </p:cNvSpPr>
          <p:nvPr>
            <p:ph type="title"/>
          </p:nvPr>
        </p:nvSpPr>
        <p:spPr>
          <a:xfrm>
            <a:off x="841249" y="539578"/>
            <a:ext cx="5981278" cy="1684638"/>
          </a:xfrm>
        </p:spPr>
        <p:txBody>
          <a:bodyPr>
            <a:normAutofit/>
          </a:bodyPr>
          <a:lstStyle/>
          <a:p>
            <a:r>
              <a:rPr lang="sv-SE" sz="4000" dirty="0"/>
              <a:t>Hur uppstår skador? </a:t>
            </a:r>
            <a:br>
              <a:rPr lang="sv-SE" sz="4000" dirty="0"/>
            </a:br>
            <a:endParaRPr lang="sv-SE" sz="4000" dirty="0"/>
          </a:p>
        </p:txBody>
      </p:sp>
      <p:sp>
        <p:nvSpPr>
          <p:cNvPr id="3" name="Platshållare för innehåll 2">
            <a:extLst>
              <a:ext uri="{FF2B5EF4-FFF2-40B4-BE49-F238E27FC236}">
                <a16:creationId xmlns:a16="http://schemas.microsoft.com/office/drawing/2014/main" id="{7886914E-E8E1-92BC-893C-2BA5DAC05FF3}"/>
              </a:ext>
            </a:extLst>
          </p:cNvPr>
          <p:cNvSpPr>
            <a:spLocks noGrp="1"/>
          </p:cNvSpPr>
          <p:nvPr>
            <p:ph idx="1"/>
          </p:nvPr>
        </p:nvSpPr>
        <p:spPr>
          <a:xfrm>
            <a:off x="838201" y="2409568"/>
            <a:ext cx="5981278" cy="3690551"/>
          </a:xfrm>
        </p:spPr>
        <p:txBody>
          <a:bodyPr>
            <a:normAutofit/>
          </a:bodyPr>
          <a:lstStyle/>
          <a:p>
            <a:pPr marL="0" indent="0">
              <a:buNone/>
            </a:pPr>
            <a:r>
              <a:rPr lang="sv-SE" sz="2000" b="1"/>
              <a:t>• Akuta skador</a:t>
            </a:r>
            <a:br>
              <a:rPr lang="sv-SE" sz="2000"/>
            </a:br>
            <a:r>
              <a:rPr lang="sv-SE" sz="2000"/>
              <a:t>Sker hastigt och utan förvarning. Vanligt vid acceleration, inbromsning, stäm och landning.</a:t>
            </a:r>
          </a:p>
          <a:p>
            <a:pPr marL="0" indent="0">
              <a:buNone/>
            </a:pPr>
            <a:r>
              <a:rPr lang="sv-SE" sz="2000"/>
              <a:t> </a:t>
            </a:r>
          </a:p>
          <a:p>
            <a:pPr marL="0" indent="0">
              <a:buNone/>
            </a:pPr>
            <a:r>
              <a:rPr lang="sv-SE" sz="2000" b="1"/>
              <a:t>• Överbelastning </a:t>
            </a:r>
            <a:br>
              <a:rPr lang="sv-SE" sz="2000"/>
            </a:br>
            <a:r>
              <a:rPr lang="sv-SE" sz="2000"/>
              <a:t>Hög-, monoton- och/eller för tidig belastning </a:t>
            </a:r>
          </a:p>
          <a:p>
            <a:pPr marL="0" indent="0">
              <a:buNone/>
            </a:pPr>
            <a:endParaRPr lang="sv-SE" sz="2000" dirty="0"/>
          </a:p>
        </p:txBody>
      </p:sp>
      <p:pic>
        <p:nvPicPr>
          <p:cNvPr id="1026" name="Picture 2">
            <a:extLst>
              <a:ext uri="{FF2B5EF4-FFF2-40B4-BE49-F238E27FC236}">
                <a16:creationId xmlns:a16="http://schemas.microsoft.com/office/drawing/2014/main" id="{C4CA4967-BF35-81A7-688E-36CB8B419E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1490"/>
          <a:stretch/>
        </p:blipFill>
        <p:spPr bwMode="auto">
          <a:xfrm>
            <a:off x="5513735" y="17656"/>
            <a:ext cx="6661282" cy="25670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Manlig AG: Inbjudan MAG Umeå gymnastic games 2022 | Svenska  Gymnastikförbundet">
            <a:extLst>
              <a:ext uri="{FF2B5EF4-FFF2-40B4-BE49-F238E27FC236}">
                <a16:creationId xmlns:a16="http://schemas.microsoft.com/office/drawing/2014/main" id="{322D9A4A-B2B3-AAD5-92C3-4496680096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8216" r="2" b="8649"/>
          <a:stretch/>
        </p:blipFill>
        <p:spPr bwMode="auto">
          <a:xfrm>
            <a:off x="9318172" y="5670372"/>
            <a:ext cx="2299221" cy="11324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Västerbotten">
            <a:extLst>
              <a:ext uri="{FF2B5EF4-FFF2-40B4-BE49-F238E27FC236}">
                <a16:creationId xmlns:a16="http://schemas.microsoft.com/office/drawing/2014/main" id="{73DC7C55-53D4-CCE6-B62F-22BBEB63BC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27229" y="5670372"/>
            <a:ext cx="1164771" cy="1169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004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2959A5-A322-579E-844F-DB7BF87A3E7C}"/>
              </a:ext>
            </a:extLst>
          </p:cNvPr>
          <p:cNvSpPr>
            <a:spLocks noGrp="1"/>
          </p:cNvSpPr>
          <p:nvPr>
            <p:ph type="title"/>
          </p:nvPr>
        </p:nvSpPr>
        <p:spPr>
          <a:xfrm>
            <a:off x="486067" y="1066687"/>
            <a:ext cx="4651204" cy="588934"/>
          </a:xfrm>
        </p:spPr>
        <p:txBody>
          <a:bodyPr anchor="t">
            <a:normAutofit/>
          </a:bodyPr>
          <a:lstStyle/>
          <a:p>
            <a:r>
              <a:rPr lang="sv-SE" sz="3200" b="1" dirty="0"/>
              <a:t>Förebygga skador</a:t>
            </a:r>
          </a:p>
        </p:txBody>
      </p:sp>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60224AA7-6A3D-CBDE-007F-B3AA4AE2DC6C}"/>
              </a:ext>
            </a:extLst>
          </p:cNvPr>
          <p:cNvSpPr>
            <a:spLocks noGrp="1"/>
          </p:cNvSpPr>
          <p:nvPr>
            <p:ph idx="1"/>
          </p:nvPr>
        </p:nvSpPr>
        <p:spPr>
          <a:xfrm>
            <a:off x="355437" y="1663465"/>
            <a:ext cx="9369133" cy="5194535"/>
          </a:xfrm>
        </p:spPr>
        <p:txBody>
          <a:bodyPr>
            <a:normAutofit/>
          </a:bodyPr>
          <a:lstStyle/>
          <a:p>
            <a:r>
              <a:rPr lang="sv-SE" sz="1600" b="1" dirty="0"/>
              <a:t>Förberedande träning</a:t>
            </a:r>
            <a:br>
              <a:rPr lang="sv-SE" sz="1600" b="1" dirty="0"/>
            </a:br>
            <a:r>
              <a:rPr lang="sv-SE" sz="1600" dirty="0"/>
              <a:t>- Kroppen behöver anpassas till sportens specifika rörelser och krav, till exempel rörlighet, explosiva hopp och  koordination</a:t>
            </a:r>
          </a:p>
          <a:p>
            <a:pPr marL="0" indent="0">
              <a:buNone/>
            </a:pPr>
            <a:r>
              <a:rPr lang="sv-SE" sz="1600" dirty="0"/>
              <a:t>•  </a:t>
            </a:r>
            <a:r>
              <a:rPr lang="sv-SE" sz="1600" b="1" dirty="0"/>
              <a:t>Styrketräning</a:t>
            </a:r>
            <a:br>
              <a:rPr lang="sv-SE" sz="1600" b="1" dirty="0"/>
            </a:br>
            <a:r>
              <a:rPr lang="sv-SE" sz="1600" b="1" dirty="0"/>
              <a:t>   </a:t>
            </a:r>
            <a:r>
              <a:rPr lang="sv-SE" sz="1600" dirty="0"/>
              <a:t> - Att bygga upp styrka i muskler, leder och ligament kan förbättra stabiliteten och minska risken för       skador, särskilt i knän, höfter och rygg.</a:t>
            </a:r>
          </a:p>
          <a:p>
            <a:pPr marL="0" indent="0">
              <a:buNone/>
            </a:pPr>
            <a:r>
              <a:rPr lang="sv-SE" sz="1600" dirty="0"/>
              <a:t>• </a:t>
            </a:r>
            <a:r>
              <a:rPr lang="sv-SE" sz="1600" b="1" dirty="0"/>
              <a:t>Rörlighet flexibilitet</a:t>
            </a:r>
            <a:br>
              <a:rPr lang="sv-SE" sz="1600" dirty="0"/>
            </a:br>
            <a:r>
              <a:rPr lang="sv-SE" sz="1600" dirty="0"/>
              <a:t>   - Regelbundna stretch-övningar förbättrar rörligheten i leder och muskler, vilket minskar risken för sträckningar och överbelastningsskador.</a:t>
            </a:r>
          </a:p>
          <a:p>
            <a:r>
              <a:rPr lang="sv-SE" sz="1600" b="1" dirty="0"/>
              <a:t>Gradvis progression</a:t>
            </a:r>
            <a:br>
              <a:rPr lang="sv-SE" sz="1600" dirty="0"/>
            </a:br>
            <a:r>
              <a:rPr lang="sv-SE" sz="1600" dirty="0"/>
              <a:t>- Att öka intensiteten, volymen och svårighetsgraden på träningen långsamt och gradvis ger kroppen tid att anpassa sig, vilket minskar risken för överbelastningsproblematik.</a:t>
            </a:r>
          </a:p>
          <a:p>
            <a:r>
              <a:rPr lang="sv-SE" sz="1600" b="1" dirty="0"/>
              <a:t>Återhämtningsstrategier i träning</a:t>
            </a:r>
            <a:br>
              <a:rPr lang="sv-SE" sz="1600" dirty="0"/>
            </a:br>
            <a:r>
              <a:rPr lang="sv-SE" sz="1600" dirty="0"/>
              <a:t>- Träningsplanering, periodisering &amp; monitorering </a:t>
            </a:r>
          </a:p>
          <a:p>
            <a:r>
              <a:rPr lang="sv-SE" sz="1600" b="1" dirty="0" err="1"/>
              <a:t>Återhämtningstrategier</a:t>
            </a:r>
            <a:r>
              <a:rPr lang="sv-SE" sz="1600" b="1" dirty="0"/>
              <a:t> utanför träning</a:t>
            </a:r>
            <a:br>
              <a:rPr lang="sv-SE" sz="1600" dirty="0"/>
            </a:br>
            <a:r>
              <a:rPr lang="sv-SE" sz="1600" dirty="0"/>
              <a:t>- kost &amp; vätska, sömn &amp; vila samt mental återhämtning.</a:t>
            </a:r>
          </a:p>
          <a:p>
            <a:r>
              <a:rPr lang="sv-SE" sz="1600" b="1" dirty="0"/>
              <a:t>Lyssna på kroppen</a:t>
            </a:r>
            <a:br>
              <a:rPr lang="sv-SE" sz="1600" dirty="0"/>
            </a:br>
            <a:r>
              <a:rPr lang="sv-SE" sz="1600" dirty="0"/>
              <a:t>- Att vara uppmärksam på kroppens signaler och inte ignorera smärta eller obehag. Prata med tränaren om du har ont eller är skadad</a:t>
            </a:r>
          </a:p>
        </p:txBody>
      </p:sp>
      <p:pic>
        <p:nvPicPr>
          <p:cNvPr id="4" name="Picture 6" descr="Manlig AG: Inbjudan MAG Umeå gymnastic games 2022 | Svenska  Gymnastikförbundet">
            <a:extLst>
              <a:ext uri="{FF2B5EF4-FFF2-40B4-BE49-F238E27FC236}">
                <a16:creationId xmlns:a16="http://schemas.microsoft.com/office/drawing/2014/main" id="{23D37F1B-1609-4E63-5CA7-B6C409691A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410" r="20791" b="-1"/>
          <a:stretch/>
        </p:blipFill>
        <p:spPr bwMode="auto">
          <a:xfrm>
            <a:off x="9846368" y="5569125"/>
            <a:ext cx="1180861" cy="11699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Västerbotten">
            <a:extLst>
              <a:ext uri="{FF2B5EF4-FFF2-40B4-BE49-F238E27FC236}">
                <a16:creationId xmlns:a16="http://schemas.microsoft.com/office/drawing/2014/main" id="{A6FFE0F7-CB23-00A4-1817-128A53C94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27229" y="5688028"/>
            <a:ext cx="1164771" cy="1169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511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EB59B3-2E4A-307B-4372-7E20CC088A0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CD2432B-0B41-2955-C842-2B248C177F6B}"/>
              </a:ext>
            </a:extLst>
          </p:cNvPr>
          <p:cNvSpPr>
            <a:spLocks noGrp="1"/>
          </p:cNvSpPr>
          <p:nvPr>
            <p:ph type="title"/>
          </p:nvPr>
        </p:nvSpPr>
        <p:spPr>
          <a:xfrm>
            <a:off x="389295" y="1221962"/>
            <a:ext cx="5609931" cy="688614"/>
          </a:xfrm>
        </p:spPr>
        <p:txBody>
          <a:bodyPr vert="horz" lIns="91440" tIns="45720" rIns="91440" bIns="45720" rtlCol="0" anchor="t">
            <a:normAutofit fontScale="90000"/>
          </a:bodyPr>
          <a:lstStyle/>
          <a:p>
            <a:r>
              <a:rPr lang="en-US" sz="3200" b="1" kern="1200" dirty="0" err="1">
                <a:solidFill>
                  <a:schemeClr val="tx1"/>
                </a:solidFill>
                <a:latin typeface="+mj-lt"/>
                <a:ea typeface="+mj-ea"/>
                <a:cs typeface="+mj-cs"/>
              </a:rPr>
              <a:t>Förebygga</a:t>
            </a:r>
            <a:r>
              <a:rPr lang="en-US" sz="3200" b="1" kern="1200" dirty="0">
                <a:solidFill>
                  <a:schemeClr val="tx1"/>
                </a:solidFill>
                <a:latin typeface="+mj-lt"/>
                <a:ea typeface="+mj-ea"/>
                <a:cs typeface="+mj-cs"/>
              </a:rPr>
              <a:t> </a:t>
            </a:r>
            <a:r>
              <a:rPr lang="en-US" sz="3200" b="1" kern="1200" dirty="0" err="1">
                <a:solidFill>
                  <a:schemeClr val="tx1"/>
                </a:solidFill>
                <a:latin typeface="+mj-lt"/>
                <a:ea typeface="+mj-ea"/>
                <a:cs typeface="+mj-cs"/>
              </a:rPr>
              <a:t>skador</a:t>
            </a:r>
            <a:r>
              <a:rPr lang="en-US" sz="3200" b="1" kern="1200" dirty="0">
                <a:solidFill>
                  <a:schemeClr val="tx1"/>
                </a:solidFill>
                <a:latin typeface="+mj-lt"/>
                <a:ea typeface="+mj-ea"/>
                <a:cs typeface="+mj-cs"/>
              </a:rPr>
              <a:t> – </a:t>
            </a:r>
            <a:r>
              <a:rPr lang="en-US" sz="3200" b="1" dirty="0" err="1"/>
              <a:t>Uppvärmning</a:t>
            </a:r>
            <a:r>
              <a:rPr lang="en-US" sz="3200" b="1" kern="1200" dirty="0">
                <a:solidFill>
                  <a:schemeClr val="tx1"/>
                </a:solidFill>
                <a:latin typeface="+mj-lt"/>
                <a:ea typeface="+mj-ea"/>
                <a:cs typeface="+mj-cs"/>
              </a:rPr>
              <a:t> </a:t>
            </a:r>
          </a:p>
        </p:txBody>
      </p:sp>
      <p:cxnSp>
        <p:nvCxnSpPr>
          <p:cNvPr id="1031" name="Straight Connector 1030">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textruta 19">
            <a:extLst>
              <a:ext uri="{FF2B5EF4-FFF2-40B4-BE49-F238E27FC236}">
                <a16:creationId xmlns:a16="http://schemas.microsoft.com/office/drawing/2014/main" id="{77E85ADD-E3F7-AFF3-FA89-DEC7228D961B}"/>
              </a:ext>
            </a:extLst>
          </p:cNvPr>
          <p:cNvSpPr txBox="1"/>
          <p:nvPr/>
        </p:nvSpPr>
        <p:spPr>
          <a:xfrm>
            <a:off x="389295" y="2261391"/>
            <a:ext cx="5769589" cy="3602935"/>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dirty="0" err="1"/>
              <a:t>Ökad</a:t>
            </a:r>
            <a:r>
              <a:rPr lang="en-US" sz="2000" dirty="0"/>
              <a:t> </a:t>
            </a:r>
            <a:r>
              <a:rPr lang="en-US" sz="2000" dirty="0" err="1"/>
              <a:t>blodcirkulation</a:t>
            </a:r>
            <a:r>
              <a:rPr lang="en-US" sz="2000" dirty="0"/>
              <a:t> och </a:t>
            </a:r>
            <a:r>
              <a:rPr lang="en-US" sz="2000" dirty="0" err="1"/>
              <a:t>muskeltemperatur</a:t>
            </a:r>
            <a:endParaRPr lang="en-US" sz="2000" dirty="0"/>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 </a:t>
            </a:r>
            <a:r>
              <a:rPr lang="en-US" sz="2000" dirty="0" err="1"/>
              <a:t>Ökad</a:t>
            </a:r>
            <a:r>
              <a:rPr lang="en-US" sz="2000" dirty="0"/>
              <a:t> </a:t>
            </a:r>
            <a:r>
              <a:rPr lang="en-US" sz="2000" dirty="0" err="1"/>
              <a:t>ledsmörjning</a:t>
            </a:r>
            <a:r>
              <a:rPr lang="en-US" sz="2000" dirty="0"/>
              <a:t> </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err="1"/>
              <a:t>Förbereder</a:t>
            </a:r>
            <a:r>
              <a:rPr lang="en-US" sz="2000" dirty="0"/>
              <a:t> </a:t>
            </a:r>
            <a:r>
              <a:rPr lang="en-US" sz="2000" dirty="0" err="1"/>
              <a:t>kroppen</a:t>
            </a:r>
            <a:r>
              <a:rPr lang="en-US" sz="2000" dirty="0"/>
              <a:t> </a:t>
            </a:r>
            <a:r>
              <a:rPr lang="en-US" sz="2000" dirty="0" err="1"/>
              <a:t>mentalt</a:t>
            </a:r>
            <a:endParaRPr lang="en-US" sz="2000" dirty="0"/>
          </a:p>
          <a:p>
            <a:pPr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err="1"/>
              <a:t>Ökad</a:t>
            </a:r>
            <a:r>
              <a:rPr lang="en-US" sz="2000" dirty="0"/>
              <a:t> </a:t>
            </a:r>
            <a:r>
              <a:rPr lang="en-US" sz="2000" dirty="0" err="1"/>
              <a:t>koordination</a:t>
            </a:r>
            <a:r>
              <a:rPr lang="en-US" sz="2000" dirty="0"/>
              <a:t> och </a:t>
            </a:r>
            <a:r>
              <a:rPr lang="en-US" sz="2000" dirty="0" err="1"/>
              <a:t>balans</a:t>
            </a:r>
            <a:endParaRPr lang="en-US" sz="2000" dirty="0"/>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endParaRPr lang="en-US" sz="2000" dirty="0"/>
          </a:p>
        </p:txBody>
      </p:sp>
      <p:pic>
        <p:nvPicPr>
          <p:cNvPr id="1026" name="Picture 2" descr="Skolbanken · Gymnastik/Redskap åk 8">
            <a:extLst>
              <a:ext uri="{FF2B5EF4-FFF2-40B4-BE49-F238E27FC236}">
                <a16:creationId xmlns:a16="http://schemas.microsoft.com/office/drawing/2014/main" id="{B49B45DF-B253-80B8-DB81-ED75D4E08E8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192775" y="771754"/>
            <a:ext cx="5215100" cy="521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998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E63AC3-A7D3-B6F5-886A-CB0D0AFCD50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DDE6C91-F7BD-435D-C8EB-15CE2B30802E}"/>
              </a:ext>
            </a:extLst>
          </p:cNvPr>
          <p:cNvSpPr>
            <a:spLocks noGrp="1"/>
          </p:cNvSpPr>
          <p:nvPr>
            <p:ph type="title"/>
          </p:nvPr>
        </p:nvSpPr>
        <p:spPr>
          <a:xfrm>
            <a:off x="389295" y="1221962"/>
            <a:ext cx="5609931" cy="688614"/>
          </a:xfrm>
        </p:spPr>
        <p:txBody>
          <a:bodyPr vert="horz" lIns="91440" tIns="45720" rIns="91440" bIns="45720" rtlCol="0" anchor="t">
            <a:normAutofit fontScale="90000"/>
          </a:bodyPr>
          <a:lstStyle/>
          <a:p>
            <a:r>
              <a:rPr lang="en-US" sz="3200" b="1" kern="1200" dirty="0" err="1">
                <a:solidFill>
                  <a:schemeClr val="tx1"/>
                </a:solidFill>
                <a:latin typeface="+mj-lt"/>
                <a:ea typeface="+mj-ea"/>
                <a:cs typeface="+mj-cs"/>
              </a:rPr>
              <a:t>Förebygga</a:t>
            </a:r>
            <a:r>
              <a:rPr lang="en-US" sz="3200" b="1" kern="1200" dirty="0">
                <a:solidFill>
                  <a:schemeClr val="tx1"/>
                </a:solidFill>
                <a:latin typeface="+mj-lt"/>
                <a:ea typeface="+mj-ea"/>
                <a:cs typeface="+mj-cs"/>
              </a:rPr>
              <a:t> </a:t>
            </a:r>
            <a:r>
              <a:rPr lang="en-US" sz="3200" b="1" kern="1200" dirty="0" err="1">
                <a:solidFill>
                  <a:schemeClr val="tx1"/>
                </a:solidFill>
                <a:latin typeface="+mj-lt"/>
                <a:ea typeface="+mj-ea"/>
                <a:cs typeface="+mj-cs"/>
              </a:rPr>
              <a:t>skador</a:t>
            </a:r>
            <a:r>
              <a:rPr lang="en-US" sz="3200" b="1" kern="1200" dirty="0">
                <a:solidFill>
                  <a:schemeClr val="tx1"/>
                </a:solidFill>
                <a:latin typeface="+mj-lt"/>
                <a:ea typeface="+mj-ea"/>
                <a:cs typeface="+mj-cs"/>
              </a:rPr>
              <a:t> – </a:t>
            </a:r>
            <a:r>
              <a:rPr lang="en-US" sz="3200" b="1" kern="1200" dirty="0" err="1">
                <a:solidFill>
                  <a:schemeClr val="tx1"/>
                </a:solidFill>
                <a:latin typeface="+mj-lt"/>
                <a:ea typeface="+mj-ea"/>
                <a:cs typeface="+mj-cs"/>
              </a:rPr>
              <a:t>Nedvarvning</a:t>
            </a:r>
            <a:r>
              <a:rPr lang="en-US" sz="3200" b="1" kern="1200" dirty="0">
                <a:solidFill>
                  <a:schemeClr val="tx1"/>
                </a:solidFill>
                <a:latin typeface="+mj-lt"/>
                <a:ea typeface="+mj-ea"/>
                <a:cs typeface="+mj-cs"/>
              </a:rPr>
              <a:t> </a:t>
            </a:r>
          </a:p>
        </p:txBody>
      </p:sp>
      <p:cxnSp>
        <p:nvCxnSpPr>
          <p:cNvPr id="1031" name="Straight Connector 1030">
            <a:extLst>
              <a:ext uri="{FF2B5EF4-FFF2-40B4-BE49-F238E27FC236}">
                <a16:creationId xmlns:a16="http://schemas.microsoft.com/office/drawing/2014/main" id="{A410A6D7-7404-5AF9-5F25-58373C8EAC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textruta 19">
            <a:extLst>
              <a:ext uri="{FF2B5EF4-FFF2-40B4-BE49-F238E27FC236}">
                <a16:creationId xmlns:a16="http://schemas.microsoft.com/office/drawing/2014/main" id="{36A70103-62BE-D2FE-4F89-BC1AF8029095}"/>
              </a:ext>
            </a:extLst>
          </p:cNvPr>
          <p:cNvSpPr txBox="1"/>
          <p:nvPr/>
        </p:nvSpPr>
        <p:spPr>
          <a:xfrm>
            <a:off x="389295" y="2261391"/>
            <a:ext cx="5769589" cy="3602935"/>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dirty="0" err="1"/>
              <a:t>Främjar</a:t>
            </a:r>
            <a:r>
              <a:rPr lang="en-US" sz="2000" dirty="0"/>
              <a:t> </a:t>
            </a:r>
            <a:r>
              <a:rPr lang="en-US" sz="2000" dirty="0" err="1"/>
              <a:t>återhämtning</a:t>
            </a:r>
            <a:br>
              <a:rPr lang="en-US" sz="2000" dirty="0"/>
            </a:br>
            <a:endParaRPr lang="en-US" sz="2000" dirty="0"/>
          </a:p>
          <a:p>
            <a:pPr marL="285750" indent="-228600">
              <a:lnSpc>
                <a:spcPct val="90000"/>
              </a:lnSpc>
              <a:spcAft>
                <a:spcPts val="600"/>
              </a:spcAft>
              <a:buFont typeface="Arial" panose="020B0604020202020204" pitchFamily="34" charset="0"/>
              <a:buChar char="•"/>
            </a:pPr>
            <a:r>
              <a:rPr lang="en-US" sz="2000" dirty="0"/>
              <a:t> </a:t>
            </a:r>
            <a:r>
              <a:rPr lang="en-US" sz="2000" dirty="0" err="1"/>
              <a:t>Påskyndar</a:t>
            </a:r>
            <a:r>
              <a:rPr lang="en-US" sz="2000" dirty="0"/>
              <a:t> </a:t>
            </a:r>
            <a:r>
              <a:rPr lang="en-US" sz="2000" dirty="0" err="1"/>
              <a:t>borttransport</a:t>
            </a:r>
            <a:r>
              <a:rPr lang="en-US" sz="2000" dirty="0"/>
              <a:t> av </a:t>
            </a:r>
            <a:r>
              <a:rPr lang="en-US" sz="2000" dirty="0" err="1"/>
              <a:t>restprodukter</a:t>
            </a:r>
            <a:r>
              <a:rPr lang="en-US" sz="2000" dirty="0"/>
              <a:t>  </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err="1"/>
              <a:t>Fortsatt</a:t>
            </a:r>
            <a:r>
              <a:rPr lang="en-US" sz="2000" dirty="0"/>
              <a:t> </a:t>
            </a:r>
            <a:r>
              <a:rPr lang="en-US" sz="2000" dirty="0" err="1"/>
              <a:t>höjd</a:t>
            </a:r>
            <a:r>
              <a:rPr lang="en-US" sz="2000" dirty="0"/>
              <a:t> </a:t>
            </a:r>
            <a:r>
              <a:rPr lang="en-US" sz="2000" dirty="0" err="1"/>
              <a:t>blodcirkulationen</a:t>
            </a:r>
            <a:endParaRPr lang="en-US" sz="2000" dirty="0"/>
          </a:p>
          <a:p>
            <a:pPr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err="1"/>
              <a:t>Främja</a:t>
            </a:r>
            <a:r>
              <a:rPr lang="en-US" sz="2000" dirty="0"/>
              <a:t> </a:t>
            </a:r>
            <a:r>
              <a:rPr lang="en-US" sz="2000" dirty="0" err="1"/>
              <a:t>flexibilitet</a:t>
            </a:r>
            <a:endParaRPr lang="en-US" sz="2000" dirty="0"/>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endParaRPr lang="en-US" sz="2000" dirty="0"/>
          </a:p>
        </p:txBody>
      </p:sp>
      <p:pic>
        <p:nvPicPr>
          <p:cNvPr id="1026" name="Picture 2" descr="Skolbanken · Gymnastik/Redskap åk 8">
            <a:extLst>
              <a:ext uri="{FF2B5EF4-FFF2-40B4-BE49-F238E27FC236}">
                <a16:creationId xmlns:a16="http://schemas.microsoft.com/office/drawing/2014/main" id="{4F092B34-A0E5-D2B2-EE58-B73757CE62F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192775" y="771754"/>
            <a:ext cx="5215100" cy="521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496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C0607F-8696-2A3B-8123-2F72D908FAF5}"/>
              </a:ext>
            </a:extLst>
          </p:cNvPr>
          <p:cNvSpPr>
            <a:spLocks noGrp="1"/>
          </p:cNvSpPr>
          <p:nvPr>
            <p:ph type="title"/>
          </p:nvPr>
        </p:nvSpPr>
        <p:spPr>
          <a:xfrm>
            <a:off x="355439" y="1063194"/>
            <a:ext cx="6887189" cy="1227563"/>
          </a:xfrm>
        </p:spPr>
        <p:txBody>
          <a:bodyPr vert="horz" lIns="91440" tIns="45720" rIns="91440" bIns="45720" rtlCol="0" anchor="t">
            <a:normAutofit fontScale="90000"/>
          </a:bodyPr>
          <a:lstStyle/>
          <a:p>
            <a:r>
              <a:rPr lang="en-US" sz="3200" b="1" dirty="0" err="1"/>
              <a:t>Förebygga</a:t>
            </a:r>
            <a:r>
              <a:rPr lang="en-US" sz="3200" b="1" dirty="0"/>
              <a:t> </a:t>
            </a:r>
            <a:r>
              <a:rPr lang="en-US" sz="3200" b="1" dirty="0" err="1"/>
              <a:t>skador</a:t>
            </a:r>
            <a:r>
              <a:rPr lang="en-US" sz="3200" b="1" dirty="0"/>
              <a:t>  – Kost </a:t>
            </a:r>
            <a:br>
              <a:rPr lang="en-US" sz="3200" dirty="0"/>
            </a:br>
            <a:br>
              <a:rPr lang="en-US" sz="3200" dirty="0"/>
            </a:br>
            <a:r>
              <a:rPr lang="sv-SE" sz="2200" b="0" i="0" dirty="0">
                <a:solidFill>
                  <a:srgbClr val="000000"/>
                </a:solidFill>
                <a:effectLst/>
                <a:latin typeface="+mn-lt"/>
              </a:rPr>
              <a:t>En väl sammansatt kost anpassad efter dina behov skapar förutsättningar för att du ska kunna:</a:t>
            </a:r>
            <a:br>
              <a:rPr lang="sv-SE" sz="1000" b="0" i="0" dirty="0">
                <a:solidFill>
                  <a:srgbClr val="000000"/>
                </a:solidFill>
                <a:effectLst/>
                <a:latin typeface="museo-sans"/>
              </a:rPr>
            </a:br>
            <a:endParaRPr lang="en-US" sz="3200" dirty="0"/>
          </a:p>
        </p:txBody>
      </p:sp>
      <p:cxnSp>
        <p:nvCxnSpPr>
          <p:cNvPr id="7"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ruta 2">
            <a:extLst>
              <a:ext uri="{FF2B5EF4-FFF2-40B4-BE49-F238E27FC236}">
                <a16:creationId xmlns:a16="http://schemas.microsoft.com/office/drawing/2014/main" id="{B5EFF1AE-7E9A-2C65-D7DA-E41FA7BB421A}"/>
              </a:ext>
            </a:extLst>
          </p:cNvPr>
          <p:cNvSpPr txBox="1"/>
          <p:nvPr/>
        </p:nvSpPr>
        <p:spPr>
          <a:xfrm>
            <a:off x="355439" y="2606733"/>
            <a:ext cx="4651205" cy="3602935"/>
          </a:xfrm>
          <a:prstGeom prst="rect">
            <a:avLst/>
          </a:prstGeom>
        </p:spPr>
        <p:txBody>
          <a:bodyPr vert="horz" lIns="91440" tIns="45720" rIns="91440" bIns="45720" rtlCol="0">
            <a:normAutofit/>
          </a:bodyPr>
          <a:lstStyle/>
          <a:p>
            <a:pPr marL="400050" indent="-342900">
              <a:lnSpc>
                <a:spcPct val="90000"/>
              </a:lnSpc>
              <a:spcAft>
                <a:spcPts val="600"/>
              </a:spcAft>
              <a:buFont typeface="Arial" panose="020B0604020202020204" pitchFamily="34" charset="0"/>
              <a:buChar char="•"/>
            </a:pPr>
            <a:r>
              <a:rPr lang="en-US" sz="2000" dirty="0" err="1"/>
              <a:t>T</a:t>
            </a:r>
            <a:r>
              <a:rPr lang="en-US" sz="2000" b="0" i="0" dirty="0" err="1">
                <a:effectLst/>
              </a:rPr>
              <a:t>räna</a:t>
            </a:r>
            <a:r>
              <a:rPr lang="en-US" sz="2000" b="0" i="0" dirty="0">
                <a:effectLst/>
              </a:rPr>
              <a:t> med </a:t>
            </a:r>
            <a:r>
              <a:rPr lang="en-US" sz="2000" b="0" i="0" dirty="0" err="1">
                <a:effectLst/>
              </a:rPr>
              <a:t>hög</a:t>
            </a:r>
            <a:r>
              <a:rPr lang="en-US" sz="2000" b="0" i="0" dirty="0">
                <a:effectLst/>
              </a:rPr>
              <a:t> </a:t>
            </a:r>
            <a:r>
              <a:rPr lang="en-US" sz="2000" b="0" i="0" dirty="0" err="1">
                <a:effectLst/>
              </a:rPr>
              <a:t>kvalitet</a:t>
            </a:r>
            <a:r>
              <a:rPr lang="en-US" sz="2000" b="0" i="0" dirty="0">
                <a:effectLst/>
              </a:rPr>
              <a:t> </a:t>
            </a:r>
          </a:p>
          <a:p>
            <a:pPr marL="400050" indent="-342900">
              <a:lnSpc>
                <a:spcPct val="90000"/>
              </a:lnSpc>
              <a:spcAft>
                <a:spcPts val="600"/>
              </a:spcAft>
              <a:buFont typeface="Arial" panose="020B0604020202020204" pitchFamily="34" charset="0"/>
              <a:buChar char="•"/>
            </a:pPr>
            <a:r>
              <a:rPr lang="en-US" sz="2000" b="0" i="0" dirty="0">
                <a:effectLst/>
              </a:rPr>
              <a:t>Optimera din </a:t>
            </a:r>
            <a:r>
              <a:rPr lang="en-US" sz="2000" b="0" i="0" dirty="0" err="1">
                <a:effectLst/>
              </a:rPr>
              <a:t>återhämtning</a:t>
            </a:r>
            <a:r>
              <a:rPr lang="en-US" sz="2000" b="0" i="0" dirty="0">
                <a:effectLst/>
              </a:rPr>
              <a:t> </a:t>
            </a:r>
          </a:p>
          <a:p>
            <a:pPr marL="400050" indent="-342900">
              <a:lnSpc>
                <a:spcPct val="90000"/>
              </a:lnSpc>
              <a:spcAft>
                <a:spcPts val="600"/>
              </a:spcAft>
              <a:buFont typeface="Arial" panose="020B0604020202020204" pitchFamily="34" charset="0"/>
              <a:buChar char="•"/>
            </a:pPr>
            <a:r>
              <a:rPr lang="en-US" sz="2000" b="0" i="0" dirty="0" err="1">
                <a:effectLst/>
              </a:rPr>
              <a:t>Tillgodogöra</a:t>
            </a:r>
            <a:r>
              <a:rPr lang="en-US" sz="2000" b="0" i="0" dirty="0">
                <a:effectLst/>
              </a:rPr>
              <a:t> dig din </a:t>
            </a:r>
            <a:r>
              <a:rPr lang="en-US" sz="2000" b="0" i="0" dirty="0" err="1">
                <a:effectLst/>
              </a:rPr>
              <a:t>träning</a:t>
            </a:r>
            <a:r>
              <a:rPr lang="en-US" sz="2000" b="0" i="0" dirty="0">
                <a:effectLst/>
              </a:rPr>
              <a:t> </a:t>
            </a:r>
          </a:p>
          <a:p>
            <a:pPr marL="400050" indent="-342900">
              <a:lnSpc>
                <a:spcPct val="90000"/>
              </a:lnSpc>
              <a:spcAft>
                <a:spcPts val="600"/>
              </a:spcAft>
              <a:buFont typeface="Arial" panose="020B0604020202020204" pitchFamily="34" charset="0"/>
              <a:buChar char="•"/>
            </a:pPr>
            <a:r>
              <a:rPr lang="en-US" sz="2000" dirty="0" err="1"/>
              <a:t>T</a:t>
            </a:r>
            <a:r>
              <a:rPr lang="en-US" sz="2000" b="0" i="0" dirty="0" err="1">
                <a:effectLst/>
              </a:rPr>
              <a:t>åla</a:t>
            </a:r>
            <a:r>
              <a:rPr lang="en-US" sz="2000" b="0" i="0" dirty="0">
                <a:effectLst/>
              </a:rPr>
              <a:t> </a:t>
            </a:r>
            <a:r>
              <a:rPr lang="en-US" sz="2000" b="0" i="0" dirty="0" err="1">
                <a:effectLst/>
              </a:rPr>
              <a:t>en</a:t>
            </a:r>
            <a:r>
              <a:rPr lang="en-US" sz="2000" b="0" i="0" dirty="0">
                <a:effectLst/>
              </a:rPr>
              <a:t> </a:t>
            </a:r>
            <a:r>
              <a:rPr lang="en-US" sz="2000" b="0" i="0" dirty="0" err="1">
                <a:effectLst/>
              </a:rPr>
              <a:t>hög</a:t>
            </a:r>
            <a:r>
              <a:rPr lang="en-US" sz="2000" b="0" i="0" dirty="0">
                <a:effectLst/>
              </a:rPr>
              <a:t> </a:t>
            </a:r>
            <a:r>
              <a:rPr lang="en-US" sz="2000" b="0" i="0" dirty="0" err="1">
                <a:effectLst/>
              </a:rPr>
              <a:t>träningsmängd</a:t>
            </a:r>
            <a:r>
              <a:rPr lang="en-US" sz="2000" b="0" i="0" dirty="0">
                <a:effectLst/>
              </a:rPr>
              <a:t> </a:t>
            </a:r>
          </a:p>
          <a:p>
            <a:pPr marL="400050" indent="-342900">
              <a:lnSpc>
                <a:spcPct val="90000"/>
              </a:lnSpc>
              <a:spcAft>
                <a:spcPts val="600"/>
              </a:spcAft>
              <a:buFont typeface="Arial" panose="020B0604020202020204" pitchFamily="34" charset="0"/>
              <a:buChar char="•"/>
            </a:pPr>
            <a:r>
              <a:rPr lang="en-US" sz="2000" dirty="0" err="1"/>
              <a:t>H</a:t>
            </a:r>
            <a:r>
              <a:rPr lang="en-US" sz="2000" b="0" i="0" dirty="0" err="1">
                <a:effectLst/>
              </a:rPr>
              <a:t>ålla</a:t>
            </a:r>
            <a:r>
              <a:rPr lang="en-US" sz="2000" b="0" i="0" dirty="0">
                <a:effectLst/>
              </a:rPr>
              <a:t> dig frisk och </a:t>
            </a:r>
            <a:r>
              <a:rPr lang="en-US" sz="2000" b="0" i="0" dirty="0" err="1">
                <a:effectLst/>
              </a:rPr>
              <a:t>skadefri</a:t>
            </a:r>
            <a:r>
              <a:rPr lang="en-US" sz="2000" b="0" i="0" dirty="0">
                <a:effectLst/>
              </a:rPr>
              <a:t> </a:t>
            </a:r>
          </a:p>
          <a:p>
            <a:pPr marL="400050" indent="-342900">
              <a:lnSpc>
                <a:spcPct val="90000"/>
              </a:lnSpc>
              <a:spcAft>
                <a:spcPts val="600"/>
              </a:spcAft>
              <a:buFont typeface="Arial" panose="020B0604020202020204" pitchFamily="34" charset="0"/>
              <a:buChar char="•"/>
            </a:pPr>
            <a:r>
              <a:rPr lang="en-US" sz="2000" b="0" i="0" dirty="0">
                <a:effectLst/>
              </a:rPr>
              <a:t>Prestera </a:t>
            </a:r>
            <a:r>
              <a:rPr lang="en-US" sz="2000" b="0" i="0" dirty="0" err="1">
                <a:effectLst/>
              </a:rPr>
              <a:t>både</a:t>
            </a:r>
            <a:r>
              <a:rPr lang="en-US" sz="2000" b="0" i="0" dirty="0">
                <a:effectLst/>
              </a:rPr>
              <a:t> </a:t>
            </a:r>
            <a:r>
              <a:rPr lang="en-US" sz="2000" b="0" i="0" dirty="0" err="1">
                <a:effectLst/>
              </a:rPr>
              <a:t>på</a:t>
            </a:r>
            <a:r>
              <a:rPr lang="en-US" sz="2000" b="0" i="0" dirty="0">
                <a:effectLst/>
              </a:rPr>
              <a:t> </a:t>
            </a:r>
            <a:r>
              <a:rPr lang="en-US" sz="2000" b="0" i="0" dirty="0" err="1">
                <a:effectLst/>
              </a:rPr>
              <a:t>träning</a:t>
            </a:r>
            <a:r>
              <a:rPr lang="en-US" sz="2000" b="0" i="0" dirty="0">
                <a:effectLst/>
              </a:rPr>
              <a:t> och </a:t>
            </a:r>
            <a:r>
              <a:rPr lang="en-US" sz="2000" b="0" i="0" dirty="0" err="1">
                <a:effectLst/>
              </a:rPr>
              <a:t>tävling</a:t>
            </a:r>
            <a:endParaRPr lang="en-US" sz="2000" b="0" i="0" dirty="0">
              <a:effectLst/>
            </a:endParaRPr>
          </a:p>
          <a:p>
            <a:pPr indent="-228600">
              <a:lnSpc>
                <a:spcPct val="90000"/>
              </a:lnSpc>
              <a:spcAft>
                <a:spcPts val="600"/>
              </a:spcAft>
              <a:buFont typeface="Arial" panose="020B0604020202020204" pitchFamily="34" charset="0"/>
              <a:buChar char="•"/>
            </a:pPr>
            <a:endParaRPr lang="en-US" sz="2000" dirty="0"/>
          </a:p>
        </p:txBody>
      </p:sp>
      <p:pic>
        <p:nvPicPr>
          <p:cNvPr id="5" name="Platshållare för innehåll 4">
            <a:extLst>
              <a:ext uri="{FF2B5EF4-FFF2-40B4-BE49-F238E27FC236}">
                <a16:creationId xmlns:a16="http://schemas.microsoft.com/office/drawing/2014/main" id="{3E0BFA9A-986D-A920-5EF4-E3E40C318CCC}"/>
              </a:ext>
            </a:extLst>
          </p:cNvPr>
          <p:cNvPicPr>
            <a:picLocks noGrp="1" noChangeAspect="1"/>
          </p:cNvPicPr>
          <p:nvPr>
            <p:ph idx="1"/>
          </p:nvPr>
        </p:nvPicPr>
        <p:blipFill>
          <a:blip r:embed="rId3"/>
          <a:srcRect l="44776" r="4758" b="-1"/>
          <a:stretch/>
        </p:blipFill>
        <p:spPr>
          <a:xfrm>
            <a:off x="6957462" y="534529"/>
            <a:ext cx="5234538" cy="4624834"/>
          </a:xfrm>
          <a:prstGeom prst="rect">
            <a:avLst/>
          </a:prstGeom>
        </p:spPr>
      </p:pic>
      <p:pic>
        <p:nvPicPr>
          <p:cNvPr id="4" name="Picture 6" descr="Manlig AG: Inbjudan MAG Umeå gymnastic games 2022 | Svenska  Gymnastikförbundet">
            <a:extLst>
              <a:ext uri="{FF2B5EF4-FFF2-40B4-BE49-F238E27FC236}">
                <a16:creationId xmlns:a16="http://schemas.microsoft.com/office/drawing/2014/main" id="{7B9E5ADD-D25D-F527-FCAE-9105126807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410" r="20791" b="-1"/>
          <a:stretch/>
        </p:blipFill>
        <p:spPr bwMode="auto">
          <a:xfrm>
            <a:off x="9991511" y="5569125"/>
            <a:ext cx="1180861" cy="11699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Västerbotten">
            <a:extLst>
              <a:ext uri="{FF2B5EF4-FFF2-40B4-BE49-F238E27FC236}">
                <a16:creationId xmlns:a16="http://schemas.microsoft.com/office/drawing/2014/main" id="{EB918CAB-D162-013D-2DFD-6386908B9D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27229" y="5688028"/>
            <a:ext cx="1164771" cy="1169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163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05AD58-7046-2DB1-42D7-4F6042596B09}"/>
              </a:ext>
            </a:extLst>
          </p:cNvPr>
          <p:cNvSpPr>
            <a:spLocks noGrp="1"/>
          </p:cNvSpPr>
          <p:nvPr>
            <p:ph type="title"/>
          </p:nvPr>
        </p:nvSpPr>
        <p:spPr>
          <a:xfrm>
            <a:off x="761840" y="1138266"/>
            <a:ext cx="4651204" cy="661506"/>
          </a:xfrm>
        </p:spPr>
        <p:txBody>
          <a:bodyPr anchor="t">
            <a:normAutofit/>
          </a:bodyPr>
          <a:lstStyle/>
          <a:p>
            <a:r>
              <a:rPr lang="sv-SE" sz="3200" b="1" dirty="0"/>
              <a:t>Diskutera</a:t>
            </a:r>
          </a:p>
        </p:txBody>
      </p:sp>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D2ED2C35-C2C7-F3BB-C76C-3D0D22BA005F}"/>
              </a:ext>
            </a:extLst>
          </p:cNvPr>
          <p:cNvSpPr>
            <a:spLocks noGrp="1"/>
          </p:cNvSpPr>
          <p:nvPr>
            <p:ph idx="1"/>
          </p:nvPr>
        </p:nvSpPr>
        <p:spPr>
          <a:xfrm>
            <a:off x="761839" y="1872344"/>
            <a:ext cx="6451761" cy="3602935"/>
          </a:xfrm>
        </p:spPr>
        <p:txBody>
          <a:bodyPr>
            <a:normAutofit/>
          </a:bodyPr>
          <a:lstStyle/>
          <a:p>
            <a:pPr>
              <a:lnSpc>
                <a:spcPts val="1848"/>
              </a:lnSpc>
            </a:pPr>
            <a:endParaRPr lang="sv-SE" sz="2200" b="0" i="0" dirty="0">
              <a:solidFill>
                <a:srgbClr val="000000"/>
              </a:solidFill>
              <a:effectLst/>
              <a:latin typeface="museo-sans"/>
            </a:endParaRPr>
          </a:p>
          <a:p>
            <a:pPr algn="l">
              <a:lnSpc>
                <a:spcPts val="1848"/>
              </a:lnSpc>
              <a:buFont typeface="Arial" panose="020B0604020202020204" pitchFamily="34" charset="0"/>
              <a:buChar char="•"/>
            </a:pPr>
            <a:endParaRPr lang="sv-SE" sz="1400" b="0" i="0" dirty="0">
              <a:solidFill>
                <a:srgbClr val="000000"/>
              </a:solidFill>
              <a:effectLst/>
              <a:latin typeface="museo-sans"/>
            </a:endParaRPr>
          </a:p>
          <a:p>
            <a:pPr>
              <a:lnSpc>
                <a:spcPct val="150000"/>
              </a:lnSpc>
            </a:pPr>
            <a:endParaRPr lang="sv-SE" sz="1900" dirty="0"/>
          </a:p>
        </p:txBody>
      </p:sp>
      <p:pic>
        <p:nvPicPr>
          <p:cNvPr id="4" name="Picture 6" descr="Manlig AG: Inbjudan MAG Umeå gymnastic games 2022 | Svenska  Gymnastikförbundet">
            <a:extLst>
              <a:ext uri="{FF2B5EF4-FFF2-40B4-BE49-F238E27FC236}">
                <a16:creationId xmlns:a16="http://schemas.microsoft.com/office/drawing/2014/main" id="{57FA9A0E-3033-DFA7-2BF4-6FBBD368F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410" r="20791" b="-1"/>
          <a:stretch/>
        </p:blipFill>
        <p:spPr bwMode="auto">
          <a:xfrm>
            <a:off x="10184575" y="5678715"/>
            <a:ext cx="1102419" cy="10922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Västerbotten">
            <a:extLst>
              <a:ext uri="{FF2B5EF4-FFF2-40B4-BE49-F238E27FC236}">
                <a16:creationId xmlns:a16="http://schemas.microsoft.com/office/drawing/2014/main" id="{A76B71FF-683E-603C-4F68-B9E1E0CD25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3292" y="5834742"/>
            <a:ext cx="1018708" cy="1023257"/>
          </a:xfrm>
          <a:prstGeom prst="rect">
            <a:avLst/>
          </a:prstGeom>
          <a:noFill/>
          <a:extLst>
            <a:ext uri="{909E8E84-426E-40DD-AFC4-6F175D3DCCD1}">
              <a14:hiddenFill xmlns:a14="http://schemas.microsoft.com/office/drawing/2010/main">
                <a:solidFill>
                  <a:srgbClr val="FFFFFF"/>
                </a:solidFill>
              </a14:hiddenFill>
            </a:ext>
          </a:extLst>
        </p:spPr>
      </p:pic>
      <p:sp>
        <p:nvSpPr>
          <p:cNvPr id="6" name="textruta 5">
            <a:extLst>
              <a:ext uri="{FF2B5EF4-FFF2-40B4-BE49-F238E27FC236}">
                <a16:creationId xmlns:a16="http://schemas.microsoft.com/office/drawing/2014/main" id="{244681B8-3A46-49E6-6F2D-4BD9601B4658}"/>
              </a:ext>
            </a:extLst>
          </p:cNvPr>
          <p:cNvSpPr txBox="1"/>
          <p:nvPr/>
        </p:nvSpPr>
        <p:spPr>
          <a:xfrm>
            <a:off x="861462" y="1733519"/>
            <a:ext cx="9406824" cy="4154984"/>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b="0" i="0" dirty="0">
                <a:solidFill>
                  <a:srgbClr val="000000"/>
                </a:solidFill>
                <a:effectLst/>
              </a:rPr>
              <a:t>Vilka fysiska krav ställer din disciplin på dig i tävling respektive träningsmomentet?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dirty="0"/>
              <a:t>Vilken/vilka skador är mest förekommande i er idrott?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dirty="0"/>
              <a:t>Har du själv råkat ut för någon typ av skada under din idrottskarriär? Hur såg rehab-processen ut? </a:t>
            </a:r>
            <a:endParaRPr lang="sv-SE" dirty="0">
              <a:solidFill>
                <a:srgbClr val="000000"/>
              </a:solidFill>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b="0" i="0" dirty="0">
                <a:solidFill>
                  <a:srgbClr val="000000"/>
                </a:solidFill>
                <a:effectLst/>
              </a:rPr>
              <a:t>Hur gör du för att stämma av din balans mellan belastning och återhämtning?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b="0" i="0" dirty="0">
                <a:solidFill>
                  <a:srgbClr val="000000"/>
                </a:solidFill>
                <a:effectLst/>
              </a:rPr>
              <a:t>Hur upplever du din energinivå under dina träningspass? Har du bra energinivåer under hela passet eller upplever du dippar någon gång?  </a:t>
            </a:r>
            <a:endParaRPr lang="sv-SE" dirty="0">
              <a:solidFill>
                <a:srgbClr val="000000"/>
              </a:solidFill>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dirty="0"/>
              <a:t>Hur skulle ni i er grupp kunna förbättra eller börja använda skadeförebyggande träning? Finns det något ni hade velat göra mer eller mindre av?</a:t>
            </a:r>
            <a:endParaRPr lang="sv-SE" b="0" i="0" dirty="0">
              <a:solidFill>
                <a:srgbClr val="000000"/>
              </a:solidFill>
              <a:effectLst/>
            </a:endParaRPr>
          </a:p>
          <a:p>
            <a:endParaRPr lang="sv-SE" dirty="0"/>
          </a:p>
        </p:txBody>
      </p:sp>
    </p:spTree>
    <p:extLst>
      <p:ext uri="{BB962C8B-B14F-4D97-AF65-F5344CB8AC3E}">
        <p14:creationId xmlns:p14="http://schemas.microsoft.com/office/powerpoint/2010/main" val="261256440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11758</TotalTime>
  <Words>1599</Words>
  <Application>Microsoft Office PowerPoint</Application>
  <PresentationFormat>Bredbild</PresentationFormat>
  <Paragraphs>126</Paragraphs>
  <Slides>10</Slides>
  <Notes>9</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10</vt:i4>
      </vt:variant>
    </vt:vector>
  </HeadingPairs>
  <TitlesOfParts>
    <vt:vector size="16" baseType="lpstr">
      <vt:lpstr>Aptos</vt:lpstr>
      <vt:lpstr>Aptos Display</vt:lpstr>
      <vt:lpstr>Arial</vt:lpstr>
      <vt:lpstr>museo-sans</vt:lpstr>
      <vt:lpstr>Open sans</vt:lpstr>
      <vt:lpstr>Office-tema</vt:lpstr>
      <vt:lpstr>PowerPoint-presentation</vt:lpstr>
      <vt:lpstr>PowerPoint-presentation</vt:lpstr>
      <vt:lpstr>PowerPoint-presentation</vt:lpstr>
      <vt:lpstr>Återhämtning är en förutsättning för att du ska kunna tillgodogöra dig din träning!  </vt:lpstr>
      <vt:lpstr>Hur uppstår skador?  </vt:lpstr>
      <vt:lpstr>Förebygga skador</vt:lpstr>
      <vt:lpstr>Förebygga skador – Uppvärmning </vt:lpstr>
      <vt:lpstr>Förebygga skador – Nedvarvning </vt:lpstr>
      <vt:lpstr>Förebygga skador  – Kost   En väl sammansatt kost anpassad efter dina behov skapar förutsättningar för att du ska kunna: </vt:lpstr>
      <vt:lpstr>Diskutera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Hörnlund</dc:creator>
  <cp:lastModifiedBy>Emma Hörnlund</cp:lastModifiedBy>
  <cp:revision>1</cp:revision>
  <dcterms:created xsi:type="dcterms:W3CDTF">2025-03-06T13:02:13Z</dcterms:created>
  <dcterms:modified xsi:type="dcterms:W3CDTF">2025-09-25T08:50:39Z</dcterms:modified>
</cp:coreProperties>
</file>