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0E0AC6-BB81-4E6D-B498-558DD38F1AC0}" v="8" dt="2025-09-25T07:54:47.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368" autoAdjust="0"/>
  </p:normalViewPr>
  <p:slideViewPr>
    <p:cSldViewPr snapToGrid="0">
      <p:cViewPr varScale="1">
        <p:scale>
          <a:sx n="45" d="100"/>
          <a:sy n="45" d="100"/>
        </p:scale>
        <p:origin x="1496" y="44"/>
      </p:cViewPr>
      <p:guideLst/>
    </p:cSldViewPr>
  </p:slideViewPr>
  <p:notesTextViewPr>
    <p:cViewPr>
      <p:scale>
        <a:sx n="1" d="1"/>
        <a:sy n="1" d="1"/>
      </p:scale>
      <p:origin x="0" y="-1788"/>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Hörnlund" userId="a0f70e36-7de4-4525-8c1c-520c1843e9d1" providerId="ADAL" clId="{4511061D-5944-4372-9F22-7ED9A1BCE65F}"/>
    <pc:docChg chg="custSel addSld modSld">
      <pc:chgData name="Emma Hörnlund" userId="a0f70e36-7de4-4525-8c1c-520c1843e9d1" providerId="ADAL" clId="{4511061D-5944-4372-9F22-7ED9A1BCE65F}" dt="2025-09-25T07:54:46.696" v="34" actId="20577"/>
      <pc:docMkLst>
        <pc:docMk/>
      </pc:docMkLst>
      <pc:sldChg chg="addSp modSp new mod setBg modNotesTx">
        <pc:chgData name="Emma Hörnlund" userId="a0f70e36-7de4-4525-8c1c-520c1843e9d1" providerId="ADAL" clId="{4511061D-5944-4372-9F22-7ED9A1BCE65F}" dt="2025-09-25T07:54:46.696" v="34" actId="20577"/>
        <pc:sldMkLst>
          <pc:docMk/>
          <pc:sldMk cId="1882940775" sldId="262"/>
        </pc:sldMkLst>
        <pc:spChg chg="mod">
          <ac:chgData name="Emma Hörnlund" userId="a0f70e36-7de4-4525-8c1c-520c1843e9d1" providerId="ADAL" clId="{4511061D-5944-4372-9F22-7ED9A1BCE65F}" dt="2025-09-25T07:50:13.106" v="18" actId="26606"/>
          <ac:spMkLst>
            <pc:docMk/>
            <pc:sldMk cId="1882940775" sldId="262"/>
            <ac:spMk id="2" creationId="{D5ADB584-9FFD-6C5C-6222-A35C3CB5C492}"/>
          </ac:spMkLst>
        </pc:spChg>
        <pc:spChg chg="mod">
          <ac:chgData name="Emma Hörnlund" userId="a0f70e36-7de4-4525-8c1c-520c1843e9d1" providerId="ADAL" clId="{4511061D-5944-4372-9F22-7ED9A1BCE65F}" dt="2025-09-25T07:51:18.405" v="31" actId="255"/>
          <ac:spMkLst>
            <pc:docMk/>
            <pc:sldMk cId="1882940775" sldId="262"/>
            <ac:spMk id="3" creationId="{4C8B44EC-BD9A-A671-4B1E-FAA328FAB17A}"/>
          </ac:spMkLst>
        </pc:spChg>
        <pc:spChg chg="add">
          <ac:chgData name="Emma Hörnlund" userId="a0f70e36-7de4-4525-8c1c-520c1843e9d1" providerId="ADAL" clId="{4511061D-5944-4372-9F22-7ED9A1BCE65F}" dt="2025-09-25T07:50:13.106" v="18" actId="26606"/>
          <ac:spMkLst>
            <pc:docMk/>
            <pc:sldMk cId="1882940775" sldId="262"/>
            <ac:spMk id="9" creationId="{E8A8EAB8-D2FF-444D-B34B-7D32F106AD0E}"/>
          </ac:spMkLst>
        </pc:spChg>
        <pc:picChg chg="add mod">
          <ac:chgData name="Emma Hörnlund" userId="a0f70e36-7de4-4525-8c1c-520c1843e9d1" providerId="ADAL" clId="{4511061D-5944-4372-9F22-7ED9A1BCE65F}" dt="2025-09-25T07:50:26.799" v="20" actId="14100"/>
          <ac:picMkLst>
            <pc:docMk/>
            <pc:sldMk cId="1882940775" sldId="262"/>
            <ac:picMk id="4" creationId="{F760E17F-2E04-B135-F8D9-64D7801436F3}"/>
          </ac:picMkLst>
        </pc:picChg>
        <pc:cxnChg chg="add">
          <ac:chgData name="Emma Hörnlund" userId="a0f70e36-7de4-4525-8c1c-520c1843e9d1" providerId="ADAL" clId="{4511061D-5944-4372-9F22-7ED9A1BCE65F}" dt="2025-09-25T07:50:13.106" v="18" actId="26606"/>
          <ac:cxnSpMkLst>
            <pc:docMk/>
            <pc:sldMk cId="1882940775" sldId="262"/>
            <ac:cxnSpMk id="11" creationId="{EEA38897-7BA3-4408-8083-3235339C4A60}"/>
          </ac:cxnSpMkLst>
        </pc:cxnChg>
        <pc:cxnChg chg="add">
          <ac:chgData name="Emma Hörnlund" userId="a0f70e36-7de4-4525-8c1c-520c1843e9d1" providerId="ADAL" clId="{4511061D-5944-4372-9F22-7ED9A1BCE65F}" dt="2025-09-25T07:50:13.106" v="18" actId="26606"/>
          <ac:cxnSpMkLst>
            <pc:docMk/>
            <pc:sldMk cId="1882940775" sldId="262"/>
            <ac:cxnSpMk id="13" creationId="{F11AD06B-AB20-4097-8606-5DA00DBACE88}"/>
          </ac:cxnSpMkLst>
        </pc:cxnChg>
      </pc:sldChg>
    </pc:docChg>
  </pc:docChgLst>
  <pc:docChgLst>
    <pc:chgData name="Emma Hörnlund" userId="a0f70e36-7de4-4525-8c1c-520c1843e9d1" providerId="ADAL" clId="{110E0AC6-BB81-4E6D-B498-558DD38F1AC0}"/>
    <pc:docChg chg="modSld">
      <pc:chgData name="Emma Hörnlund" userId="a0f70e36-7de4-4525-8c1c-520c1843e9d1" providerId="ADAL" clId="{110E0AC6-BB81-4E6D-B498-558DD38F1AC0}" dt="2025-06-11T12:12:28.712" v="30" actId="20577"/>
      <pc:docMkLst>
        <pc:docMk/>
      </pc:docMkLst>
      <pc:sldChg chg="modSp mod">
        <pc:chgData name="Emma Hörnlund" userId="a0f70e36-7de4-4525-8c1c-520c1843e9d1" providerId="ADAL" clId="{110E0AC6-BB81-4E6D-B498-558DD38F1AC0}" dt="2025-06-11T12:08:07.651" v="23" actId="20577"/>
        <pc:sldMkLst>
          <pc:docMk/>
          <pc:sldMk cId="181016268" sldId="257"/>
        </pc:sldMkLst>
      </pc:sldChg>
      <pc:sldChg chg="modSp mod">
        <pc:chgData name="Emma Hörnlund" userId="a0f70e36-7de4-4525-8c1c-520c1843e9d1" providerId="ADAL" clId="{110E0AC6-BB81-4E6D-B498-558DD38F1AC0}" dt="2025-06-11T12:12:28.712" v="30" actId="20577"/>
        <pc:sldMkLst>
          <pc:docMk/>
          <pc:sldMk cId="977944406"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A8EBB-4672-4137-9716-22AF8B68D041}" type="datetimeFigureOut">
              <a:rPr lang="sv-SE" smtClean="0"/>
              <a:t>2025-09-25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579E68-755C-4134-B52C-7418B248C095}" type="slidenum">
              <a:rPr lang="sv-SE" smtClean="0"/>
              <a:t>‹#›</a:t>
            </a:fld>
            <a:endParaRPr lang="sv-SE"/>
          </a:p>
        </p:txBody>
      </p:sp>
    </p:spTree>
    <p:extLst>
      <p:ext uri="{BB962C8B-B14F-4D97-AF65-F5344CB8AC3E}">
        <p14:creationId xmlns:p14="http://schemas.microsoft.com/office/powerpoint/2010/main" val="851965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buNone/>
            </a:pPr>
            <a:r>
              <a:rPr lang="sv-SE" b="0" i="0" dirty="0">
                <a:solidFill>
                  <a:srgbClr val="000000"/>
                </a:solidFill>
                <a:effectLst/>
                <a:latin typeface="museo-sans"/>
              </a:rPr>
              <a:t>Vid en olycka är det är bra att veta vad du ska göra. Om du tar hand om skadan snabbt, är risken mindre för allvarliga konsekvenser. Det kan också påskynda läkning och rehabilitering. De flesta akuta skador hanteras på samma sätt, oavsett om det är muskel, sena, ligament eller skelett som har skadats.  </a:t>
            </a:r>
          </a:p>
          <a:p>
            <a:pPr algn="l">
              <a:buNone/>
            </a:pPr>
            <a:br>
              <a:rPr lang="sv-SE" b="0" i="0" dirty="0">
                <a:effectLst/>
              </a:rPr>
            </a:br>
            <a:r>
              <a:rPr lang="sv-SE" b="0" i="0" dirty="0">
                <a:effectLst/>
              </a:rPr>
              <a:t>Gå igenom akronymen POLICE – Minnesregel för behandling av skador</a:t>
            </a:r>
            <a:endParaRPr lang="sv-SE" b="1" i="0" dirty="0">
              <a:solidFill>
                <a:srgbClr val="000000"/>
              </a:solidFill>
              <a:effectLst/>
              <a:latin typeface="museo-sans"/>
            </a:endParaRPr>
          </a:p>
          <a:p>
            <a:pPr algn="l">
              <a:buNone/>
            </a:pPr>
            <a:endParaRPr lang="sv-SE" b="1" i="0" dirty="0">
              <a:solidFill>
                <a:srgbClr val="000000"/>
              </a:solidFill>
              <a:effectLst/>
              <a:latin typeface="museo-sans"/>
            </a:endParaRPr>
          </a:p>
          <a:p>
            <a:pPr algn="l">
              <a:buNone/>
            </a:pPr>
            <a:r>
              <a:rPr lang="sv-SE" b="1" i="0" dirty="0">
                <a:solidFill>
                  <a:srgbClr val="000000"/>
                </a:solidFill>
                <a:effectLst/>
                <a:latin typeface="museo-sans"/>
              </a:rPr>
              <a:t>Gör så här vid en akut skada:</a:t>
            </a:r>
            <a:br>
              <a:rPr lang="sv-SE" b="1" i="0" dirty="0">
                <a:solidFill>
                  <a:srgbClr val="000000"/>
                </a:solidFill>
                <a:effectLst/>
                <a:latin typeface="museo-sans"/>
              </a:rPr>
            </a:br>
            <a:endParaRPr lang="sv-SE" b="1" i="0" dirty="0">
              <a:solidFill>
                <a:srgbClr val="000000"/>
              </a:solidFill>
              <a:effectLst/>
              <a:latin typeface="museo-sans"/>
            </a:endParaRPr>
          </a:p>
          <a:p>
            <a:pPr algn="l">
              <a:buNone/>
            </a:pPr>
            <a:r>
              <a:rPr lang="sv-SE" b="1" i="0" dirty="0">
                <a:solidFill>
                  <a:srgbClr val="000000"/>
                </a:solidFill>
                <a:effectLst/>
                <a:latin typeface="museo-sans"/>
              </a:rPr>
              <a:t>Avbryt omedelbart idrottsaktiviteten </a:t>
            </a:r>
            <a:r>
              <a:rPr lang="sv-SE" b="0" i="0" dirty="0">
                <a:solidFill>
                  <a:srgbClr val="000000"/>
                </a:solidFill>
                <a:effectLst/>
                <a:latin typeface="museo-sans"/>
              </a:rPr>
              <a:t>- Om möjligt förflytta dig från platsen om du eller någon annan riskerar att skada er. </a:t>
            </a:r>
          </a:p>
          <a:p>
            <a:pPr>
              <a:buNone/>
            </a:pPr>
            <a:endParaRPr lang="sv-SE" b="0" dirty="0">
              <a:effectLst/>
            </a:endParaRPr>
          </a:p>
          <a:p>
            <a:pPr>
              <a:buNone/>
            </a:pPr>
            <a:r>
              <a:rPr lang="sv-SE" b="1" dirty="0">
                <a:effectLst/>
              </a:rPr>
              <a:t>Snabb kompression inom 30 sekunder </a:t>
            </a:r>
            <a:r>
              <a:rPr lang="sv-SE" b="0" dirty="0">
                <a:effectLst/>
              </a:rPr>
              <a:t>- </a:t>
            </a:r>
            <a:r>
              <a:rPr lang="sv-SE" b="0" i="0" dirty="0">
                <a:solidFill>
                  <a:srgbClr val="222222"/>
                </a:solidFill>
                <a:effectLst/>
                <a:latin typeface="Open Sans" panose="020B0606030504020204" pitchFamily="34" charset="0"/>
              </a:rPr>
              <a:t>Kompression är mycket viktigt efter akut mjukdelsskada för att öka trycket över vävnaden och motverka svullnad. Kompression kan kombineras med kyla för att öka trycket mer lokalt och som smärtlindring. </a:t>
            </a:r>
            <a:endParaRPr lang="sv-SE" b="0" i="0" dirty="0">
              <a:solidFill>
                <a:srgbClr val="000000"/>
              </a:solidFill>
              <a:effectLst/>
              <a:latin typeface="museo-sans"/>
            </a:endParaRPr>
          </a:p>
          <a:p>
            <a:pPr>
              <a:buNone/>
            </a:pPr>
            <a:endParaRPr lang="sv-SE" b="0" i="0" dirty="0">
              <a:solidFill>
                <a:srgbClr val="000000"/>
              </a:solidFill>
              <a:effectLst/>
              <a:latin typeface="museo-sans"/>
            </a:endParaRPr>
          </a:p>
          <a:p>
            <a:pPr>
              <a:buNone/>
            </a:pPr>
            <a:r>
              <a:rPr lang="sv-SE" b="1" dirty="0">
                <a:effectLst/>
              </a:rPr>
              <a:t>Högläge 20 minuter</a:t>
            </a:r>
            <a:r>
              <a:rPr lang="sv-SE" b="0" dirty="0">
                <a:effectLst/>
              </a:rPr>
              <a:t> - </a:t>
            </a:r>
            <a:r>
              <a:rPr lang="sv-SE" b="0" i="0" dirty="0">
                <a:solidFill>
                  <a:srgbClr val="000000"/>
                </a:solidFill>
                <a:effectLst/>
                <a:latin typeface="museo-sans"/>
              </a:rPr>
              <a:t>Håll den skadade kroppsdelen i högläge i 20 minuter. I detta läge är det okej att tår eller fingrar vitnar. Gör det alltför ont kan du släppa och linda om snabbt igen. </a:t>
            </a:r>
          </a:p>
          <a:p>
            <a:pPr>
              <a:buNone/>
            </a:pPr>
            <a:endParaRPr lang="sv-SE" b="0" i="0" dirty="0">
              <a:solidFill>
                <a:srgbClr val="000000"/>
              </a:solidFill>
              <a:effectLst/>
              <a:latin typeface="museo-sans"/>
            </a:endParaRPr>
          </a:p>
          <a:p>
            <a:pPr>
              <a:buNone/>
            </a:pPr>
            <a:r>
              <a:rPr lang="sv-SE" b="1" dirty="0">
                <a:effectLst/>
              </a:rPr>
              <a:t>Linda om med halv elasticitet </a:t>
            </a:r>
            <a:r>
              <a:rPr lang="sv-SE" b="0" dirty="0">
                <a:effectLst/>
              </a:rPr>
              <a:t>- </a:t>
            </a:r>
            <a:r>
              <a:rPr lang="sv-SE" b="0" i="0" dirty="0">
                <a:solidFill>
                  <a:srgbClr val="000000"/>
                </a:solidFill>
                <a:effectLst/>
                <a:latin typeface="museo-sans"/>
              </a:rPr>
              <a:t>Efter 20 minuter ska kroppsdelen lindas om med halva elasticiteten. Då ska inte närliggande kroppsdelar (exempelvis tår om det är en fot som är skadad) vitna eller göra ont. Behåll vid behov lindningen två-tre dagar och om svullnad kvarstår håller du kroppsdelen i högläge och rör på den skadade kroppsdelen för att hålla igång cirkulationen.</a:t>
            </a:r>
          </a:p>
          <a:p>
            <a:pPr>
              <a:buNone/>
            </a:pPr>
            <a:endParaRPr lang="sv-SE" b="0" i="0" dirty="0">
              <a:solidFill>
                <a:srgbClr val="000000"/>
              </a:solidFill>
              <a:effectLst/>
              <a:latin typeface="museo-sans"/>
            </a:endParaRPr>
          </a:p>
          <a:p>
            <a:pPr>
              <a:buNone/>
            </a:pPr>
            <a:r>
              <a:rPr lang="sv-SE" b="1" dirty="0">
                <a:effectLst/>
              </a:rPr>
              <a:t>Prova att belasta </a:t>
            </a:r>
            <a:r>
              <a:rPr lang="sv-SE" b="0" dirty="0">
                <a:effectLst/>
              </a:rPr>
              <a:t>- </a:t>
            </a:r>
            <a:r>
              <a:rPr lang="sv-SE" b="0" i="0" dirty="0">
                <a:solidFill>
                  <a:srgbClr val="000000"/>
                </a:solidFill>
                <a:effectLst/>
                <a:latin typeface="museo-sans"/>
              </a:rPr>
              <a:t>Om du inte alls kan belasta, tappat känsel och smärtan är för hög kontakta vården direkt för en bedömning. Prova annars att belasta lätt så snart du känner att det fungerar. Senast efter fem dagar påbörjar du gradvis ökande belastning på den skadade kroppsdelen. Om förbättring inte sker ska du också kontakta vården. </a:t>
            </a:r>
          </a:p>
          <a:p>
            <a:pPr>
              <a:buNone/>
            </a:pPr>
            <a:endParaRPr lang="sv-SE" b="0" i="0" dirty="0">
              <a:solidFill>
                <a:srgbClr val="000000"/>
              </a:solidFill>
              <a:effectLst/>
              <a:latin typeface="museo-sans"/>
            </a:endParaRPr>
          </a:p>
          <a:p>
            <a:pPr>
              <a:buNone/>
            </a:pPr>
            <a:r>
              <a:rPr lang="sv-SE" b="0" i="0">
                <a:effectLst/>
              </a:rPr>
              <a:t>* Tips: Tillsammans med gruppen gå igenom hur man lindar en fot, låt dem testa själv!</a:t>
            </a:r>
            <a:endParaRPr lang="sv-SE" b="0" i="0" dirty="0">
              <a:solidFill>
                <a:srgbClr val="000000"/>
              </a:solidFill>
              <a:effectLst/>
              <a:latin typeface="museo-sans"/>
            </a:endParaRPr>
          </a:p>
          <a:p>
            <a:endParaRPr lang="sv-SE" dirty="0"/>
          </a:p>
        </p:txBody>
      </p:sp>
      <p:sp>
        <p:nvSpPr>
          <p:cNvPr id="4" name="Platshållare för bildnummer 3"/>
          <p:cNvSpPr>
            <a:spLocks noGrp="1"/>
          </p:cNvSpPr>
          <p:nvPr>
            <p:ph type="sldNum" sz="quarter" idx="5"/>
          </p:nvPr>
        </p:nvSpPr>
        <p:spPr/>
        <p:txBody>
          <a:bodyPr/>
          <a:lstStyle/>
          <a:p>
            <a:fld id="{35579E68-755C-4134-B52C-7418B248C095}" type="slidenum">
              <a:rPr lang="sv-SE" smtClean="0"/>
              <a:t>7</a:t>
            </a:fld>
            <a:endParaRPr lang="sv-SE"/>
          </a:p>
        </p:txBody>
      </p:sp>
    </p:spTree>
    <p:extLst>
      <p:ext uri="{BB962C8B-B14F-4D97-AF65-F5344CB8AC3E}">
        <p14:creationId xmlns:p14="http://schemas.microsoft.com/office/powerpoint/2010/main" val="3342397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2E4F94-47E1-F498-9FD7-0A592BABB1C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7202E39-3D47-DA24-666A-02C890F94C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E801D233-B51D-AF8F-65A4-BCBA2F340FBC}"/>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5" name="Platshållare för sidfot 4">
            <a:extLst>
              <a:ext uri="{FF2B5EF4-FFF2-40B4-BE49-F238E27FC236}">
                <a16:creationId xmlns:a16="http://schemas.microsoft.com/office/drawing/2014/main" id="{1CB23EB1-3C11-BC08-5ADA-13A85E2F17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F7C6507-F755-8DED-A4B0-CF15B715518E}"/>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3014975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70E8AC-2676-AD65-B687-647C1DEE368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C37A2DB-C677-C1FC-28D8-DC63A825CA9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FB8B65C-BA07-EB03-D167-15EAC9DD93A7}"/>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5" name="Platshållare för sidfot 4">
            <a:extLst>
              <a:ext uri="{FF2B5EF4-FFF2-40B4-BE49-F238E27FC236}">
                <a16:creationId xmlns:a16="http://schemas.microsoft.com/office/drawing/2014/main" id="{7CC53667-5C66-D14A-5071-1F718C476D1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D1FE9D9-6C23-064C-937F-16F76E6665AF}"/>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1012703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FEC9B2-CDC3-1D1E-6CED-B673D72CDFBB}"/>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FAB2E8F-0B6F-DF22-903F-2101FBEB0A7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348BBC6E-C1B1-5EF0-3591-7122A18605F5}"/>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5" name="Platshållare för sidfot 4">
            <a:extLst>
              <a:ext uri="{FF2B5EF4-FFF2-40B4-BE49-F238E27FC236}">
                <a16:creationId xmlns:a16="http://schemas.microsoft.com/office/drawing/2014/main" id="{926FE891-8C02-AA48-9BD1-C0AF752E45A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5D4EFF7-9EBA-C94E-01B5-889409A2D9AC}"/>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885214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372F38-2E39-55C6-E114-49FDBD6B10B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2E96FA7-AB19-9DE8-F8DF-57D48F257A4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F41734A-D844-BE0F-6639-733F26116B8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343B39E-4554-F499-F9E6-B6C806774A65}"/>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6" name="Platshållare för sidfot 5">
            <a:extLst>
              <a:ext uri="{FF2B5EF4-FFF2-40B4-BE49-F238E27FC236}">
                <a16:creationId xmlns:a16="http://schemas.microsoft.com/office/drawing/2014/main" id="{5BDA371F-13C3-29F2-688E-6429E6C6298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110E08F-4638-0865-33CA-E3D8FD16108E}"/>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3880031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69B8F9C-0068-7CDD-286C-749DFEF71C9D}"/>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9BA8AC3-9DA3-EA41-637B-3DD8AF4F3F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A4F1CA61-362A-4CC1-7DC0-988263F294A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82F546E-AE2D-046C-B07C-C4179D363E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6860AD7-4BBE-F5EF-A2D8-FB5B20CEA8D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DB571CE-2EAA-6617-715C-1C386C8D23DA}"/>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8" name="Platshållare för sidfot 7">
            <a:extLst>
              <a:ext uri="{FF2B5EF4-FFF2-40B4-BE49-F238E27FC236}">
                <a16:creationId xmlns:a16="http://schemas.microsoft.com/office/drawing/2014/main" id="{1FDE9216-FD1A-5AC1-1819-DAD83E7E6BD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621D91B3-EDD4-6441-1CAA-CDDD458BB266}"/>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1192306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A839F4-5607-0A38-2FC1-5D80F67EB75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8ACAF737-B3FC-2098-2D96-969864E8031E}"/>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4" name="Platshållare för sidfot 3">
            <a:extLst>
              <a:ext uri="{FF2B5EF4-FFF2-40B4-BE49-F238E27FC236}">
                <a16:creationId xmlns:a16="http://schemas.microsoft.com/office/drawing/2014/main" id="{992A2201-93F1-F2E5-FC66-A978C0F58F8A}"/>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574AACA-6669-D67F-7545-A792CD56AF27}"/>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1842780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39F4716-541D-235A-79B6-A9F3957785E1}"/>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3" name="Platshållare för sidfot 2">
            <a:extLst>
              <a:ext uri="{FF2B5EF4-FFF2-40B4-BE49-F238E27FC236}">
                <a16:creationId xmlns:a16="http://schemas.microsoft.com/office/drawing/2014/main" id="{27A2ADCD-985B-E0E5-0D5B-4704A92B051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B8715A7D-CFE0-0FC4-C96D-35A59C71A8DE}"/>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3667811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291E3D-62C3-6FD5-1E2F-B20CF0C2CBE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D21E245-6ED8-101B-FE14-FB35C8A77E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8F7AB94A-DF97-6874-AB7F-0CF9394410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889F73B-8425-8CAE-B16B-20D4F03D8DDB}"/>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6" name="Platshållare för sidfot 5">
            <a:extLst>
              <a:ext uri="{FF2B5EF4-FFF2-40B4-BE49-F238E27FC236}">
                <a16:creationId xmlns:a16="http://schemas.microsoft.com/office/drawing/2014/main" id="{E57E1886-ABAE-A09A-4184-EFC77F6E1AA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3413F0C-921C-EAF3-8433-500833BBC07B}"/>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1769872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D8D010-E319-267D-08A1-5234066B723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47C3865-334A-A350-792C-F6D84C1C4F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2E58812E-B627-CB8D-DDCE-58F1E44D1E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8920412-82E5-A258-936F-FFE562CB266B}"/>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6" name="Platshållare för sidfot 5">
            <a:extLst>
              <a:ext uri="{FF2B5EF4-FFF2-40B4-BE49-F238E27FC236}">
                <a16:creationId xmlns:a16="http://schemas.microsoft.com/office/drawing/2014/main" id="{43A4AC70-94D5-27EA-903F-9066524BB9A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9F2C56C-2BB8-DC16-6DA8-42BC83AC5FAA}"/>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3946109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44D550-4B1B-1FB0-8B52-2AED76828B4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4716074-BA80-86ED-4559-4B236767D880}"/>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CE97444-4414-E73D-BDEF-5998D76EE936}"/>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5" name="Platshållare för sidfot 4">
            <a:extLst>
              <a:ext uri="{FF2B5EF4-FFF2-40B4-BE49-F238E27FC236}">
                <a16:creationId xmlns:a16="http://schemas.microsoft.com/office/drawing/2014/main" id="{34FC5626-EE8B-AB84-3841-7771222ACF2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221A53-997D-FA02-3474-BDEFADEB70B3}"/>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3733338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7912F64-E63F-AFDF-2182-72C83271D1A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5CF47F4-B7AD-0636-9581-5D694821A69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93E8A7E-FEB5-B21A-DAE9-575B5004D6C9}"/>
              </a:ext>
            </a:extLst>
          </p:cNvPr>
          <p:cNvSpPr>
            <a:spLocks noGrp="1"/>
          </p:cNvSpPr>
          <p:nvPr>
            <p:ph type="dt" sz="half" idx="10"/>
          </p:nvPr>
        </p:nvSpPr>
        <p:spPr/>
        <p:txBody>
          <a:bodyPr/>
          <a:lstStyle/>
          <a:p>
            <a:fld id="{E589CFAE-46CA-4612-9D62-B23FEED8656E}" type="datetimeFigureOut">
              <a:rPr lang="sv-SE" smtClean="0"/>
              <a:t>2025-09-24</a:t>
            </a:fld>
            <a:endParaRPr lang="sv-SE"/>
          </a:p>
        </p:txBody>
      </p:sp>
      <p:sp>
        <p:nvSpPr>
          <p:cNvPr id="5" name="Platshållare för sidfot 4">
            <a:extLst>
              <a:ext uri="{FF2B5EF4-FFF2-40B4-BE49-F238E27FC236}">
                <a16:creationId xmlns:a16="http://schemas.microsoft.com/office/drawing/2014/main" id="{91461E9B-21B3-F626-5212-AC97D011C14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B727DBD-7D34-3F85-B28F-F7FEA21A7B36}"/>
              </a:ext>
            </a:extLst>
          </p:cNvPr>
          <p:cNvSpPr>
            <a:spLocks noGrp="1"/>
          </p:cNvSpPr>
          <p:nvPr>
            <p:ph type="sldNum" sz="quarter" idx="12"/>
          </p:nvPr>
        </p:nvSpPr>
        <p:spPr/>
        <p:txBody>
          <a:bodyPr/>
          <a:lstStyle/>
          <a:p>
            <a:fld id="{285BD585-032F-4279-BBE2-540C2F347DDF}" type="slidenum">
              <a:rPr lang="sv-SE" smtClean="0"/>
              <a:t>‹#›</a:t>
            </a:fld>
            <a:endParaRPr lang="sv-SE"/>
          </a:p>
        </p:txBody>
      </p:sp>
    </p:spTree>
    <p:extLst>
      <p:ext uri="{BB962C8B-B14F-4D97-AF65-F5344CB8AC3E}">
        <p14:creationId xmlns:p14="http://schemas.microsoft.com/office/powerpoint/2010/main" val="2517934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20D0CCE-A8F6-9957-0D37-BACEDA33A1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3A6E6AF-41D9-48EB-FAD0-0916E6EE62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1CFDEC5-36D0-3CFF-65F1-778E83761C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9CFAE-46CA-4612-9D62-B23FEED8656E}" type="datetimeFigureOut">
              <a:rPr lang="sv-SE" smtClean="0"/>
              <a:t>2025-09-24</a:t>
            </a:fld>
            <a:endParaRPr lang="sv-SE"/>
          </a:p>
        </p:txBody>
      </p:sp>
      <p:sp>
        <p:nvSpPr>
          <p:cNvPr id="5" name="Platshållare för sidfot 4">
            <a:extLst>
              <a:ext uri="{FF2B5EF4-FFF2-40B4-BE49-F238E27FC236}">
                <a16:creationId xmlns:a16="http://schemas.microsoft.com/office/drawing/2014/main" id="{1DD4F9F9-BFD3-5AD5-4BFC-5900D5F5BD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527CAA63-F024-3BD8-4281-9874CBB15C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5BD585-032F-4279-BBE2-540C2F347DDF}" type="slidenum">
              <a:rPr lang="sv-SE" smtClean="0"/>
              <a:t>‹#›</a:t>
            </a:fld>
            <a:endParaRPr lang="sv-SE"/>
          </a:p>
        </p:txBody>
      </p:sp>
    </p:spTree>
    <p:extLst>
      <p:ext uri="{BB962C8B-B14F-4D97-AF65-F5344CB8AC3E}">
        <p14:creationId xmlns:p14="http://schemas.microsoft.com/office/powerpoint/2010/main" val="3995367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En bild som visar person, klädsel, Fysisk kondition, Träningsutrustning&#10;&#10;AI-genererat innehåll kan vara felaktigt.">
            <a:extLst>
              <a:ext uri="{FF2B5EF4-FFF2-40B4-BE49-F238E27FC236}">
                <a16:creationId xmlns:a16="http://schemas.microsoft.com/office/drawing/2014/main" id="{9AAB37DD-0909-F013-95D6-EEEE958C4BC2}"/>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3320" b="12411"/>
          <a:stretch/>
        </p:blipFill>
        <p:spPr bwMode="auto">
          <a:xfrm>
            <a:off x="20" y="1"/>
            <a:ext cx="12191980" cy="6857999"/>
          </a:xfrm>
          <a:prstGeom prst="rect">
            <a:avLst/>
          </a:prstGeom>
          <a:noFill/>
        </p:spPr>
      </p:pic>
      <p:sp>
        <p:nvSpPr>
          <p:cNvPr id="2" name="Rubrik 1">
            <a:extLst>
              <a:ext uri="{FF2B5EF4-FFF2-40B4-BE49-F238E27FC236}">
                <a16:creationId xmlns:a16="http://schemas.microsoft.com/office/drawing/2014/main" id="{4F3153B6-E2BE-7855-6696-77957A301721}"/>
              </a:ext>
            </a:extLst>
          </p:cNvPr>
          <p:cNvSpPr>
            <a:spLocks noGrp="1"/>
          </p:cNvSpPr>
          <p:nvPr>
            <p:ph type="ctrTitle"/>
          </p:nvPr>
        </p:nvSpPr>
        <p:spPr>
          <a:xfrm>
            <a:off x="1524000" y="1122362"/>
            <a:ext cx="9144000" cy="2900518"/>
          </a:xfrm>
        </p:spPr>
        <p:txBody>
          <a:bodyPr>
            <a:normAutofit/>
          </a:bodyPr>
          <a:lstStyle/>
          <a:p>
            <a:r>
              <a:rPr lang="sv-SE"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Akuta skador </a:t>
            </a:r>
            <a:endParaRPr lang="sv-SE" dirty="0">
              <a:solidFill>
                <a:srgbClr val="FFFFFF"/>
              </a:solidFill>
            </a:endParaRPr>
          </a:p>
        </p:txBody>
      </p:sp>
      <p:sp>
        <p:nvSpPr>
          <p:cNvPr id="3" name="Underrubrik 2">
            <a:extLst>
              <a:ext uri="{FF2B5EF4-FFF2-40B4-BE49-F238E27FC236}">
                <a16:creationId xmlns:a16="http://schemas.microsoft.com/office/drawing/2014/main" id="{9146A73B-120E-E97E-86B2-134D404073ED}"/>
              </a:ext>
            </a:extLst>
          </p:cNvPr>
          <p:cNvSpPr>
            <a:spLocks noGrp="1"/>
          </p:cNvSpPr>
          <p:nvPr>
            <p:ph type="subTitle" idx="1"/>
          </p:nvPr>
        </p:nvSpPr>
        <p:spPr>
          <a:xfrm>
            <a:off x="1524000" y="4159404"/>
            <a:ext cx="9144000" cy="1098395"/>
          </a:xfrm>
        </p:spPr>
        <p:txBody>
          <a:bodyPr>
            <a:normAutofit/>
          </a:bodyPr>
          <a:lstStyle/>
          <a:p>
            <a:r>
              <a:rPr lang="sv-SE"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Material från Gymnastikförbundet: Hantera skador och rehab</a:t>
            </a:r>
            <a:endParaRPr lang="sv-SE" dirty="0">
              <a:solidFill>
                <a:srgbClr val="FFFFFF"/>
              </a:solidFill>
            </a:endParaRPr>
          </a:p>
        </p:txBody>
      </p:sp>
    </p:spTree>
    <p:extLst>
      <p:ext uri="{BB962C8B-B14F-4D97-AF65-F5344CB8AC3E}">
        <p14:creationId xmlns:p14="http://schemas.microsoft.com/office/powerpoint/2010/main" val="393860109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6" name="Rectangle 206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2068" name="Straight Connector 206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1681B01B-AD22-24C4-C1E5-D0013D9D91E2}"/>
              </a:ext>
            </a:extLst>
          </p:cNvPr>
          <p:cNvSpPr>
            <a:spLocks noGrp="1"/>
          </p:cNvSpPr>
          <p:nvPr>
            <p:ph idx="1"/>
          </p:nvPr>
        </p:nvSpPr>
        <p:spPr>
          <a:xfrm>
            <a:off x="897769" y="1909192"/>
            <a:ext cx="5198231" cy="3647710"/>
          </a:xfrm>
        </p:spPr>
        <p:txBody>
          <a:bodyPr>
            <a:normAutofit/>
          </a:bodyPr>
          <a:lstStyle/>
          <a:p>
            <a:r>
              <a:rPr lang="sv-SE" sz="1600" b="0" i="0" dirty="0">
                <a:solidFill>
                  <a:schemeClr val="bg1"/>
                </a:solidFill>
                <a:effectLst/>
                <a:latin typeface="Arial" panose="020B0604020202020204" pitchFamily="34" charset="0"/>
                <a:cs typeface="Arial" panose="020B0604020202020204" pitchFamily="34" charset="0"/>
              </a:rPr>
              <a:t>Idrottsskador står för nästan en tredjedel av alla skador som drabbar barn och ungdomar. En stor andel av de som utövar elitidrott har därför någon gång upplevt en skada. Förutom att en skada kan vara en fysisk utmaning kan den även påverka mentalt. På grund av skadan tvingas du avstå från det som du kanske gillar mest av allt, gymnastiken.  </a:t>
            </a:r>
          </a:p>
          <a:p>
            <a:r>
              <a:rPr lang="sv-SE" sz="1600" b="0" i="0" dirty="0">
                <a:solidFill>
                  <a:schemeClr val="bg1"/>
                </a:solidFill>
                <a:effectLst/>
                <a:latin typeface="Arial" panose="020B0604020202020204" pitchFamily="34" charset="0"/>
                <a:cs typeface="Arial" panose="020B0604020202020204" pitchFamily="34" charset="0"/>
              </a:rPr>
              <a:t>Det är lätt att tappa motivationen när du behöver fokusera på att reparera din kropp, i stället för att utmana gränserna för vad kroppen kan göra i </a:t>
            </a:r>
            <a:r>
              <a:rPr lang="sv-SE" sz="1600" dirty="0">
                <a:solidFill>
                  <a:schemeClr val="bg1"/>
                </a:solidFill>
                <a:latin typeface="Arial" panose="020B0604020202020204" pitchFamily="34" charset="0"/>
                <a:cs typeface="Arial" panose="020B0604020202020204" pitchFamily="34" charset="0"/>
              </a:rPr>
              <a:t>träningen</a:t>
            </a:r>
            <a:r>
              <a:rPr lang="sv-SE" sz="1600" b="0" i="0" dirty="0">
                <a:solidFill>
                  <a:schemeClr val="bg1"/>
                </a:solidFill>
                <a:effectLst/>
                <a:latin typeface="Arial" panose="020B0604020202020204" pitchFamily="34" charset="0"/>
                <a:cs typeface="Arial" panose="020B0604020202020204" pitchFamily="34" charset="0"/>
              </a:rPr>
              <a:t>. Men med rätt inställning och en välplanerad och stegvis ökad belastning i träningen kan det faktiskt vara möjligt att komma tillbaka starkare än innan skadan.  </a:t>
            </a:r>
          </a:p>
          <a:p>
            <a:endParaRPr lang="sv-SE" sz="1600" dirty="0">
              <a:solidFill>
                <a:schemeClr val="bg1"/>
              </a:solidFill>
            </a:endParaRPr>
          </a:p>
        </p:txBody>
      </p:sp>
      <p:cxnSp>
        <p:nvCxnSpPr>
          <p:cNvPr id="2070" name="Straight Connector 206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FAD2C65B-2598-12B8-6B2D-76150176B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779" r="34067" b="-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16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3081" name="Straight Connector 308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59AABFEA-48A3-A683-7B03-CED60AB7FAC4}"/>
              </a:ext>
            </a:extLst>
          </p:cNvPr>
          <p:cNvSpPr>
            <a:spLocks noGrp="1"/>
          </p:cNvSpPr>
          <p:nvPr>
            <p:ph idx="1"/>
          </p:nvPr>
        </p:nvSpPr>
        <p:spPr>
          <a:xfrm>
            <a:off x="897769" y="1909192"/>
            <a:ext cx="4586513" cy="3647710"/>
          </a:xfrm>
        </p:spPr>
        <p:txBody>
          <a:bodyPr>
            <a:noAutofit/>
          </a:bodyPr>
          <a:lstStyle/>
          <a:p>
            <a:pPr marL="0" indent="0">
              <a:buNone/>
            </a:pPr>
            <a:r>
              <a:rPr lang="sv-SE" sz="1300" b="0" i="0" dirty="0">
                <a:solidFill>
                  <a:schemeClr val="bg1"/>
                </a:solidFill>
                <a:effectLst/>
                <a:latin typeface="Arial" panose="020B0604020202020204" pitchFamily="34" charset="0"/>
                <a:cs typeface="Arial" panose="020B0604020202020204" pitchFamily="34" charset="0"/>
              </a:rPr>
              <a:t>Kroppen utsätts för höga belastningar inom gymnastiken, i en landning kan belastningen uppgå till över tio gånger din kroppsvikt. Det är delvis detta som gör att skador inom gymnastiken ofta är ganska omfattande, när de väl inträffar. </a:t>
            </a:r>
            <a:r>
              <a:rPr lang="sv-SE" sz="1300" b="0" i="0" dirty="0">
                <a:solidFill>
                  <a:schemeClr val="bg1"/>
                </a:solidFill>
                <a:effectLst/>
                <a:latin typeface="museo-sans"/>
              </a:rPr>
              <a:t> </a:t>
            </a:r>
            <a:endParaRPr lang="sv-SE" sz="1300" dirty="0">
              <a:solidFill>
                <a:schemeClr val="bg1"/>
              </a:solidFill>
              <a:latin typeface="Arial" panose="020B0604020202020204" pitchFamily="34" charset="0"/>
              <a:cs typeface="Arial" panose="020B0604020202020204" pitchFamily="34" charset="0"/>
            </a:endParaRPr>
          </a:p>
          <a:p>
            <a:pPr marL="0" indent="0">
              <a:buNone/>
            </a:pPr>
            <a:r>
              <a:rPr lang="sv-SE" sz="1300" dirty="0">
                <a:solidFill>
                  <a:schemeClr val="bg1"/>
                </a:solidFill>
                <a:latin typeface="Arial" panose="020B0604020202020204" pitchFamily="34" charset="0"/>
                <a:cs typeface="Arial" panose="020B0604020202020204" pitchFamily="34" charset="0"/>
              </a:rPr>
              <a:t>Skador </a:t>
            </a:r>
            <a:r>
              <a:rPr lang="sv-SE" sz="1300" b="0" i="0" dirty="0">
                <a:solidFill>
                  <a:schemeClr val="bg1"/>
                </a:solidFill>
                <a:effectLst/>
                <a:latin typeface="Arial" panose="020B0604020202020204" pitchFamily="34" charset="0"/>
                <a:cs typeface="Arial" panose="020B0604020202020204" pitchFamily="34" charset="0"/>
              </a:rPr>
              <a:t> inom gymnastiken varierar något mellan disciplinerna. De </a:t>
            </a:r>
            <a:r>
              <a:rPr lang="sv-SE" sz="1300" b="1" i="0" dirty="0">
                <a:solidFill>
                  <a:schemeClr val="bg1"/>
                </a:solidFill>
                <a:effectLst/>
                <a:latin typeface="Arial" panose="020B0604020202020204" pitchFamily="34" charset="0"/>
                <a:cs typeface="Arial" panose="020B0604020202020204" pitchFamily="34" charset="0"/>
              </a:rPr>
              <a:t>akuta skadorna</a:t>
            </a:r>
            <a:r>
              <a:rPr lang="sv-SE" sz="1300" b="0" i="0" dirty="0">
                <a:solidFill>
                  <a:schemeClr val="bg1"/>
                </a:solidFill>
                <a:effectLst/>
                <a:latin typeface="Arial" panose="020B0604020202020204" pitchFamily="34" charset="0"/>
                <a:cs typeface="Arial" panose="020B0604020202020204" pitchFamily="34" charset="0"/>
              </a:rPr>
              <a:t> uppstår oftast på </a:t>
            </a:r>
            <a:endParaRPr lang="sv-SE" sz="1300" b="0" i="0" dirty="0">
              <a:solidFill>
                <a:schemeClr val="bg1"/>
              </a:solidFill>
              <a:effectLst/>
              <a:latin typeface="museo-sans"/>
              <a:cs typeface="Arial" panose="020B0604020202020204" pitchFamily="34" charset="0"/>
            </a:endParaRPr>
          </a:p>
          <a:p>
            <a:r>
              <a:rPr lang="sv-SE" sz="1300" dirty="0">
                <a:solidFill>
                  <a:schemeClr val="bg1"/>
                </a:solidFill>
                <a:latin typeface="Arial" panose="020B0604020202020204" pitchFamily="34" charset="0"/>
                <a:cs typeface="Arial" panose="020B0604020202020204" pitchFamily="34" charset="0"/>
              </a:rPr>
              <a:t>Fot och underben </a:t>
            </a:r>
          </a:p>
          <a:p>
            <a:r>
              <a:rPr lang="sv-SE" sz="1300" dirty="0">
                <a:solidFill>
                  <a:schemeClr val="bg1"/>
                </a:solidFill>
                <a:latin typeface="Arial" panose="020B0604020202020204" pitchFamily="34" charset="0"/>
                <a:cs typeface="Arial" panose="020B0604020202020204" pitchFamily="34" charset="0"/>
              </a:rPr>
              <a:t>Knä </a:t>
            </a:r>
          </a:p>
          <a:p>
            <a:r>
              <a:rPr lang="sv-SE" sz="1300" dirty="0">
                <a:solidFill>
                  <a:schemeClr val="bg1"/>
                </a:solidFill>
                <a:latin typeface="Arial" panose="020B0604020202020204" pitchFamily="34" charset="0"/>
                <a:cs typeface="Arial" panose="020B0604020202020204" pitchFamily="34" charset="0"/>
              </a:rPr>
              <a:t>Rygg</a:t>
            </a:r>
          </a:p>
          <a:p>
            <a:pPr marL="0" indent="0">
              <a:buNone/>
            </a:pPr>
            <a:endParaRPr lang="sv-SE" sz="1300" dirty="0">
              <a:solidFill>
                <a:schemeClr val="bg1"/>
              </a:solidFill>
              <a:latin typeface="Arial" panose="020B0604020202020204" pitchFamily="34" charset="0"/>
              <a:cs typeface="Arial" panose="020B0604020202020204" pitchFamily="34" charset="0"/>
            </a:endParaRPr>
          </a:p>
          <a:p>
            <a:pPr marL="0" indent="0">
              <a:buNone/>
            </a:pPr>
            <a:r>
              <a:rPr lang="sv-SE" sz="1300" b="0" i="0" dirty="0">
                <a:solidFill>
                  <a:schemeClr val="bg1"/>
                </a:solidFill>
                <a:effectLst/>
                <a:latin typeface="Arial" panose="020B0604020202020204" pitchFamily="34" charset="0"/>
                <a:cs typeface="Arial" panose="020B0604020202020204" pitchFamily="34" charset="0"/>
              </a:rPr>
              <a:t>Det beror troligtvis på att belastningen är som störst på benen i de flesta moment inom gymnastiken. För </a:t>
            </a:r>
            <a:r>
              <a:rPr lang="sv-SE" sz="1300" b="1" i="0" dirty="0">
                <a:solidFill>
                  <a:schemeClr val="bg1"/>
                </a:solidFill>
                <a:effectLst/>
                <a:latin typeface="Arial" panose="020B0604020202020204" pitchFamily="34" charset="0"/>
                <a:cs typeface="Arial" panose="020B0604020202020204" pitchFamily="34" charset="0"/>
              </a:rPr>
              <a:t>överbelastningsbesvär</a:t>
            </a:r>
            <a:r>
              <a:rPr lang="sv-SE" sz="1300" b="0" i="0" dirty="0">
                <a:solidFill>
                  <a:schemeClr val="bg1"/>
                </a:solidFill>
                <a:effectLst/>
                <a:latin typeface="Arial" panose="020B0604020202020204" pitchFamily="34" charset="0"/>
                <a:cs typeface="Arial" panose="020B0604020202020204" pitchFamily="34" charset="0"/>
              </a:rPr>
              <a:t> är det tvärtom ryggen som dominerar. Därefter kommer fot, underben och knä. </a:t>
            </a:r>
            <a:endParaRPr lang="sv-SE" sz="1300" dirty="0">
              <a:solidFill>
                <a:schemeClr val="bg1"/>
              </a:solidFill>
              <a:latin typeface="Arial" panose="020B0604020202020204" pitchFamily="34" charset="0"/>
              <a:cs typeface="Arial" panose="020B0604020202020204" pitchFamily="34" charset="0"/>
            </a:endParaRPr>
          </a:p>
        </p:txBody>
      </p:sp>
      <p:cxnSp>
        <p:nvCxnSpPr>
          <p:cNvPr id="3088" name="Straight Connector 308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AE793AB0-593F-BC75-A334-0E918C0055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170" r="23676" b="-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414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18" name="Rectangle 41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4119" name="Straight Connector 41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D18FFAAB-B60E-6A54-8AD5-B6804B3268E2}"/>
              </a:ext>
            </a:extLst>
          </p:cNvPr>
          <p:cNvSpPr>
            <a:spLocks noGrp="1"/>
          </p:cNvSpPr>
          <p:nvPr>
            <p:ph idx="1"/>
          </p:nvPr>
        </p:nvSpPr>
        <p:spPr>
          <a:xfrm>
            <a:off x="897769" y="1909192"/>
            <a:ext cx="4586513" cy="3647710"/>
          </a:xfrm>
        </p:spPr>
        <p:txBody>
          <a:bodyPr>
            <a:normAutofit lnSpcReduction="10000"/>
          </a:bodyPr>
          <a:lstStyle/>
          <a:p>
            <a:pPr marL="0" indent="0">
              <a:buNone/>
            </a:pPr>
            <a:r>
              <a:rPr lang="sv-SE" sz="1300" b="0" i="0" dirty="0">
                <a:solidFill>
                  <a:schemeClr val="bg1"/>
                </a:solidFill>
                <a:effectLst/>
                <a:latin typeface="Arial" panose="020B0604020202020204" pitchFamily="34" charset="0"/>
                <a:cs typeface="Arial" panose="020B0604020202020204" pitchFamily="34" charset="0"/>
              </a:rPr>
              <a:t>En akut skada (trauma) sker oftast hastigt och utan förvarning, när påfrestningen blir för hög mot vad vävnad och strukturer klarar av. Akuta skador sker vanligtvis vid acceleration, inbromsning, stäm eller landning och kan inträffa med eller utan kroppskontakt med någon annan. </a:t>
            </a:r>
          </a:p>
          <a:p>
            <a:pPr marL="0" indent="0">
              <a:buNone/>
            </a:pPr>
            <a:r>
              <a:rPr lang="sv-SE" sz="1300" b="0" i="0" dirty="0">
                <a:solidFill>
                  <a:schemeClr val="bg1"/>
                </a:solidFill>
                <a:effectLst/>
                <a:latin typeface="Arial" panose="020B0604020202020204" pitchFamily="34" charset="0"/>
                <a:cs typeface="Arial" panose="020B0604020202020204" pitchFamily="34" charset="0"/>
              </a:rPr>
              <a:t> </a:t>
            </a:r>
          </a:p>
          <a:p>
            <a:pPr marL="0" indent="0">
              <a:buNone/>
            </a:pPr>
            <a:r>
              <a:rPr lang="sv-SE" sz="1300" b="0" i="0" dirty="0">
                <a:solidFill>
                  <a:schemeClr val="bg1"/>
                </a:solidFill>
                <a:effectLst/>
                <a:latin typeface="Arial" panose="020B0604020202020204" pitchFamily="34" charset="0"/>
                <a:cs typeface="Arial" panose="020B0604020202020204" pitchFamily="34" charset="0"/>
              </a:rPr>
              <a:t>Exempel på akuta skador inom gymnastiken: </a:t>
            </a:r>
          </a:p>
          <a:p>
            <a:pPr>
              <a:buFont typeface="Arial" panose="020B0604020202020204" pitchFamily="34" charset="0"/>
              <a:buChar char="•"/>
            </a:pPr>
            <a:r>
              <a:rPr lang="sv-SE" sz="1300" b="0" i="0" dirty="0">
                <a:solidFill>
                  <a:schemeClr val="bg1"/>
                </a:solidFill>
                <a:effectLst/>
                <a:latin typeface="Arial" panose="020B0604020202020204" pitchFamily="34" charset="0"/>
                <a:cs typeface="Arial" panose="020B0604020202020204" pitchFamily="34" charset="0"/>
              </a:rPr>
              <a:t>fotledsstukning </a:t>
            </a:r>
          </a:p>
          <a:p>
            <a:pPr>
              <a:buFont typeface="Arial" panose="020B0604020202020204" pitchFamily="34" charset="0"/>
              <a:buChar char="•"/>
            </a:pPr>
            <a:r>
              <a:rPr lang="sv-SE" sz="1300" b="0" i="0" dirty="0" err="1">
                <a:solidFill>
                  <a:schemeClr val="bg1"/>
                </a:solidFill>
                <a:effectLst/>
                <a:latin typeface="Arial" panose="020B0604020202020204" pitchFamily="34" charset="0"/>
                <a:cs typeface="Arial" panose="020B0604020202020204" pitchFamily="34" charset="0"/>
              </a:rPr>
              <a:t>tzukafot</a:t>
            </a:r>
            <a:r>
              <a:rPr lang="sv-SE" sz="1300" b="0" i="0" dirty="0">
                <a:solidFill>
                  <a:schemeClr val="bg1"/>
                </a:solidFill>
                <a:effectLst/>
                <a:latin typeface="Arial" panose="020B0604020202020204" pitchFamily="34" charset="0"/>
                <a:cs typeface="Arial" panose="020B0604020202020204" pitchFamily="34" charset="0"/>
              </a:rPr>
              <a:t> (en kraftig uppåtböjning av foten i en underroterad landning) </a:t>
            </a:r>
          </a:p>
          <a:p>
            <a:pPr>
              <a:buFont typeface="Arial" panose="020B0604020202020204" pitchFamily="34" charset="0"/>
              <a:buChar char="•"/>
            </a:pPr>
            <a:r>
              <a:rPr lang="sv-SE" sz="1300" b="0" i="0" dirty="0">
                <a:solidFill>
                  <a:schemeClr val="bg1"/>
                </a:solidFill>
                <a:effectLst/>
                <a:latin typeface="Arial" panose="020B0604020202020204" pitchFamily="34" charset="0"/>
                <a:cs typeface="Arial" panose="020B0604020202020204" pitchFamily="34" charset="0"/>
              </a:rPr>
              <a:t>knävridning (ligamentskador och korsbandsskada) </a:t>
            </a:r>
          </a:p>
          <a:p>
            <a:pPr>
              <a:buFont typeface="Arial" panose="020B0604020202020204" pitchFamily="34" charset="0"/>
              <a:buChar char="•"/>
            </a:pPr>
            <a:r>
              <a:rPr lang="sv-SE" sz="1300" b="0" i="0" dirty="0">
                <a:solidFill>
                  <a:schemeClr val="bg1"/>
                </a:solidFill>
                <a:effectLst/>
                <a:latin typeface="Arial" panose="020B0604020202020204" pitchFamily="34" charset="0"/>
                <a:cs typeface="Arial" panose="020B0604020202020204" pitchFamily="34" charset="0"/>
              </a:rPr>
              <a:t>muskelbristning i baksida lår </a:t>
            </a:r>
          </a:p>
          <a:p>
            <a:pPr>
              <a:buFont typeface="Arial" panose="020B0604020202020204" pitchFamily="34" charset="0"/>
              <a:buChar char="•"/>
            </a:pPr>
            <a:r>
              <a:rPr lang="sv-SE" sz="1300" b="0" i="0" dirty="0">
                <a:solidFill>
                  <a:schemeClr val="bg1"/>
                </a:solidFill>
                <a:effectLst/>
                <a:latin typeface="Arial" panose="020B0604020202020204" pitchFamily="34" charset="0"/>
                <a:cs typeface="Arial" panose="020B0604020202020204" pitchFamily="34" charset="0"/>
              </a:rPr>
              <a:t>översträckning i armbåge </a:t>
            </a:r>
          </a:p>
          <a:p>
            <a:pPr>
              <a:buFont typeface="Arial" panose="020B0604020202020204" pitchFamily="34" charset="0"/>
              <a:buChar char="•"/>
            </a:pPr>
            <a:r>
              <a:rPr lang="sv-SE" sz="1300" b="0" i="0" dirty="0">
                <a:solidFill>
                  <a:schemeClr val="bg1"/>
                </a:solidFill>
                <a:effectLst/>
                <a:latin typeface="Arial" panose="020B0604020202020204" pitchFamily="34" charset="0"/>
                <a:cs typeface="Arial" panose="020B0604020202020204" pitchFamily="34" charset="0"/>
              </a:rPr>
              <a:t>översträckning eller kompression i ryggen, exempelvis vid en kraftigt ökad bakåtböjning. </a:t>
            </a:r>
          </a:p>
          <a:p>
            <a:pPr marL="0" indent="0">
              <a:buNone/>
            </a:pPr>
            <a:endParaRPr lang="sv-SE" sz="1100" b="0" i="0" dirty="0">
              <a:solidFill>
                <a:schemeClr val="bg1"/>
              </a:solidFill>
              <a:effectLst/>
              <a:latin typeface="Arial" panose="020B0604020202020204" pitchFamily="34" charset="0"/>
              <a:cs typeface="Arial" panose="020B0604020202020204" pitchFamily="34" charset="0"/>
            </a:endParaRPr>
          </a:p>
          <a:p>
            <a:endParaRPr lang="sv-SE" sz="1100" dirty="0">
              <a:solidFill>
                <a:schemeClr val="bg1"/>
              </a:solidFill>
            </a:endParaRPr>
          </a:p>
        </p:txBody>
      </p:sp>
      <p:cxnSp>
        <p:nvCxnSpPr>
          <p:cNvPr id="4120" name="Straight Connector 41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098" name="Picture 2">
            <a:extLst>
              <a:ext uri="{FF2B5EF4-FFF2-40B4-BE49-F238E27FC236}">
                <a16:creationId xmlns:a16="http://schemas.microsoft.com/office/drawing/2014/main" id="{39625F19-9580-C435-37EB-9952367620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170" r="23676" b="-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695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ubrik 1">
            <a:extLst>
              <a:ext uri="{FF2B5EF4-FFF2-40B4-BE49-F238E27FC236}">
                <a16:creationId xmlns:a16="http://schemas.microsoft.com/office/drawing/2014/main" id="{9BFBD422-AAC1-BA1D-82D5-46234CA22EC0}"/>
              </a:ext>
            </a:extLst>
          </p:cNvPr>
          <p:cNvSpPr>
            <a:spLocks noGrp="1"/>
          </p:cNvSpPr>
          <p:nvPr>
            <p:ph type="title"/>
          </p:nvPr>
        </p:nvSpPr>
        <p:spPr>
          <a:xfrm>
            <a:off x="838200" y="448721"/>
            <a:ext cx="4707671" cy="1225650"/>
          </a:xfrm>
        </p:spPr>
        <p:txBody>
          <a:bodyPr anchor="b">
            <a:normAutofit/>
          </a:bodyPr>
          <a:lstStyle/>
          <a:p>
            <a:r>
              <a:rPr lang="sv-SE" sz="2800" dirty="0">
                <a:solidFill>
                  <a:schemeClr val="bg1"/>
                </a:solidFill>
                <a:latin typeface="Arial" panose="020B0604020202020204" pitchFamily="34" charset="0"/>
                <a:cs typeface="Arial" panose="020B0604020202020204" pitchFamily="34" charset="0"/>
              </a:rPr>
              <a:t>Fraktur – Skada på skelett </a:t>
            </a:r>
          </a:p>
        </p:txBody>
      </p:sp>
      <p:cxnSp>
        <p:nvCxnSpPr>
          <p:cNvPr id="1033" name="Straight Connector 103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42CA4010-B120-4512-1150-DC8E6321EFF2}"/>
              </a:ext>
            </a:extLst>
          </p:cNvPr>
          <p:cNvSpPr>
            <a:spLocks noGrp="1"/>
          </p:cNvSpPr>
          <p:nvPr>
            <p:ph idx="1"/>
          </p:nvPr>
        </p:nvSpPr>
        <p:spPr>
          <a:xfrm>
            <a:off x="897769" y="1909192"/>
            <a:ext cx="4586513" cy="3647710"/>
          </a:xfrm>
        </p:spPr>
        <p:txBody>
          <a:bodyPr>
            <a:normAutofit/>
          </a:bodyPr>
          <a:lstStyle/>
          <a:p>
            <a:pPr algn="l">
              <a:lnSpc>
                <a:spcPts val="2112"/>
              </a:lnSpc>
            </a:pPr>
            <a:r>
              <a:rPr lang="sv-SE" sz="1300" b="0" i="0" dirty="0">
                <a:solidFill>
                  <a:schemeClr val="bg1"/>
                </a:solidFill>
                <a:effectLst/>
                <a:latin typeface="Arial" panose="020B0604020202020204" pitchFamily="34" charset="0"/>
                <a:cs typeface="Arial" panose="020B0604020202020204" pitchFamily="34" charset="0"/>
              </a:rPr>
              <a:t>Vid ett trauma uppstår ofta en smärta i kombination med svullnad. Svullnaden orsakas av en blödning, på grund av den bristning som skett i mjukvävnaden (ledkapsel, muskel, senfäste, ligament/ledband). Den kan också orsakas av en spricka eller skada på skelettet (fraktur). </a:t>
            </a:r>
          </a:p>
          <a:p>
            <a:pPr marL="0" indent="0" algn="l">
              <a:lnSpc>
                <a:spcPts val="2112"/>
              </a:lnSpc>
              <a:buNone/>
            </a:pPr>
            <a:r>
              <a:rPr lang="sv-SE" sz="1300" b="0" i="0" dirty="0">
                <a:solidFill>
                  <a:schemeClr val="bg1"/>
                </a:solidFill>
                <a:effectLst/>
                <a:latin typeface="Arial" panose="020B0604020202020204" pitchFamily="34" charset="0"/>
                <a:cs typeface="Arial" panose="020B0604020202020204" pitchFamily="34" charset="0"/>
              </a:rPr>
              <a:t> </a:t>
            </a:r>
          </a:p>
          <a:p>
            <a:pPr algn="l">
              <a:lnSpc>
                <a:spcPts val="2112"/>
              </a:lnSpc>
            </a:pPr>
            <a:r>
              <a:rPr lang="sv-SE" sz="1300" b="0" i="0" dirty="0">
                <a:solidFill>
                  <a:schemeClr val="bg1"/>
                </a:solidFill>
                <a:effectLst/>
                <a:latin typeface="Arial" panose="020B0604020202020204" pitchFamily="34" charset="0"/>
                <a:cs typeface="Arial" panose="020B0604020202020204" pitchFamily="34" charset="0"/>
              </a:rPr>
              <a:t>Barnskelettet är mjukare och hårdnar gradvis fram tills kroppen har växt klart. Därför är det vanligare att det uppstår en skada i skelettet hos barn, än på ligamenten/ledbanden – som inte är lika elastiska hos vuxna.  </a:t>
            </a:r>
          </a:p>
          <a:p>
            <a:pPr marL="0" indent="0">
              <a:buNone/>
            </a:pPr>
            <a:endParaRPr lang="sv-SE" sz="2000" dirty="0">
              <a:solidFill>
                <a:schemeClr val="bg1"/>
              </a:solidFill>
            </a:endParaRPr>
          </a:p>
        </p:txBody>
      </p:sp>
      <p:cxnSp>
        <p:nvCxnSpPr>
          <p:cNvPr id="1035" name="Straight Connector 103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C5FCC3D9-0F5E-1EEA-60B9-B40F467806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70" r="23676" b="-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944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9" name="Rectangle 512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ubrik 1">
            <a:extLst>
              <a:ext uri="{FF2B5EF4-FFF2-40B4-BE49-F238E27FC236}">
                <a16:creationId xmlns:a16="http://schemas.microsoft.com/office/drawing/2014/main" id="{041A2FE9-41CE-E1DF-6A5C-C6855F3E41CD}"/>
              </a:ext>
            </a:extLst>
          </p:cNvPr>
          <p:cNvSpPr>
            <a:spLocks noGrp="1"/>
          </p:cNvSpPr>
          <p:nvPr>
            <p:ph type="title"/>
          </p:nvPr>
        </p:nvSpPr>
        <p:spPr>
          <a:xfrm>
            <a:off x="838200" y="448721"/>
            <a:ext cx="4707671" cy="1225650"/>
          </a:xfrm>
        </p:spPr>
        <p:txBody>
          <a:bodyPr anchor="b">
            <a:normAutofit/>
          </a:bodyPr>
          <a:lstStyle/>
          <a:p>
            <a:r>
              <a:rPr lang="sv-SE" sz="2800" dirty="0">
                <a:solidFill>
                  <a:schemeClr val="bg1"/>
                </a:solidFill>
              </a:rPr>
              <a:t>Fraktur – Skada på skelett </a:t>
            </a:r>
          </a:p>
        </p:txBody>
      </p:sp>
      <p:cxnSp>
        <p:nvCxnSpPr>
          <p:cNvPr id="5131" name="Straight Connector 513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126" name="Content Placeholder 5125">
            <a:extLst>
              <a:ext uri="{FF2B5EF4-FFF2-40B4-BE49-F238E27FC236}">
                <a16:creationId xmlns:a16="http://schemas.microsoft.com/office/drawing/2014/main" id="{7B2FAEA8-FB4A-99C0-4E84-5FF473D6C906}"/>
              </a:ext>
            </a:extLst>
          </p:cNvPr>
          <p:cNvSpPr>
            <a:spLocks noGrp="1"/>
          </p:cNvSpPr>
          <p:nvPr>
            <p:ph idx="1"/>
          </p:nvPr>
        </p:nvSpPr>
        <p:spPr>
          <a:xfrm>
            <a:off x="897769" y="1909192"/>
            <a:ext cx="5198231" cy="3647710"/>
          </a:xfrm>
        </p:spPr>
        <p:txBody>
          <a:bodyPr>
            <a:normAutofit fontScale="25000" lnSpcReduction="20000"/>
          </a:bodyPr>
          <a:lstStyle/>
          <a:p>
            <a:pPr marL="0" indent="0" algn="l">
              <a:lnSpc>
                <a:spcPts val="2112"/>
              </a:lnSpc>
              <a:buNone/>
            </a:pPr>
            <a:r>
              <a:rPr lang="sv-SE" sz="5200" b="0" i="0" dirty="0">
                <a:solidFill>
                  <a:schemeClr val="bg1"/>
                </a:solidFill>
                <a:effectLst/>
                <a:latin typeface="Arial" panose="020B0604020202020204" pitchFamily="34" charset="0"/>
                <a:cs typeface="Arial" panose="020B0604020202020204" pitchFamily="34" charset="0"/>
              </a:rPr>
              <a:t>En stukning kan medföra att ligamentet drar med sig en liten benbit (</a:t>
            </a:r>
            <a:r>
              <a:rPr lang="sv-SE" sz="5200" b="0" i="0" dirty="0" err="1">
                <a:solidFill>
                  <a:schemeClr val="bg1"/>
                </a:solidFill>
                <a:effectLst/>
                <a:latin typeface="Arial" panose="020B0604020202020204" pitchFamily="34" charset="0"/>
                <a:cs typeface="Arial" panose="020B0604020202020204" pitchFamily="34" charset="0"/>
              </a:rPr>
              <a:t>avulsionsfraktur</a:t>
            </a:r>
            <a:r>
              <a:rPr lang="sv-SE" sz="5200" b="0" i="0" dirty="0">
                <a:solidFill>
                  <a:schemeClr val="bg1"/>
                </a:solidFill>
                <a:effectLst/>
                <a:latin typeface="Arial" panose="020B0604020202020204" pitchFamily="34" charset="0"/>
                <a:cs typeface="Arial" panose="020B0604020202020204" pitchFamily="34" charset="0"/>
              </a:rPr>
              <a:t>). Det kan vara svårt att avgöra och därför är det alltid viktigt att söka vård för en bedömning av läkare.  </a:t>
            </a:r>
            <a:br>
              <a:rPr lang="sv-SE" sz="5200" b="0" i="0" dirty="0">
                <a:solidFill>
                  <a:schemeClr val="bg1"/>
                </a:solidFill>
                <a:effectLst/>
                <a:latin typeface="Arial" panose="020B0604020202020204" pitchFamily="34" charset="0"/>
                <a:cs typeface="Arial" panose="020B0604020202020204" pitchFamily="34" charset="0"/>
              </a:rPr>
            </a:br>
            <a:r>
              <a:rPr lang="sv-SE" sz="5200" b="0" i="0" dirty="0">
                <a:solidFill>
                  <a:schemeClr val="bg1"/>
                </a:solidFill>
                <a:effectLst/>
                <a:latin typeface="Arial" panose="020B0604020202020204" pitchFamily="34" charset="0"/>
                <a:cs typeface="Arial" panose="020B0604020202020204" pitchFamily="34" charset="0"/>
              </a:rPr>
              <a:t>Sök vård </a:t>
            </a:r>
          </a:p>
          <a:p>
            <a:pPr algn="l">
              <a:lnSpc>
                <a:spcPts val="1848"/>
              </a:lnSpc>
              <a:buFont typeface="Arial" panose="020B0604020202020204" pitchFamily="34" charset="0"/>
              <a:buChar char="•"/>
            </a:pPr>
            <a:r>
              <a:rPr lang="sv-SE" sz="5200" b="0" i="0" dirty="0">
                <a:solidFill>
                  <a:schemeClr val="bg1"/>
                </a:solidFill>
                <a:effectLst/>
                <a:latin typeface="Arial" panose="020B0604020202020204" pitchFamily="34" charset="0"/>
                <a:cs typeface="Arial" panose="020B0604020202020204" pitchFamily="34" charset="0"/>
              </a:rPr>
              <a:t>om det inte går att belasta utan att halta </a:t>
            </a:r>
          </a:p>
          <a:p>
            <a:pPr algn="l">
              <a:lnSpc>
                <a:spcPts val="1848"/>
              </a:lnSpc>
              <a:buFont typeface="Arial" panose="020B0604020202020204" pitchFamily="34" charset="0"/>
              <a:buChar char="•"/>
            </a:pPr>
            <a:r>
              <a:rPr lang="sv-SE" sz="5200" b="0" i="0" dirty="0">
                <a:solidFill>
                  <a:schemeClr val="bg1"/>
                </a:solidFill>
                <a:effectLst/>
                <a:latin typeface="Arial" panose="020B0604020202020204" pitchFamily="34" charset="0"/>
                <a:cs typeface="Arial" panose="020B0604020202020204" pitchFamily="34" charset="0"/>
              </a:rPr>
              <a:t>svullnad och/eller smärta kvarstår mer än 24 timmar.  </a:t>
            </a:r>
          </a:p>
          <a:p>
            <a:pPr marL="0" indent="0" algn="l">
              <a:lnSpc>
                <a:spcPts val="1848"/>
              </a:lnSpc>
              <a:buNone/>
            </a:pPr>
            <a:r>
              <a:rPr lang="sv-SE" sz="5200" b="1" i="0" dirty="0">
                <a:solidFill>
                  <a:schemeClr val="bg1"/>
                </a:solidFill>
                <a:effectLst/>
                <a:latin typeface="Arial" panose="020B0604020202020204" pitchFamily="34" charset="0"/>
                <a:cs typeface="Arial" panose="020B0604020202020204" pitchFamily="34" charset="0"/>
              </a:rPr>
              <a:t>Muskelbristningar</a:t>
            </a:r>
            <a:r>
              <a:rPr lang="sv-SE" sz="5200" b="0" i="0" dirty="0">
                <a:solidFill>
                  <a:schemeClr val="bg1"/>
                </a:solidFill>
                <a:effectLst/>
                <a:latin typeface="Arial" panose="020B0604020202020204" pitchFamily="34" charset="0"/>
                <a:cs typeface="Arial" panose="020B0604020202020204" pitchFamily="34" charset="0"/>
              </a:rPr>
              <a:t> brukar dyka upp när träningen blir mer intensiv och skelettet växt klart, i 16–18-årsåldern. Musklerna hänger inte alltid med i tillväxten av skelettet. Därför ska du inte forcera en rörelse med kraft eller hastighet för att klara ett moment – det kan riskera en skada på </a:t>
            </a:r>
            <a:r>
              <a:rPr lang="sv-SE" sz="5200" b="0" i="0" dirty="0" err="1">
                <a:solidFill>
                  <a:schemeClr val="bg1"/>
                </a:solidFill>
                <a:effectLst/>
                <a:latin typeface="Arial" panose="020B0604020202020204" pitchFamily="34" charset="0"/>
                <a:cs typeface="Arial" panose="020B0604020202020204" pitchFamily="34" charset="0"/>
              </a:rPr>
              <a:t>apofysen</a:t>
            </a:r>
            <a:r>
              <a:rPr lang="sv-SE" sz="5200" b="0" i="0" dirty="0">
                <a:solidFill>
                  <a:schemeClr val="bg1"/>
                </a:solidFill>
                <a:effectLst/>
                <a:latin typeface="Arial" panose="020B0604020202020204" pitchFamily="34" charset="0"/>
                <a:cs typeface="Arial" panose="020B0604020202020204" pitchFamily="34" charset="0"/>
              </a:rPr>
              <a:t> (området där senan fäster in i skelettet i närheten av tillväxtzonen).</a:t>
            </a:r>
          </a:p>
          <a:p>
            <a:endParaRPr lang="en-US" sz="2000" dirty="0">
              <a:solidFill>
                <a:schemeClr val="bg1"/>
              </a:solidFill>
            </a:endParaRPr>
          </a:p>
        </p:txBody>
      </p:sp>
      <p:cxnSp>
        <p:nvCxnSpPr>
          <p:cNvPr id="5133" name="Straight Connector 513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122" name="Picture 2" descr="En bild som visar person, klädsel, Fysisk kondition, Träningsutrustning&#10;&#10;AI-genererat innehåll kan vara felaktigt.">
            <a:extLst>
              <a:ext uri="{FF2B5EF4-FFF2-40B4-BE49-F238E27FC236}">
                <a16:creationId xmlns:a16="http://schemas.microsoft.com/office/drawing/2014/main" id="{B3CF0FB4-6D10-16B1-FC4D-0BFC667CC3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170" r="23676" b="-1"/>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575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Rubrik 1">
            <a:extLst>
              <a:ext uri="{FF2B5EF4-FFF2-40B4-BE49-F238E27FC236}">
                <a16:creationId xmlns:a16="http://schemas.microsoft.com/office/drawing/2014/main" id="{D5ADB584-9FFD-6C5C-6222-A35C3CB5C492}"/>
              </a:ext>
            </a:extLst>
          </p:cNvPr>
          <p:cNvSpPr>
            <a:spLocks noGrp="1"/>
          </p:cNvSpPr>
          <p:nvPr>
            <p:ph type="title"/>
          </p:nvPr>
        </p:nvSpPr>
        <p:spPr>
          <a:xfrm>
            <a:off x="838200" y="448721"/>
            <a:ext cx="4707671" cy="1225650"/>
          </a:xfrm>
        </p:spPr>
        <p:txBody>
          <a:bodyPr anchor="b">
            <a:normAutofit/>
          </a:bodyPr>
          <a:lstStyle/>
          <a:p>
            <a:r>
              <a:rPr lang="sv-SE" sz="2700" b="1">
                <a:solidFill>
                  <a:schemeClr val="bg1"/>
                </a:solidFill>
              </a:rPr>
              <a:t>Generell behandling vid skada Akut omhändertagande</a:t>
            </a:r>
            <a:br>
              <a:rPr lang="sv-SE" sz="2700" b="1">
                <a:solidFill>
                  <a:schemeClr val="bg1"/>
                </a:solidFill>
              </a:rPr>
            </a:br>
            <a:r>
              <a:rPr lang="sv-SE" sz="2700" b="1">
                <a:solidFill>
                  <a:schemeClr val="bg1"/>
                </a:solidFill>
              </a:rPr>
              <a:t> P. O. L. I. C. E.</a:t>
            </a:r>
            <a:endParaRPr lang="sv-SE" sz="2700">
              <a:solidFill>
                <a:schemeClr val="bg1"/>
              </a:solidFill>
            </a:endParaRP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Platshållare för innehåll 2">
            <a:extLst>
              <a:ext uri="{FF2B5EF4-FFF2-40B4-BE49-F238E27FC236}">
                <a16:creationId xmlns:a16="http://schemas.microsoft.com/office/drawing/2014/main" id="{4C8B44EC-BD9A-A671-4B1E-FAA328FAB17A}"/>
              </a:ext>
            </a:extLst>
          </p:cNvPr>
          <p:cNvSpPr>
            <a:spLocks noGrp="1"/>
          </p:cNvSpPr>
          <p:nvPr>
            <p:ph idx="1"/>
          </p:nvPr>
        </p:nvSpPr>
        <p:spPr>
          <a:xfrm>
            <a:off x="897769" y="1909192"/>
            <a:ext cx="4586513" cy="3647710"/>
          </a:xfrm>
        </p:spPr>
        <p:txBody>
          <a:bodyPr>
            <a:normAutofit/>
          </a:bodyPr>
          <a:lstStyle/>
          <a:p>
            <a:r>
              <a:rPr lang="sv-SE" sz="1600" b="1" dirty="0" err="1">
                <a:solidFill>
                  <a:schemeClr val="bg1"/>
                </a:solidFill>
              </a:rPr>
              <a:t>Protection</a:t>
            </a:r>
            <a:r>
              <a:rPr lang="sv-SE" sz="1600" dirty="0">
                <a:solidFill>
                  <a:schemeClr val="bg1"/>
                </a:solidFill>
              </a:rPr>
              <a:t> </a:t>
            </a:r>
            <a:r>
              <a:rPr lang="sv-SE" sz="1600" b="1" dirty="0">
                <a:solidFill>
                  <a:schemeClr val="bg1"/>
                </a:solidFill>
              </a:rPr>
              <a:t>–</a:t>
            </a:r>
            <a:r>
              <a:rPr lang="sv-SE" sz="1600" dirty="0">
                <a:solidFill>
                  <a:schemeClr val="bg1"/>
                </a:solidFill>
              </a:rPr>
              <a:t>  Skydda det skadade området.</a:t>
            </a:r>
            <a:br>
              <a:rPr lang="sv-SE" sz="1600" dirty="0">
                <a:solidFill>
                  <a:schemeClr val="bg1"/>
                </a:solidFill>
              </a:rPr>
            </a:br>
            <a:endParaRPr lang="sv-SE" sz="1600" dirty="0">
              <a:solidFill>
                <a:schemeClr val="bg1"/>
              </a:solidFill>
            </a:endParaRPr>
          </a:p>
          <a:p>
            <a:r>
              <a:rPr lang="sv-SE" sz="1600" b="1" dirty="0">
                <a:solidFill>
                  <a:schemeClr val="bg1"/>
                </a:solidFill>
              </a:rPr>
              <a:t>Optimal </a:t>
            </a:r>
            <a:r>
              <a:rPr lang="sv-SE" sz="1600" b="1" dirty="0" err="1">
                <a:solidFill>
                  <a:schemeClr val="bg1"/>
                </a:solidFill>
              </a:rPr>
              <a:t>loading</a:t>
            </a:r>
            <a:r>
              <a:rPr lang="sv-SE" sz="1600" b="1" dirty="0">
                <a:solidFill>
                  <a:schemeClr val="bg1"/>
                </a:solidFill>
              </a:rPr>
              <a:t>  -  </a:t>
            </a:r>
            <a:r>
              <a:rPr lang="sv-SE" sz="1600" dirty="0">
                <a:solidFill>
                  <a:schemeClr val="bg1"/>
                </a:solidFill>
              </a:rPr>
              <a:t>Syftar till att tidigt belasta strukturer på rätt nivå för att främja läkning.</a:t>
            </a:r>
            <a:br>
              <a:rPr lang="sv-SE" sz="1600" dirty="0">
                <a:solidFill>
                  <a:schemeClr val="bg1"/>
                </a:solidFill>
              </a:rPr>
            </a:br>
            <a:endParaRPr lang="sv-SE" sz="1600" dirty="0">
              <a:solidFill>
                <a:schemeClr val="bg1"/>
              </a:solidFill>
            </a:endParaRPr>
          </a:p>
          <a:p>
            <a:r>
              <a:rPr lang="sv-SE" sz="1600" b="1" dirty="0" err="1">
                <a:solidFill>
                  <a:schemeClr val="bg1"/>
                </a:solidFill>
              </a:rPr>
              <a:t>Ice</a:t>
            </a:r>
            <a:r>
              <a:rPr lang="sv-SE" sz="1600" b="1" dirty="0">
                <a:solidFill>
                  <a:schemeClr val="bg1"/>
                </a:solidFill>
              </a:rPr>
              <a:t> –  </a:t>
            </a:r>
            <a:r>
              <a:rPr lang="sv-SE" sz="1600" dirty="0">
                <a:solidFill>
                  <a:schemeClr val="bg1"/>
                </a:solidFill>
              </a:rPr>
              <a:t>Kyla för smärtlindring. </a:t>
            </a:r>
            <a:br>
              <a:rPr lang="sv-SE" sz="1600" dirty="0">
                <a:solidFill>
                  <a:schemeClr val="bg1"/>
                </a:solidFill>
              </a:rPr>
            </a:br>
            <a:endParaRPr lang="sv-SE" sz="1600" dirty="0">
              <a:solidFill>
                <a:schemeClr val="bg1"/>
              </a:solidFill>
            </a:endParaRPr>
          </a:p>
          <a:p>
            <a:r>
              <a:rPr lang="sv-SE" sz="1600" b="1" dirty="0" err="1">
                <a:solidFill>
                  <a:schemeClr val="bg1"/>
                </a:solidFill>
              </a:rPr>
              <a:t>Compression</a:t>
            </a:r>
            <a:r>
              <a:rPr lang="sv-SE" sz="1600" dirty="0">
                <a:solidFill>
                  <a:schemeClr val="bg1"/>
                </a:solidFill>
              </a:rPr>
              <a:t> </a:t>
            </a:r>
            <a:r>
              <a:rPr lang="sv-SE" sz="1600" b="1" dirty="0">
                <a:solidFill>
                  <a:schemeClr val="bg1"/>
                </a:solidFill>
              </a:rPr>
              <a:t>–  </a:t>
            </a:r>
            <a:r>
              <a:rPr lang="sv-SE" sz="1600" dirty="0">
                <a:solidFill>
                  <a:schemeClr val="bg1"/>
                </a:solidFill>
              </a:rPr>
              <a:t>Tryck för att stoppa blödningen. </a:t>
            </a:r>
            <a:br>
              <a:rPr lang="sv-SE" sz="1600" dirty="0">
                <a:solidFill>
                  <a:schemeClr val="bg1"/>
                </a:solidFill>
              </a:rPr>
            </a:br>
            <a:endParaRPr lang="sv-SE" sz="1600" dirty="0">
              <a:solidFill>
                <a:schemeClr val="bg1"/>
              </a:solidFill>
            </a:endParaRPr>
          </a:p>
          <a:p>
            <a:r>
              <a:rPr lang="sv-SE" sz="1600" b="1" dirty="0">
                <a:solidFill>
                  <a:schemeClr val="bg1"/>
                </a:solidFill>
              </a:rPr>
              <a:t>Elevation –  </a:t>
            </a:r>
            <a:r>
              <a:rPr lang="sv-SE" sz="1600" dirty="0">
                <a:solidFill>
                  <a:schemeClr val="bg1"/>
                </a:solidFill>
              </a:rPr>
              <a:t>Högläge av den skadade kroppsdelen, för att minska blödningen. </a:t>
            </a:r>
          </a:p>
          <a:p>
            <a:endParaRPr lang="sv-SE" sz="1300" dirty="0">
              <a:solidFill>
                <a:schemeClr val="bg1"/>
              </a:solidFill>
            </a:endParaRP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2" descr="En bild som visar person, klädsel, Fysisk kondition, Träningsutrustning&#10;&#10;AI-genererat innehåll kan vara felaktigt.">
            <a:extLst>
              <a:ext uri="{FF2B5EF4-FFF2-40B4-BE49-F238E27FC236}">
                <a16:creationId xmlns:a16="http://schemas.microsoft.com/office/drawing/2014/main" id="{F760E17F-2E04-B135-F8D9-64D780143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1419" r="23426" b="-1"/>
          <a:stretch>
            <a:fillRect/>
          </a:stretch>
        </p:blipFill>
        <p:spPr bwMode="auto">
          <a:xfrm>
            <a:off x="6525453" y="10"/>
            <a:ext cx="5666547"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94077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1216</TotalTime>
  <Words>950</Words>
  <Application>Microsoft Office PowerPoint</Application>
  <PresentationFormat>Bredbild</PresentationFormat>
  <Paragraphs>51</Paragraphs>
  <Slides>7</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7</vt:i4>
      </vt:variant>
    </vt:vector>
  </HeadingPairs>
  <TitlesOfParts>
    <vt:vector size="13" baseType="lpstr">
      <vt:lpstr>Aptos</vt:lpstr>
      <vt:lpstr>Aptos Display</vt:lpstr>
      <vt:lpstr>Arial</vt:lpstr>
      <vt:lpstr>museo-sans</vt:lpstr>
      <vt:lpstr>Open Sans</vt:lpstr>
      <vt:lpstr>Office-tema</vt:lpstr>
      <vt:lpstr>Akuta skador </vt:lpstr>
      <vt:lpstr>PowerPoint-presentation</vt:lpstr>
      <vt:lpstr>PowerPoint-presentation</vt:lpstr>
      <vt:lpstr>PowerPoint-presentation</vt:lpstr>
      <vt:lpstr>Fraktur – Skada på skelett </vt:lpstr>
      <vt:lpstr>Fraktur – Skada på skelett </vt:lpstr>
      <vt:lpstr>Generell behandling vid skada Akut omhändertagande  P. O. L. I. C. 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Hörnlund</dc:creator>
  <cp:lastModifiedBy>Emma Hörnlund</cp:lastModifiedBy>
  <cp:revision>1</cp:revision>
  <dcterms:created xsi:type="dcterms:W3CDTF">2025-02-18T07:54:32Z</dcterms:created>
  <dcterms:modified xsi:type="dcterms:W3CDTF">2025-09-25T07:54:50Z</dcterms:modified>
</cp:coreProperties>
</file>