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Lora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Lora-bold.fntdata"/><Relationship Id="rId23" Type="http://schemas.openxmlformats.org/officeDocument/2006/relationships/font" Target="fonts/Lora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ora-boldItalic.fntdata"/><Relationship Id="rId25" Type="http://schemas.openxmlformats.org/officeDocument/2006/relationships/font" Target="fonts/Lora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ba1a8daef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g1ba1a8daef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ba1a8daefa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ba1a8daefa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ba1a8daefa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ba1a8daefa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ba1a8daefa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ba1a8daefa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ba1a8daefa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ba1a8daefa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ba1a8daefa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ba1a8daefa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ba1a8daefa_1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ba1a8daefa_1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ba1a8daefa_1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ba1a8daefa_1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ba1a8daefa_1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ba1a8daefa_1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ba1a8daefa_1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ba1a8daefa_1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ba1a8daefa_1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ba1a8daefa_1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ba1a8daefa_1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ba1a8daefa_1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ba1a8daefa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ba1a8daefa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ba1a8daefa_1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ba1a8daefa_1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ba1a8daefa_1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ba1a8daefa_1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ba1a8daefa_1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ba1a8daefa_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ba1a8daefa_1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ba1a8daefa_1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ubrik och innehåll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youtube.com/watch?v=C-5acYDQapI" TargetMode="External"/><Relationship Id="rId4" Type="http://schemas.openxmlformats.org/officeDocument/2006/relationships/hyperlink" Target="https://youtu.be/u7KO3ckHrNY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youtu.be/vltJljge9GY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youtu.be/3WHIh4dgYTQ" TargetMode="External"/><Relationship Id="rId4" Type="http://schemas.openxmlformats.org/officeDocument/2006/relationships/hyperlink" Target="https://youtu.be/EzLYRdIDFfw" TargetMode="External"/><Relationship Id="rId5" Type="http://schemas.openxmlformats.org/officeDocument/2006/relationships/hyperlink" Target="https://youtu.be/N68LHfkUmqo" TargetMode="External"/><Relationship Id="rId6" Type="http://schemas.openxmlformats.org/officeDocument/2006/relationships/image" Target="../media/image1.png"/><Relationship Id="rId7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youtu.be/AdLD9OoWUD4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youtu.be/fj-UXL1Qq8E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hyperlink" Target="https://youtu.be/-1YVg-mN9JQ" TargetMode="External"/><Relationship Id="rId5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youtu.be/W55Zfup5TBs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youtu.be/0yzR2Qp4c_A" TargetMode="External"/><Relationship Id="rId4" Type="http://schemas.openxmlformats.org/officeDocument/2006/relationships/hyperlink" Target="https://youtu.be/UjYBUBv2MEA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youtu.be/-2IhQcAgFkw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youtu.be/u4HKX1tAgxk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youtu.be/yKILqu8x6qM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youtu.be/agjKdHREhu4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youtu.be/zRgT4ZJr3NM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229" y="0"/>
            <a:ext cx="4703700" cy="5143500"/>
          </a:xfrm>
          <a:prstGeom prst="rect">
            <a:avLst/>
          </a:prstGeom>
          <a:gradFill>
            <a:gsLst>
              <a:gs pos="0">
                <a:srgbClr val="4472C3">
                  <a:alpha val="81960"/>
                </a:srgbClr>
              </a:gs>
              <a:gs pos="25000">
                <a:srgbClr val="4472C4">
                  <a:alpha val="60000"/>
                </a:srgbClr>
              </a:gs>
              <a:gs pos="94000">
                <a:srgbClr val="AEABAB"/>
              </a:gs>
              <a:gs pos="100000">
                <a:srgbClr val="AEABAB"/>
              </a:gs>
            </a:gsLst>
            <a:lin ang="419989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1" y="442976"/>
            <a:ext cx="4108564" cy="4707631"/>
          </a:xfrm>
          <a:custGeom>
            <a:rect b="b" l="l" r="r" t="t"/>
            <a:pathLst>
              <a:path extrusionOk="0" h="6276841" w="5478085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 cap="flat" cmpd="sng" w="1270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4975025" y="1127700"/>
            <a:ext cx="3898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3200">
                <a:latin typeface="Lora"/>
                <a:ea typeface="Lora"/>
                <a:cs typeface="Lora"/>
                <a:sym typeface="Lora"/>
              </a:rPr>
              <a:t>Övningsexempel</a:t>
            </a:r>
            <a:endParaRPr b="1" sz="3200"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4163" y="1649013"/>
            <a:ext cx="2000250" cy="2295525"/>
          </a:xfrm>
          <a:prstGeom prst="rect">
            <a:avLst/>
          </a:prstGeom>
          <a:noFill/>
          <a:ln cap="flat" cmpd="sng" w="12700">
            <a:solidFill>
              <a:srgbClr val="B3C6E7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64" name="Google Shape;64;p14"/>
          <p:cNvSpPr txBox="1"/>
          <p:nvPr/>
        </p:nvSpPr>
        <p:spPr>
          <a:xfrm>
            <a:off x="5112875" y="2796275"/>
            <a:ext cx="362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1600">
                <a:latin typeface="Lora"/>
                <a:ea typeface="Lora"/>
                <a:cs typeface="Lora"/>
                <a:sym typeface="Lora"/>
              </a:rPr>
              <a:t>IK Viljan Strängnäs Herr</a:t>
            </a:r>
            <a:endParaRPr b="1" sz="16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sv" sz="1600">
                <a:latin typeface="Lora"/>
                <a:ea typeface="Lora"/>
                <a:cs typeface="Lora"/>
                <a:sym typeface="Lora"/>
              </a:rPr>
              <a:t>Fotbollsfys</a:t>
            </a:r>
            <a:endParaRPr i="1" sz="1600"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4683325" y="0"/>
            <a:ext cx="448190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Övningar 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Press </a:t>
            </a:r>
            <a:r>
              <a:rPr lang="sv">
                <a:latin typeface="Lora"/>
                <a:ea typeface="Lora"/>
                <a:cs typeface="Lora"/>
                <a:sym typeface="Lora"/>
              </a:rPr>
              <a:t>(gym)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Hantelpress m. 1 arm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 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3 set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10 reps/arm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 min vila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sz="1200" u="sng">
                <a:solidFill>
                  <a:schemeClr val="hlink"/>
                </a:solidFill>
                <a:hlinkClick r:id="rId3"/>
              </a:rPr>
              <a:t>1A One arm DB press normal - YouTube</a:t>
            </a:r>
            <a:endParaRPr sz="12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sv" sz="1200" u="sng">
                <a:solidFill>
                  <a:schemeClr val="hlink"/>
                </a:solidFill>
                <a:latin typeface="Lora"/>
                <a:ea typeface="Lora"/>
                <a:cs typeface="Lora"/>
                <a:sym typeface="Lora"/>
                <a:hlinkClick r:id="rId4"/>
              </a:rPr>
              <a:t>https://youtu.be/u7KO3ckHrNY</a:t>
            </a:r>
            <a:endParaRPr sz="1200"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623575" cy="71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1788" y="1516725"/>
            <a:ext cx="4505325" cy="249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Övningar 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Press </a:t>
            </a:r>
            <a:r>
              <a:rPr lang="sv">
                <a:latin typeface="Lora"/>
                <a:ea typeface="Lora"/>
                <a:cs typeface="Lora"/>
                <a:sym typeface="Lora"/>
              </a:rPr>
              <a:t>(gym)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Axelpress m. 1 arm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 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3 set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10 reps/arm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 min vila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23575" cy="71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3820" y="1563875"/>
            <a:ext cx="2576523" cy="2964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Övningar 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Press </a:t>
            </a:r>
            <a:r>
              <a:rPr lang="sv">
                <a:latin typeface="Lora"/>
                <a:ea typeface="Lora"/>
                <a:cs typeface="Lora"/>
                <a:sym typeface="Lora"/>
              </a:rPr>
              <a:t>(gym)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Press i cablecross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3 set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8 reps/arm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 min vila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u="sng">
                <a:solidFill>
                  <a:schemeClr val="hlink"/>
                </a:solidFill>
                <a:latin typeface="Lora"/>
                <a:ea typeface="Lora"/>
                <a:cs typeface="Lora"/>
                <a:sym typeface="Lora"/>
                <a:hlinkClick r:id="rId3"/>
              </a:rPr>
              <a:t>https://youtu.be/vltJljge9GY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623575" cy="71562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4639475" y="1846275"/>
            <a:ext cx="350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v"/>
              <a:t>Se VIDEO</a:t>
            </a:r>
            <a:endParaRPr b="1"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9213" y="2609850"/>
            <a:ext cx="3914775" cy="253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Övningar 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Press </a:t>
            </a:r>
            <a:r>
              <a:rPr lang="sv">
                <a:latin typeface="Lora"/>
                <a:ea typeface="Lora"/>
                <a:cs typeface="Lora"/>
                <a:sym typeface="Lora"/>
              </a:rPr>
              <a:t>(gym)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Armhävningsvarianter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3 set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10-14 reps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 min vila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u="sng">
                <a:solidFill>
                  <a:schemeClr val="hlink"/>
                </a:solidFill>
                <a:latin typeface="Lora"/>
                <a:ea typeface="Lora"/>
                <a:cs typeface="Lora"/>
                <a:sym typeface="Lora"/>
                <a:hlinkClick r:id="rId3"/>
              </a:rPr>
              <a:t>https://youtu.be/3WHIh4dgYTQ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u="sng">
                <a:solidFill>
                  <a:schemeClr val="hlink"/>
                </a:solidFill>
                <a:latin typeface="Lora"/>
                <a:ea typeface="Lora"/>
                <a:cs typeface="Lora"/>
                <a:sym typeface="Lora"/>
                <a:hlinkClick r:id="rId4"/>
              </a:rPr>
              <a:t>https://youtu.be/EzLYRdIDFfw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sv" u="sng">
                <a:solidFill>
                  <a:schemeClr val="hlink"/>
                </a:solidFill>
                <a:latin typeface="Lora"/>
                <a:ea typeface="Lora"/>
                <a:cs typeface="Lora"/>
                <a:sym typeface="Lora"/>
                <a:hlinkClick r:id="rId5"/>
              </a:rPr>
              <a:t>https://youtu.be/N68LHfkUmqo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623575" cy="71562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5073150" y="1836175"/>
            <a:ext cx="323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se </a:t>
            </a:r>
            <a:r>
              <a:rPr b="1" lang="sv"/>
              <a:t>VIDEO</a:t>
            </a:r>
            <a:endParaRPr b="1"/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76950" y="2571750"/>
            <a:ext cx="306705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Övningar 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Drag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sv">
                <a:latin typeface="Lora"/>
                <a:ea typeface="Lora"/>
                <a:cs typeface="Lora"/>
                <a:sym typeface="Lora"/>
              </a:rPr>
              <a:t>(gym)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Omvända armhävningar (stång eller handtag)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3 set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10-12 reps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 min vila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sv" u="sng">
                <a:solidFill>
                  <a:schemeClr val="hlink"/>
                </a:solidFill>
                <a:latin typeface="Lora"/>
                <a:ea typeface="Lora"/>
                <a:cs typeface="Lora"/>
                <a:sym typeface="Lora"/>
                <a:hlinkClick r:id="rId3"/>
              </a:rPr>
              <a:t>https://youtu.be/AdLD9OoWUD4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623575" cy="71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63075" y="1517275"/>
            <a:ext cx="3352800" cy="28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Övningar 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Drag </a:t>
            </a:r>
            <a:r>
              <a:rPr lang="sv">
                <a:latin typeface="Lora"/>
                <a:ea typeface="Lora"/>
                <a:cs typeface="Lora"/>
                <a:sym typeface="Lora"/>
              </a:rPr>
              <a:t>(gym)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Cabelrodd (2 armar eller 1)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3 set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8 reps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 min vila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sv" u="sng">
                <a:solidFill>
                  <a:schemeClr val="hlink"/>
                </a:solidFill>
                <a:latin typeface="Lora"/>
                <a:ea typeface="Lora"/>
                <a:cs typeface="Lora"/>
                <a:sym typeface="Lora"/>
                <a:hlinkClick r:id="rId3"/>
              </a:rPr>
              <a:t>https://youtu.be/fj-UXL1Qq8E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623575" cy="71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76563" y="2134700"/>
            <a:ext cx="3209925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574675"/>
            <a:ext cx="4572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Övningar 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Drag </a:t>
            </a:r>
            <a:r>
              <a:rPr lang="sv">
                <a:latin typeface="Lora"/>
                <a:ea typeface="Lora"/>
                <a:cs typeface="Lora"/>
                <a:sym typeface="Lora"/>
              </a:rPr>
              <a:t>(gym)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2" name="Google Shape;12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Chins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3 set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10 reps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 min vila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sv" u="sng">
                <a:solidFill>
                  <a:schemeClr val="hlink"/>
                </a:solidFill>
                <a:latin typeface="Lora"/>
                <a:ea typeface="Lora"/>
                <a:cs typeface="Lora"/>
                <a:sym typeface="Lora"/>
                <a:hlinkClick r:id="rId4"/>
              </a:rPr>
              <a:t>https://youtu.be/-1YVg-mN9JQ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23" name="Google Shape;12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623575" cy="7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Övningar 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Drag </a:t>
            </a:r>
            <a:r>
              <a:rPr lang="sv">
                <a:latin typeface="Lora"/>
                <a:ea typeface="Lora"/>
                <a:cs typeface="Lora"/>
                <a:sym typeface="Lora"/>
              </a:rPr>
              <a:t>(gym)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9" name="Google Shape;129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Enarms rodd hantlar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3 set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8 reps/arm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 min vila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30" name="Google Shape;13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23575" cy="71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7613" y="1437175"/>
            <a:ext cx="3381375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Övningar 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anti-roation bål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sv">
                <a:latin typeface="Lora"/>
                <a:ea typeface="Lora"/>
                <a:cs typeface="Lora"/>
                <a:sym typeface="Lora"/>
              </a:rPr>
              <a:t>(gym)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Palloff press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3 set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12 reps/sida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 min vila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sv" u="sng">
                <a:solidFill>
                  <a:schemeClr val="hlink"/>
                </a:solidFill>
                <a:latin typeface="Lora"/>
                <a:ea typeface="Lora"/>
                <a:cs typeface="Lora"/>
                <a:sym typeface="Lora"/>
                <a:hlinkClick r:id="rId3"/>
              </a:rPr>
              <a:t>https://youtu.be/W55Zfup5TBs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38" name="Google Shape;13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623575" cy="71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21213" y="1327350"/>
            <a:ext cx="2428875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Övningar 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anti-roation bål </a:t>
            </a:r>
            <a:r>
              <a:rPr lang="sv">
                <a:latin typeface="Lora"/>
                <a:ea typeface="Lora"/>
                <a:cs typeface="Lora"/>
                <a:sym typeface="Lora"/>
              </a:rPr>
              <a:t>(gym)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5" name="Google Shape;145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Deadbug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3 set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16 reps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 min vila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u="sng">
                <a:solidFill>
                  <a:schemeClr val="hlink"/>
                </a:solidFill>
                <a:latin typeface="Lora"/>
                <a:ea typeface="Lora"/>
                <a:cs typeface="Lora"/>
                <a:sym typeface="Lora"/>
                <a:hlinkClick r:id="rId3"/>
              </a:rPr>
              <a:t>https://youtu.be/0yzR2Qp4c_A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u="sng">
                <a:solidFill>
                  <a:schemeClr val="hlink"/>
                </a:solidFill>
                <a:latin typeface="Lora"/>
                <a:ea typeface="Lora"/>
                <a:cs typeface="Lora"/>
                <a:sym typeface="Lora"/>
                <a:hlinkClick r:id="rId4"/>
              </a:rPr>
              <a:t>https://youtu.be/UjYBUBv2MEA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46" name="Google Shape;14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623575" cy="71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56188" y="1285875"/>
            <a:ext cx="2371725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Övningar 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anti-roation bål </a:t>
            </a:r>
            <a:r>
              <a:rPr lang="sv">
                <a:latin typeface="Lora"/>
                <a:ea typeface="Lora"/>
                <a:cs typeface="Lora"/>
                <a:sym typeface="Lora"/>
              </a:rPr>
              <a:t>(gym)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3" name="Google Shape;153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Dynamisk sidoplanka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3 set/sida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10 reps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 min vila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u="sng">
                <a:solidFill>
                  <a:schemeClr val="hlink"/>
                </a:solidFill>
                <a:latin typeface="Lora"/>
                <a:ea typeface="Lora"/>
                <a:cs typeface="Lora"/>
                <a:sym typeface="Lora"/>
                <a:hlinkClick r:id="rId3"/>
              </a:rPr>
              <a:t>https://youtu.be/-2IhQcAgFkw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54" name="Google Shape;15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623575" cy="71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1050" y="1970550"/>
            <a:ext cx="4457700" cy="253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Övningar 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anti-roation bål </a:t>
            </a:r>
            <a:r>
              <a:rPr lang="sv">
                <a:latin typeface="Lora"/>
                <a:ea typeface="Lora"/>
                <a:cs typeface="Lora"/>
                <a:sym typeface="Lora"/>
              </a:rPr>
              <a:t>(gym)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1" name="Google Shape;161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Russian twist kast (fånga 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eller </a:t>
            </a:r>
            <a:r>
              <a:rPr lang="sv">
                <a:latin typeface="Lora"/>
                <a:ea typeface="Lora"/>
                <a:cs typeface="Lora"/>
                <a:sym typeface="Lora"/>
              </a:rPr>
              <a:t>kasta)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3 set/sida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8 reps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 min vila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62" name="Google Shape;16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23575" cy="71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3800" y="1790125"/>
            <a:ext cx="34290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Övningar 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ben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sv">
                <a:latin typeface="Lora"/>
                <a:ea typeface="Lora"/>
                <a:cs typeface="Lora"/>
                <a:sym typeface="Lora"/>
              </a:rPr>
              <a:t>(gym)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9" name="Google Shape;169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Split squats variationer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3 set/ben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10 reps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1,5 min vila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sv" u="sng">
                <a:solidFill>
                  <a:schemeClr val="hlink"/>
                </a:solidFill>
                <a:latin typeface="Lora"/>
                <a:ea typeface="Lora"/>
                <a:cs typeface="Lora"/>
                <a:sym typeface="Lora"/>
                <a:hlinkClick r:id="rId3"/>
              </a:rPr>
              <a:t>https://youtu.be/u4HKX1tAgxk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70" name="Google Shape;17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623575" cy="71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53863" y="1618700"/>
            <a:ext cx="3838575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Övningar 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ben </a:t>
            </a:r>
            <a:r>
              <a:rPr lang="sv">
                <a:latin typeface="Lora"/>
                <a:ea typeface="Lora"/>
                <a:cs typeface="Lora"/>
                <a:sym typeface="Lora"/>
              </a:rPr>
              <a:t>(gym)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7" name="Google Shape;177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Utfallsvariationer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3 set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8 reps/ben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1,5 min vila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u="sng">
                <a:solidFill>
                  <a:schemeClr val="hlink"/>
                </a:solidFill>
                <a:latin typeface="Lora"/>
                <a:ea typeface="Lora"/>
                <a:cs typeface="Lora"/>
                <a:sym typeface="Lora"/>
                <a:hlinkClick r:id="rId3"/>
              </a:rPr>
              <a:t>https://youtu.be/yKILqu8x6qM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78" name="Google Shape;17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623575" cy="71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68725" y="1258138"/>
            <a:ext cx="3829050" cy="282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Övningar 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ben </a:t>
            </a:r>
            <a:r>
              <a:rPr lang="sv">
                <a:latin typeface="Lora"/>
                <a:ea typeface="Lora"/>
                <a:cs typeface="Lora"/>
                <a:sym typeface="Lora"/>
              </a:rPr>
              <a:t>(gym)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5" name="Google Shape;185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Enbenshopp variationer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3 set/ben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5-6 reps/ben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2 min vila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u="sng">
                <a:solidFill>
                  <a:schemeClr val="hlink"/>
                </a:solidFill>
                <a:latin typeface="Lora"/>
                <a:ea typeface="Lora"/>
                <a:cs typeface="Lora"/>
                <a:sym typeface="Lora"/>
                <a:hlinkClick r:id="rId3"/>
              </a:rPr>
              <a:t>https://youtu.be/agjKdHREhu4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86" name="Google Shape;18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623575" cy="71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6300" y="1739438"/>
            <a:ext cx="4191000" cy="204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Övningar </a:t>
            </a:r>
            <a:r>
              <a:rPr b="1" lang="sv">
                <a:latin typeface="Lora"/>
                <a:ea typeface="Lora"/>
                <a:cs typeface="Lora"/>
                <a:sym typeface="Lora"/>
              </a:rPr>
              <a:t>ben </a:t>
            </a:r>
            <a:r>
              <a:rPr lang="sv">
                <a:latin typeface="Lora"/>
                <a:ea typeface="Lora"/>
                <a:cs typeface="Lora"/>
                <a:sym typeface="Lora"/>
              </a:rPr>
              <a:t>(gym)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3" name="Google Shape;193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Step up variationer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3 set/ben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5-6 reps/ben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ora"/>
              <a:buChar char="●"/>
            </a:pPr>
            <a:r>
              <a:rPr lang="sv">
                <a:latin typeface="Lora"/>
                <a:ea typeface="Lora"/>
                <a:cs typeface="Lora"/>
                <a:sym typeface="Lora"/>
              </a:rPr>
              <a:t>2 min vila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v" u="sng">
                <a:solidFill>
                  <a:schemeClr val="hlink"/>
                </a:solidFill>
                <a:latin typeface="Lora"/>
                <a:ea typeface="Lora"/>
                <a:cs typeface="Lora"/>
                <a:sym typeface="Lora"/>
                <a:hlinkClick r:id="rId3"/>
              </a:rPr>
              <a:t>https://youtu.be/zRgT4ZJr3NM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94" name="Google Shape;19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623575" cy="71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01763" y="1385600"/>
            <a:ext cx="3781425" cy="253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