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notesMasterIdLst>
    <p:notesMasterId r:id="rId13"/>
  </p:notesMasterIdLst>
  <p:sldIdLst>
    <p:sldId id="256" r:id="rId2"/>
    <p:sldId id="257" r:id="rId3"/>
    <p:sldId id="262" r:id="rId4"/>
    <p:sldId id="261" r:id="rId5"/>
    <p:sldId id="258" r:id="rId6"/>
    <p:sldId id="259" r:id="rId7"/>
    <p:sldId id="260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C018AB-B86D-4D80-AA8A-815C73A4E84A}" v="15" dt="2023-08-23T17:12:09.3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anmörkt forma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just forma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llanmörkt format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just format 1 - Dekorfär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690" autoAdjust="0"/>
  </p:normalViewPr>
  <p:slideViewPr>
    <p:cSldViewPr snapToGrid="0">
      <p:cViewPr varScale="1">
        <p:scale>
          <a:sx n="61" d="100"/>
          <a:sy n="61" d="100"/>
        </p:scale>
        <p:origin x="8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 Jansson" userId="7fa4524773dea22b" providerId="LiveId" clId="{82C018AB-B86D-4D80-AA8A-815C73A4E84A}"/>
    <pc:docChg chg="undo custSel modSld">
      <pc:chgData name="Sara Jansson" userId="7fa4524773dea22b" providerId="LiveId" clId="{82C018AB-B86D-4D80-AA8A-815C73A4E84A}" dt="2023-08-23T17:12:54.730" v="151" actId="1076"/>
      <pc:docMkLst>
        <pc:docMk/>
      </pc:docMkLst>
      <pc:sldChg chg="addSp delSp modSp mod setBg chgLayout">
        <pc:chgData name="Sara Jansson" userId="7fa4524773dea22b" providerId="LiveId" clId="{82C018AB-B86D-4D80-AA8A-815C73A4E84A}" dt="2023-08-23T17:12:54.730" v="151" actId="1076"/>
        <pc:sldMkLst>
          <pc:docMk/>
          <pc:sldMk cId="1379360723" sldId="264"/>
        </pc:sldMkLst>
        <pc:spChg chg="mod ord">
          <ac:chgData name="Sara Jansson" userId="7fa4524773dea22b" providerId="LiveId" clId="{82C018AB-B86D-4D80-AA8A-815C73A4E84A}" dt="2023-08-23T17:11:20.223" v="117" actId="27636"/>
          <ac:spMkLst>
            <pc:docMk/>
            <pc:sldMk cId="1379360723" sldId="264"/>
            <ac:spMk id="2" creationId="{1218EEFE-87D1-E24B-3A1B-6083C56B7B8C}"/>
          </ac:spMkLst>
        </pc:spChg>
        <pc:spChg chg="add del mod">
          <ac:chgData name="Sara Jansson" userId="7fa4524773dea22b" providerId="LiveId" clId="{82C018AB-B86D-4D80-AA8A-815C73A4E84A}" dt="2023-08-23T17:05:54.520" v="80" actId="478"/>
          <ac:spMkLst>
            <pc:docMk/>
            <pc:sldMk cId="1379360723" sldId="264"/>
            <ac:spMk id="5" creationId="{F2DA89F1-9383-0116-4DD1-8E1EFF5B40A9}"/>
          </ac:spMkLst>
        </pc:spChg>
        <pc:spChg chg="add del mod">
          <ac:chgData name="Sara Jansson" userId="7fa4524773dea22b" providerId="LiveId" clId="{82C018AB-B86D-4D80-AA8A-815C73A4E84A}" dt="2023-08-23T17:11:20.209" v="116" actId="6264"/>
          <ac:spMkLst>
            <pc:docMk/>
            <pc:sldMk cId="1379360723" sldId="264"/>
            <ac:spMk id="21" creationId="{FCDF61D7-C353-2B9F-6051-807BE93CDDCC}"/>
          </ac:spMkLst>
        </pc:spChg>
        <pc:spChg chg="add del mod ord">
          <ac:chgData name="Sara Jansson" userId="7fa4524773dea22b" providerId="LiveId" clId="{82C018AB-B86D-4D80-AA8A-815C73A4E84A}" dt="2023-08-23T17:11:59.622" v="121" actId="478"/>
          <ac:spMkLst>
            <pc:docMk/>
            <pc:sldMk cId="1379360723" sldId="264"/>
            <ac:spMk id="22" creationId="{F3899B48-2BEC-F86A-1FD2-A369C2F83D8D}"/>
          </ac:spMkLst>
        </pc:spChg>
        <pc:spChg chg="add mod">
          <ac:chgData name="Sara Jansson" userId="7fa4524773dea22b" providerId="LiveId" clId="{82C018AB-B86D-4D80-AA8A-815C73A4E84A}" dt="2023-08-23T17:12:54.730" v="151" actId="1076"/>
          <ac:spMkLst>
            <pc:docMk/>
            <pc:sldMk cId="1379360723" sldId="264"/>
            <ac:spMk id="23" creationId="{020C34E3-FB4B-4CEE-8679-508F16D34A3D}"/>
          </ac:spMkLst>
        </pc:spChg>
        <pc:graphicFrameChg chg="add del mod modGraphic">
          <ac:chgData name="Sara Jansson" userId="7fa4524773dea22b" providerId="LiveId" clId="{82C018AB-B86D-4D80-AA8A-815C73A4E84A}" dt="2023-08-23T17:05:52.016" v="79" actId="478"/>
          <ac:graphicFrameMkLst>
            <pc:docMk/>
            <pc:sldMk cId="1379360723" sldId="264"/>
            <ac:graphicFrameMk id="3" creationId="{E489CF2B-9928-3E62-73BA-FC724BB43509}"/>
          </ac:graphicFrameMkLst>
        </pc:graphicFrameChg>
        <pc:graphicFrameChg chg="del mod modGraphic">
          <ac:chgData name="Sara Jansson" userId="7fa4524773dea22b" providerId="LiveId" clId="{82C018AB-B86D-4D80-AA8A-815C73A4E84A}" dt="2023-08-23T17:05:49.080" v="78" actId="478"/>
          <ac:graphicFrameMkLst>
            <pc:docMk/>
            <pc:sldMk cId="1379360723" sldId="264"/>
            <ac:graphicFrameMk id="6" creationId="{698F76DB-BBE2-B5E5-F54D-72AF790CCE6A}"/>
          </ac:graphicFrameMkLst>
        </pc:graphicFrameChg>
        <pc:picChg chg="add del mod">
          <ac:chgData name="Sara Jansson" userId="7fa4524773dea22b" providerId="LiveId" clId="{82C018AB-B86D-4D80-AA8A-815C73A4E84A}" dt="2023-08-23T17:06:55.717" v="83" actId="478"/>
          <ac:picMkLst>
            <pc:docMk/>
            <pc:sldMk cId="1379360723" sldId="264"/>
            <ac:picMk id="8" creationId="{D759F5EF-3F8F-E21E-2747-49C22A91C128}"/>
          </ac:picMkLst>
        </pc:picChg>
        <pc:picChg chg="add del mod">
          <ac:chgData name="Sara Jansson" userId="7fa4524773dea22b" providerId="LiveId" clId="{82C018AB-B86D-4D80-AA8A-815C73A4E84A}" dt="2023-08-23T17:08:07.515" v="90" actId="478"/>
          <ac:picMkLst>
            <pc:docMk/>
            <pc:sldMk cId="1379360723" sldId="264"/>
            <ac:picMk id="10" creationId="{B18ED4C4-37AE-956B-9E4F-69E36C4FB354}"/>
          </ac:picMkLst>
        </pc:picChg>
        <pc:picChg chg="add del mod">
          <ac:chgData name="Sara Jansson" userId="7fa4524773dea22b" providerId="LiveId" clId="{82C018AB-B86D-4D80-AA8A-815C73A4E84A}" dt="2023-08-23T17:08:45.681" v="95" actId="478"/>
          <ac:picMkLst>
            <pc:docMk/>
            <pc:sldMk cId="1379360723" sldId="264"/>
            <ac:picMk id="12" creationId="{12B2405D-A229-3B40-DE5A-0FD0C52426C5}"/>
          </ac:picMkLst>
        </pc:picChg>
        <pc:picChg chg="add mod">
          <ac:chgData name="Sara Jansson" userId="7fa4524773dea22b" providerId="LiveId" clId="{82C018AB-B86D-4D80-AA8A-815C73A4E84A}" dt="2023-08-23T17:10:24.395" v="108" actId="1076"/>
          <ac:picMkLst>
            <pc:docMk/>
            <pc:sldMk cId="1379360723" sldId="264"/>
            <ac:picMk id="14" creationId="{80F25425-723D-6A7B-7995-053D25FDD032}"/>
          </ac:picMkLst>
        </pc:picChg>
        <pc:picChg chg="add mod">
          <ac:chgData name="Sara Jansson" userId="7fa4524773dea22b" providerId="LiveId" clId="{82C018AB-B86D-4D80-AA8A-815C73A4E84A}" dt="2023-08-23T17:10:56.222" v="115" actId="1076"/>
          <ac:picMkLst>
            <pc:docMk/>
            <pc:sldMk cId="1379360723" sldId="264"/>
            <ac:picMk id="16" creationId="{82214E2D-4362-FDEE-4A24-C23AFEC4367E}"/>
          </ac:picMkLst>
        </pc:picChg>
        <pc:picChg chg="add del mod">
          <ac:chgData name="Sara Jansson" userId="7fa4524773dea22b" providerId="LiveId" clId="{82C018AB-B86D-4D80-AA8A-815C73A4E84A}" dt="2023-08-23T17:09:26.815" v="100" actId="478"/>
          <ac:picMkLst>
            <pc:docMk/>
            <pc:sldMk cId="1379360723" sldId="264"/>
            <ac:picMk id="18" creationId="{17214325-B4D0-0C6B-4998-0A93346557AD}"/>
          </ac:picMkLst>
        </pc:picChg>
        <pc:picChg chg="add mod">
          <ac:chgData name="Sara Jansson" userId="7fa4524773dea22b" providerId="LiveId" clId="{82C018AB-B86D-4D80-AA8A-815C73A4E84A}" dt="2023-08-23T17:10:49.706" v="114" actId="1076"/>
          <ac:picMkLst>
            <pc:docMk/>
            <pc:sldMk cId="1379360723" sldId="264"/>
            <ac:picMk id="20" creationId="{4CFFA710-56C5-03E7-D60C-7C3F0DFB0D8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B71F88-719F-4F9F-97A3-423AA650FC71}" type="datetimeFigureOut">
              <a:rPr lang="sv-SE" smtClean="0"/>
              <a:t>2023-08-24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CFDA63-358E-45C9-8F35-60FFD411BE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19391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Förväntningar på uppförande hos spelarna, på och utanför isen.</a:t>
            </a:r>
          </a:p>
          <a:p>
            <a:r>
              <a:rPr lang="sv-SE" dirty="0"/>
              <a:t>Ombytta och klara 10 min innan träning för genomgång = Inga mobiltelefoner</a:t>
            </a:r>
          </a:p>
          <a:p>
            <a:r>
              <a:rPr lang="sv-SE" dirty="0"/>
              <a:t>Efter träning, ombyte, inga telefoner, feedback från tränarna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CFDA63-358E-45C9-8F35-60FFD411BE61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66229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Tränarna går igenom riskbedömning och hur det bedöms om spelare är redo eller ej för match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CFDA63-358E-45C9-8F35-60FFD411BE61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55205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CFDA63-358E-45C9-8F35-60FFD411BE61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745522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Lotterna är beställda – har ej fått leveransdatum än.</a:t>
            </a:r>
          </a:p>
          <a:p>
            <a:r>
              <a:rPr lang="sv-SE" dirty="0"/>
              <a:t>Vill vi sälja fler? Förra året sålde vi över 400 lotter</a:t>
            </a:r>
          </a:p>
          <a:p>
            <a:endParaRPr lang="sv-SE" dirty="0"/>
          </a:p>
          <a:p>
            <a:r>
              <a:rPr lang="sv-SE" dirty="0"/>
              <a:t>Oklart om vi får behålla tidningsutdelningen. Vi har en fakturering kvar för den – borde ligga på ??? Kr. 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CFDA63-358E-45C9-8F35-60FFD411BE61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446956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Information kring tanken med en match per vecka. Fysträningen. Cuperna osv. 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CFDA63-358E-45C9-8F35-60FFD411BE61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47052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Vill ni byta mellan varandra är det helt okej</a:t>
            </a:r>
          </a:p>
          <a:p>
            <a:endParaRPr lang="sv-SE" dirty="0"/>
          </a:p>
          <a:p>
            <a:r>
              <a:rPr lang="sv-SE" dirty="0"/>
              <a:t>Vad som ingår i respektive arbetsgrupp skickas ut på separat dokument:</a:t>
            </a:r>
          </a:p>
          <a:p>
            <a:pPr algn="l" rtl="0" fontAlgn="base"/>
            <a:r>
              <a:rPr lang="en-GB" sz="1800" b="1" i="1" u="sng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Cupkansli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u="sng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Emil, William J, William W, Neo, Lucas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Sponsorer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för mat,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lotteriproser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etc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Beställning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priser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/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pokaler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Spelschema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+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matschema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Beställa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domare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Samverka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istider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med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vaktis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+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spolning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Uppmärkning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av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omklädningsrum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Säkerhetsinformation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till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deltagande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lag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Välkomstbrev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till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deltagande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lag (ex info om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vilket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omklädningsrum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de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har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spel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och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matschema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osv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)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Anslå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spelschema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matschema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mm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väl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synligt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hallen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Kontakt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med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klubben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för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hjälp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med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marknadsföring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för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att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dra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publik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Skicka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tack-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brev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till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deltagande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lag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efter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genomförd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cup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1" i="1" u="sng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Mat </a:t>
            </a:r>
            <a:r>
              <a:rPr lang="en-GB" sz="1800" b="1" i="1" u="sng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och</a:t>
            </a:r>
            <a:r>
              <a:rPr lang="en-GB" sz="1800" b="1" i="1" u="sng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1" i="1" u="sng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Logi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u="sng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Love, Isak, Viggo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1st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frukost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(?)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2st lunch (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Opalen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)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2st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middag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(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Opalen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)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Mellanmål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(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på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ishallen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)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Matschema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–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kommunicera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med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Cupkansliet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Boka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skolsalar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för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övernattning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alternativt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erbjudande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om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rabbaterade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övernattningsmöjligheter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som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lagen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själv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står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för?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Finns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behov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av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bemanning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på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skolan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kommunicera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med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cupkansliet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Upprätta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schema för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bemanning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1" i="1" u="sng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Kiosk </a:t>
            </a:r>
            <a:r>
              <a:rPr lang="en-GB" sz="1800" b="1" i="1" u="sng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och</a:t>
            </a:r>
            <a:r>
              <a:rPr lang="en-GB" sz="1800" b="1" i="1" u="sng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1" i="1" u="sng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Lotteri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u="sng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Theodor, Benjamin, Julius, Adam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Inventera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behov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av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inköp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till kiosk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och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meddela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kioskansvariga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(Ulrika A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och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Annika G)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Behov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att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baka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?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Fördela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ut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uppdrag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Ledarfika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=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Självbetjäning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på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VIP-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läktaren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?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Domar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och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sek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-fika?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Bemanning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och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schema för kiosk/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lotteri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öppettider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Ta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hjälp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av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yngre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lag för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bemanning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(U09-U12)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Inköp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lotteriringar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Uppmärkning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av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priser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Övrig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tävlig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ex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kasta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boll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hink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på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isen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skottävling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på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skottramp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etc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Skriva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ut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QR-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kod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till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swishnummer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(till ex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Carros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nr)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1" i="1" u="sng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Sek </a:t>
            </a:r>
            <a:r>
              <a:rPr lang="en-GB" sz="1800" b="1" i="1" u="sng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och</a:t>
            </a:r>
            <a:r>
              <a:rPr lang="en-GB" sz="1800" b="1" i="1" u="sng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1" i="1" u="sng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rapportering</a:t>
            </a:r>
            <a:r>
              <a:rPr lang="en-GB" sz="1800" b="1" i="1" u="sng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1" i="1" u="sng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Cuponline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u="sng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Vilmer</a:t>
            </a:r>
            <a:r>
              <a:rPr lang="en-GB" sz="1800" b="0" i="0" u="sng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Ivan, Kevin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Dela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ut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puckar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till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uppvärmning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Bemanning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Seket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A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och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B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hallen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Schema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och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fördelning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av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arbetsuppgifter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Live-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rapportering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Cuponline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under match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Städsvep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sek+båsen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efter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varje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match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Ta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hjälp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av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andra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lag för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bemanning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sek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(U13-U15) (J18 för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skotträknare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/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båsöppnare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)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1" i="1" u="sng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Övrigt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Genomför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städsvep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efter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avslutad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cup.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Läktare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kiosk,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omklädningsrum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bås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etc.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Alla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deltar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CFDA63-358E-45C9-8F35-60FFD411BE61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8419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192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804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207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21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97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139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484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216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090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01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6028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02492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0087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3413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6021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0362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7062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67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D41BCC-AD73-4203-A5A6-E62EB28B0FE6}" type="datetimeFigureOut">
              <a:rPr lang="en-US" smtClean="0"/>
              <a:pPr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637F8FC-4B86-4690-8888-22AB2F781B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391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  <p:sldLayoutId id="2147483737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video/ice-hockey-athlete-on-rink-6847950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creativecommons.org/licenses/by-nc/3.0/" TargetMode="External"/><Relationship Id="rId4" Type="http://schemas.openxmlformats.org/officeDocument/2006/relationships/hyperlink" Target="https://www.pngall.com/team-png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ngall.com/winner-png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8E21067-73FC-CBB7-FE46-99FDE61E63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200" y="461823"/>
            <a:ext cx="9334500" cy="771845"/>
          </a:xfrm>
        </p:spPr>
        <p:txBody>
          <a:bodyPr>
            <a:normAutofit/>
          </a:bodyPr>
          <a:lstStyle/>
          <a:p>
            <a:endParaRPr lang="sv-SE" sz="320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78A1CD0-0255-4A0A-BC36-9879D5359E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00" y="1306948"/>
            <a:ext cx="9334500" cy="563187"/>
          </a:xfrm>
        </p:spPr>
        <p:txBody>
          <a:bodyPr>
            <a:normAutofit/>
          </a:bodyPr>
          <a:lstStyle/>
          <a:p>
            <a:endParaRPr lang="sv-SE" sz="1600"/>
          </a:p>
        </p:txBody>
      </p:sp>
      <p:pic>
        <p:nvPicPr>
          <p:cNvPr id="6" name="Bildobjekt 5" descr="En bild som visar sport, hockey, skridskoåkning, sportutrustning">
            <a:extLst>
              <a:ext uri="{FF2B5EF4-FFF2-40B4-BE49-F238E27FC236}">
                <a16:creationId xmlns:a16="http://schemas.microsoft.com/office/drawing/2014/main" id="{FE94F23D-D4A1-FEDF-25E9-6F04509A52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DA6B6288-DA49-F91B-95FA-62884630766F}"/>
              </a:ext>
            </a:extLst>
          </p:cNvPr>
          <p:cNvSpPr txBox="1"/>
          <p:nvPr/>
        </p:nvSpPr>
        <p:spPr>
          <a:xfrm>
            <a:off x="5587228" y="367557"/>
            <a:ext cx="6180258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8000" b="1" dirty="0">
                <a:solidFill>
                  <a:schemeClr val="bg1"/>
                </a:solidFill>
                <a:latin typeface="Bembo" panose="02020502050201020203" pitchFamily="18" charset="0"/>
              </a:rPr>
              <a:t>BHF U14</a:t>
            </a:r>
          </a:p>
          <a:p>
            <a:pPr algn="ctr"/>
            <a:endParaRPr lang="sv-SE" dirty="0">
              <a:solidFill>
                <a:schemeClr val="bg1"/>
              </a:solidFill>
            </a:endParaRPr>
          </a:p>
          <a:p>
            <a:pPr algn="ctr"/>
            <a:r>
              <a:rPr lang="sv-SE" sz="4400" dirty="0">
                <a:solidFill>
                  <a:schemeClr val="bg1"/>
                </a:solidFill>
                <a:latin typeface="Bembo" panose="02020502050201020203" pitchFamily="18" charset="0"/>
              </a:rPr>
              <a:t>Föräldramöte</a:t>
            </a:r>
          </a:p>
          <a:p>
            <a:pPr algn="ctr"/>
            <a:endParaRPr lang="sv-SE" dirty="0">
              <a:solidFill>
                <a:schemeClr val="bg1"/>
              </a:solidFill>
            </a:endParaRP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2023-08-24</a:t>
            </a:r>
          </a:p>
        </p:txBody>
      </p:sp>
    </p:spTree>
    <p:extLst>
      <p:ext uri="{BB962C8B-B14F-4D97-AF65-F5344CB8AC3E}">
        <p14:creationId xmlns:p14="http://schemas.microsoft.com/office/powerpoint/2010/main" val="265528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C55FA74-740A-57E8-470F-2B6BAB999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2094179"/>
            <a:ext cx="5609112" cy="1610924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457200" indent="-457200"/>
            <a:r>
              <a:rPr lang="en-US" sz="3400" dirty="0"/>
              <a:t>Har </a:t>
            </a:r>
            <a:r>
              <a:rPr lang="en-US" sz="3400" dirty="0" err="1"/>
              <a:t>ledarstaben</a:t>
            </a:r>
            <a:r>
              <a:rPr lang="en-US" sz="3400" dirty="0"/>
              <a:t> </a:t>
            </a:r>
            <a:r>
              <a:rPr lang="en-US" sz="3400" dirty="0" err="1"/>
              <a:t>ert</a:t>
            </a:r>
            <a:r>
              <a:rPr lang="en-US" sz="3400" dirty="0"/>
              <a:t> </a:t>
            </a:r>
            <a:r>
              <a:rPr lang="en-US" sz="3400" dirty="0" err="1"/>
              <a:t>fortsatta</a:t>
            </a:r>
            <a:r>
              <a:rPr lang="en-US" sz="3400" dirty="0"/>
              <a:t> </a:t>
            </a:r>
            <a:r>
              <a:rPr lang="en-US" sz="3400" dirty="0" err="1"/>
              <a:t>förtroende</a:t>
            </a:r>
            <a:r>
              <a:rPr lang="en-US" sz="3400" dirty="0"/>
              <a:t> </a:t>
            </a:r>
            <a:r>
              <a:rPr lang="en-US" sz="3400" dirty="0" err="1"/>
              <a:t>i</a:t>
            </a:r>
            <a:r>
              <a:rPr lang="en-US" sz="3400" dirty="0"/>
              <a:t> </a:t>
            </a:r>
            <a:r>
              <a:rPr lang="en-US" sz="3400" dirty="0" err="1"/>
              <a:t>nuvarande</a:t>
            </a:r>
            <a:r>
              <a:rPr lang="en-US" sz="3400" dirty="0"/>
              <a:t> roller?</a:t>
            </a:r>
          </a:p>
        </p:txBody>
      </p:sp>
      <p:graphicFrame>
        <p:nvGraphicFramePr>
          <p:cNvPr id="4" name="Tabell 4">
            <a:extLst>
              <a:ext uri="{FF2B5EF4-FFF2-40B4-BE49-F238E27FC236}">
                <a16:creationId xmlns:a16="http://schemas.microsoft.com/office/drawing/2014/main" id="{ECAAD271-36F3-5EE9-5340-570A431DC1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9962035"/>
              </p:ext>
            </p:extLst>
          </p:nvPr>
        </p:nvGraphicFramePr>
        <p:xfrm>
          <a:off x="6525573" y="948266"/>
          <a:ext cx="4273178" cy="4743407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4273178">
                  <a:extLst>
                    <a:ext uri="{9D8B030D-6E8A-4147-A177-3AD203B41FA5}">
                      <a16:colId xmlns:a16="http://schemas.microsoft.com/office/drawing/2014/main" val="1218359984"/>
                    </a:ext>
                  </a:extLst>
                </a:gridCol>
              </a:tblGrid>
              <a:tr h="499306">
                <a:tc>
                  <a:txBody>
                    <a:bodyPr/>
                    <a:lstStyle/>
                    <a:p>
                      <a:r>
                        <a:rPr lang="sv-SE" sz="2200"/>
                        <a:t>Anteckning</a:t>
                      </a:r>
                    </a:p>
                  </a:txBody>
                  <a:tcPr marL="113479" marR="113479" marT="56739" marB="56739"/>
                </a:tc>
                <a:extLst>
                  <a:ext uri="{0D108BD9-81ED-4DB2-BD59-A6C34878D82A}">
                    <a16:rowId xmlns:a16="http://schemas.microsoft.com/office/drawing/2014/main" val="1076544453"/>
                  </a:ext>
                </a:extLst>
              </a:tr>
              <a:tr h="4244101">
                <a:tc>
                  <a:txBody>
                    <a:bodyPr/>
                    <a:lstStyle/>
                    <a:p>
                      <a:endParaRPr lang="sv-SE" sz="2200" dirty="0"/>
                    </a:p>
                    <a:p>
                      <a:endParaRPr lang="sv-SE" sz="2200" dirty="0"/>
                    </a:p>
                    <a:p>
                      <a:endParaRPr lang="sv-SE" sz="2200" dirty="0"/>
                    </a:p>
                    <a:p>
                      <a:endParaRPr lang="sv-SE" sz="2200" dirty="0"/>
                    </a:p>
                    <a:p>
                      <a:endParaRPr lang="sv-SE" sz="2200" dirty="0"/>
                    </a:p>
                    <a:p>
                      <a:endParaRPr lang="sv-SE" sz="2200" dirty="0"/>
                    </a:p>
                    <a:p>
                      <a:endParaRPr lang="sv-SE" sz="2200" dirty="0"/>
                    </a:p>
                    <a:p>
                      <a:endParaRPr lang="sv-SE" sz="2200" dirty="0"/>
                    </a:p>
                    <a:p>
                      <a:endParaRPr lang="sv-SE" sz="2200" dirty="0"/>
                    </a:p>
                    <a:p>
                      <a:endParaRPr lang="sv-SE" sz="2200" dirty="0"/>
                    </a:p>
                    <a:p>
                      <a:endParaRPr lang="sv-SE" sz="2200" dirty="0"/>
                    </a:p>
                    <a:p>
                      <a:endParaRPr lang="sv-SE" sz="2200" dirty="0"/>
                    </a:p>
                  </a:txBody>
                  <a:tcPr marL="113479" marR="113479" marT="56739" marB="56739"/>
                </a:tc>
                <a:extLst>
                  <a:ext uri="{0D108BD9-81ED-4DB2-BD59-A6C34878D82A}">
                    <a16:rowId xmlns:a16="http://schemas.microsoft.com/office/drawing/2014/main" val="4817396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4203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C55FA74-740A-57E8-470F-2B6BAB999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6762" y="1227279"/>
            <a:ext cx="4328819" cy="2509213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457200" indent="-457200"/>
            <a:r>
              <a:rPr lang="en-US" sz="4800"/>
              <a:t>Senaste nytt</a:t>
            </a:r>
          </a:p>
        </p:txBody>
      </p:sp>
      <p:graphicFrame>
        <p:nvGraphicFramePr>
          <p:cNvPr id="4" name="Tabell 4">
            <a:extLst>
              <a:ext uri="{FF2B5EF4-FFF2-40B4-BE49-F238E27FC236}">
                <a16:creationId xmlns:a16="http://schemas.microsoft.com/office/drawing/2014/main" id="{ECAAD271-36F3-5EE9-5340-570A431DC1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9112194"/>
              </p:ext>
            </p:extLst>
          </p:nvPr>
        </p:nvGraphicFramePr>
        <p:xfrm>
          <a:off x="6096000" y="1115270"/>
          <a:ext cx="5132324" cy="4320037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  <a:tableStyleId>{073A0DAA-6AF3-43AB-8588-CEC1D06C72B9}</a:tableStyleId>
              </a:tblPr>
              <a:tblGrid>
                <a:gridCol w="5132324">
                  <a:extLst>
                    <a:ext uri="{9D8B030D-6E8A-4147-A177-3AD203B41FA5}">
                      <a16:colId xmlns:a16="http://schemas.microsoft.com/office/drawing/2014/main" val="1218359984"/>
                    </a:ext>
                  </a:extLst>
                </a:gridCol>
              </a:tblGrid>
              <a:tr h="409981">
                <a:tc>
                  <a:txBody>
                    <a:bodyPr/>
                    <a:lstStyle/>
                    <a:p>
                      <a:r>
                        <a:rPr lang="sv-SE" sz="1700" b="0" cap="none" spc="0">
                          <a:solidFill>
                            <a:schemeClr val="bg1"/>
                          </a:solidFill>
                        </a:rPr>
                        <a:t>Anteckning:</a:t>
                      </a:r>
                    </a:p>
                  </a:txBody>
                  <a:tcPr marL="142065" marR="109280" marT="109280" marB="109280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6544453"/>
                  </a:ext>
                </a:extLst>
              </a:tr>
              <a:tr h="3842397">
                <a:tc>
                  <a:txBody>
                    <a:bodyPr/>
                    <a:lstStyle/>
                    <a:p>
                      <a:r>
                        <a:rPr lang="sv-SE" sz="2400" cap="none" spc="0" dirty="0">
                          <a:solidFill>
                            <a:schemeClr val="tx1"/>
                          </a:solidFill>
                        </a:rPr>
                        <a:t>-Hur har sommaren varit?</a:t>
                      </a:r>
                    </a:p>
                    <a:p>
                      <a:r>
                        <a:rPr lang="sv-SE" sz="2400" cap="none" spc="0" dirty="0">
                          <a:solidFill>
                            <a:schemeClr val="tx1"/>
                          </a:solidFill>
                        </a:rPr>
                        <a:t>-Feedback från upptaktsdagarna?</a:t>
                      </a:r>
                    </a:p>
                    <a:p>
                      <a:r>
                        <a:rPr lang="sv-SE" sz="2400" cap="none" spc="0" dirty="0">
                          <a:solidFill>
                            <a:schemeClr val="tx1"/>
                          </a:solidFill>
                        </a:rPr>
                        <a:t>-Hur många spelare är vi i laget?</a:t>
                      </a:r>
                    </a:p>
                    <a:p>
                      <a:r>
                        <a:rPr lang="sv-SE" sz="2400" cap="none" spc="0" dirty="0">
                          <a:solidFill>
                            <a:schemeClr val="tx1"/>
                          </a:solidFill>
                        </a:rPr>
                        <a:t>-Hur gör vi med målvakter </a:t>
                      </a:r>
                      <a:r>
                        <a:rPr lang="sv-SE" sz="2400" cap="none" spc="0" dirty="0" err="1">
                          <a:solidFill>
                            <a:schemeClr val="tx1"/>
                          </a:solidFill>
                        </a:rPr>
                        <a:t>iår</a:t>
                      </a:r>
                      <a:r>
                        <a:rPr lang="sv-SE" sz="2400" cap="none" spc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  <a:p>
                      <a:r>
                        <a:rPr lang="sv-SE" sz="2400" cap="none" spc="0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sv-SE" sz="2400" cap="none" spc="0" dirty="0" err="1">
                          <a:solidFill>
                            <a:schemeClr val="tx1"/>
                          </a:solidFill>
                        </a:rPr>
                        <a:t>SportAdmin</a:t>
                      </a:r>
                      <a:r>
                        <a:rPr lang="sv-SE" sz="2400" cap="none" spc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sv-SE" sz="2400" cap="none" spc="0" dirty="0" err="1">
                          <a:solidFill>
                            <a:schemeClr val="tx1"/>
                          </a:solidFill>
                        </a:rPr>
                        <a:t>erstätter</a:t>
                      </a:r>
                      <a:r>
                        <a:rPr lang="sv-SE" sz="2400" cap="none" spc="0" dirty="0">
                          <a:solidFill>
                            <a:schemeClr val="tx1"/>
                          </a:solidFill>
                        </a:rPr>
                        <a:t> laget.se</a:t>
                      </a:r>
                    </a:p>
                    <a:p>
                      <a:endParaRPr lang="sv-SE" sz="1700" cap="none" spc="0" dirty="0">
                        <a:solidFill>
                          <a:schemeClr val="tx1"/>
                        </a:solidFill>
                      </a:endParaRPr>
                    </a:p>
                    <a:p>
                      <a:endParaRPr lang="sv-SE" sz="1700" cap="none" spc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sv-SE" sz="2800" b="1" u="sng" cap="none" spc="0" dirty="0">
                          <a:solidFill>
                            <a:srgbClr val="0070C0"/>
                          </a:solidFill>
                        </a:rPr>
                        <a:t>KICK-OFF 17/9 kl.11 </a:t>
                      </a:r>
                    </a:p>
                    <a:p>
                      <a:pPr algn="ctr"/>
                      <a:r>
                        <a:rPr lang="sv-SE" sz="2800" cap="none" spc="0" dirty="0">
                          <a:solidFill>
                            <a:srgbClr val="0070C0"/>
                          </a:solidFill>
                        </a:rPr>
                        <a:t>Femkamp och lunchgrillning</a:t>
                      </a:r>
                    </a:p>
                  </a:txBody>
                  <a:tcPr marL="142065" marR="109280" marT="109280" marB="109280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7396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0161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218EEFE-87D1-E24B-3A1B-6083C56B7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6762" y="1227279"/>
            <a:ext cx="4328819" cy="2509213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457200" indent="-457200"/>
            <a:r>
              <a:rPr lang="en-US" sz="4400"/>
              <a:t>Kioskansvarig</a:t>
            </a:r>
          </a:p>
        </p:txBody>
      </p:sp>
      <p:graphicFrame>
        <p:nvGraphicFramePr>
          <p:cNvPr id="6" name="Tabell 6">
            <a:extLst>
              <a:ext uri="{FF2B5EF4-FFF2-40B4-BE49-F238E27FC236}">
                <a16:creationId xmlns:a16="http://schemas.microsoft.com/office/drawing/2014/main" id="{698F76DB-BBE2-B5E5-F54D-72AF790CCE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9674150"/>
              </p:ext>
            </p:extLst>
          </p:nvPr>
        </p:nvGraphicFramePr>
        <p:xfrm>
          <a:off x="6096000" y="1504156"/>
          <a:ext cx="5132324" cy="410207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132324">
                  <a:extLst>
                    <a:ext uri="{9D8B030D-6E8A-4147-A177-3AD203B41FA5}">
                      <a16:colId xmlns:a16="http://schemas.microsoft.com/office/drawing/2014/main" val="3137092882"/>
                    </a:ext>
                  </a:extLst>
                </a:gridCol>
              </a:tblGrid>
              <a:tr h="411834">
                <a:tc>
                  <a:txBody>
                    <a:bodyPr/>
                    <a:lstStyle/>
                    <a:p>
                      <a:r>
                        <a:rPr lang="sv-SE" sz="1800"/>
                        <a:t>Anteckning:</a:t>
                      </a:r>
                    </a:p>
                  </a:txBody>
                  <a:tcPr marL="93599" marR="93599" marT="46799" marB="46799"/>
                </a:tc>
                <a:extLst>
                  <a:ext uri="{0D108BD9-81ED-4DB2-BD59-A6C34878D82A}">
                    <a16:rowId xmlns:a16="http://schemas.microsoft.com/office/drawing/2014/main" val="3180672360"/>
                  </a:ext>
                </a:extLst>
              </a:tr>
              <a:tr h="32197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2800" dirty="0"/>
                        <a:t>Behov av en till kioskansvarig som hjälper Kim</a:t>
                      </a:r>
                    </a:p>
                    <a:p>
                      <a:endParaRPr lang="sv-SE" sz="1800" dirty="0"/>
                    </a:p>
                    <a:p>
                      <a:endParaRPr lang="sv-SE" sz="1800" dirty="0"/>
                    </a:p>
                    <a:p>
                      <a:endParaRPr lang="sv-SE" sz="1800" dirty="0"/>
                    </a:p>
                    <a:p>
                      <a:endParaRPr lang="sv-SE" sz="1800" dirty="0"/>
                    </a:p>
                    <a:p>
                      <a:endParaRPr lang="sv-SE" sz="1800" dirty="0"/>
                    </a:p>
                    <a:p>
                      <a:endParaRPr lang="sv-SE" sz="1800" dirty="0"/>
                    </a:p>
                    <a:p>
                      <a:endParaRPr lang="sv-SE" sz="1800" dirty="0"/>
                    </a:p>
                    <a:p>
                      <a:endParaRPr lang="sv-SE" sz="1800" dirty="0"/>
                    </a:p>
                    <a:p>
                      <a:endParaRPr lang="sv-SE" sz="1800" dirty="0"/>
                    </a:p>
                    <a:p>
                      <a:endParaRPr lang="sv-SE" sz="1800" dirty="0"/>
                    </a:p>
                  </a:txBody>
                  <a:tcPr marL="93599" marR="93599" marT="46799" marB="46799"/>
                </a:tc>
                <a:extLst>
                  <a:ext uri="{0D108BD9-81ED-4DB2-BD59-A6C34878D82A}">
                    <a16:rowId xmlns:a16="http://schemas.microsoft.com/office/drawing/2014/main" val="10152617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0552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218EEFE-87D1-E24B-3A1B-6083C56B7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6762" y="1227279"/>
            <a:ext cx="4328819" cy="2509213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457200" indent="-457200"/>
            <a:r>
              <a:rPr lang="en-US" sz="3700"/>
              <a:t>Disciplin och ordningsregler</a:t>
            </a:r>
          </a:p>
        </p:txBody>
      </p:sp>
      <p:graphicFrame>
        <p:nvGraphicFramePr>
          <p:cNvPr id="8" name="Tabell 8">
            <a:extLst>
              <a:ext uri="{FF2B5EF4-FFF2-40B4-BE49-F238E27FC236}">
                <a16:creationId xmlns:a16="http://schemas.microsoft.com/office/drawing/2014/main" id="{33855136-72E3-B328-5554-FBC605A61E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6211741"/>
              </p:ext>
            </p:extLst>
          </p:nvPr>
        </p:nvGraphicFramePr>
        <p:xfrm>
          <a:off x="6582343" y="1227279"/>
          <a:ext cx="4605339" cy="395898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605339">
                  <a:extLst>
                    <a:ext uri="{9D8B030D-6E8A-4147-A177-3AD203B41FA5}">
                      <a16:colId xmlns:a16="http://schemas.microsoft.com/office/drawing/2014/main" val="79617273"/>
                    </a:ext>
                  </a:extLst>
                </a:gridCol>
              </a:tblGrid>
              <a:tr h="386642">
                <a:tc>
                  <a:txBody>
                    <a:bodyPr/>
                    <a:lstStyle/>
                    <a:p>
                      <a:r>
                        <a:rPr lang="sv-SE" sz="2200"/>
                        <a:t>Anteckning</a:t>
                      </a:r>
                    </a:p>
                  </a:txBody>
                  <a:tcPr marL="113479" marR="113479" marT="56739" marB="56739"/>
                </a:tc>
                <a:extLst>
                  <a:ext uri="{0D108BD9-81ED-4DB2-BD59-A6C34878D82A}">
                    <a16:rowId xmlns:a16="http://schemas.microsoft.com/office/drawing/2014/main" val="119581831"/>
                  </a:ext>
                </a:extLst>
              </a:tr>
              <a:tr h="3510224">
                <a:tc>
                  <a:txBody>
                    <a:bodyPr/>
                    <a:lstStyle/>
                    <a:p>
                      <a:r>
                        <a:rPr lang="sv-SE" sz="2400" dirty="0"/>
                        <a:t>Förväntningar på uppförande hos spelarna, på och utanför isen</a:t>
                      </a:r>
                      <a:endParaRPr lang="sv-SE" sz="2200" dirty="0"/>
                    </a:p>
                    <a:p>
                      <a:endParaRPr lang="sv-SE" sz="2200" dirty="0"/>
                    </a:p>
                    <a:p>
                      <a:r>
                        <a:rPr lang="sv-SE" sz="2200" dirty="0"/>
                        <a:t>Vi behöver er hjälp!</a:t>
                      </a:r>
                    </a:p>
                    <a:p>
                      <a:endParaRPr lang="sv-SE" sz="2200" dirty="0"/>
                    </a:p>
                    <a:p>
                      <a:endParaRPr lang="sv-SE" sz="2200" dirty="0"/>
                    </a:p>
                    <a:p>
                      <a:endParaRPr lang="sv-SE" sz="2200" dirty="0"/>
                    </a:p>
                    <a:p>
                      <a:endParaRPr lang="sv-SE" sz="2200" dirty="0"/>
                    </a:p>
                    <a:p>
                      <a:endParaRPr lang="sv-SE" sz="2200" dirty="0"/>
                    </a:p>
                  </a:txBody>
                  <a:tcPr marL="113479" marR="113479" marT="56739" marB="56739"/>
                </a:tc>
                <a:extLst>
                  <a:ext uri="{0D108BD9-81ED-4DB2-BD59-A6C34878D82A}">
                    <a16:rowId xmlns:a16="http://schemas.microsoft.com/office/drawing/2014/main" val="8286231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9996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218EEFE-87D1-E24B-3A1B-6083C56B7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230" y="1505814"/>
            <a:ext cx="4743062" cy="2509213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457200" indent="-457200"/>
            <a:r>
              <a:rPr lang="en-US" sz="4400" dirty="0" err="1"/>
              <a:t>Får</a:t>
            </a:r>
            <a:r>
              <a:rPr lang="en-US" sz="4400" dirty="0"/>
              <a:t> man </a:t>
            </a:r>
            <a:r>
              <a:rPr lang="en-US" sz="4400" dirty="0" err="1"/>
              <a:t>spela</a:t>
            </a:r>
            <a:r>
              <a:rPr lang="en-US" sz="4400" dirty="0"/>
              <a:t> match om man </a:t>
            </a:r>
            <a:r>
              <a:rPr lang="en-US" sz="4400" dirty="0" err="1"/>
              <a:t>inte</a:t>
            </a:r>
            <a:r>
              <a:rPr lang="en-US" sz="4400" dirty="0"/>
              <a:t> </a:t>
            </a:r>
            <a:r>
              <a:rPr lang="en-US" sz="4400" dirty="0" err="1"/>
              <a:t>tränat</a:t>
            </a:r>
            <a:r>
              <a:rPr lang="en-US" sz="4400" dirty="0"/>
              <a:t>?</a:t>
            </a:r>
          </a:p>
        </p:txBody>
      </p:sp>
      <p:graphicFrame>
        <p:nvGraphicFramePr>
          <p:cNvPr id="6" name="Tabell 6">
            <a:extLst>
              <a:ext uri="{FF2B5EF4-FFF2-40B4-BE49-F238E27FC236}">
                <a16:creationId xmlns:a16="http://schemas.microsoft.com/office/drawing/2014/main" id="{83F60CF1-C062-4068-68F8-71FBD136F8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9236713"/>
              </p:ext>
            </p:extLst>
          </p:nvPr>
        </p:nvGraphicFramePr>
        <p:xfrm>
          <a:off x="6687522" y="1078896"/>
          <a:ext cx="4080527" cy="37766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080527">
                  <a:extLst>
                    <a:ext uri="{9D8B030D-6E8A-4147-A177-3AD203B41FA5}">
                      <a16:colId xmlns:a16="http://schemas.microsoft.com/office/drawing/2014/main" val="2028217289"/>
                    </a:ext>
                  </a:extLst>
                </a:gridCol>
              </a:tblGrid>
              <a:tr h="364934">
                <a:tc>
                  <a:txBody>
                    <a:bodyPr/>
                    <a:lstStyle/>
                    <a:p>
                      <a:r>
                        <a:rPr lang="sv-SE" sz="2100"/>
                        <a:t>Anteckning</a:t>
                      </a:r>
                    </a:p>
                  </a:txBody>
                  <a:tcPr marL="105880" marR="105880" marT="52940" marB="52940"/>
                </a:tc>
                <a:extLst>
                  <a:ext uri="{0D108BD9-81ED-4DB2-BD59-A6C34878D82A}">
                    <a16:rowId xmlns:a16="http://schemas.microsoft.com/office/drawing/2014/main" val="1791859921"/>
                  </a:ext>
                </a:extLst>
              </a:tr>
              <a:tr h="3350748">
                <a:tc>
                  <a:txBody>
                    <a:bodyPr/>
                    <a:lstStyle/>
                    <a:p>
                      <a:endParaRPr lang="sv-SE" sz="2100" dirty="0"/>
                    </a:p>
                    <a:p>
                      <a:endParaRPr lang="sv-SE" sz="2100" dirty="0"/>
                    </a:p>
                    <a:p>
                      <a:endParaRPr lang="sv-SE" sz="2100" dirty="0"/>
                    </a:p>
                    <a:p>
                      <a:endParaRPr lang="sv-SE" sz="2100" dirty="0"/>
                    </a:p>
                  </a:txBody>
                  <a:tcPr marL="105880" marR="105880" marT="52940" marB="52940"/>
                </a:tc>
                <a:extLst>
                  <a:ext uri="{0D108BD9-81ED-4DB2-BD59-A6C34878D82A}">
                    <a16:rowId xmlns:a16="http://schemas.microsoft.com/office/drawing/2014/main" val="12648584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716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218EEFE-87D1-E24B-3A1B-6083C56B7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6762" y="1227279"/>
            <a:ext cx="4328819" cy="2509213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457200" indent="-457200"/>
            <a:r>
              <a:rPr lang="en-US" sz="4800"/>
              <a:t>Lagkontot</a:t>
            </a:r>
          </a:p>
        </p:txBody>
      </p:sp>
      <p:graphicFrame>
        <p:nvGraphicFramePr>
          <p:cNvPr id="6" name="Tabell 6">
            <a:extLst>
              <a:ext uri="{FF2B5EF4-FFF2-40B4-BE49-F238E27FC236}">
                <a16:creationId xmlns:a16="http://schemas.microsoft.com/office/drawing/2014/main" id="{698F76DB-BBE2-B5E5-F54D-72AF790CCE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3642384"/>
              </p:ext>
            </p:extLst>
          </p:nvPr>
        </p:nvGraphicFramePr>
        <p:xfrm>
          <a:off x="6096000" y="1812986"/>
          <a:ext cx="5132324" cy="301396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132324">
                  <a:extLst>
                    <a:ext uri="{9D8B030D-6E8A-4147-A177-3AD203B41FA5}">
                      <a16:colId xmlns:a16="http://schemas.microsoft.com/office/drawing/2014/main" val="3137092882"/>
                    </a:ext>
                  </a:extLst>
                </a:gridCol>
              </a:tblGrid>
              <a:tr h="557204">
                <a:tc>
                  <a:txBody>
                    <a:bodyPr/>
                    <a:lstStyle/>
                    <a:p>
                      <a:r>
                        <a:rPr lang="sv-SE" sz="2500"/>
                        <a:t>Anteckning</a:t>
                      </a:r>
                    </a:p>
                  </a:txBody>
                  <a:tcPr marL="126637" marR="126637" marT="63319" marB="63319"/>
                </a:tc>
                <a:extLst>
                  <a:ext uri="{0D108BD9-81ED-4DB2-BD59-A6C34878D82A}">
                    <a16:rowId xmlns:a16="http://schemas.microsoft.com/office/drawing/2014/main" val="3180672360"/>
                  </a:ext>
                </a:extLst>
              </a:tr>
              <a:tr h="2456762">
                <a:tc>
                  <a:txBody>
                    <a:bodyPr/>
                    <a:lstStyle/>
                    <a:p>
                      <a:r>
                        <a:rPr lang="sv-SE" sz="2500" b="1" dirty="0"/>
                        <a:t>Redovisning lagkonto per </a:t>
                      </a:r>
                    </a:p>
                    <a:p>
                      <a:r>
                        <a:rPr lang="sv-SE" sz="2500" b="1" dirty="0"/>
                        <a:t>2023-08-23</a:t>
                      </a:r>
                      <a:endParaRPr lang="sv-SE" sz="2500" dirty="0"/>
                    </a:p>
                    <a:p>
                      <a:endParaRPr lang="sv-SE" sz="2500" dirty="0"/>
                    </a:p>
                    <a:p>
                      <a:endParaRPr lang="sv-SE" sz="2500" dirty="0"/>
                    </a:p>
                    <a:p>
                      <a:endParaRPr lang="sv-SE" sz="2500" dirty="0"/>
                    </a:p>
                    <a:p>
                      <a:endParaRPr lang="sv-SE" sz="2500" dirty="0"/>
                    </a:p>
                  </a:txBody>
                  <a:tcPr marL="126637" marR="126637" marT="63319" marB="63319"/>
                </a:tc>
                <a:extLst>
                  <a:ext uri="{0D108BD9-81ED-4DB2-BD59-A6C34878D82A}">
                    <a16:rowId xmlns:a16="http://schemas.microsoft.com/office/drawing/2014/main" val="10152617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7297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218EEFE-87D1-E24B-3A1B-6083C56B7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6762" y="1227279"/>
            <a:ext cx="4328819" cy="2509213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457200" indent="-457200"/>
            <a:r>
              <a:rPr lang="en-US" sz="4400"/>
              <a:t>Försäljningar</a:t>
            </a:r>
          </a:p>
        </p:txBody>
      </p:sp>
      <p:graphicFrame>
        <p:nvGraphicFramePr>
          <p:cNvPr id="6" name="Tabell 6">
            <a:extLst>
              <a:ext uri="{FF2B5EF4-FFF2-40B4-BE49-F238E27FC236}">
                <a16:creationId xmlns:a16="http://schemas.microsoft.com/office/drawing/2014/main" id="{698F76DB-BBE2-B5E5-F54D-72AF790CCE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7940746"/>
              </p:ext>
            </p:extLst>
          </p:nvPr>
        </p:nvGraphicFramePr>
        <p:xfrm>
          <a:off x="6096000" y="1654785"/>
          <a:ext cx="5132324" cy="408783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132324">
                  <a:extLst>
                    <a:ext uri="{9D8B030D-6E8A-4147-A177-3AD203B41FA5}">
                      <a16:colId xmlns:a16="http://schemas.microsoft.com/office/drawing/2014/main" val="3137092882"/>
                    </a:ext>
                  </a:extLst>
                </a:gridCol>
              </a:tblGrid>
              <a:tr h="350565">
                <a:tc>
                  <a:txBody>
                    <a:bodyPr/>
                    <a:lstStyle/>
                    <a:p>
                      <a:r>
                        <a:rPr lang="sv-SE" sz="1600"/>
                        <a:t>Anteckning</a:t>
                      </a:r>
                    </a:p>
                  </a:txBody>
                  <a:tcPr marL="79674" marR="79674" marT="39837" marB="39837"/>
                </a:tc>
                <a:extLst>
                  <a:ext uri="{0D108BD9-81ED-4DB2-BD59-A6C34878D82A}">
                    <a16:rowId xmlns:a16="http://schemas.microsoft.com/office/drawing/2014/main" val="3180672360"/>
                  </a:ext>
                </a:extLst>
              </a:tr>
              <a:tr h="2979803">
                <a:tc>
                  <a:txBody>
                    <a:bodyPr/>
                    <a:lstStyle/>
                    <a:p>
                      <a:r>
                        <a:rPr lang="sv-SE" sz="1600" b="1" dirty="0"/>
                        <a:t>Höst/Vinter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dirty="0"/>
                        <a:t>Enligt sann demokratisk anda föll valet på KAKOR som nästa försäljning för laget</a:t>
                      </a:r>
                    </a:p>
                    <a:p>
                      <a:endParaRPr lang="sv-SE" sz="1600" b="1" dirty="0"/>
                    </a:p>
                    <a:p>
                      <a:r>
                        <a:rPr lang="sv-SE" sz="1600" dirty="0"/>
                        <a:t>Bingolottos uppesittarlott</a:t>
                      </a:r>
                    </a:p>
                    <a:p>
                      <a:r>
                        <a:rPr lang="sv-SE" sz="1600" dirty="0"/>
                        <a:t>15st enkellotter</a:t>
                      </a:r>
                    </a:p>
                    <a:p>
                      <a:r>
                        <a:rPr lang="sv-SE" sz="1600" dirty="0"/>
                        <a:t>6st dubbellotter</a:t>
                      </a:r>
                    </a:p>
                    <a:p>
                      <a:endParaRPr lang="sv-SE" sz="1600" dirty="0"/>
                    </a:p>
                    <a:p>
                      <a:r>
                        <a:rPr lang="sv-SE" sz="1600" b="1" dirty="0"/>
                        <a:t>Vår</a:t>
                      </a:r>
                    </a:p>
                    <a:p>
                      <a:r>
                        <a:rPr lang="sv-SE" sz="1600" dirty="0"/>
                        <a:t>En försäljning planeras in efter årsskiftet. Förslag?</a:t>
                      </a:r>
                    </a:p>
                    <a:p>
                      <a:r>
                        <a:rPr lang="sv-SE" sz="1600" dirty="0"/>
                        <a:t>Plastpåsar, bambusockor, toalettpapper mm. Vad vill vi sälja?</a:t>
                      </a:r>
                    </a:p>
                    <a:p>
                      <a:endParaRPr lang="sv-SE" sz="1600" dirty="0"/>
                    </a:p>
                    <a:p>
                      <a:endParaRPr lang="sv-SE" sz="1600" dirty="0"/>
                    </a:p>
                    <a:p>
                      <a:endParaRPr lang="sv-SE" sz="1600" dirty="0"/>
                    </a:p>
                  </a:txBody>
                  <a:tcPr marL="79674" marR="79674" marT="39837" marB="39837"/>
                </a:tc>
                <a:extLst>
                  <a:ext uri="{0D108BD9-81ED-4DB2-BD59-A6C34878D82A}">
                    <a16:rowId xmlns:a16="http://schemas.microsoft.com/office/drawing/2014/main" val="10152617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0946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218EEFE-87D1-E24B-3A1B-6083C56B7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err="1"/>
              <a:t>Årsplanering</a:t>
            </a:r>
            <a:endParaRPr lang="en-US" dirty="0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80F25425-723D-6A7B-7995-053D25FDD0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616" y="1009350"/>
            <a:ext cx="11698767" cy="2174944"/>
          </a:xfrm>
          <a:prstGeom prst="rect">
            <a:avLst/>
          </a:prstGeom>
        </p:spPr>
      </p:pic>
      <p:pic>
        <p:nvPicPr>
          <p:cNvPr id="16" name="Bildobjekt 15">
            <a:extLst>
              <a:ext uri="{FF2B5EF4-FFF2-40B4-BE49-F238E27FC236}">
                <a16:creationId xmlns:a16="http://schemas.microsoft.com/office/drawing/2014/main" id="{82214E2D-4362-FDEE-4A24-C23AFEC436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102" y="3328390"/>
            <a:ext cx="11725279" cy="1557798"/>
          </a:xfrm>
          <a:prstGeom prst="rect">
            <a:avLst/>
          </a:prstGeom>
        </p:spPr>
      </p:pic>
      <p:pic>
        <p:nvPicPr>
          <p:cNvPr id="20" name="Bildobjekt 19" descr="En bild som visar text, skärmbild, Teckensnitt, linje">
            <a:extLst>
              <a:ext uri="{FF2B5EF4-FFF2-40B4-BE49-F238E27FC236}">
                <a16:creationId xmlns:a16="http://schemas.microsoft.com/office/drawing/2014/main" id="{4CFFA710-56C5-03E7-D60C-7C3F0DFB0D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564" y="4961967"/>
            <a:ext cx="6382357" cy="1773365"/>
          </a:xfrm>
          <a:prstGeom prst="rect">
            <a:avLst/>
          </a:prstGeom>
        </p:spPr>
      </p:pic>
      <p:sp>
        <p:nvSpPr>
          <p:cNvPr id="23" name="textruta 22">
            <a:extLst>
              <a:ext uri="{FF2B5EF4-FFF2-40B4-BE49-F238E27FC236}">
                <a16:creationId xmlns:a16="http://schemas.microsoft.com/office/drawing/2014/main" id="{020C34E3-FB4B-4CEE-8679-508F16D34A3D}"/>
              </a:ext>
            </a:extLst>
          </p:cNvPr>
          <p:cNvSpPr txBox="1"/>
          <p:nvPr/>
        </p:nvSpPr>
        <p:spPr>
          <a:xfrm>
            <a:off x="4173586" y="218923"/>
            <a:ext cx="5034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b="1" dirty="0"/>
              <a:t>ÅRSPLANERING</a:t>
            </a:r>
          </a:p>
        </p:txBody>
      </p:sp>
    </p:spTree>
    <p:extLst>
      <p:ext uri="{BB962C8B-B14F-4D97-AF65-F5344CB8AC3E}">
        <p14:creationId xmlns:p14="http://schemas.microsoft.com/office/powerpoint/2010/main" val="1379360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218EEFE-87D1-E24B-3A1B-6083C56B7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362640"/>
            <a:ext cx="8915402" cy="1371600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sv-SE" dirty="0"/>
              <a:t>HIVE cup 2023 (25-26/11)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69BD697B-F853-4CE6-60CC-2E1806A69A8C}"/>
              </a:ext>
            </a:extLst>
          </p:cNvPr>
          <p:cNvSpPr txBox="1"/>
          <p:nvPr/>
        </p:nvSpPr>
        <p:spPr>
          <a:xfrm>
            <a:off x="1058238" y="2342508"/>
            <a:ext cx="1031525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 rtl="0" fontAlgn="base">
              <a:buFont typeface="Courier New" panose="02070309020205020404" pitchFamily="49" charset="0"/>
              <a:buChar char="o"/>
            </a:pPr>
            <a:r>
              <a:rPr lang="en-GB" sz="2800" b="1" i="1" u="sng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Cupkansli</a:t>
            </a:r>
            <a:r>
              <a:rPr lang="en-GB" sz="2800" b="1" i="1" u="sng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2800" b="0" i="0" u="sng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Emil, William J, William W, Neo, Lucas</a:t>
            </a:r>
            <a:r>
              <a:rPr lang="en-GB" sz="2800" b="0" i="0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 </a:t>
            </a:r>
            <a:endParaRPr lang="en-GB" sz="2800" b="0" i="0" dirty="0">
              <a:solidFill>
                <a:schemeClr val="accent5">
                  <a:lumMod val="75000"/>
                </a:schemeClr>
              </a:solidFill>
              <a:effectLst/>
              <a:latin typeface="Segoe UI" panose="020B0502040204020203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sv-SE" sz="2800" dirty="0"/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v-SE" sz="2800" b="1" i="1" u="sng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Mat och Logi</a:t>
            </a:r>
            <a:r>
              <a:rPr lang="sv-SE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sv-SE" sz="2800" b="0" i="0" u="sng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Love, Isak, Viggo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sv-SE" sz="2800" u="sng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v-SE" sz="2800" b="1" i="1" u="sng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Kiosk och Lotteri</a:t>
            </a:r>
            <a:r>
              <a:rPr lang="sv-SE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sv-SE" sz="2800" b="0" i="0" u="sng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Theodor, Benjamin, Julius, Adam</a:t>
            </a:r>
            <a:r>
              <a:rPr lang="sv-SE" sz="2800" b="0" i="0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 </a:t>
            </a:r>
            <a:endParaRPr lang="sv-SE" sz="2800" b="0" i="0" u="sng" dirty="0">
              <a:solidFill>
                <a:schemeClr val="accent5">
                  <a:lumMod val="75000"/>
                </a:schemeClr>
              </a:solidFill>
              <a:effectLst/>
              <a:latin typeface="Calibri" panose="020F050202020403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sv-SE" sz="2800" u="sng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v-SE" sz="2800" b="1" i="1" u="sng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Sek och rapportering </a:t>
            </a:r>
            <a:r>
              <a:rPr lang="sv-SE" sz="2800" b="1" i="1" u="sng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Cuponline</a:t>
            </a:r>
            <a:r>
              <a:rPr lang="sv-SE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sv-SE" sz="2800" b="0" i="0" u="sng" dirty="0" err="1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Vilmer</a:t>
            </a:r>
            <a:r>
              <a:rPr lang="sv-SE" sz="2800" b="0" i="0" u="sng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, Ivan, Kevin</a:t>
            </a:r>
            <a:r>
              <a:rPr lang="sv-SE" sz="2800" b="0" i="0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 </a:t>
            </a:r>
            <a:endParaRPr lang="sv-SE" sz="2800" b="0" i="0" u="sng" dirty="0">
              <a:solidFill>
                <a:schemeClr val="accent5">
                  <a:lumMod val="75000"/>
                </a:schemeClr>
              </a:solidFill>
              <a:effectLst/>
              <a:latin typeface="Calibri" panose="020F050202020403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sv-SE" sz="2800" u="sng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sv-SE" sz="2800" b="1" i="1" u="sng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Övrigt</a:t>
            </a:r>
            <a:r>
              <a:rPr lang="sv-SE" sz="2800" b="0" i="1" u="sng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sv-SE" sz="2800" b="0" i="1" u="sng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Alla</a:t>
            </a:r>
            <a:endParaRPr lang="sv-SE" sz="2800" i="1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57317B1A-1EDA-499C-06A5-352098DC223A}"/>
              </a:ext>
            </a:extLst>
          </p:cNvPr>
          <p:cNvSpPr txBox="1">
            <a:spLocks/>
          </p:cNvSpPr>
          <p:nvPr/>
        </p:nvSpPr>
        <p:spPr>
          <a:xfrm>
            <a:off x="1058238" y="1146284"/>
            <a:ext cx="8915402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0" dirty="0"/>
              <a:t>Arbetsgrupper:</a:t>
            </a:r>
          </a:p>
        </p:txBody>
      </p:sp>
      <p:pic>
        <p:nvPicPr>
          <p:cNvPr id="9" name="Bildobjekt 8" descr="En bild som visar tecknad serie, led">
            <a:extLst>
              <a:ext uri="{FF2B5EF4-FFF2-40B4-BE49-F238E27FC236}">
                <a16:creationId xmlns:a16="http://schemas.microsoft.com/office/drawing/2014/main" id="{693E5C3A-1EE2-FECF-0964-43B5C6FFA5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448031" y="3301528"/>
            <a:ext cx="3951058" cy="3951058"/>
          </a:xfrm>
          <a:prstGeom prst="rect">
            <a:avLst/>
          </a:prstGeom>
        </p:spPr>
      </p:pic>
      <p:sp>
        <p:nvSpPr>
          <p:cNvPr id="10" name="textruta 9" descr="En bild som visar tecknad serie, led&#10;&#10;Automatiskt genererad beskrivning">
            <a:extLst>
              <a:ext uri="{FF2B5EF4-FFF2-40B4-BE49-F238E27FC236}">
                <a16:creationId xmlns:a16="http://schemas.microsoft.com/office/drawing/2014/main" id="{4607921C-ADFB-0E66-6528-879525A794A1}"/>
              </a:ext>
            </a:extLst>
          </p:cNvPr>
          <p:cNvSpPr txBox="1"/>
          <p:nvPr/>
        </p:nvSpPr>
        <p:spPr>
          <a:xfrm>
            <a:off x="8548099" y="7037491"/>
            <a:ext cx="375092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>
                <a:hlinkClick r:id="rId4" tooltip="https://www.pngall.com/team-png/"/>
              </a:rPr>
              <a:t>Det här fotot</a:t>
            </a:r>
            <a:r>
              <a:rPr lang="sv-SE" sz="900"/>
              <a:t> av Okänd författare licensieras enligt </a:t>
            </a:r>
            <a:r>
              <a:rPr lang="sv-SE" sz="900">
                <a:hlinkClick r:id="rId5" tooltip="https://creativecommons.org/licenses/by-nc/3.0/"/>
              </a:rPr>
              <a:t>CC BY-NC</a:t>
            </a:r>
            <a:endParaRPr lang="sv-SE" sz="900"/>
          </a:p>
        </p:txBody>
      </p:sp>
    </p:spTree>
    <p:extLst>
      <p:ext uri="{BB962C8B-B14F-4D97-AF65-F5344CB8AC3E}">
        <p14:creationId xmlns:p14="http://schemas.microsoft.com/office/powerpoint/2010/main" val="518666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mässing, Stillebenfotografi, trofé, brons">
            <a:extLst>
              <a:ext uri="{FF2B5EF4-FFF2-40B4-BE49-F238E27FC236}">
                <a16:creationId xmlns:a16="http://schemas.microsoft.com/office/drawing/2014/main" id="{50879144-29FF-CAAA-4B98-3DBDDBFAC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320144" y="190006"/>
            <a:ext cx="5902035" cy="5902035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70BFBB8B-8262-9383-34EC-C2332230EB12}"/>
              </a:ext>
            </a:extLst>
          </p:cNvPr>
          <p:cNvSpPr txBox="1"/>
          <p:nvPr/>
        </p:nvSpPr>
        <p:spPr>
          <a:xfrm>
            <a:off x="1140032" y="2125681"/>
            <a:ext cx="249381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6000" b="1" dirty="0">
                <a:latin typeface="Bembo" panose="02020502050201020203" pitchFamily="18" charset="0"/>
              </a:rPr>
              <a:t>TACK FÖR IDAG!</a:t>
            </a:r>
          </a:p>
          <a:p>
            <a:pPr algn="ctr"/>
            <a:endParaRPr lang="sv-SE" dirty="0"/>
          </a:p>
          <a:p>
            <a:pPr algn="ct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92753896"/>
      </p:ext>
    </p:extLst>
  </p:cSld>
  <p:clrMapOvr>
    <a:masterClrMapping/>
  </p:clrMapOvr>
</p:sld>
</file>

<file path=ppt/theme/theme1.xml><?xml version="1.0" encoding="utf-8"?>
<a:theme xmlns:a="http://schemas.openxmlformats.org/drawingml/2006/main" name="Droppe">
  <a:themeElements>
    <a:clrScheme name="Droppe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pe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pe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</TotalTime>
  <Words>675</Words>
  <Application>Microsoft Office PowerPoint</Application>
  <PresentationFormat>Bredbild</PresentationFormat>
  <Paragraphs>146</Paragraphs>
  <Slides>11</Slides>
  <Notes>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7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9" baseType="lpstr">
      <vt:lpstr>Arial</vt:lpstr>
      <vt:lpstr>Bembo</vt:lpstr>
      <vt:lpstr>Calibri</vt:lpstr>
      <vt:lpstr>Courier New</vt:lpstr>
      <vt:lpstr>Segoe UI</vt:lpstr>
      <vt:lpstr>Tw Cen MT</vt:lpstr>
      <vt:lpstr>Wingdings</vt:lpstr>
      <vt:lpstr>Droppe</vt:lpstr>
      <vt:lpstr>PowerPoint-presentation</vt:lpstr>
      <vt:lpstr>Har ledarstaben ert fortsatta förtroende i nuvarande roller?</vt:lpstr>
      <vt:lpstr>Senaste nytt</vt:lpstr>
      <vt:lpstr>Kioskansvarig</vt:lpstr>
      <vt:lpstr>Disciplin och ordningsregler</vt:lpstr>
      <vt:lpstr>Får man spela match om man inte tränat?</vt:lpstr>
      <vt:lpstr>Lagkontot</vt:lpstr>
      <vt:lpstr>Försäljningar</vt:lpstr>
      <vt:lpstr>Årsplanering</vt:lpstr>
      <vt:lpstr>HIVE cup 2023 (25-26/11)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Sara Jansson</dc:creator>
  <cp:lastModifiedBy>Sara Jansson</cp:lastModifiedBy>
  <cp:revision>2</cp:revision>
  <dcterms:created xsi:type="dcterms:W3CDTF">2023-08-23T15:12:13Z</dcterms:created>
  <dcterms:modified xsi:type="dcterms:W3CDTF">2023-08-24T06:51:25Z</dcterms:modified>
</cp:coreProperties>
</file>