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7948" r:id="rId2"/>
    <p:sldId id="7952" r:id="rId3"/>
    <p:sldId id="7953" r:id="rId4"/>
    <p:sldId id="7954" r:id="rId5"/>
    <p:sldId id="7955" r:id="rId6"/>
    <p:sldId id="8007" r:id="rId7"/>
    <p:sldId id="8025" r:id="rId8"/>
    <p:sldId id="8026" r:id="rId9"/>
    <p:sldId id="8027" r:id="rId10"/>
    <p:sldId id="7988" r:id="rId11"/>
    <p:sldId id="7989" r:id="rId12"/>
    <p:sldId id="267" r:id="rId13"/>
    <p:sldId id="266" r:id="rId14"/>
    <p:sldId id="8028" r:id="rId15"/>
    <p:sldId id="8031" r:id="rId16"/>
    <p:sldId id="8009" r:id="rId17"/>
    <p:sldId id="7991" r:id="rId18"/>
    <p:sldId id="8021" r:id="rId19"/>
    <p:sldId id="8022" r:id="rId20"/>
    <p:sldId id="8029" r:id="rId21"/>
    <p:sldId id="8032" r:id="rId2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0BAAE4-340B-2741-860C-41E1E2DC15F9}" v="1" dt="2026-02-20T15:43:12.1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3"/>
    <p:restoredTop sz="94720"/>
  </p:normalViewPr>
  <p:slideViewPr>
    <p:cSldViewPr snapToGrid="0">
      <p:cViewPr varScale="1">
        <p:scale>
          <a:sx n="105" d="100"/>
          <a:sy n="105" d="100"/>
        </p:scale>
        <p:origin x="5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6E2003-29EC-E949-9B38-4101B258AEE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7042F-EA58-254F-A606-5A40180F0D0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94152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Nya klubbar in under våren.</a:t>
            </a:r>
          </a:p>
          <a:p>
            <a:r>
              <a:rPr lang="sv-SE" dirty="0"/>
              <a:t>I dagsläget 15 </a:t>
            </a:r>
            <a:r>
              <a:rPr lang="sv-SE" dirty="0" err="1"/>
              <a:t>st</a:t>
            </a:r>
            <a:r>
              <a:rPr lang="sv-SE"/>
              <a:t> klubbar.</a:t>
            </a:r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D1F641-E79E-B345-9FF6-8A7C1DEE4891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37578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CC14ED-F6C7-7A0F-EF69-6749E496E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BB0460FB-5783-E5AE-2537-3B23F45E43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3A43A498-49D7-65D6-3A3E-0FC195659E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68B1FB0-3052-5222-DA2B-F2C98A5652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20361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203FD-A55C-43BB-9436-0E07F4FE8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3EBC7D63-D7BE-ECFB-6DED-C4387EF0D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9EFC0D7-0881-FBEA-0D5E-280A760764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521E668-57EF-814C-1E41-D2D5130A81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783575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144106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3: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1 (Med fokus på </a:t>
            </a:r>
            <a:r>
              <a:rPr lang="sv-SE" dirty="0" err="1"/>
              <a:t>anfalsspel</a:t>
            </a:r>
            <a:r>
              <a:rPr lang="sv-SE" dirty="0"/>
              <a:t>).</a:t>
            </a:r>
          </a:p>
          <a:p>
            <a:r>
              <a:rPr lang="sv-SE" dirty="0"/>
              <a:t>Spel 4 vs 4 (4 S.)</a:t>
            </a:r>
          </a:p>
          <a:p>
            <a:endParaRPr lang="sv-SE" dirty="0"/>
          </a:p>
          <a:p>
            <a:endParaRPr lang="sv-SE" dirty="0"/>
          </a:p>
          <a:p>
            <a:r>
              <a:rPr lang="sv-SE" dirty="0"/>
              <a:t>Torsdag träning 4:</a:t>
            </a:r>
          </a:p>
          <a:p>
            <a:r>
              <a:rPr lang="sv-SE" dirty="0"/>
              <a:t>Teknik - kan välja mellan 3 övningar</a:t>
            </a:r>
          </a:p>
          <a:p>
            <a:r>
              <a:rPr lang="sv-SE" dirty="0"/>
              <a:t>Stort spel 5 vs 5 (Fokus på </a:t>
            </a:r>
            <a:r>
              <a:rPr lang="sv-SE" dirty="0" err="1"/>
              <a:t>anfallspel</a:t>
            </a:r>
            <a:r>
              <a:rPr lang="sv-SE" dirty="0"/>
              <a:t>, spelbarhet/positionering)</a:t>
            </a:r>
          </a:p>
          <a:p>
            <a:r>
              <a:rPr lang="sv-SE" dirty="0"/>
              <a:t>Skott på mål (tillslag för avbytare, snurra på det).</a:t>
            </a:r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29443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203FD-A55C-43BB-9436-0E07F4FE8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3EBC7D63-D7BE-ECFB-6DED-C4387EF0D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9EFC0D7-0881-FBEA-0D5E-280A760764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521E668-57EF-814C-1E41-D2D5130A81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97884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203FD-A55C-43BB-9436-0E07F4FE8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3EBC7D63-D7BE-ECFB-6DED-C4387EF0D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9EFC0D7-0881-FBEA-0D5E-280A760764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521E668-57EF-814C-1E41-D2D5130A81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86003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2BA97-B7E9-DD00-B1EC-53298856F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DA287EE4-7E5C-6592-7504-C475498BFE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EF924055-AA84-14F7-A50F-5F3ADA8A40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1F4F46A4-DDDC-5001-05C4-EAECE23258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53013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6E7B5-7A08-23AE-8886-294602025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B4119637-28BF-FBFD-D828-A1AAF03E0B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881DE930-21D4-B020-10C7-9E8C9FECAE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0DB8A249-BBA9-BBE5-332C-C7163A42A2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17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74211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D05202-AFF4-C0AF-BD3C-2E7864C3A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EAAD1D84-7A39-8AF3-5ACC-278784A165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F741C621-429F-E27D-DD23-A255769763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Måndag träning 1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1 (Med fokus på omställning, KTAGM).</a:t>
            </a:r>
          </a:p>
          <a:p>
            <a:r>
              <a:rPr lang="sv-SE" dirty="0"/>
              <a:t>Spel 4 vs 4 (Skapa 2v1, ta boll förbi)</a:t>
            </a:r>
          </a:p>
          <a:p>
            <a:endParaRPr lang="sv-SE" dirty="0"/>
          </a:p>
          <a:p>
            <a:r>
              <a:rPr lang="sv-SE" dirty="0"/>
              <a:t>Onsdag träning 2:</a:t>
            </a:r>
          </a:p>
          <a:p>
            <a:r>
              <a:rPr lang="sv-SE" dirty="0"/>
              <a:t>Pass/mottag (max 2 spelare per boll)</a:t>
            </a:r>
          </a:p>
          <a:p>
            <a:r>
              <a:rPr lang="sv-SE" dirty="0"/>
              <a:t>Rondo 4v1 (fokus spelbarhet/positionering)</a:t>
            </a:r>
          </a:p>
          <a:p>
            <a:r>
              <a:rPr lang="sv-SE" dirty="0"/>
              <a:t>Stort spel 7 v 7 (Positionering, prioritering igenom/utanför och spelvändningar).</a:t>
            </a:r>
          </a:p>
          <a:p>
            <a:endParaRPr lang="sv-SE" dirty="0"/>
          </a:p>
          <a:p>
            <a:r>
              <a:rPr lang="sv-SE" dirty="0"/>
              <a:t>Träning 3 torsdag:</a:t>
            </a:r>
          </a:p>
          <a:p>
            <a:r>
              <a:rPr lang="sv-SE" dirty="0"/>
              <a:t>Teknik- ”Jag och bollen”</a:t>
            </a:r>
          </a:p>
          <a:p>
            <a:r>
              <a:rPr lang="sv-SE" dirty="0"/>
              <a:t>2/3-zon</a:t>
            </a:r>
          </a:p>
          <a:p>
            <a:r>
              <a:rPr lang="sv-SE" dirty="0"/>
              <a:t>Mellanstort spel</a:t>
            </a: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7764EF40-CA49-EA29-A182-C48E219FA5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18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72846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Måndag träning 1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1 (Med fokus på omställning, KTAGM).</a:t>
            </a:r>
          </a:p>
          <a:p>
            <a:r>
              <a:rPr lang="sv-SE" dirty="0"/>
              <a:t>Spel 4 vs 4 (Skapa 2v1, ta boll förbi)</a:t>
            </a:r>
          </a:p>
          <a:p>
            <a:endParaRPr lang="sv-SE" dirty="0"/>
          </a:p>
          <a:p>
            <a:r>
              <a:rPr lang="sv-SE" dirty="0"/>
              <a:t>Onsdag träning 2:</a:t>
            </a:r>
          </a:p>
          <a:p>
            <a:r>
              <a:rPr lang="sv-SE" dirty="0"/>
              <a:t>Pass/mottag (max 2 spelare per boll)</a:t>
            </a:r>
          </a:p>
          <a:p>
            <a:r>
              <a:rPr lang="sv-SE" dirty="0"/>
              <a:t>Rondo 4v1 (fokus spelbarhet/positionering)</a:t>
            </a:r>
          </a:p>
          <a:p>
            <a:r>
              <a:rPr lang="sv-SE" dirty="0"/>
              <a:t>Stort spel 7 v 7 (Positionering, prioritering igenom/utanför och spelvändningar).</a:t>
            </a:r>
          </a:p>
          <a:p>
            <a:endParaRPr lang="sv-SE" dirty="0"/>
          </a:p>
          <a:p>
            <a:r>
              <a:rPr lang="sv-SE" dirty="0"/>
              <a:t>Träning 3 torsdag:</a:t>
            </a:r>
          </a:p>
          <a:p>
            <a:r>
              <a:rPr lang="sv-SE" dirty="0"/>
              <a:t>Teknik- ”Jag och bollen”</a:t>
            </a:r>
          </a:p>
          <a:p>
            <a:r>
              <a:rPr lang="sv-SE" dirty="0"/>
              <a:t>2/3-zon</a:t>
            </a:r>
          </a:p>
          <a:p>
            <a:r>
              <a:rPr lang="sv-SE" dirty="0"/>
              <a:t>Mellanstort spel</a:t>
            </a:r>
          </a:p>
          <a:p>
            <a:endParaRPr lang="sv-SE" dirty="0"/>
          </a:p>
          <a:p>
            <a:endParaRPr lang="sv-SE" dirty="0"/>
          </a:p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19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928324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6E7B5-7A08-23AE-8886-294602025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B4119637-28BF-FBFD-D828-A1AAF03E0B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881DE930-21D4-B020-10C7-9E8C9FECAE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0DB8A249-BBA9-BBE5-332C-C7163A42A2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20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09540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203FD-A55C-43BB-9436-0E07F4FE8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3EBC7D63-D7BE-ECFB-6DED-C4387EF0DD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9EFC0D7-0881-FBEA-0D5E-280A760764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/>
              <a:t>Tisdag träning 1:</a:t>
            </a:r>
          </a:p>
          <a:p>
            <a:endParaRPr lang="sv-SE" dirty="0"/>
          </a:p>
          <a:p>
            <a:r>
              <a:rPr lang="sv-SE" dirty="0"/>
              <a:t>Teknik - kan välja själva (3 </a:t>
            </a:r>
            <a:r>
              <a:rPr lang="sv-SE" dirty="0" err="1"/>
              <a:t>st</a:t>
            </a:r>
            <a:r>
              <a:rPr lang="sv-SE" dirty="0"/>
              <a:t> olika övningar som man kan välja på) Driva boll, 3 olika övningar (10-15 min) ”Jag och bollen”.</a:t>
            </a:r>
          </a:p>
          <a:p>
            <a:r>
              <a:rPr lang="sv-SE" dirty="0"/>
              <a:t>1 vs 1 / 2 vs 2 (Med fokus på försvarsspel).</a:t>
            </a:r>
          </a:p>
          <a:p>
            <a:r>
              <a:rPr lang="sv-SE" dirty="0"/>
              <a:t>Spel 4 vs 4 (Försvarsspel. Komma in i press och bollsida.)</a:t>
            </a:r>
          </a:p>
          <a:p>
            <a:endParaRPr lang="sv-SE" dirty="0"/>
          </a:p>
          <a:p>
            <a:r>
              <a:rPr lang="sv-SE" dirty="0"/>
              <a:t>Träning 2 torsdag:</a:t>
            </a:r>
          </a:p>
          <a:p>
            <a:r>
              <a:rPr lang="sv-SE" dirty="0"/>
              <a:t>Teknik ”Jag &amp; bollen”</a:t>
            </a:r>
          </a:p>
          <a:p>
            <a:r>
              <a:rPr lang="sv-SE" dirty="0"/>
              <a:t>Stort spel 5v5</a:t>
            </a:r>
          </a:p>
          <a:p>
            <a:r>
              <a:rPr lang="sv-SE" dirty="0"/>
              <a:t>Avbytare (Skott på mål).</a:t>
            </a:r>
          </a:p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521E668-57EF-814C-1E41-D2D5130A81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3B0961-A41E-49E9-A669-6A882469575D}" type="slidenum">
              <a:rPr lang="sv-SE" smtClean="0"/>
              <a:t>21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4306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977DEB9-059C-DEAE-8856-1F9FA0ABE0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67A4CED-4CF9-B252-C2A9-D6D90B9924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A3123BD-DD90-AAE1-DE66-5431455B5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D19C791-788C-5B2B-9DC3-5AB855310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AFE5E85-BD31-6650-62D9-C9AB26724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59202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27087B7-0E8C-3D52-0431-82B85F4DB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3F71238-1A5C-666A-A934-1E18C8E92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C2AE930-1076-B35A-4C6C-E51AF9090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D7BFC40F-BD79-0A9B-F119-57E640D74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6379C20-2CAB-8081-4D43-FFEDDBE86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93412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A0D29FC-C10F-9EBB-48A0-9EE1DF7A7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8F640D1-1AB6-5CA9-27EF-C8F2470B52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A675F81-E215-4398-203F-7F33C5139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58B5220-F0A4-2786-1F74-34E735DCE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6986E57-D98D-1967-B581-27BFEF92C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4603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3E8BBD2-315C-3EBF-D044-D9222F5B6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723579A-8945-1084-09CE-F240B9F4EA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8CC9390-8E9D-2EFE-511F-4ECE2D937B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A730FEA-4250-D2FC-9138-9F6B37D6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94FBF58D-69FC-A500-9241-AB8E856C4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EF509E9E-65F7-BC50-446D-28327E55F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2379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EA603C5-3971-35F5-7CF8-CBEDD0FFE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0826400-33F2-60A6-7A11-80E56DA73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30F68074-D251-BAB8-81BD-B65ACB5FC3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FC06A43D-06C4-192F-A623-88A3D8A843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1DDD0BE-1CB6-2517-9BC7-3EFDA23483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3D0AACE9-9148-E72D-2C3E-AAA370C67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51C256BE-C6E6-BD38-0820-C73999691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267836D4-C946-736D-C424-63E49F972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813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57E7C22-E5FA-5266-1A71-96A51005D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9C348E35-6CF9-B822-6F11-A982EC4EE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44AB408-4E16-81DA-914C-1BB48FEDB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C266426-46DC-FFE7-DDBA-1343EEE08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36244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8733375E-9564-798C-2F64-F177E570F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363391D-41E5-C4BC-94BB-0CD15128F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42BCA39B-E8C3-1515-065E-3FBE6FEE2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65325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2AD43EF-C3A1-8573-F927-E79B114B5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65081D8-23E5-B3F8-B59F-40699EE33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267E7CF2-2D8B-4825-6570-1A6C06DD0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5B39AE8-24B9-E091-1A94-D9D069702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0E386E6-6776-ED52-7257-AB548ADA2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FFB45484-90A2-114F-110D-C2FC4E739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36008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7425DEF-32E5-B6F2-1ACD-CF17E273A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22A9400E-B233-3C8A-D271-377317243B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7AF281AC-AFE4-D05B-E6A6-AD7CD3E640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DC8C110D-1058-6A22-A666-7F8E83A33D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F220AD0-DEE9-9118-3F58-7E17C41E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8D54453-937F-DFE2-FE6D-BAB1662E3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41617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E5B3DE2-CA73-53D0-9C25-CD9532005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B6B853D-483E-4843-4332-39D64F5484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33C554-87D5-B91C-E122-3142FFB53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5CBF7A8-957D-69CF-8CED-F20D07B3A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C0FAA96-0370-9FAD-724A-698475A0E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5070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0648CF95-E2E3-542F-49A2-1496D8C781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919FD28-97ED-5E93-DE0C-E4F032EFF3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4068CEA-9A94-2E2F-A8BA-03356528F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5BB7875-7B24-2A29-886A-D89EF0482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B81DDB5-420E-BB35-9B5C-6BC42A804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45460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9322ED5A-79F7-508A-4705-3264BAA69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4C82914E-9F57-A214-2436-17CD2FF3A8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E894B28-24AB-3C19-FC9D-39C90D0056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E8C7F9-EF7F-F84B-B642-9A535641280B}" type="datetimeFigureOut">
              <a:rPr lang="sv-SE" smtClean="0"/>
              <a:t>2026-04-01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B8425DE-D19B-EE35-87C3-E9ADA45662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B0AEA1D-E25C-7901-385C-EFF332092A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AD79C4-070B-D940-AEA6-9834AECA800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65339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 descr="En bild som visar Karmin, Rödbrun, Coquelicot, rosa&#10;&#10;Automatiskt genererad beskrivning">
            <a:extLst>
              <a:ext uri="{FF2B5EF4-FFF2-40B4-BE49-F238E27FC236}">
                <a16:creationId xmlns:a16="http://schemas.microsoft.com/office/drawing/2014/main" id="{8C002D79-836C-B3CC-3BF6-E7B3D89C8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AB4F15EA-B248-7D42-BC6E-4CE6DBE37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596" y="137962"/>
            <a:ext cx="10058400" cy="1450757"/>
          </a:xfrm>
        </p:spPr>
        <p:txBody>
          <a:bodyPr/>
          <a:lstStyle/>
          <a:p>
            <a:pPr algn="ctr"/>
            <a:r>
              <a:rPr lang="sv-SE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77"/>
                <a:cs typeface="Aharoni" panose="02010803020104030203" pitchFamily="2" charset="-79"/>
              </a:rPr>
              <a:t>Samverkansklubbar 2026</a:t>
            </a:r>
            <a:endParaRPr lang="sv-S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bas Neue" panose="020B0606020202050201" pitchFamily="34" charset="77"/>
              <a:cs typeface="Aharoni" panose="02010803020104030203" pitchFamily="2" charset="-79"/>
            </a:endParaRPr>
          </a:p>
        </p:txBody>
      </p:sp>
      <p:pic>
        <p:nvPicPr>
          <p:cNvPr id="11" name="Bildobjekt 10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96A1BDE3-03F0-E7E0-261D-E224B75A8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2608" y="601535"/>
            <a:ext cx="948984" cy="1125146"/>
          </a:xfrm>
          <a:prstGeom prst="rect">
            <a:avLst/>
          </a:prstGeom>
        </p:spPr>
      </p:pic>
      <p:pic>
        <p:nvPicPr>
          <p:cNvPr id="9" name="Bildobjekt 8">
            <a:extLst>
              <a:ext uri="{FF2B5EF4-FFF2-40B4-BE49-F238E27FC236}">
                <a16:creationId xmlns:a16="http://schemas.microsoft.com/office/drawing/2014/main" id="{B9E8F6C6-B41B-E061-BF95-606E70E3E1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2096" y="554182"/>
            <a:ext cx="8915400" cy="630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80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B1958-C68A-F3D2-F149-5AE58E989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descr="En bild som visar Karmin, Rödbrun, Coquelicot, rosa&#10;&#10;Automatiskt genererad beskrivning">
            <a:extLst>
              <a:ext uri="{FF2B5EF4-FFF2-40B4-BE49-F238E27FC236}">
                <a16:creationId xmlns:a16="http://schemas.microsoft.com/office/drawing/2014/main" id="{4A8E1801-B025-C393-9482-92068E3A2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29" name="Rak 28">
            <a:extLst>
              <a:ext uri="{FF2B5EF4-FFF2-40B4-BE49-F238E27FC236}">
                <a16:creationId xmlns:a16="http://schemas.microsoft.com/office/drawing/2014/main" id="{8EE9695E-6D7A-797D-8119-4762C638D9BE}"/>
              </a:ext>
            </a:extLst>
          </p:cNvPr>
          <p:cNvCxnSpPr>
            <a:cxnSpLocks/>
          </p:cNvCxnSpPr>
          <p:nvPr/>
        </p:nvCxnSpPr>
        <p:spPr>
          <a:xfrm>
            <a:off x="6101445" y="2585575"/>
            <a:ext cx="10895" cy="289742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ubrik 1">
            <a:extLst>
              <a:ext uri="{FF2B5EF4-FFF2-40B4-BE49-F238E27FC236}">
                <a16:creationId xmlns:a16="http://schemas.microsoft.com/office/drawing/2014/main" id="{7F742182-9137-AEA2-76C5-EC8E2DF90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v-S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77"/>
                <a:cs typeface="Beirut" pitchFamily="2" charset="-78"/>
              </a:rPr>
              <a:t>Vad erbjuder vi ?</a:t>
            </a:r>
            <a:endParaRPr lang="sv-S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irut" pitchFamily="2" charset="-78"/>
              <a:cs typeface="Beirut" pitchFamily="2" charset="-78"/>
            </a:endParaRPr>
          </a:p>
        </p:txBody>
      </p:sp>
      <p:cxnSp>
        <p:nvCxnSpPr>
          <p:cNvPr id="20" name="Rak 19">
            <a:extLst>
              <a:ext uri="{FF2B5EF4-FFF2-40B4-BE49-F238E27FC236}">
                <a16:creationId xmlns:a16="http://schemas.microsoft.com/office/drawing/2014/main" id="{3197D9F1-5643-BD92-6DF0-A497EAFE32E7}"/>
              </a:ext>
            </a:extLst>
          </p:cNvPr>
          <p:cNvCxnSpPr>
            <a:cxnSpLocks/>
          </p:cNvCxnSpPr>
          <p:nvPr/>
        </p:nvCxnSpPr>
        <p:spPr>
          <a:xfrm>
            <a:off x="2851098" y="2585575"/>
            <a:ext cx="0" cy="327844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ktangel 6">
            <a:extLst>
              <a:ext uri="{FF2B5EF4-FFF2-40B4-BE49-F238E27FC236}">
                <a16:creationId xmlns:a16="http://schemas.microsoft.com/office/drawing/2014/main" id="{F6556DCF-1484-A815-7C6C-B3968B932ECB}"/>
              </a:ext>
            </a:extLst>
          </p:cNvPr>
          <p:cNvSpPr/>
          <p:nvPr/>
        </p:nvSpPr>
        <p:spPr>
          <a:xfrm>
            <a:off x="1976624" y="3092149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Lovträningar</a:t>
            </a:r>
          </a:p>
        </p:txBody>
      </p:sp>
      <p:cxnSp>
        <p:nvCxnSpPr>
          <p:cNvPr id="23" name="Rak 22">
            <a:extLst>
              <a:ext uri="{FF2B5EF4-FFF2-40B4-BE49-F238E27FC236}">
                <a16:creationId xmlns:a16="http://schemas.microsoft.com/office/drawing/2014/main" id="{E99A780B-CC7B-E1F4-4DF3-8B8AD3350E60}"/>
              </a:ext>
            </a:extLst>
          </p:cNvPr>
          <p:cNvCxnSpPr>
            <a:cxnSpLocks/>
            <a:endCxn id="9" idx="2"/>
          </p:cNvCxnSpPr>
          <p:nvPr/>
        </p:nvCxnSpPr>
        <p:spPr>
          <a:xfrm>
            <a:off x="6096000" y="2052292"/>
            <a:ext cx="10895" cy="289742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415EA9BB-75A9-6CD0-6B47-58E64D19E2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84" cy="1125146"/>
          </a:xfrm>
          <a:prstGeom prst="rect">
            <a:avLst/>
          </a:prstGeom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D5D27ED8-6796-4792-BAE2-AE48FF054874}"/>
              </a:ext>
            </a:extLst>
          </p:cNvPr>
          <p:cNvSpPr/>
          <p:nvPr/>
        </p:nvSpPr>
        <p:spPr>
          <a:xfrm>
            <a:off x="5146873" y="3092149"/>
            <a:ext cx="19200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Fortbildningar</a:t>
            </a: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18429796-5E64-0500-32D9-4124CA80160F}"/>
              </a:ext>
            </a:extLst>
          </p:cNvPr>
          <p:cNvSpPr/>
          <p:nvPr/>
        </p:nvSpPr>
        <p:spPr>
          <a:xfrm>
            <a:off x="1922828" y="4206066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Spelarträning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0AA8AB34-FD34-382A-0BDC-8C16AA81CC50}"/>
              </a:ext>
            </a:extLst>
          </p:cNvPr>
          <p:cNvSpPr/>
          <p:nvPr/>
        </p:nvSpPr>
        <p:spPr>
          <a:xfrm>
            <a:off x="5146873" y="4198086"/>
            <a:ext cx="19200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Studiebesök</a:t>
            </a:r>
          </a:p>
        </p:txBody>
      </p:sp>
      <p:cxnSp>
        <p:nvCxnSpPr>
          <p:cNvPr id="25" name="Rak 24">
            <a:extLst>
              <a:ext uri="{FF2B5EF4-FFF2-40B4-BE49-F238E27FC236}">
                <a16:creationId xmlns:a16="http://schemas.microsoft.com/office/drawing/2014/main" id="{5B493443-F987-9578-E2CD-733C649E82F7}"/>
              </a:ext>
            </a:extLst>
          </p:cNvPr>
          <p:cNvCxnSpPr>
            <a:cxnSpLocks/>
            <a:stCxn id="13" idx="0"/>
            <a:endCxn id="16" idx="2"/>
          </p:cNvCxnSpPr>
          <p:nvPr/>
        </p:nvCxnSpPr>
        <p:spPr>
          <a:xfrm>
            <a:off x="9340642" y="2052292"/>
            <a:ext cx="1" cy="403007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ktangel 9">
            <a:extLst>
              <a:ext uri="{FF2B5EF4-FFF2-40B4-BE49-F238E27FC236}">
                <a16:creationId xmlns:a16="http://schemas.microsoft.com/office/drawing/2014/main" id="{7848B1AC-51A1-1FB5-D934-3F716612D26F}"/>
              </a:ext>
            </a:extLst>
          </p:cNvPr>
          <p:cNvSpPr/>
          <p:nvPr/>
        </p:nvSpPr>
        <p:spPr>
          <a:xfrm>
            <a:off x="8380622" y="3118858"/>
            <a:ext cx="19200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Maskot</a:t>
            </a:r>
          </a:p>
        </p:txBody>
      </p:sp>
      <p:cxnSp>
        <p:nvCxnSpPr>
          <p:cNvPr id="19" name="Rak 18">
            <a:extLst>
              <a:ext uri="{FF2B5EF4-FFF2-40B4-BE49-F238E27FC236}">
                <a16:creationId xmlns:a16="http://schemas.microsoft.com/office/drawing/2014/main" id="{9E2F4F07-8CF4-ED14-619E-368C4A8AABDD}"/>
              </a:ext>
            </a:extLst>
          </p:cNvPr>
          <p:cNvCxnSpPr/>
          <p:nvPr/>
        </p:nvCxnSpPr>
        <p:spPr>
          <a:xfrm>
            <a:off x="2904895" y="2428109"/>
            <a:ext cx="6435746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ktangel 10">
            <a:extLst>
              <a:ext uri="{FF2B5EF4-FFF2-40B4-BE49-F238E27FC236}">
                <a16:creationId xmlns:a16="http://schemas.microsoft.com/office/drawing/2014/main" id="{C223FE3C-A03F-D12F-A66C-A393EE9EC075}"/>
              </a:ext>
            </a:extLst>
          </p:cNvPr>
          <p:cNvSpPr/>
          <p:nvPr/>
        </p:nvSpPr>
        <p:spPr>
          <a:xfrm>
            <a:off x="1976625" y="2052292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600" b="1" dirty="0">
                <a:latin typeface="Bebas Neue" panose="020B0606020202050201" pitchFamily="34" charset="77"/>
              </a:rPr>
              <a:t>spelare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20C2696D-91E0-DF93-92EF-F2F06AD25A29}"/>
              </a:ext>
            </a:extLst>
          </p:cNvPr>
          <p:cNvSpPr/>
          <p:nvPr/>
        </p:nvSpPr>
        <p:spPr>
          <a:xfrm>
            <a:off x="5178624" y="2052292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600" b="1" dirty="0">
                <a:latin typeface="Bebas Neue" panose="020B0606020202050201" pitchFamily="34" charset="77"/>
              </a:rPr>
              <a:t>ledare</a:t>
            </a: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57313108-3E3A-6AD3-1155-11620C72D9CD}"/>
              </a:ext>
            </a:extLst>
          </p:cNvPr>
          <p:cNvSpPr/>
          <p:nvPr/>
        </p:nvSpPr>
        <p:spPr>
          <a:xfrm>
            <a:off x="8260214" y="2052292"/>
            <a:ext cx="2160855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600" b="1" dirty="0">
                <a:latin typeface="Bebas Neue" panose="020B0606020202050201" pitchFamily="34" charset="77"/>
              </a:rPr>
              <a:t>upplevelser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44958760-702C-3DBD-B918-B7C23642F937}"/>
              </a:ext>
            </a:extLst>
          </p:cNvPr>
          <p:cNvSpPr/>
          <p:nvPr/>
        </p:nvSpPr>
        <p:spPr>
          <a:xfrm>
            <a:off x="1922827" y="5319983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Fotbollsdag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78E39581-0F28-3EF9-A14F-42D11C174721}"/>
              </a:ext>
            </a:extLst>
          </p:cNvPr>
          <p:cNvSpPr/>
          <p:nvPr/>
        </p:nvSpPr>
        <p:spPr>
          <a:xfrm>
            <a:off x="8380621" y="4224795"/>
            <a:ext cx="19200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Bollservice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304BB712-C050-E2EE-7549-4FFB5A835268}"/>
              </a:ext>
            </a:extLst>
          </p:cNvPr>
          <p:cNvSpPr/>
          <p:nvPr/>
        </p:nvSpPr>
        <p:spPr>
          <a:xfrm>
            <a:off x="8380621" y="5330732"/>
            <a:ext cx="19200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Biljetter</a:t>
            </a:r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2B3A663D-C0E6-3A31-7AD5-43255B7FE5A3}"/>
              </a:ext>
            </a:extLst>
          </p:cNvPr>
          <p:cNvSpPr/>
          <p:nvPr/>
        </p:nvSpPr>
        <p:spPr>
          <a:xfrm>
            <a:off x="5146873" y="5330732"/>
            <a:ext cx="19200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utbildningsplan</a:t>
            </a:r>
          </a:p>
        </p:txBody>
      </p:sp>
    </p:spTree>
    <p:extLst>
      <p:ext uri="{BB962C8B-B14F-4D97-AF65-F5344CB8AC3E}">
        <p14:creationId xmlns:p14="http://schemas.microsoft.com/office/powerpoint/2010/main" val="3246615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17D93-2DE2-0156-ADDB-F30568942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descr="En bild som visar Karmin, Rödbrun, Coquelicot, rosa&#10;&#10;Automatiskt genererad beskrivning">
            <a:extLst>
              <a:ext uri="{FF2B5EF4-FFF2-40B4-BE49-F238E27FC236}">
                <a16:creationId xmlns:a16="http://schemas.microsoft.com/office/drawing/2014/main" id="{F3201B7F-1482-2D5D-79B7-07D8F1B45D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665D29F4-36F8-7CEB-9EDD-9017F38F7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v-S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77"/>
                <a:cs typeface="Beirut" pitchFamily="2" charset="-78"/>
              </a:rPr>
              <a:t>SPELARE</a:t>
            </a:r>
            <a:endParaRPr lang="sv-S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irut" pitchFamily="2" charset="-78"/>
              <a:cs typeface="Beirut" pitchFamily="2" charset="-78"/>
            </a:endParaRPr>
          </a:p>
        </p:txBody>
      </p:sp>
      <p:cxnSp>
        <p:nvCxnSpPr>
          <p:cNvPr id="20" name="Rak 19">
            <a:extLst>
              <a:ext uri="{FF2B5EF4-FFF2-40B4-BE49-F238E27FC236}">
                <a16:creationId xmlns:a16="http://schemas.microsoft.com/office/drawing/2014/main" id="{C1E41D7D-55AF-C7CB-3B4E-C8CC840AD689}"/>
              </a:ext>
            </a:extLst>
          </p:cNvPr>
          <p:cNvCxnSpPr>
            <a:cxnSpLocks/>
            <a:stCxn id="7" idx="0"/>
          </p:cNvCxnSpPr>
          <p:nvPr/>
        </p:nvCxnSpPr>
        <p:spPr>
          <a:xfrm flipH="1">
            <a:off x="2848381" y="2265178"/>
            <a:ext cx="2716" cy="295374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ktangel 6">
            <a:extLst>
              <a:ext uri="{FF2B5EF4-FFF2-40B4-BE49-F238E27FC236}">
                <a16:creationId xmlns:a16="http://schemas.microsoft.com/office/drawing/2014/main" id="{CDBB9AD6-AFED-9246-69BF-5F4EC176F8D4}"/>
              </a:ext>
            </a:extLst>
          </p:cNvPr>
          <p:cNvSpPr/>
          <p:nvPr/>
        </p:nvSpPr>
        <p:spPr>
          <a:xfrm>
            <a:off x="1922825" y="2265178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Lovträningar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2A322DEB-3328-2FAC-2629-C9DEBDB507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84" cy="112514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9480C0FB-4B07-7D06-9750-52E4E9BEE3EE}"/>
              </a:ext>
            </a:extLst>
          </p:cNvPr>
          <p:cNvSpPr/>
          <p:nvPr/>
        </p:nvSpPr>
        <p:spPr>
          <a:xfrm>
            <a:off x="1922826" y="3351569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Spelarträning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870C08A3-E34B-C0B8-301C-AC9986C3C762}"/>
              </a:ext>
            </a:extLst>
          </p:cNvPr>
          <p:cNvSpPr/>
          <p:nvPr/>
        </p:nvSpPr>
        <p:spPr>
          <a:xfrm>
            <a:off x="1922825" y="4465486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Fotbollsdag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23F3DB65-E266-0774-575C-51227416305B}"/>
              </a:ext>
            </a:extLst>
          </p:cNvPr>
          <p:cNvSpPr/>
          <p:nvPr/>
        </p:nvSpPr>
        <p:spPr>
          <a:xfrm>
            <a:off x="5365149" y="1685279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00" dirty="0">
                <a:latin typeface="Aptos" panose="020B0004020202020204" pitchFamily="34" charset="0"/>
              </a:rPr>
              <a:t>Degerfors IF erbjuder lovträningar under sport, påsk och höstlovet i syfte att skapa inspiration för spelarna att ta med tillbaka till sin klubbmiljö.</a:t>
            </a:r>
          </a:p>
          <a:p>
            <a:pPr algn="ctr"/>
            <a:endParaRPr lang="sv-SE" sz="1000" dirty="0">
              <a:latin typeface="Aptos" panose="020B0004020202020204" pitchFamily="34" charset="0"/>
            </a:endParaRPr>
          </a:p>
          <a:p>
            <a:pPr algn="ctr"/>
            <a:r>
              <a:rPr lang="sv-SE" sz="1000" dirty="0">
                <a:latin typeface="Aptos" panose="020B0004020202020204" pitchFamily="34" charset="0"/>
              </a:rPr>
              <a:t>Träningarna sker i Degerfors eller på annan ort, då ansvarar ”hemmaklubben” för planbokning, material osv. </a:t>
            </a:r>
          </a:p>
          <a:p>
            <a:pPr algn="ctr"/>
            <a:endParaRPr lang="sv-SE" sz="1000" dirty="0">
              <a:latin typeface="Aptos" panose="020B0004020202020204" pitchFamily="34" charset="0"/>
            </a:endParaRPr>
          </a:p>
          <a:p>
            <a:pPr algn="ctr"/>
            <a:r>
              <a:rPr lang="sv-SE" sz="1000" dirty="0">
                <a:latin typeface="Aptos" panose="020B0004020202020204" pitchFamily="34" charset="0"/>
              </a:rPr>
              <a:t>Träningarna leds av instruktörer från Degerfors IF.</a:t>
            </a: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F7E2EC74-66E7-98C2-873C-6C54DCE9DF66}"/>
              </a:ext>
            </a:extLst>
          </p:cNvPr>
          <p:cNvSpPr/>
          <p:nvPr/>
        </p:nvSpPr>
        <p:spPr>
          <a:xfrm>
            <a:off x="5365149" y="3085765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 dirty="0">
                <a:latin typeface="Aptos" panose="020B0004020202020204" pitchFamily="34" charset="0"/>
              </a:rPr>
              <a:t>I mån av tid kan Degerfors IF besöka er samverkansklubb för att hålla i en inspirationsträning för ett av lagen i samverkansklubben. </a:t>
            </a:r>
          </a:p>
          <a:p>
            <a:pPr algn="ctr"/>
            <a:r>
              <a:rPr lang="sv-SE" sz="1100" dirty="0">
                <a:latin typeface="Aptos" panose="020B0004020202020204" pitchFamily="34" charset="0"/>
              </a:rPr>
              <a:t>Ålder 13-15 år.</a:t>
            </a: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EA74FE19-4CBD-C6FB-D139-730E3B39C470}"/>
              </a:ext>
            </a:extLst>
          </p:cNvPr>
          <p:cNvSpPr/>
          <p:nvPr/>
        </p:nvSpPr>
        <p:spPr>
          <a:xfrm>
            <a:off x="5365149" y="4486251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100" dirty="0">
                <a:latin typeface="Aptos" panose="020B0004020202020204" pitchFamily="34" charset="0"/>
              </a:rPr>
              <a:t>Degerfors IF arrangerar en fotbollsdag för samverkansklubbarnas 9-11 års lag i samband med en allsvensk match på Stora Valla.</a:t>
            </a:r>
          </a:p>
          <a:p>
            <a:pPr algn="ctr"/>
            <a:endParaRPr lang="sv-SE" sz="1100" dirty="0">
              <a:latin typeface="Aptos" panose="020B0004020202020204" pitchFamily="34" charset="0"/>
            </a:endParaRPr>
          </a:p>
          <a:p>
            <a:pPr algn="ctr"/>
            <a:r>
              <a:rPr lang="sv-SE" sz="1100" dirty="0">
                <a:latin typeface="Aptos" panose="020B0004020202020204" pitchFamily="34" charset="0"/>
              </a:rPr>
              <a:t>Dagen inleds med matcher där vi blandar spelare mellan klubbarna för att sedan tillsammans kolla på en fotbollsmatch i Allsvenskan.</a:t>
            </a:r>
          </a:p>
        </p:txBody>
      </p:sp>
      <p:cxnSp>
        <p:nvCxnSpPr>
          <p:cNvPr id="22" name="Rak 21">
            <a:extLst>
              <a:ext uri="{FF2B5EF4-FFF2-40B4-BE49-F238E27FC236}">
                <a16:creationId xmlns:a16="http://schemas.microsoft.com/office/drawing/2014/main" id="{283C5841-4F51-E7C7-4B96-EC6B7E88021A}"/>
              </a:ext>
            </a:extLst>
          </p:cNvPr>
          <p:cNvCxnSpPr>
            <a:cxnSpLocks/>
            <a:stCxn id="21" idx="1"/>
            <a:endCxn id="14" idx="3"/>
          </p:cNvCxnSpPr>
          <p:nvPr/>
        </p:nvCxnSpPr>
        <p:spPr>
          <a:xfrm flipH="1" flipV="1">
            <a:off x="3779368" y="4841303"/>
            <a:ext cx="1585781" cy="28656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ak 26">
            <a:extLst>
              <a:ext uri="{FF2B5EF4-FFF2-40B4-BE49-F238E27FC236}">
                <a16:creationId xmlns:a16="http://schemas.microsoft.com/office/drawing/2014/main" id="{2D51B016-011D-FCE8-1B2D-0D2A4A41D666}"/>
              </a:ext>
            </a:extLst>
          </p:cNvPr>
          <p:cNvCxnSpPr>
            <a:cxnSpLocks/>
            <a:stCxn id="18" idx="1"/>
            <a:endCxn id="8" idx="3"/>
          </p:cNvCxnSpPr>
          <p:nvPr/>
        </p:nvCxnSpPr>
        <p:spPr>
          <a:xfrm flipH="1">
            <a:off x="3779369" y="3727386"/>
            <a:ext cx="158578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Rak 31">
            <a:extLst>
              <a:ext uri="{FF2B5EF4-FFF2-40B4-BE49-F238E27FC236}">
                <a16:creationId xmlns:a16="http://schemas.microsoft.com/office/drawing/2014/main" id="{4D040C02-DAD4-B825-FBD8-72DE10E9A37A}"/>
              </a:ext>
            </a:extLst>
          </p:cNvPr>
          <p:cNvCxnSpPr>
            <a:cxnSpLocks/>
            <a:stCxn id="17" idx="1"/>
            <a:endCxn id="7" idx="3"/>
          </p:cNvCxnSpPr>
          <p:nvPr/>
        </p:nvCxnSpPr>
        <p:spPr>
          <a:xfrm flipH="1">
            <a:off x="3779368" y="2326900"/>
            <a:ext cx="1585781" cy="314095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817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3760B-398F-F3E0-23AA-34A8B5815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descr="En bild som visar Karmin, Rödbrun, Coquelicot, rosa&#10;&#10;Automatiskt genererad beskrivning">
            <a:extLst>
              <a:ext uri="{FF2B5EF4-FFF2-40B4-BE49-F238E27FC236}">
                <a16:creationId xmlns:a16="http://schemas.microsoft.com/office/drawing/2014/main" id="{280C05EE-254A-9463-1930-228997056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46320C2E-137B-600F-0AEF-170790CEE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v-S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77"/>
                <a:cs typeface="Beirut" pitchFamily="2" charset="-78"/>
              </a:rPr>
              <a:t>ledare</a:t>
            </a:r>
            <a:endParaRPr lang="sv-S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irut" pitchFamily="2" charset="-78"/>
              <a:cs typeface="Beirut" pitchFamily="2" charset="-78"/>
            </a:endParaRPr>
          </a:p>
        </p:txBody>
      </p:sp>
      <p:cxnSp>
        <p:nvCxnSpPr>
          <p:cNvPr id="20" name="Rak 19">
            <a:extLst>
              <a:ext uri="{FF2B5EF4-FFF2-40B4-BE49-F238E27FC236}">
                <a16:creationId xmlns:a16="http://schemas.microsoft.com/office/drawing/2014/main" id="{8E74D01A-0A8F-7205-18DD-5408AECDE7EF}"/>
              </a:ext>
            </a:extLst>
          </p:cNvPr>
          <p:cNvCxnSpPr>
            <a:cxnSpLocks/>
            <a:stCxn id="7" idx="0"/>
          </p:cNvCxnSpPr>
          <p:nvPr/>
        </p:nvCxnSpPr>
        <p:spPr>
          <a:xfrm flipH="1">
            <a:off x="2848381" y="2265178"/>
            <a:ext cx="2716" cy="295374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ktangel 6">
            <a:extLst>
              <a:ext uri="{FF2B5EF4-FFF2-40B4-BE49-F238E27FC236}">
                <a16:creationId xmlns:a16="http://schemas.microsoft.com/office/drawing/2014/main" id="{2CB69261-02A0-42E1-9A05-D3649C379CF5}"/>
              </a:ext>
            </a:extLst>
          </p:cNvPr>
          <p:cNvSpPr/>
          <p:nvPr/>
        </p:nvSpPr>
        <p:spPr>
          <a:xfrm>
            <a:off x="1922825" y="2265178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fortbildningar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10BD7357-E7BB-A2DA-9C85-8C074A378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84" cy="112514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4BC84277-82D8-CC3F-FAC4-1AB8E0869542}"/>
              </a:ext>
            </a:extLst>
          </p:cNvPr>
          <p:cNvSpPr/>
          <p:nvPr/>
        </p:nvSpPr>
        <p:spPr>
          <a:xfrm>
            <a:off x="1922826" y="3351569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studiebesök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DD897BE9-FF0D-65A2-8E95-113DDDA515FE}"/>
              </a:ext>
            </a:extLst>
          </p:cNvPr>
          <p:cNvSpPr/>
          <p:nvPr/>
        </p:nvSpPr>
        <p:spPr>
          <a:xfrm>
            <a:off x="1922825" y="4465486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utbildningsplan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3CBC2AAD-E0DF-6578-57D4-4F21292888D7}"/>
              </a:ext>
            </a:extLst>
          </p:cNvPr>
          <p:cNvSpPr/>
          <p:nvPr/>
        </p:nvSpPr>
        <p:spPr>
          <a:xfrm>
            <a:off x="5365149" y="1685279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00" dirty="0">
                <a:latin typeface="Aptos" panose="020B0004020202020204" pitchFamily="34" charset="0"/>
              </a:rPr>
              <a:t>Fortbildningsdag i samband med allsvensk match 9 maj. Tränare och FUIF bjuds in till fortbildningsdag i samband med Allsvensk match. VFF och SvFF är också på plats.</a:t>
            </a:r>
          </a:p>
          <a:p>
            <a:pPr algn="ctr"/>
            <a:endParaRPr lang="sv-SE" sz="1000" dirty="0">
              <a:latin typeface="Aptos" panose="020B0004020202020204" pitchFamily="34" charset="0"/>
            </a:endParaRPr>
          </a:p>
          <a:p>
            <a:pPr algn="ctr"/>
            <a:r>
              <a:rPr lang="sv-SE" sz="1000" dirty="0">
                <a:latin typeface="Aptos" panose="020B0004020202020204" pitchFamily="34" charset="0"/>
              </a:rPr>
              <a:t>FUIF fortbildning 22 februari.</a:t>
            </a:r>
          </a:p>
          <a:p>
            <a:pPr algn="ctr"/>
            <a:endParaRPr lang="sv-SE" sz="1000" dirty="0">
              <a:latin typeface="Aptos" panose="020B0004020202020204" pitchFamily="34" charset="0"/>
            </a:endParaRPr>
          </a:p>
          <a:p>
            <a:pPr algn="ctr"/>
            <a:r>
              <a:rPr lang="sv-SE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Degerfors IF erbjuder fortbildningskväll på plats hos samverkansklubb.</a:t>
            </a:r>
            <a:endParaRPr lang="sv-SE" sz="1000" dirty="0">
              <a:latin typeface="Aptos" panose="020B0004020202020204" pitchFamily="34" charset="0"/>
            </a:endParaRP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FB1FB962-DDDD-0A90-3260-532CE2042D48}"/>
              </a:ext>
            </a:extLst>
          </p:cNvPr>
          <p:cNvSpPr/>
          <p:nvPr/>
        </p:nvSpPr>
        <p:spPr>
          <a:xfrm>
            <a:off x="5365149" y="3085765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sv-SE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Föreningarna i samarbetet kan på eget bevåg ta kontakt med Degerfors IF om studiebesök på träningar hos a-laget, akademin eller NIU gymnasiet.</a:t>
            </a:r>
            <a:endParaRPr lang="sv-SE" sz="1100" dirty="0">
              <a:latin typeface="Aptos" panose="020B0004020202020204" pitchFamily="34" charset="0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AE93E006-45DB-045C-AC0D-8216849A5C27}"/>
              </a:ext>
            </a:extLst>
          </p:cNvPr>
          <p:cNvSpPr/>
          <p:nvPr/>
        </p:nvSpPr>
        <p:spPr>
          <a:xfrm>
            <a:off x="5365149" y="4486251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sv-SE" sz="10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Introduktion/revidering av årsplanering, spelidé och spelarutbildningsplan. Varje förening kan få hjälp att skapa eller uppdatera sin spelarutbildningsplan. Ta då kontakt med Degerfors IF.</a:t>
            </a:r>
          </a:p>
          <a:p>
            <a:pPr algn="ctr"/>
            <a:endParaRPr lang="sv-SE" sz="1050" dirty="0">
              <a:latin typeface="Aptos" panose="020B0004020202020204" pitchFamily="34" charset="0"/>
            </a:endParaRPr>
          </a:p>
        </p:txBody>
      </p:sp>
      <p:cxnSp>
        <p:nvCxnSpPr>
          <p:cNvPr id="22" name="Rak 21">
            <a:extLst>
              <a:ext uri="{FF2B5EF4-FFF2-40B4-BE49-F238E27FC236}">
                <a16:creationId xmlns:a16="http://schemas.microsoft.com/office/drawing/2014/main" id="{00038E50-BDB0-C605-C381-C3942E01F7FF}"/>
              </a:ext>
            </a:extLst>
          </p:cNvPr>
          <p:cNvCxnSpPr>
            <a:cxnSpLocks/>
            <a:stCxn id="21" idx="1"/>
            <a:endCxn id="14" idx="3"/>
          </p:cNvCxnSpPr>
          <p:nvPr/>
        </p:nvCxnSpPr>
        <p:spPr>
          <a:xfrm flipH="1" flipV="1">
            <a:off x="3779368" y="4841303"/>
            <a:ext cx="1585781" cy="28656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ak 26">
            <a:extLst>
              <a:ext uri="{FF2B5EF4-FFF2-40B4-BE49-F238E27FC236}">
                <a16:creationId xmlns:a16="http://schemas.microsoft.com/office/drawing/2014/main" id="{739C1D86-482A-3DED-E73A-DCC915EC02E1}"/>
              </a:ext>
            </a:extLst>
          </p:cNvPr>
          <p:cNvCxnSpPr>
            <a:cxnSpLocks/>
            <a:stCxn id="18" idx="1"/>
            <a:endCxn id="8" idx="3"/>
          </p:cNvCxnSpPr>
          <p:nvPr/>
        </p:nvCxnSpPr>
        <p:spPr>
          <a:xfrm flipH="1">
            <a:off x="3779369" y="3727386"/>
            <a:ext cx="158578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Rak 31">
            <a:extLst>
              <a:ext uri="{FF2B5EF4-FFF2-40B4-BE49-F238E27FC236}">
                <a16:creationId xmlns:a16="http://schemas.microsoft.com/office/drawing/2014/main" id="{54C74FF0-D215-B8ED-FAB8-4260D07883F8}"/>
              </a:ext>
            </a:extLst>
          </p:cNvPr>
          <p:cNvCxnSpPr>
            <a:cxnSpLocks/>
            <a:stCxn id="17" idx="1"/>
            <a:endCxn id="7" idx="3"/>
          </p:cNvCxnSpPr>
          <p:nvPr/>
        </p:nvCxnSpPr>
        <p:spPr>
          <a:xfrm flipH="1">
            <a:off x="3779368" y="2326900"/>
            <a:ext cx="1585781" cy="314095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220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9E30A-8866-788D-23D9-04542B1BA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descr="En bild som visar Karmin, Rödbrun, Coquelicot, rosa&#10;&#10;Automatiskt genererad beskrivning">
            <a:extLst>
              <a:ext uri="{FF2B5EF4-FFF2-40B4-BE49-F238E27FC236}">
                <a16:creationId xmlns:a16="http://schemas.microsoft.com/office/drawing/2014/main" id="{F5F98ABE-E748-85D6-E5FD-AA62BC4A5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F7E0AC85-ACAE-784E-20D0-4C76C8270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v-S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77"/>
                <a:cs typeface="Beirut" pitchFamily="2" charset="-78"/>
              </a:rPr>
              <a:t>upplevelser</a:t>
            </a:r>
            <a:endParaRPr lang="sv-S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irut" pitchFamily="2" charset="-78"/>
              <a:cs typeface="Beirut" pitchFamily="2" charset="-78"/>
            </a:endParaRPr>
          </a:p>
        </p:txBody>
      </p:sp>
      <p:cxnSp>
        <p:nvCxnSpPr>
          <p:cNvPr id="20" name="Rak 19">
            <a:extLst>
              <a:ext uri="{FF2B5EF4-FFF2-40B4-BE49-F238E27FC236}">
                <a16:creationId xmlns:a16="http://schemas.microsoft.com/office/drawing/2014/main" id="{D0D47E5A-3E0A-02FE-D40C-3AE1E4BFE65C}"/>
              </a:ext>
            </a:extLst>
          </p:cNvPr>
          <p:cNvCxnSpPr>
            <a:cxnSpLocks/>
            <a:stCxn id="7" idx="0"/>
          </p:cNvCxnSpPr>
          <p:nvPr/>
        </p:nvCxnSpPr>
        <p:spPr>
          <a:xfrm flipH="1">
            <a:off x="2848381" y="2265178"/>
            <a:ext cx="2716" cy="295374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ktangel 6">
            <a:extLst>
              <a:ext uri="{FF2B5EF4-FFF2-40B4-BE49-F238E27FC236}">
                <a16:creationId xmlns:a16="http://schemas.microsoft.com/office/drawing/2014/main" id="{4407813C-080B-4C9F-2B14-520A99B85318}"/>
              </a:ext>
            </a:extLst>
          </p:cNvPr>
          <p:cNvSpPr/>
          <p:nvPr/>
        </p:nvSpPr>
        <p:spPr>
          <a:xfrm>
            <a:off x="1922825" y="2265178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maskot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7D7AC7B4-5B1B-89FB-F446-DD37800A6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84" cy="112514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17FBE751-C521-76A7-F5E9-FE2D2B19C7B0}"/>
              </a:ext>
            </a:extLst>
          </p:cNvPr>
          <p:cNvSpPr/>
          <p:nvPr/>
        </p:nvSpPr>
        <p:spPr>
          <a:xfrm>
            <a:off x="1922826" y="3351569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bollservice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B7B23772-8916-98FF-F455-EC65D0FD8905}"/>
              </a:ext>
            </a:extLst>
          </p:cNvPr>
          <p:cNvSpPr/>
          <p:nvPr/>
        </p:nvSpPr>
        <p:spPr>
          <a:xfrm>
            <a:off x="1922825" y="4465486"/>
            <a:ext cx="1856543" cy="751634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>
                <a:latin typeface="Bebas Neue" panose="020B0606020202050201" pitchFamily="34" charset="77"/>
              </a:rPr>
              <a:t>biljetter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0B17E737-E2F7-A5A3-B51A-8DA96522C3FF}"/>
              </a:ext>
            </a:extLst>
          </p:cNvPr>
          <p:cNvSpPr/>
          <p:nvPr/>
        </p:nvSpPr>
        <p:spPr>
          <a:xfrm>
            <a:off x="5365149" y="1685279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sv-SE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Samverkansklubbars lag bjuds in till att vara maskot på en allsvensk match. Ett uppskattat uppdrag där man får gå in med spelarna under inmarschen.</a:t>
            </a:r>
          </a:p>
          <a:p>
            <a:pPr algn="ctr">
              <a:lnSpc>
                <a:spcPct val="150000"/>
              </a:lnSpc>
            </a:pPr>
            <a:r>
              <a:rPr lang="sv-SE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Passar lag 6-10 år.</a:t>
            </a:r>
            <a:endParaRPr lang="sv-SE" sz="1100" dirty="0">
              <a:latin typeface="Aptos" panose="020B0004020202020204" pitchFamily="34" charset="0"/>
            </a:endParaRP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445E6C59-1476-B49F-324F-045E9D71C504}"/>
              </a:ext>
            </a:extLst>
          </p:cNvPr>
          <p:cNvSpPr/>
          <p:nvPr/>
        </p:nvSpPr>
        <p:spPr>
          <a:xfrm>
            <a:off x="5365149" y="3085765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sv-SE" sz="10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Samarbetsklubbar lag bjuds in till att vara bollservice på en allsvenska match. Endast 8 spelare kan vara bollservice. Hela laget är givetvis välkomna att besöka Stora Valla och se på matchen.</a:t>
            </a:r>
          </a:p>
          <a:p>
            <a:pPr algn="ctr">
              <a:lnSpc>
                <a:spcPct val="150000"/>
              </a:lnSpc>
            </a:pPr>
            <a:r>
              <a:rPr lang="sv-SE" sz="10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Passar lag 12-18 år.</a:t>
            </a:r>
            <a:endParaRPr lang="sv-SE" sz="1050" dirty="0">
              <a:latin typeface="Aptos" panose="020B0004020202020204" pitchFamily="34" charset="0"/>
            </a:endParaRPr>
          </a:p>
        </p:txBody>
      </p:sp>
      <p:sp>
        <p:nvSpPr>
          <p:cNvPr id="21" name="Rektangel 20">
            <a:extLst>
              <a:ext uri="{FF2B5EF4-FFF2-40B4-BE49-F238E27FC236}">
                <a16:creationId xmlns:a16="http://schemas.microsoft.com/office/drawing/2014/main" id="{8EEDB49F-7201-81A4-7970-1ADA8C989BFF}"/>
              </a:ext>
            </a:extLst>
          </p:cNvPr>
          <p:cNvSpPr/>
          <p:nvPr/>
        </p:nvSpPr>
        <p:spPr>
          <a:xfrm>
            <a:off x="5365149" y="4486251"/>
            <a:ext cx="4205794" cy="1283242"/>
          </a:xfrm>
          <a:prstGeom prst="rect">
            <a:avLst/>
          </a:prstGeom>
          <a:solidFill>
            <a:srgbClr val="CB000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sv-SE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cs typeface="Aharoni" panose="02010803020104030203" pitchFamily="2" charset="-79"/>
              </a:rPr>
              <a:t>Samverkansklubbars lag har ett reducerat pris på biljetter till representationslagens matcher i Degerfors IF.</a:t>
            </a:r>
          </a:p>
          <a:p>
            <a:pPr algn="ctr"/>
            <a:endParaRPr lang="sv-SE" sz="1050" dirty="0">
              <a:latin typeface="Aptos" panose="020B0004020202020204" pitchFamily="34" charset="0"/>
            </a:endParaRPr>
          </a:p>
        </p:txBody>
      </p:sp>
      <p:cxnSp>
        <p:nvCxnSpPr>
          <p:cNvPr id="22" name="Rak 21">
            <a:extLst>
              <a:ext uri="{FF2B5EF4-FFF2-40B4-BE49-F238E27FC236}">
                <a16:creationId xmlns:a16="http://schemas.microsoft.com/office/drawing/2014/main" id="{DA65C4B9-5D59-41A1-04C5-12809A82CE06}"/>
              </a:ext>
            </a:extLst>
          </p:cNvPr>
          <p:cNvCxnSpPr>
            <a:cxnSpLocks/>
            <a:stCxn id="21" idx="1"/>
            <a:endCxn id="14" idx="3"/>
          </p:cNvCxnSpPr>
          <p:nvPr/>
        </p:nvCxnSpPr>
        <p:spPr>
          <a:xfrm flipH="1" flipV="1">
            <a:off x="3779368" y="4841303"/>
            <a:ext cx="1585781" cy="28656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ak 26">
            <a:extLst>
              <a:ext uri="{FF2B5EF4-FFF2-40B4-BE49-F238E27FC236}">
                <a16:creationId xmlns:a16="http://schemas.microsoft.com/office/drawing/2014/main" id="{3AE2A2EB-A86D-7B80-6A43-B023EA4DA3DF}"/>
              </a:ext>
            </a:extLst>
          </p:cNvPr>
          <p:cNvCxnSpPr>
            <a:cxnSpLocks/>
            <a:stCxn id="18" idx="1"/>
            <a:endCxn id="8" idx="3"/>
          </p:cNvCxnSpPr>
          <p:nvPr/>
        </p:nvCxnSpPr>
        <p:spPr>
          <a:xfrm flipH="1">
            <a:off x="3779369" y="3727386"/>
            <a:ext cx="1585780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Rak 31">
            <a:extLst>
              <a:ext uri="{FF2B5EF4-FFF2-40B4-BE49-F238E27FC236}">
                <a16:creationId xmlns:a16="http://schemas.microsoft.com/office/drawing/2014/main" id="{0B945C28-1C84-1FDB-3B66-94EAAD907445}"/>
              </a:ext>
            </a:extLst>
          </p:cNvPr>
          <p:cNvCxnSpPr>
            <a:cxnSpLocks/>
            <a:stCxn id="17" idx="1"/>
            <a:endCxn id="7" idx="3"/>
          </p:cNvCxnSpPr>
          <p:nvPr/>
        </p:nvCxnSpPr>
        <p:spPr>
          <a:xfrm flipH="1">
            <a:off x="3779368" y="2326900"/>
            <a:ext cx="1585781" cy="314095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395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1326D1C-5B0B-3344-947E-9880DFF87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5"/>
          </a:xfrm>
        </p:spPr>
        <p:txBody>
          <a:bodyPr>
            <a:normAutofit/>
          </a:bodyPr>
          <a:lstStyle/>
          <a:p>
            <a:r>
              <a:rPr lang="sv-SE" sz="3600" dirty="0"/>
              <a:t>Spelarutbildningsplan </a:t>
            </a:r>
            <a:r>
              <a:rPr lang="sv-SE" sz="3600" dirty="0" err="1"/>
              <a:t>Anfallspel</a:t>
            </a:r>
            <a:r>
              <a:rPr lang="sv-SE" sz="3600" dirty="0"/>
              <a:t> (Laget)</a:t>
            </a:r>
          </a:p>
        </p:txBody>
      </p:sp>
      <p:pic>
        <p:nvPicPr>
          <p:cNvPr id="6" name="Picture 2" descr="Säffle SK | Säffle">
            <a:extLst>
              <a:ext uri="{FF2B5EF4-FFF2-40B4-BE49-F238E27FC236}">
                <a16:creationId xmlns:a16="http://schemas.microsoft.com/office/drawing/2014/main" id="{9038BEB3-B8DF-EF42-81E7-D359A580A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70" y="107258"/>
            <a:ext cx="881651" cy="88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7CFB326B-3FF2-804F-8653-95B35EAD8973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graphicFrame>
        <p:nvGraphicFramePr>
          <p:cNvPr id="8" name="Tabell 5">
            <a:extLst>
              <a:ext uri="{FF2B5EF4-FFF2-40B4-BE49-F238E27FC236}">
                <a16:creationId xmlns:a16="http://schemas.microsoft.com/office/drawing/2014/main" id="{2FE63DCB-A6CE-0A45-BB83-7DBB66B450E6}"/>
              </a:ext>
            </a:extLst>
          </p:cNvPr>
          <p:cNvGraphicFramePr>
            <a:graphicFrameLocks/>
          </p:cNvGraphicFramePr>
          <p:nvPr/>
        </p:nvGraphicFramePr>
        <p:xfrm>
          <a:off x="234373" y="1293709"/>
          <a:ext cx="11420819" cy="4394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846">
                  <a:extLst>
                    <a:ext uri="{9D8B030D-6E8A-4147-A177-3AD203B41FA5}">
                      <a16:colId xmlns:a16="http://schemas.microsoft.com/office/drawing/2014/main" val="2263475285"/>
                    </a:ext>
                  </a:extLst>
                </a:gridCol>
                <a:gridCol w="609412">
                  <a:extLst>
                    <a:ext uri="{9D8B030D-6E8A-4147-A177-3AD203B41FA5}">
                      <a16:colId xmlns:a16="http://schemas.microsoft.com/office/drawing/2014/main" val="3704292114"/>
                    </a:ext>
                  </a:extLst>
                </a:gridCol>
                <a:gridCol w="631982">
                  <a:extLst>
                    <a:ext uri="{9D8B030D-6E8A-4147-A177-3AD203B41FA5}">
                      <a16:colId xmlns:a16="http://schemas.microsoft.com/office/drawing/2014/main" val="4128137798"/>
                    </a:ext>
                  </a:extLst>
                </a:gridCol>
                <a:gridCol w="654553">
                  <a:extLst>
                    <a:ext uri="{9D8B030D-6E8A-4147-A177-3AD203B41FA5}">
                      <a16:colId xmlns:a16="http://schemas.microsoft.com/office/drawing/2014/main" val="3171813232"/>
                    </a:ext>
                  </a:extLst>
                </a:gridCol>
                <a:gridCol w="722265">
                  <a:extLst>
                    <a:ext uri="{9D8B030D-6E8A-4147-A177-3AD203B41FA5}">
                      <a16:colId xmlns:a16="http://schemas.microsoft.com/office/drawing/2014/main" val="3451775019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2008786692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3890599344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1402166544"/>
                    </a:ext>
                  </a:extLst>
                </a:gridCol>
                <a:gridCol w="722265">
                  <a:extLst>
                    <a:ext uri="{9D8B030D-6E8A-4147-A177-3AD203B41FA5}">
                      <a16:colId xmlns:a16="http://schemas.microsoft.com/office/drawing/2014/main" val="1514385572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1433185287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sv-SE" sz="180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u8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u9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u10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u11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u12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u13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u14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u15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u16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48150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Spelbarhet, spelavstånd spelbredd, och speldjup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5005140"/>
                  </a:ext>
                </a:extLst>
              </a:tr>
              <a:tr h="4556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Spelvändningar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027776"/>
                  </a:ext>
                </a:extLst>
              </a:tr>
              <a:tr h="4556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Djupledslöpningar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179129"/>
                  </a:ext>
                </a:extLst>
              </a:tr>
              <a:tr h="473865">
                <a:tc>
                  <a:txBody>
                    <a:bodyPr/>
                    <a:lstStyle/>
                    <a:p>
                      <a:pPr algn="l"/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Positionering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2322"/>
                  </a:ext>
                </a:extLst>
              </a:tr>
              <a:tr h="5106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Positionering mellan motståndarnas lagdelar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51485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Skapa 2v1(väggspel, överlapp,  avledande rörelse)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2351436"/>
                  </a:ext>
                </a:extLst>
              </a:tr>
              <a:tr h="4078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Inspel/inlägg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942101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algn="l"/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Kontring (ta bollen framåt)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261326"/>
                  </a:ext>
                </a:extLst>
              </a:tr>
            </a:tbl>
          </a:graphicData>
        </a:graphic>
      </p:graphicFrame>
      <p:graphicFrame>
        <p:nvGraphicFramePr>
          <p:cNvPr id="9" name="Platshållare för innehåll 8">
            <a:extLst>
              <a:ext uri="{FF2B5EF4-FFF2-40B4-BE49-F238E27FC236}">
                <a16:creationId xmlns:a16="http://schemas.microsoft.com/office/drawing/2014/main" id="{5A47B733-C6F1-2245-AA1E-818B860997D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4373" y="1293709"/>
          <a:ext cx="4692357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119">
                  <a:extLst>
                    <a:ext uri="{9D8B030D-6E8A-4147-A177-3AD203B41FA5}">
                      <a16:colId xmlns:a16="http://schemas.microsoft.com/office/drawing/2014/main" val="2611695928"/>
                    </a:ext>
                  </a:extLst>
                </a:gridCol>
                <a:gridCol w="1564119">
                  <a:extLst>
                    <a:ext uri="{9D8B030D-6E8A-4147-A177-3AD203B41FA5}">
                      <a16:colId xmlns:a16="http://schemas.microsoft.com/office/drawing/2014/main" val="614461163"/>
                    </a:ext>
                  </a:extLst>
                </a:gridCol>
                <a:gridCol w="1564119">
                  <a:extLst>
                    <a:ext uri="{9D8B030D-6E8A-4147-A177-3AD203B41FA5}">
                      <a16:colId xmlns:a16="http://schemas.microsoft.com/office/drawing/2014/main" val="2286956496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r>
                        <a:rPr lang="sv-SE" sz="1400" b="0"/>
                        <a:t>I = introducera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dirty="0"/>
                        <a:t>F = fokusera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dirty="0"/>
                        <a:t>B = bemästra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7249977"/>
                  </a:ext>
                </a:extLst>
              </a:tr>
            </a:tbl>
          </a:graphicData>
        </a:graphic>
      </p:graphicFrame>
      <p:sp>
        <p:nvSpPr>
          <p:cNvPr id="10" name="textruta 9">
            <a:extLst>
              <a:ext uri="{FF2B5EF4-FFF2-40B4-BE49-F238E27FC236}">
                <a16:creationId xmlns:a16="http://schemas.microsoft.com/office/drawing/2014/main" id="{DEDCB6FE-E31D-F94E-8BC1-122586EC56AF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Aptos Black" panose="020B0004020202020204" pitchFamily="34" charset="0"/>
              </a:rPr>
              <a:t>Säffle SU-plan</a:t>
            </a:r>
          </a:p>
        </p:txBody>
      </p:sp>
    </p:spTree>
    <p:extLst>
      <p:ext uri="{BB962C8B-B14F-4D97-AF65-F5344CB8AC3E}">
        <p14:creationId xmlns:p14="http://schemas.microsoft.com/office/powerpoint/2010/main" val="1991608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1326D1C-5B0B-3344-947E-9880DFF87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5"/>
          </a:xfrm>
        </p:spPr>
        <p:txBody>
          <a:bodyPr>
            <a:normAutofit/>
          </a:bodyPr>
          <a:lstStyle/>
          <a:p>
            <a:r>
              <a:rPr lang="sv-SE" sz="3600" dirty="0"/>
              <a:t>Spelarutbildningsplan </a:t>
            </a:r>
            <a:r>
              <a:rPr lang="sv-SE" sz="3600" dirty="0" err="1"/>
              <a:t>Anfallspel</a:t>
            </a:r>
            <a:r>
              <a:rPr lang="sv-SE" sz="3600" dirty="0"/>
              <a:t> (Laget)</a:t>
            </a:r>
          </a:p>
        </p:txBody>
      </p:sp>
      <p:pic>
        <p:nvPicPr>
          <p:cNvPr id="6" name="Picture 2" descr="Säffle SK | Säffle">
            <a:extLst>
              <a:ext uri="{FF2B5EF4-FFF2-40B4-BE49-F238E27FC236}">
                <a16:creationId xmlns:a16="http://schemas.microsoft.com/office/drawing/2014/main" id="{9038BEB3-B8DF-EF42-81E7-D359A580A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70" y="107258"/>
            <a:ext cx="881651" cy="88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7CFB326B-3FF2-804F-8653-95B35EAD8973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graphicFrame>
        <p:nvGraphicFramePr>
          <p:cNvPr id="11" name="Tabell 5">
            <a:extLst>
              <a:ext uri="{FF2B5EF4-FFF2-40B4-BE49-F238E27FC236}">
                <a16:creationId xmlns:a16="http://schemas.microsoft.com/office/drawing/2014/main" id="{F7407599-F237-DC41-8936-39F0898A47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4059868"/>
              </p:ext>
            </p:extLst>
          </p:nvPr>
        </p:nvGraphicFramePr>
        <p:xfrm>
          <a:off x="234373" y="1275513"/>
          <a:ext cx="11420819" cy="3105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846">
                  <a:extLst>
                    <a:ext uri="{9D8B030D-6E8A-4147-A177-3AD203B41FA5}">
                      <a16:colId xmlns:a16="http://schemas.microsoft.com/office/drawing/2014/main" val="2263475285"/>
                    </a:ext>
                  </a:extLst>
                </a:gridCol>
                <a:gridCol w="609412">
                  <a:extLst>
                    <a:ext uri="{9D8B030D-6E8A-4147-A177-3AD203B41FA5}">
                      <a16:colId xmlns:a16="http://schemas.microsoft.com/office/drawing/2014/main" val="3704292114"/>
                    </a:ext>
                  </a:extLst>
                </a:gridCol>
                <a:gridCol w="631982">
                  <a:extLst>
                    <a:ext uri="{9D8B030D-6E8A-4147-A177-3AD203B41FA5}">
                      <a16:colId xmlns:a16="http://schemas.microsoft.com/office/drawing/2014/main" val="4128137798"/>
                    </a:ext>
                  </a:extLst>
                </a:gridCol>
                <a:gridCol w="654553">
                  <a:extLst>
                    <a:ext uri="{9D8B030D-6E8A-4147-A177-3AD203B41FA5}">
                      <a16:colId xmlns:a16="http://schemas.microsoft.com/office/drawing/2014/main" val="3171813232"/>
                    </a:ext>
                  </a:extLst>
                </a:gridCol>
                <a:gridCol w="722265">
                  <a:extLst>
                    <a:ext uri="{9D8B030D-6E8A-4147-A177-3AD203B41FA5}">
                      <a16:colId xmlns:a16="http://schemas.microsoft.com/office/drawing/2014/main" val="3451775019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2008786692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3890599344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1402166544"/>
                    </a:ext>
                  </a:extLst>
                </a:gridCol>
                <a:gridCol w="722265">
                  <a:extLst>
                    <a:ext uri="{9D8B030D-6E8A-4147-A177-3AD203B41FA5}">
                      <a16:colId xmlns:a16="http://schemas.microsoft.com/office/drawing/2014/main" val="1514385572"/>
                    </a:ext>
                  </a:extLst>
                </a:gridCol>
                <a:gridCol w="677124">
                  <a:extLst>
                    <a:ext uri="{9D8B030D-6E8A-4147-A177-3AD203B41FA5}">
                      <a16:colId xmlns:a16="http://schemas.microsoft.com/office/drawing/2014/main" val="1433185287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sv-SE" sz="180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u8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u9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u10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u11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u12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u13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u14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/>
                        <a:t>u15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u16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481502"/>
                  </a:ext>
                </a:extLst>
              </a:tr>
              <a:tr h="3703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Press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5005140"/>
                  </a:ext>
                </a:extLst>
              </a:tr>
              <a:tr h="4556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Försvarssida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027776"/>
                  </a:ext>
                </a:extLst>
              </a:tr>
              <a:tr h="4556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Markering (i straffområdet)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2153191"/>
                  </a:ext>
                </a:extLst>
              </a:tr>
              <a:tr h="4556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Förhindra spelvändning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179129"/>
                  </a:ext>
                </a:extLst>
              </a:tr>
              <a:tr h="5106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Uppflyttning, nedflyttning, överflyttning,  centrering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51485"/>
                  </a:ext>
                </a:extLst>
              </a:tr>
              <a:tr h="491842">
                <a:tc>
                  <a:txBody>
                    <a:bodyPr/>
                    <a:lstStyle/>
                    <a:p>
                      <a:pPr algn="l"/>
                      <a:r>
                        <a:rPr lang="sv-SE" sz="1800" dirty="0" err="1">
                          <a:solidFill>
                            <a:schemeClr val="bg1"/>
                          </a:solidFill>
                        </a:rPr>
                        <a:t>Postionsförsvar</a:t>
                      </a:r>
                      <a:r>
                        <a:rPr lang="sv-SE" sz="1800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8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2351436"/>
                  </a:ext>
                </a:extLst>
              </a:tr>
            </a:tbl>
          </a:graphicData>
        </a:graphic>
      </p:graphicFrame>
      <p:graphicFrame>
        <p:nvGraphicFramePr>
          <p:cNvPr id="9" name="Platshållare för innehåll 8">
            <a:extLst>
              <a:ext uri="{FF2B5EF4-FFF2-40B4-BE49-F238E27FC236}">
                <a16:creationId xmlns:a16="http://schemas.microsoft.com/office/drawing/2014/main" id="{5A47B733-C6F1-2245-AA1E-818B860997D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4373" y="1293709"/>
          <a:ext cx="4692357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4119">
                  <a:extLst>
                    <a:ext uri="{9D8B030D-6E8A-4147-A177-3AD203B41FA5}">
                      <a16:colId xmlns:a16="http://schemas.microsoft.com/office/drawing/2014/main" val="2611695928"/>
                    </a:ext>
                  </a:extLst>
                </a:gridCol>
                <a:gridCol w="1564119">
                  <a:extLst>
                    <a:ext uri="{9D8B030D-6E8A-4147-A177-3AD203B41FA5}">
                      <a16:colId xmlns:a16="http://schemas.microsoft.com/office/drawing/2014/main" val="614461163"/>
                    </a:ext>
                  </a:extLst>
                </a:gridCol>
                <a:gridCol w="1564119">
                  <a:extLst>
                    <a:ext uri="{9D8B030D-6E8A-4147-A177-3AD203B41FA5}">
                      <a16:colId xmlns:a16="http://schemas.microsoft.com/office/drawing/2014/main" val="2286956496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r>
                        <a:rPr lang="sv-SE" sz="1400" b="0"/>
                        <a:t>I = introducera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dirty="0"/>
                        <a:t>F = fokusera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dirty="0"/>
                        <a:t>B = bemästra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7249977"/>
                  </a:ext>
                </a:extLst>
              </a:tr>
            </a:tbl>
          </a:graphicData>
        </a:graphic>
      </p:graphicFrame>
      <p:sp>
        <p:nvSpPr>
          <p:cNvPr id="10" name="textruta 9">
            <a:extLst>
              <a:ext uri="{FF2B5EF4-FFF2-40B4-BE49-F238E27FC236}">
                <a16:creationId xmlns:a16="http://schemas.microsoft.com/office/drawing/2014/main" id="{DEDCB6FE-E31D-F94E-8BC1-122586EC56AF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Aptos Black" panose="020B0004020202020204" pitchFamily="34" charset="0"/>
              </a:rPr>
              <a:t>Säffle SU-plan</a:t>
            </a:r>
          </a:p>
        </p:txBody>
      </p:sp>
    </p:spTree>
    <p:extLst>
      <p:ext uri="{BB962C8B-B14F-4D97-AF65-F5344CB8AC3E}">
        <p14:creationId xmlns:p14="http://schemas.microsoft.com/office/powerpoint/2010/main" val="234037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1326D1C-5B0B-3344-947E-9880DFF87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5"/>
          </a:xfrm>
        </p:spPr>
        <p:txBody>
          <a:bodyPr>
            <a:normAutofit/>
          </a:bodyPr>
          <a:lstStyle/>
          <a:p>
            <a:r>
              <a:rPr lang="sv-SE" sz="3600" dirty="0"/>
              <a:t>Spelarutbildningsplan </a:t>
            </a:r>
            <a:r>
              <a:rPr lang="sv-SE" sz="3600" dirty="0" err="1"/>
              <a:t>Anfallspel</a:t>
            </a:r>
            <a:r>
              <a:rPr lang="sv-SE" sz="3600" dirty="0"/>
              <a:t> (Laget)</a:t>
            </a:r>
          </a:p>
        </p:txBody>
      </p:sp>
      <p:pic>
        <p:nvPicPr>
          <p:cNvPr id="6" name="Picture 2" descr="Säffle SK | Säffle">
            <a:extLst>
              <a:ext uri="{FF2B5EF4-FFF2-40B4-BE49-F238E27FC236}">
                <a16:creationId xmlns:a16="http://schemas.microsoft.com/office/drawing/2014/main" id="{9038BEB3-B8DF-EF42-81E7-D359A580A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70" y="107258"/>
            <a:ext cx="881651" cy="88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7CFB326B-3FF2-804F-8653-95B35EAD8973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DEDCB6FE-E31D-F94E-8BC1-122586EC56AF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Aptos Black" panose="020B0004020202020204" pitchFamily="34" charset="0"/>
              </a:rPr>
              <a:t>Säffle SU-plan</a:t>
            </a:r>
          </a:p>
        </p:txBody>
      </p:sp>
      <p:graphicFrame>
        <p:nvGraphicFramePr>
          <p:cNvPr id="12" name="Tabell 5">
            <a:extLst>
              <a:ext uri="{FF2B5EF4-FFF2-40B4-BE49-F238E27FC236}">
                <a16:creationId xmlns:a16="http://schemas.microsoft.com/office/drawing/2014/main" id="{A9A3C8C0-2620-4247-8CAC-ACE62EC5277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5318550"/>
              </p:ext>
            </p:extLst>
          </p:nvPr>
        </p:nvGraphicFramePr>
        <p:xfrm>
          <a:off x="420718" y="1115476"/>
          <a:ext cx="11334487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8713">
                  <a:extLst>
                    <a:ext uri="{9D8B030D-6E8A-4147-A177-3AD203B41FA5}">
                      <a16:colId xmlns:a16="http://schemas.microsoft.com/office/drawing/2014/main" val="2263475285"/>
                    </a:ext>
                  </a:extLst>
                </a:gridCol>
                <a:gridCol w="607921">
                  <a:extLst>
                    <a:ext uri="{9D8B030D-6E8A-4147-A177-3AD203B41FA5}">
                      <a16:colId xmlns:a16="http://schemas.microsoft.com/office/drawing/2014/main" val="3704292114"/>
                    </a:ext>
                  </a:extLst>
                </a:gridCol>
                <a:gridCol w="630437">
                  <a:extLst>
                    <a:ext uri="{9D8B030D-6E8A-4147-A177-3AD203B41FA5}">
                      <a16:colId xmlns:a16="http://schemas.microsoft.com/office/drawing/2014/main" val="4128137798"/>
                    </a:ext>
                  </a:extLst>
                </a:gridCol>
                <a:gridCol w="652952">
                  <a:extLst>
                    <a:ext uri="{9D8B030D-6E8A-4147-A177-3AD203B41FA5}">
                      <a16:colId xmlns:a16="http://schemas.microsoft.com/office/drawing/2014/main" val="3171813232"/>
                    </a:ext>
                  </a:extLst>
                </a:gridCol>
                <a:gridCol w="720499">
                  <a:extLst>
                    <a:ext uri="{9D8B030D-6E8A-4147-A177-3AD203B41FA5}">
                      <a16:colId xmlns:a16="http://schemas.microsoft.com/office/drawing/2014/main" val="3451775019"/>
                    </a:ext>
                  </a:extLst>
                </a:gridCol>
                <a:gridCol w="675468">
                  <a:extLst>
                    <a:ext uri="{9D8B030D-6E8A-4147-A177-3AD203B41FA5}">
                      <a16:colId xmlns:a16="http://schemas.microsoft.com/office/drawing/2014/main" val="2008786692"/>
                    </a:ext>
                  </a:extLst>
                </a:gridCol>
                <a:gridCol w="617062">
                  <a:extLst>
                    <a:ext uri="{9D8B030D-6E8A-4147-A177-3AD203B41FA5}">
                      <a16:colId xmlns:a16="http://schemas.microsoft.com/office/drawing/2014/main" val="3890599344"/>
                    </a:ext>
                  </a:extLst>
                </a:gridCol>
                <a:gridCol w="675468">
                  <a:extLst>
                    <a:ext uri="{9D8B030D-6E8A-4147-A177-3AD203B41FA5}">
                      <a16:colId xmlns:a16="http://schemas.microsoft.com/office/drawing/2014/main" val="1402166544"/>
                    </a:ext>
                  </a:extLst>
                </a:gridCol>
                <a:gridCol w="720499">
                  <a:extLst>
                    <a:ext uri="{9D8B030D-6E8A-4147-A177-3AD203B41FA5}">
                      <a16:colId xmlns:a16="http://schemas.microsoft.com/office/drawing/2014/main" val="1514385572"/>
                    </a:ext>
                  </a:extLst>
                </a:gridCol>
                <a:gridCol w="675468">
                  <a:extLst>
                    <a:ext uri="{9D8B030D-6E8A-4147-A177-3AD203B41FA5}">
                      <a16:colId xmlns:a16="http://schemas.microsoft.com/office/drawing/2014/main" val="1433185287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sv-SE" sz="1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u8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u9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u10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u11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u12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u13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u14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u15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800" dirty="0"/>
                        <a:t>u16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4815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Mottag/medtag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16091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Kort passning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68174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Bortre fot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69062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Kroppsställning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38751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Driva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500514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Dribbla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02777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Vändning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17912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Finta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0232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/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Avslut (vrist, insida)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19129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 err="1">
                          <a:solidFill>
                            <a:schemeClr val="bg1"/>
                          </a:solidFill>
                        </a:rPr>
                        <a:t>Scaning</a:t>
                      </a: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/orientering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80456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Lång Passning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19131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Nick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93957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Crossboll 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91522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dirty="0">
                          <a:solidFill>
                            <a:schemeClr val="bg1"/>
                          </a:solidFill>
                        </a:rPr>
                        <a:t>Inlägg och inspel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367052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Olika passningar/avslut  (chip, skarvning,  passnings med skruv insida, vrist, utsidan, volley)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37333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b="0" dirty="0">
                          <a:solidFill>
                            <a:schemeClr val="bg1"/>
                          </a:solidFill>
                        </a:rPr>
                        <a:t>Mottag i luften (foten, bröst, lår)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endParaRPr lang="sv-SE" sz="14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I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400" b="0" i="0" dirty="0">
                          <a:solidFill>
                            <a:schemeClr val="bg1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9086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839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1326D1C-5B0B-3344-947E-9880DFF87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702305"/>
          </a:xfrm>
        </p:spPr>
        <p:txBody>
          <a:bodyPr>
            <a:normAutofit/>
          </a:bodyPr>
          <a:lstStyle/>
          <a:p>
            <a:r>
              <a:rPr lang="sv-SE" sz="3600" dirty="0"/>
              <a:t>Spelarutbildningsplan </a:t>
            </a:r>
            <a:r>
              <a:rPr lang="sv-SE" sz="3600" dirty="0" err="1"/>
              <a:t>Anfallspel</a:t>
            </a:r>
            <a:r>
              <a:rPr lang="sv-SE" sz="3600" dirty="0"/>
              <a:t> (Laget)</a:t>
            </a:r>
          </a:p>
        </p:txBody>
      </p:sp>
      <p:pic>
        <p:nvPicPr>
          <p:cNvPr id="6" name="Picture 2" descr="Säffle SK | Säffle">
            <a:extLst>
              <a:ext uri="{FF2B5EF4-FFF2-40B4-BE49-F238E27FC236}">
                <a16:creationId xmlns:a16="http://schemas.microsoft.com/office/drawing/2014/main" id="{9038BEB3-B8DF-EF42-81E7-D359A580A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70" y="107258"/>
            <a:ext cx="881651" cy="88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ktangel 6">
            <a:extLst>
              <a:ext uri="{FF2B5EF4-FFF2-40B4-BE49-F238E27FC236}">
                <a16:creationId xmlns:a16="http://schemas.microsoft.com/office/drawing/2014/main" id="{7CFB326B-3FF2-804F-8653-95B35EAD8973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DEDCB6FE-E31D-F94E-8BC1-122586EC56AF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Aptos Black" panose="020B0004020202020204" pitchFamily="34" charset="0"/>
              </a:rPr>
              <a:t>Säffle SU-plan</a:t>
            </a:r>
          </a:p>
        </p:txBody>
      </p:sp>
      <p:graphicFrame>
        <p:nvGraphicFramePr>
          <p:cNvPr id="8" name="Tabell 5">
            <a:extLst>
              <a:ext uri="{FF2B5EF4-FFF2-40B4-BE49-F238E27FC236}">
                <a16:creationId xmlns:a16="http://schemas.microsoft.com/office/drawing/2014/main" id="{5F95FA9A-F69D-E547-B81E-54A63423EC3C}"/>
              </a:ext>
            </a:extLst>
          </p:cNvPr>
          <p:cNvGraphicFramePr>
            <a:graphicFrameLocks/>
          </p:cNvGraphicFramePr>
          <p:nvPr/>
        </p:nvGraphicFramePr>
        <p:xfrm>
          <a:off x="337685" y="1035743"/>
          <a:ext cx="11516631" cy="5610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357">
                  <a:extLst>
                    <a:ext uri="{9D8B030D-6E8A-4147-A177-3AD203B41FA5}">
                      <a16:colId xmlns:a16="http://schemas.microsoft.com/office/drawing/2014/main" val="2263475285"/>
                    </a:ext>
                  </a:extLst>
                </a:gridCol>
                <a:gridCol w="2147895">
                  <a:extLst>
                    <a:ext uri="{9D8B030D-6E8A-4147-A177-3AD203B41FA5}">
                      <a16:colId xmlns:a16="http://schemas.microsoft.com/office/drawing/2014/main" val="3704292114"/>
                    </a:ext>
                  </a:extLst>
                </a:gridCol>
                <a:gridCol w="1819931">
                  <a:extLst>
                    <a:ext uri="{9D8B030D-6E8A-4147-A177-3AD203B41FA5}">
                      <a16:colId xmlns:a16="http://schemas.microsoft.com/office/drawing/2014/main" val="3218720819"/>
                    </a:ext>
                  </a:extLst>
                </a:gridCol>
                <a:gridCol w="1965372">
                  <a:extLst>
                    <a:ext uri="{9D8B030D-6E8A-4147-A177-3AD203B41FA5}">
                      <a16:colId xmlns:a16="http://schemas.microsoft.com/office/drawing/2014/main" val="4086615653"/>
                    </a:ext>
                  </a:extLst>
                </a:gridCol>
                <a:gridCol w="1951538">
                  <a:extLst>
                    <a:ext uri="{9D8B030D-6E8A-4147-A177-3AD203B41FA5}">
                      <a16:colId xmlns:a16="http://schemas.microsoft.com/office/drawing/2014/main" val="1031663596"/>
                    </a:ext>
                  </a:extLst>
                </a:gridCol>
                <a:gridCol w="1951538">
                  <a:extLst>
                    <a:ext uri="{9D8B030D-6E8A-4147-A177-3AD203B41FA5}">
                      <a16:colId xmlns:a16="http://schemas.microsoft.com/office/drawing/2014/main" val="3170220202"/>
                    </a:ext>
                  </a:extLst>
                </a:gridCol>
              </a:tblGrid>
              <a:tr h="2941320">
                <a:tc>
                  <a:txBody>
                    <a:bodyPr/>
                    <a:lstStyle/>
                    <a:p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Mottag/medtag </a:t>
                      </a:r>
                    </a:p>
                    <a:p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-Lätt böjda knän för låg tyngdpunkt</a:t>
                      </a:r>
                    </a:p>
                    <a:p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sv-SE" sz="1100" b="0" dirty="0" err="1">
                          <a:solidFill>
                            <a:schemeClr val="bg1"/>
                          </a:solidFill>
                        </a:rPr>
                        <a:t>Avslapnad</a:t>
                      </a: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-”Känsla” i  touchen </a:t>
                      </a:r>
                    </a:p>
                    <a:p>
                      <a:pPr rtl="0" fontAlgn="base"/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fotarbete 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-Ta med bollen framåt om det är möjligt 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-ta bollen ifrån pressen </a:t>
                      </a:r>
                    </a:p>
                    <a:p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  <a:p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Kort passning  med insidan</a:t>
                      </a: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-stödjebenet  pekar dit du passar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-stödjebenet då ska främre delen av foten vara bredvid bollen och ett kort </a:t>
                      </a:r>
                      <a:r>
                        <a:rPr lang="sv-SE" sz="1100" b="0" i="0" dirty="0" err="1">
                          <a:solidFill>
                            <a:schemeClr val="bg1"/>
                          </a:solidFill>
                        </a:rPr>
                        <a:t>asvtånd</a:t>
                      </a:r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 i sidled från bollen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-träffa bollen med den hårda delen på insidan foten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-kort och snabb pendel = hård passning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-vinkel på foten (rak)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-tårna lätt uppåt för att få rätt vinkel på foten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-rätt kraft, hellre för hårt än för löst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Bortre fot </a:t>
                      </a: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-passa på lagkamratens bortre fot så att den kan ta med bollen framåt i planen </a:t>
                      </a:r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för att till exempel komma ur press, komma till avslut och göra mål, påbörja speluppbyggnad etc.</a:t>
                      </a:r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Kroppsställning </a:t>
                      </a: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-ha en </a:t>
                      </a:r>
                      <a:r>
                        <a:rPr lang="sv-SE" sz="11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halvvänd</a:t>
                      </a:r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kroppsställning (när situationen tillåter) för att kunna ta med bollen framåt i planen. Men också för att kunna scanna av och se ”hela planen”. </a:t>
                      </a:r>
                    </a:p>
                    <a:p>
                      <a:pPr rtl="0" fontAlgn="base"/>
                      <a:endParaRPr lang="sv-SE" sz="1100" b="0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-ha en felvänd kroppsställning (när det behövs) 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skydda då bollen med kroppen, gör dig stor och använd armar vid behov. 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Driva </a:t>
                      </a: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Bollen nära foten (varje fotnedsättning) 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Upp med blicken för att kunna scanna av planen 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Driv bollen med foten som är längst bort från motståndaren 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Träffa bollens undre halva när du driver 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Använd hela foten (insida, utsida etc. </a:t>
                      </a: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Dribbla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-driv med foten som är längst ifrån motståndaren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-träffa bollens undre halva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-använd hela foten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160918"/>
                  </a:ext>
                </a:extLst>
              </a:tr>
              <a:tr h="2668897"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Finta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-gör finten i god tid och på rätt avstånd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-överdriv finten </a:t>
                      </a:r>
                      <a:r>
                        <a:rPr lang="sv-SE" sz="1100" b="0" i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för att kunna ”lura motståndaren” </a:t>
                      </a: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 (finta med hela kroppen)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-tempoväxling efter finten</a:t>
                      </a:r>
                    </a:p>
                    <a:p>
                      <a:endParaRPr lang="sv-SE" sz="1100" b="0" i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Vändning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-lätt böjda knän för balans och lågtyngdpunkt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-kunna vända med bakåt och åt sidan. 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-Vändning kan göras med hela foten (utsida, insida, sula etc.) </a:t>
                      </a:r>
                    </a:p>
                    <a:p>
                      <a:pPr rtl="0" fontAlgn="base"/>
                      <a:r>
                        <a:rPr lang="sv-SE" sz="1100" b="0" i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-Vändning kan göras för att t.ex. ta sig ur press. 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Avslut (vrist/insida)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Stödjebenet ska peka i den riktning du vill skjuta och främre delen av foten ska vara bredvid bollen.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Träff på den hårda delen på vristen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Träffa bollen högt upp på foten och långt ner på bollen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Släpp stödjebenet vid tillslaget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Var </a:t>
                      </a:r>
                      <a:r>
                        <a:rPr lang="sv-SE" sz="1100" b="0" dirty="0" err="1">
                          <a:solidFill>
                            <a:schemeClr val="bg1"/>
                          </a:solidFill>
                        </a:rPr>
                        <a:t>avslapnad</a:t>
                      </a: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Kort och snabb pendel = hårt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Scanning/orientering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-Kolla efter ytor, medspelare, motståndare och boll.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-vrid på huvet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-när? Tex, när bollen passas mellan två spelare </a:t>
                      </a:r>
                    </a:p>
                    <a:p>
                      <a:r>
                        <a:rPr lang="sv-SE" sz="1100" b="0" i="0" dirty="0">
                          <a:solidFill>
                            <a:schemeClr val="bg1"/>
                          </a:solidFill>
                        </a:rPr>
                        <a:t>-när bollen passas till spelaren </a:t>
                      </a: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Inlägg/inspel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-höften inåt (om man hinner)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-träffa bollen med insidan vristen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-Släpp stödjebenet vid tillslaget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-hög fart på inlägget (hellre för hårt än för löst)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100" b="0" i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-Upp med blick innan tillslaget för orientering i ”boxen” av med/motståndare </a:t>
                      </a:r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Crossboll </a:t>
                      </a:r>
                    </a:p>
                    <a:p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-Stödjebenet ska peka i den riktning du vill passa och främre delen av foten ska vara bredvid bollen.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Träff på den hårda delen på vristen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Träffa bollen högt upp på foten och långt ner på bollen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sv-SE" sz="1100" b="0" dirty="0">
                          <a:solidFill>
                            <a:schemeClr val="bg1"/>
                          </a:solidFill>
                        </a:rPr>
                        <a:t>en snabb träff och få en flak bollbana</a:t>
                      </a:r>
                    </a:p>
                    <a:p>
                      <a:pPr>
                        <a:buFontTx/>
                        <a:buNone/>
                      </a:pPr>
                      <a:endParaRPr lang="sv-SE" sz="11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58F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387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450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7CB03-8FFB-D309-FA6A-F3BDAE3A6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38350DA-0AEF-8447-6F6F-AD3DBCB34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4369AB1A-797B-C1E4-5BFD-72CEAD3101D0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FB1B2DFA-689C-51CD-4950-E1795DD90FC5}"/>
              </a:ext>
            </a:extLst>
          </p:cNvPr>
          <p:cNvSpPr txBox="1"/>
          <p:nvPr/>
        </p:nvSpPr>
        <p:spPr>
          <a:xfrm>
            <a:off x="2290527" y="779380"/>
            <a:ext cx="76109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44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BAKGRUND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4230614C-FE59-05B0-6C48-67CEC1149FB2}"/>
              </a:ext>
            </a:extLst>
          </p:cNvPr>
          <p:cNvSpPr txBox="1"/>
          <p:nvPr/>
        </p:nvSpPr>
        <p:spPr>
          <a:xfrm>
            <a:off x="2749013" y="2481721"/>
            <a:ext cx="7144422" cy="189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ANPASSNING TILL YTOR VINTERTID (BOLLHALLEN)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EFFEKTIVISERA TRÄNING OCH PLANERING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BYGGER KONTINUTET UTAN ATT TAPPA INTRESSE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PINPOINTAR AKTIONER I ÖVNINGAR SOM ÄR VIKTIGA</a:t>
            </a:r>
          </a:p>
        </p:txBody>
      </p:sp>
      <p:pic>
        <p:nvPicPr>
          <p:cNvPr id="3" name="Bildobjekt 2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D684F23A-7B96-1A61-321C-B0E6074E0B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73" cy="112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43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23BCB-8E22-3983-B0CB-6932C590F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B06C86-9A24-EC37-CEA4-4ED50DBC0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7AC76662-B871-9519-4E93-418FC1FF2434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4DCD42EC-8BCA-8291-7076-BAE337AE11EF}"/>
              </a:ext>
            </a:extLst>
          </p:cNvPr>
          <p:cNvSpPr txBox="1"/>
          <p:nvPr/>
        </p:nvSpPr>
        <p:spPr>
          <a:xfrm>
            <a:off x="2282489" y="584336"/>
            <a:ext cx="76109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44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TRÄNINGSPLANERING</a:t>
            </a:r>
          </a:p>
          <a:p>
            <a:pPr algn="ctr"/>
            <a:r>
              <a:rPr lang="sv-SE" sz="2400" dirty="0">
                <a:solidFill>
                  <a:schemeClr val="bg1"/>
                </a:solidFill>
                <a:latin typeface="Bebas Neue" panose="020B0606020202050201" pitchFamily="34" charset="77"/>
              </a:rPr>
              <a:t>5 mot 5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8DB92D5F-D075-EFB2-E8C8-EB2AE32E2C92}"/>
              </a:ext>
            </a:extLst>
          </p:cNvPr>
          <p:cNvSpPr txBox="1"/>
          <p:nvPr/>
        </p:nvSpPr>
        <p:spPr>
          <a:xfrm>
            <a:off x="2749013" y="1714559"/>
            <a:ext cx="7144422" cy="189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FÄRDIGA TRÄNINGSPLANERINGAR OCH ÖVNINGAR I XPS SOM ÄR ENKLA ATT FÖLJA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2 PARALLELA VECKOR (RÖD OCH VIT)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DÄR VARJE TRÄNING BYGGER PÅ 3 MOMENT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20BB68B8-73F1-DCA9-EDA1-2355ACC5A6A2}"/>
              </a:ext>
            </a:extLst>
          </p:cNvPr>
          <p:cNvSpPr/>
          <p:nvPr/>
        </p:nvSpPr>
        <p:spPr>
          <a:xfrm>
            <a:off x="2297549" y="3829050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”JAG OCH BOLLEN”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76A42A13-9C34-81DD-B7FC-35850427A5AD}"/>
              </a:ext>
            </a:extLst>
          </p:cNvPr>
          <p:cNvSpPr/>
          <p:nvPr/>
        </p:nvSpPr>
        <p:spPr>
          <a:xfrm>
            <a:off x="5298835" y="3829050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”1 VS 1 / 2 VS 2”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3FF6F43B-8193-AB77-1130-B258F955B28C}"/>
              </a:ext>
            </a:extLst>
          </p:cNvPr>
          <p:cNvSpPr/>
          <p:nvPr/>
        </p:nvSpPr>
        <p:spPr>
          <a:xfrm>
            <a:off x="8300122" y="3829050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”SPEL”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12EBD3C9-EEC0-FACF-A175-D70D6FB8C87B}"/>
              </a:ext>
            </a:extLst>
          </p:cNvPr>
          <p:cNvSpPr/>
          <p:nvPr/>
        </p:nvSpPr>
        <p:spPr>
          <a:xfrm>
            <a:off x="2297549" y="5738812"/>
            <a:ext cx="7595886" cy="68262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”FOTBOLLSFYS”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1258078B-EFEE-B9D8-4CE7-17C9C1B1E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73" cy="112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80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4ADC4-D039-55FE-DB76-E025815C4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32EDADD-E7BB-0214-4E4C-C322A117E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69BDB606-9199-2B05-667A-C1F9DECC2637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B9AF0D4F-6747-406A-8A13-FC8CB8B6F4FD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Aptos Black" panose="020B0004020202020204" pitchFamily="34" charset="0"/>
              </a:rPr>
              <a:t>RÖD VECKA 7-9 år</a:t>
            </a:r>
          </a:p>
        </p:txBody>
      </p:sp>
      <p:pic>
        <p:nvPicPr>
          <p:cNvPr id="11" name="Platshållare för innehåll 10">
            <a:extLst>
              <a:ext uri="{FF2B5EF4-FFF2-40B4-BE49-F238E27FC236}">
                <a16:creationId xmlns:a16="http://schemas.microsoft.com/office/drawing/2014/main" id="{FA5D5B27-FD27-7098-217F-1039903E1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487" y="341254"/>
            <a:ext cx="889413" cy="889413"/>
          </a:xfr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77145F9F-4F2A-0E09-FF17-F6C24779BC63}"/>
              </a:ext>
            </a:extLst>
          </p:cNvPr>
          <p:cNvSpPr/>
          <p:nvPr/>
        </p:nvSpPr>
        <p:spPr>
          <a:xfrm>
            <a:off x="72999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BE1316D1-586A-BC20-625B-032D34DA0220}"/>
              </a:ext>
            </a:extLst>
          </p:cNvPr>
          <p:cNvSpPr/>
          <p:nvPr/>
        </p:nvSpPr>
        <p:spPr>
          <a:xfrm>
            <a:off x="228295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849BCDEF-62F1-2C74-C56D-64DFE771B998}"/>
              </a:ext>
            </a:extLst>
          </p:cNvPr>
          <p:cNvSpPr/>
          <p:nvPr/>
        </p:nvSpPr>
        <p:spPr>
          <a:xfrm>
            <a:off x="3835908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17C3DD7B-4E38-E12B-3A21-C5D2A962F684}"/>
              </a:ext>
            </a:extLst>
          </p:cNvPr>
          <p:cNvSpPr/>
          <p:nvPr/>
        </p:nvSpPr>
        <p:spPr>
          <a:xfrm>
            <a:off x="5388864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Rektangel 30">
            <a:extLst>
              <a:ext uri="{FF2B5EF4-FFF2-40B4-BE49-F238E27FC236}">
                <a16:creationId xmlns:a16="http://schemas.microsoft.com/office/drawing/2014/main" id="{B369555A-BB4F-3C2F-5798-987D022261DF}"/>
              </a:ext>
            </a:extLst>
          </p:cNvPr>
          <p:cNvSpPr/>
          <p:nvPr/>
        </p:nvSpPr>
        <p:spPr>
          <a:xfrm>
            <a:off x="6941820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CD836FDC-DD82-75CB-CABC-4BB82C7A3DD5}"/>
              </a:ext>
            </a:extLst>
          </p:cNvPr>
          <p:cNvSpPr/>
          <p:nvPr/>
        </p:nvSpPr>
        <p:spPr>
          <a:xfrm>
            <a:off x="849477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A4FF944F-E9CA-F073-4357-FC5C4DBCDFA8}"/>
              </a:ext>
            </a:extLst>
          </p:cNvPr>
          <p:cNvSpPr/>
          <p:nvPr/>
        </p:nvSpPr>
        <p:spPr>
          <a:xfrm>
            <a:off x="1004773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35" name="Rak koppling 34">
            <a:extLst>
              <a:ext uri="{FF2B5EF4-FFF2-40B4-BE49-F238E27FC236}">
                <a16:creationId xmlns:a16="http://schemas.microsoft.com/office/drawing/2014/main" id="{C7C64BA9-D102-FB1B-9297-66CFEF1844C1}"/>
              </a:ext>
            </a:extLst>
          </p:cNvPr>
          <p:cNvCxnSpPr/>
          <p:nvPr/>
        </p:nvCxnSpPr>
        <p:spPr>
          <a:xfrm>
            <a:off x="729996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Rak koppling 35">
            <a:extLst>
              <a:ext uri="{FF2B5EF4-FFF2-40B4-BE49-F238E27FC236}">
                <a16:creationId xmlns:a16="http://schemas.microsoft.com/office/drawing/2014/main" id="{FF7BDC72-A975-3B2F-D539-73389D8A0C50}"/>
              </a:ext>
            </a:extLst>
          </p:cNvPr>
          <p:cNvCxnSpPr/>
          <p:nvPr/>
        </p:nvCxnSpPr>
        <p:spPr>
          <a:xfrm>
            <a:off x="2282952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Rak koppling 36">
            <a:extLst>
              <a:ext uri="{FF2B5EF4-FFF2-40B4-BE49-F238E27FC236}">
                <a16:creationId xmlns:a16="http://schemas.microsoft.com/office/drawing/2014/main" id="{120D53AD-7A8B-2A88-82BC-E869CCAC1852}"/>
              </a:ext>
            </a:extLst>
          </p:cNvPr>
          <p:cNvCxnSpPr/>
          <p:nvPr/>
        </p:nvCxnSpPr>
        <p:spPr>
          <a:xfrm>
            <a:off x="3835908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Rak koppling 37">
            <a:extLst>
              <a:ext uri="{FF2B5EF4-FFF2-40B4-BE49-F238E27FC236}">
                <a16:creationId xmlns:a16="http://schemas.microsoft.com/office/drawing/2014/main" id="{35527EDC-BA28-569E-6B5D-0DE0E1132769}"/>
              </a:ext>
            </a:extLst>
          </p:cNvPr>
          <p:cNvCxnSpPr/>
          <p:nvPr/>
        </p:nvCxnSpPr>
        <p:spPr>
          <a:xfrm>
            <a:off x="6941820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Rak koppling 38">
            <a:extLst>
              <a:ext uri="{FF2B5EF4-FFF2-40B4-BE49-F238E27FC236}">
                <a16:creationId xmlns:a16="http://schemas.microsoft.com/office/drawing/2014/main" id="{B707B6DB-511D-E905-D1FC-3CDA74DDAAD8}"/>
              </a:ext>
            </a:extLst>
          </p:cNvPr>
          <p:cNvCxnSpPr/>
          <p:nvPr/>
        </p:nvCxnSpPr>
        <p:spPr>
          <a:xfrm>
            <a:off x="5388864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Rak koppling 39">
            <a:extLst>
              <a:ext uri="{FF2B5EF4-FFF2-40B4-BE49-F238E27FC236}">
                <a16:creationId xmlns:a16="http://schemas.microsoft.com/office/drawing/2014/main" id="{B9DBEEE6-A726-BC13-7175-32EA20400C75}"/>
              </a:ext>
            </a:extLst>
          </p:cNvPr>
          <p:cNvCxnSpPr/>
          <p:nvPr/>
        </p:nvCxnSpPr>
        <p:spPr>
          <a:xfrm>
            <a:off x="10047732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Rak koppling 40">
            <a:extLst>
              <a:ext uri="{FF2B5EF4-FFF2-40B4-BE49-F238E27FC236}">
                <a16:creationId xmlns:a16="http://schemas.microsoft.com/office/drawing/2014/main" id="{957E8258-187A-B236-7A81-42350581E5C3}"/>
              </a:ext>
            </a:extLst>
          </p:cNvPr>
          <p:cNvCxnSpPr/>
          <p:nvPr/>
        </p:nvCxnSpPr>
        <p:spPr>
          <a:xfrm>
            <a:off x="8494776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ruta 41">
            <a:extLst>
              <a:ext uri="{FF2B5EF4-FFF2-40B4-BE49-F238E27FC236}">
                <a16:creationId xmlns:a16="http://schemas.microsoft.com/office/drawing/2014/main" id="{00F4671D-BF72-DA96-5942-670175847915}"/>
              </a:ext>
            </a:extLst>
          </p:cNvPr>
          <p:cNvSpPr txBox="1"/>
          <p:nvPr/>
        </p:nvSpPr>
        <p:spPr>
          <a:xfrm>
            <a:off x="918591" y="1230667"/>
            <a:ext cx="1052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MÅNDAG</a:t>
            </a:r>
          </a:p>
        </p:txBody>
      </p:sp>
      <p:sp>
        <p:nvSpPr>
          <p:cNvPr id="43" name="textruta 42">
            <a:extLst>
              <a:ext uri="{FF2B5EF4-FFF2-40B4-BE49-F238E27FC236}">
                <a16:creationId xmlns:a16="http://schemas.microsoft.com/office/drawing/2014/main" id="{283F9AB6-70CE-C875-9805-2F051EA76207}"/>
              </a:ext>
            </a:extLst>
          </p:cNvPr>
          <p:cNvSpPr txBox="1"/>
          <p:nvPr/>
        </p:nvSpPr>
        <p:spPr>
          <a:xfrm>
            <a:off x="2553081" y="1236264"/>
            <a:ext cx="985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TISDAG</a:t>
            </a:r>
          </a:p>
        </p:txBody>
      </p:sp>
      <p:sp>
        <p:nvSpPr>
          <p:cNvPr id="44" name="textruta 43">
            <a:extLst>
              <a:ext uri="{FF2B5EF4-FFF2-40B4-BE49-F238E27FC236}">
                <a16:creationId xmlns:a16="http://schemas.microsoft.com/office/drawing/2014/main" id="{25291C3B-527F-96A8-6B30-050BC6307D74}"/>
              </a:ext>
            </a:extLst>
          </p:cNvPr>
          <p:cNvSpPr txBox="1"/>
          <p:nvPr/>
        </p:nvSpPr>
        <p:spPr>
          <a:xfrm>
            <a:off x="4030059" y="124341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ONSDAG</a:t>
            </a:r>
          </a:p>
        </p:txBody>
      </p:sp>
      <p:sp>
        <p:nvSpPr>
          <p:cNvPr id="45" name="textruta 44">
            <a:extLst>
              <a:ext uri="{FF2B5EF4-FFF2-40B4-BE49-F238E27FC236}">
                <a16:creationId xmlns:a16="http://schemas.microsoft.com/office/drawing/2014/main" id="{7B1430C2-A130-31EA-1199-FC07D156CAE3}"/>
              </a:ext>
            </a:extLst>
          </p:cNvPr>
          <p:cNvSpPr txBox="1"/>
          <p:nvPr/>
        </p:nvSpPr>
        <p:spPr>
          <a:xfrm>
            <a:off x="5531358" y="1239871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TORSDAG</a:t>
            </a:r>
          </a:p>
        </p:txBody>
      </p:sp>
      <p:sp>
        <p:nvSpPr>
          <p:cNvPr id="46" name="textruta 45">
            <a:extLst>
              <a:ext uri="{FF2B5EF4-FFF2-40B4-BE49-F238E27FC236}">
                <a16:creationId xmlns:a16="http://schemas.microsoft.com/office/drawing/2014/main" id="{079ED3FC-D9E3-F5EE-27AA-8B86ACCBB9D0}"/>
              </a:ext>
            </a:extLst>
          </p:cNvPr>
          <p:cNvSpPr txBox="1"/>
          <p:nvPr/>
        </p:nvSpPr>
        <p:spPr>
          <a:xfrm>
            <a:off x="7175151" y="1236264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FREDAG</a:t>
            </a:r>
          </a:p>
        </p:txBody>
      </p:sp>
      <p:sp>
        <p:nvSpPr>
          <p:cNvPr id="47" name="textruta 46">
            <a:extLst>
              <a:ext uri="{FF2B5EF4-FFF2-40B4-BE49-F238E27FC236}">
                <a16:creationId xmlns:a16="http://schemas.microsoft.com/office/drawing/2014/main" id="{D8DAE0EC-D0FA-3911-809E-E48354517711}"/>
              </a:ext>
            </a:extLst>
          </p:cNvPr>
          <p:cNvSpPr txBox="1"/>
          <p:nvPr/>
        </p:nvSpPr>
        <p:spPr>
          <a:xfrm>
            <a:off x="8692213" y="123529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LÖRDAG</a:t>
            </a:r>
          </a:p>
        </p:txBody>
      </p:sp>
      <p:sp>
        <p:nvSpPr>
          <p:cNvPr id="48" name="textruta 47">
            <a:extLst>
              <a:ext uri="{FF2B5EF4-FFF2-40B4-BE49-F238E27FC236}">
                <a16:creationId xmlns:a16="http://schemas.microsoft.com/office/drawing/2014/main" id="{2E3DC6B2-A70E-A2C1-2F15-2FA372E7755E}"/>
              </a:ext>
            </a:extLst>
          </p:cNvPr>
          <p:cNvSpPr txBox="1"/>
          <p:nvPr/>
        </p:nvSpPr>
        <p:spPr>
          <a:xfrm>
            <a:off x="10253052" y="1230667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SÖNDAG</a:t>
            </a:r>
          </a:p>
        </p:txBody>
      </p:sp>
      <p:sp>
        <p:nvSpPr>
          <p:cNvPr id="50" name="textruta 49">
            <a:extLst>
              <a:ext uri="{FF2B5EF4-FFF2-40B4-BE49-F238E27FC236}">
                <a16:creationId xmlns:a16="http://schemas.microsoft.com/office/drawing/2014/main" id="{3C60CA3A-6197-C2DC-D4B0-EEB603B6FB8C}"/>
              </a:ext>
            </a:extLst>
          </p:cNvPr>
          <p:cNvSpPr txBox="1"/>
          <p:nvPr/>
        </p:nvSpPr>
        <p:spPr>
          <a:xfrm>
            <a:off x="8830168" y="2009778"/>
            <a:ext cx="842025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MATCH</a:t>
            </a:r>
          </a:p>
        </p:txBody>
      </p:sp>
      <p:sp>
        <p:nvSpPr>
          <p:cNvPr id="51" name="textruta 50">
            <a:extLst>
              <a:ext uri="{FF2B5EF4-FFF2-40B4-BE49-F238E27FC236}">
                <a16:creationId xmlns:a16="http://schemas.microsoft.com/office/drawing/2014/main" id="{F208972B-B6A0-8274-E361-B5189DF2E5E9}"/>
              </a:ext>
            </a:extLst>
          </p:cNvPr>
          <p:cNvSpPr txBox="1"/>
          <p:nvPr/>
        </p:nvSpPr>
        <p:spPr>
          <a:xfrm>
            <a:off x="10341379" y="1736355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FUTSAL</a:t>
            </a:r>
          </a:p>
        </p:txBody>
      </p:sp>
      <p:sp>
        <p:nvSpPr>
          <p:cNvPr id="52" name="textruta 51">
            <a:extLst>
              <a:ext uri="{FF2B5EF4-FFF2-40B4-BE49-F238E27FC236}">
                <a16:creationId xmlns:a16="http://schemas.microsoft.com/office/drawing/2014/main" id="{2A1D9B0E-C149-2F56-6C28-231F91A9A602}"/>
              </a:ext>
            </a:extLst>
          </p:cNvPr>
          <p:cNvSpPr txBox="1"/>
          <p:nvPr/>
        </p:nvSpPr>
        <p:spPr>
          <a:xfrm>
            <a:off x="4078111" y="1726179"/>
            <a:ext cx="842025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cxnSp>
        <p:nvCxnSpPr>
          <p:cNvPr id="3" name="Rak koppling 2">
            <a:extLst>
              <a:ext uri="{FF2B5EF4-FFF2-40B4-BE49-F238E27FC236}">
                <a16:creationId xmlns:a16="http://schemas.microsoft.com/office/drawing/2014/main" id="{08C757A8-F1F8-9366-8830-BE05A975D84D}"/>
              </a:ext>
            </a:extLst>
          </p:cNvPr>
          <p:cNvCxnSpPr/>
          <p:nvPr/>
        </p:nvCxnSpPr>
        <p:spPr>
          <a:xfrm>
            <a:off x="5388864" y="228675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Rak koppling 4">
            <a:extLst>
              <a:ext uri="{FF2B5EF4-FFF2-40B4-BE49-F238E27FC236}">
                <a16:creationId xmlns:a16="http://schemas.microsoft.com/office/drawing/2014/main" id="{8694611C-7742-2D83-7DA8-0072876FC4C9}"/>
              </a:ext>
            </a:extLst>
          </p:cNvPr>
          <p:cNvCxnSpPr/>
          <p:nvPr/>
        </p:nvCxnSpPr>
        <p:spPr>
          <a:xfrm>
            <a:off x="5381244" y="255649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ak koppling 7">
            <a:extLst>
              <a:ext uri="{FF2B5EF4-FFF2-40B4-BE49-F238E27FC236}">
                <a16:creationId xmlns:a16="http://schemas.microsoft.com/office/drawing/2014/main" id="{BD980901-F4D1-EA39-CE38-FA9EAB15632E}"/>
              </a:ext>
            </a:extLst>
          </p:cNvPr>
          <p:cNvCxnSpPr/>
          <p:nvPr/>
        </p:nvCxnSpPr>
        <p:spPr>
          <a:xfrm>
            <a:off x="5388864" y="2838219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Rak koppling 9">
            <a:extLst>
              <a:ext uri="{FF2B5EF4-FFF2-40B4-BE49-F238E27FC236}">
                <a16:creationId xmlns:a16="http://schemas.microsoft.com/office/drawing/2014/main" id="{55EA171E-D3CC-9653-123A-B76FC4EADFB9}"/>
              </a:ext>
            </a:extLst>
          </p:cNvPr>
          <p:cNvCxnSpPr/>
          <p:nvPr/>
        </p:nvCxnSpPr>
        <p:spPr>
          <a:xfrm>
            <a:off x="5373206" y="313327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ruta 12">
            <a:extLst>
              <a:ext uri="{FF2B5EF4-FFF2-40B4-BE49-F238E27FC236}">
                <a16:creationId xmlns:a16="http://schemas.microsoft.com/office/drawing/2014/main" id="{ACAB80BC-6D32-3060-1358-BF5FA366148E}"/>
              </a:ext>
            </a:extLst>
          </p:cNvPr>
          <p:cNvSpPr txBox="1"/>
          <p:nvPr/>
        </p:nvSpPr>
        <p:spPr>
          <a:xfrm>
            <a:off x="5621288" y="2858337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Skott på mål</a:t>
            </a: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AF3FCC00-562E-492D-3F32-C068E288BE2F}"/>
              </a:ext>
            </a:extLst>
          </p:cNvPr>
          <p:cNvSpPr txBox="1"/>
          <p:nvPr/>
        </p:nvSpPr>
        <p:spPr>
          <a:xfrm>
            <a:off x="5566626" y="2009754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15" name="Rak koppling 14">
            <a:extLst>
              <a:ext uri="{FF2B5EF4-FFF2-40B4-BE49-F238E27FC236}">
                <a16:creationId xmlns:a16="http://schemas.microsoft.com/office/drawing/2014/main" id="{731A4772-7322-4499-A3A9-6D8685ACD8B7}"/>
              </a:ext>
            </a:extLst>
          </p:cNvPr>
          <p:cNvCxnSpPr/>
          <p:nvPr/>
        </p:nvCxnSpPr>
        <p:spPr>
          <a:xfrm>
            <a:off x="5392540" y="574210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Rak koppling 15">
            <a:extLst>
              <a:ext uri="{FF2B5EF4-FFF2-40B4-BE49-F238E27FC236}">
                <a16:creationId xmlns:a16="http://schemas.microsoft.com/office/drawing/2014/main" id="{65CDA462-9509-F186-F859-4172FB66802E}"/>
              </a:ext>
            </a:extLst>
          </p:cNvPr>
          <p:cNvCxnSpPr/>
          <p:nvPr/>
        </p:nvCxnSpPr>
        <p:spPr>
          <a:xfrm>
            <a:off x="5392540" y="5952995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ruta 19">
            <a:extLst>
              <a:ext uri="{FF2B5EF4-FFF2-40B4-BE49-F238E27FC236}">
                <a16:creationId xmlns:a16="http://schemas.microsoft.com/office/drawing/2014/main" id="{5D9F6A17-4AEF-D59D-B015-7E66DFDEDF47}"/>
              </a:ext>
            </a:extLst>
          </p:cNvPr>
          <p:cNvSpPr txBox="1"/>
          <p:nvPr/>
        </p:nvSpPr>
        <p:spPr>
          <a:xfrm>
            <a:off x="5557664" y="2286753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9479995C-29FA-4F52-202D-0507F9B0E668}"/>
              </a:ext>
            </a:extLst>
          </p:cNvPr>
          <p:cNvSpPr txBox="1"/>
          <p:nvPr/>
        </p:nvSpPr>
        <p:spPr>
          <a:xfrm>
            <a:off x="5388864" y="5490975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F9C0E426-A49A-A962-25A5-FFD3A84A8C49}"/>
              </a:ext>
            </a:extLst>
          </p:cNvPr>
          <p:cNvSpPr txBox="1"/>
          <p:nvPr/>
        </p:nvSpPr>
        <p:spPr>
          <a:xfrm>
            <a:off x="5732019" y="1577043"/>
            <a:ext cx="1109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000" b="1" dirty="0">
                <a:solidFill>
                  <a:schemeClr val="bg1"/>
                </a:solidFill>
              </a:rPr>
              <a:t>Försvar</a:t>
            </a:r>
          </a:p>
        </p:txBody>
      </p:sp>
      <p:sp>
        <p:nvSpPr>
          <p:cNvPr id="27" name="textruta 26">
            <a:extLst>
              <a:ext uri="{FF2B5EF4-FFF2-40B4-BE49-F238E27FC236}">
                <a16:creationId xmlns:a16="http://schemas.microsoft.com/office/drawing/2014/main" id="{64206ABE-56F2-73FB-D0B8-DA7BEE7EC8D1}"/>
              </a:ext>
            </a:extLst>
          </p:cNvPr>
          <p:cNvSpPr txBox="1"/>
          <p:nvPr/>
        </p:nvSpPr>
        <p:spPr>
          <a:xfrm>
            <a:off x="5621288" y="572198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34" name="textruta 33">
            <a:extLst>
              <a:ext uri="{FF2B5EF4-FFF2-40B4-BE49-F238E27FC236}">
                <a16:creationId xmlns:a16="http://schemas.microsoft.com/office/drawing/2014/main" id="{11297F24-31C9-AF74-B376-81B4EAC19247}"/>
              </a:ext>
            </a:extLst>
          </p:cNvPr>
          <p:cNvSpPr txBox="1"/>
          <p:nvPr/>
        </p:nvSpPr>
        <p:spPr>
          <a:xfrm>
            <a:off x="5687710" y="5951131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cxnSp>
        <p:nvCxnSpPr>
          <p:cNvPr id="65" name="Rak koppling 64">
            <a:extLst>
              <a:ext uri="{FF2B5EF4-FFF2-40B4-BE49-F238E27FC236}">
                <a16:creationId xmlns:a16="http://schemas.microsoft.com/office/drawing/2014/main" id="{FB81F3CB-C2EB-6901-3E8F-B1C1F4FEFB81}"/>
              </a:ext>
            </a:extLst>
          </p:cNvPr>
          <p:cNvCxnSpPr/>
          <p:nvPr/>
        </p:nvCxnSpPr>
        <p:spPr>
          <a:xfrm>
            <a:off x="2273189" y="1551668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Rak koppling 65">
            <a:extLst>
              <a:ext uri="{FF2B5EF4-FFF2-40B4-BE49-F238E27FC236}">
                <a16:creationId xmlns:a16="http://schemas.microsoft.com/office/drawing/2014/main" id="{D53BCD20-0A7E-ACC2-687F-CE12303DE6E1}"/>
              </a:ext>
            </a:extLst>
          </p:cNvPr>
          <p:cNvCxnSpPr/>
          <p:nvPr/>
        </p:nvCxnSpPr>
        <p:spPr>
          <a:xfrm>
            <a:off x="2273189" y="227506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Rak koppling 68">
            <a:extLst>
              <a:ext uri="{FF2B5EF4-FFF2-40B4-BE49-F238E27FC236}">
                <a16:creationId xmlns:a16="http://schemas.microsoft.com/office/drawing/2014/main" id="{7E51B276-A59A-F1BC-967A-1C2773E0C1B4}"/>
              </a:ext>
            </a:extLst>
          </p:cNvPr>
          <p:cNvCxnSpPr/>
          <p:nvPr/>
        </p:nvCxnSpPr>
        <p:spPr>
          <a:xfrm>
            <a:off x="2282952" y="255649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Rak koppling 71">
            <a:extLst>
              <a:ext uri="{FF2B5EF4-FFF2-40B4-BE49-F238E27FC236}">
                <a16:creationId xmlns:a16="http://schemas.microsoft.com/office/drawing/2014/main" id="{73BAAF7E-393E-7054-6D09-92B00C067E90}"/>
              </a:ext>
            </a:extLst>
          </p:cNvPr>
          <p:cNvCxnSpPr/>
          <p:nvPr/>
        </p:nvCxnSpPr>
        <p:spPr>
          <a:xfrm>
            <a:off x="2273189" y="412225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ruta 72">
            <a:extLst>
              <a:ext uri="{FF2B5EF4-FFF2-40B4-BE49-F238E27FC236}">
                <a16:creationId xmlns:a16="http://schemas.microsoft.com/office/drawing/2014/main" id="{4A6780FE-C0F0-5772-090D-DD0FD667C615}"/>
              </a:ext>
            </a:extLst>
          </p:cNvPr>
          <p:cNvSpPr txBox="1"/>
          <p:nvPr/>
        </p:nvSpPr>
        <p:spPr>
          <a:xfrm>
            <a:off x="2453694" y="228394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74" name="textruta 73">
            <a:extLst>
              <a:ext uri="{FF2B5EF4-FFF2-40B4-BE49-F238E27FC236}">
                <a16:creationId xmlns:a16="http://schemas.microsoft.com/office/drawing/2014/main" id="{8A27A372-0D9F-98F9-049F-26A4FF8F3048}"/>
              </a:ext>
            </a:extLst>
          </p:cNvPr>
          <p:cNvSpPr txBox="1"/>
          <p:nvPr/>
        </p:nvSpPr>
        <p:spPr>
          <a:xfrm>
            <a:off x="2519807" y="3852560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        1 vs 1</a:t>
            </a:r>
          </a:p>
        </p:txBody>
      </p:sp>
      <p:cxnSp>
        <p:nvCxnSpPr>
          <p:cNvPr id="89" name="Rak koppling 88">
            <a:extLst>
              <a:ext uri="{FF2B5EF4-FFF2-40B4-BE49-F238E27FC236}">
                <a16:creationId xmlns:a16="http://schemas.microsoft.com/office/drawing/2014/main" id="{5B744BBF-C8FA-8242-DB15-992134D52994}"/>
              </a:ext>
            </a:extLst>
          </p:cNvPr>
          <p:cNvCxnSpPr/>
          <p:nvPr/>
        </p:nvCxnSpPr>
        <p:spPr>
          <a:xfrm>
            <a:off x="2273189" y="4329518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ruta 91">
            <a:extLst>
              <a:ext uri="{FF2B5EF4-FFF2-40B4-BE49-F238E27FC236}">
                <a16:creationId xmlns:a16="http://schemas.microsoft.com/office/drawing/2014/main" id="{1DC5B58A-DE8B-56CA-5523-FE0F2A352F63}"/>
              </a:ext>
            </a:extLst>
          </p:cNvPr>
          <p:cNvSpPr txBox="1"/>
          <p:nvPr/>
        </p:nvSpPr>
        <p:spPr>
          <a:xfrm>
            <a:off x="2624436" y="4090499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Spel 4v4</a:t>
            </a:r>
          </a:p>
        </p:txBody>
      </p:sp>
      <p:sp>
        <p:nvSpPr>
          <p:cNvPr id="93" name="textruta 92">
            <a:extLst>
              <a:ext uri="{FF2B5EF4-FFF2-40B4-BE49-F238E27FC236}">
                <a16:creationId xmlns:a16="http://schemas.microsoft.com/office/drawing/2014/main" id="{383EFAB7-DE9D-A811-5811-E3D2B60F428E}"/>
              </a:ext>
            </a:extLst>
          </p:cNvPr>
          <p:cNvSpPr txBox="1"/>
          <p:nvPr/>
        </p:nvSpPr>
        <p:spPr>
          <a:xfrm>
            <a:off x="2443080" y="2007480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94" name="Rak koppling 93">
            <a:extLst>
              <a:ext uri="{FF2B5EF4-FFF2-40B4-BE49-F238E27FC236}">
                <a16:creationId xmlns:a16="http://schemas.microsoft.com/office/drawing/2014/main" id="{8C338405-9B6B-7FB4-6826-D429DC4D6B4B}"/>
              </a:ext>
            </a:extLst>
          </p:cNvPr>
          <p:cNvCxnSpPr/>
          <p:nvPr/>
        </p:nvCxnSpPr>
        <p:spPr>
          <a:xfrm>
            <a:off x="2284485" y="5734212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Rak koppling 96">
            <a:extLst>
              <a:ext uri="{FF2B5EF4-FFF2-40B4-BE49-F238E27FC236}">
                <a16:creationId xmlns:a16="http://schemas.microsoft.com/office/drawing/2014/main" id="{C34C4000-2FFB-D832-683F-A2575C03D36E}"/>
              </a:ext>
            </a:extLst>
          </p:cNvPr>
          <p:cNvCxnSpPr/>
          <p:nvPr/>
        </p:nvCxnSpPr>
        <p:spPr>
          <a:xfrm>
            <a:off x="2284485" y="594510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8" name="Bildobjekt 97" descr="En bild som visar grön, spel&#10;&#10;AI-genererat innehåll kan vara felaktigt.">
            <a:extLst>
              <a:ext uri="{FF2B5EF4-FFF2-40B4-BE49-F238E27FC236}">
                <a16:creationId xmlns:a16="http://schemas.microsoft.com/office/drawing/2014/main" id="{69C6DBF3-C395-20CB-55C9-D66B1A4564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214" y="2637500"/>
            <a:ext cx="1390844" cy="1115536"/>
          </a:xfrm>
          <a:prstGeom prst="rect">
            <a:avLst/>
          </a:prstGeom>
        </p:spPr>
      </p:pic>
      <p:pic>
        <p:nvPicPr>
          <p:cNvPr id="99" name="Bildobjekt 98" descr="En bild som visar grön, Spel, spel&#10;&#10;AI-genererat innehåll kan vara felaktigt.">
            <a:extLst>
              <a:ext uri="{FF2B5EF4-FFF2-40B4-BE49-F238E27FC236}">
                <a16:creationId xmlns:a16="http://schemas.microsoft.com/office/drawing/2014/main" id="{0BD923DD-F345-8939-7AAF-0E26D8FBD0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84" y="4389537"/>
            <a:ext cx="1368322" cy="1091150"/>
          </a:xfrm>
          <a:prstGeom prst="rect">
            <a:avLst/>
          </a:prstGeom>
        </p:spPr>
      </p:pic>
      <p:sp>
        <p:nvSpPr>
          <p:cNvPr id="100" name="textruta 99">
            <a:extLst>
              <a:ext uri="{FF2B5EF4-FFF2-40B4-BE49-F238E27FC236}">
                <a16:creationId xmlns:a16="http://schemas.microsoft.com/office/drawing/2014/main" id="{208AD1F9-3CB4-1A66-3A7A-BA26AEFE193D}"/>
              </a:ext>
            </a:extLst>
          </p:cNvPr>
          <p:cNvSpPr txBox="1"/>
          <p:nvPr/>
        </p:nvSpPr>
        <p:spPr>
          <a:xfrm>
            <a:off x="2595954" y="1602739"/>
            <a:ext cx="1109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000" b="1" dirty="0">
                <a:solidFill>
                  <a:schemeClr val="bg1"/>
                </a:solidFill>
              </a:rPr>
              <a:t>Försvar</a:t>
            </a:r>
          </a:p>
        </p:txBody>
      </p:sp>
      <p:sp>
        <p:nvSpPr>
          <p:cNvPr id="101" name="textruta 100">
            <a:extLst>
              <a:ext uri="{FF2B5EF4-FFF2-40B4-BE49-F238E27FC236}">
                <a16:creationId xmlns:a16="http://schemas.microsoft.com/office/drawing/2014/main" id="{E5F20672-A529-6D9B-B074-40E2140FD532}"/>
              </a:ext>
            </a:extLst>
          </p:cNvPr>
          <p:cNvSpPr txBox="1"/>
          <p:nvPr/>
        </p:nvSpPr>
        <p:spPr>
          <a:xfrm>
            <a:off x="2485621" y="570772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102" name="textruta 101">
            <a:extLst>
              <a:ext uri="{FF2B5EF4-FFF2-40B4-BE49-F238E27FC236}">
                <a16:creationId xmlns:a16="http://schemas.microsoft.com/office/drawing/2014/main" id="{50DE9295-2C8F-A8E3-BD2B-97B95446544E}"/>
              </a:ext>
            </a:extLst>
          </p:cNvPr>
          <p:cNvSpPr txBox="1"/>
          <p:nvPr/>
        </p:nvSpPr>
        <p:spPr>
          <a:xfrm>
            <a:off x="2553081" y="5958059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sp>
        <p:nvSpPr>
          <p:cNvPr id="103" name="textruta 102">
            <a:extLst>
              <a:ext uri="{FF2B5EF4-FFF2-40B4-BE49-F238E27FC236}">
                <a16:creationId xmlns:a16="http://schemas.microsoft.com/office/drawing/2014/main" id="{6F392051-B33C-0C26-C017-9A59EEC21B6D}"/>
              </a:ext>
            </a:extLst>
          </p:cNvPr>
          <p:cNvSpPr txBox="1"/>
          <p:nvPr/>
        </p:nvSpPr>
        <p:spPr>
          <a:xfrm>
            <a:off x="1021634" y="1685339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104" name="textruta 103">
            <a:extLst>
              <a:ext uri="{FF2B5EF4-FFF2-40B4-BE49-F238E27FC236}">
                <a16:creationId xmlns:a16="http://schemas.microsoft.com/office/drawing/2014/main" id="{003C6416-D34D-CE39-8F2F-F8A1640620E8}"/>
              </a:ext>
            </a:extLst>
          </p:cNvPr>
          <p:cNvSpPr txBox="1"/>
          <p:nvPr/>
        </p:nvSpPr>
        <p:spPr>
          <a:xfrm>
            <a:off x="7231528" y="1731967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8444B01B-B6E5-0567-9BF5-E4A3CC2651FD}"/>
              </a:ext>
            </a:extLst>
          </p:cNvPr>
          <p:cNvSpPr txBox="1"/>
          <p:nvPr/>
        </p:nvSpPr>
        <p:spPr>
          <a:xfrm>
            <a:off x="2304905" y="5480687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sp>
        <p:nvSpPr>
          <p:cNvPr id="23" name="textruta 22">
            <a:extLst>
              <a:ext uri="{FF2B5EF4-FFF2-40B4-BE49-F238E27FC236}">
                <a16:creationId xmlns:a16="http://schemas.microsoft.com/office/drawing/2014/main" id="{2F14F636-8C7F-34AC-2319-08AA7EB6DA51}"/>
              </a:ext>
            </a:extLst>
          </p:cNvPr>
          <p:cNvSpPr txBox="1"/>
          <p:nvPr/>
        </p:nvSpPr>
        <p:spPr>
          <a:xfrm>
            <a:off x="5593860" y="2576609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Stort spel 5v5</a:t>
            </a:r>
          </a:p>
        </p:txBody>
      </p:sp>
      <p:pic>
        <p:nvPicPr>
          <p:cNvPr id="9" name="Bildobjekt 8" descr="En bild som visar Spel, bord, Flausch, grön&#10;&#10;AI-genererat innehåll kan vara felaktigt.">
            <a:extLst>
              <a:ext uri="{FF2B5EF4-FFF2-40B4-BE49-F238E27FC236}">
                <a16:creationId xmlns:a16="http://schemas.microsoft.com/office/drawing/2014/main" id="{A02B86B5-B78E-34DC-150C-B52AFE29E6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159" y="3305777"/>
            <a:ext cx="1352307" cy="2047482"/>
          </a:xfrm>
          <a:prstGeom prst="rect">
            <a:avLst/>
          </a:prstGeom>
        </p:spPr>
      </p:pic>
      <p:cxnSp>
        <p:nvCxnSpPr>
          <p:cNvPr id="19" name="Rak koppling 71">
            <a:extLst>
              <a:ext uri="{FF2B5EF4-FFF2-40B4-BE49-F238E27FC236}">
                <a16:creationId xmlns:a16="http://schemas.microsoft.com/office/drawing/2014/main" id="{08270D08-726C-BBC5-1259-EBFB6CAD776D}"/>
              </a:ext>
            </a:extLst>
          </p:cNvPr>
          <p:cNvCxnSpPr/>
          <p:nvPr/>
        </p:nvCxnSpPr>
        <p:spPr>
          <a:xfrm>
            <a:off x="2279880" y="384444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Rak pil 16">
            <a:extLst>
              <a:ext uri="{FF2B5EF4-FFF2-40B4-BE49-F238E27FC236}">
                <a16:creationId xmlns:a16="http://schemas.microsoft.com/office/drawing/2014/main" id="{8B370700-6B33-BF1A-FEC5-9F53EC494993}"/>
              </a:ext>
            </a:extLst>
          </p:cNvPr>
          <p:cNvCxnSpPr>
            <a:cxnSpLocks/>
          </p:cNvCxnSpPr>
          <p:nvPr/>
        </p:nvCxnSpPr>
        <p:spPr>
          <a:xfrm>
            <a:off x="1863852" y="1854200"/>
            <a:ext cx="65595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Rak pil 24">
            <a:extLst>
              <a:ext uri="{FF2B5EF4-FFF2-40B4-BE49-F238E27FC236}">
                <a16:creationId xmlns:a16="http://schemas.microsoft.com/office/drawing/2014/main" id="{D30F35AD-F7B4-2AB3-D38D-764B500A3AC3}"/>
              </a:ext>
            </a:extLst>
          </p:cNvPr>
          <p:cNvCxnSpPr>
            <a:cxnSpLocks/>
          </p:cNvCxnSpPr>
          <p:nvPr/>
        </p:nvCxnSpPr>
        <p:spPr>
          <a:xfrm>
            <a:off x="1863852" y="2400300"/>
            <a:ext cx="65595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Rak pil 25">
            <a:extLst>
              <a:ext uri="{FF2B5EF4-FFF2-40B4-BE49-F238E27FC236}">
                <a16:creationId xmlns:a16="http://schemas.microsoft.com/office/drawing/2014/main" id="{5379AE36-8F4A-8B8F-EFF7-B7362393F18E}"/>
              </a:ext>
            </a:extLst>
          </p:cNvPr>
          <p:cNvCxnSpPr>
            <a:cxnSpLocks/>
          </p:cNvCxnSpPr>
          <p:nvPr/>
        </p:nvCxnSpPr>
        <p:spPr>
          <a:xfrm>
            <a:off x="1863852" y="3962400"/>
            <a:ext cx="65595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Rak pil 48">
            <a:extLst>
              <a:ext uri="{FF2B5EF4-FFF2-40B4-BE49-F238E27FC236}">
                <a16:creationId xmlns:a16="http://schemas.microsoft.com/office/drawing/2014/main" id="{2BEA067E-997D-7D5B-1AA2-77AF6FC6DF83}"/>
              </a:ext>
            </a:extLst>
          </p:cNvPr>
          <p:cNvCxnSpPr>
            <a:cxnSpLocks/>
          </p:cNvCxnSpPr>
          <p:nvPr/>
        </p:nvCxnSpPr>
        <p:spPr>
          <a:xfrm flipV="1">
            <a:off x="1863852" y="4216400"/>
            <a:ext cx="655955" cy="1731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Rak pil 52">
            <a:extLst>
              <a:ext uri="{FF2B5EF4-FFF2-40B4-BE49-F238E27FC236}">
                <a16:creationId xmlns:a16="http://schemas.microsoft.com/office/drawing/2014/main" id="{1AD60179-3675-7685-32F9-6C2D0F133158}"/>
              </a:ext>
            </a:extLst>
          </p:cNvPr>
          <p:cNvCxnSpPr>
            <a:cxnSpLocks/>
          </p:cNvCxnSpPr>
          <p:nvPr/>
        </p:nvCxnSpPr>
        <p:spPr>
          <a:xfrm>
            <a:off x="1764254" y="5588000"/>
            <a:ext cx="53496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Rektangel 59">
            <a:extLst>
              <a:ext uri="{FF2B5EF4-FFF2-40B4-BE49-F238E27FC236}">
                <a16:creationId xmlns:a16="http://schemas.microsoft.com/office/drawing/2014/main" id="{2B379933-6F0F-E606-4CB8-8CD493762D7F}"/>
              </a:ext>
            </a:extLst>
          </p:cNvPr>
          <p:cNvSpPr/>
          <p:nvPr/>
        </p:nvSpPr>
        <p:spPr>
          <a:xfrm>
            <a:off x="484094" y="1602739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FOKUS PÅ TRÄNINGEN</a:t>
            </a:r>
          </a:p>
        </p:txBody>
      </p:sp>
      <p:sp>
        <p:nvSpPr>
          <p:cNvPr id="61" name="Rektangel 60">
            <a:extLst>
              <a:ext uri="{FF2B5EF4-FFF2-40B4-BE49-F238E27FC236}">
                <a16:creationId xmlns:a16="http://schemas.microsoft.com/office/drawing/2014/main" id="{291591E1-3938-8113-5A38-ADE96076EE30}"/>
              </a:ext>
            </a:extLst>
          </p:cNvPr>
          <p:cNvSpPr/>
          <p:nvPr/>
        </p:nvSpPr>
        <p:spPr>
          <a:xfrm>
            <a:off x="474560" y="2175835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ÖVNING 1</a:t>
            </a:r>
          </a:p>
        </p:txBody>
      </p:sp>
      <p:sp>
        <p:nvSpPr>
          <p:cNvPr id="62" name="Rektangel 61">
            <a:extLst>
              <a:ext uri="{FF2B5EF4-FFF2-40B4-BE49-F238E27FC236}">
                <a16:creationId xmlns:a16="http://schemas.microsoft.com/office/drawing/2014/main" id="{8F22D678-C78C-74B9-A86C-1A9EB33C03EB}"/>
              </a:ext>
            </a:extLst>
          </p:cNvPr>
          <p:cNvSpPr/>
          <p:nvPr/>
        </p:nvSpPr>
        <p:spPr>
          <a:xfrm>
            <a:off x="466947" y="3710660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ÖVNING 2</a:t>
            </a:r>
          </a:p>
        </p:txBody>
      </p:sp>
      <p:sp>
        <p:nvSpPr>
          <p:cNvPr id="63" name="Rektangel 62">
            <a:extLst>
              <a:ext uri="{FF2B5EF4-FFF2-40B4-BE49-F238E27FC236}">
                <a16:creationId xmlns:a16="http://schemas.microsoft.com/office/drawing/2014/main" id="{88653EDE-4B9D-AE2B-138A-D90F20A9ED69}"/>
              </a:ext>
            </a:extLst>
          </p:cNvPr>
          <p:cNvSpPr/>
          <p:nvPr/>
        </p:nvSpPr>
        <p:spPr>
          <a:xfrm>
            <a:off x="470349" y="4187665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ÖVNING 3</a:t>
            </a:r>
          </a:p>
        </p:txBody>
      </p:sp>
      <p:sp>
        <p:nvSpPr>
          <p:cNvPr id="67" name="Rektangel 66">
            <a:extLst>
              <a:ext uri="{FF2B5EF4-FFF2-40B4-BE49-F238E27FC236}">
                <a16:creationId xmlns:a16="http://schemas.microsoft.com/office/drawing/2014/main" id="{1FA9DEAD-CFFD-0C47-DB31-7B213FE10473}"/>
              </a:ext>
            </a:extLst>
          </p:cNvPr>
          <p:cNvSpPr/>
          <p:nvPr/>
        </p:nvSpPr>
        <p:spPr>
          <a:xfrm>
            <a:off x="473464" y="5090080"/>
            <a:ext cx="1379758" cy="974513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FOKUS FOTBOLLSFYS UNDER TRÄNINGEN</a:t>
            </a:r>
          </a:p>
        </p:txBody>
      </p:sp>
    </p:spTree>
    <p:extLst>
      <p:ext uri="{BB962C8B-B14F-4D97-AF65-F5344CB8AC3E}">
        <p14:creationId xmlns:p14="http://schemas.microsoft.com/office/powerpoint/2010/main" val="270109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1" grpId="0" animBg="1"/>
      <p:bldP spid="62" grpId="0" animBg="1"/>
      <p:bldP spid="63" grpId="0" animBg="1"/>
      <p:bldP spid="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0F432-6BDE-960D-CC86-D573B7931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BD2D95A-3F37-FA3F-7B53-12CCAB3EE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40036000-24B0-FA1E-A317-0B150EA0AD6E}"/>
              </a:ext>
            </a:extLst>
          </p:cNvPr>
          <p:cNvSpPr/>
          <p:nvPr/>
        </p:nvSpPr>
        <p:spPr>
          <a:xfrm>
            <a:off x="0" y="347343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EDD9BF81-5EE4-2B0E-0E53-45FE16742255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rgbClr val="C00000"/>
                </a:solidFill>
                <a:latin typeface="Aptos Black" panose="020B0004020202020204" pitchFamily="34" charset="0"/>
              </a:rPr>
              <a:t>VIT VECKA 7-9 år</a:t>
            </a:r>
          </a:p>
        </p:txBody>
      </p:sp>
      <p:pic>
        <p:nvPicPr>
          <p:cNvPr id="11" name="Platshållare för innehåll 10">
            <a:extLst>
              <a:ext uri="{FF2B5EF4-FFF2-40B4-BE49-F238E27FC236}">
                <a16:creationId xmlns:a16="http://schemas.microsoft.com/office/drawing/2014/main" id="{FCD2E1A9-761F-B084-8AE8-7261E3787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487" y="341254"/>
            <a:ext cx="889413" cy="889413"/>
          </a:xfr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952C514A-0342-55D4-683F-73767F2CA406}"/>
              </a:ext>
            </a:extLst>
          </p:cNvPr>
          <p:cNvSpPr/>
          <p:nvPr/>
        </p:nvSpPr>
        <p:spPr>
          <a:xfrm>
            <a:off x="72999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47E6CF95-8640-A333-C59B-32DB40AF024D}"/>
              </a:ext>
            </a:extLst>
          </p:cNvPr>
          <p:cNvSpPr/>
          <p:nvPr/>
        </p:nvSpPr>
        <p:spPr>
          <a:xfrm>
            <a:off x="228295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B35E80BD-FFB6-1842-2EC1-5D5377565D36}"/>
              </a:ext>
            </a:extLst>
          </p:cNvPr>
          <p:cNvSpPr/>
          <p:nvPr/>
        </p:nvSpPr>
        <p:spPr>
          <a:xfrm>
            <a:off x="3835908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9F3AD68C-51AE-FED4-DE2A-A4AC57C45957}"/>
              </a:ext>
            </a:extLst>
          </p:cNvPr>
          <p:cNvSpPr/>
          <p:nvPr/>
        </p:nvSpPr>
        <p:spPr>
          <a:xfrm>
            <a:off x="5388864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Rektangel 30">
            <a:extLst>
              <a:ext uri="{FF2B5EF4-FFF2-40B4-BE49-F238E27FC236}">
                <a16:creationId xmlns:a16="http://schemas.microsoft.com/office/drawing/2014/main" id="{729EEEF9-7F15-7B2B-8439-D4B3738F05DA}"/>
              </a:ext>
            </a:extLst>
          </p:cNvPr>
          <p:cNvSpPr/>
          <p:nvPr/>
        </p:nvSpPr>
        <p:spPr>
          <a:xfrm>
            <a:off x="6941820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FDC392AA-991C-4F85-3C2C-F4ADD00AF321}"/>
              </a:ext>
            </a:extLst>
          </p:cNvPr>
          <p:cNvSpPr/>
          <p:nvPr/>
        </p:nvSpPr>
        <p:spPr>
          <a:xfrm>
            <a:off x="849477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43588AF3-7633-A9AD-A343-A09367C8267E}"/>
              </a:ext>
            </a:extLst>
          </p:cNvPr>
          <p:cNvSpPr/>
          <p:nvPr/>
        </p:nvSpPr>
        <p:spPr>
          <a:xfrm>
            <a:off x="1004773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35" name="Rak koppling 34">
            <a:extLst>
              <a:ext uri="{FF2B5EF4-FFF2-40B4-BE49-F238E27FC236}">
                <a16:creationId xmlns:a16="http://schemas.microsoft.com/office/drawing/2014/main" id="{59570A60-7451-2754-8A2D-41641F642CED}"/>
              </a:ext>
            </a:extLst>
          </p:cNvPr>
          <p:cNvCxnSpPr/>
          <p:nvPr/>
        </p:nvCxnSpPr>
        <p:spPr>
          <a:xfrm>
            <a:off x="729996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Rak koppling 35">
            <a:extLst>
              <a:ext uri="{FF2B5EF4-FFF2-40B4-BE49-F238E27FC236}">
                <a16:creationId xmlns:a16="http://schemas.microsoft.com/office/drawing/2014/main" id="{F49763E4-5E22-164F-1125-DD4CF147C18A}"/>
              </a:ext>
            </a:extLst>
          </p:cNvPr>
          <p:cNvCxnSpPr/>
          <p:nvPr/>
        </p:nvCxnSpPr>
        <p:spPr>
          <a:xfrm>
            <a:off x="2282952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Rak koppling 36">
            <a:extLst>
              <a:ext uri="{FF2B5EF4-FFF2-40B4-BE49-F238E27FC236}">
                <a16:creationId xmlns:a16="http://schemas.microsoft.com/office/drawing/2014/main" id="{49B4699D-EB6E-ECA7-4968-A9C0DC1EA7B1}"/>
              </a:ext>
            </a:extLst>
          </p:cNvPr>
          <p:cNvCxnSpPr/>
          <p:nvPr/>
        </p:nvCxnSpPr>
        <p:spPr>
          <a:xfrm>
            <a:off x="3835908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Rak koppling 37">
            <a:extLst>
              <a:ext uri="{FF2B5EF4-FFF2-40B4-BE49-F238E27FC236}">
                <a16:creationId xmlns:a16="http://schemas.microsoft.com/office/drawing/2014/main" id="{2C647C24-EBBE-2B46-A747-B5EA3E97F816}"/>
              </a:ext>
            </a:extLst>
          </p:cNvPr>
          <p:cNvCxnSpPr/>
          <p:nvPr/>
        </p:nvCxnSpPr>
        <p:spPr>
          <a:xfrm>
            <a:off x="6941820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Rak koppling 38">
            <a:extLst>
              <a:ext uri="{FF2B5EF4-FFF2-40B4-BE49-F238E27FC236}">
                <a16:creationId xmlns:a16="http://schemas.microsoft.com/office/drawing/2014/main" id="{E21CCA13-66EE-D68F-E6CD-3AB28F4F10B7}"/>
              </a:ext>
            </a:extLst>
          </p:cNvPr>
          <p:cNvCxnSpPr/>
          <p:nvPr/>
        </p:nvCxnSpPr>
        <p:spPr>
          <a:xfrm>
            <a:off x="5388864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Rak koppling 39">
            <a:extLst>
              <a:ext uri="{FF2B5EF4-FFF2-40B4-BE49-F238E27FC236}">
                <a16:creationId xmlns:a16="http://schemas.microsoft.com/office/drawing/2014/main" id="{73818AAE-2C87-838F-9A1D-8EBF0B4D7860}"/>
              </a:ext>
            </a:extLst>
          </p:cNvPr>
          <p:cNvCxnSpPr/>
          <p:nvPr/>
        </p:nvCxnSpPr>
        <p:spPr>
          <a:xfrm>
            <a:off x="10047732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Rak koppling 40">
            <a:extLst>
              <a:ext uri="{FF2B5EF4-FFF2-40B4-BE49-F238E27FC236}">
                <a16:creationId xmlns:a16="http://schemas.microsoft.com/office/drawing/2014/main" id="{B6DB022D-252E-2EFF-2203-CFBC766BEBAC}"/>
              </a:ext>
            </a:extLst>
          </p:cNvPr>
          <p:cNvCxnSpPr/>
          <p:nvPr/>
        </p:nvCxnSpPr>
        <p:spPr>
          <a:xfrm>
            <a:off x="8494776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ruta 41">
            <a:extLst>
              <a:ext uri="{FF2B5EF4-FFF2-40B4-BE49-F238E27FC236}">
                <a16:creationId xmlns:a16="http://schemas.microsoft.com/office/drawing/2014/main" id="{A3BB8E31-9069-51C0-E246-E3F63C5E2B9F}"/>
              </a:ext>
            </a:extLst>
          </p:cNvPr>
          <p:cNvSpPr txBox="1"/>
          <p:nvPr/>
        </p:nvSpPr>
        <p:spPr>
          <a:xfrm>
            <a:off x="918591" y="1230667"/>
            <a:ext cx="1052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MÅNDAG</a:t>
            </a:r>
          </a:p>
        </p:txBody>
      </p:sp>
      <p:sp>
        <p:nvSpPr>
          <p:cNvPr id="43" name="textruta 42">
            <a:extLst>
              <a:ext uri="{FF2B5EF4-FFF2-40B4-BE49-F238E27FC236}">
                <a16:creationId xmlns:a16="http://schemas.microsoft.com/office/drawing/2014/main" id="{04C45EE3-3E34-091D-9518-05D7925E344B}"/>
              </a:ext>
            </a:extLst>
          </p:cNvPr>
          <p:cNvSpPr txBox="1"/>
          <p:nvPr/>
        </p:nvSpPr>
        <p:spPr>
          <a:xfrm>
            <a:off x="2553081" y="1236264"/>
            <a:ext cx="985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TISDAG</a:t>
            </a:r>
          </a:p>
        </p:txBody>
      </p:sp>
      <p:sp>
        <p:nvSpPr>
          <p:cNvPr id="44" name="textruta 43">
            <a:extLst>
              <a:ext uri="{FF2B5EF4-FFF2-40B4-BE49-F238E27FC236}">
                <a16:creationId xmlns:a16="http://schemas.microsoft.com/office/drawing/2014/main" id="{0C0BB1AD-6A0D-523E-8D97-82012B673861}"/>
              </a:ext>
            </a:extLst>
          </p:cNvPr>
          <p:cNvSpPr txBox="1"/>
          <p:nvPr/>
        </p:nvSpPr>
        <p:spPr>
          <a:xfrm>
            <a:off x="4030059" y="124341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ONSDAG</a:t>
            </a:r>
          </a:p>
        </p:txBody>
      </p:sp>
      <p:sp>
        <p:nvSpPr>
          <p:cNvPr id="46" name="textruta 45">
            <a:extLst>
              <a:ext uri="{FF2B5EF4-FFF2-40B4-BE49-F238E27FC236}">
                <a16:creationId xmlns:a16="http://schemas.microsoft.com/office/drawing/2014/main" id="{F775DC7A-2F14-032D-2629-01D6B2400994}"/>
              </a:ext>
            </a:extLst>
          </p:cNvPr>
          <p:cNvSpPr txBox="1"/>
          <p:nvPr/>
        </p:nvSpPr>
        <p:spPr>
          <a:xfrm>
            <a:off x="7175151" y="1236264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FREDAG</a:t>
            </a:r>
          </a:p>
        </p:txBody>
      </p:sp>
      <p:sp>
        <p:nvSpPr>
          <p:cNvPr id="47" name="textruta 46">
            <a:extLst>
              <a:ext uri="{FF2B5EF4-FFF2-40B4-BE49-F238E27FC236}">
                <a16:creationId xmlns:a16="http://schemas.microsoft.com/office/drawing/2014/main" id="{D7F61CCB-EF5F-642C-61F9-F5EA66D85C06}"/>
              </a:ext>
            </a:extLst>
          </p:cNvPr>
          <p:cNvSpPr txBox="1"/>
          <p:nvPr/>
        </p:nvSpPr>
        <p:spPr>
          <a:xfrm>
            <a:off x="8692213" y="123529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LÖRDAG</a:t>
            </a:r>
          </a:p>
        </p:txBody>
      </p:sp>
      <p:sp>
        <p:nvSpPr>
          <p:cNvPr id="48" name="textruta 47">
            <a:extLst>
              <a:ext uri="{FF2B5EF4-FFF2-40B4-BE49-F238E27FC236}">
                <a16:creationId xmlns:a16="http://schemas.microsoft.com/office/drawing/2014/main" id="{48B04813-F977-933C-8DBE-9900918164BB}"/>
              </a:ext>
            </a:extLst>
          </p:cNvPr>
          <p:cNvSpPr txBox="1"/>
          <p:nvPr/>
        </p:nvSpPr>
        <p:spPr>
          <a:xfrm>
            <a:off x="10253052" y="1230667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SÖNDAG</a:t>
            </a:r>
          </a:p>
        </p:txBody>
      </p:sp>
      <p:sp>
        <p:nvSpPr>
          <p:cNvPr id="50" name="textruta 49">
            <a:extLst>
              <a:ext uri="{FF2B5EF4-FFF2-40B4-BE49-F238E27FC236}">
                <a16:creationId xmlns:a16="http://schemas.microsoft.com/office/drawing/2014/main" id="{3DB1CC11-2B07-8955-67A5-FF2D554B920F}"/>
              </a:ext>
            </a:extLst>
          </p:cNvPr>
          <p:cNvSpPr txBox="1"/>
          <p:nvPr/>
        </p:nvSpPr>
        <p:spPr>
          <a:xfrm>
            <a:off x="8843462" y="2009754"/>
            <a:ext cx="842025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MATCH</a:t>
            </a:r>
          </a:p>
        </p:txBody>
      </p:sp>
      <p:sp>
        <p:nvSpPr>
          <p:cNvPr id="51" name="textruta 50">
            <a:extLst>
              <a:ext uri="{FF2B5EF4-FFF2-40B4-BE49-F238E27FC236}">
                <a16:creationId xmlns:a16="http://schemas.microsoft.com/office/drawing/2014/main" id="{C8D6C947-B618-3622-9948-2E793503FA9A}"/>
              </a:ext>
            </a:extLst>
          </p:cNvPr>
          <p:cNvSpPr txBox="1"/>
          <p:nvPr/>
        </p:nvSpPr>
        <p:spPr>
          <a:xfrm>
            <a:off x="10341379" y="1728043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FUTSAL</a:t>
            </a:r>
          </a:p>
        </p:txBody>
      </p:sp>
      <p:cxnSp>
        <p:nvCxnSpPr>
          <p:cNvPr id="15" name="Rak koppling 14">
            <a:extLst>
              <a:ext uri="{FF2B5EF4-FFF2-40B4-BE49-F238E27FC236}">
                <a16:creationId xmlns:a16="http://schemas.microsoft.com/office/drawing/2014/main" id="{62A40382-D111-AC21-D7AD-7FA171067C92}"/>
              </a:ext>
            </a:extLst>
          </p:cNvPr>
          <p:cNvCxnSpPr/>
          <p:nvPr/>
        </p:nvCxnSpPr>
        <p:spPr>
          <a:xfrm>
            <a:off x="5392540" y="574210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Rak koppling 15">
            <a:extLst>
              <a:ext uri="{FF2B5EF4-FFF2-40B4-BE49-F238E27FC236}">
                <a16:creationId xmlns:a16="http://schemas.microsoft.com/office/drawing/2014/main" id="{4507803D-A68E-FE8A-2D50-179FFB3ED5FC}"/>
              </a:ext>
            </a:extLst>
          </p:cNvPr>
          <p:cNvCxnSpPr/>
          <p:nvPr/>
        </p:nvCxnSpPr>
        <p:spPr>
          <a:xfrm>
            <a:off x="5392540" y="5952995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ruta 20">
            <a:extLst>
              <a:ext uri="{FF2B5EF4-FFF2-40B4-BE49-F238E27FC236}">
                <a16:creationId xmlns:a16="http://schemas.microsoft.com/office/drawing/2014/main" id="{3D5AA8BE-93E5-CEFD-7CD3-F7A49B81D09A}"/>
              </a:ext>
            </a:extLst>
          </p:cNvPr>
          <p:cNvSpPr txBox="1"/>
          <p:nvPr/>
        </p:nvSpPr>
        <p:spPr>
          <a:xfrm>
            <a:off x="5388864" y="5490975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C5EF5ECB-3321-224A-6675-BB83AF940073}"/>
              </a:ext>
            </a:extLst>
          </p:cNvPr>
          <p:cNvSpPr txBox="1"/>
          <p:nvPr/>
        </p:nvSpPr>
        <p:spPr>
          <a:xfrm>
            <a:off x="5788788" y="1588274"/>
            <a:ext cx="110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Anfall</a:t>
            </a:r>
          </a:p>
        </p:txBody>
      </p:sp>
      <p:sp>
        <p:nvSpPr>
          <p:cNvPr id="27" name="textruta 26">
            <a:extLst>
              <a:ext uri="{FF2B5EF4-FFF2-40B4-BE49-F238E27FC236}">
                <a16:creationId xmlns:a16="http://schemas.microsoft.com/office/drawing/2014/main" id="{698C63E7-95CE-B04E-B973-3FFCDBE0D356}"/>
              </a:ext>
            </a:extLst>
          </p:cNvPr>
          <p:cNvSpPr txBox="1"/>
          <p:nvPr/>
        </p:nvSpPr>
        <p:spPr>
          <a:xfrm>
            <a:off x="5621288" y="572198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34" name="textruta 33">
            <a:extLst>
              <a:ext uri="{FF2B5EF4-FFF2-40B4-BE49-F238E27FC236}">
                <a16:creationId xmlns:a16="http://schemas.microsoft.com/office/drawing/2014/main" id="{C8071302-645F-DCCD-FEF4-DB8E0F60D930}"/>
              </a:ext>
            </a:extLst>
          </p:cNvPr>
          <p:cNvSpPr txBox="1"/>
          <p:nvPr/>
        </p:nvSpPr>
        <p:spPr>
          <a:xfrm>
            <a:off x="5690647" y="5950469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cxnSp>
        <p:nvCxnSpPr>
          <p:cNvPr id="65" name="Rak koppling 64">
            <a:extLst>
              <a:ext uri="{FF2B5EF4-FFF2-40B4-BE49-F238E27FC236}">
                <a16:creationId xmlns:a16="http://schemas.microsoft.com/office/drawing/2014/main" id="{9B5DED2E-AE15-BCC0-7A3F-41AAFD9C0CC4}"/>
              </a:ext>
            </a:extLst>
          </p:cNvPr>
          <p:cNvCxnSpPr/>
          <p:nvPr/>
        </p:nvCxnSpPr>
        <p:spPr>
          <a:xfrm>
            <a:off x="2273189" y="1551668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Rak koppling 65">
            <a:extLst>
              <a:ext uri="{FF2B5EF4-FFF2-40B4-BE49-F238E27FC236}">
                <a16:creationId xmlns:a16="http://schemas.microsoft.com/office/drawing/2014/main" id="{D48DDEA8-3262-583F-14AD-6FB46A31EDBE}"/>
              </a:ext>
            </a:extLst>
          </p:cNvPr>
          <p:cNvCxnSpPr/>
          <p:nvPr/>
        </p:nvCxnSpPr>
        <p:spPr>
          <a:xfrm>
            <a:off x="2273189" y="343228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Rak koppling 68">
            <a:extLst>
              <a:ext uri="{FF2B5EF4-FFF2-40B4-BE49-F238E27FC236}">
                <a16:creationId xmlns:a16="http://schemas.microsoft.com/office/drawing/2014/main" id="{174C3AF1-11D1-8FC5-680C-1A7988977989}"/>
              </a:ext>
            </a:extLst>
          </p:cNvPr>
          <p:cNvCxnSpPr/>
          <p:nvPr/>
        </p:nvCxnSpPr>
        <p:spPr>
          <a:xfrm>
            <a:off x="2273189" y="36578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Rak koppling 71">
            <a:extLst>
              <a:ext uri="{FF2B5EF4-FFF2-40B4-BE49-F238E27FC236}">
                <a16:creationId xmlns:a16="http://schemas.microsoft.com/office/drawing/2014/main" id="{5F8C3232-1438-8A32-C6E6-B8DF4AF19AED}"/>
              </a:ext>
            </a:extLst>
          </p:cNvPr>
          <p:cNvCxnSpPr/>
          <p:nvPr/>
        </p:nvCxnSpPr>
        <p:spPr>
          <a:xfrm>
            <a:off x="2273189" y="412225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ruta 72">
            <a:extLst>
              <a:ext uri="{FF2B5EF4-FFF2-40B4-BE49-F238E27FC236}">
                <a16:creationId xmlns:a16="http://schemas.microsoft.com/office/drawing/2014/main" id="{828999B5-BCCC-45F9-C574-4983AE788145}"/>
              </a:ext>
            </a:extLst>
          </p:cNvPr>
          <p:cNvSpPr txBox="1"/>
          <p:nvPr/>
        </p:nvSpPr>
        <p:spPr>
          <a:xfrm>
            <a:off x="2508344" y="3425759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74" name="textruta 73">
            <a:extLst>
              <a:ext uri="{FF2B5EF4-FFF2-40B4-BE49-F238E27FC236}">
                <a16:creationId xmlns:a16="http://schemas.microsoft.com/office/drawing/2014/main" id="{2003686D-04EF-0239-9145-02E8CA5C848E}"/>
              </a:ext>
            </a:extLst>
          </p:cNvPr>
          <p:cNvSpPr txBox="1"/>
          <p:nvPr/>
        </p:nvSpPr>
        <p:spPr>
          <a:xfrm>
            <a:off x="2373861" y="375612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        1v1 / 2v1</a:t>
            </a:r>
          </a:p>
        </p:txBody>
      </p:sp>
      <p:cxnSp>
        <p:nvCxnSpPr>
          <p:cNvPr id="89" name="Rak koppling 88">
            <a:extLst>
              <a:ext uri="{FF2B5EF4-FFF2-40B4-BE49-F238E27FC236}">
                <a16:creationId xmlns:a16="http://schemas.microsoft.com/office/drawing/2014/main" id="{8B8B6A39-FA83-3BC4-0CDD-9DBF3D82EF34}"/>
              </a:ext>
            </a:extLst>
          </p:cNvPr>
          <p:cNvCxnSpPr/>
          <p:nvPr/>
        </p:nvCxnSpPr>
        <p:spPr>
          <a:xfrm>
            <a:off x="2273189" y="4329518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ruta 91">
            <a:extLst>
              <a:ext uri="{FF2B5EF4-FFF2-40B4-BE49-F238E27FC236}">
                <a16:creationId xmlns:a16="http://schemas.microsoft.com/office/drawing/2014/main" id="{E63CC00E-BC48-69B4-26FD-B8C0C67BE0F7}"/>
              </a:ext>
            </a:extLst>
          </p:cNvPr>
          <p:cNvSpPr txBox="1"/>
          <p:nvPr/>
        </p:nvSpPr>
        <p:spPr>
          <a:xfrm>
            <a:off x="2604741" y="4093081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Spel 4v4</a:t>
            </a:r>
          </a:p>
        </p:txBody>
      </p:sp>
      <p:sp>
        <p:nvSpPr>
          <p:cNvPr id="93" name="textruta 92">
            <a:extLst>
              <a:ext uri="{FF2B5EF4-FFF2-40B4-BE49-F238E27FC236}">
                <a16:creationId xmlns:a16="http://schemas.microsoft.com/office/drawing/2014/main" id="{9DC47EA4-B2A1-1367-6B8C-684C6CED6FEC}"/>
              </a:ext>
            </a:extLst>
          </p:cNvPr>
          <p:cNvSpPr txBox="1"/>
          <p:nvPr/>
        </p:nvSpPr>
        <p:spPr>
          <a:xfrm>
            <a:off x="2508344" y="3197371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94" name="Rak koppling 93">
            <a:extLst>
              <a:ext uri="{FF2B5EF4-FFF2-40B4-BE49-F238E27FC236}">
                <a16:creationId xmlns:a16="http://schemas.microsoft.com/office/drawing/2014/main" id="{AB5F6939-BC42-7E65-4857-F84E4E3BFF34}"/>
              </a:ext>
            </a:extLst>
          </p:cNvPr>
          <p:cNvCxnSpPr/>
          <p:nvPr/>
        </p:nvCxnSpPr>
        <p:spPr>
          <a:xfrm>
            <a:off x="2284485" y="5734212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Rak koppling 96">
            <a:extLst>
              <a:ext uri="{FF2B5EF4-FFF2-40B4-BE49-F238E27FC236}">
                <a16:creationId xmlns:a16="http://schemas.microsoft.com/office/drawing/2014/main" id="{3FEC14ED-2C2C-597D-427D-AC6D37F9C6C7}"/>
              </a:ext>
            </a:extLst>
          </p:cNvPr>
          <p:cNvCxnSpPr/>
          <p:nvPr/>
        </p:nvCxnSpPr>
        <p:spPr>
          <a:xfrm>
            <a:off x="2284485" y="594510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8" name="Bildobjekt 97" descr="En bild som visar grön, spel&#10;&#10;AI-genererat innehåll kan vara felaktigt.">
            <a:extLst>
              <a:ext uri="{FF2B5EF4-FFF2-40B4-BE49-F238E27FC236}">
                <a16:creationId xmlns:a16="http://schemas.microsoft.com/office/drawing/2014/main" id="{F4C24AC6-BF67-A99D-C244-0B2F80FDD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485" y="2105857"/>
            <a:ext cx="1390844" cy="1115536"/>
          </a:xfrm>
          <a:prstGeom prst="rect">
            <a:avLst/>
          </a:prstGeom>
        </p:spPr>
      </p:pic>
      <p:pic>
        <p:nvPicPr>
          <p:cNvPr id="99" name="Bildobjekt 98" descr="En bild som visar grön, Spel, spel&#10;&#10;AI-genererat innehåll kan vara felaktigt.">
            <a:extLst>
              <a:ext uri="{FF2B5EF4-FFF2-40B4-BE49-F238E27FC236}">
                <a16:creationId xmlns:a16="http://schemas.microsoft.com/office/drawing/2014/main" id="{B678FF07-FB00-93D8-84C3-17B0943796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84" y="4389537"/>
            <a:ext cx="1368322" cy="1091150"/>
          </a:xfrm>
          <a:prstGeom prst="rect">
            <a:avLst/>
          </a:prstGeom>
        </p:spPr>
      </p:pic>
      <p:sp>
        <p:nvSpPr>
          <p:cNvPr id="100" name="textruta 99">
            <a:extLst>
              <a:ext uri="{FF2B5EF4-FFF2-40B4-BE49-F238E27FC236}">
                <a16:creationId xmlns:a16="http://schemas.microsoft.com/office/drawing/2014/main" id="{0C48F30C-BF18-ADB3-5AD5-629E52F79FF3}"/>
              </a:ext>
            </a:extLst>
          </p:cNvPr>
          <p:cNvSpPr txBox="1"/>
          <p:nvPr/>
        </p:nvSpPr>
        <p:spPr>
          <a:xfrm>
            <a:off x="2702052" y="1602107"/>
            <a:ext cx="1109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Anfall</a:t>
            </a:r>
          </a:p>
        </p:txBody>
      </p:sp>
      <p:sp>
        <p:nvSpPr>
          <p:cNvPr id="101" name="textruta 100">
            <a:extLst>
              <a:ext uri="{FF2B5EF4-FFF2-40B4-BE49-F238E27FC236}">
                <a16:creationId xmlns:a16="http://schemas.microsoft.com/office/drawing/2014/main" id="{A1AE4731-28B9-AFFF-E183-066B51D6F0E8}"/>
              </a:ext>
            </a:extLst>
          </p:cNvPr>
          <p:cNvSpPr txBox="1"/>
          <p:nvPr/>
        </p:nvSpPr>
        <p:spPr>
          <a:xfrm>
            <a:off x="2485621" y="570772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102" name="textruta 101">
            <a:extLst>
              <a:ext uri="{FF2B5EF4-FFF2-40B4-BE49-F238E27FC236}">
                <a16:creationId xmlns:a16="http://schemas.microsoft.com/office/drawing/2014/main" id="{E4C15321-8FFD-A2DC-CD3C-35FBDA152805}"/>
              </a:ext>
            </a:extLst>
          </p:cNvPr>
          <p:cNvSpPr txBox="1"/>
          <p:nvPr/>
        </p:nvSpPr>
        <p:spPr>
          <a:xfrm>
            <a:off x="2553081" y="5939421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Rörlighet</a:t>
            </a:r>
          </a:p>
        </p:txBody>
      </p:sp>
      <p:sp>
        <p:nvSpPr>
          <p:cNvPr id="103" name="textruta 102">
            <a:extLst>
              <a:ext uri="{FF2B5EF4-FFF2-40B4-BE49-F238E27FC236}">
                <a16:creationId xmlns:a16="http://schemas.microsoft.com/office/drawing/2014/main" id="{48811D0A-F614-8EBF-A93A-5EAE5AAA974D}"/>
              </a:ext>
            </a:extLst>
          </p:cNvPr>
          <p:cNvSpPr txBox="1"/>
          <p:nvPr/>
        </p:nvSpPr>
        <p:spPr>
          <a:xfrm>
            <a:off x="1021634" y="1685339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104" name="textruta 103">
            <a:extLst>
              <a:ext uri="{FF2B5EF4-FFF2-40B4-BE49-F238E27FC236}">
                <a16:creationId xmlns:a16="http://schemas.microsoft.com/office/drawing/2014/main" id="{8855CD17-DBAF-7A31-D9A0-48150133DFE6}"/>
              </a:ext>
            </a:extLst>
          </p:cNvPr>
          <p:cNvSpPr txBox="1"/>
          <p:nvPr/>
        </p:nvSpPr>
        <p:spPr>
          <a:xfrm>
            <a:off x="7231528" y="1731967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7FBBD3D5-7B71-D616-EB58-F54498D736B9}"/>
              </a:ext>
            </a:extLst>
          </p:cNvPr>
          <p:cNvSpPr txBox="1"/>
          <p:nvPr/>
        </p:nvSpPr>
        <p:spPr>
          <a:xfrm>
            <a:off x="2294925" y="5487954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cxnSp>
        <p:nvCxnSpPr>
          <p:cNvPr id="6" name="Rak koppling 38">
            <a:extLst>
              <a:ext uri="{FF2B5EF4-FFF2-40B4-BE49-F238E27FC236}">
                <a16:creationId xmlns:a16="http://schemas.microsoft.com/office/drawing/2014/main" id="{09481327-6CFC-8A39-C15B-E3BD82E4428B}"/>
              </a:ext>
            </a:extLst>
          </p:cNvPr>
          <p:cNvCxnSpPr/>
          <p:nvPr/>
        </p:nvCxnSpPr>
        <p:spPr>
          <a:xfrm>
            <a:off x="5388864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ruta 18">
            <a:extLst>
              <a:ext uri="{FF2B5EF4-FFF2-40B4-BE49-F238E27FC236}">
                <a16:creationId xmlns:a16="http://schemas.microsoft.com/office/drawing/2014/main" id="{AD526904-FB58-16BF-009C-3974AF3EE663}"/>
              </a:ext>
            </a:extLst>
          </p:cNvPr>
          <p:cNvSpPr txBox="1"/>
          <p:nvPr/>
        </p:nvSpPr>
        <p:spPr>
          <a:xfrm>
            <a:off x="5531358" y="1239871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TORSDAG</a:t>
            </a:r>
          </a:p>
        </p:txBody>
      </p:sp>
      <p:cxnSp>
        <p:nvCxnSpPr>
          <p:cNvPr id="23" name="Rak koppling 2">
            <a:extLst>
              <a:ext uri="{FF2B5EF4-FFF2-40B4-BE49-F238E27FC236}">
                <a16:creationId xmlns:a16="http://schemas.microsoft.com/office/drawing/2014/main" id="{0C55C7EA-7007-BECE-7A26-A54974072491}"/>
              </a:ext>
            </a:extLst>
          </p:cNvPr>
          <p:cNvCxnSpPr/>
          <p:nvPr/>
        </p:nvCxnSpPr>
        <p:spPr>
          <a:xfrm>
            <a:off x="5388864" y="228675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Rak koppling 7">
            <a:extLst>
              <a:ext uri="{FF2B5EF4-FFF2-40B4-BE49-F238E27FC236}">
                <a16:creationId xmlns:a16="http://schemas.microsoft.com/office/drawing/2014/main" id="{F63637FA-3286-3BA8-AD88-E962F1B0E8A9}"/>
              </a:ext>
            </a:extLst>
          </p:cNvPr>
          <p:cNvCxnSpPr/>
          <p:nvPr/>
        </p:nvCxnSpPr>
        <p:spPr>
          <a:xfrm>
            <a:off x="5388864" y="2838219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ruta 25">
            <a:extLst>
              <a:ext uri="{FF2B5EF4-FFF2-40B4-BE49-F238E27FC236}">
                <a16:creationId xmlns:a16="http://schemas.microsoft.com/office/drawing/2014/main" id="{55069E51-FD17-CA7A-800C-B42FCF21FF75}"/>
              </a:ext>
            </a:extLst>
          </p:cNvPr>
          <p:cNvSpPr txBox="1"/>
          <p:nvPr/>
        </p:nvSpPr>
        <p:spPr>
          <a:xfrm>
            <a:off x="5621288" y="2858337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Skott på mål</a:t>
            </a:r>
          </a:p>
        </p:txBody>
      </p:sp>
      <p:sp>
        <p:nvSpPr>
          <p:cNvPr id="49" name="textruta 48">
            <a:extLst>
              <a:ext uri="{FF2B5EF4-FFF2-40B4-BE49-F238E27FC236}">
                <a16:creationId xmlns:a16="http://schemas.microsoft.com/office/drawing/2014/main" id="{6A55B2E1-DF50-595E-7324-75CACD35CC36}"/>
              </a:ext>
            </a:extLst>
          </p:cNvPr>
          <p:cNvSpPr txBox="1"/>
          <p:nvPr/>
        </p:nvSpPr>
        <p:spPr>
          <a:xfrm>
            <a:off x="5566626" y="2009754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sp>
        <p:nvSpPr>
          <p:cNvPr id="53" name="textruta 52">
            <a:extLst>
              <a:ext uri="{FF2B5EF4-FFF2-40B4-BE49-F238E27FC236}">
                <a16:creationId xmlns:a16="http://schemas.microsoft.com/office/drawing/2014/main" id="{BFFBAC41-56AB-4178-0947-5F1E848030B1}"/>
              </a:ext>
            </a:extLst>
          </p:cNvPr>
          <p:cNvSpPr txBox="1"/>
          <p:nvPr/>
        </p:nvSpPr>
        <p:spPr>
          <a:xfrm>
            <a:off x="5557664" y="2286753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55" name="textruta 54">
            <a:extLst>
              <a:ext uri="{FF2B5EF4-FFF2-40B4-BE49-F238E27FC236}">
                <a16:creationId xmlns:a16="http://schemas.microsoft.com/office/drawing/2014/main" id="{CF55DB86-3344-9AEC-104D-BF170A896B5F}"/>
              </a:ext>
            </a:extLst>
          </p:cNvPr>
          <p:cNvSpPr txBox="1"/>
          <p:nvPr/>
        </p:nvSpPr>
        <p:spPr>
          <a:xfrm>
            <a:off x="5593860" y="2576609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Stort spel 5v5</a:t>
            </a:r>
          </a:p>
        </p:txBody>
      </p:sp>
      <p:pic>
        <p:nvPicPr>
          <p:cNvPr id="56" name="Bildobjekt 55" descr="En bild som visar Spel, bord, Flausch, grön&#10;&#10;AI-genererat innehåll kan vara felaktigt.">
            <a:extLst>
              <a:ext uri="{FF2B5EF4-FFF2-40B4-BE49-F238E27FC236}">
                <a16:creationId xmlns:a16="http://schemas.microsoft.com/office/drawing/2014/main" id="{8112DD69-6D5B-34F5-061F-DE4CE2F416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159" y="3305777"/>
            <a:ext cx="1352307" cy="2047482"/>
          </a:xfrm>
          <a:prstGeom prst="rect">
            <a:avLst/>
          </a:prstGeom>
        </p:spPr>
      </p:pic>
      <p:cxnSp>
        <p:nvCxnSpPr>
          <p:cNvPr id="58" name="Rak koppling 7">
            <a:extLst>
              <a:ext uri="{FF2B5EF4-FFF2-40B4-BE49-F238E27FC236}">
                <a16:creationId xmlns:a16="http://schemas.microsoft.com/office/drawing/2014/main" id="{64A97C3C-7738-737B-1EE8-CBA27C3705F3}"/>
              </a:ext>
            </a:extLst>
          </p:cNvPr>
          <p:cNvCxnSpPr/>
          <p:nvPr/>
        </p:nvCxnSpPr>
        <p:spPr>
          <a:xfrm>
            <a:off x="5406498" y="311994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Rak koppling 7">
            <a:extLst>
              <a:ext uri="{FF2B5EF4-FFF2-40B4-BE49-F238E27FC236}">
                <a16:creationId xmlns:a16="http://schemas.microsoft.com/office/drawing/2014/main" id="{C746DE48-8223-CC8A-BB49-BC8CFB283A27}"/>
              </a:ext>
            </a:extLst>
          </p:cNvPr>
          <p:cNvCxnSpPr/>
          <p:nvPr/>
        </p:nvCxnSpPr>
        <p:spPr>
          <a:xfrm>
            <a:off x="5381244" y="254836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ruta 2">
            <a:extLst>
              <a:ext uri="{FF2B5EF4-FFF2-40B4-BE49-F238E27FC236}">
                <a16:creationId xmlns:a16="http://schemas.microsoft.com/office/drawing/2014/main" id="{5A99384F-35FE-A136-B4D1-67697ABEA1CE}"/>
              </a:ext>
            </a:extLst>
          </p:cNvPr>
          <p:cNvSpPr txBox="1"/>
          <p:nvPr/>
        </p:nvSpPr>
        <p:spPr>
          <a:xfrm>
            <a:off x="4121305" y="1738713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</p:spTree>
    <p:extLst>
      <p:ext uri="{BB962C8B-B14F-4D97-AF65-F5344CB8AC3E}">
        <p14:creationId xmlns:p14="http://schemas.microsoft.com/office/powerpoint/2010/main" val="1404984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23BCB-8E22-3983-B0CB-6932C590F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B06C86-9A24-EC37-CEA4-4ED50DBC0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7AC76662-B871-9519-4E93-418FC1FF2434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4DCD42EC-8BCA-8291-7076-BAE337AE11EF}"/>
              </a:ext>
            </a:extLst>
          </p:cNvPr>
          <p:cNvSpPr txBox="1"/>
          <p:nvPr/>
        </p:nvSpPr>
        <p:spPr>
          <a:xfrm>
            <a:off x="2282489" y="584336"/>
            <a:ext cx="76109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44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TRÄNINGSPLANERING</a:t>
            </a:r>
          </a:p>
          <a:p>
            <a:pPr algn="ctr"/>
            <a:r>
              <a:rPr lang="sv-SE" sz="2400" dirty="0">
                <a:solidFill>
                  <a:schemeClr val="bg1"/>
                </a:solidFill>
                <a:latin typeface="Bebas Neue" panose="020B0606020202050201" pitchFamily="34" charset="77"/>
              </a:rPr>
              <a:t>5 mot 5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8DB92D5F-D075-EFB2-E8C8-EB2AE32E2C92}"/>
              </a:ext>
            </a:extLst>
          </p:cNvPr>
          <p:cNvSpPr txBox="1"/>
          <p:nvPr/>
        </p:nvSpPr>
        <p:spPr>
          <a:xfrm>
            <a:off x="2749013" y="1714559"/>
            <a:ext cx="7144422" cy="189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FÄRDIGA TRÄNINGSPLANERINGAR OCH ÖVNINGAR I XPS SOM ÄR ENKLA ATT FÖLJA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2 PARALLELA VECKOR (RÖD OCH VIT)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DÄR VARJE TRÄNING BYGGER PÅ 3 MOMENT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20BB68B8-73F1-DCA9-EDA1-2355ACC5A6A2}"/>
              </a:ext>
            </a:extLst>
          </p:cNvPr>
          <p:cNvSpPr/>
          <p:nvPr/>
        </p:nvSpPr>
        <p:spPr>
          <a:xfrm>
            <a:off x="2297549" y="3829050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”JAG OCH BOLLEN”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76A42A13-9C34-81DD-B7FC-35850427A5AD}"/>
              </a:ext>
            </a:extLst>
          </p:cNvPr>
          <p:cNvSpPr/>
          <p:nvPr/>
        </p:nvSpPr>
        <p:spPr>
          <a:xfrm>
            <a:off x="5298835" y="3829050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”1 VS 1 / 2 VS 2”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3FF6F43B-8193-AB77-1130-B258F955B28C}"/>
              </a:ext>
            </a:extLst>
          </p:cNvPr>
          <p:cNvSpPr/>
          <p:nvPr/>
        </p:nvSpPr>
        <p:spPr>
          <a:xfrm>
            <a:off x="8300122" y="3829050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”SPEL”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12EBD3C9-EEC0-FACF-A175-D70D6FB8C87B}"/>
              </a:ext>
            </a:extLst>
          </p:cNvPr>
          <p:cNvSpPr/>
          <p:nvPr/>
        </p:nvSpPr>
        <p:spPr>
          <a:xfrm>
            <a:off x="2297549" y="5738812"/>
            <a:ext cx="7595886" cy="68262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”FOTBOLLSFYS”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1258078B-EFEE-B9D8-4CE7-17C9C1B1E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73" cy="1125133"/>
          </a:xfrm>
          <a:prstGeom prst="rect">
            <a:avLst/>
          </a:prstGeom>
        </p:spPr>
      </p:pic>
      <p:pic>
        <p:nvPicPr>
          <p:cNvPr id="11" name="Bildobjekt 10" descr="En bild som visar text, Teckensnitt, skärmbild, design&#10;&#10;Automatiskt genererad beskrivning">
            <a:extLst>
              <a:ext uri="{FF2B5EF4-FFF2-40B4-BE49-F238E27FC236}">
                <a16:creationId xmlns:a16="http://schemas.microsoft.com/office/drawing/2014/main" id="{3A65433D-B737-E642-8B8C-A57834B4B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956" y="4286250"/>
            <a:ext cx="1117600" cy="1016000"/>
          </a:xfrm>
          <a:prstGeom prst="rect">
            <a:avLst/>
          </a:prstGeom>
        </p:spPr>
      </p:pic>
      <p:pic>
        <p:nvPicPr>
          <p:cNvPr id="14" name="Bildobjekt 13">
            <a:extLst>
              <a:ext uri="{FF2B5EF4-FFF2-40B4-BE49-F238E27FC236}">
                <a16:creationId xmlns:a16="http://schemas.microsoft.com/office/drawing/2014/main" id="{8B80C3F1-6EA4-E24A-A4E5-BF0B4C502D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1978" y="5646865"/>
            <a:ext cx="5689600" cy="609600"/>
          </a:xfrm>
          <a:prstGeom prst="rect">
            <a:avLst/>
          </a:prstGeom>
        </p:spPr>
      </p:pic>
      <p:pic>
        <p:nvPicPr>
          <p:cNvPr id="18" name="Bildobjekt 17" descr="En bild som visar text, Teckensnitt, skärmbild, design&#10;&#10;Automatiskt genererad beskrivning">
            <a:extLst>
              <a:ext uri="{FF2B5EF4-FFF2-40B4-BE49-F238E27FC236}">
                <a16:creationId xmlns:a16="http://schemas.microsoft.com/office/drawing/2014/main" id="{E6CEE509-D641-3648-9653-64BA2C66F0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2401" y="2272645"/>
            <a:ext cx="1587500" cy="901700"/>
          </a:xfrm>
          <a:prstGeom prst="rect">
            <a:avLst/>
          </a:prstGeom>
        </p:spPr>
      </p:pic>
      <p:cxnSp>
        <p:nvCxnSpPr>
          <p:cNvPr id="19" name="Rak pil 18">
            <a:extLst>
              <a:ext uri="{FF2B5EF4-FFF2-40B4-BE49-F238E27FC236}">
                <a16:creationId xmlns:a16="http://schemas.microsoft.com/office/drawing/2014/main" id="{3FF00589-5362-7B4C-9F48-DA6913AEEEDA}"/>
              </a:ext>
            </a:extLst>
          </p:cNvPr>
          <p:cNvCxnSpPr>
            <a:cxnSpLocks/>
          </p:cNvCxnSpPr>
          <p:nvPr/>
        </p:nvCxnSpPr>
        <p:spPr>
          <a:xfrm flipV="1">
            <a:off x="1734800" y="4371458"/>
            <a:ext cx="655955" cy="1731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Rak pil 19">
            <a:extLst>
              <a:ext uri="{FF2B5EF4-FFF2-40B4-BE49-F238E27FC236}">
                <a16:creationId xmlns:a16="http://schemas.microsoft.com/office/drawing/2014/main" id="{F04EF0E6-6383-184F-B288-FBFB28B5D40B}"/>
              </a:ext>
            </a:extLst>
          </p:cNvPr>
          <p:cNvCxnSpPr>
            <a:cxnSpLocks/>
          </p:cNvCxnSpPr>
          <p:nvPr/>
        </p:nvCxnSpPr>
        <p:spPr>
          <a:xfrm flipH="1">
            <a:off x="5896085" y="3200573"/>
            <a:ext cx="749099" cy="6522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Rak pil 21">
            <a:extLst>
              <a:ext uri="{FF2B5EF4-FFF2-40B4-BE49-F238E27FC236}">
                <a16:creationId xmlns:a16="http://schemas.microsoft.com/office/drawing/2014/main" id="{C7EF0B29-1244-1444-822A-B81FBECA2E85}"/>
              </a:ext>
            </a:extLst>
          </p:cNvPr>
          <p:cNvCxnSpPr>
            <a:cxnSpLocks/>
          </p:cNvCxnSpPr>
          <p:nvPr/>
        </p:nvCxnSpPr>
        <p:spPr>
          <a:xfrm flipH="1">
            <a:off x="6364374" y="3188984"/>
            <a:ext cx="694697" cy="76474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Rak pil 28">
            <a:extLst>
              <a:ext uri="{FF2B5EF4-FFF2-40B4-BE49-F238E27FC236}">
                <a16:creationId xmlns:a16="http://schemas.microsoft.com/office/drawing/2014/main" id="{9872BD26-281D-1445-AA71-47F3612719D1}"/>
              </a:ext>
            </a:extLst>
          </p:cNvPr>
          <p:cNvCxnSpPr>
            <a:cxnSpLocks/>
          </p:cNvCxnSpPr>
          <p:nvPr/>
        </p:nvCxnSpPr>
        <p:spPr>
          <a:xfrm flipV="1">
            <a:off x="7963572" y="5263977"/>
            <a:ext cx="334403" cy="37932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Rak pil 20">
            <a:extLst>
              <a:ext uri="{FF2B5EF4-FFF2-40B4-BE49-F238E27FC236}">
                <a16:creationId xmlns:a16="http://schemas.microsoft.com/office/drawing/2014/main" id="{CB5E4F44-030C-7345-A9BF-0A212A833F2A}"/>
              </a:ext>
            </a:extLst>
          </p:cNvPr>
          <p:cNvCxnSpPr>
            <a:cxnSpLocks/>
          </p:cNvCxnSpPr>
          <p:nvPr/>
        </p:nvCxnSpPr>
        <p:spPr>
          <a:xfrm flipV="1">
            <a:off x="1734800" y="4636542"/>
            <a:ext cx="3564035" cy="12798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3512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23BCB-8E22-3983-B0CB-6932C590F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B06C86-9A24-EC37-CEA4-4ED50DBC0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7AC76662-B871-9519-4E93-418FC1FF2434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4DCD42EC-8BCA-8291-7076-BAE337AE11EF}"/>
              </a:ext>
            </a:extLst>
          </p:cNvPr>
          <p:cNvSpPr txBox="1"/>
          <p:nvPr/>
        </p:nvSpPr>
        <p:spPr>
          <a:xfrm>
            <a:off x="-298544" y="594714"/>
            <a:ext cx="76109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44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Träning idag </a:t>
            </a:r>
          </a:p>
          <a:p>
            <a:pPr algn="ctr"/>
            <a:r>
              <a:rPr lang="sv-SE" sz="2400" dirty="0">
                <a:solidFill>
                  <a:schemeClr val="bg1"/>
                </a:solidFill>
                <a:latin typeface="Bebas Neue" panose="020B0606020202050201" pitchFamily="34" charset="77"/>
              </a:rPr>
              <a:t>5 mot 5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20BB68B8-73F1-DCA9-EDA1-2355ACC5A6A2}"/>
              </a:ext>
            </a:extLst>
          </p:cNvPr>
          <p:cNvSpPr/>
          <p:nvPr/>
        </p:nvSpPr>
        <p:spPr>
          <a:xfrm>
            <a:off x="661254" y="2517607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”JAG OCH BOLLEN”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76A42A13-9C34-81DD-B7FC-35850427A5AD}"/>
              </a:ext>
            </a:extLst>
          </p:cNvPr>
          <p:cNvSpPr/>
          <p:nvPr/>
        </p:nvSpPr>
        <p:spPr>
          <a:xfrm>
            <a:off x="2507509" y="2524292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”1 VS 1 / 2 VS 2”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3FF6F43B-8193-AB77-1130-B258F955B28C}"/>
              </a:ext>
            </a:extLst>
          </p:cNvPr>
          <p:cNvSpPr/>
          <p:nvPr/>
        </p:nvSpPr>
        <p:spPr>
          <a:xfrm>
            <a:off x="4353764" y="2524292"/>
            <a:ext cx="1593313" cy="1473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”SPEL”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12EBD3C9-EEC0-FACF-A175-D70D6FB8C87B}"/>
              </a:ext>
            </a:extLst>
          </p:cNvPr>
          <p:cNvSpPr/>
          <p:nvPr/>
        </p:nvSpPr>
        <p:spPr>
          <a:xfrm>
            <a:off x="661254" y="4427370"/>
            <a:ext cx="5285823" cy="625892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”FOTBOLLSFYS”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1258078B-EFEE-B9D8-4CE7-17C9C1B1E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4159" y="465339"/>
            <a:ext cx="948973" cy="1125133"/>
          </a:xfrm>
          <a:prstGeom prst="rect">
            <a:avLst/>
          </a:prstGeom>
        </p:spPr>
      </p:pic>
      <p:pic>
        <p:nvPicPr>
          <p:cNvPr id="11" name="Bildobjekt 10" descr="En bild som visar text, diagram, Plan, schematisk&#10;&#10;Automatiskt genererad beskrivning">
            <a:extLst>
              <a:ext uri="{FF2B5EF4-FFF2-40B4-BE49-F238E27FC236}">
                <a16:creationId xmlns:a16="http://schemas.microsoft.com/office/drawing/2014/main" id="{1A5520CA-E0C5-2B4C-B09D-2C1575F83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9098" y="261744"/>
            <a:ext cx="4356768" cy="633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49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0DF37-0A20-2A98-2ADF-25C2F8322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2F3304E-7E97-BF1A-DFFA-4FDA3FE76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3EA4AA29-015A-6294-EEAE-F933CF924A5E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49E71135-334A-FF22-A2C1-B59F1561E94E}"/>
              </a:ext>
            </a:extLst>
          </p:cNvPr>
          <p:cNvSpPr txBox="1"/>
          <p:nvPr/>
        </p:nvSpPr>
        <p:spPr>
          <a:xfrm>
            <a:off x="2282489" y="2551837"/>
            <a:ext cx="76109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4400" dirty="0">
                <a:solidFill>
                  <a:schemeClr val="bg1"/>
                </a:solidFill>
                <a:latin typeface="Bebas Neue" panose="020B0606020202050201" pitchFamily="34" charset="77"/>
              </a:rPr>
              <a:t>RÖDA TRÅDEN 2.0</a:t>
            </a:r>
          </a:p>
          <a:p>
            <a:pPr algn="ctr"/>
            <a:r>
              <a:rPr lang="sv-SE" sz="4400" dirty="0">
                <a:solidFill>
                  <a:schemeClr val="bg1"/>
                </a:solidFill>
                <a:latin typeface="Bebas Neue" panose="020B0606020202050201" pitchFamily="34" charset="77"/>
              </a:rPr>
              <a:t>TRÄNING 7 MOT 7</a:t>
            </a:r>
          </a:p>
        </p:txBody>
      </p:sp>
      <p:pic>
        <p:nvPicPr>
          <p:cNvPr id="3" name="Bildobjekt 2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DBB4656D-698B-A8CA-0657-50F7B0678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73" cy="112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637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2C6F2C-E1DE-9118-8FFB-0B82C6B67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6A32C71-94D2-6E0D-656B-37E4B6E7F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D6601FB0-2946-CDA9-D736-0F101698C1EF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74C23092-F076-3B59-6544-7BBCCA154CAB}"/>
              </a:ext>
            </a:extLst>
          </p:cNvPr>
          <p:cNvSpPr txBox="1"/>
          <p:nvPr/>
        </p:nvSpPr>
        <p:spPr>
          <a:xfrm>
            <a:off x="2282489" y="584336"/>
            <a:ext cx="76109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TRÄNINGSPLANERING</a:t>
            </a:r>
          </a:p>
          <a:p>
            <a:pPr algn="ctr"/>
            <a:r>
              <a:rPr lang="sv-SE" sz="2400" dirty="0">
                <a:solidFill>
                  <a:schemeClr val="bg1"/>
                </a:solidFill>
                <a:latin typeface="Bebas Neue" panose="020B0606020202050201" pitchFamily="34" charset="77"/>
              </a:rPr>
              <a:t>7 mot 7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995C3AA2-9789-9756-AC06-931F0405761D}"/>
              </a:ext>
            </a:extLst>
          </p:cNvPr>
          <p:cNvSpPr txBox="1"/>
          <p:nvPr/>
        </p:nvSpPr>
        <p:spPr>
          <a:xfrm>
            <a:off x="2749013" y="1714559"/>
            <a:ext cx="7144422" cy="189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FÄRDIGA TRÄNINGSPLANERINGAR OCH ÖVNINGAR I XPS SOM ÄR ENKLA ATT FÖLJA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2 PARALLELA VECKOR (RÖD OCH VIT)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DÄR VARJE TRÄNING BYGGER PÅ 3 MOMENT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D48D0A3-CA3A-A67A-ECF9-F6F20F5B2119}"/>
              </a:ext>
            </a:extLst>
          </p:cNvPr>
          <p:cNvSpPr/>
          <p:nvPr/>
        </p:nvSpPr>
        <p:spPr>
          <a:xfrm>
            <a:off x="2282489" y="3632988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”JAG OCH BOLLEN”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ED201C0E-6E34-1C60-B242-618F8592849A}"/>
              </a:ext>
            </a:extLst>
          </p:cNvPr>
          <p:cNvSpPr/>
          <p:nvPr/>
        </p:nvSpPr>
        <p:spPr>
          <a:xfrm>
            <a:off x="8300121" y="3632988"/>
            <a:ext cx="1593313" cy="1986362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”SPEL”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B8219FB1-872C-30D1-6723-402051390BBE}"/>
              </a:ext>
            </a:extLst>
          </p:cNvPr>
          <p:cNvSpPr/>
          <p:nvPr/>
        </p:nvSpPr>
        <p:spPr>
          <a:xfrm>
            <a:off x="2298057" y="5738812"/>
            <a:ext cx="7595886" cy="68262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”FOTBOLLSFYS”</a:t>
            </a: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35572D20-337D-6C53-8C86-C7E22E366754}"/>
              </a:ext>
            </a:extLst>
          </p:cNvPr>
          <p:cNvSpPr/>
          <p:nvPr/>
        </p:nvSpPr>
        <p:spPr>
          <a:xfrm>
            <a:off x="2282489" y="4685900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”PASS / MOTTAG”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AABEE97F-DBC1-2E23-AAAF-7FB6CA8EBAE9}"/>
              </a:ext>
            </a:extLst>
          </p:cNvPr>
          <p:cNvSpPr/>
          <p:nvPr/>
        </p:nvSpPr>
        <p:spPr>
          <a:xfrm>
            <a:off x="5291305" y="3632988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”1 vs 1 / 2 vs 1”</a:t>
            </a:r>
          </a:p>
          <a:p>
            <a:pPr algn="ctr"/>
            <a:endParaRPr lang="sv-SE" sz="1200" dirty="0"/>
          </a:p>
          <a:p>
            <a:pPr algn="ctr"/>
            <a:r>
              <a:rPr lang="sv-SE" sz="1200" dirty="0"/>
              <a:t>”2 vs 2 / 3 vs 2”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B391213E-3B8B-7D32-8DBD-8802AAB75EF8}"/>
              </a:ext>
            </a:extLst>
          </p:cNvPr>
          <p:cNvSpPr/>
          <p:nvPr/>
        </p:nvSpPr>
        <p:spPr>
          <a:xfrm>
            <a:off x="5299343" y="4685900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”POSSESION”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48EFAFAF-2BE9-C82C-742D-1BD70F888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73" cy="112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07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  <p:bldP spid="8" grpId="0" animBg="1"/>
      <p:bldP spid="11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F9963-0381-BA69-0220-BF20FA57A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B2399F0-579D-5F33-B4E3-958366B35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7E40AD6F-7863-4B9C-1A08-E430694D45D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98DBA423-6884-494A-F2E9-E6E5A908799B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Aptos Black" panose="020B0004020202020204" pitchFamily="34" charset="0"/>
              </a:rPr>
              <a:t>RÖD VECKA 10-12 år</a:t>
            </a:r>
          </a:p>
        </p:txBody>
      </p:sp>
      <p:pic>
        <p:nvPicPr>
          <p:cNvPr id="11" name="Platshållare för innehåll 10">
            <a:extLst>
              <a:ext uri="{FF2B5EF4-FFF2-40B4-BE49-F238E27FC236}">
                <a16:creationId xmlns:a16="http://schemas.microsoft.com/office/drawing/2014/main" id="{FC9ACA3A-954F-0518-9124-5B0706D16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487" y="341254"/>
            <a:ext cx="889413" cy="889413"/>
          </a:xfr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A437E802-0027-C44A-C852-961FF27E55FB}"/>
              </a:ext>
            </a:extLst>
          </p:cNvPr>
          <p:cNvSpPr/>
          <p:nvPr/>
        </p:nvSpPr>
        <p:spPr>
          <a:xfrm>
            <a:off x="72999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717CA66A-0077-B87D-F380-D888E4F7C602}"/>
              </a:ext>
            </a:extLst>
          </p:cNvPr>
          <p:cNvSpPr/>
          <p:nvPr/>
        </p:nvSpPr>
        <p:spPr>
          <a:xfrm>
            <a:off x="228295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DBAA28AD-78E5-55B2-05B9-7969DD8B8142}"/>
              </a:ext>
            </a:extLst>
          </p:cNvPr>
          <p:cNvSpPr/>
          <p:nvPr/>
        </p:nvSpPr>
        <p:spPr>
          <a:xfrm>
            <a:off x="3835908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642CEDC6-AD1A-0BF9-9B84-19CBDE09F029}"/>
              </a:ext>
            </a:extLst>
          </p:cNvPr>
          <p:cNvSpPr/>
          <p:nvPr/>
        </p:nvSpPr>
        <p:spPr>
          <a:xfrm>
            <a:off x="5388864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Rektangel 30">
            <a:extLst>
              <a:ext uri="{FF2B5EF4-FFF2-40B4-BE49-F238E27FC236}">
                <a16:creationId xmlns:a16="http://schemas.microsoft.com/office/drawing/2014/main" id="{2EEA3D29-E016-91DA-816F-06EA41378304}"/>
              </a:ext>
            </a:extLst>
          </p:cNvPr>
          <p:cNvSpPr/>
          <p:nvPr/>
        </p:nvSpPr>
        <p:spPr>
          <a:xfrm>
            <a:off x="6941820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130EDEDD-FA70-BE01-3FFE-BBAAE03CBB4A}"/>
              </a:ext>
            </a:extLst>
          </p:cNvPr>
          <p:cNvSpPr/>
          <p:nvPr/>
        </p:nvSpPr>
        <p:spPr>
          <a:xfrm>
            <a:off x="849477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D71C4576-70A4-4D50-BDB7-D0A85EE0B71B}"/>
              </a:ext>
            </a:extLst>
          </p:cNvPr>
          <p:cNvSpPr/>
          <p:nvPr/>
        </p:nvSpPr>
        <p:spPr>
          <a:xfrm>
            <a:off x="1004773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35" name="Rak koppling 34">
            <a:extLst>
              <a:ext uri="{FF2B5EF4-FFF2-40B4-BE49-F238E27FC236}">
                <a16:creationId xmlns:a16="http://schemas.microsoft.com/office/drawing/2014/main" id="{C3767539-FDAD-68B8-DCBE-098622A2358A}"/>
              </a:ext>
            </a:extLst>
          </p:cNvPr>
          <p:cNvCxnSpPr/>
          <p:nvPr/>
        </p:nvCxnSpPr>
        <p:spPr>
          <a:xfrm>
            <a:off x="729996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Rak koppling 35">
            <a:extLst>
              <a:ext uri="{FF2B5EF4-FFF2-40B4-BE49-F238E27FC236}">
                <a16:creationId xmlns:a16="http://schemas.microsoft.com/office/drawing/2014/main" id="{34E417B6-6FF8-4612-7F8D-5FA78DFA55AD}"/>
              </a:ext>
            </a:extLst>
          </p:cNvPr>
          <p:cNvCxnSpPr/>
          <p:nvPr/>
        </p:nvCxnSpPr>
        <p:spPr>
          <a:xfrm>
            <a:off x="2282952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Rak koppling 36">
            <a:extLst>
              <a:ext uri="{FF2B5EF4-FFF2-40B4-BE49-F238E27FC236}">
                <a16:creationId xmlns:a16="http://schemas.microsoft.com/office/drawing/2014/main" id="{F75FA3FD-43B2-E692-0031-F4847F7986A8}"/>
              </a:ext>
            </a:extLst>
          </p:cNvPr>
          <p:cNvCxnSpPr/>
          <p:nvPr/>
        </p:nvCxnSpPr>
        <p:spPr>
          <a:xfrm>
            <a:off x="3835908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Rak koppling 37">
            <a:extLst>
              <a:ext uri="{FF2B5EF4-FFF2-40B4-BE49-F238E27FC236}">
                <a16:creationId xmlns:a16="http://schemas.microsoft.com/office/drawing/2014/main" id="{3CD3A895-8802-56E5-63D2-52B6D0306AD8}"/>
              </a:ext>
            </a:extLst>
          </p:cNvPr>
          <p:cNvCxnSpPr/>
          <p:nvPr/>
        </p:nvCxnSpPr>
        <p:spPr>
          <a:xfrm>
            <a:off x="6941820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Rak koppling 38">
            <a:extLst>
              <a:ext uri="{FF2B5EF4-FFF2-40B4-BE49-F238E27FC236}">
                <a16:creationId xmlns:a16="http://schemas.microsoft.com/office/drawing/2014/main" id="{B2E8FA1B-703D-6338-CB6D-66FDA13AF981}"/>
              </a:ext>
            </a:extLst>
          </p:cNvPr>
          <p:cNvCxnSpPr/>
          <p:nvPr/>
        </p:nvCxnSpPr>
        <p:spPr>
          <a:xfrm>
            <a:off x="5388864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Rak koppling 39">
            <a:extLst>
              <a:ext uri="{FF2B5EF4-FFF2-40B4-BE49-F238E27FC236}">
                <a16:creationId xmlns:a16="http://schemas.microsoft.com/office/drawing/2014/main" id="{92A29100-BD20-66F1-1AA6-1A8A7414E12B}"/>
              </a:ext>
            </a:extLst>
          </p:cNvPr>
          <p:cNvCxnSpPr/>
          <p:nvPr/>
        </p:nvCxnSpPr>
        <p:spPr>
          <a:xfrm>
            <a:off x="10047732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Rak koppling 40">
            <a:extLst>
              <a:ext uri="{FF2B5EF4-FFF2-40B4-BE49-F238E27FC236}">
                <a16:creationId xmlns:a16="http://schemas.microsoft.com/office/drawing/2014/main" id="{65BB4892-863C-076C-2E30-AC787AA0B1CA}"/>
              </a:ext>
            </a:extLst>
          </p:cNvPr>
          <p:cNvCxnSpPr/>
          <p:nvPr/>
        </p:nvCxnSpPr>
        <p:spPr>
          <a:xfrm>
            <a:off x="8494776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ruta 41">
            <a:extLst>
              <a:ext uri="{FF2B5EF4-FFF2-40B4-BE49-F238E27FC236}">
                <a16:creationId xmlns:a16="http://schemas.microsoft.com/office/drawing/2014/main" id="{674C54A3-589B-3069-8AAA-F7529139CD51}"/>
              </a:ext>
            </a:extLst>
          </p:cNvPr>
          <p:cNvSpPr txBox="1"/>
          <p:nvPr/>
        </p:nvSpPr>
        <p:spPr>
          <a:xfrm>
            <a:off x="918591" y="1230667"/>
            <a:ext cx="1052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MÅNDAG</a:t>
            </a:r>
          </a:p>
        </p:txBody>
      </p:sp>
      <p:sp>
        <p:nvSpPr>
          <p:cNvPr id="43" name="textruta 42">
            <a:extLst>
              <a:ext uri="{FF2B5EF4-FFF2-40B4-BE49-F238E27FC236}">
                <a16:creationId xmlns:a16="http://schemas.microsoft.com/office/drawing/2014/main" id="{7EE715E7-56E3-0A42-D7EB-8D3FDDB45CBB}"/>
              </a:ext>
            </a:extLst>
          </p:cNvPr>
          <p:cNvSpPr txBox="1"/>
          <p:nvPr/>
        </p:nvSpPr>
        <p:spPr>
          <a:xfrm>
            <a:off x="2553081" y="1236264"/>
            <a:ext cx="985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TISDAG</a:t>
            </a:r>
          </a:p>
        </p:txBody>
      </p:sp>
      <p:sp>
        <p:nvSpPr>
          <p:cNvPr id="45" name="textruta 44">
            <a:extLst>
              <a:ext uri="{FF2B5EF4-FFF2-40B4-BE49-F238E27FC236}">
                <a16:creationId xmlns:a16="http://schemas.microsoft.com/office/drawing/2014/main" id="{15C4DF04-6BAA-DF2F-F10B-BCD5AE13C189}"/>
              </a:ext>
            </a:extLst>
          </p:cNvPr>
          <p:cNvSpPr txBox="1"/>
          <p:nvPr/>
        </p:nvSpPr>
        <p:spPr>
          <a:xfrm>
            <a:off x="5531358" y="1239871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TORSDAG</a:t>
            </a:r>
          </a:p>
        </p:txBody>
      </p:sp>
      <p:sp>
        <p:nvSpPr>
          <p:cNvPr id="46" name="textruta 45">
            <a:extLst>
              <a:ext uri="{FF2B5EF4-FFF2-40B4-BE49-F238E27FC236}">
                <a16:creationId xmlns:a16="http://schemas.microsoft.com/office/drawing/2014/main" id="{ABA82EE1-9D37-0378-89AC-EDF7BD8D6B57}"/>
              </a:ext>
            </a:extLst>
          </p:cNvPr>
          <p:cNvSpPr txBox="1"/>
          <p:nvPr/>
        </p:nvSpPr>
        <p:spPr>
          <a:xfrm>
            <a:off x="7175151" y="1236264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FREDAG</a:t>
            </a:r>
          </a:p>
        </p:txBody>
      </p:sp>
      <p:sp>
        <p:nvSpPr>
          <p:cNvPr id="47" name="textruta 46">
            <a:extLst>
              <a:ext uri="{FF2B5EF4-FFF2-40B4-BE49-F238E27FC236}">
                <a16:creationId xmlns:a16="http://schemas.microsoft.com/office/drawing/2014/main" id="{A51F7827-236F-2796-BA49-F4C53F2DFB06}"/>
              </a:ext>
            </a:extLst>
          </p:cNvPr>
          <p:cNvSpPr txBox="1"/>
          <p:nvPr/>
        </p:nvSpPr>
        <p:spPr>
          <a:xfrm>
            <a:off x="8692213" y="123529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LÖRDAG</a:t>
            </a:r>
          </a:p>
        </p:txBody>
      </p:sp>
      <p:sp>
        <p:nvSpPr>
          <p:cNvPr id="48" name="textruta 47">
            <a:extLst>
              <a:ext uri="{FF2B5EF4-FFF2-40B4-BE49-F238E27FC236}">
                <a16:creationId xmlns:a16="http://schemas.microsoft.com/office/drawing/2014/main" id="{CAEAE156-BA13-117B-BA4F-0187CE10FBB6}"/>
              </a:ext>
            </a:extLst>
          </p:cNvPr>
          <p:cNvSpPr txBox="1"/>
          <p:nvPr/>
        </p:nvSpPr>
        <p:spPr>
          <a:xfrm>
            <a:off x="10253052" y="1230667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SÖNDAG</a:t>
            </a:r>
          </a:p>
        </p:txBody>
      </p:sp>
      <p:sp>
        <p:nvSpPr>
          <p:cNvPr id="49" name="textruta 48">
            <a:extLst>
              <a:ext uri="{FF2B5EF4-FFF2-40B4-BE49-F238E27FC236}">
                <a16:creationId xmlns:a16="http://schemas.microsoft.com/office/drawing/2014/main" id="{17392222-BFF3-5AFE-2114-E72B1313B144}"/>
              </a:ext>
            </a:extLst>
          </p:cNvPr>
          <p:cNvSpPr txBox="1"/>
          <p:nvPr/>
        </p:nvSpPr>
        <p:spPr>
          <a:xfrm>
            <a:off x="2576599" y="1708962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50" name="textruta 49">
            <a:extLst>
              <a:ext uri="{FF2B5EF4-FFF2-40B4-BE49-F238E27FC236}">
                <a16:creationId xmlns:a16="http://schemas.microsoft.com/office/drawing/2014/main" id="{53EC1E89-E5E0-E921-D608-7F67979C5E3A}"/>
              </a:ext>
            </a:extLst>
          </p:cNvPr>
          <p:cNvSpPr txBox="1"/>
          <p:nvPr/>
        </p:nvSpPr>
        <p:spPr>
          <a:xfrm>
            <a:off x="8843366" y="1708962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51" name="textruta 50">
            <a:extLst>
              <a:ext uri="{FF2B5EF4-FFF2-40B4-BE49-F238E27FC236}">
                <a16:creationId xmlns:a16="http://schemas.microsoft.com/office/drawing/2014/main" id="{8D7F3C54-A2AB-3812-847F-A9D507BC2367}"/>
              </a:ext>
            </a:extLst>
          </p:cNvPr>
          <p:cNvSpPr txBox="1"/>
          <p:nvPr/>
        </p:nvSpPr>
        <p:spPr>
          <a:xfrm>
            <a:off x="10082444" y="1662231"/>
            <a:ext cx="1353447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pPr algn="ctr"/>
            <a:r>
              <a:rPr lang="sv-SE" sz="32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FUTSAL</a:t>
            </a:r>
          </a:p>
          <a:p>
            <a:pPr algn="ctr"/>
            <a:r>
              <a:rPr lang="sv-SE" sz="32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MATCH </a:t>
            </a:r>
          </a:p>
        </p:txBody>
      </p:sp>
      <p:sp>
        <p:nvSpPr>
          <p:cNvPr id="52" name="textruta 51">
            <a:extLst>
              <a:ext uri="{FF2B5EF4-FFF2-40B4-BE49-F238E27FC236}">
                <a16:creationId xmlns:a16="http://schemas.microsoft.com/office/drawing/2014/main" id="{EEA723A9-F733-E30B-557B-C7216205A40D}"/>
              </a:ext>
            </a:extLst>
          </p:cNvPr>
          <p:cNvSpPr txBox="1"/>
          <p:nvPr/>
        </p:nvSpPr>
        <p:spPr>
          <a:xfrm>
            <a:off x="7239143" y="1716099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cxnSp>
        <p:nvCxnSpPr>
          <p:cNvPr id="55" name="Rak koppling 54">
            <a:extLst>
              <a:ext uri="{FF2B5EF4-FFF2-40B4-BE49-F238E27FC236}">
                <a16:creationId xmlns:a16="http://schemas.microsoft.com/office/drawing/2014/main" id="{A4C07D50-5BA2-2A0C-B671-3ED4457C631A}"/>
              </a:ext>
            </a:extLst>
          </p:cNvPr>
          <p:cNvCxnSpPr/>
          <p:nvPr/>
        </p:nvCxnSpPr>
        <p:spPr>
          <a:xfrm>
            <a:off x="725941" y="2291931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Rak koppling 55">
            <a:extLst>
              <a:ext uri="{FF2B5EF4-FFF2-40B4-BE49-F238E27FC236}">
                <a16:creationId xmlns:a16="http://schemas.microsoft.com/office/drawing/2014/main" id="{FE77BC30-7AE5-8C6A-7140-758FF0B5EB37}"/>
              </a:ext>
            </a:extLst>
          </p:cNvPr>
          <p:cNvCxnSpPr/>
          <p:nvPr/>
        </p:nvCxnSpPr>
        <p:spPr>
          <a:xfrm>
            <a:off x="735768" y="254899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Rak koppling 57">
            <a:extLst>
              <a:ext uri="{FF2B5EF4-FFF2-40B4-BE49-F238E27FC236}">
                <a16:creationId xmlns:a16="http://schemas.microsoft.com/office/drawing/2014/main" id="{3BAA1748-3247-895E-A16D-0E9500E1346A}"/>
              </a:ext>
            </a:extLst>
          </p:cNvPr>
          <p:cNvCxnSpPr/>
          <p:nvPr/>
        </p:nvCxnSpPr>
        <p:spPr>
          <a:xfrm>
            <a:off x="725941" y="4013268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ruta 58">
            <a:extLst>
              <a:ext uri="{FF2B5EF4-FFF2-40B4-BE49-F238E27FC236}">
                <a16:creationId xmlns:a16="http://schemas.microsoft.com/office/drawing/2014/main" id="{D2394C90-8128-C5EF-456B-7C5DA53CB667}"/>
              </a:ext>
            </a:extLst>
          </p:cNvPr>
          <p:cNvSpPr txBox="1"/>
          <p:nvPr/>
        </p:nvSpPr>
        <p:spPr>
          <a:xfrm>
            <a:off x="957618" y="229025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60" name="textruta 59">
            <a:extLst>
              <a:ext uri="{FF2B5EF4-FFF2-40B4-BE49-F238E27FC236}">
                <a16:creationId xmlns:a16="http://schemas.microsoft.com/office/drawing/2014/main" id="{C5A2D053-10B1-9CF0-7A26-A9CC0F209F72}"/>
              </a:ext>
            </a:extLst>
          </p:cNvPr>
          <p:cNvSpPr txBox="1"/>
          <p:nvPr/>
        </p:nvSpPr>
        <p:spPr>
          <a:xfrm>
            <a:off x="861657" y="2559464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        1v1 / 2v1</a:t>
            </a:r>
          </a:p>
        </p:txBody>
      </p:sp>
      <p:cxnSp>
        <p:nvCxnSpPr>
          <p:cNvPr id="62" name="Rak koppling 61">
            <a:extLst>
              <a:ext uri="{FF2B5EF4-FFF2-40B4-BE49-F238E27FC236}">
                <a16:creationId xmlns:a16="http://schemas.microsoft.com/office/drawing/2014/main" id="{978CB3AB-5F43-6DE1-4870-78B1AEA579CB}"/>
              </a:ext>
            </a:extLst>
          </p:cNvPr>
          <p:cNvCxnSpPr/>
          <p:nvPr/>
        </p:nvCxnSpPr>
        <p:spPr>
          <a:xfrm>
            <a:off x="725941" y="427989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textruta 62">
            <a:extLst>
              <a:ext uri="{FF2B5EF4-FFF2-40B4-BE49-F238E27FC236}">
                <a16:creationId xmlns:a16="http://schemas.microsoft.com/office/drawing/2014/main" id="{966BA8BE-9A60-05D3-AD65-48C0CE4C4AF4}"/>
              </a:ext>
            </a:extLst>
          </p:cNvPr>
          <p:cNvSpPr txBox="1"/>
          <p:nvPr/>
        </p:nvSpPr>
        <p:spPr>
          <a:xfrm>
            <a:off x="971032" y="4018287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Litet spel 3v3</a:t>
            </a:r>
          </a:p>
        </p:txBody>
      </p:sp>
      <p:sp>
        <p:nvSpPr>
          <p:cNvPr id="64" name="textruta 63">
            <a:extLst>
              <a:ext uri="{FF2B5EF4-FFF2-40B4-BE49-F238E27FC236}">
                <a16:creationId xmlns:a16="http://schemas.microsoft.com/office/drawing/2014/main" id="{E2340A1D-C19F-3664-762F-66D2C81123C6}"/>
              </a:ext>
            </a:extLst>
          </p:cNvPr>
          <p:cNvSpPr txBox="1"/>
          <p:nvPr/>
        </p:nvSpPr>
        <p:spPr>
          <a:xfrm>
            <a:off x="895896" y="2030364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67" name="Rak koppling 66">
            <a:extLst>
              <a:ext uri="{FF2B5EF4-FFF2-40B4-BE49-F238E27FC236}">
                <a16:creationId xmlns:a16="http://schemas.microsoft.com/office/drawing/2014/main" id="{A3421472-E77C-6D2E-A5E7-84ECE3346CBE}"/>
              </a:ext>
            </a:extLst>
          </p:cNvPr>
          <p:cNvCxnSpPr/>
          <p:nvPr/>
        </p:nvCxnSpPr>
        <p:spPr>
          <a:xfrm>
            <a:off x="741292" y="572788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Rak koppling 67">
            <a:extLst>
              <a:ext uri="{FF2B5EF4-FFF2-40B4-BE49-F238E27FC236}">
                <a16:creationId xmlns:a16="http://schemas.microsoft.com/office/drawing/2014/main" id="{0DEFC77B-B662-976B-6996-0CE74734214C}"/>
              </a:ext>
            </a:extLst>
          </p:cNvPr>
          <p:cNvCxnSpPr/>
          <p:nvPr/>
        </p:nvCxnSpPr>
        <p:spPr>
          <a:xfrm>
            <a:off x="741292" y="5938772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extruta 70">
            <a:extLst>
              <a:ext uri="{FF2B5EF4-FFF2-40B4-BE49-F238E27FC236}">
                <a16:creationId xmlns:a16="http://schemas.microsoft.com/office/drawing/2014/main" id="{69803824-AFA7-C6BD-BB47-B36D8E3F36CC}"/>
              </a:ext>
            </a:extLst>
          </p:cNvPr>
          <p:cNvSpPr txBox="1"/>
          <p:nvPr/>
        </p:nvSpPr>
        <p:spPr>
          <a:xfrm>
            <a:off x="729996" y="5472092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pic>
        <p:nvPicPr>
          <p:cNvPr id="75" name="Bildobjekt 74" descr="En bild som visar grön, spel&#10;&#10;AI-genererat innehåll kan vara felaktigt.">
            <a:extLst>
              <a:ext uri="{FF2B5EF4-FFF2-40B4-BE49-F238E27FC236}">
                <a16:creationId xmlns:a16="http://schemas.microsoft.com/office/drawing/2014/main" id="{BC6FA32C-0324-F052-A057-5B06DEA23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22" y="2798244"/>
            <a:ext cx="1390844" cy="1115536"/>
          </a:xfrm>
          <a:prstGeom prst="rect">
            <a:avLst/>
          </a:prstGeom>
        </p:spPr>
      </p:pic>
      <p:pic>
        <p:nvPicPr>
          <p:cNvPr id="77" name="Bildobjekt 76" descr="En bild som visar grön, Spel, spel&#10;&#10;AI-genererat innehåll kan vara felaktigt.">
            <a:extLst>
              <a:ext uri="{FF2B5EF4-FFF2-40B4-BE49-F238E27FC236}">
                <a16:creationId xmlns:a16="http://schemas.microsoft.com/office/drawing/2014/main" id="{6F3CBCF4-072C-47E8-1D8D-902FE2F735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7" y="4346648"/>
            <a:ext cx="1368322" cy="1091150"/>
          </a:xfrm>
          <a:prstGeom prst="rect">
            <a:avLst/>
          </a:prstGeom>
        </p:spPr>
      </p:pic>
      <p:cxnSp>
        <p:nvCxnSpPr>
          <p:cNvPr id="86" name="Rak koppling 85">
            <a:extLst>
              <a:ext uri="{FF2B5EF4-FFF2-40B4-BE49-F238E27FC236}">
                <a16:creationId xmlns:a16="http://schemas.microsoft.com/office/drawing/2014/main" id="{75042B2A-BEE3-1F9B-58C0-EC772E1C6FC6}"/>
              </a:ext>
            </a:extLst>
          </p:cNvPr>
          <p:cNvCxnSpPr/>
          <p:nvPr/>
        </p:nvCxnSpPr>
        <p:spPr>
          <a:xfrm>
            <a:off x="3843186" y="574308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Rak koppling 86">
            <a:extLst>
              <a:ext uri="{FF2B5EF4-FFF2-40B4-BE49-F238E27FC236}">
                <a16:creationId xmlns:a16="http://schemas.microsoft.com/office/drawing/2014/main" id="{7CF41787-9CE9-CAEC-9BCD-CC273F571D05}"/>
              </a:ext>
            </a:extLst>
          </p:cNvPr>
          <p:cNvCxnSpPr/>
          <p:nvPr/>
        </p:nvCxnSpPr>
        <p:spPr>
          <a:xfrm>
            <a:off x="3843186" y="5953979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ruta 95">
            <a:extLst>
              <a:ext uri="{FF2B5EF4-FFF2-40B4-BE49-F238E27FC236}">
                <a16:creationId xmlns:a16="http://schemas.microsoft.com/office/drawing/2014/main" id="{749EBA64-E576-3E64-FCC1-E539E188B309}"/>
              </a:ext>
            </a:extLst>
          </p:cNvPr>
          <p:cNvSpPr txBox="1"/>
          <p:nvPr/>
        </p:nvSpPr>
        <p:spPr>
          <a:xfrm>
            <a:off x="3870895" y="5485864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cxnSp>
        <p:nvCxnSpPr>
          <p:cNvPr id="3" name="Rak koppling 2">
            <a:extLst>
              <a:ext uri="{FF2B5EF4-FFF2-40B4-BE49-F238E27FC236}">
                <a16:creationId xmlns:a16="http://schemas.microsoft.com/office/drawing/2014/main" id="{EF13A49D-6F95-332F-8F2B-21C05FE10167}"/>
              </a:ext>
            </a:extLst>
          </p:cNvPr>
          <p:cNvCxnSpPr/>
          <p:nvPr/>
        </p:nvCxnSpPr>
        <p:spPr>
          <a:xfrm>
            <a:off x="5404251" y="231679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Rak koppling 4">
            <a:extLst>
              <a:ext uri="{FF2B5EF4-FFF2-40B4-BE49-F238E27FC236}">
                <a16:creationId xmlns:a16="http://schemas.microsoft.com/office/drawing/2014/main" id="{3A4B21E4-D4D0-92FB-4B67-44953D177106}"/>
              </a:ext>
            </a:extLst>
          </p:cNvPr>
          <p:cNvCxnSpPr/>
          <p:nvPr/>
        </p:nvCxnSpPr>
        <p:spPr>
          <a:xfrm>
            <a:off x="5381244" y="256592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ak koppling 7">
            <a:extLst>
              <a:ext uri="{FF2B5EF4-FFF2-40B4-BE49-F238E27FC236}">
                <a16:creationId xmlns:a16="http://schemas.microsoft.com/office/drawing/2014/main" id="{D21167FE-1C1D-9267-FD51-A9BA1C5BD72E}"/>
              </a:ext>
            </a:extLst>
          </p:cNvPr>
          <p:cNvCxnSpPr/>
          <p:nvPr/>
        </p:nvCxnSpPr>
        <p:spPr>
          <a:xfrm>
            <a:off x="5366550" y="4094189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ruta 8">
            <a:extLst>
              <a:ext uri="{FF2B5EF4-FFF2-40B4-BE49-F238E27FC236}">
                <a16:creationId xmlns:a16="http://schemas.microsoft.com/office/drawing/2014/main" id="{03681044-22DE-CA64-8D11-88FC72E44002}"/>
              </a:ext>
            </a:extLst>
          </p:cNvPr>
          <p:cNvSpPr txBox="1"/>
          <p:nvPr/>
        </p:nvSpPr>
        <p:spPr>
          <a:xfrm>
            <a:off x="5434383" y="2563943"/>
            <a:ext cx="12509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      2/3 zon rondo</a:t>
            </a:r>
          </a:p>
        </p:txBody>
      </p:sp>
      <p:cxnSp>
        <p:nvCxnSpPr>
          <p:cNvPr id="10" name="Rak koppling 9">
            <a:extLst>
              <a:ext uri="{FF2B5EF4-FFF2-40B4-BE49-F238E27FC236}">
                <a16:creationId xmlns:a16="http://schemas.microsoft.com/office/drawing/2014/main" id="{05CCB04F-0839-BFBF-67B2-4AD2CCC810C5}"/>
              </a:ext>
            </a:extLst>
          </p:cNvPr>
          <p:cNvCxnSpPr/>
          <p:nvPr/>
        </p:nvCxnSpPr>
        <p:spPr>
          <a:xfrm>
            <a:off x="5388864" y="435265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ruta 12">
            <a:extLst>
              <a:ext uri="{FF2B5EF4-FFF2-40B4-BE49-F238E27FC236}">
                <a16:creationId xmlns:a16="http://schemas.microsoft.com/office/drawing/2014/main" id="{1046DFCC-7B66-1587-F33F-C7CC36EB0AC3}"/>
              </a:ext>
            </a:extLst>
          </p:cNvPr>
          <p:cNvSpPr txBox="1"/>
          <p:nvPr/>
        </p:nvSpPr>
        <p:spPr>
          <a:xfrm>
            <a:off x="5399966" y="4104743"/>
            <a:ext cx="143379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Mellanstort spel 4v4</a:t>
            </a: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1EFA4BB9-32E1-DB62-7171-107955F4C575}"/>
              </a:ext>
            </a:extLst>
          </p:cNvPr>
          <p:cNvSpPr txBox="1"/>
          <p:nvPr/>
        </p:nvSpPr>
        <p:spPr>
          <a:xfrm>
            <a:off x="5576051" y="2027605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15" name="Rak koppling 14">
            <a:extLst>
              <a:ext uri="{FF2B5EF4-FFF2-40B4-BE49-F238E27FC236}">
                <a16:creationId xmlns:a16="http://schemas.microsoft.com/office/drawing/2014/main" id="{3ACF6750-3F67-1D80-C299-33BC0483E40F}"/>
              </a:ext>
            </a:extLst>
          </p:cNvPr>
          <p:cNvCxnSpPr/>
          <p:nvPr/>
        </p:nvCxnSpPr>
        <p:spPr>
          <a:xfrm>
            <a:off x="5392540" y="574210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Rak koppling 15">
            <a:extLst>
              <a:ext uri="{FF2B5EF4-FFF2-40B4-BE49-F238E27FC236}">
                <a16:creationId xmlns:a16="http://schemas.microsoft.com/office/drawing/2014/main" id="{9BFF3B41-CA54-9574-FCF4-9FEE205C5148}"/>
              </a:ext>
            </a:extLst>
          </p:cNvPr>
          <p:cNvCxnSpPr/>
          <p:nvPr/>
        </p:nvCxnSpPr>
        <p:spPr>
          <a:xfrm>
            <a:off x="5392540" y="5952995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ruta 19">
            <a:extLst>
              <a:ext uri="{FF2B5EF4-FFF2-40B4-BE49-F238E27FC236}">
                <a16:creationId xmlns:a16="http://schemas.microsoft.com/office/drawing/2014/main" id="{82CAD328-8212-9BAD-7221-EFB6C3498DFB}"/>
              </a:ext>
            </a:extLst>
          </p:cNvPr>
          <p:cNvSpPr txBox="1"/>
          <p:nvPr/>
        </p:nvSpPr>
        <p:spPr>
          <a:xfrm>
            <a:off x="5576051" y="231685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F556E7B7-53E1-F222-B3CE-615B6ED39FC7}"/>
              </a:ext>
            </a:extLst>
          </p:cNvPr>
          <p:cNvSpPr txBox="1"/>
          <p:nvPr/>
        </p:nvSpPr>
        <p:spPr>
          <a:xfrm>
            <a:off x="5388864" y="5490975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36DAB8BC-52E4-98A1-B808-1F0834DC7920}"/>
              </a:ext>
            </a:extLst>
          </p:cNvPr>
          <p:cNvSpPr txBox="1"/>
          <p:nvPr/>
        </p:nvSpPr>
        <p:spPr>
          <a:xfrm>
            <a:off x="1052090" y="1594148"/>
            <a:ext cx="1374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FSU</a:t>
            </a:r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B34A556E-AAD2-4823-915B-92628358F20E}"/>
              </a:ext>
            </a:extLst>
          </p:cNvPr>
          <p:cNvSpPr txBox="1"/>
          <p:nvPr/>
        </p:nvSpPr>
        <p:spPr>
          <a:xfrm>
            <a:off x="5629064" y="1594147"/>
            <a:ext cx="1380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FORA</a:t>
            </a:r>
          </a:p>
        </p:txBody>
      </p:sp>
      <p:sp>
        <p:nvSpPr>
          <p:cNvPr id="25" name="textruta 24">
            <a:extLst>
              <a:ext uri="{FF2B5EF4-FFF2-40B4-BE49-F238E27FC236}">
                <a16:creationId xmlns:a16="http://schemas.microsoft.com/office/drawing/2014/main" id="{B4AEC2FD-901E-9486-9B86-910B96A14E30}"/>
              </a:ext>
            </a:extLst>
          </p:cNvPr>
          <p:cNvSpPr txBox="1"/>
          <p:nvPr/>
        </p:nvSpPr>
        <p:spPr>
          <a:xfrm>
            <a:off x="1052090" y="5701390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Rörlighet</a:t>
            </a:r>
          </a:p>
        </p:txBody>
      </p:sp>
      <p:sp>
        <p:nvSpPr>
          <p:cNvPr id="26" name="textruta 25">
            <a:extLst>
              <a:ext uri="{FF2B5EF4-FFF2-40B4-BE49-F238E27FC236}">
                <a16:creationId xmlns:a16="http://schemas.microsoft.com/office/drawing/2014/main" id="{167E4291-012D-36EF-B59A-2A5550B6B987}"/>
              </a:ext>
            </a:extLst>
          </p:cNvPr>
          <p:cNvSpPr txBox="1"/>
          <p:nvPr/>
        </p:nvSpPr>
        <p:spPr>
          <a:xfrm>
            <a:off x="1026873" y="5942630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sp>
        <p:nvSpPr>
          <p:cNvPr id="27" name="textruta 26">
            <a:extLst>
              <a:ext uri="{FF2B5EF4-FFF2-40B4-BE49-F238E27FC236}">
                <a16:creationId xmlns:a16="http://schemas.microsoft.com/office/drawing/2014/main" id="{3F222EC5-B2FD-169A-A595-D0065D6E5B88}"/>
              </a:ext>
            </a:extLst>
          </p:cNvPr>
          <p:cNvSpPr txBox="1"/>
          <p:nvPr/>
        </p:nvSpPr>
        <p:spPr>
          <a:xfrm>
            <a:off x="5697409" y="572198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Rörlighet</a:t>
            </a:r>
          </a:p>
        </p:txBody>
      </p:sp>
      <p:sp>
        <p:nvSpPr>
          <p:cNvPr id="34" name="textruta 33">
            <a:extLst>
              <a:ext uri="{FF2B5EF4-FFF2-40B4-BE49-F238E27FC236}">
                <a16:creationId xmlns:a16="http://schemas.microsoft.com/office/drawing/2014/main" id="{5A8DEE96-C850-3E33-54A3-C1A291AD3DDE}"/>
              </a:ext>
            </a:extLst>
          </p:cNvPr>
          <p:cNvSpPr txBox="1"/>
          <p:nvPr/>
        </p:nvSpPr>
        <p:spPr>
          <a:xfrm>
            <a:off x="5693733" y="5949038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Knäkontroll</a:t>
            </a:r>
          </a:p>
        </p:txBody>
      </p:sp>
      <p:sp>
        <p:nvSpPr>
          <p:cNvPr id="53" name="textruta 52">
            <a:extLst>
              <a:ext uri="{FF2B5EF4-FFF2-40B4-BE49-F238E27FC236}">
                <a16:creationId xmlns:a16="http://schemas.microsoft.com/office/drawing/2014/main" id="{07400E20-DF68-3222-8E6D-275B2A3987DD}"/>
              </a:ext>
            </a:extLst>
          </p:cNvPr>
          <p:cNvSpPr txBox="1"/>
          <p:nvPr/>
        </p:nvSpPr>
        <p:spPr>
          <a:xfrm>
            <a:off x="4094847" y="572502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54" name="textruta 53">
            <a:extLst>
              <a:ext uri="{FF2B5EF4-FFF2-40B4-BE49-F238E27FC236}">
                <a16:creationId xmlns:a16="http://schemas.microsoft.com/office/drawing/2014/main" id="{57467C98-7E9C-C838-3C03-5B9DFF906225}"/>
              </a:ext>
            </a:extLst>
          </p:cNvPr>
          <p:cNvSpPr txBox="1"/>
          <p:nvPr/>
        </p:nvSpPr>
        <p:spPr>
          <a:xfrm>
            <a:off x="4164145" y="5946743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cxnSp>
        <p:nvCxnSpPr>
          <p:cNvPr id="19" name="Rak 18">
            <a:extLst>
              <a:ext uri="{FF2B5EF4-FFF2-40B4-BE49-F238E27FC236}">
                <a16:creationId xmlns:a16="http://schemas.microsoft.com/office/drawing/2014/main" id="{4DEA957C-8AA1-5076-26CD-0D82E7DFD017}"/>
              </a:ext>
            </a:extLst>
          </p:cNvPr>
          <p:cNvCxnSpPr>
            <a:cxnSpLocks/>
          </p:cNvCxnSpPr>
          <p:nvPr/>
        </p:nvCxnSpPr>
        <p:spPr>
          <a:xfrm>
            <a:off x="10759167" y="2113748"/>
            <a:ext cx="0" cy="339871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Rak koppling 36">
            <a:extLst>
              <a:ext uri="{FF2B5EF4-FFF2-40B4-BE49-F238E27FC236}">
                <a16:creationId xmlns:a16="http://schemas.microsoft.com/office/drawing/2014/main" id="{A0F18370-1913-3C62-3173-60237560154D}"/>
              </a:ext>
            </a:extLst>
          </p:cNvPr>
          <p:cNvCxnSpPr/>
          <p:nvPr/>
        </p:nvCxnSpPr>
        <p:spPr>
          <a:xfrm>
            <a:off x="3835908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textruta 71">
            <a:extLst>
              <a:ext uri="{FF2B5EF4-FFF2-40B4-BE49-F238E27FC236}">
                <a16:creationId xmlns:a16="http://schemas.microsoft.com/office/drawing/2014/main" id="{7B5662E9-708F-2D74-893F-03799057C7DB}"/>
              </a:ext>
            </a:extLst>
          </p:cNvPr>
          <p:cNvSpPr txBox="1"/>
          <p:nvPr/>
        </p:nvSpPr>
        <p:spPr>
          <a:xfrm>
            <a:off x="4030059" y="124341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ONSDAG</a:t>
            </a:r>
          </a:p>
        </p:txBody>
      </p:sp>
      <p:cxnSp>
        <p:nvCxnSpPr>
          <p:cNvPr id="73" name="Rak koppling 77">
            <a:extLst>
              <a:ext uri="{FF2B5EF4-FFF2-40B4-BE49-F238E27FC236}">
                <a16:creationId xmlns:a16="http://schemas.microsoft.com/office/drawing/2014/main" id="{A8F60413-21E6-FED1-5734-89AF897DACFA}"/>
              </a:ext>
            </a:extLst>
          </p:cNvPr>
          <p:cNvCxnSpPr/>
          <p:nvPr/>
        </p:nvCxnSpPr>
        <p:spPr>
          <a:xfrm>
            <a:off x="3843186" y="231478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textruta 73">
            <a:extLst>
              <a:ext uri="{FF2B5EF4-FFF2-40B4-BE49-F238E27FC236}">
                <a16:creationId xmlns:a16="http://schemas.microsoft.com/office/drawing/2014/main" id="{5E422376-C059-6CF6-42D2-D3E49C1DD980}"/>
              </a:ext>
            </a:extLst>
          </p:cNvPr>
          <p:cNvSpPr txBox="1"/>
          <p:nvPr/>
        </p:nvSpPr>
        <p:spPr>
          <a:xfrm>
            <a:off x="4091843" y="2807933"/>
            <a:ext cx="11118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Stort spel 7v7</a:t>
            </a:r>
          </a:p>
        </p:txBody>
      </p:sp>
      <p:sp>
        <p:nvSpPr>
          <p:cNvPr id="76" name="textruta 75">
            <a:extLst>
              <a:ext uri="{FF2B5EF4-FFF2-40B4-BE49-F238E27FC236}">
                <a16:creationId xmlns:a16="http://schemas.microsoft.com/office/drawing/2014/main" id="{A362F3C1-C79E-E3E7-DE72-6B18CBCC8EF9}"/>
              </a:ext>
            </a:extLst>
          </p:cNvPr>
          <p:cNvSpPr txBox="1"/>
          <p:nvPr/>
        </p:nvSpPr>
        <p:spPr>
          <a:xfrm>
            <a:off x="4025332" y="2037785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sp>
        <p:nvSpPr>
          <p:cNvPr id="80" name="textruta 79">
            <a:extLst>
              <a:ext uri="{FF2B5EF4-FFF2-40B4-BE49-F238E27FC236}">
                <a16:creationId xmlns:a16="http://schemas.microsoft.com/office/drawing/2014/main" id="{E3CE1D3F-69EC-6215-51B6-89A8EA5AFFB8}"/>
              </a:ext>
            </a:extLst>
          </p:cNvPr>
          <p:cNvSpPr txBox="1"/>
          <p:nvPr/>
        </p:nvSpPr>
        <p:spPr>
          <a:xfrm>
            <a:off x="4065327" y="231685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Pass/mottag</a:t>
            </a:r>
          </a:p>
        </p:txBody>
      </p:sp>
      <p:pic>
        <p:nvPicPr>
          <p:cNvPr id="82" name="Bildobjekt 81" descr="En bild som visar Spel, Flausch, grön, bord&#10;&#10;AI-genererat innehåll kan vara felaktigt.">
            <a:extLst>
              <a:ext uri="{FF2B5EF4-FFF2-40B4-BE49-F238E27FC236}">
                <a16:creationId xmlns:a16="http://schemas.microsoft.com/office/drawing/2014/main" id="{47CA8A9E-7B40-C357-1384-F2012AAA6C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288" y="3353628"/>
            <a:ext cx="1397892" cy="1951598"/>
          </a:xfrm>
          <a:prstGeom prst="rect">
            <a:avLst/>
          </a:prstGeom>
        </p:spPr>
      </p:pic>
      <p:cxnSp>
        <p:nvCxnSpPr>
          <p:cNvPr id="88" name="Rak koppling 4">
            <a:extLst>
              <a:ext uri="{FF2B5EF4-FFF2-40B4-BE49-F238E27FC236}">
                <a16:creationId xmlns:a16="http://schemas.microsoft.com/office/drawing/2014/main" id="{E2EBF2F4-6639-A124-6603-B3C9A4D67679}"/>
              </a:ext>
            </a:extLst>
          </p:cNvPr>
          <p:cNvCxnSpPr/>
          <p:nvPr/>
        </p:nvCxnSpPr>
        <p:spPr>
          <a:xfrm>
            <a:off x="3843186" y="2553541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Rak koppling 4">
            <a:extLst>
              <a:ext uri="{FF2B5EF4-FFF2-40B4-BE49-F238E27FC236}">
                <a16:creationId xmlns:a16="http://schemas.microsoft.com/office/drawing/2014/main" id="{E911EB6C-9259-1EB7-9E4D-FA3B1E9B8E50}"/>
              </a:ext>
            </a:extLst>
          </p:cNvPr>
          <p:cNvCxnSpPr/>
          <p:nvPr/>
        </p:nvCxnSpPr>
        <p:spPr>
          <a:xfrm>
            <a:off x="3835908" y="280461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ruta 91">
            <a:extLst>
              <a:ext uri="{FF2B5EF4-FFF2-40B4-BE49-F238E27FC236}">
                <a16:creationId xmlns:a16="http://schemas.microsoft.com/office/drawing/2014/main" id="{F29D2A9F-9526-F5E0-2A39-61D181AEC184}"/>
              </a:ext>
            </a:extLst>
          </p:cNvPr>
          <p:cNvSpPr txBox="1"/>
          <p:nvPr/>
        </p:nvSpPr>
        <p:spPr>
          <a:xfrm>
            <a:off x="4133196" y="2548993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Rondo 4v1</a:t>
            </a:r>
          </a:p>
        </p:txBody>
      </p:sp>
      <p:cxnSp>
        <p:nvCxnSpPr>
          <p:cNvPr id="93" name="Rak koppling 4">
            <a:extLst>
              <a:ext uri="{FF2B5EF4-FFF2-40B4-BE49-F238E27FC236}">
                <a16:creationId xmlns:a16="http://schemas.microsoft.com/office/drawing/2014/main" id="{0B0B8942-8421-7D1E-5230-BFC2A7594377}"/>
              </a:ext>
            </a:extLst>
          </p:cNvPr>
          <p:cNvCxnSpPr/>
          <p:nvPr/>
        </p:nvCxnSpPr>
        <p:spPr>
          <a:xfrm>
            <a:off x="3843186" y="307525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textruta 93">
            <a:extLst>
              <a:ext uri="{FF2B5EF4-FFF2-40B4-BE49-F238E27FC236}">
                <a16:creationId xmlns:a16="http://schemas.microsoft.com/office/drawing/2014/main" id="{D8089CC3-06C8-9429-EFEA-04C8B76F7C0B}"/>
              </a:ext>
            </a:extLst>
          </p:cNvPr>
          <p:cNvSpPr txBox="1"/>
          <p:nvPr/>
        </p:nvSpPr>
        <p:spPr>
          <a:xfrm>
            <a:off x="4164145" y="1583551"/>
            <a:ext cx="1380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FSU</a:t>
            </a:r>
          </a:p>
        </p:txBody>
      </p:sp>
      <p:pic>
        <p:nvPicPr>
          <p:cNvPr id="97" name="Bildobjekt 96">
            <a:extLst>
              <a:ext uri="{FF2B5EF4-FFF2-40B4-BE49-F238E27FC236}">
                <a16:creationId xmlns:a16="http://schemas.microsoft.com/office/drawing/2014/main" id="{055E184C-5784-ABA3-0790-ED55E41CFB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047" y="2901055"/>
            <a:ext cx="1379015" cy="1114498"/>
          </a:xfrm>
          <a:prstGeom prst="rect">
            <a:avLst/>
          </a:prstGeom>
        </p:spPr>
      </p:pic>
      <p:cxnSp>
        <p:nvCxnSpPr>
          <p:cNvPr id="98" name="Rak koppling 4">
            <a:extLst>
              <a:ext uri="{FF2B5EF4-FFF2-40B4-BE49-F238E27FC236}">
                <a16:creationId xmlns:a16="http://schemas.microsoft.com/office/drawing/2014/main" id="{9FBAA5C8-8598-8EA5-A50A-47125FB68497}"/>
              </a:ext>
            </a:extLst>
          </p:cNvPr>
          <p:cNvCxnSpPr/>
          <p:nvPr/>
        </p:nvCxnSpPr>
        <p:spPr>
          <a:xfrm>
            <a:off x="5388864" y="280461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0" name="Bildobjekt 99" descr="En bild som visar Spel, Flausch, grön, boll&#10;&#10;AI-genererat innehåll kan vara felaktigt.">
            <a:extLst>
              <a:ext uri="{FF2B5EF4-FFF2-40B4-BE49-F238E27FC236}">
                <a16:creationId xmlns:a16="http://schemas.microsoft.com/office/drawing/2014/main" id="{E936C4E4-99EB-BEAC-9074-0FB68D738C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56" y="4405759"/>
            <a:ext cx="1379015" cy="1114498"/>
          </a:xfrm>
          <a:prstGeom prst="rect">
            <a:avLst/>
          </a:prstGeom>
        </p:spPr>
      </p:pic>
      <p:cxnSp>
        <p:nvCxnSpPr>
          <p:cNvPr id="6" name="Rak pil 5">
            <a:extLst>
              <a:ext uri="{FF2B5EF4-FFF2-40B4-BE49-F238E27FC236}">
                <a16:creationId xmlns:a16="http://schemas.microsoft.com/office/drawing/2014/main" id="{2FBBADA1-A678-F55B-4FDF-92A010FD0705}"/>
              </a:ext>
            </a:extLst>
          </p:cNvPr>
          <p:cNvCxnSpPr>
            <a:cxnSpLocks/>
          </p:cNvCxnSpPr>
          <p:nvPr/>
        </p:nvCxnSpPr>
        <p:spPr>
          <a:xfrm>
            <a:off x="3477241" y="1854200"/>
            <a:ext cx="65595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Rak pil 17">
            <a:extLst>
              <a:ext uri="{FF2B5EF4-FFF2-40B4-BE49-F238E27FC236}">
                <a16:creationId xmlns:a16="http://schemas.microsoft.com/office/drawing/2014/main" id="{32272408-4D3F-C2C6-6D87-26AA78A65921}"/>
              </a:ext>
            </a:extLst>
          </p:cNvPr>
          <p:cNvCxnSpPr>
            <a:cxnSpLocks/>
          </p:cNvCxnSpPr>
          <p:nvPr/>
        </p:nvCxnSpPr>
        <p:spPr>
          <a:xfrm flipV="1">
            <a:off x="3538728" y="2901055"/>
            <a:ext cx="547805" cy="72751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Rak pil 43">
            <a:extLst>
              <a:ext uri="{FF2B5EF4-FFF2-40B4-BE49-F238E27FC236}">
                <a16:creationId xmlns:a16="http://schemas.microsoft.com/office/drawing/2014/main" id="{E4251129-E180-C3BA-7799-41B67C01F07A}"/>
              </a:ext>
            </a:extLst>
          </p:cNvPr>
          <p:cNvCxnSpPr>
            <a:cxnSpLocks/>
          </p:cNvCxnSpPr>
          <p:nvPr/>
        </p:nvCxnSpPr>
        <p:spPr>
          <a:xfrm>
            <a:off x="3289900" y="2402698"/>
            <a:ext cx="731109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Rak pil 60">
            <a:extLst>
              <a:ext uri="{FF2B5EF4-FFF2-40B4-BE49-F238E27FC236}">
                <a16:creationId xmlns:a16="http://schemas.microsoft.com/office/drawing/2014/main" id="{92F79367-788B-8830-3E1C-1DD0563FE5BF}"/>
              </a:ext>
            </a:extLst>
          </p:cNvPr>
          <p:cNvCxnSpPr>
            <a:cxnSpLocks/>
          </p:cNvCxnSpPr>
          <p:nvPr/>
        </p:nvCxnSpPr>
        <p:spPr>
          <a:xfrm flipV="1">
            <a:off x="3240024" y="2628496"/>
            <a:ext cx="695492" cy="352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Rak pil 65">
            <a:extLst>
              <a:ext uri="{FF2B5EF4-FFF2-40B4-BE49-F238E27FC236}">
                <a16:creationId xmlns:a16="http://schemas.microsoft.com/office/drawing/2014/main" id="{2617F801-55CE-A239-23A9-8B6E41B29ECF}"/>
              </a:ext>
            </a:extLst>
          </p:cNvPr>
          <p:cNvCxnSpPr>
            <a:cxnSpLocks/>
          </p:cNvCxnSpPr>
          <p:nvPr/>
        </p:nvCxnSpPr>
        <p:spPr>
          <a:xfrm>
            <a:off x="3292619" y="5602897"/>
            <a:ext cx="65595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9" name="Rektangel 68">
            <a:extLst>
              <a:ext uri="{FF2B5EF4-FFF2-40B4-BE49-F238E27FC236}">
                <a16:creationId xmlns:a16="http://schemas.microsoft.com/office/drawing/2014/main" id="{D04B6E4C-CA6A-252E-262A-02535A0055D2}"/>
              </a:ext>
            </a:extLst>
          </p:cNvPr>
          <p:cNvSpPr/>
          <p:nvPr/>
        </p:nvSpPr>
        <p:spPr>
          <a:xfrm>
            <a:off x="2241599" y="1619075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FOKUS PÅ TRÄNINGEN</a:t>
            </a:r>
          </a:p>
        </p:txBody>
      </p:sp>
      <p:sp>
        <p:nvSpPr>
          <p:cNvPr id="78" name="Rektangel 77">
            <a:extLst>
              <a:ext uri="{FF2B5EF4-FFF2-40B4-BE49-F238E27FC236}">
                <a16:creationId xmlns:a16="http://schemas.microsoft.com/office/drawing/2014/main" id="{A1B3ED22-2135-0590-7162-D8B99BAD98B2}"/>
              </a:ext>
            </a:extLst>
          </p:cNvPr>
          <p:cNvSpPr/>
          <p:nvPr/>
        </p:nvSpPr>
        <p:spPr>
          <a:xfrm>
            <a:off x="2232774" y="2152750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ÖVNING 1</a:t>
            </a:r>
          </a:p>
        </p:txBody>
      </p:sp>
      <p:sp>
        <p:nvSpPr>
          <p:cNvPr id="79" name="Rektangel 78">
            <a:extLst>
              <a:ext uri="{FF2B5EF4-FFF2-40B4-BE49-F238E27FC236}">
                <a16:creationId xmlns:a16="http://schemas.microsoft.com/office/drawing/2014/main" id="{78D474D6-607F-6FDE-E83E-C4C683378904}"/>
              </a:ext>
            </a:extLst>
          </p:cNvPr>
          <p:cNvSpPr/>
          <p:nvPr/>
        </p:nvSpPr>
        <p:spPr>
          <a:xfrm>
            <a:off x="2250414" y="2855741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ÖVNING 2</a:t>
            </a:r>
          </a:p>
        </p:txBody>
      </p:sp>
      <p:sp>
        <p:nvSpPr>
          <p:cNvPr id="81" name="Rektangel 80">
            <a:extLst>
              <a:ext uri="{FF2B5EF4-FFF2-40B4-BE49-F238E27FC236}">
                <a16:creationId xmlns:a16="http://schemas.microsoft.com/office/drawing/2014/main" id="{1A28ABE7-9317-9D38-5A99-B08CA34063E2}"/>
              </a:ext>
            </a:extLst>
          </p:cNvPr>
          <p:cNvSpPr/>
          <p:nvPr/>
        </p:nvSpPr>
        <p:spPr>
          <a:xfrm>
            <a:off x="2241599" y="3551603"/>
            <a:ext cx="1379758" cy="46166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ÖVNING 3</a:t>
            </a:r>
          </a:p>
        </p:txBody>
      </p:sp>
      <p:sp>
        <p:nvSpPr>
          <p:cNvPr id="83" name="Rektangel 82">
            <a:extLst>
              <a:ext uri="{FF2B5EF4-FFF2-40B4-BE49-F238E27FC236}">
                <a16:creationId xmlns:a16="http://schemas.microsoft.com/office/drawing/2014/main" id="{6B03EB1C-347E-9551-9626-D0B0059D5A97}"/>
              </a:ext>
            </a:extLst>
          </p:cNvPr>
          <p:cNvSpPr/>
          <p:nvPr/>
        </p:nvSpPr>
        <p:spPr>
          <a:xfrm>
            <a:off x="2184915" y="5115640"/>
            <a:ext cx="1379758" cy="974513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400" dirty="0"/>
              <a:t>FOKUS FOTBOLLSFYS UNDER TRÄNINGEN</a:t>
            </a:r>
          </a:p>
        </p:txBody>
      </p:sp>
    </p:spTree>
    <p:extLst>
      <p:ext uri="{BB962C8B-B14F-4D97-AF65-F5344CB8AC3E}">
        <p14:creationId xmlns:p14="http://schemas.microsoft.com/office/powerpoint/2010/main" val="260340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8" grpId="0" animBg="1"/>
      <p:bldP spid="79" grpId="0" animBg="1"/>
      <p:bldP spid="81" grpId="0" animBg="1"/>
      <p:bldP spid="8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7B8D8-F211-F96B-DB98-D333A840D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58F87FC-4175-512A-EA7D-2F2F6A19D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B7650BDF-BA7F-F3C5-3DF6-B1299719ACF0}"/>
              </a:ext>
            </a:extLst>
          </p:cNvPr>
          <p:cNvSpPr/>
          <p:nvPr/>
        </p:nvSpPr>
        <p:spPr>
          <a:xfrm>
            <a:off x="0" y="341254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1B440132-D13C-FFED-314D-B1E96C082E38}"/>
              </a:ext>
            </a:extLst>
          </p:cNvPr>
          <p:cNvSpPr txBox="1"/>
          <p:nvPr/>
        </p:nvSpPr>
        <p:spPr>
          <a:xfrm>
            <a:off x="3179064" y="406404"/>
            <a:ext cx="6068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rgbClr val="C00000"/>
                </a:solidFill>
                <a:latin typeface="Aptos Black" panose="020B0004020202020204" pitchFamily="34" charset="0"/>
              </a:rPr>
              <a:t>VIT VECKA 10-12 år</a:t>
            </a:r>
          </a:p>
        </p:txBody>
      </p:sp>
      <p:pic>
        <p:nvPicPr>
          <p:cNvPr id="11" name="Platshållare för innehåll 10">
            <a:extLst>
              <a:ext uri="{FF2B5EF4-FFF2-40B4-BE49-F238E27FC236}">
                <a16:creationId xmlns:a16="http://schemas.microsoft.com/office/drawing/2014/main" id="{2F4848C2-1C33-AB00-8119-6CCE878B4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487" y="341254"/>
            <a:ext cx="889413" cy="889413"/>
          </a:xfrm>
        </p:spPr>
      </p:pic>
      <p:sp>
        <p:nvSpPr>
          <p:cNvPr id="12" name="Rektangel 11">
            <a:extLst>
              <a:ext uri="{FF2B5EF4-FFF2-40B4-BE49-F238E27FC236}">
                <a16:creationId xmlns:a16="http://schemas.microsoft.com/office/drawing/2014/main" id="{1DD6B502-2A04-D5BA-0B7F-273849BEA75D}"/>
              </a:ext>
            </a:extLst>
          </p:cNvPr>
          <p:cNvSpPr/>
          <p:nvPr/>
        </p:nvSpPr>
        <p:spPr>
          <a:xfrm>
            <a:off x="72999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8" name="Rektangel 27">
            <a:extLst>
              <a:ext uri="{FF2B5EF4-FFF2-40B4-BE49-F238E27FC236}">
                <a16:creationId xmlns:a16="http://schemas.microsoft.com/office/drawing/2014/main" id="{95723AD7-5ED7-1975-87A9-0E9C76280BA4}"/>
              </a:ext>
            </a:extLst>
          </p:cNvPr>
          <p:cNvSpPr/>
          <p:nvPr/>
        </p:nvSpPr>
        <p:spPr>
          <a:xfrm>
            <a:off x="228295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D16FFB03-C98E-8323-CA1C-6D48B6932BD2}"/>
              </a:ext>
            </a:extLst>
          </p:cNvPr>
          <p:cNvSpPr/>
          <p:nvPr/>
        </p:nvSpPr>
        <p:spPr>
          <a:xfrm>
            <a:off x="3835908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30" name="Rektangel 29">
            <a:extLst>
              <a:ext uri="{FF2B5EF4-FFF2-40B4-BE49-F238E27FC236}">
                <a16:creationId xmlns:a16="http://schemas.microsoft.com/office/drawing/2014/main" id="{64EC82A6-CABC-CDCD-B926-B7FA2ABD5117}"/>
              </a:ext>
            </a:extLst>
          </p:cNvPr>
          <p:cNvSpPr/>
          <p:nvPr/>
        </p:nvSpPr>
        <p:spPr>
          <a:xfrm>
            <a:off x="5388864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Rektangel 30">
            <a:extLst>
              <a:ext uri="{FF2B5EF4-FFF2-40B4-BE49-F238E27FC236}">
                <a16:creationId xmlns:a16="http://schemas.microsoft.com/office/drawing/2014/main" id="{AAFC182C-B9C9-26BE-D57B-3F615A619B45}"/>
              </a:ext>
            </a:extLst>
          </p:cNvPr>
          <p:cNvSpPr/>
          <p:nvPr/>
        </p:nvSpPr>
        <p:spPr>
          <a:xfrm>
            <a:off x="6941820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31">
            <a:extLst>
              <a:ext uri="{FF2B5EF4-FFF2-40B4-BE49-F238E27FC236}">
                <a16:creationId xmlns:a16="http://schemas.microsoft.com/office/drawing/2014/main" id="{7EC6B0D7-95AE-C238-36B7-370D772E2A14}"/>
              </a:ext>
            </a:extLst>
          </p:cNvPr>
          <p:cNvSpPr/>
          <p:nvPr/>
        </p:nvSpPr>
        <p:spPr>
          <a:xfrm>
            <a:off x="8494776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3" name="Rektangel 32">
            <a:extLst>
              <a:ext uri="{FF2B5EF4-FFF2-40B4-BE49-F238E27FC236}">
                <a16:creationId xmlns:a16="http://schemas.microsoft.com/office/drawing/2014/main" id="{419FDD14-6C18-D6A0-D7CA-3D35B0950E8A}"/>
              </a:ext>
            </a:extLst>
          </p:cNvPr>
          <p:cNvSpPr/>
          <p:nvPr/>
        </p:nvSpPr>
        <p:spPr>
          <a:xfrm>
            <a:off x="10047732" y="1254538"/>
            <a:ext cx="1429512" cy="4937760"/>
          </a:xfrm>
          <a:prstGeom prst="rect">
            <a:avLst/>
          </a:prstGeom>
          <a:solidFill>
            <a:srgbClr val="DA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35" name="Rak koppling 34">
            <a:extLst>
              <a:ext uri="{FF2B5EF4-FFF2-40B4-BE49-F238E27FC236}">
                <a16:creationId xmlns:a16="http://schemas.microsoft.com/office/drawing/2014/main" id="{995DA933-B26A-E9A0-ED0B-749E933576EC}"/>
              </a:ext>
            </a:extLst>
          </p:cNvPr>
          <p:cNvCxnSpPr/>
          <p:nvPr/>
        </p:nvCxnSpPr>
        <p:spPr>
          <a:xfrm>
            <a:off x="729996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Rak koppling 35">
            <a:extLst>
              <a:ext uri="{FF2B5EF4-FFF2-40B4-BE49-F238E27FC236}">
                <a16:creationId xmlns:a16="http://schemas.microsoft.com/office/drawing/2014/main" id="{98CC5C57-2AC9-5620-6986-224866C1788D}"/>
              </a:ext>
            </a:extLst>
          </p:cNvPr>
          <p:cNvCxnSpPr/>
          <p:nvPr/>
        </p:nvCxnSpPr>
        <p:spPr>
          <a:xfrm>
            <a:off x="2282952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Rak koppling 36">
            <a:extLst>
              <a:ext uri="{FF2B5EF4-FFF2-40B4-BE49-F238E27FC236}">
                <a16:creationId xmlns:a16="http://schemas.microsoft.com/office/drawing/2014/main" id="{71A3F889-A9AD-03D2-7E92-D1C20207F631}"/>
              </a:ext>
            </a:extLst>
          </p:cNvPr>
          <p:cNvCxnSpPr/>
          <p:nvPr/>
        </p:nvCxnSpPr>
        <p:spPr>
          <a:xfrm>
            <a:off x="3835908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Rak koppling 37">
            <a:extLst>
              <a:ext uri="{FF2B5EF4-FFF2-40B4-BE49-F238E27FC236}">
                <a16:creationId xmlns:a16="http://schemas.microsoft.com/office/drawing/2014/main" id="{434EB087-993C-576E-E767-2EBE859DAA2F}"/>
              </a:ext>
            </a:extLst>
          </p:cNvPr>
          <p:cNvCxnSpPr/>
          <p:nvPr/>
        </p:nvCxnSpPr>
        <p:spPr>
          <a:xfrm>
            <a:off x="6941820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Rak koppling 38">
            <a:extLst>
              <a:ext uri="{FF2B5EF4-FFF2-40B4-BE49-F238E27FC236}">
                <a16:creationId xmlns:a16="http://schemas.microsoft.com/office/drawing/2014/main" id="{EDFA28A6-47B8-9A38-0FD1-01894D428D5E}"/>
              </a:ext>
            </a:extLst>
          </p:cNvPr>
          <p:cNvCxnSpPr/>
          <p:nvPr/>
        </p:nvCxnSpPr>
        <p:spPr>
          <a:xfrm>
            <a:off x="5388864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Rak koppling 39">
            <a:extLst>
              <a:ext uri="{FF2B5EF4-FFF2-40B4-BE49-F238E27FC236}">
                <a16:creationId xmlns:a16="http://schemas.microsoft.com/office/drawing/2014/main" id="{399A4957-1AFB-78C8-BCFA-2D34181967E7}"/>
              </a:ext>
            </a:extLst>
          </p:cNvPr>
          <p:cNvCxnSpPr/>
          <p:nvPr/>
        </p:nvCxnSpPr>
        <p:spPr>
          <a:xfrm>
            <a:off x="10047732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Rak koppling 40">
            <a:extLst>
              <a:ext uri="{FF2B5EF4-FFF2-40B4-BE49-F238E27FC236}">
                <a16:creationId xmlns:a16="http://schemas.microsoft.com/office/drawing/2014/main" id="{2E2A8D57-FC0A-6CC8-2EFB-5C20E912BB08}"/>
              </a:ext>
            </a:extLst>
          </p:cNvPr>
          <p:cNvCxnSpPr/>
          <p:nvPr/>
        </p:nvCxnSpPr>
        <p:spPr>
          <a:xfrm>
            <a:off x="8494776" y="153924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ruta 41">
            <a:extLst>
              <a:ext uri="{FF2B5EF4-FFF2-40B4-BE49-F238E27FC236}">
                <a16:creationId xmlns:a16="http://schemas.microsoft.com/office/drawing/2014/main" id="{D4FE2441-D1AE-6F66-3226-1CE5F8312AB9}"/>
              </a:ext>
            </a:extLst>
          </p:cNvPr>
          <p:cNvSpPr txBox="1"/>
          <p:nvPr/>
        </p:nvSpPr>
        <p:spPr>
          <a:xfrm>
            <a:off x="918591" y="1230667"/>
            <a:ext cx="1052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MÅNDAG</a:t>
            </a:r>
          </a:p>
        </p:txBody>
      </p:sp>
      <p:sp>
        <p:nvSpPr>
          <p:cNvPr id="43" name="textruta 42">
            <a:extLst>
              <a:ext uri="{FF2B5EF4-FFF2-40B4-BE49-F238E27FC236}">
                <a16:creationId xmlns:a16="http://schemas.microsoft.com/office/drawing/2014/main" id="{D25B9A9F-04F9-262D-08EB-786DC7B14B3D}"/>
              </a:ext>
            </a:extLst>
          </p:cNvPr>
          <p:cNvSpPr txBox="1"/>
          <p:nvPr/>
        </p:nvSpPr>
        <p:spPr>
          <a:xfrm>
            <a:off x="2553081" y="1236264"/>
            <a:ext cx="985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TISDAG</a:t>
            </a:r>
          </a:p>
        </p:txBody>
      </p:sp>
      <p:sp>
        <p:nvSpPr>
          <p:cNvPr id="45" name="textruta 44">
            <a:extLst>
              <a:ext uri="{FF2B5EF4-FFF2-40B4-BE49-F238E27FC236}">
                <a16:creationId xmlns:a16="http://schemas.microsoft.com/office/drawing/2014/main" id="{28FE6547-A69E-65B6-3F61-67BABDBF02E5}"/>
              </a:ext>
            </a:extLst>
          </p:cNvPr>
          <p:cNvSpPr txBox="1"/>
          <p:nvPr/>
        </p:nvSpPr>
        <p:spPr>
          <a:xfrm>
            <a:off x="5531358" y="1239871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TORSDAG</a:t>
            </a:r>
          </a:p>
        </p:txBody>
      </p:sp>
      <p:sp>
        <p:nvSpPr>
          <p:cNvPr id="46" name="textruta 45">
            <a:extLst>
              <a:ext uri="{FF2B5EF4-FFF2-40B4-BE49-F238E27FC236}">
                <a16:creationId xmlns:a16="http://schemas.microsoft.com/office/drawing/2014/main" id="{4C45B91C-1290-53CD-C505-001C93A45150}"/>
              </a:ext>
            </a:extLst>
          </p:cNvPr>
          <p:cNvSpPr txBox="1"/>
          <p:nvPr/>
        </p:nvSpPr>
        <p:spPr>
          <a:xfrm>
            <a:off x="7175151" y="1236264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FREDAG</a:t>
            </a:r>
          </a:p>
        </p:txBody>
      </p:sp>
      <p:sp>
        <p:nvSpPr>
          <p:cNvPr id="47" name="textruta 46">
            <a:extLst>
              <a:ext uri="{FF2B5EF4-FFF2-40B4-BE49-F238E27FC236}">
                <a16:creationId xmlns:a16="http://schemas.microsoft.com/office/drawing/2014/main" id="{FC05CBAC-6395-3B12-95D8-C8AE2D1597E2}"/>
              </a:ext>
            </a:extLst>
          </p:cNvPr>
          <p:cNvSpPr txBox="1"/>
          <p:nvPr/>
        </p:nvSpPr>
        <p:spPr>
          <a:xfrm>
            <a:off x="8692213" y="123529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LÖRDAG</a:t>
            </a:r>
          </a:p>
        </p:txBody>
      </p:sp>
      <p:sp>
        <p:nvSpPr>
          <p:cNvPr id="48" name="textruta 47">
            <a:extLst>
              <a:ext uri="{FF2B5EF4-FFF2-40B4-BE49-F238E27FC236}">
                <a16:creationId xmlns:a16="http://schemas.microsoft.com/office/drawing/2014/main" id="{B5D15788-670B-E35E-05CE-AD4CFB47859D}"/>
              </a:ext>
            </a:extLst>
          </p:cNvPr>
          <p:cNvSpPr txBox="1"/>
          <p:nvPr/>
        </p:nvSpPr>
        <p:spPr>
          <a:xfrm>
            <a:off x="10253052" y="1230667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SÖNDAG</a:t>
            </a:r>
          </a:p>
        </p:txBody>
      </p:sp>
      <p:sp>
        <p:nvSpPr>
          <p:cNvPr id="49" name="textruta 48">
            <a:extLst>
              <a:ext uri="{FF2B5EF4-FFF2-40B4-BE49-F238E27FC236}">
                <a16:creationId xmlns:a16="http://schemas.microsoft.com/office/drawing/2014/main" id="{1CA5678A-31CA-273F-E2AE-40EDB48E0E19}"/>
              </a:ext>
            </a:extLst>
          </p:cNvPr>
          <p:cNvSpPr txBox="1"/>
          <p:nvPr/>
        </p:nvSpPr>
        <p:spPr>
          <a:xfrm>
            <a:off x="2576599" y="1708962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50" name="textruta 49">
            <a:extLst>
              <a:ext uri="{FF2B5EF4-FFF2-40B4-BE49-F238E27FC236}">
                <a16:creationId xmlns:a16="http://schemas.microsoft.com/office/drawing/2014/main" id="{950F29D6-3240-74C3-E273-013277A544F8}"/>
              </a:ext>
            </a:extLst>
          </p:cNvPr>
          <p:cNvSpPr txBox="1"/>
          <p:nvPr/>
        </p:nvSpPr>
        <p:spPr>
          <a:xfrm>
            <a:off x="8843366" y="1708962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sp>
        <p:nvSpPr>
          <p:cNvPr id="51" name="textruta 50">
            <a:extLst>
              <a:ext uri="{FF2B5EF4-FFF2-40B4-BE49-F238E27FC236}">
                <a16:creationId xmlns:a16="http://schemas.microsoft.com/office/drawing/2014/main" id="{80BAA920-1B40-083E-8212-A667E3C6D6B6}"/>
              </a:ext>
            </a:extLst>
          </p:cNvPr>
          <p:cNvSpPr txBox="1"/>
          <p:nvPr/>
        </p:nvSpPr>
        <p:spPr>
          <a:xfrm>
            <a:off x="10082444" y="1662231"/>
            <a:ext cx="1353447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pPr algn="ctr"/>
            <a:r>
              <a:rPr lang="sv-SE" sz="32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FUTSAL</a:t>
            </a:r>
          </a:p>
          <a:p>
            <a:pPr algn="ctr"/>
            <a:r>
              <a:rPr lang="sv-SE" sz="32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MATCH </a:t>
            </a:r>
          </a:p>
        </p:txBody>
      </p:sp>
      <p:sp>
        <p:nvSpPr>
          <p:cNvPr id="52" name="textruta 51">
            <a:extLst>
              <a:ext uri="{FF2B5EF4-FFF2-40B4-BE49-F238E27FC236}">
                <a16:creationId xmlns:a16="http://schemas.microsoft.com/office/drawing/2014/main" id="{E6234D27-62A8-D1C7-A296-18061C1F31DF}"/>
              </a:ext>
            </a:extLst>
          </p:cNvPr>
          <p:cNvSpPr txBox="1"/>
          <p:nvPr/>
        </p:nvSpPr>
        <p:spPr>
          <a:xfrm>
            <a:off x="7239143" y="1716099"/>
            <a:ext cx="842218" cy="42249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sv-SE" sz="3600" kern="2000" spc="100" dirty="0">
                <a:solidFill>
                  <a:schemeClr val="bg1"/>
                </a:solidFill>
                <a:latin typeface="Aptos Black" panose="020B0004020202020204" pitchFamily="34" charset="0"/>
              </a:rPr>
              <a:t>LEDIGT</a:t>
            </a:r>
          </a:p>
        </p:txBody>
      </p:sp>
      <p:cxnSp>
        <p:nvCxnSpPr>
          <p:cNvPr id="55" name="Rak koppling 54">
            <a:extLst>
              <a:ext uri="{FF2B5EF4-FFF2-40B4-BE49-F238E27FC236}">
                <a16:creationId xmlns:a16="http://schemas.microsoft.com/office/drawing/2014/main" id="{A6AD9D6F-993D-5DD3-1EF3-DE764C94BCB8}"/>
              </a:ext>
            </a:extLst>
          </p:cNvPr>
          <p:cNvCxnSpPr/>
          <p:nvPr/>
        </p:nvCxnSpPr>
        <p:spPr>
          <a:xfrm>
            <a:off x="725941" y="2291931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Rak koppling 55">
            <a:extLst>
              <a:ext uri="{FF2B5EF4-FFF2-40B4-BE49-F238E27FC236}">
                <a16:creationId xmlns:a16="http://schemas.microsoft.com/office/drawing/2014/main" id="{33BFEB1B-ACCF-6AA2-7D3A-BCF06A12B4FB}"/>
              </a:ext>
            </a:extLst>
          </p:cNvPr>
          <p:cNvCxnSpPr/>
          <p:nvPr/>
        </p:nvCxnSpPr>
        <p:spPr>
          <a:xfrm>
            <a:off x="735768" y="254899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Rak koppling 57">
            <a:extLst>
              <a:ext uri="{FF2B5EF4-FFF2-40B4-BE49-F238E27FC236}">
                <a16:creationId xmlns:a16="http://schemas.microsoft.com/office/drawing/2014/main" id="{9CE0413E-E183-3B12-5C4D-E349A8BC3A36}"/>
              </a:ext>
            </a:extLst>
          </p:cNvPr>
          <p:cNvCxnSpPr/>
          <p:nvPr/>
        </p:nvCxnSpPr>
        <p:spPr>
          <a:xfrm>
            <a:off x="725941" y="4013268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ruta 58">
            <a:extLst>
              <a:ext uri="{FF2B5EF4-FFF2-40B4-BE49-F238E27FC236}">
                <a16:creationId xmlns:a16="http://schemas.microsoft.com/office/drawing/2014/main" id="{E196ED60-776F-C938-D9FA-FFA446CC97FF}"/>
              </a:ext>
            </a:extLst>
          </p:cNvPr>
          <p:cNvSpPr txBox="1"/>
          <p:nvPr/>
        </p:nvSpPr>
        <p:spPr>
          <a:xfrm>
            <a:off x="908905" y="2304316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60" name="textruta 59">
            <a:extLst>
              <a:ext uri="{FF2B5EF4-FFF2-40B4-BE49-F238E27FC236}">
                <a16:creationId xmlns:a16="http://schemas.microsoft.com/office/drawing/2014/main" id="{2E59BDFA-874E-E397-59F2-97C342887EEE}"/>
              </a:ext>
            </a:extLst>
          </p:cNvPr>
          <p:cNvSpPr txBox="1"/>
          <p:nvPr/>
        </p:nvSpPr>
        <p:spPr>
          <a:xfrm>
            <a:off x="861657" y="2559464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        1v1 / 2v1</a:t>
            </a:r>
          </a:p>
        </p:txBody>
      </p:sp>
      <p:cxnSp>
        <p:nvCxnSpPr>
          <p:cNvPr id="62" name="Rak koppling 61">
            <a:extLst>
              <a:ext uri="{FF2B5EF4-FFF2-40B4-BE49-F238E27FC236}">
                <a16:creationId xmlns:a16="http://schemas.microsoft.com/office/drawing/2014/main" id="{FA17149D-8D85-5972-A4D3-E940B6F1928D}"/>
              </a:ext>
            </a:extLst>
          </p:cNvPr>
          <p:cNvCxnSpPr/>
          <p:nvPr/>
        </p:nvCxnSpPr>
        <p:spPr>
          <a:xfrm>
            <a:off x="725941" y="427989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textruta 62">
            <a:extLst>
              <a:ext uri="{FF2B5EF4-FFF2-40B4-BE49-F238E27FC236}">
                <a16:creationId xmlns:a16="http://schemas.microsoft.com/office/drawing/2014/main" id="{9525FD03-A2C9-4A9D-CE26-8BEB37B20712}"/>
              </a:ext>
            </a:extLst>
          </p:cNvPr>
          <p:cNvSpPr txBox="1"/>
          <p:nvPr/>
        </p:nvSpPr>
        <p:spPr>
          <a:xfrm>
            <a:off x="971032" y="4018287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Litet spel 3v3</a:t>
            </a:r>
          </a:p>
        </p:txBody>
      </p:sp>
      <p:sp>
        <p:nvSpPr>
          <p:cNvPr id="64" name="textruta 63">
            <a:extLst>
              <a:ext uri="{FF2B5EF4-FFF2-40B4-BE49-F238E27FC236}">
                <a16:creationId xmlns:a16="http://schemas.microsoft.com/office/drawing/2014/main" id="{A006A784-B018-03E6-144A-2D084D9B532A}"/>
              </a:ext>
            </a:extLst>
          </p:cNvPr>
          <p:cNvSpPr txBox="1"/>
          <p:nvPr/>
        </p:nvSpPr>
        <p:spPr>
          <a:xfrm>
            <a:off x="895896" y="2030364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67" name="Rak koppling 66">
            <a:extLst>
              <a:ext uri="{FF2B5EF4-FFF2-40B4-BE49-F238E27FC236}">
                <a16:creationId xmlns:a16="http://schemas.microsoft.com/office/drawing/2014/main" id="{9097775B-4521-343D-A0CD-25DE1BFB7DA0}"/>
              </a:ext>
            </a:extLst>
          </p:cNvPr>
          <p:cNvCxnSpPr/>
          <p:nvPr/>
        </p:nvCxnSpPr>
        <p:spPr>
          <a:xfrm>
            <a:off x="741292" y="572788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Rak koppling 67">
            <a:extLst>
              <a:ext uri="{FF2B5EF4-FFF2-40B4-BE49-F238E27FC236}">
                <a16:creationId xmlns:a16="http://schemas.microsoft.com/office/drawing/2014/main" id="{86D1347E-2D46-4AAA-6CEF-C1C40A420F2D}"/>
              </a:ext>
            </a:extLst>
          </p:cNvPr>
          <p:cNvCxnSpPr/>
          <p:nvPr/>
        </p:nvCxnSpPr>
        <p:spPr>
          <a:xfrm>
            <a:off x="741292" y="5938772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extruta 70">
            <a:extLst>
              <a:ext uri="{FF2B5EF4-FFF2-40B4-BE49-F238E27FC236}">
                <a16:creationId xmlns:a16="http://schemas.microsoft.com/office/drawing/2014/main" id="{319AE30E-E9F8-9577-D74C-A612C9FDCB78}"/>
              </a:ext>
            </a:extLst>
          </p:cNvPr>
          <p:cNvSpPr txBox="1"/>
          <p:nvPr/>
        </p:nvSpPr>
        <p:spPr>
          <a:xfrm>
            <a:off x="729996" y="5472092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pic>
        <p:nvPicPr>
          <p:cNvPr id="75" name="Bildobjekt 74" descr="En bild som visar grön, spel&#10;&#10;AI-genererat innehåll kan vara felaktigt.">
            <a:extLst>
              <a:ext uri="{FF2B5EF4-FFF2-40B4-BE49-F238E27FC236}">
                <a16:creationId xmlns:a16="http://schemas.microsoft.com/office/drawing/2014/main" id="{301A319B-42DC-49DC-0CAC-41E944A045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22" y="2798244"/>
            <a:ext cx="1390844" cy="1115536"/>
          </a:xfrm>
          <a:prstGeom prst="rect">
            <a:avLst/>
          </a:prstGeom>
        </p:spPr>
      </p:pic>
      <p:pic>
        <p:nvPicPr>
          <p:cNvPr id="77" name="Bildobjekt 76" descr="En bild som visar grön, Spel, spel&#10;&#10;AI-genererat innehåll kan vara felaktigt.">
            <a:extLst>
              <a:ext uri="{FF2B5EF4-FFF2-40B4-BE49-F238E27FC236}">
                <a16:creationId xmlns:a16="http://schemas.microsoft.com/office/drawing/2014/main" id="{7B6BDF2C-45B8-B0B3-6C72-B038B96A92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7" y="4346648"/>
            <a:ext cx="1368322" cy="1091150"/>
          </a:xfrm>
          <a:prstGeom prst="rect">
            <a:avLst/>
          </a:prstGeom>
        </p:spPr>
      </p:pic>
      <p:cxnSp>
        <p:nvCxnSpPr>
          <p:cNvPr id="86" name="Rak koppling 85">
            <a:extLst>
              <a:ext uri="{FF2B5EF4-FFF2-40B4-BE49-F238E27FC236}">
                <a16:creationId xmlns:a16="http://schemas.microsoft.com/office/drawing/2014/main" id="{A1E5D8B9-39EB-5078-B849-F1838C5E8936}"/>
              </a:ext>
            </a:extLst>
          </p:cNvPr>
          <p:cNvCxnSpPr/>
          <p:nvPr/>
        </p:nvCxnSpPr>
        <p:spPr>
          <a:xfrm>
            <a:off x="3843186" y="574308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7" name="Rak koppling 86">
            <a:extLst>
              <a:ext uri="{FF2B5EF4-FFF2-40B4-BE49-F238E27FC236}">
                <a16:creationId xmlns:a16="http://schemas.microsoft.com/office/drawing/2014/main" id="{BFA5E1B4-8DDF-5AB9-4E38-806C0CE8BBC9}"/>
              </a:ext>
            </a:extLst>
          </p:cNvPr>
          <p:cNvCxnSpPr/>
          <p:nvPr/>
        </p:nvCxnSpPr>
        <p:spPr>
          <a:xfrm>
            <a:off x="3843186" y="5953979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6" name="textruta 95">
            <a:extLst>
              <a:ext uri="{FF2B5EF4-FFF2-40B4-BE49-F238E27FC236}">
                <a16:creationId xmlns:a16="http://schemas.microsoft.com/office/drawing/2014/main" id="{92CBBA8F-AF86-8546-52BF-76E480CDB8B6}"/>
              </a:ext>
            </a:extLst>
          </p:cNvPr>
          <p:cNvSpPr txBox="1"/>
          <p:nvPr/>
        </p:nvSpPr>
        <p:spPr>
          <a:xfrm>
            <a:off x="3870895" y="5485864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cxnSp>
        <p:nvCxnSpPr>
          <p:cNvPr id="3" name="Rak koppling 2">
            <a:extLst>
              <a:ext uri="{FF2B5EF4-FFF2-40B4-BE49-F238E27FC236}">
                <a16:creationId xmlns:a16="http://schemas.microsoft.com/office/drawing/2014/main" id="{2B57B23E-5883-B047-983B-58ED73DE1667}"/>
              </a:ext>
            </a:extLst>
          </p:cNvPr>
          <p:cNvCxnSpPr/>
          <p:nvPr/>
        </p:nvCxnSpPr>
        <p:spPr>
          <a:xfrm>
            <a:off x="5373477" y="2307921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Rak koppling 4">
            <a:extLst>
              <a:ext uri="{FF2B5EF4-FFF2-40B4-BE49-F238E27FC236}">
                <a16:creationId xmlns:a16="http://schemas.microsoft.com/office/drawing/2014/main" id="{EE96F6CB-0056-A145-D87D-9698326BB3C4}"/>
              </a:ext>
            </a:extLst>
          </p:cNvPr>
          <p:cNvCxnSpPr/>
          <p:nvPr/>
        </p:nvCxnSpPr>
        <p:spPr>
          <a:xfrm>
            <a:off x="5381244" y="256592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ak koppling 7">
            <a:extLst>
              <a:ext uri="{FF2B5EF4-FFF2-40B4-BE49-F238E27FC236}">
                <a16:creationId xmlns:a16="http://schemas.microsoft.com/office/drawing/2014/main" id="{3DC0FC33-DE4F-78A6-C3D0-5D8DE41C11FD}"/>
              </a:ext>
            </a:extLst>
          </p:cNvPr>
          <p:cNvCxnSpPr/>
          <p:nvPr/>
        </p:nvCxnSpPr>
        <p:spPr>
          <a:xfrm>
            <a:off x="5366550" y="4094189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ruta 8">
            <a:extLst>
              <a:ext uri="{FF2B5EF4-FFF2-40B4-BE49-F238E27FC236}">
                <a16:creationId xmlns:a16="http://schemas.microsoft.com/office/drawing/2014/main" id="{12515B92-82AB-71F4-BF78-0EDB7D24C3F2}"/>
              </a:ext>
            </a:extLst>
          </p:cNvPr>
          <p:cNvSpPr txBox="1"/>
          <p:nvPr/>
        </p:nvSpPr>
        <p:spPr>
          <a:xfrm>
            <a:off x="5434383" y="2563943"/>
            <a:ext cx="12509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      2/3 zon rondo</a:t>
            </a:r>
          </a:p>
        </p:txBody>
      </p:sp>
      <p:cxnSp>
        <p:nvCxnSpPr>
          <p:cNvPr id="10" name="Rak koppling 9">
            <a:extLst>
              <a:ext uri="{FF2B5EF4-FFF2-40B4-BE49-F238E27FC236}">
                <a16:creationId xmlns:a16="http://schemas.microsoft.com/office/drawing/2014/main" id="{C053515A-00A4-461C-F4E2-921CD0C41ED7}"/>
              </a:ext>
            </a:extLst>
          </p:cNvPr>
          <p:cNvCxnSpPr/>
          <p:nvPr/>
        </p:nvCxnSpPr>
        <p:spPr>
          <a:xfrm>
            <a:off x="5388864" y="435265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ruta 12">
            <a:extLst>
              <a:ext uri="{FF2B5EF4-FFF2-40B4-BE49-F238E27FC236}">
                <a16:creationId xmlns:a16="http://schemas.microsoft.com/office/drawing/2014/main" id="{0474D088-B00C-D3BC-1FA3-95FAD50F8428}"/>
              </a:ext>
            </a:extLst>
          </p:cNvPr>
          <p:cNvSpPr txBox="1"/>
          <p:nvPr/>
        </p:nvSpPr>
        <p:spPr>
          <a:xfrm>
            <a:off x="5399966" y="4104743"/>
            <a:ext cx="143379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Mellanstort spel 4v4</a:t>
            </a: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E94B82CF-3820-60E1-E829-999812700227}"/>
              </a:ext>
            </a:extLst>
          </p:cNvPr>
          <p:cNvSpPr txBox="1"/>
          <p:nvPr/>
        </p:nvSpPr>
        <p:spPr>
          <a:xfrm>
            <a:off x="5576051" y="2027605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cxnSp>
        <p:nvCxnSpPr>
          <p:cNvPr id="15" name="Rak koppling 14">
            <a:extLst>
              <a:ext uri="{FF2B5EF4-FFF2-40B4-BE49-F238E27FC236}">
                <a16:creationId xmlns:a16="http://schemas.microsoft.com/office/drawing/2014/main" id="{553E2A3C-731D-BE25-D458-B45A3D098D97}"/>
              </a:ext>
            </a:extLst>
          </p:cNvPr>
          <p:cNvCxnSpPr/>
          <p:nvPr/>
        </p:nvCxnSpPr>
        <p:spPr>
          <a:xfrm>
            <a:off x="5392540" y="5742103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Rak koppling 15">
            <a:extLst>
              <a:ext uri="{FF2B5EF4-FFF2-40B4-BE49-F238E27FC236}">
                <a16:creationId xmlns:a16="http://schemas.microsoft.com/office/drawing/2014/main" id="{EA4217BF-DB05-EE99-54CD-88F7E0730324}"/>
              </a:ext>
            </a:extLst>
          </p:cNvPr>
          <p:cNvCxnSpPr/>
          <p:nvPr/>
        </p:nvCxnSpPr>
        <p:spPr>
          <a:xfrm>
            <a:off x="5392540" y="5952995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ruta 19">
            <a:extLst>
              <a:ext uri="{FF2B5EF4-FFF2-40B4-BE49-F238E27FC236}">
                <a16:creationId xmlns:a16="http://schemas.microsoft.com/office/drawing/2014/main" id="{AC3EDA4D-D7FE-67E0-E7FE-3A57DCA23AC5}"/>
              </a:ext>
            </a:extLst>
          </p:cNvPr>
          <p:cNvSpPr txBox="1"/>
          <p:nvPr/>
        </p:nvSpPr>
        <p:spPr>
          <a:xfrm>
            <a:off x="5576051" y="2316852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”Jag &amp; bollen”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BD40D9CD-16E6-01BE-8410-8CC3168118E8}"/>
              </a:ext>
            </a:extLst>
          </p:cNvPr>
          <p:cNvSpPr txBox="1"/>
          <p:nvPr/>
        </p:nvSpPr>
        <p:spPr>
          <a:xfrm>
            <a:off x="5388864" y="5490975"/>
            <a:ext cx="18227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b="1" spc="300" dirty="0">
                <a:solidFill>
                  <a:schemeClr val="bg1"/>
                </a:solidFill>
              </a:rPr>
              <a:t>FOTBOLLSFYS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7EB3EECA-1180-D4FE-9804-8AC299B9B37C}"/>
              </a:ext>
            </a:extLst>
          </p:cNvPr>
          <p:cNvSpPr txBox="1"/>
          <p:nvPr/>
        </p:nvSpPr>
        <p:spPr>
          <a:xfrm>
            <a:off x="838200" y="1594148"/>
            <a:ext cx="1374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KTAGM</a:t>
            </a:r>
          </a:p>
        </p:txBody>
      </p:sp>
      <p:sp>
        <p:nvSpPr>
          <p:cNvPr id="24" name="textruta 23">
            <a:extLst>
              <a:ext uri="{FF2B5EF4-FFF2-40B4-BE49-F238E27FC236}">
                <a16:creationId xmlns:a16="http://schemas.microsoft.com/office/drawing/2014/main" id="{3C795A4E-B1DD-1388-F805-6C8DD0A2A0F3}"/>
              </a:ext>
            </a:extLst>
          </p:cNvPr>
          <p:cNvSpPr txBox="1"/>
          <p:nvPr/>
        </p:nvSpPr>
        <p:spPr>
          <a:xfrm>
            <a:off x="5521569" y="1567639"/>
            <a:ext cx="1380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KTAGM</a:t>
            </a:r>
          </a:p>
        </p:txBody>
      </p:sp>
      <p:sp>
        <p:nvSpPr>
          <p:cNvPr id="25" name="textruta 24">
            <a:extLst>
              <a:ext uri="{FF2B5EF4-FFF2-40B4-BE49-F238E27FC236}">
                <a16:creationId xmlns:a16="http://schemas.microsoft.com/office/drawing/2014/main" id="{4C5A8A93-CB44-2838-756E-386E4CD2EC9A}"/>
              </a:ext>
            </a:extLst>
          </p:cNvPr>
          <p:cNvSpPr txBox="1"/>
          <p:nvPr/>
        </p:nvSpPr>
        <p:spPr>
          <a:xfrm>
            <a:off x="994527" y="5689210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26" name="textruta 25">
            <a:extLst>
              <a:ext uri="{FF2B5EF4-FFF2-40B4-BE49-F238E27FC236}">
                <a16:creationId xmlns:a16="http://schemas.microsoft.com/office/drawing/2014/main" id="{973C2D4B-8341-7AB8-2F5A-C5C48AF0358A}"/>
              </a:ext>
            </a:extLst>
          </p:cNvPr>
          <p:cNvSpPr txBox="1"/>
          <p:nvPr/>
        </p:nvSpPr>
        <p:spPr>
          <a:xfrm>
            <a:off x="1026873" y="5942630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sp>
        <p:nvSpPr>
          <p:cNvPr id="27" name="textruta 26">
            <a:extLst>
              <a:ext uri="{FF2B5EF4-FFF2-40B4-BE49-F238E27FC236}">
                <a16:creationId xmlns:a16="http://schemas.microsoft.com/office/drawing/2014/main" id="{B35B4AFA-6012-1400-B8E2-3327F0A62DD7}"/>
              </a:ext>
            </a:extLst>
          </p:cNvPr>
          <p:cNvSpPr txBox="1"/>
          <p:nvPr/>
        </p:nvSpPr>
        <p:spPr>
          <a:xfrm>
            <a:off x="5697409" y="572198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Rörlighet</a:t>
            </a:r>
          </a:p>
        </p:txBody>
      </p:sp>
      <p:sp>
        <p:nvSpPr>
          <p:cNvPr id="34" name="textruta 33">
            <a:extLst>
              <a:ext uri="{FF2B5EF4-FFF2-40B4-BE49-F238E27FC236}">
                <a16:creationId xmlns:a16="http://schemas.microsoft.com/office/drawing/2014/main" id="{6080FEDD-2512-C3C2-DA58-A8D43C393C05}"/>
              </a:ext>
            </a:extLst>
          </p:cNvPr>
          <p:cNvSpPr txBox="1"/>
          <p:nvPr/>
        </p:nvSpPr>
        <p:spPr>
          <a:xfrm>
            <a:off x="5693733" y="5949038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Snabbhet</a:t>
            </a:r>
          </a:p>
        </p:txBody>
      </p:sp>
      <p:sp>
        <p:nvSpPr>
          <p:cNvPr id="53" name="textruta 52">
            <a:extLst>
              <a:ext uri="{FF2B5EF4-FFF2-40B4-BE49-F238E27FC236}">
                <a16:creationId xmlns:a16="http://schemas.microsoft.com/office/drawing/2014/main" id="{76965958-3BBF-CD1A-719E-D0FE46FC357F}"/>
              </a:ext>
            </a:extLst>
          </p:cNvPr>
          <p:cNvSpPr txBox="1"/>
          <p:nvPr/>
        </p:nvSpPr>
        <p:spPr>
          <a:xfrm>
            <a:off x="4094847" y="5725025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Koordination</a:t>
            </a:r>
          </a:p>
        </p:txBody>
      </p:sp>
      <p:sp>
        <p:nvSpPr>
          <p:cNvPr id="54" name="textruta 53">
            <a:extLst>
              <a:ext uri="{FF2B5EF4-FFF2-40B4-BE49-F238E27FC236}">
                <a16:creationId xmlns:a16="http://schemas.microsoft.com/office/drawing/2014/main" id="{027AD55F-1664-ABA2-C787-D7511DF20221}"/>
              </a:ext>
            </a:extLst>
          </p:cNvPr>
          <p:cNvSpPr txBox="1"/>
          <p:nvPr/>
        </p:nvSpPr>
        <p:spPr>
          <a:xfrm>
            <a:off x="4115388" y="5935296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Knäkontroll</a:t>
            </a:r>
          </a:p>
        </p:txBody>
      </p:sp>
      <p:cxnSp>
        <p:nvCxnSpPr>
          <p:cNvPr id="19" name="Rak 18">
            <a:extLst>
              <a:ext uri="{FF2B5EF4-FFF2-40B4-BE49-F238E27FC236}">
                <a16:creationId xmlns:a16="http://schemas.microsoft.com/office/drawing/2014/main" id="{29EF7BBD-83AC-388B-76B5-891E04DA8E48}"/>
              </a:ext>
            </a:extLst>
          </p:cNvPr>
          <p:cNvCxnSpPr>
            <a:cxnSpLocks/>
          </p:cNvCxnSpPr>
          <p:nvPr/>
        </p:nvCxnSpPr>
        <p:spPr>
          <a:xfrm>
            <a:off x="10759167" y="2113748"/>
            <a:ext cx="0" cy="339871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Rak koppling 36">
            <a:extLst>
              <a:ext uri="{FF2B5EF4-FFF2-40B4-BE49-F238E27FC236}">
                <a16:creationId xmlns:a16="http://schemas.microsoft.com/office/drawing/2014/main" id="{5A2F1FC8-6E63-2763-D0A0-473CB20AE1D4}"/>
              </a:ext>
            </a:extLst>
          </p:cNvPr>
          <p:cNvCxnSpPr/>
          <p:nvPr/>
        </p:nvCxnSpPr>
        <p:spPr>
          <a:xfrm>
            <a:off x="3835908" y="1545336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2" name="textruta 71">
            <a:extLst>
              <a:ext uri="{FF2B5EF4-FFF2-40B4-BE49-F238E27FC236}">
                <a16:creationId xmlns:a16="http://schemas.microsoft.com/office/drawing/2014/main" id="{8CC3F000-5C84-5FB9-A369-933D2E8DDD2A}"/>
              </a:ext>
            </a:extLst>
          </p:cNvPr>
          <p:cNvSpPr txBox="1"/>
          <p:nvPr/>
        </p:nvSpPr>
        <p:spPr>
          <a:xfrm>
            <a:off x="4030059" y="1243418"/>
            <a:ext cx="11445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600" dirty="0">
                <a:solidFill>
                  <a:schemeClr val="bg1"/>
                </a:solidFill>
                <a:latin typeface="Aptos Black" panose="020B0004020202020204" pitchFamily="34" charset="0"/>
              </a:rPr>
              <a:t>ONSDAG</a:t>
            </a:r>
          </a:p>
        </p:txBody>
      </p:sp>
      <p:cxnSp>
        <p:nvCxnSpPr>
          <p:cNvPr id="73" name="Rak koppling 77">
            <a:extLst>
              <a:ext uri="{FF2B5EF4-FFF2-40B4-BE49-F238E27FC236}">
                <a16:creationId xmlns:a16="http://schemas.microsoft.com/office/drawing/2014/main" id="{D92BC33C-292A-E8E9-344A-2DE040D1BEFE}"/>
              </a:ext>
            </a:extLst>
          </p:cNvPr>
          <p:cNvCxnSpPr/>
          <p:nvPr/>
        </p:nvCxnSpPr>
        <p:spPr>
          <a:xfrm>
            <a:off x="3843186" y="2314784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textruta 73">
            <a:extLst>
              <a:ext uri="{FF2B5EF4-FFF2-40B4-BE49-F238E27FC236}">
                <a16:creationId xmlns:a16="http://schemas.microsoft.com/office/drawing/2014/main" id="{424C7AB8-D4BD-235B-F618-448505F45916}"/>
              </a:ext>
            </a:extLst>
          </p:cNvPr>
          <p:cNvSpPr txBox="1"/>
          <p:nvPr/>
        </p:nvSpPr>
        <p:spPr>
          <a:xfrm>
            <a:off x="4002775" y="2821341"/>
            <a:ext cx="11118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Stort spel 7v7</a:t>
            </a:r>
          </a:p>
        </p:txBody>
      </p:sp>
      <p:sp>
        <p:nvSpPr>
          <p:cNvPr id="76" name="textruta 75">
            <a:extLst>
              <a:ext uri="{FF2B5EF4-FFF2-40B4-BE49-F238E27FC236}">
                <a16:creationId xmlns:a16="http://schemas.microsoft.com/office/drawing/2014/main" id="{447F73F8-F459-025C-C288-CEB352D27B8F}"/>
              </a:ext>
            </a:extLst>
          </p:cNvPr>
          <p:cNvSpPr txBox="1"/>
          <p:nvPr/>
        </p:nvSpPr>
        <p:spPr>
          <a:xfrm>
            <a:off x="4025332" y="2037785"/>
            <a:ext cx="1109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00" b="1" spc="300" dirty="0">
                <a:solidFill>
                  <a:schemeClr val="bg1"/>
                </a:solidFill>
              </a:rPr>
              <a:t>TRÄNING</a:t>
            </a:r>
          </a:p>
        </p:txBody>
      </p:sp>
      <p:sp>
        <p:nvSpPr>
          <p:cNvPr id="80" name="textruta 79">
            <a:extLst>
              <a:ext uri="{FF2B5EF4-FFF2-40B4-BE49-F238E27FC236}">
                <a16:creationId xmlns:a16="http://schemas.microsoft.com/office/drawing/2014/main" id="{8D3FDE13-B695-FE8F-0AB8-F20EE5BA871F}"/>
              </a:ext>
            </a:extLst>
          </p:cNvPr>
          <p:cNvSpPr txBox="1"/>
          <p:nvPr/>
        </p:nvSpPr>
        <p:spPr>
          <a:xfrm>
            <a:off x="4063364" y="2291931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Pass/mottag</a:t>
            </a:r>
          </a:p>
        </p:txBody>
      </p:sp>
      <p:pic>
        <p:nvPicPr>
          <p:cNvPr id="82" name="Bildobjekt 81" descr="En bild som visar Spel, Flausch, grön, bord&#10;&#10;AI-genererat innehåll kan vara felaktigt.">
            <a:extLst>
              <a:ext uri="{FF2B5EF4-FFF2-40B4-BE49-F238E27FC236}">
                <a16:creationId xmlns:a16="http://schemas.microsoft.com/office/drawing/2014/main" id="{42BA8BC0-BD94-EC35-93BE-CAA2DDA0B3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288" y="3353628"/>
            <a:ext cx="1397892" cy="1951598"/>
          </a:xfrm>
          <a:prstGeom prst="rect">
            <a:avLst/>
          </a:prstGeom>
        </p:spPr>
      </p:pic>
      <p:cxnSp>
        <p:nvCxnSpPr>
          <p:cNvPr id="88" name="Rak koppling 4">
            <a:extLst>
              <a:ext uri="{FF2B5EF4-FFF2-40B4-BE49-F238E27FC236}">
                <a16:creationId xmlns:a16="http://schemas.microsoft.com/office/drawing/2014/main" id="{405270F1-EAC3-F631-89F3-B5304234549E}"/>
              </a:ext>
            </a:extLst>
          </p:cNvPr>
          <p:cNvCxnSpPr/>
          <p:nvPr/>
        </p:nvCxnSpPr>
        <p:spPr>
          <a:xfrm>
            <a:off x="3843186" y="2553541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9" name="Rak koppling 4">
            <a:extLst>
              <a:ext uri="{FF2B5EF4-FFF2-40B4-BE49-F238E27FC236}">
                <a16:creationId xmlns:a16="http://schemas.microsoft.com/office/drawing/2014/main" id="{618EC0B0-8FE9-2074-C8A7-196398AE94FB}"/>
              </a:ext>
            </a:extLst>
          </p:cNvPr>
          <p:cNvCxnSpPr/>
          <p:nvPr/>
        </p:nvCxnSpPr>
        <p:spPr>
          <a:xfrm>
            <a:off x="3835908" y="280461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textruta 91">
            <a:extLst>
              <a:ext uri="{FF2B5EF4-FFF2-40B4-BE49-F238E27FC236}">
                <a16:creationId xmlns:a16="http://schemas.microsoft.com/office/drawing/2014/main" id="{989A94A9-CB44-D82E-6A49-4E35C73A3790}"/>
              </a:ext>
            </a:extLst>
          </p:cNvPr>
          <p:cNvSpPr txBox="1"/>
          <p:nvPr/>
        </p:nvSpPr>
        <p:spPr>
          <a:xfrm>
            <a:off x="4133196" y="2548993"/>
            <a:ext cx="1109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050" dirty="0">
                <a:solidFill>
                  <a:schemeClr val="bg1"/>
                </a:solidFill>
              </a:rPr>
              <a:t>Rondo 4v1</a:t>
            </a:r>
          </a:p>
        </p:txBody>
      </p:sp>
      <p:cxnSp>
        <p:nvCxnSpPr>
          <p:cNvPr id="93" name="Rak koppling 4">
            <a:extLst>
              <a:ext uri="{FF2B5EF4-FFF2-40B4-BE49-F238E27FC236}">
                <a16:creationId xmlns:a16="http://schemas.microsoft.com/office/drawing/2014/main" id="{08C3E903-4533-431A-223C-47A4E736837A}"/>
              </a:ext>
            </a:extLst>
          </p:cNvPr>
          <p:cNvCxnSpPr/>
          <p:nvPr/>
        </p:nvCxnSpPr>
        <p:spPr>
          <a:xfrm>
            <a:off x="3843186" y="3075257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textruta 93">
            <a:extLst>
              <a:ext uri="{FF2B5EF4-FFF2-40B4-BE49-F238E27FC236}">
                <a16:creationId xmlns:a16="http://schemas.microsoft.com/office/drawing/2014/main" id="{A5C9A818-90C1-3599-D588-0486372AC069}"/>
              </a:ext>
            </a:extLst>
          </p:cNvPr>
          <p:cNvSpPr txBox="1"/>
          <p:nvPr/>
        </p:nvSpPr>
        <p:spPr>
          <a:xfrm>
            <a:off x="4242191" y="1558414"/>
            <a:ext cx="1380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</a:rPr>
              <a:t>SU</a:t>
            </a:r>
          </a:p>
        </p:txBody>
      </p:sp>
      <p:pic>
        <p:nvPicPr>
          <p:cNvPr id="97" name="Bildobjekt 96">
            <a:extLst>
              <a:ext uri="{FF2B5EF4-FFF2-40B4-BE49-F238E27FC236}">
                <a16:creationId xmlns:a16="http://schemas.microsoft.com/office/drawing/2014/main" id="{C25567FD-D5CB-3323-A9D5-C9DCE43011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047" y="2901055"/>
            <a:ext cx="1379015" cy="1114498"/>
          </a:xfrm>
          <a:prstGeom prst="rect">
            <a:avLst/>
          </a:prstGeom>
        </p:spPr>
      </p:pic>
      <p:cxnSp>
        <p:nvCxnSpPr>
          <p:cNvPr id="98" name="Rak koppling 4">
            <a:extLst>
              <a:ext uri="{FF2B5EF4-FFF2-40B4-BE49-F238E27FC236}">
                <a16:creationId xmlns:a16="http://schemas.microsoft.com/office/drawing/2014/main" id="{9ECAF129-1394-5BAC-BAD9-74F97BA2BD48}"/>
              </a:ext>
            </a:extLst>
          </p:cNvPr>
          <p:cNvCxnSpPr/>
          <p:nvPr/>
        </p:nvCxnSpPr>
        <p:spPr>
          <a:xfrm>
            <a:off x="5388864" y="2804610"/>
            <a:ext cx="1429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0" name="Bildobjekt 99" descr="En bild som visar Spel, Flausch, grön, boll&#10;&#10;AI-genererat innehåll kan vara felaktigt.">
            <a:extLst>
              <a:ext uri="{FF2B5EF4-FFF2-40B4-BE49-F238E27FC236}">
                <a16:creationId xmlns:a16="http://schemas.microsoft.com/office/drawing/2014/main" id="{76B2DA12-75EE-9FE8-BD95-D10DB43C77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56" y="4405759"/>
            <a:ext cx="1379015" cy="1114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20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2C6F2C-E1DE-9118-8FFB-0B82C6B67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6A32C71-94D2-6E0D-656B-37E4B6E7F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D6601FB0-2946-CDA9-D736-0F101698C1EF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74C23092-F076-3B59-6544-7BBCCA154CAB}"/>
              </a:ext>
            </a:extLst>
          </p:cNvPr>
          <p:cNvSpPr txBox="1"/>
          <p:nvPr/>
        </p:nvSpPr>
        <p:spPr>
          <a:xfrm>
            <a:off x="2282489" y="584336"/>
            <a:ext cx="76109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36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TRÄNINGSPLANERING</a:t>
            </a:r>
          </a:p>
          <a:p>
            <a:pPr algn="ctr"/>
            <a:r>
              <a:rPr lang="sv-SE" sz="2400" dirty="0">
                <a:solidFill>
                  <a:schemeClr val="bg1"/>
                </a:solidFill>
                <a:latin typeface="Bebas Neue" panose="020B0606020202050201" pitchFamily="34" charset="77"/>
              </a:rPr>
              <a:t>7 mot 7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995C3AA2-9789-9756-AC06-931F0405761D}"/>
              </a:ext>
            </a:extLst>
          </p:cNvPr>
          <p:cNvSpPr txBox="1"/>
          <p:nvPr/>
        </p:nvSpPr>
        <p:spPr>
          <a:xfrm>
            <a:off x="2749013" y="1714559"/>
            <a:ext cx="7144422" cy="1894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FÄRDIGA TRÄNINGSPLANERINGAR OCH ÖVNINGAR I XPS SOM ÄR ENKLA ATT FÖLJA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2 PARALLELA VECKOR (RÖD OCH VIT)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sv-SE" sz="2000" dirty="0">
                <a:solidFill>
                  <a:schemeClr val="bg1"/>
                </a:solidFill>
              </a:rPr>
              <a:t>DÄR VARJE TRÄNING BYGGER PÅ 3 MOMENT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D48D0A3-CA3A-A67A-ECF9-F6F20F5B2119}"/>
              </a:ext>
            </a:extLst>
          </p:cNvPr>
          <p:cNvSpPr/>
          <p:nvPr/>
        </p:nvSpPr>
        <p:spPr>
          <a:xfrm>
            <a:off x="2282489" y="3632988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”JAG OCH BOLLEN”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ED201C0E-6E34-1C60-B242-618F8592849A}"/>
              </a:ext>
            </a:extLst>
          </p:cNvPr>
          <p:cNvSpPr/>
          <p:nvPr/>
        </p:nvSpPr>
        <p:spPr>
          <a:xfrm>
            <a:off x="8300121" y="3632988"/>
            <a:ext cx="1593313" cy="1986362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”SPEL”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B8219FB1-872C-30D1-6723-402051390BBE}"/>
              </a:ext>
            </a:extLst>
          </p:cNvPr>
          <p:cNvSpPr/>
          <p:nvPr/>
        </p:nvSpPr>
        <p:spPr>
          <a:xfrm>
            <a:off x="2298057" y="5738812"/>
            <a:ext cx="7595886" cy="682625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”FOTBOLLSFYS”</a:t>
            </a: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35572D20-337D-6C53-8C86-C7E22E366754}"/>
              </a:ext>
            </a:extLst>
          </p:cNvPr>
          <p:cNvSpPr/>
          <p:nvPr/>
        </p:nvSpPr>
        <p:spPr>
          <a:xfrm>
            <a:off x="2282489" y="4685900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”PASS / MOTTAG”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AABEE97F-DBC1-2E23-AAAF-7FB6CA8EBAE9}"/>
              </a:ext>
            </a:extLst>
          </p:cNvPr>
          <p:cNvSpPr/>
          <p:nvPr/>
        </p:nvSpPr>
        <p:spPr>
          <a:xfrm>
            <a:off x="5291305" y="3632988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”1 vs 1 / 2 vs 1”</a:t>
            </a:r>
          </a:p>
          <a:p>
            <a:pPr algn="ctr"/>
            <a:endParaRPr lang="sv-SE" sz="1200" dirty="0"/>
          </a:p>
          <a:p>
            <a:pPr algn="ctr"/>
            <a:r>
              <a:rPr lang="sv-SE" sz="1200" dirty="0"/>
              <a:t>”2 vs 2 / 3 vs 2”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B391213E-3B8B-7D32-8DBD-8802AAB75EF8}"/>
              </a:ext>
            </a:extLst>
          </p:cNvPr>
          <p:cNvSpPr/>
          <p:nvPr/>
        </p:nvSpPr>
        <p:spPr>
          <a:xfrm>
            <a:off x="5299343" y="4685900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”POSSESION”</a:t>
            </a: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48EFAFAF-2BE9-C82C-742D-1BD70F888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2608" y="601535"/>
            <a:ext cx="948973" cy="1125133"/>
          </a:xfrm>
          <a:prstGeom prst="rect">
            <a:avLst/>
          </a:prstGeom>
        </p:spPr>
      </p:pic>
      <p:pic>
        <p:nvPicPr>
          <p:cNvPr id="18" name="Bildobjekt 17" descr="En bild som visar text, skärmbild, Teckensnitt&#10;&#10;Automatiskt genererad beskrivning">
            <a:extLst>
              <a:ext uri="{FF2B5EF4-FFF2-40B4-BE49-F238E27FC236}">
                <a16:creationId xmlns:a16="http://schemas.microsoft.com/office/drawing/2014/main" id="{5E45F816-19CA-1648-BB3D-A0B14B9DA0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1899" y="1959633"/>
            <a:ext cx="4864100" cy="1955800"/>
          </a:xfrm>
          <a:prstGeom prst="rect">
            <a:avLst/>
          </a:prstGeom>
        </p:spPr>
      </p:pic>
      <p:pic>
        <p:nvPicPr>
          <p:cNvPr id="20" name="Bildobjekt 19" descr="En bild som visar text, skärmbild, Teckensnitt, apelsin&#10;&#10;Automatiskt genererad beskrivning">
            <a:extLst>
              <a:ext uri="{FF2B5EF4-FFF2-40B4-BE49-F238E27FC236}">
                <a16:creationId xmlns:a16="http://schemas.microsoft.com/office/drawing/2014/main" id="{0D5E349A-7F45-8047-B9C1-FBAED4C0DA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5030" y="2181549"/>
            <a:ext cx="5549900" cy="1079500"/>
          </a:xfrm>
          <a:prstGeom prst="rect">
            <a:avLst/>
          </a:prstGeom>
        </p:spPr>
      </p:pic>
      <p:cxnSp>
        <p:nvCxnSpPr>
          <p:cNvPr id="21" name="Rak pil 20">
            <a:extLst>
              <a:ext uri="{FF2B5EF4-FFF2-40B4-BE49-F238E27FC236}">
                <a16:creationId xmlns:a16="http://schemas.microsoft.com/office/drawing/2014/main" id="{3B1CA8AE-3B4C-044D-82D6-E9F5CE46C858}"/>
              </a:ext>
            </a:extLst>
          </p:cNvPr>
          <p:cNvCxnSpPr>
            <a:cxnSpLocks/>
          </p:cNvCxnSpPr>
          <p:nvPr/>
        </p:nvCxnSpPr>
        <p:spPr>
          <a:xfrm flipV="1">
            <a:off x="1741470" y="5066057"/>
            <a:ext cx="556587" cy="6897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" name="Bildobjekt 23" descr="En bild som visar text, Teckensnitt, skärmbild, nummer&#10;&#10;Automatiskt genererad beskrivning">
            <a:extLst>
              <a:ext uri="{FF2B5EF4-FFF2-40B4-BE49-F238E27FC236}">
                <a16:creationId xmlns:a16="http://schemas.microsoft.com/office/drawing/2014/main" id="{BFCE2860-64A0-F14E-AE93-B7F5447139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870" y="4626169"/>
            <a:ext cx="1625600" cy="1346200"/>
          </a:xfrm>
          <a:prstGeom prst="rect">
            <a:avLst/>
          </a:prstGeom>
        </p:spPr>
      </p:pic>
      <p:cxnSp>
        <p:nvCxnSpPr>
          <p:cNvPr id="25" name="Rak pil 24">
            <a:extLst>
              <a:ext uri="{FF2B5EF4-FFF2-40B4-BE49-F238E27FC236}">
                <a16:creationId xmlns:a16="http://schemas.microsoft.com/office/drawing/2014/main" id="{1ED29137-E8A3-934D-8A02-EBB385158645}"/>
              </a:ext>
            </a:extLst>
          </p:cNvPr>
          <p:cNvCxnSpPr>
            <a:cxnSpLocks/>
          </p:cNvCxnSpPr>
          <p:nvPr/>
        </p:nvCxnSpPr>
        <p:spPr>
          <a:xfrm flipV="1">
            <a:off x="1741470" y="5299269"/>
            <a:ext cx="3517579" cy="329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Rak pil 26">
            <a:extLst>
              <a:ext uri="{FF2B5EF4-FFF2-40B4-BE49-F238E27FC236}">
                <a16:creationId xmlns:a16="http://schemas.microsoft.com/office/drawing/2014/main" id="{BBEEF513-104B-904E-A854-72C16B2AA62C}"/>
              </a:ext>
            </a:extLst>
          </p:cNvPr>
          <p:cNvCxnSpPr>
            <a:cxnSpLocks/>
          </p:cNvCxnSpPr>
          <p:nvPr/>
        </p:nvCxnSpPr>
        <p:spPr>
          <a:xfrm flipV="1">
            <a:off x="1701176" y="5332207"/>
            <a:ext cx="6615021" cy="1642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Rak pil 29">
            <a:extLst>
              <a:ext uri="{FF2B5EF4-FFF2-40B4-BE49-F238E27FC236}">
                <a16:creationId xmlns:a16="http://schemas.microsoft.com/office/drawing/2014/main" id="{C99F5D0E-074F-6B46-B74B-E2EB8817ADB4}"/>
              </a:ext>
            </a:extLst>
          </p:cNvPr>
          <p:cNvCxnSpPr>
            <a:cxnSpLocks/>
          </p:cNvCxnSpPr>
          <p:nvPr/>
        </p:nvCxnSpPr>
        <p:spPr>
          <a:xfrm flipH="1">
            <a:off x="6561288" y="3279099"/>
            <a:ext cx="832552" cy="14593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Rak pil 30">
            <a:extLst>
              <a:ext uri="{FF2B5EF4-FFF2-40B4-BE49-F238E27FC236}">
                <a16:creationId xmlns:a16="http://schemas.microsoft.com/office/drawing/2014/main" id="{D137A8EF-59A7-3740-B5DA-6A0271021AA0}"/>
              </a:ext>
            </a:extLst>
          </p:cNvPr>
          <p:cNvCxnSpPr>
            <a:cxnSpLocks/>
          </p:cNvCxnSpPr>
          <p:nvPr/>
        </p:nvCxnSpPr>
        <p:spPr>
          <a:xfrm>
            <a:off x="4764186" y="3883290"/>
            <a:ext cx="527119" cy="97941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Rak pil 36">
            <a:extLst>
              <a:ext uri="{FF2B5EF4-FFF2-40B4-BE49-F238E27FC236}">
                <a16:creationId xmlns:a16="http://schemas.microsoft.com/office/drawing/2014/main" id="{6F8CC039-8168-2B47-952F-0BE67AC4096F}"/>
              </a:ext>
            </a:extLst>
          </p:cNvPr>
          <p:cNvCxnSpPr>
            <a:cxnSpLocks/>
          </p:cNvCxnSpPr>
          <p:nvPr/>
        </p:nvCxnSpPr>
        <p:spPr>
          <a:xfrm>
            <a:off x="5912867" y="3820383"/>
            <a:ext cx="2473659" cy="10541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Rak pil 37">
            <a:extLst>
              <a:ext uri="{FF2B5EF4-FFF2-40B4-BE49-F238E27FC236}">
                <a16:creationId xmlns:a16="http://schemas.microsoft.com/office/drawing/2014/main" id="{B95ADCAC-18C1-D14A-B452-0342249BE7A7}"/>
              </a:ext>
            </a:extLst>
          </p:cNvPr>
          <p:cNvCxnSpPr>
            <a:cxnSpLocks/>
          </p:cNvCxnSpPr>
          <p:nvPr/>
        </p:nvCxnSpPr>
        <p:spPr>
          <a:xfrm>
            <a:off x="8596883" y="3256083"/>
            <a:ext cx="127392" cy="6593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014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  <p:bldP spid="8" grpId="0" animBg="1"/>
      <p:bldP spid="11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23BCB-8E22-3983-B0CB-6932C590F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B06C86-9A24-EC37-CEA4-4ED50DBC0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Degerf</a:t>
            </a:r>
            <a:endParaRPr lang="sv-SE" dirty="0"/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7AC76662-B871-9519-4E93-418FC1FF2434}"/>
              </a:ext>
            </a:extLst>
          </p:cNvPr>
          <p:cNvSpPr/>
          <p:nvPr/>
        </p:nvSpPr>
        <p:spPr>
          <a:xfrm>
            <a:off x="-8038" y="0"/>
            <a:ext cx="12192000" cy="685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latin typeface="Aptos Black" panose="020B0004020202020204" pitchFamily="34" charset="0"/>
            </a:endParaRP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4DCD42EC-8BCA-8291-7076-BAE337AE11EF}"/>
              </a:ext>
            </a:extLst>
          </p:cNvPr>
          <p:cNvSpPr txBox="1"/>
          <p:nvPr/>
        </p:nvSpPr>
        <p:spPr>
          <a:xfrm>
            <a:off x="-298544" y="594714"/>
            <a:ext cx="761094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4400" spc="600" dirty="0">
                <a:solidFill>
                  <a:schemeClr val="bg1"/>
                </a:solidFill>
                <a:latin typeface="Bebas Neue" panose="020B0606020202050201" pitchFamily="34" charset="77"/>
              </a:rPr>
              <a:t>Träning idag </a:t>
            </a:r>
          </a:p>
          <a:p>
            <a:pPr algn="ctr"/>
            <a:r>
              <a:rPr lang="sv-SE" sz="2400">
                <a:solidFill>
                  <a:schemeClr val="bg1"/>
                </a:solidFill>
                <a:latin typeface="Bebas Neue" panose="020B0606020202050201" pitchFamily="34" charset="77"/>
              </a:rPr>
              <a:t>7 mot 7 </a:t>
            </a:r>
            <a:endParaRPr lang="sv-SE" sz="2400" dirty="0">
              <a:solidFill>
                <a:schemeClr val="bg1"/>
              </a:solidFill>
              <a:latin typeface="Bebas Neue" panose="020B0606020202050201" pitchFamily="34" charset="77"/>
            </a:endParaRPr>
          </a:p>
        </p:txBody>
      </p:sp>
      <p:pic>
        <p:nvPicPr>
          <p:cNvPr id="6" name="Bildobjekt 5" descr="En bild som visar text, Teckensnitt, logotyp, symbol&#10;&#10;Automatiskt genererad beskrivning">
            <a:extLst>
              <a:ext uri="{FF2B5EF4-FFF2-40B4-BE49-F238E27FC236}">
                <a16:creationId xmlns:a16="http://schemas.microsoft.com/office/drawing/2014/main" id="{1258078B-EFEE-B9D8-4CE7-17C9C1B1E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4159" y="465339"/>
            <a:ext cx="948973" cy="1125133"/>
          </a:xfrm>
          <a:prstGeom prst="rect">
            <a:avLst/>
          </a:prstGeom>
        </p:spPr>
      </p:pic>
      <p:pic>
        <p:nvPicPr>
          <p:cNvPr id="11" name="Bildobjekt 10" descr="En bild som visar text, diagram, Plan, schematisk&#10;&#10;Automatiskt genererad beskrivning">
            <a:extLst>
              <a:ext uri="{FF2B5EF4-FFF2-40B4-BE49-F238E27FC236}">
                <a16:creationId xmlns:a16="http://schemas.microsoft.com/office/drawing/2014/main" id="{1A5520CA-E0C5-2B4C-B09D-2C1575F83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9098" y="261744"/>
            <a:ext cx="4356768" cy="6334511"/>
          </a:xfrm>
          <a:prstGeom prst="rect">
            <a:avLst/>
          </a:prstGeom>
        </p:spPr>
      </p:pic>
      <p:sp>
        <p:nvSpPr>
          <p:cNvPr id="14" name="Rektangel 13">
            <a:extLst>
              <a:ext uri="{FF2B5EF4-FFF2-40B4-BE49-F238E27FC236}">
                <a16:creationId xmlns:a16="http://schemas.microsoft.com/office/drawing/2014/main" id="{0C6CCF58-8AB5-944F-A46B-DE89F26D578C}"/>
              </a:ext>
            </a:extLst>
          </p:cNvPr>
          <p:cNvSpPr/>
          <p:nvPr/>
        </p:nvSpPr>
        <p:spPr>
          <a:xfrm>
            <a:off x="4014776" y="2808972"/>
            <a:ext cx="1593313" cy="905339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”SPEL”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2AE46074-A707-4944-839C-1ED7B288535B}"/>
              </a:ext>
            </a:extLst>
          </p:cNvPr>
          <p:cNvSpPr/>
          <p:nvPr/>
        </p:nvSpPr>
        <p:spPr>
          <a:xfrm>
            <a:off x="541446" y="3861885"/>
            <a:ext cx="5066643" cy="754063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”FOTBOLLSFYS”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5CC00B38-D4FD-BD4D-9F63-778EB67C5136}"/>
              </a:ext>
            </a:extLst>
          </p:cNvPr>
          <p:cNvSpPr/>
          <p:nvPr/>
        </p:nvSpPr>
        <p:spPr>
          <a:xfrm>
            <a:off x="525878" y="2808973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”PASS / MOTTAG”</a:t>
            </a: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6291A91D-3B85-7A4C-910E-ED5D7D77A738}"/>
              </a:ext>
            </a:extLst>
          </p:cNvPr>
          <p:cNvSpPr/>
          <p:nvPr/>
        </p:nvSpPr>
        <p:spPr>
          <a:xfrm>
            <a:off x="2270327" y="2808973"/>
            <a:ext cx="1593313" cy="93345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200" dirty="0"/>
              <a:t>”POSSESION”</a:t>
            </a:r>
          </a:p>
        </p:txBody>
      </p:sp>
    </p:spTree>
    <p:extLst>
      <p:ext uri="{BB962C8B-B14F-4D97-AF65-F5344CB8AC3E}">
        <p14:creationId xmlns:p14="http://schemas.microsoft.com/office/powerpoint/2010/main" val="274644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8" grpId="0" animBg="1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2904</Words>
  <Application>Microsoft Office PowerPoint</Application>
  <PresentationFormat>Bredbild</PresentationFormat>
  <Paragraphs>772</Paragraphs>
  <Slides>21</Slides>
  <Notes>13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21</vt:i4>
      </vt:variant>
    </vt:vector>
  </HeadingPairs>
  <TitlesOfParts>
    <vt:vector size="28" baseType="lpstr">
      <vt:lpstr>Aptos</vt:lpstr>
      <vt:lpstr>Aptos Black</vt:lpstr>
      <vt:lpstr>Aptos Display</vt:lpstr>
      <vt:lpstr>Arial</vt:lpstr>
      <vt:lpstr>Bebas Neue</vt:lpstr>
      <vt:lpstr>Beirut</vt:lpstr>
      <vt:lpstr>Office-tema</vt:lpstr>
      <vt:lpstr>Samverkansklubbar 2026</vt:lpstr>
      <vt:lpstr>Vad erbjuder vi ?</vt:lpstr>
      <vt:lpstr>SPELARE</vt:lpstr>
      <vt:lpstr>ledare</vt:lpstr>
      <vt:lpstr>upplevelser</vt:lpstr>
      <vt:lpstr>Spelarutbildningsplan Anfallspel (Laget)</vt:lpstr>
      <vt:lpstr>Spelarutbildningsplan Anfallspel (Laget)</vt:lpstr>
      <vt:lpstr>Spelarutbildningsplan Anfallspel (Laget)</vt:lpstr>
      <vt:lpstr>Spelarutbildningsplan Anfallspel (Laget)</vt:lpstr>
      <vt:lpstr>Degerf</vt:lpstr>
      <vt:lpstr>Degerf</vt:lpstr>
      <vt:lpstr>Degerf</vt:lpstr>
      <vt:lpstr>Degerf</vt:lpstr>
      <vt:lpstr>Degerf</vt:lpstr>
      <vt:lpstr>Degerf</vt:lpstr>
      <vt:lpstr>Degerf</vt:lpstr>
      <vt:lpstr>Degerf</vt:lpstr>
      <vt:lpstr>Degerf</vt:lpstr>
      <vt:lpstr>Degerf</vt:lpstr>
      <vt:lpstr>Degerf</vt:lpstr>
      <vt:lpstr>Degerf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Samverkansklubbar 2026</dc:title>
  <dc:creator>Hampus  Ström</dc:creator>
  <cp:lastModifiedBy>Kansli Säffle SK</cp:lastModifiedBy>
  <cp:revision>7</cp:revision>
  <dcterms:created xsi:type="dcterms:W3CDTF">2026-02-18T13:43:36Z</dcterms:created>
  <dcterms:modified xsi:type="dcterms:W3CDTF">2026-04-01T11:30:47Z</dcterms:modified>
</cp:coreProperties>
</file>