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9" r:id="rId2"/>
    <p:sldId id="287" r:id="rId3"/>
    <p:sldId id="256" r:id="rId4"/>
    <p:sldId id="280" r:id="rId5"/>
    <p:sldId id="283" r:id="rId6"/>
    <p:sldId id="258" r:id="rId7"/>
  </p:sldIdLst>
  <p:sldSz cx="9144000" cy="6858000" type="screen4x3"/>
  <p:notesSz cx="10018713" cy="6889750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D3DFEE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C711B9-A96A-4BE4-A16D-6E5ED40501B1}" v="6" dt="2026-03-11T08:57:48.252"/>
  </p1510:revLst>
</p1510:revInfo>
</file>

<file path=ppt/tableStyles.xml><?xml version="1.0" encoding="utf-8"?>
<a:tblStyleLst xmlns:a="http://schemas.openxmlformats.org/drawingml/2006/main" def="{5C22544A-7EE6-4342-B048-85BDC9FD1C3A}">
  <a:tblStyle styleId="{9DCAF9ED-07DC-4A11-8D7F-57B35C25682E}" styleName="Mellanmörkt format 1 - Dekorfär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8D230F3-CF80-4859-8CE7-A43EE81993B5}" styleName="Ljust format 1 - Dekorfärg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27102A9-8310-4765-A935-A1911B00CA55}" styleName="Ljust format 1 - Dekorfärg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llanmörkt format 2 - Dekorfär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12C8C85-51F0-491E-9774-3900AFEF0FD7}" styleName="Ljust format 2 - Dekorfärg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FABFCF23-3B69-468F-B69F-88F6DE6A72F2}" styleName="Mellanmörkt format 1 - Dekorfärg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llanmörkt format 1 - Dekorfärg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84E427A-3D55-4303-BF80-6455036E1DE7}" styleName="Format med tema 1 - dekorfärg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29" autoAdjust="0"/>
    <p:restoredTop sz="94624" autoAdjust="0"/>
  </p:normalViewPr>
  <p:slideViewPr>
    <p:cSldViewPr>
      <p:cViewPr varScale="1">
        <p:scale>
          <a:sx n="105" d="100"/>
          <a:sy n="105" d="100"/>
        </p:scale>
        <p:origin x="188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nsli Säffle SK" userId="23acd6596e9a1b14" providerId="LiveId" clId="{AEA5ADD6-2BA4-44B4-9529-FFDA6122B91D}"/>
    <pc:docChg chg="undo custSel modSld">
      <pc:chgData name="Kansli Säffle SK" userId="23acd6596e9a1b14" providerId="LiveId" clId="{AEA5ADD6-2BA4-44B4-9529-FFDA6122B91D}" dt="2026-03-11T08:58:15.073" v="260" actId="2165"/>
      <pc:docMkLst>
        <pc:docMk/>
      </pc:docMkLst>
      <pc:sldChg chg="modSp mod">
        <pc:chgData name="Kansli Säffle SK" userId="23acd6596e9a1b14" providerId="LiveId" clId="{AEA5ADD6-2BA4-44B4-9529-FFDA6122B91D}" dt="2026-03-04T08:28:08.666" v="225" actId="20577"/>
        <pc:sldMkLst>
          <pc:docMk/>
          <pc:sldMk cId="0" sldId="256"/>
        </pc:sldMkLst>
        <pc:spChg chg="mod">
          <ac:chgData name="Kansli Säffle SK" userId="23acd6596e9a1b14" providerId="LiveId" clId="{AEA5ADD6-2BA4-44B4-9529-FFDA6122B91D}" dt="2026-03-04T08:27:37.463" v="223" actId="20577"/>
          <ac:spMkLst>
            <pc:docMk/>
            <pc:sldMk cId="0" sldId="256"/>
            <ac:spMk id="5" creationId="{00000000-0000-0000-0000-000000000000}"/>
          </ac:spMkLst>
        </pc:spChg>
        <pc:spChg chg="mod">
          <ac:chgData name="Kansli Säffle SK" userId="23acd6596e9a1b14" providerId="LiveId" clId="{AEA5ADD6-2BA4-44B4-9529-FFDA6122B91D}" dt="2026-03-04T08:28:08.666" v="225" actId="20577"/>
          <ac:spMkLst>
            <pc:docMk/>
            <pc:sldMk cId="0" sldId="256"/>
            <ac:spMk id="4098" creationId="{00000000-0000-0000-0000-000000000000}"/>
          </ac:spMkLst>
        </pc:spChg>
      </pc:sldChg>
      <pc:sldChg chg="modSp mod">
        <pc:chgData name="Kansli Säffle SK" userId="23acd6596e9a1b14" providerId="LiveId" clId="{AEA5ADD6-2BA4-44B4-9529-FFDA6122B91D}" dt="2026-03-04T08:19:19.293" v="4" actId="20577"/>
        <pc:sldMkLst>
          <pc:docMk/>
          <pc:sldMk cId="0" sldId="259"/>
        </pc:sldMkLst>
        <pc:spChg chg="mod">
          <ac:chgData name="Kansli Säffle SK" userId="23acd6596e9a1b14" providerId="LiveId" clId="{AEA5ADD6-2BA4-44B4-9529-FFDA6122B91D}" dt="2026-03-04T08:18:56.236" v="1" actId="20577"/>
          <ac:spMkLst>
            <pc:docMk/>
            <pc:sldMk cId="0" sldId="259"/>
            <ac:spMk id="3" creationId="{00000000-0000-0000-0000-000000000000}"/>
          </ac:spMkLst>
        </pc:spChg>
        <pc:spChg chg="mod">
          <ac:chgData name="Kansli Säffle SK" userId="23acd6596e9a1b14" providerId="LiveId" clId="{AEA5ADD6-2BA4-44B4-9529-FFDA6122B91D}" dt="2026-03-04T08:19:19.293" v="4" actId="20577"/>
          <ac:spMkLst>
            <pc:docMk/>
            <pc:sldMk cId="0" sldId="259"/>
            <ac:spMk id="2051" creationId="{00000000-0000-0000-0000-000000000000}"/>
          </ac:spMkLst>
        </pc:spChg>
      </pc:sldChg>
      <pc:sldChg chg="modSp mod">
        <pc:chgData name="Kansli Säffle SK" userId="23acd6596e9a1b14" providerId="LiveId" clId="{AEA5ADD6-2BA4-44B4-9529-FFDA6122B91D}" dt="2026-03-11T08:58:15.073" v="260" actId="2165"/>
        <pc:sldMkLst>
          <pc:docMk/>
          <pc:sldMk cId="3877105505" sldId="287"/>
        </pc:sldMkLst>
        <pc:spChg chg="mod">
          <ac:chgData name="Kansli Säffle SK" userId="23acd6596e9a1b14" providerId="LiveId" clId="{AEA5ADD6-2BA4-44B4-9529-FFDA6122B91D}" dt="2026-03-04T08:25:37.106" v="162" actId="20577"/>
          <ac:spMkLst>
            <pc:docMk/>
            <pc:sldMk cId="3877105505" sldId="287"/>
            <ac:spMk id="2" creationId="{00000000-0000-0000-0000-000000000000}"/>
          </ac:spMkLst>
        </pc:spChg>
        <pc:spChg chg="mod">
          <ac:chgData name="Kansli Säffle SK" userId="23acd6596e9a1b14" providerId="LiveId" clId="{AEA5ADD6-2BA4-44B4-9529-FFDA6122B91D}" dt="2026-03-04T08:21:02.532" v="24" actId="20577"/>
          <ac:spMkLst>
            <pc:docMk/>
            <pc:sldMk cId="3877105505" sldId="287"/>
            <ac:spMk id="3130" creationId="{00000000-0000-0000-0000-000000000000}"/>
          </ac:spMkLst>
        </pc:spChg>
        <pc:graphicFrameChg chg="mod modGraphic">
          <ac:chgData name="Kansli Säffle SK" userId="23acd6596e9a1b14" providerId="LiveId" clId="{AEA5ADD6-2BA4-44B4-9529-FFDA6122B91D}" dt="2026-03-11T08:58:15.073" v="260" actId="2165"/>
          <ac:graphicFrameMkLst>
            <pc:docMk/>
            <pc:sldMk cId="3877105505" sldId="287"/>
            <ac:graphicFrameMk id="3" creationId="{00000000-0000-0000-0000-000000000000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42213" cy="34497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5674194" y="1"/>
            <a:ext cx="4342213" cy="34497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07920C-CE76-417B-801C-1E2EA87FBBB5}" type="datetimeFigureOut">
              <a:rPr lang="sv-SE" smtClean="0"/>
              <a:pPr/>
              <a:t>2026-03-11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1" y="6544772"/>
            <a:ext cx="4342213" cy="34497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5674194" y="6544772"/>
            <a:ext cx="4342213" cy="34497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959914-7BE9-4463-96BE-B996C1AED6DA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979862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1442" cy="344662"/>
          </a:xfrm>
          <a:prstGeom prst="rect">
            <a:avLst/>
          </a:prstGeom>
        </p:spPr>
        <p:txBody>
          <a:bodyPr vert="horz" lIns="95157" tIns="47579" rIns="95157" bIns="47579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5674952" y="0"/>
            <a:ext cx="4341442" cy="344662"/>
          </a:xfrm>
          <a:prstGeom prst="rect">
            <a:avLst/>
          </a:prstGeom>
        </p:spPr>
        <p:txBody>
          <a:bodyPr vert="horz" lIns="95157" tIns="47579" rIns="95157" bIns="47579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0D542AC-573B-45BC-B901-8CA468BFACD6}" type="datetimeFigureOut">
              <a:rPr lang="sv-SE"/>
              <a:pPr>
                <a:defRPr/>
              </a:pPr>
              <a:t>2026-03-11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287713" y="517525"/>
            <a:ext cx="3443287" cy="2582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157" tIns="47579" rIns="95157" bIns="47579" rtlCol="0" anchor="ctr"/>
          <a:lstStyle/>
          <a:p>
            <a:pPr lvl="0"/>
            <a:endParaRPr lang="sv-SE" noProof="0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1001872" y="3273128"/>
            <a:ext cx="8014970" cy="3099630"/>
          </a:xfrm>
          <a:prstGeom prst="rect">
            <a:avLst/>
          </a:prstGeom>
        </p:spPr>
        <p:txBody>
          <a:bodyPr vert="horz" lIns="95157" tIns="47579" rIns="95157" bIns="47579" rtlCol="0">
            <a:normAutofit/>
          </a:bodyPr>
          <a:lstStyle/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6543924"/>
            <a:ext cx="4341442" cy="344662"/>
          </a:xfrm>
          <a:prstGeom prst="rect">
            <a:avLst/>
          </a:prstGeom>
        </p:spPr>
        <p:txBody>
          <a:bodyPr vert="horz" lIns="95157" tIns="47579" rIns="95157" bIns="47579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5674952" y="6543924"/>
            <a:ext cx="4341442" cy="344662"/>
          </a:xfrm>
          <a:prstGeom prst="rect">
            <a:avLst/>
          </a:prstGeom>
        </p:spPr>
        <p:txBody>
          <a:bodyPr vert="horz" wrap="square" lIns="95157" tIns="47579" rIns="95157" bIns="4757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BBB6842-48FE-4A32-BF9F-C583C9E16823}" type="slidenum">
              <a:rPr lang="sv-SE" altLang="sv-SE"/>
              <a:pPr/>
              <a:t>‹#›</a:t>
            </a:fld>
            <a:endParaRPr lang="sv-SE" alt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altLang="sv-SE" dirty="0"/>
          </a:p>
        </p:txBody>
      </p:sp>
      <p:sp>
        <p:nvSpPr>
          <p:cNvPr id="9220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72965" indent="-297294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89177" indent="-23783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64848" indent="-23783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40519" indent="-23783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16190" indent="-23783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91861" indent="-23783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67532" indent="-23783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43202" indent="-23783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856901D-3E4E-42D6-8CEA-17E8317050CB}" type="slidenum">
              <a:rPr lang="sv-SE" altLang="sv-SE"/>
              <a:pPr eaLnBrk="1" hangingPunct="1"/>
              <a:t>1</a:t>
            </a:fld>
            <a:endParaRPr lang="sv-SE" altLang="sv-S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altLang="sv-SE" baseline="0" dirty="0"/>
          </a:p>
        </p:txBody>
      </p:sp>
      <p:sp>
        <p:nvSpPr>
          <p:cNvPr id="10244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72965" indent="-297294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89177" indent="-23783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64848" indent="-23783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40519" indent="-23783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16190" indent="-23783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91861" indent="-23783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67532" indent="-23783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43202" indent="-23783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089A9F0-25FD-41E1-AD02-96260E62DB2A}" type="slidenum">
              <a:rPr lang="sv-SE" altLang="sv-SE"/>
              <a:pPr eaLnBrk="1" hangingPunct="1"/>
              <a:t>2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9917290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altLang="sv-SE"/>
          </a:p>
        </p:txBody>
      </p:sp>
      <p:sp>
        <p:nvSpPr>
          <p:cNvPr id="11268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72965" indent="-297294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89177" indent="-23783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64848" indent="-23783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40519" indent="-23783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16190" indent="-23783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91861" indent="-23783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67532" indent="-23783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43202" indent="-23783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C68D4B3-8858-4DCD-8307-C10DDFDC5B94}" type="slidenum">
              <a:rPr lang="sv-SE" altLang="sv-SE"/>
              <a:pPr eaLnBrk="1" hangingPunct="1"/>
              <a:t>6</a:t>
            </a:fld>
            <a:endParaRPr lang="sv-SE" altLang="sv-S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DC1A62-0A6F-48CD-B068-F404ACDD6A68}" type="datetimeFigureOut">
              <a:rPr lang="sv-SE"/>
              <a:pPr>
                <a:defRPr/>
              </a:pPr>
              <a:t>2026-03-11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4EC59-EB90-4F06-B60D-94D8E31CBA3D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2301108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7FE56-5602-43DA-A111-3A5BAFB05CF3}" type="datetimeFigureOut">
              <a:rPr lang="sv-SE"/>
              <a:pPr>
                <a:defRPr/>
              </a:pPr>
              <a:t>2026-03-11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2DC789-48BD-492D-B0A4-B2DEFF3C81DF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889862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EB4E3F-50D1-44AF-AACC-E9086788D1CC}" type="datetimeFigureOut">
              <a:rPr lang="sv-SE"/>
              <a:pPr>
                <a:defRPr/>
              </a:pPr>
              <a:t>2026-03-11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FEA798-6E09-405F-95F4-DC60D6C2FADE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880041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FC9024-3518-4172-9517-55F31F4786BF}" type="datetimeFigureOut">
              <a:rPr lang="sv-SE"/>
              <a:pPr>
                <a:defRPr/>
              </a:pPr>
              <a:t>2026-03-11</a:t>
            </a:fld>
            <a:endParaRPr lang="sv-SE" dirty="0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A42D5F-F7AF-479E-A423-2383EE768D30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4148857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6EC78E-015B-4592-A420-CD322F4D76AC}" type="datetimeFigureOut">
              <a:rPr lang="sv-SE"/>
              <a:pPr>
                <a:defRPr/>
              </a:pPr>
              <a:t>2026-03-11</a:t>
            </a:fld>
            <a:endParaRPr lang="sv-SE" dirty="0"/>
          </a:p>
        </p:txBody>
      </p:sp>
      <p:sp>
        <p:nvSpPr>
          <p:cNvPr id="8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517053-8513-40CD-B843-5D316DC32822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205107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27C15-86AE-4CD9-A672-87D5789F1181}" type="datetimeFigureOut">
              <a:rPr lang="sv-SE"/>
              <a:pPr>
                <a:defRPr/>
              </a:pPr>
              <a:t>2026-03-11</a:t>
            </a:fld>
            <a:endParaRPr lang="sv-SE" dirty="0"/>
          </a:p>
        </p:txBody>
      </p:sp>
      <p:sp>
        <p:nvSpPr>
          <p:cNvPr id="4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13ABF6-5506-431E-8EF8-6533F9ED9E11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298396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A8E7AC-B9A3-4398-8814-8B1D96C7F10C}" type="datetimeFigureOut">
              <a:rPr lang="sv-SE"/>
              <a:pPr>
                <a:defRPr/>
              </a:pPr>
              <a:t>2026-03-11</a:t>
            </a:fld>
            <a:endParaRPr lang="sv-SE" dirty="0"/>
          </a:p>
        </p:txBody>
      </p:sp>
      <p:sp>
        <p:nvSpPr>
          <p:cNvPr id="3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642F48-B02F-4AED-8D64-2BF3F41E8E31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426480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003F3-9D2E-4BEA-99BF-AC5D7D3385D3}" type="datetimeFigureOut">
              <a:rPr lang="sv-SE"/>
              <a:pPr>
                <a:defRPr/>
              </a:pPr>
              <a:t>2026-03-11</a:t>
            </a:fld>
            <a:endParaRPr lang="sv-SE" dirty="0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34CD1-E426-4B0B-990E-729141B6679B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073180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C140E-D78F-4C7A-9DA9-DB97969AA4B4}" type="datetimeFigureOut">
              <a:rPr lang="sv-SE"/>
              <a:pPr>
                <a:defRPr/>
              </a:pPr>
              <a:t>2026-03-11</a:t>
            </a:fld>
            <a:endParaRPr lang="sv-SE" dirty="0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81B5E5-ADF4-4480-AEA8-F6E846B8C6DF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827033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9CCDC-CA07-4623-BD75-492B3C6E1C19}" type="datetimeFigureOut">
              <a:rPr lang="sv-SE"/>
              <a:pPr>
                <a:defRPr/>
              </a:pPr>
              <a:t>2026-03-11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59BD45-426F-4B25-8ED7-845138CFA9B9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676875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61761-4F60-437C-8669-34F7F2276AB3}" type="datetimeFigureOut">
              <a:rPr lang="sv-SE"/>
              <a:pPr>
                <a:defRPr/>
              </a:pPr>
              <a:t>2026-03-11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C2A9B9-969C-460E-A42E-59EEE3354389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297720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Klicka här för att ändra format</a:t>
            </a:r>
          </a:p>
        </p:txBody>
      </p:sp>
      <p:sp>
        <p:nvSpPr>
          <p:cNvPr id="1027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Klicka här för att ändra format på bakgrundstexten</a:t>
            </a:r>
          </a:p>
          <a:p>
            <a:pPr lvl="1"/>
            <a:r>
              <a:rPr lang="sv-SE" altLang="sv-SE"/>
              <a:t>Nivå två</a:t>
            </a:r>
          </a:p>
          <a:p>
            <a:pPr lvl="2"/>
            <a:r>
              <a:rPr lang="sv-SE" altLang="sv-SE"/>
              <a:t>Nivå tre</a:t>
            </a:r>
          </a:p>
          <a:p>
            <a:pPr lvl="3"/>
            <a:r>
              <a:rPr lang="sv-SE" altLang="sv-SE"/>
              <a:t>Nivå fyra</a:t>
            </a:r>
          </a:p>
          <a:p>
            <a:pPr lvl="4"/>
            <a:r>
              <a:rPr lang="sv-SE" alt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EABFBB4-3652-4FA7-849B-EB1BD0F876E1}" type="datetimeFigureOut">
              <a:rPr lang="sv-SE"/>
              <a:pPr>
                <a:defRPr/>
              </a:pPr>
              <a:t>2026-03-11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5911B41A-89E4-45AF-9FE1-5C5D710A0E6A}" type="slidenum">
              <a:rPr lang="sv-SE" altLang="sv-SE"/>
              <a:pPr/>
              <a:t>‹#›</a:t>
            </a:fld>
            <a:endParaRPr lang="sv-SE" alt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4.jpeg"/><Relationship Id="rId3" Type="http://schemas.openxmlformats.org/officeDocument/2006/relationships/image" Target="../media/image6.png"/><Relationship Id="rId7" Type="http://schemas.openxmlformats.org/officeDocument/2006/relationships/image" Target="../media/image1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2.jpeg"/><Relationship Id="rId5" Type="http://schemas.openxmlformats.org/officeDocument/2006/relationships/image" Target="../media/image8.jpeg"/><Relationship Id="rId10" Type="http://schemas.openxmlformats.org/officeDocument/2006/relationships/image" Target="../media/image11.jpeg"/><Relationship Id="rId4" Type="http://schemas.openxmlformats.org/officeDocument/2006/relationships/image" Target="../media/image7.jpeg"/><Relationship Id="rId9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WordArt 4"/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403350" y="476250"/>
            <a:ext cx="6337300" cy="812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sv-SE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9900"/>
                </a:solidFill>
                <a:effectLst>
                  <a:prstShdw prst="shdw12">
                    <a:srgbClr val="868686">
                      <a:alpha val="50000"/>
                    </a:srgbClr>
                  </a:prstShdw>
                </a:effectLst>
                <a:latin typeface="Algerian" panose="04020705040A02060702" pitchFamily="82" charset="0"/>
              </a:rPr>
              <a:t>Information centrumstädning-2026</a:t>
            </a:r>
          </a:p>
        </p:txBody>
      </p:sp>
      <p:pic>
        <p:nvPicPr>
          <p:cNvPr id="2052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1557338"/>
            <a:ext cx="3068637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Bildobjekt 4" descr="index kkkkk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33375"/>
            <a:ext cx="941388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ktangel 2"/>
          <p:cNvSpPr/>
          <p:nvPr/>
        </p:nvSpPr>
        <p:spPr>
          <a:xfrm>
            <a:off x="107504" y="5137151"/>
            <a:ext cx="8928991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v-SE" sz="1200" dirty="0">
              <a:solidFill>
                <a:srgbClr val="000000"/>
              </a:solidFill>
            </a:endParaRPr>
          </a:p>
          <a:p>
            <a:endParaRPr lang="sv-SE" sz="1200" dirty="0"/>
          </a:p>
          <a:p>
            <a:r>
              <a:rPr lang="sv-SE" sz="1200" dirty="0"/>
              <a:t> </a:t>
            </a:r>
            <a:r>
              <a:rPr lang="sv-SE" sz="1600" b="1" i="1" dirty="0"/>
              <a:t>TEKNIK&amp;FRITID SÄFFLE-ÅMÅL HAR ÅTER IGEN SLUTIT AVTAL MED SÄFFLE SK GÄLLANDE STÄDNING SÄFFLE INNERSTAD LÖRDAG OCH SÖNDAGAR FRÅN OCH MED MAJ T.O.M 12 OKTOBER-2026 </a:t>
            </a:r>
            <a:r>
              <a:rPr lang="sv-SE" sz="1400" b="1" i="1" dirty="0"/>
              <a:t>(FEM OCH EN HALV MÅNAD</a:t>
            </a:r>
            <a:r>
              <a:rPr lang="sv-SE" b="1" i="1" dirty="0"/>
              <a:t>) </a:t>
            </a:r>
            <a:endParaRPr lang="sv-SE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0004330"/>
              </p:ext>
            </p:extLst>
          </p:nvPr>
        </p:nvGraphicFramePr>
        <p:xfrm>
          <a:off x="107504" y="1628775"/>
          <a:ext cx="9000999" cy="2496131"/>
        </p:xfrm>
        <a:graphic>
          <a:graphicData uri="http://schemas.openxmlformats.org/drawingml/2006/table">
            <a:tbl>
              <a:tblPr firstRow="1" firstCol="1"/>
              <a:tblGrid>
                <a:gridCol w="10888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34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922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00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v-SE" sz="14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Städmånad</a:t>
                      </a:r>
                    </a:p>
                  </a:txBody>
                  <a:tcPr marL="43116" marR="43116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v-SE" sz="14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Sektion/Lag </a:t>
                      </a:r>
                      <a:endParaRPr lang="sv-SE" sz="14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3116" marR="43116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v-SE" sz="14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Ansvarig</a:t>
                      </a:r>
                      <a:endParaRPr lang="sv-SE" sz="14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3116" marR="43116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v-SE" sz="14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Mobilnummer</a:t>
                      </a:r>
                      <a:endParaRPr lang="sv-SE" sz="14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3116" marR="43116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v-SE" sz="14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E-post</a:t>
                      </a:r>
                      <a:endParaRPr lang="sv-SE" sz="14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3116" marR="43116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0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v-SE" sz="14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Maj</a:t>
                      </a:r>
                    </a:p>
                  </a:txBody>
                  <a:tcPr marL="43116" marR="43116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v-SE" sz="14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STYRELSEN</a:t>
                      </a:r>
                    </a:p>
                  </a:txBody>
                  <a:tcPr marL="43116" marR="43116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v-SE" sz="14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Joakim Johannesson</a:t>
                      </a:r>
                    </a:p>
                  </a:txBody>
                  <a:tcPr marL="43116" marR="43116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v-SE" sz="14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073 -753 17 29</a:t>
                      </a:r>
                    </a:p>
                  </a:txBody>
                  <a:tcPr marL="43116" marR="43116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persbyn@gmail.com</a:t>
                      </a:r>
                    </a:p>
                  </a:txBody>
                  <a:tcPr marL="43116" marR="43116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0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v-SE" sz="1400" b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Juni</a:t>
                      </a:r>
                      <a:endParaRPr lang="sv-SE" sz="14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3116" marR="43116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v-SE" sz="14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HERR</a:t>
                      </a:r>
                    </a:p>
                  </a:txBody>
                  <a:tcPr marL="43116" marR="43116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v-SE" sz="14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Erik Koskela    </a:t>
                      </a:r>
                      <a:endParaRPr lang="sv-SE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3116" marR="43116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v-SE" sz="14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072 -888 08 51</a:t>
                      </a:r>
                      <a:endParaRPr lang="sv-SE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3116" marR="43116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v-SE" sz="1100" b="0" i="0" dirty="0">
                          <a:solidFill>
                            <a:schemeClr val="tx1"/>
                          </a:solidFill>
                          <a:effectLst/>
                          <a:latin typeface="Roboto"/>
                        </a:rPr>
                        <a:t> </a:t>
                      </a:r>
                      <a:r>
                        <a:rPr lang="sv-SE" sz="1100" b="0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erik.koskela75@outlook.com</a:t>
                      </a:r>
                      <a:endParaRPr lang="sv-SE" sz="1100" dirty="0">
                        <a:solidFill>
                          <a:schemeClr val="tx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43116" marR="43116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0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v-SE" sz="14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Juli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v-SE" sz="14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DAM</a:t>
                      </a:r>
                    </a:p>
                  </a:txBody>
                  <a:tcPr marL="43116" marR="43116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v-SE" sz="14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Carin Guttman</a:t>
                      </a:r>
                    </a:p>
                  </a:txBody>
                  <a:tcPr marL="43116" marR="43116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v-SE" sz="14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070-381 66 50</a:t>
                      </a:r>
                    </a:p>
                  </a:txBody>
                  <a:tcPr marL="43116" marR="43116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dam@safflesk.se</a:t>
                      </a:r>
                    </a:p>
                  </a:txBody>
                  <a:tcPr marL="43116" marR="43116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60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v-SE" sz="14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Augusti</a:t>
                      </a:r>
                    </a:p>
                  </a:txBody>
                  <a:tcPr marL="43116" marR="43116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v-SE" sz="14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UNGDOM</a:t>
                      </a:r>
                    </a:p>
                  </a:txBody>
                  <a:tcPr marL="43116" marR="43116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v-SE" sz="14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Martin Grimberg Löfgren</a:t>
                      </a:r>
                    </a:p>
                  </a:txBody>
                  <a:tcPr marL="43116" marR="43116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v-SE" sz="14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070-921 97 34</a:t>
                      </a:r>
                    </a:p>
                  </a:txBody>
                  <a:tcPr marL="43116" marR="43116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ungdom@safflesk.se</a:t>
                      </a:r>
                    </a:p>
                  </a:txBody>
                  <a:tcPr marL="43116" marR="43116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60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v-SE" sz="14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September</a:t>
                      </a:r>
                    </a:p>
                  </a:txBody>
                  <a:tcPr marL="43116" marR="43116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v-SE" sz="14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UNGDOM</a:t>
                      </a:r>
                    </a:p>
                  </a:txBody>
                  <a:tcPr marL="43116" marR="43116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Martin Grimberg Löfgren</a:t>
                      </a:r>
                    </a:p>
                  </a:txBody>
                  <a:tcPr marL="43116" marR="43116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070-921 97 34</a:t>
                      </a:r>
                    </a:p>
                  </a:txBody>
                  <a:tcPr marL="43116" marR="43116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ungdom@safflesk.se</a:t>
                      </a:r>
                    </a:p>
                  </a:txBody>
                  <a:tcPr marL="43116" marR="43116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60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v-SE" sz="14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Oktober</a:t>
                      </a:r>
                    </a:p>
                  </a:txBody>
                  <a:tcPr marL="43116" marR="43116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v-SE" sz="14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STYRELSEN</a:t>
                      </a:r>
                    </a:p>
                  </a:txBody>
                  <a:tcPr marL="43116" marR="43116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v-SE" sz="14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Joakim Johannesson</a:t>
                      </a:r>
                    </a:p>
                  </a:txBody>
                  <a:tcPr marL="43116" marR="43116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v-SE" sz="14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073 -753 17 29</a:t>
                      </a:r>
                    </a:p>
                  </a:txBody>
                  <a:tcPr marL="43116" marR="43116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persbyn@gmail.com</a:t>
                      </a:r>
                    </a:p>
                  </a:txBody>
                  <a:tcPr marL="43116" marR="43116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130" name="Rubrik 3"/>
          <p:cNvSpPr>
            <a:spLocks noGrp="1"/>
          </p:cNvSpPr>
          <p:nvPr>
            <p:ph type="title"/>
          </p:nvPr>
        </p:nvSpPr>
        <p:spPr>
          <a:xfrm>
            <a:off x="1258888" y="0"/>
            <a:ext cx="6049962" cy="1484313"/>
          </a:xfrm>
        </p:spPr>
        <p:txBody>
          <a:bodyPr/>
          <a:lstStyle/>
          <a:p>
            <a:r>
              <a:rPr lang="sv-SE" altLang="sv-SE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ANSVARIGA  I DETTA PROJEKT FÖR RESPEKTIVE STYRELSE/SEKTION</a:t>
            </a:r>
            <a:br>
              <a:rPr lang="sv-SE" altLang="sv-SE" sz="2000" b="1" i="1" dirty="0">
                <a:latin typeface="Algerian" panose="04020705040A02060702" pitchFamily="82" charset="0"/>
              </a:rPr>
            </a:br>
            <a:r>
              <a:rPr lang="sv-SE" altLang="sv-SE" sz="2000" b="1" i="1" dirty="0">
                <a:latin typeface="Algerian" panose="04020705040A02060702" pitchFamily="8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sv-SE" altLang="sv-SE" sz="2000" b="1" i="1" dirty="0">
                <a:latin typeface="Algerian" panose="04020705040A02060702" pitchFamily="82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sv-SE" altLang="sv-SE" sz="2000" b="1" i="1" dirty="0">
                <a:latin typeface="Algerian" panose="04020705040A02060702" pitchFamily="82" charset="0"/>
                <a:ea typeface="Calibri" panose="020F0502020204030204" pitchFamily="34" charset="0"/>
                <a:cs typeface="Calibri" panose="020F0502020204030204" pitchFamily="34" charset="0"/>
              </a:rPr>
              <a:t>CENTRUMST</a:t>
            </a:r>
            <a:r>
              <a:rPr lang="sv-SE" altLang="sv-SE" sz="2000" b="1" i="1" dirty="0">
                <a:ea typeface="Calibri" panose="020F0502020204030204" pitchFamily="34" charset="0"/>
                <a:cs typeface="Calibri" panose="020F0502020204030204" pitchFamily="34" charset="0"/>
              </a:rPr>
              <a:t>Ä</a:t>
            </a:r>
            <a:r>
              <a:rPr lang="sv-SE" altLang="sv-SE" sz="2000" b="1" i="1" dirty="0">
                <a:latin typeface="Algerian" panose="04020705040A02060702" pitchFamily="82" charset="0"/>
                <a:ea typeface="Calibri" panose="020F0502020204030204" pitchFamily="34" charset="0"/>
                <a:cs typeface="Calibri" panose="020F0502020204030204" pitchFamily="34" charset="0"/>
              </a:rPr>
              <a:t>DNING S</a:t>
            </a:r>
            <a:r>
              <a:rPr lang="sv-SE" altLang="sv-SE" sz="2000" b="1" i="1" dirty="0">
                <a:ea typeface="Calibri" panose="020F0502020204030204" pitchFamily="34" charset="0"/>
                <a:cs typeface="Calibri" panose="020F0502020204030204" pitchFamily="34" charset="0"/>
              </a:rPr>
              <a:t>Ä</a:t>
            </a:r>
            <a:r>
              <a:rPr lang="sv-SE" altLang="sv-SE" sz="2000" b="1" i="1" dirty="0">
                <a:latin typeface="Algerian" panose="04020705040A02060702" pitchFamily="82" charset="0"/>
                <a:ea typeface="Calibri" panose="020F0502020204030204" pitchFamily="34" charset="0"/>
                <a:cs typeface="Calibri" panose="020F0502020204030204" pitchFamily="34" charset="0"/>
              </a:rPr>
              <a:t>FFLE INNERSTAD-2026</a:t>
            </a:r>
            <a:endParaRPr lang="sv-SE" altLang="sv-SE" sz="2000" b="1" i="1" dirty="0">
              <a:latin typeface="Algerian" panose="04020705040A02060702" pitchFamily="82" charset="0"/>
            </a:endParaRPr>
          </a:p>
        </p:txBody>
      </p:sp>
      <p:pic>
        <p:nvPicPr>
          <p:cNvPr id="3131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188913"/>
            <a:ext cx="118745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32" name="Rectangle 31"/>
          <p:cNvSpPr>
            <a:spLocks noChangeArrowheads="1"/>
          </p:cNvSpPr>
          <p:nvPr/>
        </p:nvSpPr>
        <p:spPr bwMode="auto">
          <a:xfrm>
            <a:off x="253838" y="5733256"/>
            <a:ext cx="3960812" cy="984250"/>
          </a:xfrm>
          <a:prstGeom prst="rect">
            <a:avLst/>
          </a:prstGeom>
          <a:noFill/>
          <a:ln>
            <a:noFill/>
          </a:ln>
          <a:effectLst>
            <a:prstShdw prst="shdw12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sv-SE" altLang="sv-SE" sz="1600" b="1" dirty="0">
                <a:cs typeface="Times New Roman" panose="02020603050405020304" pitchFamily="18" charset="0"/>
              </a:rPr>
              <a:t>Projektledare för Centrumstädning</a:t>
            </a:r>
            <a:endParaRPr lang="sv-SE" altLang="sv-SE" sz="1600" dirty="0"/>
          </a:p>
          <a:p>
            <a:r>
              <a:rPr lang="sv-SE" altLang="sv-SE" sz="1400" b="1" dirty="0">
                <a:cs typeface="Times New Roman" panose="02020603050405020304" pitchFamily="18" charset="0"/>
              </a:rPr>
              <a:t>Bengt-Ove Johansson </a:t>
            </a:r>
            <a:endParaRPr lang="sv-SE" altLang="sv-SE" sz="900" dirty="0"/>
          </a:p>
          <a:p>
            <a:r>
              <a:rPr lang="sv-SE" altLang="sv-SE" sz="1400" b="1" dirty="0">
                <a:cs typeface="Times New Roman" panose="02020603050405020304" pitchFamily="18" charset="0"/>
              </a:rPr>
              <a:t>SMS/Mobil:070-580 06 29</a:t>
            </a:r>
            <a:endParaRPr lang="sv-SE" altLang="sv-SE" sz="900" dirty="0"/>
          </a:p>
          <a:p>
            <a:r>
              <a:rPr lang="sv-SE" altLang="sv-SE" sz="1400" b="1" dirty="0">
                <a:cs typeface="Times New Roman" panose="02020603050405020304" pitchFamily="18" charset="0"/>
              </a:rPr>
              <a:t>E-postadress: </a:t>
            </a:r>
            <a:r>
              <a:rPr lang="sv-SE" altLang="sv-SE" sz="1400" b="1" i="1" dirty="0">
                <a:cs typeface="Times New Roman" panose="02020603050405020304" pitchFamily="18" charset="0"/>
              </a:rPr>
              <a:t>bojs.daniel@hotmail.com</a:t>
            </a:r>
            <a:endParaRPr lang="sv-SE" altLang="sv-SE" dirty="0"/>
          </a:p>
        </p:txBody>
      </p:sp>
      <p:pic>
        <p:nvPicPr>
          <p:cNvPr id="3133" name="Bildobjekt 5" descr="index kkkkk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33375"/>
            <a:ext cx="941388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ktangel 1"/>
          <p:cNvSpPr/>
          <p:nvPr/>
        </p:nvSpPr>
        <p:spPr>
          <a:xfrm>
            <a:off x="107503" y="4691588"/>
            <a:ext cx="9000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200" b="1" i="1" dirty="0"/>
              <a:t>TEKNIK&amp;FRITID SÄFFLE-ÅMÅL HAR ÅTER IGEN SLUTIT AVTAL MED SÄFFLE SK GÄLLANDE STÄDNING SÄFFLE INNERSTAD LÖRDAG OCH SÖNDAGAR FRÅN OCH MED MAJ T.O.M 11 OKTOBER-2026 (FEM OCH EN HALV MÅNAD) </a:t>
            </a:r>
            <a:endParaRPr lang="sv-SE" sz="1200" dirty="0"/>
          </a:p>
        </p:txBody>
      </p:sp>
    </p:spTree>
    <p:extLst>
      <p:ext uri="{BB962C8B-B14F-4D97-AF65-F5344CB8AC3E}">
        <p14:creationId xmlns:p14="http://schemas.microsoft.com/office/powerpoint/2010/main" val="3877105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ubrik 3"/>
          <p:cNvSpPr>
            <a:spLocks noGrp="1"/>
          </p:cNvSpPr>
          <p:nvPr>
            <p:ph type="title"/>
          </p:nvPr>
        </p:nvSpPr>
        <p:spPr>
          <a:xfrm>
            <a:off x="1692275" y="274638"/>
            <a:ext cx="6048375" cy="777875"/>
          </a:xfrm>
        </p:spPr>
        <p:txBody>
          <a:bodyPr/>
          <a:lstStyle/>
          <a:p>
            <a:pPr eaLnBrk="1" hangingPunct="1"/>
            <a:r>
              <a:rPr lang="sv-SE" altLang="sv-SE" sz="1800" b="1" i="1" u="sng" dirty="0">
                <a:solidFill>
                  <a:srgbClr val="FF9900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INSTRUKTIONER STÄDNING SÄFFLE INNERSTAD-2026</a:t>
            </a:r>
            <a:br>
              <a:rPr lang="sv-SE" altLang="sv-SE" sz="2000" dirty="0">
                <a:latin typeface="Algerian" panose="04020705040A02060702" pitchFamily="82" charset="0"/>
                <a:cs typeface="Arial" panose="020B0604020202020204" pitchFamily="34" charset="0"/>
              </a:rPr>
            </a:br>
            <a:endParaRPr lang="sv-SE" altLang="sv-SE" sz="2000" b="1" dirty="0">
              <a:latin typeface="Algerian" panose="04020705040A02060702" pitchFamily="82" charset="0"/>
            </a:endParaRPr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>
          <a:xfrm>
            <a:off x="0" y="981075"/>
            <a:ext cx="9144000" cy="5661025"/>
          </a:xfrm>
        </p:spPr>
        <p:txBody>
          <a:bodyPr rtlCol="0">
            <a:normAutofit fontScale="25000" lnSpcReduction="20000"/>
          </a:bodyPr>
          <a:lstStyle/>
          <a:p>
            <a:pPr>
              <a:buFont typeface="Arial" panose="020B0604020202020204" pitchFamily="34" charset="0"/>
              <a:buNone/>
              <a:defRPr/>
            </a:pPr>
            <a:endParaRPr lang="sv-SE" sz="56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sv-SE" sz="6400" b="1" i="1" dirty="0">
                <a:latin typeface="Arial" pitchFamily="34" charset="0"/>
                <a:cs typeface="Arial" pitchFamily="34" charset="0"/>
              </a:rPr>
              <a:t>Lördagar och söndagar veckorna 18-41-2026</a:t>
            </a:r>
            <a:endParaRPr lang="sv-SE" sz="64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sv-SE" sz="6400" b="1" i="1" u="sng" dirty="0">
                <a:latin typeface="Arial" pitchFamily="34" charset="0"/>
                <a:cs typeface="Arial" pitchFamily="34" charset="0"/>
              </a:rPr>
              <a:t>Städningområdet omfattar:  </a:t>
            </a:r>
            <a:endParaRPr lang="sv-SE" sz="64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sv-SE" sz="6400" b="1" dirty="0">
                <a:latin typeface="Arial" pitchFamily="34" charset="0"/>
                <a:cs typeface="Arial" pitchFamily="34" charset="0"/>
              </a:rPr>
              <a:t>Källegatan </a:t>
            </a:r>
            <a:r>
              <a:rPr lang="sv-SE" sz="4900" b="1" dirty="0">
                <a:latin typeface="Arial" pitchFamily="34" charset="0"/>
                <a:cs typeface="Arial" pitchFamily="34" charset="0"/>
              </a:rPr>
              <a:t>(Planetvägen) </a:t>
            </a:r>
            <a:r>
              <a:rPr lang="sv-SE" sz="6400" b="1" dirty="0">
                <a:latin typeface="Arial" pitchFamily="34" charset="0"/>
                <a:cs typeface="Arial" pitchFamily="34" charset="0"/>
              </a:rPr>
              <a:t>– Parkeringen Billerudskontoret-, V Storgatan - Ö Storgatan -  Furuskogsparken </a:t>
            </a:r>
            <a:r>
              <a:rPr lang="sv-SE" sz="6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(enligt</a:t>
            </a:r>
            <a:r>
              <a:rPr lang="sv-SE" sz="64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karta)</a:t>
            </a:r>
            <a:endParaRPr lang="sv-SE" sz="6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sv-SE" sz="6400" b="1" dirty="0">
                <a:latin typeface="Arial" pitchFamily="34" charset="0"/>
                <a:cs typeface="Arial" pitchFamily="34" charset="0"/>
              </a:rPr>
              <a:t>(Plocka upp burkar, papper, sopa upp ev. krossat glas).</a:t>
            </a:r>
            <a:endParaRPr lang="sv-SE" sz="64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sv-SE" sz="6400" b="1" i="1" u="sng" dirty="0">
                <a:latin typeface="Arial" pitchFamily="34" charset="0"/>
                <a:cs typeface="Arial" pitchFamily="34" charset="0"/>
              </a:rPr>
              <a:t>Säckarna ställs vid BROSTUGAN  (gamla turistbyrån) vid varje tillfälle, </a:t>
            </a:r>
            <a:r>
              <a:rPr lang="sv-SE" sz="6400" b="1" i="1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ej i förrådet på Växthuset</a:t>
            </a:r>
          </a:p>
          <a:p>
            <a:pPr>
              <a:defRPr/>
            </a:pPr>
            <a:r>
              <a:rPr lang="sv-SE" sz="6400" b="1" i="1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OBS. Krossat glas och tomburkar/flaskor ställs i förrådet på Växthuset</a:t>
            </a:r>
            <a:endParaRPr lang="sv-SE" sz="6400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sv-SE" sz="6400" b="1" dirty="0">
                <a:latin typeface="Arial" pitchFamily="34" charset="0"/>
                <a:cs typeface="Arial" pitchFamily="34" charset="0"/>
              </a:rPr>
              <a:t>Start: Beräknad startid 07.30</a:t>
            </a:r>
          </a:p>
          <a:p>
            <a:pPr>
              <a:defRPr/>
            </a:pPr>
            <a:r>
              <a:rPr lang="sv-SE" sz="6400" b="1" dirty="0">
                <a:latin typeface="Arial" pitchFamily="34" charset="0"/>
                <a:cs typeface="Arial" pitchFamily="34" charset="0"/>
              </a:rPr>
              <a:t>Städningen skall vara klar senast 09.30</a:t>
            </a:r>
            <a:endParaRPr lang="sv-SE" sz="64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sv-SE" sz="6400" b="1" dirty="0">
                <a:latin typeface="Arial" pitchFamily="34" charset="0"/>
                <a:cs typeface="Arial" pitchFamily="34" charset="0"/>
              </a:rPr>
              <a:t>Utsedd ledare ansvarar för att utrustning och västar</a:t>
            </a:r>
            <a:r>
              <a:rPr lang="sv-SE" sz="6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sv-SE" sz="6400" b="1" dirty="0">
                <a:latin typeface="Arial" pitchFamily="34" charset="0"/>
                <a:cs typeface="Arial" pitchFamily="34" charset="0"/>
              </a:rPr>
              <a:t>finns vid start samt omhändertagande av detta vid arbetes slut</a:t>
            </a:r>
          </a:p>
          <a:p>
            <a:pPr>
              <a:defRPr/>
            </a:pPr>
            <a:r>
              <a:rPr lang="sv-SE" sz="6400" b="1" i="1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VÄST OCH HANDSKAR OBLIGATORISK FÖR STÄDARNA</a:t>
            </a:r>
            <a:endParaRPr lang="sv-SE" sz="64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sv-SE" sz="6400" b="1" dirty="0">
                <a:latin typeface="Arial" pitchFamily="34" charset="0"/>
                <a:cs typeface="Arial" pitchFamily="34" charset="0"/>
              </a:rPr>
              <a:t>All städmaterial som finns för städningen, kommer att finnas i förrådet på Växthuset. </a:t>
            </a:r>
            <a:br>
              <a:rPr lang="sv-SE" sz="6400" b="1" dirty="0">
                <a:latin typeface="Arial" pitchFamily="34" charset="0"/>
                <a:cs typeface="Arial" pitchFamily="34" charset="0"/>
              </a:rPr>
            </a:br>
            <a:r>
              <a:rPr lang="sv-SE" sz="6400" b="1" dirty="0">
                <a:latin typeface="Arial" pitchFamily="34" charset="0"/>
                <a:cs typeface="Arial" pitchFamily="34" charset="0"/>
              </a:rPr>
              <a:t>Ska finnas en nyckel inom varje lag.</a:t>
            </a:r>
            <a:endParaRPr lang="sv-SE" sz="64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sv-SE" sz="6400" b="1" i="1" u="sng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O.B.S.Vid</a:t>
            </a:r>
            <a:r>
              <a:rPr lang="sv-SE" sz="6400" b="1" i="1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komplettering av städmaterial kontakta nedanstående</a:t>
            </a:r>
            <a:endParaRPr lang="sv-SE" sz="6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sv-SE" sz="5500" b="1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sv-SE" sz="5500" b="1" dirty="0">
                <a:latin typeface="Arial" pitchFamily="34" charset="0"/>
                <a:cs typeface="Arial" pitchFamily="34" charset="0"/>
              </a:rPr>
              <a:t>Bengt-Ove Johansson </a:t>
            </a:r>
          </a:p>
          <a:p>
            <a:pPr>
              <a:defRPr/>
            </a:pPr>
            <a:r>
              <a:rPr lang="sv-SE" sz="5500" dirty="0">
                <a:latin typeface="Arial" pitchFamily="34" charset="0"/>
                <a:cs typeface="Arial" pitchFamily="34" charset="0"/>
              </a:rPr>
              <a:t>Projektledare                                                                                                                                     </a:t>
            </a:r>
            <a:r>
              <a:rPr lang="sv-SE" sz="5500" b="1" dirty="0">
                <a:latin typeface="Arial" pitchFamily="34" charset="0"/>
                <a:cs typeface="Arial" pitchFamily="34" charset="0"/>
              </a:rPr>
              <a:t>SMS</a:t>
            </a:r>
            <a:r>
              <a:rPr lang="sv-SE" sz="5500" dirty="0">
                <a:latin typeface="Arial" pitchFamily="34" charset="0"/>
                <a:cs typeface="Arial" pitchFamily="34" charset="0"/>
              </a:rPr>
              <a:t>/</a:t>
            </a:r>
            <a:r>
              <a:rPr lang="sv-SE" sz="5500" b="1" dirty="0">
                <a:latin typeface="Arial" pitchFamily="34" charset="0"/>
                <a:cs typeface="Arial" pitchFamily="34" charset="0"/>
              </a:rPr>
              <a:t>Mobil:070-580 06 29</a:t>
            </a:r>
            <a:r>
              <a:rPr lang="sv-SE" sz="5500" dirty="0">
                <a:latin typeface="Arial" pitchFamily="34" charset="0"/>
                <a:cs typeface="Arial" pitchFamily="34" charset="0"/>
              </a:rPr>
              <a:t> </a:t>
            </a:r>
            <a:r>
              <a:rPr lang="sv-SE" sz="5500" b="1" dirty="0">
                <a:latin typeface="Arial" pitchFamily="34" charset="0"/>
                <a:cs typeface="Arial" pitchFamily="34" charset="0"/>
              </a:rPr>
              <a:t>E-post: bojs.daniel@hotmail.com</a:t>
            </a:r>
            <a:endParaRPr lang="sv-SE" sz="5500" dirty="0"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v-SE" sz="6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100" name="Bild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115888"/>
            <a:ext cx="1112838" cy="120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Bildobjekt 5" descr="index kkkkk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33375"/>
            <a:ext cx="941388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4"/>
          <p:cNvSpPr>
            <a:spLocks noChangeArrowheads="1"/>
          </p:cNvSpPr>
          <p:nvPr/>
        </p:nvSpPr>
        <p:spPr bwMode="auto">
          <a:xfrm>
            <a:off x="2771775" y="404813"/>
            <a:ext cx="2879725" cy="720725"/>
          </a:xfrm>
          <a:prstGeom prst="rect">
            <a:avLst/>
          </a:prstGeom>
          <a:solidFill>
            <a:srgbClr val="F79646"/>
          </a:solidFill>
          <a:ln w="127000" cmpd="dbl">
            <a:solidFill>
              <a:srgbClr val="F79646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sv-SE" altLang="sv-SE"/>
          </a:p>
        </p:txBody>
      </p:sp>
      <p:sp>
        <p:nvSpPr>
          <p:cNvPr id="3076" name="WordArt 5"/>
          <p:cNvSpPr>
            <a:spLocks noChangeArrowheads="1" noChangeShapeType="1" noTextEdit="1"/>
          </p:cNvSpPr>
          <p:nvPr/>
        </p:nvSpPr>
        <p:spPr bwMode="auto">
          <a:xfrm>
            <a:off x="2843808" y="476672"/>
            <a:ext cx="2736304" cy="57606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sv-SE" sz="3600" kern="10" dirty="0">
                <a:ln w="9525">
                  <a:solidFill>
                    <a:srgbClr val="E36C0A"/>
                  </a:solidFill>
                  <a:round/>
                  <a:headEnd/>
                  <a:tailEnd/>
                </a:ln>
                <a:solidFill>
                  <a:srgbClr val="1F497D"/>
                </a:solidFill>
                <a:latin typeface="Arial Black"/>
                <a:cs typeface="Arial" charset="0"/>
              </a:rPr>
              <a:t>STÄDSCHEMA</a:t>
            </a:r>
          </a:p>
          <a:p>
            <a:pPr algn="ctr">
              <a:defRPr/>
            </a:pPr>
            <a:r>
              <a:rPr lang="sv-SE" sz="3600" kern="10" dirty="0">
                <a:ln w="9525">
                  <a:solidFill>
                    <a:srgbClr val="E36C0A"/>
                  </a:solidFill>
                  <a:round/>
                  <a:headEnd/>
                  <a:tailEnd/>
                </a:ln>
                <a:solidFill>
                  <a:srgbClr val="1F497D"/>
                </a:solidFill>
                <a:latin typeface="Arial Black"/>
                <a:cs typeface="Arial" charset="0"/>
              </a:rPr>
              <a:t>(</a:t>
            </a:r>
            <a:r>
              <a:rPr lang="sv-SE" sz="3600" kern="10" dirty="0">
                <a:ln w="9525">
                  <a:solidFill>
                    <a:srgbClr val="E36C0A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/>
                <a:cs typeface="Arial" charset="0"/>
              </a:rPr>
              <a:t>INOM</a:t>
            </a:r>
            <a:r>
              <a:rPr lang="sv-SE" sz="3600" kern="10" dirty="0">
                <a:ln w="9525">
                  <a:solidFill>
                    <a:srgbClr val="E36C0A"/>
                  </a:solidFill>
                  <a:round/>
                  <a:headEnd/>
                  <a:tailEnd/>
                </a:ln>
                <a:solidFill>
                  <a:srgbClr val="1F497D"/>
                </a:solidFill>
                <a:latin typeface="Arial Black"/>
                <a:cs typeface="Arial" charset="0"/>
              </a:rPr>
              <a:t> </a:t>
            </a:r>
            <a:r>
              <a:rPr lang="sv-SE" sz="3600" kern="10" dirty="0">
                <a:ln w="9525">
                  <a:solidFill>
                    <a:srgbClr val="E36C0A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/>
                <a:cs typeface="Arial" charset="0"/>
              </a:rPr>
              <a:t>RÖD MARKERING</a:t>
            </a:r>
            <a:r>
              <a:rPr lang="sv-SE" sz="3600" kern="10" dirty="0">
                <a:ln w="9525">
                  <a:solidFill>
                    <a:srgbClr val="E36C0A"/>
                  </a:solidFill>
                  <a:round/>
                  <a:headEnd/>
                  <a:tailEnd/>
                </a:ln>
                <a:solidFill>
                  <a:srgbClr val="1F497D"/>
                </a:solidFill>
                <a:latin typeface="Arial Black"/>
                <a:cs typeface="Arial" charset="0"/>
              </a:rPr>
              <a:t>)</a:t>
            </a:r>
          </a:p>
          <a:p>
            <a:pPr algn="ctr">
              <a:defRPr/>
            </a:pPr>
            <a:r>
              <a:rPr lang="sv-SE" sz="3600" kern="10" dirty="0">
                <a:ln w="9525">
                  <a:solidFill>
                    <a:srgbClr val="E36C0A"/>
                  </a:solidFill>
                  <a:round/>
                  <a:headEnd/>
                  <a:tailEnd/>
                </a:ln>
                <a:solidFill>
                  <a:srgbClr val="1F497D"/>
                </a:solidFill>
                <a:latin typeface="Arial Black"/>
                <a:cs typeface="Arial" charset="0"/>
              </a:rPr>
              <a:t>CENTRUMSTÄDNING</a:t>
            </a:r>
          </a:p>
        </p:txBody>
      </p:sp>
      <p:pic>
        <p:nvPicPr>
          <p:cNvPr id="5125" name="Bildobjekt 4" descr="index kkkkk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88913"/>
            <a:ext cx="941387" cy="90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124744"/>
            <a:ext cx="8219990" cy="5544616"/>
          </a:xfrm>
          <a:prstGeom prst="rect">
            <a:avLst/>
          </a:prstGeom>
        </p:spPr>
      </p:pic>
      <p:sp>
        <p:nvSpPr>
          <p:cNvPr id="5" name="Rektangel 4"/>
          <p:cNvSpPr/>
          <p:nvPr/>
        </p:nvSpPr>
        <p:spPr>
          <a:xfrm>
            <a:off x="1547664" y="109081"/>
            <a:ext cx="72118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v-SE" sz="1200" dirty="0">
              <a:solidFill>
                <a:srgbClr val="000000"/>
              </a:solidFill>
              <a:latin typeface="Algerian" panose="04020705040A02060702" pitchFamily="82" charset="0"/>
            </a:endParaRPr>
          </a:p>
          <a:p>
            <a:r>
              <a:rPr lang="sv-SE" sz="2400" dirty="0">
                <a:latin typeface="Algerian" panose="04020705040A02060702" pitchFamily="82" charset="0"/>
              </a:rPr>
              <a:t>HANTERING AV SOPPÅSAR EFTER STÄDNING </a:t>
            </a:r>
            <a:endParaRPr lang="sv-SE" dirty="0"/>
          </a:p>
        </p:txBody>
      </p:sp>
      <p:pic>
        <p:nvPicPr>
          <p:cNvPr id="6" name="Bildobjekt 5" descr="index kkkkk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3601"/>
            <a:ext cx="941388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ktangel 8"/>
          <p:cNvSpPr/>
          <p:nvPr/>
        </p:nvSpPr>
        <p:spPr>
          <a:xfrm>
            <a:off x="6341735" y="3371746"/>
            <a:ext cx="1800200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 dirty="0">
                <a:solidFill>
                  <a:srgbClr val="FF0000"/>
                </a:solidFill>
              </a:rPr>
              <a:t>BROSTUGAN</a:t>
            </a:r>
          </a:p>
        </p:txBody>
      </p:sp>
      <p:sp>
        <p:nvSpPr>
          <p:cNvPr id="10" name="Rektangel 9"/>
          <p:cNvSpPr/>
          <p:nvPr/>
        </p:nvSpPr>
        <p:spPr>
          <a:xfrm>
            <a:off x="3707904" y="5718957"/>
            <a:ext cx="3096344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 dirty="0">
                <a:solidFill>
                  <a:srgbClr val="FF0000"/>
                </a:solidFill>
              </a:rPr>
              <a:t>LÄGG SOPPÅSAR HÄR</a:t>
            </a:r>
          </a:p>
          <a:p>
            <a:pPr algn="ctr"/>
            <a:r>
              <a:rPr lang="sv-SE" b="1" dirty="0">
                <a:solidFill>
                  <a:srgbClr val="FF0000"/>
                </a:solidFill>
              </a:rPr>
              <a:t>UTANFÖR GARAGEDÖRREN</a:t>
            </a:r>
          </a:p>
        </p:txBody>
      </p:sp>
      <p:sp>
        <p:nvSpPr>
          <p:cNvPr id="11" name="Nedåtpil 10"/>
          <p:cNvSpPr/>
          <p:nvPr/>
        </p:nvSpPr>
        <p:spPr>
          <a:xfrm rot="10800000">
            <a:off x="4859462" y="5037357"/>
            <a:ext cx="360040" cy="550217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12" name="Bildobjekt 1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24527" y="3380361"/>
            <a:ext cx="894945" cy="97277"/>
          </a:xfrm>
          <a:prstGeom prst="rect">
            <a:avLst/>
          </a:prstGeom>
        </p:spPr>
      </p:pic>
      <p:sp>
        <p:nvSpPr>
          <p:cNvPr id="13" name="Förbudstecken 12"/>
          <p:cNvSpPr/>
          <p:nvPr/>
        </p:nvSpPr>
        <p:spPr>
          <a:xfrm>
            <a:off x="4890092" y="4674608"/>
            <a:ext cx="298777" cy="264895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14" name="Nedåtpil 13"/>
          <p:cNvSpPr/>
          <p:nvPr/>
        </p:nvSpPr>
        <p:spPr>
          <a:xfrm rot="5400000">
            <a:off x="5544107" y="3411999"/>
            <a:ext cx="360040" cy="550217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002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6314">
            <a:off x="2527660" y="346777"/>
            <a:ext cx="2964456" cy="2949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5" descr="Sopset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1" r="31175"/>
          <a:stretch/>
        </p:blipFill>
        <p:spPr bwMode="auto">
          <a:xfrm>
            <a:off x="259556" y="1553967"/>
            <a:ext cx="864097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7" descr="Varselväst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4" t="9546" r="16666" b="9498"/>
          <a:stretch/>
        </p:blipFill>
        <p:spPr bwMode="auto">
          <a:xfrm>
            <a:off x="4808474" y="3647312"/>
            <a:ext cx="2016224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3333588"/>
            <a:ext cx="1254521" cy="1254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0"/>
            <a:ext cx="1533525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Picture 10" descr="Bildresultat för bilder på hinkar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58" t="2632" r="10526"/>
          <a:stretch>
            <a:fillRect/>
          </a:stretch>
        </p:blipFill>
        <p:spPr bwMode="auto">
          <a:xfrm>
            <a:off x="2281153" y="3402046"/>
            <a:ext cx="2087562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7" name="textruta 10"/>
          <p:cNvSpPr txBox="1">
            <a:spLocks noChangeArrowheads="1"/>
          </p:cNvSpPr>
          <p:nvPr/>
        </p:nvSpPr>
        <p:spPr bwMode="auto">
          <a:xfrm>
            <a:off x="2339975" y="4941888"/>
            <a:ext cx="19669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/>
              <a:t>HINK FÖR GLAS</a:t>
            </a:r>
          </a:p>
        </p:txBody>
      </p:sp>
      <p:sp>
        <p:nvSpPr>
          <p:cNvPr id="7178" name="Rektangel 12"/>
          <p:cNvSpPr>
            <a:spLocks noChangeArrowheads="1"/>
          </p:cNvSpPr>
          <p:nvPr/>
        </p:nvSpPr>
        <p:spPr bwMode="auto">
          <a:xfrm>
            <a:off x="3923928" y="6181348"/>
            <a:ext cx="506132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sz="1400" b="1" i="1" dirty="0">
                <a:solidFill>
                  <a:srgbClr val="FF0000"/>
                </a:solidFill>
              </a:rPr>
              <a:t>VÄST OCH HANDSKAR </a:t>
            </a:r>
            <a:r>
              <a:rPr lang="sv-SE" altLang="sv-SE" sz="1400" b="1" dirty="0">
                <a:solidFill>
                  <a:srgbClr val="FF0000"/>
                </a:solidFill>
              </a:rPr>
              <a:t>OBLIKATORISK</a:t>
            </a:r>
            <a:r>
              <a:rPr lang="sv-SE" altLang="sv-SE" sz="1400" b="1" i="1" dirty="0">
                <a:solidFill>
                  <a:srgbClr val="FF0000"/>
                </a:solidFill>
              </a:rPr>
              <a:t> </a:t>
            </a:r>
            <a:r>
              <a:rPr lang="sv-SE" altLang="sv-SE" sz="1400" b="1" dirty="0">
                <a:solidFill>
                  <a:srgbClr val="FF0000"/>
                </a:solidFill>
              </a:rPr>
              <a:t>FÖR STÄDARNA</a:t>
            </a:r>
          </a:p>
        </p:txBody>
      </p:sp>
      <p:sp>
        <p:nvSpPr>
          <p:cNvPr id="7179" name="AutoShape 12" descr="Bildresultat för bilder på plastsäckar 60 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sv-SE" altLang="sv-SE"/>
          </a:p>
        </p:txBody>
      </p:sp>
      <p:sp>
        <p:nvSpPr>
          <p:cNvPr id="7180" name="AutoShape 14" descr="Bildresultat för bilder på plastsäckar 60 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sv-SE" altLang="sv-SE"/>
          </a:p>
        </p:txBody>
      </p:sp>
      <p:sp>
        <p:nvSpPr>
          <p:cNvPr id="7182" name="textruta 18"/>
          <p:cNvSpPr txBox="1">
            <a:spLocks noChangeArrowheads="1"/>
          </p:cNvSpPr>
          <p:nvPr/>
        </p:nvSpPr>
        <p:spPr bwMode="auto">
          <a:xfrm>
            <a:off x="259556" y="6174553"/>
            <a:ext cx="28654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dirty="0"/>
              <a:t>SMÅ SÄCKAR FÖR HINK</a:t>
            </a:r>
          </a:p>
        </p:txBody>
      </p:sp>
      <p:sp>
        <p:nvSpPr>
          <p:cNvPr id="7183" name="textruta 20"/>
          <p:cNvSpPr txBox="1">
            <a:spLocks noChangeArrowheads="1"/>
          </p:cNvSpPr>
          <p:nvPr/>
        </p:nvSpPr>
        <p:spPr bwMode="auto">
          <a:xfrm>
            <a:off x="4171519" y="2830399"/>
            <a:ext cx="46858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dirty="0"/>
              <a:t>125 LITERS SÄCKAR FÖR SÄCKKÄRROR</a:t>
            </a:r>
          </a:p>
        </p:txBody>
      </p:sp>
      <p:pic>
        <p:nvPicPr>
          <p:cNvPr id="7184" name="Bildobjekt 15" descr="index kkkkk.jp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23" y="94330"/>
            <a:ext cx="941388" cy="90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Bildobjekt 2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39" b="18162"/>
          <a:stretch/>
        </p:blipFill>
        <p:spPr>
          <a:xfrm>
            <a:off x="5013071" y="1366098"/>
            <a:ext cx="2143125" cy="1440160"/>
          </a:xfrm>
          <a:prstGeom prst="rect">
            <a:avLst/>
          </a:prstGeom>
        </p:spPr>
      </p:pic>
      <p:pic>
        <p:nvPicPr>
          <p:cNvPr id="4" name="Bildobjekt 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48" y="4630991"/>
            <a:ext cx="1584493" cy="1230312"/>
          </a:xfrm>
          <a:prstGeom prst="rect">
            <a:avLst/>
          </a:prstGeom>
        </p:spPr>
      </p:pic>
      <p:pic>
        <p:nvPicPr>
          <p:cNvPr id="7" name="Bildobjekt 6"/>
          <p:cNvPicPr>
            <a:picLocks noChangeAspect="1"/>
          </p:cNvPicPr>
          <p:nvPr/>
        </p:nvPicPr>
        <p:blipFill rotWithShape="1">
          <a:blip r:embed="rId12" cstate="print"/>
          <a:srcRect l="17297" t="8547" r="13514" b="12430"/>
          <a:stretch/>
        </p:blipFill>
        <p:spPr>
          <a:xfrm>
            <a:off x="7132750" y="4630991"/>
            <a:ext cx="1368152" cy="1282643"/>
          </a:xfrm>
          <a:prstGeom prst="rect">
            <a:avLst/>
          </a:prstGeom>
        </p:spPr>
      </p:pic>
      <p:pic>
        <p:nvPicPr>
          <p:cNvPr id="18" name="Picture 15" descr="Sopsäckkärra, svart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48" r="14285"/>
          <a:stretch>
            <a:fillRect/>
          </a:stretch>
        </p:blipFill>
        <p:spPr bwMode="auto">
          <a:xfrm>
            <a:off x="1325082" y="140982"/>
            <a:ext cx="1414141" cy="2120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ruta 18"/>
          <p:cNvSpPr txBox="1">
            <a:spLocks noChangeArrowheads="1"/>
          </p:cNvSpPr>
          <p:nvPr/>
        </p:nvSpPr>
        <p:spPr bwMode="auto">
          <a:xfrm>
            <a:off x="1259632" y="2050489"/>
            <a:ext cx="164869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sz="1200" dirty="0"/>
              <a:t>SÄCKKÄRROR 2 </a:t>
            </a:r>
            <a:r>
              <a:rPr lang="sv-SE" altLang="sv-SE" sz="1200" dirty="0" err="1"/>
              <a:t>st</a:t>
            </a:r>
            <a:endParaRPr lang="sv-SE" altLang="sv-SE" sz="1200" dirty="0"/>
          </a:p>
        </p:txBody>
      </p:sp>
      <p:sp>
        <p:nvSpPr>
          <p:cNvPr id="22" name="Rektangel 12"/>
          <p:cNvSpPr>
            <a:spLocks noChangeArrowheads="1"/>
          </p:cNvSpPr>
          <p:nvPr/>
        </p:nvSpPr>
        <p:spPr bwMode="auto">
          <a:xfrm>
            <a:off x="2627784" y="204235"/>
            <a:ext cx="46085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sv-SE" altLang="sv-SE" sz="1600" b="1" i="1" u="sng" dirty="0"/>
              <a:t>VERKTYG OCH TILLBEHÖR FÖR STÄDNING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Gråskala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10575</TotalTime>
  <Words>417</Words>
  <Application>Microsoft Office PowerPoint</Application>
  <PresentationFormat>Bildspel på skärmen (4:3)</PresentationFormat>
  <Paragraphs>79</Paragraphs>
  <Slides>6</Slides>
  <Notes>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13" baseType="lpstr">
      <vt:lpstr>Algerian</vt:lpstr>
      <vt:lpstr>Arial</vt:lpstr>
      <vt:lpstr>Arial Black</vt:lpstr>
      <vt:lpstr>Calibri</vt:lpstr>
      <vt:lpstr>Roboto</vt:lpstr>
      <vt:lpstr>Times New Roman</vt:lpstr>
      <vt:lpstr>Office-tema</vt:lpstr>
      <vt:lpstr>PowerPoint-presentation</vt:lpstr>
      <vt:lpstr>ANSVARIGA  I DETTA PROJEKT FÖR RESPEKTIVE STYRELSE/SEKTION   CENTRUMSTÄDNING SÄFFLE INNERSTAD-2026</vt:lpstr>
      <vt:lpstr>INSTRUKTIONER STÄDNING SÄFFLE INNERSTAD-2026 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STÄDNING  SÄFFLE INNERSTAD</dc:title>
  <dc:creator>SK Sifhalla</dc:creator>
  <cp:lastModifiedBy>Kansli Säffle SK</cp:lastModifiedBy>
  <cp:revision>220</cp:revision>
  <cp:lastPrinted>2023-05-05T05:58:30Z</cp:lastPrinted>
  <dcterms:created xsi:type="dcterms:W3CDTF">2018-04-23T16:54:11Z</dcterms:created>
  <dcterms:modified xsi:type="dcterms:W3CDTF">2026-03-11T08:58:23Z</dcterms:modified>
</cp:coreProperties>
</file>