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4" r:id="rId1"/>
  </p:sldMasterIdLst>
  <p:notesMasterIdLst>
    <p:notesMasterId r:id="rId18"/>
  </p:notesMasterIdLst>
  <p:sldIdLst>
    <p:sldId id="256" r:id="rId2"/>
    <p:sldId id="277" r:id="rId3"/>
    <p:sldId id="269" r:id="rId4"/>
    <p:sldId id="265" r:id="rId5"/>
    <p:sldId id="263" r:id="rId6"/>
    <p:sldId id="267" r:id="rId7"/>
    <p:sldId id="268" r:id="rId8"/>
    <p:sldId id="262" r:id="rId9"/>
    <p:sldId id="260" r:id="rId10"/>
    <p:sldId id="261" r:id="rId11"/>
    <p:sldId id="273" r:id="rId12"/>
    <p:sldId id="257" r:id="rId13"/>
    <p:sldId id="259" r:id="rId14"/>
    <p:sldId id="276" r:id="rId15"/>
    <p:sldId id="272" r:id="rId16"/>
    <p:sldId id="280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notesMaster" Target="notesMasters/notesMaster1.xml" /><Relationship Id="rId3" Type="http://schemas.openxmlformats.org/officeDocument/2006/relationships/slide" Target="slides/slide2.xml" /><Relationship Id="rId21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10" Type="http://schemas.openxmlformats.org/officeDocument/2006/relationships/slide" Target="slides/slide9.xml" /><Relationship Id="rId19" Type="http://schemas.openxmlformats.org/officeDocument/2006/relationships/presProps" Target="presProps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ableStyles" Target="tableStyle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B3BB42-AD2D-48D2-9EC6-2BA94EEA2A7D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B28D9E-825C-48C7-BA12-6284C14CDDE2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148847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85725"/>
            <a:ext cx="6616700" cy="37226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lvl="0" indent="-228600">
              <a:buAutoNum type="arabicPeriod"/>
            </a:pPr>
            <a:r>
              <a:rPr lang="sv-S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Redogör för sambandet mellan träning, kost och återhämtning.</a:t>
            </a:r>
          </a:p>
          <a:p>
            <a:pPr marL="228600" lvl="0" indent="-228600">
              <a:buAutoNum type="arabicPeriod"/>
            </a:pPr>
            <a:r>
              <a:rPr lang="sv-S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Bra balans mellan träning, kost och sömn – leder till minskad skaderisk och bättre prestationer. </a:t>
            </a:r>
          </a:p>
          <a:p>
            <a:pPr marL="228600" lvl="0" indent="-228600">
              <a:buAutoNum type="arabicPeriod"/>
            </a:pPr>
            <a:r>
              <a:rPr lang="sv-S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Lär känna spelarna för att kunna se tecken på stress och trötthet.</a:t>
            </a:r>
          </a:p>
          <a:p>
            <a:pPr marL="228600" lvl="0" indent="-228600">
              <a:buAutoNum type="arabicPeriod"/>
            </a:pPr>
            <a:endParaRPr lang="sv-SE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algn="l"/>
            <a:endParaRPr lang="sv-SE" sz="2000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128D15DD-EA7A-9333-0649-2D5D5A06897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DA290A-5FB3-9B45-86BA-5F814E6061E8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110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123825"/>
            <a:ext cx="6616700" cy="37226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Font typeface="Arial" panose="020B0604020202020204" pitchFamily="34" charset="0"/>
              <a:buAutoNum type="arabicPeriod"/>
            </a:pPr>
            <a:r>
              <a:rPr lang="sv-SE"/>
              <a:t>Idrott är viktigt för fysisk och psykisk hälsa. </a:t>
            </a:r>
          </a:p>
          <a:p>
            <a:pPr marL="228600" indent="-228600">
              <a:buFont typeface="Arial" panose="020B0604020202020204" pitchFamily="34" charset="0"/>
              <a:buAutoNum type="arabicPeriod"/>
            </a:pPr>
            <a:r>
              <a:rPr lang="sv-SE"/>
              <a:t>Att få en positiv erfarenhet till idrott kan ge förutsättningar för livslångt intresse för fysisk aktivitet. </a:t>
            </a:r>
          </a:p>
          <a:p>
            <a:pPr marL="228600" indent="-228600">
              <a:buFont typeface="Arial" panose="020B0604020202020204" pitchFamily="34" charset="0"/>
              <a:buAutoNum type="arabicPeriod"/>
            </a:pPr>
            <a:r>
              <a:rPr lang="sv-SE"/>
              <a:t>Fotbollen är den största idrotten i Sverige och ger mycket: t.ex. ha roligt, få kompisar, samarbeta med andra, uppleva att man blir bättre </a:t>
            </a:r>
          </a:p>
          <a:p>
            <a:pPr marL="228600" indent="-228600">
              <a:buFont typeface="Arial" panose="020B0604020202020204" pitchFamily="34" charset="0"/>
              <a:buAutoNum type="arabicPeriod"/>
            </a:pPr>
            <a:r>
              <a:rPr lang="sv-SE"/>
              <a:t>En stor utmaning är dock att antalet spelare minskar med åren. Särskilt stort tapp i tonåren</a:t>
            </a:r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FC4E57DD-3E5F-0699-6963-D8B50620B6A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77B671B-867F-1540-84AF-55BF06C4443F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2254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122238"/>
            <a:ext cx="6619875" cy="3724275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8900" y="3950208"/>
            <a:ext cx="6619874" cy="5231933"/>
          </a:xfrm>
          <a:prstGeom prst="rect">
            <a:avLst/>
          </a:prstGeom>
        </p:spPr>
        <p:txBody>
          <a:bodyPr/>
          <a:lstStyle/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sv-SE"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Vad spelarna gör i spelet kallas för aktioner - hänvisa tillbaka till spelformsfilmen.</a:t>
            </a:r>
            <a:endParaRPr lang="sv-SE" sz="1600" b="0" i="0" u="none" strike="noStrike" baseline="0">
              <a:latin typeface="+mn-lt"/>
            </a:endParaRPr>
          </a:p>
          <a:p>
            <a:pPr marL="228600" indent="-228600">
              <a:lnSpc>
                <a:spcPct val="100000"/>
              </a:lnSpc>
              <a:buAutoNum type="arabicPeriod"/>
            </a:pPr>
            <a:r>
              <a:rPr lang="sv-SE" altLang="sv-SE" sz="1600">
                <a:latin typeface="+mn-lt"/>
              </a:rPr>
              <a:t>Aktionen kan vara ett enstaka moment eller sammansatt av flera delar.</a:t>
            </a:r>
            <a:endParaRPr lang="sv-SE" altLang="sv-SE" sz="1600">
              <a:latin typeface="+mn-lt"/>
              <a:sym typeface="Helvetica Neue" panose="02000503000000000000" pitchFamily="2" charset="0"/>
            </a:endParaRPr>
          </a:p>
          <a:p>
            <a:pPr marL="228600" indent="-228600">
              <a:lnSpc>
                <a:spcPct val="100000"/>
              </a:lnSpc>
              <a:buAutoNum type="arabicPeriod"/>
            </a:pPr>
            <a:r>
              <a:rPr lang="sv-SE" altLang="sv-SE" sz="1600" b="1">
                <a:latin typeface="+mn-lt"/>
                <a:sym typeface="Helvetica Neue" panose="02000503000000000000" pitchFamily="2" charset="0"/>
              </a:rPr>
              <a:t>Animering, samtala i helgrupp</a:t>
            </a:r>
            <a:r>
              <a:rPr lang="sv-SE" altLang="sv-SE" sz="1600" b="0">
                <a:latin typeface="+mn-lt"/>
                <a:sym typeface="Helvetica Neue" panose="02000503000000000000" pitchFamily="2" charset="0"/>
              </a:rPr>
              <a:t>: Utgå från den röda och den blåa spelaren.</a:t>
            </a:r>
            <a:br>
              <a:rPr lang="sv-SE" altLang="sv-SE" sz="1600">
                <a:latin typeface="+mn-lt"/>
                <a:sym typeface="Helvetica Neue" panose="02000503000000000000" pitchFamily="2" charset="0"/>
              </a:rPr>
            </a:br>
            <a:r>
              <a:rPr lang="sv-SE" altLang="sv-SE" sz="1600" i="1">
                <a:latin typeface="+mn-lt"/>
                <a:sym typeface="Helvetica Neue" panose="02000503000000000000" pitchFamily="2" charset="0"/>
              </a:rPr>
              <a:t>Exempelsvar:</a:t>
            </a:r>
            <a:br>
              <a:rPr lang="sv-SE" altLang="sv-SE" sz="1600">
                <a:latin typeface="+mn-lt"/>
                <a:sym typeface="Helvetica Neue" panose="02000503000000000000" pitchFamily="2" charset="0"/>
              </a:rPr>
            </a:br>
            <a:r>
              <a:rPr lang="sv-SE" altLang="sv-SE" sz="1600" i="1">
                <a:latin typeface="+mn-lt"/>
                <a:sym typeface="Helvetica Neue" panose="02000503000000000000" pitchFamily="2" charset="0"/>
              </a:rPr>
              <a:t>Spelförståelse: Driver i en viss riktning (röda). Beslut att gå in i press (blåa).</a:t>
            </a:r>
            <a:br>
              <a:rPr lang="sv-SE" altLang="sv-SE" sz="1600" i="1">
                <a:latin typeface="+mn-lt"/>
                <a:sym typeface="Helvetica Neue" panose="02000503000000000000" pitchFamily="2" charset="0"/>
              </a:rPr>
            </a:br>
            <a:r>
              <a:rPr lang="sv-SE" altLang="sv-SE" sz="1600" i="1">
                <a:latin typeface="+mn-lt"/>
                <a:sym typeface="Helvetica Neue" panose="02000503000000000000" pitchFamily="2" charset="0"/>
              </a:rPr>
              <a:t>Psykologi: Vågar behålla bollen trots att han är pressad (röda). Vågar gå in i duellen (blåa).</a:t>
            </a:r>
            <a:br>
              <a:rPr lang="sv-SE" altLang="sv-SE" sz="1600" i="1">
                <a:latin typeface="+mn-lt"/>
                <a:sym typeface="Helvetica Neue" panose="02000503000000000000" pitchFamily="2" charset="0"/>
              </a:rPr>
            </a:br>
            <a:r>
              <a:rPr lang="sv-SE" altLang="sv-SE" sz="1600" i="1">
                <a:latin typeface="+mn-lt"/>
                <a:sym typeface="Helvetica Neue" panose="02000503000000000000" pitchFamily="2" charset="0"/>
              </a:rPr>
              <a:t>Teknik: Driva, bollen nära foten (röda). Pressar för att vinna bollen (blåa).</a:t>
            </a:r>
            <a:br>
              <a:rPr lang="sv-SE" altLang="sv-SE" sz="1600" i="1">
                <a:latin typeface="+mn-lt"/>
                <a:sym typeface="Helvetica Neue" panose="02000503000000000000" pitchFamily="2" charset="0"/>
              </a:rPr>
            </a:br>
            <a:r>
              <a:rPr lang="sv-SE" altLang="sv-SE" sz="1600" i="1">
                <a:latin typeface="+mn-lt"/>
                <a:sym typeface="Helvetica Neue" panose="02000503000000000000" pitchFamily="2" charset="0"/>
              </a:rPr>
              <a:t>Fysiologi: Riktningsförändrar för att komma ifrån sin motspelare (röda). Tempoväxlar för att springa ifatt (blåa).</a:t>
            </a:r>
            <a:endParaRPr lang="sv-SE" altLang="sv-SE" sz="1600">
              <a:latin typeface="+mn-lt"/>
              <a:sym typeface="Helvetica Neue" panose="02000503000000000000" pitchFamily="2" charset="0"/>
            </a:endParaRP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14E544B3-142E-7BDF-B5A7-3F8DCF2B4B3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98F0C6-18D8-5A47-9ABE-35CEFCB96106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06682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88900" y="122238"/>
            <a:ext cx="6619875" cy="3724275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8899" y="3931920"/>
            <a:ext cx="6619875" cy="5250221"/>
          </a:xfrm>
          <a:prstGeom prst="rect">
            <a:avLst/>
          </a:prstGeom>
        </p:spPr>
        <p:txBody>
          <a:bodyPr/>
          <a:lstStyle/>
          <a:p>
            <a:pPr marL="228600" lvl="0" indent="-228600">
              <a:buAutoNum type="arabicPeriod"/>
            </a:pPr>
            <a:r>
              <a:rPr lang="sv-SE" sz="1600" b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Samtal i helgrupp: </a:t>
            </a:r>
            <a:r>
              <a:rPr lang="sv-SE"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Låt deltagarna reflektera över frågan. </a:t>
            </a:r>
            <a:br>
              <a:rPr lang="sv-SE"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sv-SE" sz="1600" i="1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Exempel på svar: Sett en fri yta, har inga passningsalternativ. </a:t>
            </a:r>
            <a:endParaRPr lang="sv-SE" sz="1600" b="0" i="1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lvl="0" indent="-228600">
              <a:buAutoNum type="arabicPeriod"/>
            </a:pPr>
            <a:r>
              <a:rPr lang="sv-SE"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Informationsprocessen sker inför varje aktion.</a:t>
            </a:r>
          </a:p>
          <a:p>
            <a:pPr marL="228600" lvl="0" indent="-228600">
              <a:buAutoNum type="arabicPeriod"/>
            </a:pPr>
            <a:r>
              <a:rPr lang="sv-SE"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Spelarna behöver processa alla delarna på egen hand – stör inte spelarnas beslutsfattande genom att berätta vad de ska göra.</a:t>
            </a:r>
          </a:p>
          <a:p>
            <a:pPr marL="228600" lvl="0" indent="-228600">
              <a:buAutoNum type="arabicPeriod"/>
            </a:pPr>
            <a:r>
              <a:rPr lang="sv-SE"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Understryk vikten av utvecklingsmiljö där spelare vågar prova nya saker utan rädsla för att misslyckas är viktigt för utvecklingen av spelförståelse.</a:t>
            </a:r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42C9302D-D964-27F8-52FD-42DEC24B91D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298F0C6-18D8-5A47-9ABE-35CEFCB96106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097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90488" y="107950"/>
            <a:ext cx="6616700" cy="3722688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lvl="0" indent="-228600">
              <a:buAutoNum type="arabicPeriod"/>
            </a:pPr>
            <a:r>
              <a:rPr lang="sv-S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Enligt SvFF:s SUP är det lämpligt att introducera korridorer i spelformen 11 mot 11 (när planens linjering är komplett). </a:t>
            </a:r>
          </a:p>
          <a:p>
            <a:pPr marL="228600" lvl="0" indent="-228600">
              <a:buAutoNum type="arabicPeriod"/>
            </a:pPr>
            <a:r>
              <a:rPr lang="sv-S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Underlättar lagets positionering i sidled:</a:t>
            </a:r>
            <a:br>
              <a:rPr lang="sv-S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sv-S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Anfallsspel: Tex spelbarhet och spelbredd (spelbar i alla korridorer). </a:t>
            </a:r>
            <a:br>
              <a:rPr lang="sv-S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sv-SE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Försvarsspel: Tex överflyttning och centrering (positionera laget i de tre korridorerna närmast bollen).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05BFBD5A-F580-1952-65BD-67DBBBA42E83}"/>
              </a:ext>
            </a:extLst>
          </p:cNvPr>
          <p:cNvSpPr txBox="1">
            <a:spLocks/>
          </p:cNvSpPr>
          <p:nvPr/>
        </p:nvSpPr>
        <p:spPr>
          <a:xfrm>
            <a:off x="1926007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sv-SE"/>
            </a:defPPr>
            <a:lvl1pPr marL="0" algn="ctr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0DA290A-5FB3-9B45-86BA-5F814E6061E8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71227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90488" y="107950"/>
            <a:ext cx="6616700" cy="3722688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>
              <a:buAutoNum type="arabicPeriod"/>
            </a:pPr>
            <a:r>
              <a:rPr lang="sv-SE" b="0" i="0" u="none" strike="noStrike" baseline="0"/>
              <a:t>Enligt SvFF:s SUP är det lämpligt att introducera tredjedelar i spelformen 7 mot 7. </a:t>
            </a:r>
          </a:p>
          <a:p>
            <a:pPr marL="228600" indent="-228600" algn="l">
              <a:buAutoNum type="arabicPeriod"/>
            </a:pPr>
            <a:r>
              <a:rPr lang="sv-SE" b="0" i="0" u="none" strike="noStrike" baseline="0"/>
              <a:t>Retreatlinjerna kan då användas som markering för de tre tredjedelarna (måtten är dock inte exakt på 1/3).</a:t>
            </a:r>
          </a:p>
          <a:p>
            <a:pPr marL="228600" indent="-228600" algn="l">
              <a:buAutoNum type="arabicPeriod"/>
            </a:pPr>
            <a:r>
              <a:rPr lang="sv-SE" b="0" i="0" u="none" strike="noStrike" baseline="0"/>
              <a:t>Arbetssättet kan vara olika i olika 1/3 – tex spela med mindre marginaler i sista 1/3.</a:t>
            </a:r>
            <a:endParaRPr lang="sv-SE" b="0"/>
          </a:p>
          <a:p>
            <a:endParaRPr lang="sv-SE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F1AB3F73-86A2-9220-2505-19E7888F5DDE}"/>
              </a:ext>
            </a:extLst>
          </p:cNvPr>
          <p:cNvSpPr txBox="1">
            <a:spLocks/>
          </p:cNvSpPr>
          <p:nvPr/>
        </p:nvSpPr>
        <p:spPr>
          <a:xfrm>
            <a:off x="1926007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sv-SE"/>
            </a:defPPr>
            <a:lvl1pPr marL="0" algn="ctr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0DA290A-5FB3-9B45-86BA-5F814E6061E8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39004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>
          <a:xfrm>
            <a:off x="90488" y="107950"/>
            <a:ext cx="6616700" cy="3722688"/>
          </a:xfrm>
        </p:spPr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 algn="l">
              <a:buAutoNum type="arabicPeriod"/>
            </a:pPr>
            <a:r>
              <a:rPr lang="sv-SE" b="0" i="0" u="none" strike="noStrike" baseline="0"/>
              <a:t>Enligt SvFF:s SUP är det lämpligt att introducera spelytor i spelformen 9 mot 9 (offside gör ytorna tydligare). </a:t>
            </a:r>
          </a:p>
          <a:p>
            <a:pPr marL="228600" indent="-228600" algn="l">
              <a:buAutoNum type="arabicPeriod"/>
            </a:pPr>
            <a:r>
              <a:rPr lang="sv-SE" b="0" i="0" u="none" strike="noStrike" baseline="0"/>
              <a:t>Spelytorna flyttar sig efter motståndarnas placering. Tex blir spelyta 1 större om motståndarnas forwards flyttar upp men mittfältet står kvar.</a:t>
            </a:r>
          </a:p>
          <a:p>
            <a:pPr marL="228600" indent="-228600" algn="l">
              <a:buAutoNum type="arabicPeriod"/>
            </a:pPr>
            <a:r>
              <a:rPr lang="sv-SE" b="0" i="0" u="none" strike="noStrike" baseline="0"/>
              <a:t>Underlättar lagets positionering i djupled:</a:t>
            </a:r>
            <a:br>
              <a:rPr lang="sv-SE" b="0" i="0" u="none" strike="noStrike" baseline="0"/>
            </a:br>
            <a:r>
              <a:rPr lang="sv-SE" b="0" i="0" u="none" strike="noStrike" baseline="0"/>
              <a:t>Anfallsspel: Tex spelbarhet och djupledsspel (spelbarhet i olika spelytor). </a:t>
            </a:r>
            <a:br>
              <a:rPr lang="sv-SE" b="0" i="0" u="none" strike="noStrike" baseline="0"/>
            </a:br>
            <a:r>
              <a:rPr lang="sv-SE" b="0" i="0" u="none" strike="noStrike" baseline="0"/>
              <a:t>Försvarsspel: Tex hålla laget kompakt vid uppflyttningar och nerflyttningar.</a:t>
            </a:r>
            <a:endParaRPr lang="sv-SE" sz="2000" b="1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3BC24DB4-F552-1F24-B7BB-182B7E315716}"/>
              </a:ext>
            </a:extLst>
          </p:cNvPr>
          <p:cNvSpPr txBox="1">
            <a:spLocks/>
          </p:cNvSpPr>
          <p:nvPr/>
        </p:nvSpPr>
        <p:spPr>
          <a:xfrm>
            <a:off x="1926007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sv-SE"/>
            </a:defPPr>
            <a:lvl1pPr marL="0" algn="ctr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0DA290A-5FB3-9B45-86BA-5F814E6061E8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2281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107950"/>
            <a:ext cx="6616700" cy="37226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sv-SE" b="0" i="0" u="none" strike="noStrike" baseline="0"/>
              <a:t>Påminn deltagarna om gårdagens samtal om formation och arbetssätt.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sv-SE" altLang="sv-SE" b="0" i="0" u="none" strike="noStrike" baseline="0">
                <a:sym typeface="Helvetica Neue" panose="02000503000000000000" pitchFamily="2" charset="0"/>
              </a:rPr>
              <a:t>Inom ramarna för detta behöver spelarna ta beslut. Det här avsnittet handlar om hur vi kan hjälpa spelarnas beslutsfattande.</a:t>
            </a:r>
            <a:endParaRPr lang="sv-SE" altLang="sv-SE">
              <a:sym typeface="Helvetica Neue" panose="02000503000000000000" pitchFamily="2" charset="0"/>
            </a:endParaRP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3129E025-7723-192B-E4FA-255C816FD1A4}"/>
              </a:ext>
            </a:extLst>
          </p:cNvPr>
          <p:cNvSpPr txBox="1">
            <a:spLocks/>
          </p:cNvSpPr>
          <p:nvPr/>
        </p:nvSpPr>
        <p:spPr>
          <a:xfrm>
            <a:off x="1926007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sv-SE"/>
            </a:defPPr>
            <a:lvl1pPr marL="0" algn="ctr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0DA290A-5FB3-9B45-86BA-5F814E6061E8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8171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0488" y="107950"/>
            <a:ext cx="6616700" cy="37226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sv-SE" b="0" i="0" u="none" strike="noStrike" baseline="0"/>
              <a:t>Utifrån formation och arbetssätt ska spelarna ta beslut i spelet.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rabicPeriod"/>
              <a:tabLst/>
              <a:defRPr/>
            </a:pPr>
            <a:r>
              <a:rPr lang="sv-SE" b="0" i="0" u="none" strike="noStrike" baseline="0"/>
              <a:t>Grundförutsättningarna är något alla lag kan jobba med. Hur uppfylls grundförutsättningarna i er formation/arbetssätt?</a:t>
            </a:r>
            <a:br>
              <a:rPr lang="sv-SE" b="0" i="0" u="none" strike="noStrike" baseline="0"/>
            </a:br>
            <a:r>
              <a:rPr lang="sv-SE" b="0" i="0" u="none" strike="noStrike" baseline="0"/>
              <a:t>- Anfallsspel: Tex vem ansvarar för spelbredd eller speldjup framåt och bakåt? När ansvarar vem?</a:t>
            </a:r>
            <a:br>
              <a:rPr lang="sv-SE" b="0" i="0" u="none" strike="noStrike" baseline="0"/>
            </a:br>
            <a:r>
              <a:rPr lang="sv-SE" b="0" i="0" u="none" strike="noStrike" baseline="0"/>
              <a:t>- Försvarsspel: Tex ska spelarna prioritera att markera en motståndare eller att täcka en yta? När ska de välja vad?</a:t>
            </a:r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E5F3EBC8-0DB1-2EDC-CE04-2D703384E0AE}"/>
              </a:ext>
            </a:extLst>
          </p:cNvPr>
          <p:cNvSpPr txBox="1">
            <a:spLocks/>
          </p:cNvSpPr>
          <p:nvPr/>
        </p:nvSpPr>
        <p:spPr>
          <a:xfrm>
            <a:off x="1926007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sv-SE"/>
            </a:defPPr>
            <a:lvl1pPr marL="0" algn="ctr" defTabSz="914400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0DA290A-5FB3-9B45-86BA-5F814E6061E8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45174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/>
              <a:t>Klicka om du vill redigera mall för underrubrikformat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59764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0562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152711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89426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7113800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42203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15117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58253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v-SE"/>
              <a:t>Klicka på ikonen för att lägga till en bild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71315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och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9440765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med beskriv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254730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nko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595936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nkort för 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190725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ant eller fals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519537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185756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761238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9460812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12" name="Platshållare för innehåll 11"/>
          <p:cNvSpPr>
            <a:spLocks noGrp="1"/>
          </p:cNvSpPr>
          <p:nvPr>
            <p:ph sz="quarter" idx="13"/>
          </p:nvPr>
        </p:nvSpPr>
        <p:spPr>
          <a:xfrm>
            <a:off x="784223" y="2561954"/>
            <a:ext cx="10242000" cy="3422921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2017.xx.xx</a:t>
            </a:r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v-SE"/>
              <a:t>Sidhuvud om man väljer att infoga en sådan i sin presentation</a:t>
            </a:r>
          </a:p>
        </p:txBody>
      </p:sp>
    </p:spTree>
    <p:extLst>
      <p:ext uri="{BB962C8B-B14F-4D97-AF65-F5344CB8AC3E}">
        <p14:creationId xmlns:p14="http://schemas.microsoft.com/office/powerpoint/2010/main" val="13484506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12" name="Platshållare för innehåll 11"/>
          <p:cNvSpPr>
            <a:spLocks noGrp="1"/>
          </p:cNvSpPr>
          <p:nvPr>
            <p:ph sz="quarter" idx="13"/>
          </p:nvPr>
        </p:nvSpPr>
        <p:spPr>
          <a:xfrm>
            <a:off x="784223" y="2561954"/>
            <a:ext cx="10242000" cy="3422921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2017.xx.xx</a:t>
            </a:r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v-SE"/>
              <a:t>Sidhuvud om man väljer att infoga en sådan i sin presentation</a:t>
            </a:r>
          </a:p>
        </p:txBody>
      </p:sp>
    </p:spTree>
    <p:extLst>
      <p:ext uri="{BB962C8B-B14F-4D97-AF65-F5344CB8AC3E}">
        <p14:creationId xmlns:p14="http://schemas.microsoft.com/office/powerpoint/2010/main" val="36527786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ubrik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format</a:t>
            </a:r>
          </a:p>
        </p:txBody>
      </p:sp>
      <p:sp>
        <p:nvSpPr>
          <p:cNvPr id="12" name="Platshållare för innehåll 11"/>
          <p:cNvSpPr>
            <a:spLocks noGrp="1"/>
          </p:cNvSpPr>
          <p:nvPr>
            <p:ph sz="quarter" idx="13"/>
          </p:nvPr>
        </p:nvSpPr>
        <p:spPr>
          <a:xfrm>
            <a:off x="784223" y="2561954"/>
            <a:ext cx="10242000" cy="3422921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8" name="Platshållare för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sv-SE"/>
              <a:t>2017.xx.xx</a:t>
            </a:r>
          </a:p>
        </p:txBody>
      </p:sp>
      <p:sp>
        <p:nvSpPr>
          <p:cNvPr id="9" name="Platshållare för sidfot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sv-SE"/>
              <a:t>Sidhuvud om man väljer att infoga en sådan i sin presentation</a:t>
            </a:r>
          </a:p>
        </p:txBody>
      </p:sp>
    </p:spTree>
    <p:extLst>
      <p:ext uri="{BB962C8B-B14F-4D97-AF65-F5344CB8AC3E}">
        <p14:creationId xmlns:p14="http://schemas.microsoft.com/office/powerpoint/2010/main" val="36028438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slideLayout" Target="../slideLayouts/slideLayout18.xml" /><Relationship Id="rId3" Type="http://schemas.openxmlformats.org/officeDocument/2006/relationships/slideLayout" Target="../slideLayouts/slideLayout3.xml" /><Relationship Id="rId21" Type="http://schemas.openxmlformats.org/officeDocument/2006/relationships/theme" Target="../theme/theme1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slideLayout" Target="../slideLayouts/slideLayout17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20" Type="http://schemas.openxmlformats.org/officeDocument/2006/relationships/slideLayout" Target="../slideLayouts/slideLayout20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19" Type="http://schemas.openxmlformats.org/officeDocument/2006/relationships/slideLayout" Target="../slideLayouts/slideLayout19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sv-SE"/>
              <a:t>Klicka här för att ändra 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30507-DBF8-4B8F-8BA4-859E0F52A73E}" type="datetimeFigureOut">
              <a:rPr lang="sv-SE" smtClean="0"/>
              <a:t>2024-03-11</a:t>
            </a:fld>
            <a:endParaRPr lang="sv-S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2F856AE-22E8-41F8-A8DD-DCBF7B487DEB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77348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  <p:sldLayoutId id="2147483681" r:id="rId17"/>
    <p:sldLayoutId id="2147483682" r:id="rId18"/>
    <p:sldLayoutId id="2147483683" r:id="rId19"/>
    <p:sldLayoutId id="2147483684" r:id="rId20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1.jp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image" Target="../media/image3.jp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 /><Relationship Id="rId13" Type="http://schemas.openxmlformats.org/officeDocument/2006/relationships/image" Target="../media/image14.png" /><Relationship Id="rId3" Type="http://schemas.openxmlformats.org/officeDocument/2006/relationships/image" Target="../media/image4.png" /><Relationship Id="rId7" Type="http://schemas.openxmlformats.org/officeDocument/2006/relationships/image" Target="../media/image8.png" /><Relationship Id="rId12" Type="http://schemas.openxmlformats.org/officeDocument/2006/relationships/image" Target="../media/image13.jfif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7.xml" /><Relationship Id="rId6" Type="http://schemas.openxmlformats.org/officeDocument/2006/relationships/image" Target="../media/image7.svg" /><Relationship Id="rId11" Type="http://schemas.openxmlformats.org/officeDocument/2006/relationships/image" Target="../media/image12.png" /><Relationship Id="rId5" Type="http://schemas.openxmlformats.org/officeDocument/2006/relationships/image" Target="../media/image6.png" /><Relationship Id="rId15" Type="http://schemas.openxmlformats.org/officeDocument/2006/relationships/image" Target="../media/image2.png" /><Relationship Id="rId10" Type="http://schemas.openxmlformats.org/officeDocument/2006/relationships/image" Target="../media/image11.png" /><Relationship Id="rId4" Type="http://schemas.openxmlformats.org/officeDocument/2006/relationships/image" Target="../media/image5.svg" /><Relationship Id="rId9" Type="http://schemas.openxmlformats.org/officeDocument/2006/relationships/image" Target="../media/image10.png" /><Relationship Id="rId14" Type="http://schemas.openxmlformats.org/officeDocument/2006/relationships/image" Target="../media/image15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7.xml" /><Relationship Id="rId5" Type="http://schemas.openxmlformats.org/officeDocument/2006/relationships/image" Target="../media/image17.jpeg" /><Relationship Id="rId4" Type="http://schemas.openxmlformats.org/officeDocument/2006/relationships/image" Target="../media/image16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7.xml" /><Relationship Id="rId5" Type="http://schemas.openxmlformats.org/officeDocument/2006/relationships/image" Target="../media/image19.jpeg" /><Relationship Id="rId4" Type="http://schemas.openxmlformats.org/officeDocument/2006/relationships/image" Target="../media/image2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7.xml" /><Relationship Id="rId5" Type="http://schemas.openxmlformats.org/officeDocument/2006/relationships/image" Target="../media/image21.jpeg" /><Relationship Id="rId4" Type="http://schemas.openxmlformats.org/officeDocument/2006/relationships/image" Target="../media/image2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8.xml" /><Relationship Id="rId4" Type="http://schemas.openxmlformats.org/officeDocument/2006/relationships/image" Target="../media/image2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9.xml" /><Relationship Id="rId4" Type="http://schemas.openxmlformats.org/officeDocument/2006/relationships/image" Target="../media/image2.png" 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 /><Relationship Id="rId3" Type="http://schemas.openxmlformats.org/officeDocument/2006/relationships/image" Target="../media/image22.png" /><Relationship Id="rId7" Type="http://schemas.openxmlformats.org/officeDocument/2006/relationships/image" Target="../media/image26.pn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20.xml" /><Relationship Id="rId6" Type="http://schemas.openxmlformats.org/officeDocument/2006/relationships/image" Target="../media/image25.png" /><Relationship Id="rId5" Type="http://schemas.openxmlformats.org/officeDocument/2006/relationships/image" Target="../media/image24.png" /><Relationship Id="rId4" Type="http://schemas.openxmlformats.org/officeDocument/2006/relationships/image" Target="../media/image23.png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7.xml" /><Relationship Id="rId4" Type="http://schemas.openxmlformats.org/officeDocument/2006/relationships/image" Target="../media/image2.pn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7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 /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3574473" y="932873"/>
            <a:ext cx="4433454" cy="1068647"/>
          </a:xfrm>
        </p:spPr>
        <p:txBody>
          <a:bodyPr>
            <a:normAutofit fontScale="90000"/>
          </a:bodyPr>
          <a:lstStyle/>
          <a:p>
            <a:r>
              <a:rPr lang="sv-SE" sz="8000" dirty="0"/>
              <a:t>Välkomna</a:t>
            </a:r>
            <a:r>
              <a:rPr lang="sv-SE" sz="4400" dirty="0"/>
              <a:t>            </a:t>
            </a:r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SE" dirty="0"/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544" y="2159000"/>
            <a:ext cx="4476376" cy="3804920"/>
          </a:xfrm>
          <a:prstGeom prst="rect">
            <a:avLst/>
          </a:prstGeom>
        </p:spPr>
      </p:pic>
      <p:pic>
        <p:nvPicPr>
          <p:cNvPr id="6" name="Bildobjekt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9361" y="0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64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Aktiviteter under vårsäsongen.  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Träningsläger?</a:t>
            </a:r>
          </a:p>
          <a:p>
            <a:r>
              <a:rPr lang="sv-SE" dirty="0"/>
              <a:t>DM.</a:t>
            </a:r>
          </a:p>
          <a:p>
            <a:r>
              <a:rPr lang="sv-SE" dirty="0" err="1"/>
              <a:t>Teambuildning</a:t>
            </a:r>
            <a:r>
              <a:rPr lang="sv-SE" dirty="0"/>
              <a:t>.</a:t>
            </a:r>
          </a:p>
          <a:p>
            <a:r>
              <a:rPr lang="sv-SE" dirty="0"/>
              <a:t>Cup 14-16/6</a:t>
            </a:r>
          </a:p>
          <a:p>
            <a:endParaRPr lang="sv-SE" dirty="0"/>
          </a:p>
          <a:p>
            <a:pPr marL="0" indent="0">
              <a:buNone/>
            </a:pPr>
            <a:endParaRPr lang="sv-SE" dirty="0"/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4424" y="1794144"/>
            <a:ext cx="2933700" cy="2463800"/>
          </a:xfrm>
          <a:prstGeom prst="rect">
            <a:avLst/>
          </a:prstGeom>
        </p:spPr>
      </p:pic>
      <p:pic>
        <p:nvPicPr>
          <p:cNvPr id="5" name="Bildobjekt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1493" y="0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809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br>
              <a:rPr lang="sv-SE" sz="3200" dirty="0"/>
            </a:br>
            <a:endParaRPr lang="sv-SE" sz="3200" dirty="0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955040" y="276860"/>
            <a:ext cx="10398760" cy="64592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v-SE" sz="4400" b="1" dirty="0"/>
              <a:t>Förväntningar på spelare:</a:t>
            </a:r>
          </a:p>
          <a:p>
            <a:r>
              <a:rPr lang="sv-SE" sz="3200" dirty="0"/>
              <a:t>Bra närvaro.</a:t>
            </a:r>
          </a:p>
          <a:p>
            <a:r>
              <a:rPr lang="sv-SE" sz="3200" dirty="0"/>
              <a:t>Alltid göra sitt bästa och kämpa.</a:t>
            </a:r>
          </a:p>
          <a:p>
            <a:r>
              <a:rPr lang="sv-SE" sz="3200" dirty="0"/>
              <a:t>Bra lagkamrat både på och utanför planen.</a:t>
            </a:r>
          </a:p>
          <a:p>
            <a:r>
              <a:rPr lang="sv-SE" sz="3200" dirty="0"/>
              <a:t>Sprida positiv energi i laget.</a:t>
            </a:r>
          </a:p>
          <a:p>
            <a:r>
              <a:rPr lang="sv-SE" sz="3200" dirty="0"/>
              <a:t>Vara en bra förebild.</a:t>
            </a:r>
          </a:p>
          <a:p>
            <a:r>
              <a:rPr lang="sv-SE" sz="3200" dirty="0"/>
              <a:t>Ta ansvar, vara i tid, meddela i tid, ha rätt utrustning och komma väl förberedd.</a:t>
            </a:r>
          </a:p>
          <a:p>
            <a:r>
              <a:rPr lang="sv-SE" sz="3200" dirty="0"/>
              <a:t>Visa engagemang oavsett om vi tränar, spelar match eller arbetar teoretiskt.</a:t>
            </a:r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4002" y="0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007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riangel 32">
            <a:extLst>
              <a:ext uri="{FF2B5EF4-FFF2-40B4-BE49-F238E27FC236}">
                <a16:creationId xmlns:a16="http://schemas.microsoft.com/office/drawing/2014/main" id="{138E0BA6-9FE6-B51B-2A6E-21E9C23A3866}"/>
              </a:ext>
            </a:extLst>
          </p:cNvPr>
          <p:cNvSpPr/>
          <p:nvPr/>
        </p:nvSpPr>
        <p:spPr>
          <a:xfrm>
            <a:off x="3527018" y="1185146"/>
            <a:ext cx="5137963" cy="4429279"/>
          </a:xfrm>
          <a:prstGeom prst="triangle">
            <a:avLst/>
          </a:prstGeom>
          <a:noFill/>
          <a:ln w="12700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Ellips 37">
            <a:extLst>
              <a:ext uri="{FF2B5EF4-FFF2-40B4-BE49-F238E27FC236}">
                <a16:creationId xmlns:a16="http://schemas.microsoft.com/office/drawing/2014/main" id="{348749F0-515D-9602-3B5A-38FA2D47CA17}"/>
              </a:ext>
            </a:extLst>
          </p:cNvPr>
          <p:cNvSpPr/>
          <p:nvPr/>
        </p:nvSpPr>
        <p:spPr>
          <a:xfrm>
            <a:off x="5452679" y="4624460"/>
            <a:ext cx="1348170" cy="134817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Ellips 38">
            <a:extLst>
              <a:ext uri="{FF2B5EF4-FFF2-40B4-BE49-F238E27FC236}">
                <a16:creationId xmlns:a16="http://schemas.microsoft.com/office/drawing/2014/main" id="{52106995-8482-6CE3-5CC7-D346ECD5F75E}"/>
              </a:ext>
            </a:extLst>
          </p:cNvPr>
          <p:cNvSpPr/>
          <p:nvPr/>
        </p:nvSpPr>
        <p:spPr>
          <a:xfrm>
            <a:off x="3775864" y="2846301"/>
            <a:ext cx="1348170" cy="134817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Ellips 36">
            <a:extLst>
              <a:ext uri="{FF2B5EF4-FFF2-40B4-BE49-F238E27FC236}">
                <a16:creationId xmlns:a16="http://schemas.microsoft.com/office/drawing/2014/main" id="{3CD2CD9C-EB51-D4E3-D417-8BB50D1436F0}"/>
              </a:ext>
            </a:extLst>
          </p:cNvPr>
          <p:cNvSpPr/>
          <p:nvPr/>
        </p:nvSpPr>
        <p:spPr>
          <a:xfrm>
            <a:off x="7077792" y="2846301"/>
            <a:ext cx="1348170" cy="1348170"/>
          </a:xfrm>
          <a:prstGeom prst="ellipse">
            <a:avLst/>
          </a:prstGeom>
          <a:solidFill>
            <a:schemeClr val="bg1"/>
          </a:solidFill>
          <a:ln w="5080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AutoShape 2">
            <a:extLst>
              <a:ext uri="{FF2B5EF4-FFF2-40B4-BE49-F238E27FC236}">
                <a16:creationId xmlns:a16="http://schemas.microsoft.com/office/drawing/2014/main" id="{5E5C02BB-A885-F84E-B11E-625B3EC87E04}"/>
              </a:ext>
            </a:extLst>
          </p:cNvPr>
          <p:cNvSpPr>
            <a:spLocks/>
          </p:cNvSpPr>
          <p:nvPr/>
        </p:nvSpPr>
        <p:spPr bwMode="auto">
          <a:xfrm>
            <a:off x="4922488" y="3618965"/>
            <a:ext cx="2376488" cy="43338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34290" tIns="34290" rIns="34290" bIns="34290"/>
          <a:lstStyle/>
          <a:p>
            <a:pPr algn="ctr" eaLnBrk="1"/>
            <a:r>
              <a:rPr lang="sv-SE" altLang="sv-SE" sz="2800" b="1" dirty="0">
                <a:latin typeface="Calibri" panose="020F0502020204030204" pitchFamily="34" charset="0"/>
                <a:cs typeface="Calibri" panose="020F0502020204030204" pitchFamily="34" charset="0"/>
                <a:sym typeface="Helvetica Neue" charset="0"/>
              </a:rPr>
              <a:t>Prestation</a:t>
            </a:r>
          </a:p>
        </p:txBody>
      </p:sp>
      <p:sp>
        <p:nvSpPr>
          <p:cNvPr id="2" name="Rubrik 6">
            <a:extLst>
              <a:ext uri="{FF2B5EF4-FFF2-40B4-BE49-F238E27FC236}">
                <a16:creationId xmlns:a16="http://schemas.microsoft.com/office/drawing/2014/main" id="{ACA6B632-E1BD-D5EF-BD8D-49B063B93E0A}"/>
              </a:ext>
            </a:extLst>
          </p:cNvPr>
          <p:cNvSpPr txBox="1">
            <a:spLocks/>
          </p:cNvSpPr>
          <p:nvPr/>
        </p:nvSpPr>
        <p:spPr>
          <a:xfrm>
            <a:off x="419384" y="269455"/>
            <a:ext cx="9531626" cy="7732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ts val="52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SvFF Trim Condensed" pitchFamily="2" charset="77"/>
                <a:ea typeface="+mj-ea"/>
                <a:cs typeface="+mj-cs"/>
              </a:defRPr>
            </a:lvl1pPr>
          </a:lstStyle>
          <a:p>
            <a:pPr algn="l"/>
            <a:r>
              <a:rPr lang="sv-SE" sz="4800" b="1" dirty="0">
                <a:latin typeface="Calibri" panose="020F0502020204030204" pitchFamily="34" charset="0"/>
                <a:cs typeface="Calibri" panose="020F0502020204030204" pitchFamily="34" charset="0"/>
              </a:rPr>
              <a:t>Prestationstriangeln                             </a:t>
            </a:r>
          </a:p>
        </p:txBody>
      </p:sp>
      <p:sp>
        <p:nvSpPr>
          <p:cNvPr id="3" name="textruta 2">
            <a:extLst>
              <a:ext uri="{FF2B5EF4-FFF2-40B4-BE49-F238E27FC236}">
                <a16:creationId xmlns:a16="http://schemas.microsoft.com/office/drawing/2014/main" id="{59CBFD85-C128-7676-0165-AC8A946561AA}"/>
              </a:ext>
            </a:extLst>
          </p:cNvPr>
          <p:cNvSpPr txBox="1"/>
          <p:nvPr/>
        </p:nvSpPr>
        <p:spPr>
          <a:xfrm>
            <a:off x="0" y="26562"/>
            <a:ext cx="419384" cy="2308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fld id="{0A5C9F20-EE59-AB4E-A19F-7C3C343F8F50}" type="slidenum">
              <a:rPr kumimoji="0" 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ag Sans Book" panose="020B0503040000020004" pitchFamily="34" charset="77"/>
              </a:rPr>
              <a:pPr marL="0" marR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t>4</a:t>
            </a:fld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tag Sans Book" panose="020B0503040000020004" pitchFamily="34" charset="77"/>
            </a:endParaRPr>
          </a:p>
        </p:txBody>
      </p:sp>
      <p:pic>
        <p:nvPicPr>
          <p:cNvPr id="7" name="Bild 6" descr="Nudlar kontur">
            <a:extLst>
              <a:ext uri="{FF2B5EF4-FFF2-40B4-BE49-F238E27FC236}">
                <a16:creationId xmlns:a16="http://schemas.microsoft.com/office/drawing/2014/main" id="{20873828-8A57-D973-9001-F64E439296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46149" y="3080772"/>
            <a:ext cx="914400" cy="914400"/>
          </a:xfrm>
          <a:prstGeom prst="rect">
            <a:avLst/>
          </a:prstGeom>
        </p:spPr>
      </p:pic>
      <p:pic>
        <p:nvPicPr>
          <p:cNvPr id="28" name="Bild 27" descr="Viloläge kontur">
            <a:extLst>
              <a:ext uri="{FF2B5EF4-FFF2-40B4-BE49-F238E27FC236}">
                <a16:creationId xmlns:a16="http://schemas.microsoft.com/office/drawing/2014/main" id="{CA76475E-FE9C-E549-0AE2-13168EF40F2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622699" y="4787508"/>
            <a:ext cx="976066" cy="976066"/>
          </a:xfrm>
          <a:prstGeom prst="rect">
            <a:avLst/>
          </a:prstGeom>
        </p:spPr>
      </p:pic>
      <p:pic>
        <p:nvPicPr>
          <p:cNvPr id="32" name="Bild 31" descr="Fotboll kontur">
            <a:extLst>
              <a:ext uri="{FF2B5EF4-FFF2-40B4-BE49-F238E27FC236}">
                <a16:creationId xmlns:a16="http://schemas.microsoft.com/office/drawing/2014/main" id="{EA7B5BD7-4BEF-92D8-4951-B67AE7EB118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942729" y="3033147"/>
            <a:ext cx="919161" cy="919161"/>
          </a:xfrm>
          <a:prstGeom prst="rect">
            <a:avLst/>
          </a:prstGeom>
        </p:spPr>
      </p:pic>
      <p:sp>
        <p:nvSpPr>
          <p:cNvPr id="34" name="AutoShape 2">
            <a:extLst>
              <a:ext uri="{FF2B5EF4-FFF2-40B4-BE49-F238E27FC236}">
                <a16:creationId xmlns:a16="http://schemas.microsoft.com/office/drawing/2014/main" id="{DCD9153E-FBB0-44DC-8526-80534DBE4D53}"/>
              </a:ext>
            </a:extLst>
          </p:cNvPr>
          <p:cNvSpPr>
            <a:spLocks/>
          </p:cNvSpPr>
          <p:nvPr/>
        </p:nvSpPr>
        <p:spPr bwMode="auto">
          <a:xfrm>
            <a:off x="4922488" y="6042461"/>
            <a:ext cx="2376488" cy="43338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34290" tIns="34290" rIns="34290" bIns="34290"/>
          <a:lstStyle/>
          <a:p>
            <a:pPr algn="ctr" eaLnBrk="1"/>
            <a:r>
              <a:rPr lang="sv-SE" altLang="sv-SE" sz="2800" b="1" dirty="0">
                <a:latin typeface="Calibri" panose="020F0502020204030204" pitchFamily="34" charset="0"/>
                <a:cs typeface="Calibri" panose="020F0502020204030204" pitchFamily="34" charset="0"/>
                <a:sym typeface="Helvetica Neue" charset="0"/>
              </a:rPr>
              <a:t>Vila</a:t>
            </a:r>
          </a:p>
        </p:txBody>
      </p:sp>
      <p:sp>
        <p:nvSpPr>
          <p:cNvPr id="35" name="AutoShape 2">
            <a:extLst>
              <a:ext uri="{FF2B5EF4-FFF2-40B4-BE49-F238E27FC236}">
                <a16:creationId xmlns:a16="http://schemas.microsoft.com/office/drawing/2014/main" id="{AE75561C-F41B-FCE1-9A03-89BD8B943D39}"/>
              </a:ext>
            </a:extLst>
          </p:cNvPr>
          <p:cNvSpPr>
            <a:spLocks/>
          </p:cNvSpPr>
          <p:nvPr/>
        </p:nvSpPr>
        <p:spPr bwMode="auto">
          <a:xfrm>
            <a:off x="8664981" y="3240880"/>
            <a:ext cx="2376488" cy="43338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34290" tIns="34290" rIns="34290" bIns="34290"/>
          <a:lstStyle/>
          <a:p>
            <a:pPr eaLnBrk="1"/>
            <a:r>
              <a:rPr lang="sv-SE" altLang="sv-SE" sz="2800" b="1" dirty="0">
                <a:latin typeface="Calibri" panose="020F0502020204030204" pitchFamily="34" charset="0"/>
                <a:cs typeface="Calibri" panose="020F0502020204030204" pitchFamily="34" charset="0"/>
                <a:sym typeface="Helvetica Neue" charset="0"/>
              </a:rPr>
              <a:t>Kost</a:t>
            </a:r>
          </a:p>
        </p:txBody>
      </p:sp>
      <p:sp>
        <p:nvSpPr>
          <p:cNvPr id="36" name="AutoShape 2">
            <a:extLst>
              <a:ext uri="{FF2B5EF4-FFF2-40B4-BE49-F238E27FC236}">
                <a16:creationId xmlns:a16="http://schemas.microsoft.com/office/drawing/2014/main" id="{1E3EE9F4-EF08-B4C4-FA3E-BC12B4A2AF05}"/>
              </a:ext>
            </a:extLst>
          </p:cNvPr>
          <p:cNvSpPr>
            <a:spLocks/>
          </p:cNvSpPr>
          <p:nvPr/>
        </p:nvSpPr>
        <p:spPr bwMode="auto">
          <a:xfrm>
            <a:off x="1129803" y="3240880"/>
            <a:ext cx="2376488" cy="433387"/>
          </a:xfrm>
          <a:custGeom>
            <a:avLst/>
            <a:gdLst>
              <a:gd name="T0" fmla="*/ 2147483647 w 21600"/>
              <a:gd name="T1" fmla="*/ 2147483647 h 21600"/>
              <a:gd name="T2" fmla="*/ 2147483647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34290" tIns="34290" rIns="34290" bIns="34290"/>
          <a:lstStyle/>
          <a:p>
            <a:pPr algn="r" eaLnBrk="1"/>
            <a:r>
              <a:rPr lang="sv-SE" altLang="sv-SE" sz="2800" b="1" dirty="0">
                <a:latin typeface="Calibri" panose="020F0502020204030204" pitchFamily="34" charset="0"/>
                <a:cs typeface="Calibri" panose="020F0502020204030204" pitchFamily="34" charset="0"/>
                <a:sym typeface="Helvetica Neue" charset="0"/>
              </a:rPr>
              <a:t>Träning</a:t>
            </a:r>
          </a:p>
        </p:txBody>
      </p:sp>
      <p:pic>
        <p:nvPicPr>
          <p:cNvPr id="15" name="Bild 31" descr="Fotboll kontur">
            <a:extLst>
              <a:ext uri="{FF2B5EF4-FFF2-40B4-BE49-F238E27FC236}">
                <a16:creationId xmlns:a16="http://schemas.microsoft.com/office/drawing/2014/main" id="{EA7B5BD7-4BEF-92D8-4951-B67AE7EB118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003327" y="3010235"/>
            <a:ext cx="919161" cy="919161"/>
          </a:xfrm>
          <a:prstGeom prst="rect">
            <a:avLst/>
          </a:prstGeom>
        </p:spPr>
      </p:pic>
      <p:pic>
        <p:nvPicPr>
          <p:cNvPr id="16" name="Bild 31" descr="Fotboll kontur">
            <a:extLst>
              <a:ext uri="{FF2B5EF4-FFF2-40B4-BE49-F238E27FC236}">
                <a16:creationId xmlns:a16="http://schemas.microsoft.com/office/drawing/2014/main" id="{EA7B5BD7-4BEF-92D8-4951-B67AE7EB118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003327" y="2987323"/>
            <a:ext cx="919161" cy="919161"/>
          </a:xfrm>
          <a:prstGeom prst="rect">
            <a:avLst/>
          </a:prstGeom>
        </p:spPr>
      </p:pic>
      <p:pic>
        <p:nvPicPr>
          <p:cNvPr id="4" name="Bildobjekt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35712" y="2971760"/>
            <a:ext cx="920576" cy="914479"/>
          </a:xfrm>
          <a:prstGeom prst="rect">
            <a:avLst/>
          </a:prstGeom>
        </p:spPr>
      </p:pic>
      <p:pic>
        <p:nvPicPr>
          <p:cNvPr id="5" name="Bildobjekt 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91160" y="3124160"/>
            <a:ext cx="914479" cy="914479"/>
          </a:xfrm>
          <a:prstGeom prst="rect">
            <a:avLst/>
          </a:prstGeom>
        </p:spPr>
      </p:pic>
      <p:pic>
        <p:nvPicPr>
          <p:cNvPr id="6" name="Bildobjekt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277" y="2941277"/>
            <a:ext cx="975445" cy="975445"/>
          </a:xfrm>
          <a:prstGeom prst="rect">
            <a:avLst/>
          </a:prstGeom>
        </p:spPr>
      </p:pic>
      <p:pic>
        <p:nvPicPr>
          <p:cNvPr id="24" name="Bild 6" descr="Nudlar kontur">
            <a:extLst>
              <a:ext uri="{FF2B5EF4-FFF2-40B4-BE49-F238E27FC236}">
                <a16:creationId xmlns:a16="http://schemas.microsoft.com/office/drawing/2014/main" id="{20873828-8A57-D973-9001-F64E439296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98549" y="3233172"/>
            <a:ext cx="914400" cy="914400"/>
          </a:xfrm>
          <a:prstGeom prst="rect">
            <a:avLst/>
          </a:prstGeom>
        </p:spPr>
      </p:pic>
      <p:pic>
        <p:nvPicPr>
          <p:cNvPr id="8" name="Bildobjekt 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294" y="2698641"/>
            <a:ext cx="1495830" cy="1495830"/>
          </a:xfrm>
          <a:prstGeom prst="rect">
            <a:avLst/>
          </a:prstGeom>
        </p:spPr>
      </p:pic>
      <p:pic>
        <p:nvPicPr>
          <p:cNvPr id="9" name="Bildobjekt 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7194" y="2905322"/>
            <a:ext cx="1668514" cy="1249775"/>
          </a:xfrm>
          <a:prstGeom prst="rect">
            <a:avLst/>
          </a:prstGeom>
        </p:spPr>
      </p:pic>
      <p:pic>
        <p:nvPicPr>
          <p:cNvPr id="10" name="Bildobjekt 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9578" y="4555148"/>
            <a:ext cx="1457641" cy="1486794"/>
          </a:xfrm>
          <a:prstGeom prst="rect">
            <a:avLst/>
          </a:prstGeom>
        </p:spPr>
      </p:pic>
      <p:pic>
        <p:nvPicPr>
          <p:cNvPr id="29" name="Bildobjekt 2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355282" y="0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1300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2">
            <a:extLst>
              <a:ext uri="{FF2B5EF4-FFF2-40B4-BE49-F238E27FC236}">
                <a16:creationId xmlns:a16="http://schemas.microsoft.com/office/drawing/2014/main" id="{EBB78F22-9EDA-45D3-A076-013A692BE7DB}"/>
              </a:ext>
            </a:extLst>
          </p:cNvPr>
          <p:cNvSpPr>
            <a:spLocks/>
          </p:cNvSpPr>
          <p:nvPr/>
        </p:nvSpPr>
        <p:spPr bwMode="auto">
          <a:xfrm>
            <a:off x="7571463" y="5350871"/>
            <a:ext cx="1550658" cy="431800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4290" tIns="34290" rIns="34290" bIns="34290"/>
          <a:lstStyle>
            <a:lvl1pPr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1pPr>
            <a:lvl2pPr marL="742950" indent="-28575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2pPr>
            <a:lvl3pPr marL="11430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3pPr>
            <a:lvl4pPr marL="16002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4pPr>
            <a:lvl5pPr marL="20574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5pPr>
            <a:lvl6pPr marL="25146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6pPr>
            <a:lvl7pPr marL="29718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7pPr>
            <a:lvl8pPr marL="34290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8pPr>
            <a:lvl9pPr marL="38862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9pPr>
          </a:lstStyle>
          <a:p>
            <a:pPr algn="ctr" eaLnBrk="1"/>
            <a:endParaRPr lang="sv-SE" altLang="sv-SE" sz="1800" dirty="0">
              <a:solidFill>
                <a:schemeClr val="tx1"/>
              </a:solidFill>
              <a:latin typeface="+mn-lt"/>
              <a:sym typeface="Helvetica Neue" panose="02000503000000020004" pitchFamily="2" charset="0"/>
            </a:endParaRPr>
          </a:p>
        </p:txBody>
      </p:sp>
      <p:sp>
        <p:nvSpPr>
          <p:cNvPr id="13" name="AutoShape 2">
            <a:extLst>
              <a:ext uri="{FF2B5EF4-FFF2-40B4-BE49-F238E27FC236}">
                <a16:creationId xmlns:a16="http://schemas.microsoft.com/office/drawing/2014/main" id="{AC123529-A0AF-4100-B9D1-000CE5DEA50D}"/>
              </a:ext>
            </a:extLst>
          </p:cNvPr>
          <p:cNvSpPr>
            <a:spLocks/>
          </p:cNvSpPr>
          <p:nvPr/>
        </p:nvSpPr>
        <p:spPr bwMode="auto">
          <a:xfrm>
            <a:off x="2122056" y="5621291"/>
            <a:ext cx="558382" cy="437504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4290" tIns="34290" rIns="34290" bIns="34290"/>
          <a:lstStyle>
            <a:lvl1pPr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1pPr>
            <a:lvl2pPr marL="742950" indent="-28575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2pPr>
            <a:lvl3pPr marL="11430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3pPr>
            <a:lvl4pPr marL="16002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4pPr>
            <a:lvl5pPr marL="20574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5pPr>
            <a:lvl6pPr marL="25146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6pPr>
            <a:lvl7pPr marL="29718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7pPr>
            <a:lvl8pPr marL="34290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8pPr>
            <a:lvl9pPr marL="38862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9pPr>
          </a:lstStyle>
          <a:p>
            <a:pPr algn="ctr" eaLnBrk="1"/>
            <a:r>
              <a:rPr lang="sv-SE" altLang="sv-SE" sz="1800">
                <a:solidFill>
                  <a:srgbClr val="FFFFFF"/>
                </a:solidFill>
                <a:latin typeface="+mn-lt"/>
                <a:sym typeface="Helvetica Neue" panose="02000503000000020004" pitchFamily="2" charset="0"/>
              </a:rPr>
              <a:t>5</a:t>
            </a:r>
          </a:p>
        </p:txBody>
      </p:sp>
      <p:sp>
        <p:nvSpPr>
          <p:cNvPr id="14" name="AutoShape 2">
            <a:extLst>
              <a:ext uri="{FF2B5EF4-FFF2-40B4-BE49-F238E27FC236}">
                <a16:creationId xmlns:a16="http://schemas.microsoft.com/office/drawing/2014/main" id="{E628DA04-16B8-4542-9BAB-32E337D9CB22}"/>
              </a:ext>
            </a:extLst>
          </p:cNvPr>
          <p:cNvSpPr>
            <a:spLocks/>
          </p:cNvSpPr>
          <p:nvPr/>
        </p:nvSpPr>
        <p:spPr bwMode="auto">
          <a:xfrm>
            <a:off x="2907335" y="5621291"/>
            <a:ext cx="558382" cy="437504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4290" tIns="34290" rIns="34290" bIns="34290"/>
          <a:lstStyle>
            <a:lvl1pPr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1pPr>
            <a:lvl2pPr marL="742950" indent="-28575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2pPr>
            <a:lvl3pPr marL="11430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3pPr>
            <a:lvl4pPr marL="16002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4pPr>
            <a:lvl5pPr marL="20574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5pPr>
            <a:lvl6pPr marL="25146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6pPr>
            <a:lvl7pPr marL="29718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7pPr>
            <a:lvl8pPr marL="34290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8pPr>
            <a:lvl9pPr marL="38862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9pPr>
          </a:lstStyle>
          <a:p>
            <a:pPr algn="ctr" eaLnBrk="1"/>
            <a:r>
              <a:rPr lang="sv-SE" altLang="sv-SE" sz="1800">
                <a:solidFill>
                  <a:srgbClr val="FFFFFF"/>
                </a:solidFill>
                <a:latin typeface="+mn-lt"/>
                <a:sym typeface="Helvetica Neue" panose="02000503000000020004" pitchFamily="2" charset="0"/>
              </a:rPr>
              <a:t>10</a:t>
            </a:r>
          </a:p>
        </p:txBody>
      </p:sp>
      <p:sp>
        <p:nvSpPr>
          <p:cNvPr id="15" name="AutoShape 2">
            <a:extLst>
              <a:ext uri="{FF2B5EF4-FFF2-40B4-BE49-F238E27FC236}">
                <a16:creationId xmlns:a16="http://schemas.microsoft.com/office/drawing/2014/main" id="{F70182A5-BAD6-41EF-814F-C495C577E6E1}"/>
              </a:ext>
            </a:extLst>
          </p:cNvPr>
          <p:cNvSpPr>
            <a:spLocks/>
          </p:cNvSpPr>
          <p:nvPr/>
        </p:nvSpPr>
        <p:spPr bwMode="auto">
          <a:xfrm>
            <a:off x="3738340" y="5621291"/>
            <a:ext cx="558382" cy="437504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4290" tIns="34290" rIns="34290" bIns="34290"/>
          <a:lstStyle>
            <a:lvl1pPr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1pPr>
            <a:lvl2pPr marL="742950" indent="-28575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2pPr>
            <a:lvl3pPr marL="11430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3pPr>
            <a:lvl4pPr marL="16002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4pPr>
            <a:lvl5pPr marL="20574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5pPr>
            <a:lvl6pPr marL="25146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6pPr>
            <a:lvl7pPr marL="29718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7pPr>
            <a:lvl8pPr marL="34290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8pPr>
            <a:lvl9pPr marL="38862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9pPr>
          </a:lstStyle>
          <a:p>
            <a:pPr algn="ctr" eaLnBrk="1"/>
            <a:r>
              <a:rPr lang="sv-SE" altLang="sv-SE" sz="1800">
                <a:solidFill>
                  <a:srgbClr val="FFFFFF"/>
                </a:solidFill>
                <a:latin typeface="+mn-lt"/>
                <a:sym typeface="Helvetica Neue" panose="02000503000000020004" pitchFamily="2" charset="0"/>
              </a:rPr>
              <a:t>15</a:t>
            </a:r>
          </a:p>
        </p:txBody>
      </p:sp>
      <p:sp>
        <p:nvSpPr>
          <p:cNvPr id="16" name="AutoShape 2">
            <a:extLst>
              <a:ext uri="{FF2B5EF4-FFF2-40B4-BE49-F238E27FC236}">
                <a16:creationId xmlns:a16="http://schemas.microsoft.com/office/drawing/2014/main" id="{FB0F4A76-0121-40B4-B94B-7FBDBC26E763}"/>
              </a:ext>
            </a:extLst>
          </p:cNvPr>
          <p:cNvSpPr>
            <a:spLocks/>
          </p:cNvSpPr>
          <p:nvPr/>
        </p:nvSpPr>
        <p:spPr bwMode="auto">
          <a:xfrm>
            <a:off x="4555972" y="5621291"/>
            <a:ext cx="558382" cy="437504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4290" tIns="34290" rIns="34290" bIns="34290"/>
          <a:lstStyle>
            <a:lvl1pPr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1pPr>
            <a:lvl2pPr marL="742950" indent="-28575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2pPr>
            <a:lvl3pPr marL="11430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3pPr>
            <a:lvl4pPr marL="16002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4pPr>
            <a:lvl5pPr marL="20574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5pPr>
            <a:lvl6pPr marL="25146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6pPr>
            <a:lvl7pPr marL="29718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7pPr>
            <a:lvl8pPr marL="34290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8pPr>
            <a:lvl9pPr marL="38862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9pPr>
          </a:lstStyle>
          <a:p>
            <a:pPr algn="ctr" eaLnBrk="1"/>
            <a:r>
              <a:rPr lang="sv-SE" altLang="sv-SE" sz="1800">
                <a:solidFill>
                  <a:srgbClr val="FFFFFF"/>
                </a:solidFill>
                <a:latin typeface="+mn-lt"/>
                <a:sym typeface="Helvetica Neue" panose="02000503000000020004" pitchFamily="2" charset="0"/>
              </a:rPr>
              <a:t>20</a:t>
            </a:r>
          </a:p>
        </p:txBody>
      </p:sp>
      <p:sp>
        <p:nvSpPr>
          <p:cNvPr id="17" name="AutoShape 2">
            <a:extLst>
              <a:ext uri="{FF2B5EF4-FFF2-40B4-BE49-F238E27FC236}">
                <a16:creationId xmlns:a16="http://schemas.microsoft.com/office/drawing/2014/main" id="{E6283AD4-8F30-4FD9-BC8B-7143F52D5484}"/>
              </a:ext>
            </a:extLst>
          </p:cNvPr>
          <p:cNvSpPr>
            <a:spLocks/>
          </p:cNvSpPr>
          <p:nvPr/>
        </p:nvSpPr>
        <p:spPr bwMode="auto">
          <a:xfrm>
            <a:off x="5332070" y="5621291"/>
            <a:ext cx="558382" cy="437504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4290" tIns="34290" rIns="34290" bIns="34290"/>
          <a:lstStyle>
            <a:lvl1pPr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1pPr>
            <a:lvl2pPr marL="742950" indent="-28575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2pPr>
            <a:lvl3pPr marL="11430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3pPr>
            <a:lvl4pPr marL="16002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4pPr>
            <a:lvl5pPr marL="20574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5pPr>
            <a:lvl6pPr marL="25146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6pPr>
            <a:lvl7pPr marL="29718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7pPr>
            <a:lvl8pPr marL="34290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8pPr>
            <a:lvl9pPr marL="38862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9pPr>
          </a:lstStyle>
          <a:p>
            <a:pPr algn="ctr" eaLnBrk="1"/>
            <a:r>
              <a:rPr lang="sv-SE" altLang="sv-SE" sz="1800">
                <a:solidFill>
                  <a:srgbClr val="FFFFFF"/>
                </a:solidFill>
                <a:latin typeface="+mn-lt"/>
                <a:sym typeface="Helvetica Neue" panose="02000503000000020004" pitchFamily="2" charset="0"/>
              </a:rPr>
              <a:t>25</a:t>
            </a:r>
          </a:p>
        </p:txBody>
      </p:sp>
      <p:sp>
        <p:nvSpPr>
          <p:cNvPr id="18" name="AutoShape 2">
            <a:extLst>
              <a:ext uri="{FF2B5EF4-FFF2-40B4-BE49-F238E27FC236}">
                <a16:creationId xmlns:a16="http://schemas.microsoft.com/office/drawing/2014/main" id="{3775A3BE-D020-47BB-AFE1-5BCC3B1100C0}"/>
              </a:ext>
            </a:extLst>
          </p:cNvPr>
          <p:cNvSpPr>
            <a:spLocks/>
          </p:cNvSpPr>
          <p:nvPr/>
        </p:nvSpPr>
        <p:spPr bwMode="auto">
          <a:xfrm>
            <a:off x="6126283" y="5625922"/>
            <a:ext cx="558382" cy="437504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4290" tIns="34290" rIns="34290" bIns="34290"/>
          <a:lstStyle>
            <a:lvl1pPr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1pPr>
            <a:lvl2pPr marL="742950" indent="-28575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2pPr>
            <a:lvl3pPr marL="11430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3pPr>
            <a:lvl4pPr marL="16002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4pPr>
            <a:lvl5pPr marL="20574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5pPr>
            <a:lvl6pPr marL="25146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6pPr>
            <a:lvl7pPr marL="29718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7pPr>
            <a:lvl8pPr marL="34290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8pPr>
            <a:lvl9pPr marL="38862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9pPr>
          </a:lstStyle>
          <a:p>
            <a:pPr algn="ctr" eaLnBrk="1"/>
            <a:r>
              <a:rPr lang="sv-SE" altLang="sv-SE" sz="1800">
                <a:solidFill>
                  <a:srgbClr val="FFFFFF"/>
                </a:solidFill>
                <a:latin typeface="+mn-lt"/>
                <a:sym typeface="Helvetica Neue" panose="02000503000000020004" pitchFamily="2" charset="0"/>
              </a:rPr>
              <a:t>30</a:t>
            </a:r>
          </a:p>
        </p:txBody>
      </p:sp>
      <p:sp>
        <p:nvSpPr>
          <p:cNvPr id="19" name="AutoShape 2">
            <a:extLst>
              <a:ext uri="{FF2B5EF4-FFF2-40B4-BE49-F238E27FC236}">
                <a16:creationId xmlns:a16="http://schemas.microsoft.com/office/drawing/2014/main" id="{CBC8585E-F1D4-4485-B61F-BB147885332C}"/>
              </a:ext>
            </a:extLst>
          </p:cNvPr>
          <p:cNvSpPr>
            <a:spLocks/>
          </p:cNvSpPr>
          <p:nvPr/>
        </p:nvSpPr>
        <p:spPr bwMode="auto">
          <a:xfrm>
            <a:off x="1336777" y="5626722"/>
            <a:ext cx="558382" cy="437504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4290" tIns="34290" rIns="34290" bIns="34290"/>
          <a:lstStyle>
            <a:lvl1pPr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1pPr>
            <a:lvl2pPr marL="742950" indent="-28575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2pPr>
            <a:lvl3pPr marL="11430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3pPr>
            <a:lvl4pPr marL="16002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4pPr>
            <a:lvl5pPr marL="20574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5pPr>
            <a:lvl6pPr marL="25146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6pPr>
            <a:lvl7pPr marL="29718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7pPr>
            <a:lvl8pPr marL="34290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8pPr>
            <a:lvl9pPr marL="38862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9pPr>
          </a:lstStyle>
          <a:p>
            <a:pPr algn="ctr" eaLnBrk="1"/>
            <a:r>
              <a:rPr lang="sv-SE" altLang="sv-SE" sz="1800">
                <a:solidFill>
                  <a:srgbClr val="FFFFFF"/>
                </a:solidFill>
                <a:latin typeface="+mn-lt"/>
                <a:sym typeface="Helvetica Neue" panose="02000503000000020004" pitchFamily="2" charset="0"/>
              </a:rPr>
              <a:t>0</a:t>
            </a:r>
          </a:p>
        </p:txBody>
      </p:sp>
      <p:sp>
        <p:nvSpPr>
          <p:cNvPr id="20" name="AutoShape 2">
            <a:extLst>
              <a:ext uri="{FF2B5EF4-FFF2-40B4-BE49-F238E27FC236}">
                <a16:creationId xmlns:a16="http://schemas.microsoft.com/office/drawing/2014/main" id="{CEC13B8A-5991-4E63-A499-C4C26C384328}"/>
              </a:ext>
            </a:extLst>
          </p:cNvPr>
          <p:cNvSpPr>
            <a:spLocks/>
          </p:cNvSpPr>
          <p:nvPr/>
        </p:nvSpPr>
        <p:spPr bwMode="auto">
          <a:xfrm>
            <a:off x="6920496" y="5622048"/>
            <a:ext cx="558382" cy="437504"/>
          </a:xfrm>
          <a:custGeom>
            <a:avLst/>
            <a:gdLst>
              <a:gd name="T0" fmla="*/ 2147483646 w 21600"/>
              <a:gd name="T1" fmla="*/ 2147483646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34290" tIns="34290" rIns="34290" bIns="34290"/>
          <a:lstStyle>
            <a:lvl1pPr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1pPr>
            <a:lvl2pPr marL="742950" indent="-28575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2pPr>
            <a:lvl3pPr marL="11430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3pPr>
            <a:lvl4pPr marL="16002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4pPr>
            <a:lvl5pPr marL="2057400" indent="-228600"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5pPr>
            <a:lvl6pPr marL="25146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6pPr>
            <a:lvl7pPr marL="29718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7pPr>
            <a:lvl8pPr marL="34290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8pPr>
            <a:lvl9pPr marL="3886200" indent="-228600" defTabSz="411163" eaLnBrk="0" fontAlgn="base" hangingPunct="0">
              <a:spcBef>
                <a:spcPct val="0"/>
              </a:spcBef>
              <a:spcAft>
                <a:spcPct val="0"/>
              </a:spcAft>
              <a:defRPr sz="2900">
                <a:solidFill>
                  <a:srgbClr val="000000"/>
                </a:solidFill>
                <a:latin typeface="Gill Sans" panose="020B0502020104020203" pitchFamily="34" charset="-79"/>
                <a:ea typeface="MS PGothic" panose="020B0600070205080204" pitchFamily="34" charset="-128"/>
                <a:sym typeface="Gill Sans" panose="020B0502020104020203" pitchFamily="34" charset="-79"/>
              </a:defRPr>
            </a:lvl9pPr>
          </a:lstStyle>
          <a:p>
            <a:pPr algn="ctr" eaLnBrk="1"/>
            <a:r>
              <a:rPr lang="sv-SE" altLang="sv-SE" sz="1800">
                <a:solidFill>
                  <a:srgbClr val="FFFFFF"/>
                </a:solidFill>
                <a:latin typeface="+mn-lt"/>
                <a:sym typeface="Helvetica Neue" panose="02000503000000020004" pitchFamily="2" charset="0"/>
              </a:rPr>
              <a:t>35</a:t>
            </a:r>
          </a:p>
        </p:txBody>
      </p:sp>
      <p:sp>
        <p:nvSpPr>
          <p:cNvPr id="3" name="Rubrik 6">
            <a:extLst>
              <a:ext uri="{FF2B5EF4-FFF2-40B4-BE49-F238E27FC236}">
                <a16:creationId xmlns:a16="http://schemas.microsoft.com/office/drawing/2014/main" id="{5364FD86-FADC-4599-8267-B38CB0A806D8}"/>
              </a:ext>
            </a:extLst>
          </p:cNvPr>
          <p:cNvSpPr txBox="1">
            <a:spLocks/>
          </p:cNvSpPr>
          <p:nvPr/>
        </p:nvSpPr>
        <p:spPr>
          <a:xfrm>
            <a:off x="487017" y="110835"/>
            <a:ext cx="10285486" cy="1865668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ctr" defTabSz="914400" rtl="0" eaLnBrk="1" latinLnBrk="0" hangingPunct="1">
              <a:lnSpc>
                <a:spcPts val="52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SvFF Trim Condensed" pitchFamily="2" charset="77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sv-SE" sz="4800" b="1" dirty="0">
                <a:latin typeface="Calibri" panose="020F0502020204030204" pitchFamily="34" charset="0"/>
                <a:cs typeface="Calibri" panose="020F0502020204030204" pitchFamily="34" charset="0"/>
              </a:rPr>
              <a:t>Vår målsättning som ledare:</a:t>
            </a:r>
            <a:br>
              <a:rPr lang="sv-SE" sz="12000" b="1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sv-SE" sz="2600" b="1" i="1" dirty="0">
                <a:latin typeface="Calibri" panose="020F0502020204030204" pitchFamily="34" charset="0"/>
                <a:cs typeface="Calibri" panose="020F0502020204030204" pitchFamily="34" charset="0"/>
              </a:rPr>
              <a:t>Så många som möjligt, så länge som möjligt, så bra som möjligt</a:t>
            </a:r>
          </a:p>
          <a:p>
            <a:pPr algn="l">
              <a:lnSpc>
                <a:spcPct val="100000"/>
              </a:lnSpc>
            </a:pPr>
            <a:endParaRPr lang="sv-SE" sz="2600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>
              <a:lnSpc>
                <a:spcPct val="100000"/>
              </a:lnSpc>
            </a:pPr>
            <a:r>
              <a:rPr lang="sv-SE" sz="2600" b="1" i="1" dirty="0">
                <a:latin typeface="Calibri" panose="020F0502020204030204" pitchFamily="34" charset="0"/>
                <a:cs typeface="Calibri" panose="020F0502020204030204" pitchFamily="34" charset="0"/>
              </a:rPr>
              <a:t>Skapa en god utvecklingsmiljö                      </a:t>
            </a:r>
            <a:endParaRPr lang="sv-SE" b="1" i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ruta 3">
            <a:extLst>
              <a:ext uri="{FF2B5EF4-FFF2-40B4-BE49-F238E27FC236}">
                <a16:creationId xmlns:a16="http://schemas.microsoft.com/office/drawing/2014/main" id="{1B6F1B8A-DCBE-12E5-CC15-F869C74C6788}"/>
              </a:ext>
            </a:extLst>
          </p:cNvPr>
          <p:cNvSpPr txBox="1"/>
          <p:nvPr/>
        </p:nvSpPr>
        <p:spPr>
          <a:xfrm>
            <a:off x="0" y="19783"/>
            <a:ext cx="419384" cy="2308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fld id="{0A5C9F20-EE59-AB4E-A19F-7C3C343F8F50}" type="slidenum">
              <a:rPr kumimoji="0" 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ag Sans Book" panose="020B0503040000020004" pitchFamily="34" charset="77"/>
              </a:rPr>
              <a:pPr marL="0" marR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t>5</a:t>
            </a:fld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tag Sans Book" panose="020B0503040000020004" pitchFamily="34" charset="77"/>
            </a:endParaRPr>
          </a:p>
        </p:txBody>
      </p:sp>
      <p:pic>
        <p:nvPicPr>
          <p:cNvPr id="23" name="Bildobjekt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0197" y="0"/>
            <a:ext cx="1905000" cy="2057400"/>
          </a:xfrm>
          <a:prstGeom prst="rect">
            <a:avLst/>
          </a:prstGeom>
        </p:spPr>
      </p:pic>
      <p:pic>
        <p:nvPicPr>
          <p:cNvPr id="24" name="Bildobjekt 23">
            <a:extLst>
              <a:ext uri="{FF2B5EF4-FFF2-40B4-BE49-F238E27FC236}">
                <a16:creationId xmlns:a16="http://schemas.microsoft.com/office/drawing/2014/main" id="{0B5FD831-6F2C-6E53-5FCE-FA071A840B7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524" y="1981867"/>
            <a:ext cx="3220520" cy="4881497"/>
          </a:xfrm>
          <a:prstGeom prst="rect">
            <a:avLst/>
          </a:prstGeom>
        </p:spPr>
      </p:pic>
      <p:pic>
        <p:nvPicPr>
          <p:cNvPr id="13314" name="Picture 2" descr="KANSLIET INFORMERAR / TFK Nova Eslöv - Svenskalag.s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4085" y="3062562"/>
            <a:ext cx="4128232" cy="2720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0355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6">
            <a:extLst>
              <a:ext uri="{FF2B5EF4-FFF2-40B4-BE49-F238E27FC236}">
                <a16:creationId xmlns:a16="http://schemas.microsoft.com/office/drawing/2014/main" id="{5E5777F9-346C-1EF2-6B78-2835BB056215}"/>
              </a:ext>
            </a:extLst>
          </p:cNvPr>
          <p:cNvSpPr txBox="1">
            <a:spLocks/>
          </p:cNvSpPr>
          <p:nvPr/>
        </p:nvSpPr>
        <p:spPr>
          <a:xfrm>
            <a:off x="487017" y="356460"/>
            <a:ext cx="9531626" cy="77325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vFF Trim Condensed" pitchFamily="2" charset="77"/>
                <a:ea typeface="+mj-ea"/>
                <a:cs typeface="+mj-cs"/>
              </a:defRPr>
            </a:lvl1pPr>
          </a:lstStyle>
          <a:p>
            <a:r>
              <a:rPr lang="sv-SE" sz="4800" b="1" dirty="0">
                <a:latin typeface="Calibri" panose="020F0502020204030204" pitchFamily="34" charset="0"/>
                <a:cs typeface="Calibri" panose="020F0502020204030204" pitchFamily="34" charset="0"/>
              </a:rPr>
              <a:t>Aktion                                               </a:t>
            </a:r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08B306FC-8D06-C9A9-A90B-5014A4315E5E}"/>
              </a:ext>
            </a:extLst>
          </p:cNvPr>
          <p:cNvSpPr txBox="1"/>
          <p:nvPr/>
        </p:nvSpPr>
        <p:spPr>
          <a:xfrm>
            <a:off x="7144" y="7144"/>
            <a:ext cx="640556" cy="2308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fld id="{0A5C9F20-EE59-AB4E-A19F-7C3C343F8F50}" type="slidenum">
              <a:rPr kumimoji="0" 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ag Sans Book" panose="020B0503040000020004" pitchFamily="34" charset="77"/>
              </a:rPr>
              <a:pPr marL="0" marR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t>6</a:t>
            </a:fld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tag Sans Book" panose="020B0503040000020004" pitchFamily="34" charset="77"/>
            </a:endParaRPr>
          </a:p>
        </p:txBody>
      </p:sp>
      <p:pic>
        <p:nvPicPr>
          <p:cNvPr id="2" name="Bildobjekt 1">
            <a:extLst>
              <a:ext uri="{FF2B5EF4-FFF2-40B4-BE49-F238E27FC236}">
                <a16:creationId xmlns:a16="http://schemas.microsoft.com/office/drawing/2014/main" id="{AECA32D2-5A10-7193-76EA-F0F404F7E94C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017" y="1745369"/>
            <a:ext cx="4070696" cy="4247257"/>
          </a:xfrm>
          <a:prstGeom prst="rect">
            <a:avLst/>
          </a:prstGeom>
        </p:spPr>
      </p:pic>
      <p:pic>
        <p:nvPicPr>
          <p:cNvPr id="8" name="Bildobjekt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53630" y="0"/>
            <a:ext cx="1905000" cy="2057400"/>
          </a:xfrm>
          <a:prstGeom prst="rect">
            <a:avLst/>
          </a:prstGeom>
        </p:spPr>
      </p:pic>
      <p:pic>
        <p:nvPicPr>
          <p:cNvPr id="1030" name="Picture 6" descr="https://www.svenskfotboll.se/cdn-cgi/image/w=848,h=477,f=auto/4932d3/globalassets/svff/bilderblock/2403/elinrubensson2019050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391" y="2328530"/>
            <a:ext cx="4571056" cy="257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5186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6">
            <a:extLst>
              <a:ext uri="{FF2B5EF4-FFF2-40B4-BE49-F238E27FC236}">
                <a16:creationId xmlns:a16="http://schemas.microsoft.com/office/drawing/2014/main" id="{5E5777F9-346C-1EF2-6B78-2835BB056215}"/>
              </a:ext>
            </a:extLst>
          </p:cNvPr>
          <p:cNvSpPr txBox="1">
            <a:spLocks/>
          </p:cNvSpPr>
          <p:nvPr/>
        </p:nvSpPr>
        <p:spPr>
          <a:xfrm>
            <a:off x="487017" y="356460"/>
            <a:ext cx="9531626" cy="77325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ts val="4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SvFF Trim Condensed" pitchFamily="2" charset="77"/>
                <a:ea typeface="+mj-ea"/>
                <a:cs typeface="+mj-cs"/>
              </a:defRPr>
            </a:lvl1pPr>
          </a:lstStyle>
          <a:p>
            <a:r>
              <a:rPr lang="sv-SE" sz="4800" b="1" dirty="0">
                <a:latin typeface="Calibri" panose="020F0502020204030204" pitchFamily="34" charset="0"/>
                <a:cs typeface="Calibri" panose="020F0502020204030204" pitchFamily="34" charset="0"/>
              </a:rPr>
              <a:t>Informationsprocessen                   </a:t>
            </a:r>
          </a:p>
        </p:txBody>
      </p:sp>
      <p:sp>
        <p:nvSpPr>
          <p:cNvPr id="9" name="textruta 8">
            <a:extLst>
              <a:ext uri="{FF2B5EF4-FFF2-40B4-BE49-F238E27FC236}">
                <a16:creationId xmlns:a16="http://schemas.microsoft.com/office/drawing/2014/main" id="{08B306FC-8D06-C9A9-A90B-5014A4315E5E}"/>
              </a:ext>
            </a:extLst>
          </p:cNvPr>
          <p:cNvSpPr txBox="1"/>
          <p:nvPr/>
        </p:nvSpPr>
        <p:spPr>
          <a:xfrm>
            <a:off x="7144" y="7144"/>
            <a:ext cx="640556" cy="2308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fld id="{0A5C9F20-EE59-AB4E-A19F-7C3C343F8F50}" type="slidenum">
              <a:rPr kumimoji="0" 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ag Sans Book" panose="020B0503040000020004" pitchFamily="34" charset="77"/>
              </a:rPr>
              <a:pPr marL="0" marR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t>7</a:t>
            </a:fld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tag Sans Book" panose="020B0503040000020004" pitchFamily="34" charset="77"/>
            </a:endParaRPr>
          </a:p>
        </p:txBody>
      </p:sp>
      <p:sp>
        <p:nvSpPr>
          <p:cNvPr id="10" name="textruta 9">
            <a:extLst>
              <a:ext uri="{FF2B5EF4-FFF2-40B4-BE49-F238E27FC236}">
                <a16:creationId xmlns:a16="http://schemas.microsoft.com/office/drawing/2014/main" id="{75460C47-E6C7-822E-C587-9B7F87E30F47}"/>
              </a:ext>
            </a:extLst>
          </p:cNvPr>
          <p:cNvSpPr txBox="1"/>
          <p:nvPr/>
        </p:nvSpPr>
        <p:spPr>
          <a:xfrm>
            <a:off x="7900202" y="5851073"/>
            <a:ext cx="43727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sv-SE" dirty="0">
              <a:solidFill>
                <a:schemeClr val="bg2"/>
              </a:solidFill>
            </a:endParaRPr>
          </a:p>
        </p:txBody>
      </p:sp>
      <p:pic>
        <p:nvPicPr>
          <p:cNvPr id="5" name="Bildobjekt 4">
            <a:extLst>
              <a:ext uri="{FF2B5EF4-FFF2-40B4-BE49-F238E27FC236}">
                <a16:creationId xmlns:a16="http://schemas.microsoft.com/office/drawing/2014/main" id="{ECEF1821-4721-EF28-03BF-DBBB0919C4B9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421" y="1563025"/>
            <a:ext cx="4516041" cy="4525966"/>
          </a:xfrm>
          <a:prstGeom prst="rect">
            <a:avLst/>
          </a:prstGeom>
        </p:spPr>
      </p:pic>
      <p:pic>
        <p:nvPicPr>
          <p:cNvPr id="8" name="Bildobjekt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0961" y="0"/>
            <a:ext cx="1905000" cy="2057400"/>
          </a:xfrm>
          <a:prstGeom prst="rect">
            <a:avLst/>
          </a:prstGeom>
        </p:spPr>
      </p:pic>
      <p:pic>
        <p:nvPicPr>
          <p:cNvPr id="2050" name="Picture 2" descr="Just nu: Sportextra med ödesmatch i OS-kvalet i fotboll - Radiosporten |  Sveriges Radi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462" y="2199020"/>
            <a:ext cx="4843317" cy="2724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2461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UTAN BANNERS OVANIFRAN.png" descr="UTAN BANNERS OVANIFRAN.png">
            <a:extLst>
              <a:ext uri="{FF2B5EF4-FFF2-40B4-BE49-F238E27FC236}">
                <a16:creationId xmlns:a16="http://schemas.microsoft.com/office/drawing/2014/main" id="{17FA515C-E550-4D28-811F-6A310AC0B3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ktangel 1">
            <a:extLst>
              <a:ext uri="{FF2B5EF4-FFF2-40B4-BE49-F238E27FC236}">
                <a16:creationId xmlns:a16="http://schemas.microsoft.com/office/drawing/2014/main" id="{0B7AF931-210A-97B6-BA26-F7840758D97D}"/>
              </a:ext>
            </a:extLst>
          </p:cNvPr>
          <p:cNvSpPr/>
          <p:nvPr/>
        </p:nvSpPr>
        <p:spPr>
          <a:xfrm>
            <a:off x="213964" y="211105"/>
            <a:ext cx="2476818" cy="607573"/>
          </a:xfrm>
          <a:prstGeom prst="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2"/>
                </a:solidFill>
              </a:rPr>
              <a:t>Korridorer</a:t>
            </a:r>
          </a:p>
        </p:txBody>
      </p:sp>
      <p:cxnSp>
        <p:nvCxnSpPr>
          <p:cNvPr id="19" name="Rak koppling 23">
            <a:extLst>
              <a:ext uri="{FF2B5EF4-FFF2-40B4-BE49-F238E27FC236}">
                <a16:creationId xmlns:a16="http://schemas.microsoft.com/office/drawing/2014/main" id="{8B4D5849-6A07-A3A5-5186-1BB0102D2E85}"/>
              </a:ext>
            </a:extLst>
          </p:cNvPr>
          <p:cNvCxnSpPr>
            <a:cxnSpLocks/>
          </p:cNvCxnSpPr>
          <p:nvPr/>
        </p:nvCxnSpPr>
        <p:spPr>
          <a:xfrm flipH="1">
            <a:off x="4085063" y="654205"/>
            <a:ext cx="821474" cy="398470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Rak koppling 26">
            <a:extLst>
              <a:ext uri="{FF2B5EF4-FFF2-40B4-BE49-F238E27FC236}">
                <a16:creationId xmlns:a16="http://schemas.microsoft.com/office/drawing/2014/main" id="{A6FAA557-5A72-5035-8598-8A7463C35628}"/>
              </a:ext>
            </a:extLst>
          </p:cNvPr>
          <p:cNvCxnSpPr>
            <a:cxnSpLocks/>
          </p:cNvCxnSpPr>
          <p:nvPr/>
        </p:nvCxnSpPr>
        <p:spPr>
          <a:xfrm flipH="1">
            <a:off x="5085404" y="364273"/>
            <a:ext cx="504614" cy="5374542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Rak koppling 27">
            <a:extLst>
              <a:ext uri="{FF2B5EF4-FFF2-40B4-BE49-F238E27FC236}">
                <a16:creationId xmlns:a16="http://schemas.microsoft.com/office/drawing/2014/main" id="{C57E9FBA-9611-E5D7-E2A3-5555CBFEDFBB}"/>
              </a:ext>
            </a:extLst>
          </p:cNvPr>
          <p:cNvCxnSpPr>
            <a:cxnSpLocks/>
          </p:cNvCxnSpPr>
          <p:nvPr/>
        </p:nvCxnSpPr>
        <p:spPr>
          <a:xfrm>
            <a:off x="6601984" y="364273"/>
            <a:ext cx="496250" cy="5338078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Rak koppling 28">
            <a:extLst>
              <a:ext uri="{FF2B5EF4-FFF2-40B4-BE49-F238E27FC236}">
                <a16:creationId xmlns:a16="http://schemas.microsoft.com/office/drawing/2014/main" id="{250A997D-F220-0CD5-D46C-514F3E790075}"/>
              </a:ext>
            </a:extLst>
          </p:cNvPr>
          <p:cNvCxnSpPr>
            <a:cxnSpLocks/>
          </p:cNvCxnSpPr>
          <p:nvPr/>
        </p:nvCxnSpPr>
        <p:spPr>
          <a:xfrm>
            <a:off x="7286956" y="695093"/>
            <a:ext cx="816264" cy="3943814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VIB">
            <a:extLst>
              <a:ext uri="{FF2B5EF4-FFF2-40B4-BE49-F238E27FC236}">
                <a16:creationId xmlns:a16="http://schemas.microsoft.com/office/drawing/2014/main" id="{1C36B8D7-0C40-E156-918B-2328DC90859E}"/>
              </a:ext>
            </a:extLst>
          </p:cNvPr>
          <p:cNvSpPr txBox="1"/>
          <p:nvPr/>
        </p:nvSpPr>
        <p:spPr>
          <a:xfrm>
            <a:off x="4144315" y="3522047"/>
            <a:ext cx="1193396" cy="6668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25400" tIns="25400" rIns="25400" bIns="25400" numCol="1" anchor="ctr">
            <a:spAutoFit/>
          </a:bodyPr>
          <a:lstStyle>
            <a:lvl1pPr>
              <a:defRPr sz="2500" b="0">
                <a:solidFill>
                  <a:srgbClr val="FFFFFF"/>
                </a:solidFill>
                <a:latin typeface="Stag Sans Semibold"/>
                <a:ea typeface="Stag Sans Semibold"/>
                <a:cs typeface="Stag Sans Semibold"/>
                <a:sym typeface="Stag Sans Semibold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Inre</a:t>
            </a:r>
            <a:b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</a:b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korridor</a:t>
            </a:r>
            <a:endParaRPr kumimoji="0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sym typeface="Stag Sans Semibold"/>
            </a:endParaRPr>
          </a:p>
        </p:txBody>
      </p:sp>
      <p:sp>
        <p:nvSpPr>
          <p:cNvPr id="27" name="VIB">
            <a:extLst>
              <a:ext uri="{FF2B5EF4-FFF2-40B4-BE49-F238E27FC236}">
                <a16:creationId xmlns:a16="http://schemas.microsoft.com/office/drawing/2014/main" id="{2D666F8E-32B8-7C4F-F66C-66A321089CFD}"/>
              </a:ext>
            </a:extLst>
          </p:cNvPr>
          <p:cNvSpPr txBox="1"/>
          <p:nvPr/>
        </p:nvSpPr>
        <p:spPr>
          <a:xfrm>
            <a:off x="2924993" y="3522046"/>
            <a:ext cx="1193396" cy="6668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25400" tIns="25400" rIns="25400" bIns="25400" numCol="1" anchor="ctr">
            <a:spAutoFit/>
          </a:bodyPr>
          <a:lstStyle>
            <a:lvl1pPr>
              <a:defRPr sz="2500" b="0">
                <a:solidFill>
                  <a:srgbClr val="FFFFFF"/>
                </a:solidFill>
                <a:latin typeface="Stag Sans Semibold"/>
                <a:ea typeface="Stag Sans Semibold"/>
                <a:cs typeface="Stag Sans Semibold"/>
                <a:sym typeface="Stag Sans Semibold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Yttre</a:t>
            </a:r>
            <a:b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</a:b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korridor</a:t>
            </a:r>
            <a:endParaRPr kumimoji="0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sym typeface="Stag Sans Semibold"/>
            </a:endParaRPr>
          </a:p>
        </p:txBody>
      </p:sp>
      <p:sp>
        <p:nvSpPr>
          <p:cNvPr id="28" name="VIB">
            <a:extLst>
              <a:ext uri="{FF2B5EF4-FFF2-40B4-BE49-F238E27FC236}">
                <a16:creationId xmlns:a16="http://schemas.microsoft.com/office/drawing/2014/main" id="{232E43BD-15AD-AC55-FD63-1ABF38CEB86E}"/>
              </a:ext>
            </a:extLst>
          </p:cNvPr>
          <p:cNvSpPr txBox="1"/>
          <p:nvPr/>
        </p:nvSpPr>
        <p:spPr>
          <a:xfrm>
            <a:off x="5499301" y="3522048"/>
            <a:ext cx="1193396" cy="6668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25400" tIns="25400" rIns="25400" bIns="25400" numCol="1" anchor="ctr">
            <a:spAutoFit/>
          </a:bodyPr>
          <a:lstStyle>
            <a:lvl1pPr>
              <a:defRPr sz="2500" b="0">
                <a:solidFill>
                  <a:srgbClr val="FFFFFF"/>
                </a:solidFill>
                <a:latin typeface="Stag Sans Semibold"/>
                <a:ea typeface="Stag Sans Semibold"/>
                <a:cs typeface="Stag Sans Semibold"/>
                <a:sym typeface="Stag Sans Semibold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Central</a:t>
            </a:r>
            <a:b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</a:b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korridor</a:t>
            </a:r>
            <a:endParaRPr kumimoji="0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sym typeface="Stag Sans Semibold"/>
            </a:endParaRPr>
          </a:p>
        </p:txBody>
      </p:sp>
      <p:sp>
        <p:nvSpPr>
          <p:cNvPr id="29" name="VIB">
            <a:extLst>
              <a:ext uri="{FF2B5EF4-FFF2-40B4-BE49-F238E27FC236}">
                <a16:creationId xmlns:a16="http://schemas.microsoft.com/office/drawing/2014/main" id="{5624B5FB-782D-010C-17C5-53D598947760}"/>
              </a:ext>
            </a:extLst>
          </p:cNvPr>
          <p:cNvSpPr txBox="1"/>
          <p:nvPr/>
        </p:nvSpPr>
        <p:spPr>
          <a:xfrm>
            <a:off x="6881419" y="3522049"/>
            <a:ext cx="1193396" cy="6668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25400" tIns="25400" rIns="25400" bIns="25400" numCol="1" anchor="ctr">
            <a:spAutoFit/>
          </a:bodyPr>
          <a:lstStyle>
            <a:lvl1pPr>
              <a:defRPr sz="2500" b="0">
                <a:solidFill>
                  <a:srgbClr val="FFFFFF"/>
                </a:solidFill>
                <a:latin typeface="Stag Sans Semibold"/>
                <a:ea typeface="Stag Sans Semibold"/>
                <a:cs typeface="Stag Sans Semibold"/>
                <a:sym typeface="Stag Sans Semibold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Inre</a:t>
            </a:r>
            <a:b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</a:b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korridor</a:t>
            </a:r>
            <a:endParaRPr kumimoji="0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sym typeface="Stag Sans Semibold"/>
            </a:endParaRPr>
          </a:p>
        </p:txBody>
      </p:sp>
      <p:sp>
        <p:nvSpPr>
          <p:cNvPr id="30" name="VIB">
            <a:extLst>
              <a:ext uri="{FF2B5EF4-FFF2-40B4-BE49-F238E27FC236}">
                <a16:creationId xmlns:a16="http://schemas.microsoft.com/office/drawing/2014/main" id="{09E6D88F-896E-FF04-3D35-9AD5A1F2ED31}"/>
              </a:ext>
            </a:extLst>
          </p:cNvPr>
          <p:cNvSpPr txBox="1"/>
          <p:nvPr/>
        </p:nvSpPr>
        <p:spPr>
          <a:xfrm>
            <a:off x="8060959" y="3522049"/>
            <a:ext cx="1193396" cy="66684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25400" tIns="25400" rIns="25400" bIns="25400" numCol="1" anchor="ctr">
            <a:spAutoFit/>
          </a:bodyPr>
          <a:lstStyle>
            <a:lvl1pPr>
              <a:defRPr sz="2500" b="0">
                <a:solidFill>
                  <a:srgbClr val="FFFFFF"/>
                </a:solidFill>
                <a:latin typeface="Stag Sans Semibold"/>
                <a:ea typeface="Stag Sans Semibold"/>
                <a:cs typeface="Stag Sans Semibold"/>
                <a:sym typeface="Stag Sans Semibold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Yttre</a:t>
            </a:r>
            <a:b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</a:br>
            <a:r>
              <a:rPr kumimoji="0" lang="sv-SE" sz="2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/>
                <a:sym typeface="Stag Sans Semibold"/>
              </a:rPr>
              <a:t>korridor</a:t>
            </a:r>
            <a:endParaRPr kumimoji="0" sz="2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sym typeface="Stag Sans Semibold"/>
            </a:endParaRPr>
          </a:p>
        </p:txBody>
      </p:sp>
      <p:pic>
        <p:nvPicPr>
          <p:cNvPr id="14" name="Bildobjekt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98816" y="-83127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735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UTAN BANNERS OVANIFRAN.png" descr="UTAN BANNERS OVANIFRAN.png">
            <a:extLst>
              <a:ext uri="{FF2B5EF4-FFF2-40B4-BE49-F238E27FC236}">
                <a16:creationId xmlns:a16="http://schemas.microsoft.com/office/drawing/2014/main" id="{17FA515C-E550-4D28-811F-6A310AC0B3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ktangel 1">
            <a:extLst>
              <a:ext uri="{FF2B5EF4-FFF2-40B4-BE49-F238E27FC236}">
                <a16:creationId xmlns:a16="http://schemas.microsoft.com/office/drawing/2014/main" id="{0B7AF931-210A-97B6-BA26-F7840758D97D}"/>
              </a:ext>
            </a:extLst>
          </p:cNvPr>
          <p:cNvSpPr/>
          <p:nvPr/>
        </p:nvSpPr>
        <p:spPr>
          <a:xfrm>
            <a:off x="213964" y="211105"/>
            <a:ext cx="2476818" cy="607573"/>
          </a:xfrm>
          <a:prstGeom prst="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2"/>
                </a:solidFill>
              </a:rPr>
              <a:t>Tredjedelar</a:t>
            </a:r>
          </a:p>
        </p:txBody>
      </p:sp>
      <p:sp>
        <p:nvSpPr>
          <p:cNvPr id="11" name="Rektangel 6">
            <a:extLst>
              <a:ext uri="{FF2B5EF4-FFF2-40B4-BE49-F238E27FC236}">
                <a16:creationId xmlns:a16="http://schemas.microsoft.com/office/drawing/2014/main" id="{A74A2C79-46DB-AE9C-973F-1AA1A670DB81}"/>
              </a:ext>
            </a:extLst>
          </p:cNvPr>
          <p:cNvSpPr/>
          <p:nvPr/>
        </p:nvSpPr>
        <p:spPr>
          <a:xfrm>
            <a:off x="1900754" y="3408681"/>
            <a:ext cx="8376115" cy="2987330"/>
          </a:xfrm>
          <a:custGeom>
            <a:avLst/>
            <a:gdLst>
              <a:gd name="connsiteX0" fmla="*/ 0 w 3789106"/>
              <a:gd name="connsiteY0" fmla="*/ 0 h 607573"/>
              <a:gd name="connsiteX1" fmla="*/ 3789106 w 3789106"/>
              <a:gd name="connsiteY1" fmla="*/ 0 h 607573"/>
              <a:gd name="connsiteX2" fmla="*/ 3789106 w 3789106"/>
              <a:gd name="connsiteY2" fmla="*/ 607573 h 607573"/>
              <a:gd name="connsiteX3" fmla="*/ 0 w 3789106"/>
              <a:gd name="connsiteY3" fmla="*/ 607573 h 607573"/>
              <a:gd name="connsiteX4" fmla="*/ 0 w 3789106"/>
              <a:gd name="connsiteY4" fmla="*/ 0 h 607573"/>
              <a:gd name="connsiteX0" fmla="*/ 2273300 w 6062406"/>
              <a:gd name="connsiteY0" fmla="*/ 0 h 2271273"/>
              <a:gd name="connsiteX1" fmla="*/ 6062406 w 6062406"/>
              <a:gd name="connsiteY1" fmla="*/ 0 h 2271273"/>
              <a:gd name="connsiteX2" fmla="*/ 6062406 w 6062406"/>
              <a:gd name="connsiteY2" fmla="*/ 607573 h 2271273"/>
              <a:gd name="connsiteX3" fmla="*/ 0 w 6062406"/>
              <a:gd name="connsiteY3" fmla="*/ 2271273 h 2271273"/>
              <a:gd name="connsiteX4" fmla="*/ 2273300 w 6062406"/>
              <a:gd name="connsiteY4" fmla="*/ 0 h 2271273"/>
              <a:gd name="connsiteX0" fmla="*/ 1054100 w 6062406"/>
              <a:gd name="connsiteY0" fmla="*/ 0 h 2944373"/>
              <a:gd name="connsiteX1" fmla="*/ 6062406 w 6062406"/>
              <a:gd name="connsiteY1" fmla="*/ 673100 h 2944373"/>
              <a:gd name="connsiteX2" fmla="*/ 6062406 w 6062406"/>
              <a:gd name="connsiteY2" fmla="*/ 1280673 h 2944373"/>
              <a:gd name="connsiteX3" fmla="*/ 0 w 6062406"/>
              <a:gd name="connsiteY3" fmla="*/ 2944373 h 2944373"/>
              <a:gd name="connsiteX4" fmla="*/ 1054100 w 6062406"/>
              <a:gd name="connsiteY4" fmla="*/ 0 h 2944373"/>
              <a:gd name="connsiteX0" fmla="*/ 1054100 w 7307006"/>
              <a:gd name="connsiteY0" fmla="*/ 12700 h 2957073"/>
              <a:gd name="connsiteX1" fmla="*/ 7307006 w 7307006"/>
              <a:gd name="connsiteY1" fmla="*/ 0 h 2957073"/>
              <a:gd name="connsiteX2" fmla="*/ 6062406 w 7307006"/>
              <a:gd name="connsiteY2" fmla="*/ 1293373 h 2957073"/>
              <a:gd name="connsiteX3" fmla="*/ 0 w 7307006"/>
              <a:gd name="connsiteY3" fmla="*/ 2957073 h 2957073"/>
              <a:gd name="connsiteX4" fmla="*/ 1054100 w 7307006"/>
              <a:gd name="connsiteY4" fmla="*/ 12700 h 2957073"/>
              <a:gd name="connsiteX0" fmla="*/ 1054100 w 8348406"/>
              <a:gd name="connsiteY0" fmla="*/ 12700 h 2969773"/>
              <a:gd name="connsiteX1" fmla="*/ 7307006 w 8348406"/>
              <a:gd name="connsiteY1" fmla="*/ 0 h 2969773"/>
              <a:gd name="connsiteX2" fmla="*/ 8348406 w 8348406"/>
              <a:gd name="connsiteY2" fmla="*/ 2969773 h 2969773"/>
              <a:gd name="connsiteX3" fmla="*/ 0 w 8348406"/>
              <a:gd name="connsiteY3" fmla="*/ 2957073 h 2969773"/>
              <a:gd name="connsiteX4" fmla="*/ 1054100 w 8348406"/>
              <a:gd name="connsiteY4" fmla="*/ 12700 h 2969773"/>
              <a:gd name="connsiteX0" fmla="*/ 1054100 w 8348406"/>
              <a:gd name="connsiteY0" fmla="*/ 0 h 2957073"/>
              <a:gd name="connsiteX1" fmla="*/ 7279574 w 8348406"/>
              <a:gd name="connsiteY1" fmla="*/ 14732 h 2957073"/>
              <a:gd name="connsiteX2" fmla="*/ 8348406 w 8348406"/>
              <a:gd name="connsiteY2" fmla="*/ 2957073 h 2957073"/>
              <a:gd name="connsiteX3" fmla="*/ 0 w 8348406"/>
              <a:gd name="connsiteY3" fmla="*/ 2944373 h 2957073"/>
              <a:gd name="connsiteX4" fmla="*/ 1054100 w 8348406"/>
              <a:gd name="connsiteY4" fmla="*/ 0 h 2957073"/>
              <a:gd name="connsiteX0" fmla="*/ 1081809 w 8376115"/>
              <a:gd name="connsiteY0" fmla="*/ 0 h 2957073"/>
              <a:gd name="connsiteX1" fmla="*/ 7307283 w 8376115"/>
              <a:gd name="connsiteY1" fmla="*/ 14732 h 2957073"/>
              <a:gd name="connsiteX2" fmla="*/ 8376115 w 8376115"/>
              <a:gd name="connsiteY2" fmla="*/ 2957073 h 2957073"/>
              <a:gd name="connsiteX3" fmla="*/ 0 w 8376115"/>
              <a:gd name="connsiteY3" fmla="*/ 2949859 h 2957073"/>
              <a:gd name="connsiteX4" fmla="*/ 1081809 w 8376115"/>
              <a:gd name="connsiteY4" fmla="*/ 0 h 29570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76115" h="2957073">
                <a:moveTo>
                  <a:pt x="1081809" y="0"/>
                </a:moveTo>
                <a:lnTo>
                  <a:pt x="7307283" y="14732"/>
                </a:lnTo>
                <a:lnTo>
                  <a:pt x="8376115" y="2957073"/>
                </a:lnTo>
                <a:lnTo>
                  <a:pt x="0" y="2949859"/>
                </a:lnTo>
                <a:lnTo>
                  <a:pt x="1081809" y="0"/>
                </a:lnTo>
                <a:close/>
              </a:path>
            </a:pathLst>
          </a:custGeom>
          <a:solidFill>
            <a:schemeClr val="accent3">
              <a:alpha val="25000"/>
            </a:schemeClr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Första tredjedel</a:t>
            </a:r>
          </a:p>
        </p:txBody>
      </p:sp>
      <p:sp>
        <p:nvSpPr>
          <p:cNvPr id="18" name="Rektangel 6">
            <a:extLst>
              <a:ext uri="{FF2B5EF4-FFF2-40B4-BE49-F238E27FC236}">
                <a16:creationId xmlns:a16="http://schemas.microsoft.com/office/drawing/2014/main" id="{5A33772E-54F8-26F1-7CD7-37B2EB3E98CD}"/>
              </a:ext>
            </a:extLst>
          </p:cNvPr>
          <p:cNvSpPr/>
          <p:nvPr/>
        </p:nvSpPr>
        <p:spPr>
          <a:xfrm>
            <a:off x="2989930" y="1410882"/>
            <a:ext cx="6225474" cy="2011116"/>
          </a:xfrm>
          <a:custGeom>
            <a:avLst/>
            <a:gdLst>
              <a:gd name="connsiteX0" fmla="*/ 0 w 3789106"/>
              <a:gd name="connsiteY0" fmla="*/ 0 h 607573"/>
              <a:gd name="connsiteX1" fmla="*/ 3789106 w 3789106"/>
              <a:gd name="connsiteY1" fmla="*/ 0 h 607573"/>
              <a:gd name="connsiteX2" fmla="*/ 3789106 w 3789106"/>
              <a:gd name="connsiteY2" fmla="*/ 607573 h 607573"/>
              <a:gd name="connsiteX3" fmla="*/ 0 w 3789106"/>
              <a:gd name="connsiteY3" fmla="*/ 607573 h 607573"/>
              <a:gd name="connsiteX4" fmla="*/ 0 w 3789106"/>
              <a:gd name="connsiteY4" fmla="*/ 0 h 607573"/>
              <a:gd name="connsiteX0" fmla="*/ 2273300 w 6062406"/>
              <a:gd name="connsiteY0" fmla="*/ 0 h 2271273"/>
              <a:gd name="connsiteX1" fmla="*/ 6062406 w 6062406"/>
              <a:gd name="connsiteY1" fmla="*/ 0 h 2271273"/>
              <a:gd name="connsiteX2" fmla="*/ 6062406 w 6062406"/>
              <a:gd name="connsiteY2" fmla="*/ 607573 h 2271273"/>
              <a:gd name="connsiteX3" fmla="*/ 0 w 6062406"/>
              <a:gd name="connsiteY3" fmla="*/ 2271273 h 2271273"/>
              <a:gd name="connsiteX4" fmla="*/ 2273300 w 6062406"/>
              <a:gd name="connsiteY4" fmla="*/ 0 h 2271273"/>
              <a:gd name="connsiteX0" fmla="*/ 1054100 w 6062406"/>
              <a:gd name="connsiteY0" fmla="*/ 0 h 2944373"/>
              <a:gd name="connsiteX1" fmla="*/ 6062406 w 6062406"/>
              <a:gd name="connsiteY1" fmla="*/ 673100 h 2944373"/>
              <a:gd name="connsiteX2" fmla="*/ 6062406 w 6062406"/>
              <a:gd name="connsiteY2" fmla="*/ 1280673 h 2944373"/>
              <a:gd name="connsiteX3" fmla="*/ 0 w 6062406"/>
              <a:gd name="connsiteY3" fmla="*/ 2944373 h 2944373"/>
              <a:gd name="connsiteX4" fmla="*/ 1054100 w 6062406"/>
              <a:gd name="connsiteY4" fmla="*/ 0 h 2944373"/>
              <a:gd name="connsiteX0" fmla="*/ 1054100 w 7307006"/>
              <a:gd name="connsiteY0" fmla="*/ 12700 h 2957073"/>
              <a:gd name="connsiteX1" fmla="*/ 7307006 w 7307006"/>
              <a:gd name="connsiteY1" fmla="*/ 0 h 2957073"/>
              <a:gd name="connsiteX2" fmla="*/ 6062406 w 7307006"/>
              <a:gd name="connsiteY2" fmla="*/ 1293373 h 2957073"/>
              <a:gd name="connsiteX3" fmla="*/ 0 w 7307006"/>
              <a:gd name="connsiteY3" fmla="*/ 2957073 h 2957073"/>
              <a:gd name="connsiteX4" fmla="*/ 1054100 w 7307006"/>
              <a:gd name="connsiteY4" fmla="*/ 12700 h 2957073"/>
              <a:gd name="connsiteX0" fmla="*/ 1054100 w 8348406"/>
              <a:gd name="connsiteY0" fmla="*/ 12700 h 2969773"/>
              <a:gd name="connsiteX1" fmla="*/ 7307006 w 8348406"/>
              <a:gd name="connsiteY1" fmla="*/ 0 h 2969773"/>
              <a:gd name="connsiteX2" fmla="*/ 8348406 w 8348406"/>
              <a:gd name="connsiteY2" fmla="*/ 2969773 h 2969773"/>
              <a:gd name="connsiteX3" fmla="*/ 0 w 8348406"/>
              <a:gd name="connsiteY3" fmla="*/ 2957073 h 2969773"/>
              <a:gd name="connsiteX4" fmla="*/ 1054100 w 8348406"/>
              <a:gd name="connsiteY4" fmla="*/ 12700 h 2969773"/>
              <a:gd name="connsiteX0" fmla="*/ 1054100 w 8348406"/>
              <a:gd name="connsiteY0" fmla="*/ 0 h 2957073"/>
              <a:gd name="connsiteX1" fmla="*/ 7279574 w 8348406"/>
              <a:gd name="connsiteY1" fmla="*/ 14732 h 2957073"/>
              <a:gd name="connsiteX2" fmla="*/ 8348406 w 8348406"/>
              <a:gd name="connsiteY2" fmla="*/ 2957073 h 2957073"/>
              <a:gd name="connsiteX3" fmla="*/ 0 w 8348406"/>
              <a:gd name="connsiteY3" fmla="*/ 2944373 h 2957073"/>
              <a:gd name="connsiteX4" fmla="*/ 1054100 w 8348406"/>
              <a:gd name="connsiteY4" fmla="*/ 0 h 2957073"/>
              <a:gd name="connsiteX0" fmla="*/ 0 w 7294306"/>
              <a:gd name="connsiteY0" fmla="*/ 1997684 h 4954757"/>
              <a:gd name="connsiteX1" fmla="*/ 6225474 w 7294306"/>
              <a:gd name="connsiteY1" fmla="*/ 2012416 h 4954757"/>
              <a:gd name="connsiteX2" fmla="*/ 7294306 w 7294306"/>
              <a:gd name="connsiteY2" fmla="*/ 4954757 h 4954757"/>
              <a:gd name="connsiteX3" fmla="*/ 710692 w 7294306"/>
              <a:gd name="connsiteY3" fmla="*/ 0 h 4954757"/>
              <a:gd name="connsiteX4" fmla="*/ 0 w 7294306"/>
              <a:gd name="connsiteY4" fmla="*/ 1997684 h 4954757"/>
              <a:gd name="connsiteX0" fmla="*/ 0 w 6225474"/>
              <a:gd name="connsiteY0" fmla="*/ 1997684 h 2012416"/>
              <a:gd name="connsiteX1" fmla="*/ 6225474 w 6225474"/>
              <a:gd name="connsiteY1" fmla="*/ 2012416 h 2012416"/>
              <a:gd name="connsiteX2" fmla="*/ 5483794 w 6225474"/>
              <a:gd name="connsiteY2" fmla="*/ 48906 h 2012416"/>
              <a:gd name="connsiteX3" fmla="*/ 710692 w 6225474"/>
              <a:gd name="connsiteY3" fmla="*/ 0 h 2012416"/>
              <a:gd name="connsiteX4" fmla="*/ 0 w 6225474"/>
              <a:gd name="connsiteY4" fmla="*/ 1997684 h 2012416"/>
              <a:gd name="connsiteX0" fmla="*/ 0 w 6225474"/>
              <a:gd name="connsiteY0" fmla="*/ 1970530 h 1985262"/>
              <a:gd name="connsiteX1" fmla="*/ 6225474 w 6225474"/>
              <a:gd name="connsiteY1" fmla="*/ 1985262 h 1985262"/>
              <a:gd name="connsiteX2" fmla="*/ 5483794 w 6225474"/>
              <a:gd name="connsiteY2" fmla="*/ 21752 h 1985262"/>
              <a:gd name="connsiteX3" fmla="*/ 756412 w 6225474"/>
              <a:gd name="connsiteY3" fmla="*/ 0 h 1985262"/>
              <a:gd name="connsiteX4" fmla="*/ 0 w 6225474"/>
              <a:gd name="connsiteY4" fmla="*/ 1970530 h 1985262"/>
              <a:gd name="connsiteX0" fmla="*/ 0 w 6225474"/>
              <a:gd name="connsiteY0" fmla="*/ 1948778 h 1963510"/>
              <a:gd name="connsiteX1" fmla="*/ 6225474 w 6225474"/>
              <a:gd name="connsiteY1" fmla="*/ 1963510 h 1963510"/>
              <a:gd name="connsiteX2" fmla="*/ 5483794 w 6225474"/>
              <a:gd name="connsiteY2" fmla="*/ 0 h 1963510"/>
              <a:gd name="connsiteX3" fmla="*/ 728703 w 6225474"/>
              <a:gd name="connsiteY3" fmla="*/ 191 h 1963510"/>
              <a:gd name="connsiteX4" fmla="*/ 0 w 6225474"/>
              <a:gd name="connsiteY4" fmla="*/ 1948778 h 1963510"/>
              <a:gd name="connsiteX0" fmla="*/ 0 w 6225474"/>
              <a:gd name="connsiteY0" fmla="*/ 1976015 h 1990747"/>
              <a:gd name="connsiteX1" fmla="*/ 6225474 w 6225474"/>
              <a:gd name="connsiteY1" fmla="*/ 1990747 h 1990747"/>
              <a:gd name="connsiteX2" fmla="*/ 5483794 w 6225474"/>
              <a:gd name="connsiteY2" fmla="*/ 27237 h 1990747"/>
              <a:gd name="connsiteX3" fmla="*/ 728703 w 6225474"/>
              <a:gd name="connsiteY3" fmla="*/ 0 h 1990747"/>
              <a:gd name="connsiteX4" fmla="*/ 0 w 6225474"/>
              <a:gd name="connsiteY4" fmla="*/ 1976015 h 1990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25474" h="1990747">
                <a:moveTo>
                  <a:pt x="0" y="1976015"/>
                </a:moveTo>
                <a:lnTo>
                  <a:pt x="6225474" y="1990747"/>
                </a:lnTo>
                <a:lnTo>
                  <a:pt x="5483794" y="27237"/>
                </a:lnTo>
                <a:lnTo>
                  <a:pt x="728703" y="0"/>
                </a:lnTo>
                <a:lnTo>
                  <a:pt x="0" y="1976015"/>
                </a:lnTo>
                <a:close/>
              </a:path>
            </a:pathLst>
          </a:custGeom>
          <a:solidFill>
            <a:schemeClr val="accent3">
              <a:alpha val="50000"/>
            </a:schemeClr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tx1"/>
                </a:solidFill>
              </a:rPr>
              <a:t>Central tredjedel</a:t>
            </a:r>
          </a:p>
        </p:txBody>
      </p:sp>
      <p:sp>
        <p:nvSpPr>
          <p:cNvPr id="20" name="Rektangel 6">
            <a:extLst>
              <a:ext uri="{FF2B5EF4-FFF2-40B4-BE49-F238E27FC236}">
                <a16:creationId xmlns:a16="http://schemas.microsoft.com/office/drawing/2014/main" id="{79BBA0AF-E578-3A42-0012-6C5F345EC0D7}"/>
              </a:ext>
            </a:extLst>
          </p:cNvPr>
          <p:cNvSpPr/>
          <p:nvPr/>
        </p:nvSpPr>
        <p:spPr>
          <a:xfrm>
            <a:off x="3722074" y="226568"/>
            <a:ext cx="4746778" cy="1204251"/>
          </a:xfrm>
          <a:custGeom>
            <a:avLst/>
            <a:gdLst>
              <a:gd name="connsiteX0" fmla="*/ 0 w 3789106"/>
              <a:gd name="connsiteY0" fmla="*/ 0 h 607573"/>
              <a:gd name="connsiteX1" fmla="*/ 3789106 w 3789106"/>
              <a:gd name="connsiteY1" fmla="*/ 0 h 607573"/>
              <a:gd name="connsiteX2" fmla="*/ 3789106 w 3789106"/>
              <a:gd name="connsiteY2" fmla="*/ 607573 h 607573"/>
              <a:gd name="connsiteX3" fmla="*/ 0 w 3789106"/>
              <a:gd name="connsiteY3" fmla="*/ 607573 h 607573"/>
              <a:gd name="connsiteX4" fmla="*/ 0 w 3789106"/>
              <a:gd name="connsiteY4" fmla="*/ 0 h 607573"/>
              <a:gd name="connsiteX0" fmla="*/ 2273300 w 6062406"/>
              <a:gd name="connsiteY0" fmla="*/ 0 h 2271273"/>
              <a:gd name="connsiteX1" fmla="*/ 6062406 w 6062406"/>
              <a:gd name="connsiteY1" fmla="*/ 0 h 2271273"/>
              <a:gd name="connsiteX2" fmla="*/ 6062406 w 6062406"/>
              <a:gd name="connsiteY2" fmla="*/ 607573 h 2271273"/>
              <a:gd name="connsiteX3" fmla="*/ 0 w 6062406"/>
              <a:gd name="connsiteY3" fmla="*/ 2271273 h 2271273"/>
              <a:gd name="connsiteX4" fmla="*/ 2273300 w 6062406"/>
              <a:gd name="connsiteY4" fmla="*/ 0 h 2271273"/>
              <a:gd name="connsiteX0" fmla="*/ 1054100 w 6062406"/>
              <a:gd name="connsiteY0" fmla="*/ 0 h 2944373"/>
              <a:gd name="connsiteX1" fmla="*/ 6062406 w 6062406"/>
              <a:gd name="connsiteY1" fmla="*/ 673100 h 2944373"/>
              <a:gd name="connsiteX2" fmla="*/ 6062406 w 6062406"/>
              <a:gd name="connsiteY2" fmla="*/ 1280673 h 2944373"/>
              <a:gd name="connsiteX3" fmla="*/ 0 w 6062406"/>
              <a:gd name="connsiteY3" fmla="*/ 2944373 h 2944373"/>
              <a:gd name="connsiteX4" fmla="*/ 1054100 w 6062406"/>
              <a:gd name="connsiteY4" fmla="*/ 0 h 2944373"/>
              <a:gd name="connsiteX0" fmla="*/ 1054100 w 7307006"/>
              <a:gd name="connsiteY0" fmla="*/ 12700 h 2957073"/>
              <a:gd name="connsiteX1" fmla="*/ 7307006 w 7307006"/>
              <a:gd name="connsiteY1" fmla="*/ 0 h 2957073"/>
              <a:gd name="connsiteX2" fmla="*/ 6062406 w 7307006"/>
              <a:gd name="connsiteY2" fmla="*/ 1293373 h 2957073"/>
              <a:gd name="connsiteX3" fmla="*/ 0 w 7307006"/>
              <a:gd name="connsiteY3" fmla="*/ 2957073 h 2957073"/>
              <a:gd name="connsiteX4" fmla="*/ 1054100 w 7307006"/>
              <a:gd name="connsiteY4" fmla="*/ 12700 h 2957073"/>
              <a:gd name="connsiteX0" fmla="*/ 1054100 w 8348406"/>
              <a:gd name="connsiteY0" fmla="*/ 12700 h 2969773"/>
              <a:gd name="connsiteX1" fmla="*/ 7307006 w 8348406"/>
              <a:gd name="connsiteY1" fmla="*/ 0 h 2969773"/>
              <a:gd name="connsiteX2" fmla="*/ 8348406 w 8348406"/>
              <a:gd name="connsiteY2" fmla="*/ 2969773 h 2969773"/>
              <a:gd name="connsiteX3" fmla="*/ 0 w 8348406"/>
              <a:gd name="connsiteY3" fmla="*/ 2957073 h 2969773"/>
              <a:gd name="connsiteX4" fmla="*/ 1054100 w 8348406"/>
              <a:gd name="connsiteY4" fmla="*/ 12700 h 2969773"/>
              <a:gd name="connsiteX0" fmla="*/ 1054100 w 8348406"/>
              <a:gd name="connsiteY0" fmla="*/ 0 h 2957073"/>
              <a:gd name="connsiteX1" fmla="*/ 7279574 w 8348406"/>
              <a:gd name="connsiteY1" fmla="*/ 14732 h 2957073"/>
              <a:gd name="connsiteX2" fmla="*/ 8348406 w 8348406"/>
              <a:gd name="connsiteY2" fmla="*/ 2957073 h 2957073"/>
              <a:gd name="connsiteX3" fmla="*/ 0 w 8348406"/>
              <a:gd name="connsiteY3" fmla="*/ 2944373 h 2957073"/>
              <a:gd name="connsiteX4" fmla="*/ 1054100 w 8348406"/>
              <a:gd name="connsiteY4" fmla="*/ 0 h 2957073"/>
              <a:gd name="connsiteX0" fmla="*/ 0 w 7294306"/>
              <a:gd name="connsiteY0" fmla="*/ 1997684 h 4954757"/>
              <a:gd name="connsiteX1" fmla="*/ 6225474 w 7294306"/>
              <a:gd name="connsiteY1" fmla="*/ 2012416 h 4954757"/>
              <a:gd name="connsiteX2" fmla="*/ 7294306 w 7294306"/>
              <a:gd name="connsiteY2" fmla="*/ 4954757 h 4954757"/>
              <a:gd name="connsiteX3" fmla="*/ 710692 w 7294306"/>
              <a:gd name="connsiteY3" fmla="*/ 0 h 4954757"/>
              <a:gd name="connsiteX4" fmla="*/ 0 w 7294306"/>
              <a:gd name="connsiteY4" fmla="*/ 1997684 h 4954757"/>
              <a:gd name="connsiteX0" fmla="*/ 0 w 6225474"/>
              <a:gd name="connsiteY0" fmla="*/ 1997684 h 2012416"/>
              <a:gd name="connsiteX1" fmla="*/ 6225474 w 6225474"/>
              <a:gd name="connsiteY1" fmla="*/ 2012416 h 2012416"/>
              <a:gd name="connsiteX2" fmla="*/ 5483794 w 6225474"/>
              <a:gd name="connsiteY2" fmla="*/ 48906 h 2012416"/>
              <a:gd name="connsiteX3" fmla="*/ 710692 w 6225474"/>
              <a:gd name="connsiteY3" fmla="*/ 0 h 2012416"/>
              <a:gd name="connsiteX4" fmla="*/ 0 w 6225474"/>
              <a:gd name="connsiteY4" fmla="*/ 1997684 h 2012416"/>
              <a:gd name="connsiteX0" fmla="*/ 0 w 6225474"/>
              <a:gd name="connsiteY0" fmla="*/ 1970530 h 1985262"/>
              <a:gd name="connsiteX1" fmla="*/ 6225474 w 6225474"/>
              <a:gd name="connsiteY1" fmla="*/ 1985262 h 1985262"/>
              <a:gd name="connsiteX2" fmla="*/ 5483794 w 6225474"/>
              <a:gd name="connsiteY2" fmla="*/ 21752 h 1985262"/>
              <a:gd name="connsiteX3" fmla="*/ 756412 w 6225474"/>
              <a:gd name="connsiteY3" fmla="*/ 0 h 1985262"/>
              <a:gd name="connsiteX4" fmla="*/ 0 w 6225474"/>
              <a:gd name="connsiteY4" fmla="*/ 1970530 h 1985262"/>
              <a:gd name="connsiteX0" fmla="*/ 386588 w 5469062"/>
              <a:gd name="connsiteY0" fmla="*/ 0 h 3155564"/>
              <a:gd name="connsiteX1" fmla="*/ 5469062 w 5469062"/>
              <a:gd name="connsiteY1" fmla="*/ 3155564 h 3155564"/>
              <a:gd name="connsiteX2" fmla="*/ 4727382 w 5469062"/>
              <a:gd name="connsiteY2" fmla="*/ 1192054 h 3155564"/>
              <a:gd name="connsiteX3" fmla="*/ 0 w 5469062"/>
              <a:gd name="connsiteY3" fmla="*/ 1170302 h 3155564"/>
              <a:gd name="connsiteX4" fmla="*/ 386588 w 5469062"/>
              <a:gd name="connsiteY4" fmla="*/ 0 h 3155564"/>
              <a:gd name="connsiteX0" fmla="*/ 386588 w 4727382"/>
              <a:gd name="connsiteY0" fmla="*/ 0 h 1192054"/>
              <a:gd name="connsiteX1" fmla="*/ 4280342 w 4727382"/>
              <a:gd name="connsiteY1" fmla="*/ 14732 h 1192054"/>
              <a:gd name="connsiteX2" fmla="*/ 4727382 w 4727382"/>
              <a:gd name="connsiteY2" fmla="*/ 1192054 h 1192054"/>
              <a:gd name="connsiteX3" fmla="*/ 0 w 4727382"/>
              <a:gd name="connsiteY3" fmla="*/ 1170302 h 1192054"/>
              <a:gd name="connsiteX4" fmla="*/ 386588 w 4727382"/>
              <a:gd name="connsiteY4" fmla="*/ 0 h 1192054"/>
              <a:gd name="connsiteX0" fmla="*/ 430922 w 4771716"/>
              <a:gd name="connsiteY0" fmla="*/ 0 h 1192054"/>
              <a:gd name="connsiteX1" fmla="*/ 4324676 w 4771716"/>
              <a:gd name="connsiteY1" fmla="*/ 14732 h 1192054"/>
              <a:gd name="connsiteX2" fmla="*/ 4771716 w 4771716"/>
              <a:gd name="connsiteY2" fmla="*/ 1192054 h 1192054"/>
              <a:gd name="connsiteX3" fmla="*/ 0 w 4771716"/>
              <a:gd name="connsiteY3" fmla="*/ 1170302 h 1192054"/>
              <a:gd name="connsiteX4" fmla="*/ 430922 w 4771716"/>
              <a:gd name="connsiteY4" fmla="*/ 0 h 1192054"/>
              <a:gd name="connsiteX0" fmla="*/ 430922 w 4771716"/>
              <a:gd name="connsiteY0" fmla="*/ 0 h 1192054"/>
              <a:gd name="connsiteX1" fmla="*/ 4308050 w 4771716"/>
              <a:gd name="connsiteY1" fmla="*/ 9246 h 1192054"/>
              <a:gd name="connsiteX2" fmla="*/ 4771716 w 4771716"/>
              <a:gd name="connsiteY2" fmla="*/ 1192054 h 1192054"/>
              <a:gd name="connsiteX3" fmla="*/ 0 w 4771716"/>
              <a:gd name="connsiteY3" fmla="*/ 1170302 h 1192054"/>
              <a:gd name="connsiteX4" fmla="*/ 430922 w 4771716"/>
              <a:gd name="connsiteY4" fmla="*/ 0 h 1192054"/>
              <a:gd name="connsiteX0" fmla="*/ 430922 w 4746778"/>
              <a:gd name="connsiteY0" fmla="*/ 0 h 1192054"/>
              <a:gd name="connsiteX1" fmla="*/ 4308050 w 4746778"/>
              <a:gd name="connsiteY1" fmla="*/ 9246 h 1192054"/>
              <a:gd name="connsiteX2" fmla="*/ 4746778 w 4746778"/>
              <a:gd name="connsiteY2" fmla="*/ 1192054 h 1192054"/>
              <a:gd name="connsiteX3" fmla="*/ 0 w 4746778"/>
              <a:gd name="connsiteY3" fmla="*/ 1170302 h 1192054"/>
              <a:gd name="connsiteX4" fmla="*/ 430922 w 4746778"/>
              <a:gd name="connsiteY4" fmla="*/ 0 h 1192054"/>
              <a:gd name="connsiteX0" fmla="*/ 430922 w 4746778"/>
              <a:gd name="connsiteY0" fmla="*/ 0 h 1192054"/>
              <a:gd name="connsiteX1" fmla="*/ 4312207 w 4746778"/>
              <a:gd name="connsiteY1" fmla="*/ 21589 h 1192054"/>
              <a:gd name="connsiteX2" fmla="*/ 4746778 w 4746778"/>
              <a:gd name="connsiteY2" fmla="*/ 1192054 h 1192054"/>
              <a:gd name="connsiteX3" fmla="*/ 0 w 4746778"/>
              <a:gd name="connsiteY3" fmla="*/ 1170302 h 1192054"/>
              <a:gd name="connsiteX4" fmla="*/ 430922 w 4746778"/>
              <a:gd name="connsiteY4" fmla="*/ 0 h 1192054"/>
              <a:gd name="connsiteX0" fmla="*/ 430922 w 4746778"/>
              <a:gd name="connsiteY0" fmla="*/ 0 h 1192054"/>
              <a:gd name="connsiteX1" fmla="*/ 4324676 w 4746778"/>
              <a:gd name="connsiteY1" fmla="*/ 1019 h 1192054"/>
              <a:gd name="connsiteX2" fmla="*/ 4746778 w 4746778"/>
              <a:gd name="connsiteY2" fmla="*/ 1192054 h 1192054"/>
              <a:gd name="connsiteX3" fmla="*/ 0 w 4746778"/>
              <a:gd name="connsiteY3" fmla="*/ 1170302 h 1192054"/>
              <a:gd name="connsiteX4" fmla="*/ 430922 w 4746778"/>
              <a:gd name="connsiteY4" fmla="*/ 0 h 1192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6778" h="1192054">
                <a:moveTo>
                  <a:pt x="430922" y="0"/>
                </a:moveTo>
                <a:lnTo>
                  <a:pt x="4324676" y="1019"/>
                </a:lnTo>
                <a:lnTo>
                  <a:pt x="4746778" y="1192054"/>
                </a:lnTo>
                <a:lnTo>
                  <a:pt x="0" y="1170302"/>
                </a:lnTo>
                <a:lnTo>
                  <a:pt x="430922" y="0"/>
                </a:lnTo>
                <a:close/>
              </a:path>
            </a:pathLst>
          </a:custGeom>
          <a:solidFill>
            <a:schemeClr val="accent3">
              <a:alpha val="65000"/>
            </a:schemeClr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</a:rPr>
              <a:t>Sista tredjedel</a:t>
            </a: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5E913ADB-C80A-E9E2-996B-8162BD0105CB}"/>
              </a:ext>
            </a:extLst>
          </p:cNvPr>
          <p:cNvSpPr txBox="1"/>
          <p:nvPr/>
        </p:nvSpPr>
        <p:spPr>
          <a:xfrm rot="4212769">
            <a:off x="9517996" y="4503731"/>
            <a:ext cx="1491114" cy="338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ag Sans Book" panose="020B0503040000020004" pitchFamily="34" charset="77"/>
              </a:rPr>
              <a:t>Anfallsriktning</a:t>
            </a:r>
          </a:p>
        </p:txBody>
      </p:sp>
      <p:cxnSp>
        <p:nvCxnSpPr>
          <p:cNvPr id="23" name="Rak pil 22">
            <a:extLst>
              <a:ext uri="{FF2B5EF4-FFF2-40B4-BE49-F238E27FC236}">
                <a16:creationId xmlns:a16="http://schemas.microsoft.com/office/drawing/2014/main" id="{203D7248-31EE-6CA0-6FD5-420D9DE91B40}"/>
              </a:ext>
            </a:extLst>
          </p:cNvPr>
          <p:cNvCxnSpPr>
            <a:cxnSpLocks/>
          </p:cNvCxnSpPr>
          <p:nvPr/>
        </p:nvCxnSpPr>
        <p:spPr>
          <a:xfrm flipH="1" flipV="1">
            <a:off x="9505507" y="3327991"/>
            <a:ext cx="960885" cy="2690037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Bildobjekt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0146" y="-10851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4778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UTAN BANNERS OVANIFRAN.png" descr="UTAN BANNERS OVANIFRAN.png">
            <a:extLst>
              <a:ext uri="{FF2B5EF4-FFF2-40B4-BE49-F238E27FC236}">
                <a16:creationId xmlns:a16="http://schemas.microsoft.com/office/drawing/2014/main" id="{17FA515C-E550-4D28-811F-6A310AC0B3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2" name="Rektangel 1">
            <a:extLst>
              <a:ext uri="{FF2B5EF4-FFF2-40B4-BE49-F238E27FC236}">
                <a16:creationId xmlns:a16="http://schemas.microsoft.com/office/drawing/2014/main" id="{0B7AF931-210A-97B6-BA26-F7840758D97D}"/>
              </a:ext>
            </a:extLst>
          </p:cNvPr>
          <p:cNvSpPr/>
          <p:nvPr/>
        </p:nvSpPr>
        <p:spPr>
          <a:xfrm>
            <a:off x="213964" y="211105"/>
            <a:ext cx="2476818" cy="607573"/>
          </a:xfrm>
          <a:prstGeom prst="rect">
            <a:avLst/>
          </a:prstGeom>
          <a:solidFill>
            <a:schemeClr val="accent3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bg2"/>
                </a:solidFill>
              </a:rPr>
              <a:t>Spelytor</a:t>
            </a:r>
          </a:p>
        </p:txBody>
      </p:sp>
      <p:sp>
        <p:nvSpPr>
          <p:cNvPr id="11" name="Rektangel 6">
            <a:extLst>
              <a:ext uri="{FF2B5EF4-FFF2-40B4-BE49-F238E27FC236}">
                <a16:creationId xmlns:a16="http://schemas.microsoft.com/office/drawing/2014/main" id="{A74A2C79-46DB-AE9C-973F-1AA1A670DB81}"/>
              </a:ext>
            </a:extLst>
          </p:cNvPr>
          <p:cNvSpPr/>
          <p:nvPr/>
        </p:nvSpPr>
        <p:spPr>
          <a:xfrm>
            <a:off x="1900754" y="4143587"/>
            <a:ext cx="8376115" cy="2252423"/>
          </a:xfrm>
          <a:custGeom>
            <a:avLst/>
            <a:gdLst>
              <a:gd name="connsiteX0" fmla="*/ 0 w 3789106"/>
              <a:gd name="connsiteY0" fmla="*/ 0 h 607573"/>
              <a:gd name="connsiteX1" fmla="*/ 3789106 w 3789106"/>
              <a:gd name="connsiteY1" fmla="*/ 0 h 607573"/>
              <a:gd name="connsiteX2" fmla="*/ 3789106 w 3789106"/>
              <a:gd name="connsiteY2" fmla="*/ 607573 h 607573"/>
              <a:gd name="connsiteX3" fmla="*/ 0 w 3789106"/>
              <a:gd name="connsiteY3" fmla="*/ 607573 h 607573"/>
              <a:gd name="connsiteX4" fmla="*/ 0 w 3789106"/>
              <a:gd name="connsiteY4" fmla="*/ 0 h 607573"/>
              <a:gd name="connsiteX0" fmla="*/ 2273300 w 6062406"/>
              <a:gd name="connsiteY0" fmla="*/ 0 h 2271273"/>
              <a:gd name="connsiteX1" fmla="*/ 6062406 w 6062406"/>
              <a:gd name="connsiteY1" fmla="*/ 0 h 2271273"/>
              <a:gd name="connsiteX2" fmla="*/ 6062406 w 6062406"/>
              <a:gd name="connsiteY2" fmla="*/ 607573 h 2271273"/>
              <a:gd name="connsiteX3" fmla="*/ 0 w 6062406"/>
              <a:gd name="connsiteY3" fmla="*/ 2271273 h 2271273"/>
              <a:gd name="connsiteX4" fmla="*/ 2273300 w 6062406"/>
              <a:gd name="connsiteY4" fmla="*/ 0 h 2271273"/>
              <a:gd name="connsiteX0" fmla="*/ 1054100 w 6062406"/>
              <a:gd name="connsiteY0" fmla="*/ 0 h 2944373"/>
              <a:gd name="connsiteX1" fmla="*/ 6062406 w 6062406"/>
              <a:gd name="connsiteY1" fmla="*/ 673100 h 2944373"/>
              <a:gd name="connsiteX2" fmla="*/ 6062406 w 6062406"/>
              <a:gd name="connsiteY2" fmla="*/ 1280673 h 2944373"/>
              <a:gd name="connsiteX3" fmla="*/ 0 w 6062406"/>
              <a:gd name="connsiteY3" fmla="*/ 2944373 h 2944373"/>
              <a:gd name="connsiteX4" fmla="*/ 1054100 w 6062406"/>
              <a:gd name="connsiteY4" fmla="*/ 0 h 2944373"/>
              <a:gd name="connsiteX0" fmla="*/ 1054100 w 7307006"/>
              <a:gd name="connsiteY0" fmla="*/ 12700 h 2957073"/>
              <a:gd name="connsiteX1" fmla="*/ 7307006 w 7307006"/>
              <a:gd name="connsiteY1" fmla="*/ 0 h 2957073"/>
              <a:gd name="connsiteX2" fmla="*/ 6062406 w 7307006"/>
              <a:gd name="connsiteY2" fmla="*/ 1293373 h 2957073"/>
              <a:gd name="connsiteX3" fmla="*/ 0 w 7307006"/>
              <a:gd name="connsiteY3" fmla="*/ 2957073 h 2957073"/>
              <a:gd name="connsiteX4" fmla="*/ 1054100 w 7307006"/>
              <a:gd name="connsiteY4" fmla="*/ 12700 h 2957073"/>
              <a:gd name="connsiteX0" fmla="*/ 1054100 w 8348406"/>
              <a:gd name="connsiteY0" fmla="*/ 12700 h 2969773"/>
              <a:gd name="connsiteX1" fmla="*/ 7307006 w 8348406"/>
              <a:gd name="connsiteY1" fmla="*/ 0 h 2969773"/>
              <a:gd name="connsiteX2" fmla="*/ 8348406 w 8348406"/>
              <a:gd name="connsiteY2" fmla="*/ 2969773 h 2969773"/>
              <a:gd name="connsiteX3" fmla="*/ 0 w 8348406"/>
              <a:gd name="connsiteY3" fmla="*/ 2957073 h 2969773"/>
              <a:gd name="connsiteX4" fmla="*/ 1054100 w 8348406"/>
              <a:gd name="connsiteY4" fmla="*/ 12700 h 2969773"/>
              <a:gd name="connsiteX0" fmla="*/ 1054100 w 8348406"/>
              <a:gd name="connsiteY0" fmla="*/ 0 h 2957073"/>
              <a:gd name="connsiteX1" fmla="*/ 7279574 w 8348406"/>
              <a:gd name="connsiteY1" fmla="*/ 14732 h 2957073"/>
              <a:gd name="connsiteX2" fmla="*/ 8348406 w 8348406"/>
              <a:gd name="connsiteY2" fmla="*/ 2957073 h 2957073"/>
              <a:gd name="connsiteX3" fmla="*/ 0 w 8348406"/>
              <a:gd name="connsiteY3" fmla="*/ 2944373 h 2957073"/>
              <a:gd name="connsiteX4" fmla="*/ 1054100 w 8348406"/>
              <a:gd name="connsiteY4" fmla="*/ 0 h 2957073"/>
              <a:gd name="connsiteX0" fmla="*/ 1081809 w 8376115"/>
              <a:gd name="connsiteY0" fmla="*/ 0 h 2957073"/>
              <a:gd name="connsiteX1" fmla="*/ 7307283 w 8376115"/>
              <a:gd name="connsiteY1" fmla="*/ 14732 h 2957073"/>
              <a:gd name="connsiteX2" fmla="*/ 8376115 w 8376115"/>
              <a:gd name="connsiteY2" fmla="*/ 2957073 h 2957073"/>
              <a:gd name="connsiteX3" fmla="*/ 0 w 8376115"/>
              <a:gd name="connsiteY3" fmla="*/ 2949859 h 2957073"/>
              <a:gd name="connsiteX4" fmla="*/ 1081809 w 8376115"/>
              <a:gd name="connsiteY4" fmla="*/ 0 h 2957073"/>
              <a:gd name="connsiteX0" fmla="*/ 853209 w 8376115"/>
              <a:gd name="connsiteY0" fmla="*/ 0 h 2957073"/>
              <a:gd name="connsiteX1" fmla="*/ 7307283 w 8376115"/>
              <a:gd name="connsiteY1" fmla="*/ 14732 h 2957073"/>
              <a:gd name="connsiteX2" fmla="*/ 8376115 w 8376115"/>
              <a:gd name="connsiteY2" fmla="*/ 2957073 h 2957073"/>
              <a:gd name="connsiteX3" fmla="*/ 0 w 8376115"/>
              <a:gd name="connsiteY3" fmla="*/ 2949859 h 2957073"/>
              <a:gd name="connsiteX4" fmla="*/ 853209 w 8376115"/>
              <a:gd name="connsiteY4" fmla="*/ 0 h 2957073"/>
              <a:gd name="connsiteX0" fmla="*/ 853209 w 8376115"/>
              <a:gd name="connsiteY0" fmla="*/ 4050 h 2961123"/>
              <a:gd name="connsiteX1" fmla="*/ 7521596 w 8376115"/>
              <a:gd name="connsiteY1" fmla="*/ 0 h 2961123"/>
              <a:gd name="connsiteX2" fmla="*/ 8376115 w 8376115"/>
              <a:gd name="connsiteY2" fmla="*/ 2961123 h 2961123"/>
              <a:gd name="connsiteX3" fmla="*/ 0 w 8376115"/>
              <a:gd name="connsiteY3" fmla="*/ 2953909 h 2961123"/>
              <a:gd name="connsiteX4" fmla="*/ 853209 w 8376115"/>
              <a:gd name="connsiteY4" fmla="*/ 4050 h 2961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76115" h="2961123">
                <a:moveTo>
                  <a:pt x="853209" y="4050"/>
                </a:moveTo>
                <a:lnTo>
                  <a:pt x="7521596" y="0"/>
                </a:lnTo>
                <a:lnTo>
                  <a:pt x="8376115" y="2961123"/>
                </a:lnTo>
                <a:lnTo>
                  <a:pt x="0" y="2953909"/>
                </a:lnTo>
                <a:lnTo>
                  <a:pt x="853209" y="4050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>
                <a:solidFill>
                  <a:schemeClr val="tx1"/>
                </a:solidFill>
              </a:rPr>
              <a:t>Utgångsyta</a:t>
            </a:r>
          </a:p>
        </p:txBody>
      </p:sp>
      <p:sp>
        <p:nvSpPr>
          <p:cNvPr id="18" name="Rektangel 6">
            <a:extLst>
              <a:ext uri="{FF2B5EF4-FFF2-40B4-BE49-F238E27FC236}">
                <a16:creationId xmlns:a16="http://schemas.microsoft.com/office/drawing/2014/main" id="{5A33772E-54F8-26F1-7CD7-37B2EB3E98CD}"/>
              </a:ext>
            </a:extLst>
          </p:cNvPr>
          <p:cNvSpPr/>
          <p:nvPr/>
        </p:nvSpPr>
        <p:spPr>
          <a:xfrm>
            <a:off x="3289967" y="1297471"/>
            <a:ext cx="5596823" cy="1204251"/>
          </a:xfrm>
          <a:custGeom>
            <a:avLst/>
            <a:gdLst>
              <a:gd name="connsiteX0" fmla="*/ 0 w 3789106"/>
              <a:gd name="connsiteY0" fmla="*/ 0 h 607573"/>
              <a:gd name="connsiteX1" fmla="*/ 3789106 w 3789106"/>
              <a:gd name="connsiteY1" fmla="*/ 0 h 607573"/>
              <a:gd name="connsiteX2" fmla="*/ 3789106 w 3789106"/>
              <a:gd name="connsiteY2" fmla="*/ 607573 h 607573"/>
              <a:gd name="connsiteX3" fmla="*/ 0 w 3789106"/>
              <a:gd name="connsiteY3" fmla="*/ 607573 h 607573"/>
              <a:gd name="connsiteX4" fmla="*/ 0 w 3789106"/>
              <a:gd name="connsiteY4" fmla="*/ 0 h 607573"/>
              <a:gd name="connsiteX0" fmla="*/ 2273300 w 6062406"/>
              <a:gd name="connsiteY0" fmla="*/ 0 h 2271273"/>
              <a:gd name="connsiteX1" fmla="*/ 6062406 w 6062406"/>
              <a:gd name="connsiteY1" fmla="*/ 0 h 2271273"/>
              <a:gd name="connsiteX2" fmla="*/ 6062406 w 6062406"/>
              <a:gd name="connsiteY2" fmla="*/ 607573 h 2271273"/>
              <a:gd name="connsiteX3" fmla="*/ 0 w 6062406"/>
              <a:gd name="connsiteY3" fmla="*/ 2271273 h 2271273"/>
              <a:gd name="connsiteX4" fmla="*/ 2273300 w 6062406"/>
              <a:gd name="connsiteY4" fmla="*/ 0 h 2271273"/>
              <a:gd name="connsiteX0" fmla="*/ 1054100 w 6062406"/>
              <a:gd name="connsiteY0" fmla="*/ 0 h 2944373"/>
              <a:gd name="connsiteX1" fmla="*/ 6062406 w 6062406"/>
              <a:gd name="connsiteY1" fmla="*/ 673100 h 2944373"/>
              <a:gd name="connsiteX2" fmla="*/ 6062406 w 6062406"/>
              <a:gd name="connsiteY2" fmla="*/ 1280673 h 2944373"/>
              <a:gd name="connsiteX3" fmla="*/ 0 w 6062406"/>
              <a:gd name="connsiteY3" fmla="*/ 2944373 h 2944373"/>
              <a:gd name="connsiteX4" fmla="*/ 1054100 w 6062406"/>
              <a:gd name="connsiteY4" fmla="*/ 0 h 2944373"/>
              <a:gd name="connsiteX0" fmla="*/ 1054100 w 7307006"/>
              <a:gd name="connsiteY0" fmla="*/ 12700 h 2957073"/>
              <a:gd name="connsiteX1" fmla="*/ 7307006 w 7307006"/>
              <a:gd name="connsiteY1" fmla="*/ 0 h 2957073"/>
              <a:gd name="connsiteX2" fmla="*/ 6062406 w 7307006"/>
              <a:gd name="connsiteY2" fmla="*/ 1293373 h 2957073"/>
              <a:gd name="connsiteX3" fmla="*/ 0 w 7307006"/>
              <a:gd name="connsiteY3" fmla="*/ 2957073 h 2957073"/>
              <a:gd name="connsiteX4" fmla="*/ 1054100 w 7307006"/>
              <a:gd name="connsiteY4" fmla="*/ 12700 h 2957073"/>
              <a:gd name="connsiteX0" fmla="*/ 1054100 w 8348406"/>
              <a:gd name="connsiteY0" fmla="*/ 12700 h 2969773"/>
              <a:gd name="connsiteX1" fmla="*/ 7307006 w 8348406"/>
              <a:gd name="connsiteY1" fmla="*/ 0 h 2969773"/>
              <a:gd name="connsiteX2" fmla="*/ 8348406 w 8348406"/>
              <a:gd name="connsiteY2" fmla="*/ 2969773 h 2969773"/>
              <a:gd name="connsiteX3" fmla="*/ 0 w 8348406"/>
              <a:gd name="connsiteY3" fmla="*/ 2957073 h 2969773"/>
              <a:gd name="connsiteX4" fmla="*/ 1054100 w 8348406"/>
              <a:gd name="connsiteY4" fmla="*/ 12700 h 2969773"/>
              <a:gd name="connsiteX0" fmla="*/ 1054100 w 8348406"/>
              <a:gd name="connsiteY0" fmla="*/ 0 h 2957073"/>
              <a:gd name="connsiteX1" fmla="*/ 7279574 w 8348406"/>
              <a:gd name="connsiteY1" fmla="*/ 14732 h 2957073"/>
              <a:gd name="connsiteX2" fmla="*/ 8348406 w 8348406"/>
              <a:gd name="connsiteY2" fmla="*/ 2957073 h 2957073"/>
              <a:gd name="connsiteX3" fmla="*/ 0 w 8348406"/>
              <a:gd name="connsiteY3" fmla="*/ 2944373 h 2957073"/>
              <a:gd name="connsiteX4" fmla="*/ 1054100 w 8348406"/>
              <a:gd name="connsiteY4" fmla="*/ 0 h 2957073"/>
              <a:gd name="connsiteX0" fmla="*/ 0 w 7294306"/>
              <a:gd name="connsiteY0" fmla="*/ 1997684 h 4954757"/>
              <a:gd name="connsiteX1" fmla="*/ 6225474 w 7294306"/>
              <a:gd name="connsiteY1" fmla="*/ 2012416 h 4954757"/>
              <a:gd name="connsiteX2" fmla="*/ 7294306 w 7294306"/>
              <a:gd name="connsiteY2" fmla="*/ 4954757 h 4954757"/>
              <a:gd name="connsiteX3" fmla="*/ 710692 w 7294306"/>
              <a:gd name="connsiteY3" fmla="*/ 0 h 4954757"/>
              <a:gd name="connsiteX4" fmla="*/ 0 w 7294306"/>
              <a:gd name="connsiteY4" fmla="*/ 1997684 h 4954757"/>
              <a:gd name="connsiteX0" fmla="*/ 0 w 6225474"/>
              <a:gd name="connsiteY0" fmla="*/ 1997684 h 2012416"/>
              <a:gd name="connsiteX1" fmla="*/ 6225474 w 6225474"/>
              <a:gd name="connsiteY1" fmla="*/ 2012416 h 2012416"/>
              <a:gd name="connsiteX2" fmla="*/ 5483794 w 6225474"/>
              <a:gd name="connsiteY2" fmla="*/ 48906 h 2012416"/>
              <a:gd name="connsiteX3" fmla="*/ 710692 w 6225474"/>
              <a:gd name="connsiteY3" fmla="*/ 0 h 2012416"/>
              <a:gd name="connsiteX4" fmla="*/ 0 w 6225474"/>
              <a:gd name="connsiteY4" fmla="*/ 1997684 h 2012416"/>
              <a:gd name="connsiteX0" fmla="*/ 0 w 6225474"/>
              <a:gd name="connsiteY0" fmla="*/ 1970530 h 1985262"/>
              <a:gd name="connsiteX1" fmla="*/ 6225474 w 6225474"/>
              <a:gd name="connsiteY1" fmla="*/ 1985262 h 1985262"/>
              <a:gd name="connsiteX2" fmla="*/ 5483794 w 6225474"/>
              <a:gd name="connsiteY2" fmla="*/ 21752 h 1985262"/>
              <a:gd name="connsiteX3" fmla="*/ 756412 w 6225474"/>
              <a:gd name="connsiteY3" fmla="*/ 0 h 1985262"/>
              <a:gd name="connsiteX4" fmla="*/ 0 w 6225474"/>
              <a:gd name="connsiteY4" fmla="*/ 1970530 h 1985262"/>
              <a:gd name="connsiteX0" fmla="*/ 0 w 6225474"/>
              <a:gd name="connsiteY0" fmla="*/ 1948778 h 1963510"/>
              <a:gd name="connsiteX1" fmla="*/ 6225474 w 6225474"/>
              <a:gd name="connsiteY1" fmla="*/ 1963510 h 1963510"/>
              <a:gd name="connsiteX2" fmla="*/ 5483794 w 6225474"/>
              <a:gd name="connsiteY2" fmla="*/ 0 h 1963510"/>
              <a:gd name="connsiteX3" fmla="*/ 728703 w 6225474"/>
              <a:gd name="connsiteY3" fmla="*/ 191 h 1963510"/>
              <a:gd name="connsiteX4" fmla="*/ 0 w 6225474"/>
              <a:gd name="connsiteY4" fmla="*/ 1948778 h 1963510"/>
              <a:gd name="connsiteX0" fmla="*/ 0 w 6225474"/>
              <a:gd name="connsiteY0" fmla="*/ 1976015 h 1990747"/>
              <a:gd name="connsiteX1" fmla="*/ 6225474 w 6225474"/>
              <a:gd name="connsiteY1" fmla="*/ 1990747 h 1990747"/>
              <a:gd name="connsiteX2" fmla="*/ 5483794 w 6225474"/>
              <a:gd name="connsiteY2" fmla="*/ 27237 h 1990747"/>
              <a:gd name="connsiteX3" fmla="*/ 728703 w 6225474"/>
              <a:gd name="connsiteY3" fmla="*/ 0 h 1990747"/>
              <a:gd name="connsiteX4" fmla="*/ 0 w 6225474"/>
              <a:gd name="connsiteY4" fmla="*/ 1976015 h 1990747"/>
              <a:gd name="connsiteX0" fmla="*/ 0 w 5925436"/>
              <a:gd name="connsiteY0" fmla="*/ 1976015 h 1990747"/>
              <a:gd name="connsiteX1" fmla="*/ 5925436 w 5925436"/>
              <a:gd name="connsiteY1" fmla="*/ 1990747 h 1990747"/>
              <a:gd name="connsiteX2" fmla="*/ 5183756 w 5925436"/>
              <a:gd name="connsiteY2" fmla="*/ 27237 h 1990747"/>
              <a:gd name="connsiteX3" fmla="*/ 428665 w 5925436"/>
              <a:gd name="connsiteY3" fmla="*/ 0 h 1990747"/>
              <a:gd name="connsiteX4" fmla="*/ 0 w 5925436"/>
              <a:gd name="connsiteY4" fmla="*/ 1976015 h 1990747"/>
              <a:gd name="connsiteX0" fmla="*/ 0 w 5596823"/>
              <a:gd name="connsiteY0" fmla="*/ 1976015 h 1990747"/>
              <a:gd name="connsiteX1" fmla="*/ 5596823 w 5596823"/>
              <a:gd name="connsiteY1" fmla="*/ 1990747 h 1990747"/>
              <a:gd name="connsiteX2" fmla="*/ 5183756 w 5596823"/>
              <a:gd name="connsiteY2" fmla="*/ 27237 h 1990747"/>
              <a:gd name="connsiteX3" fmla="*/ 428665 w 5596823"/>
              <a:gd name="connsiteY3" fmla="*/ 0 h 1990747"/>
              <a:gd name="connsiteX4" fmla="*/ 0 w 5596823"/>
              <a:gd name="connsiteY4" fmla="*/ 1976015 h 1990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596823" h="1990747">
                <a:moveTo>
                  <a:pt x="0" y="1976015"/>
                </a:moveTo>
                <a:lnTo>
                  <a:pt x="5596823" y="1990747"/>
                </a:lnTo>
                <a:lnTo>
                  <a:pt x="5183756" y="27237"/>
                </a:lnTo>
                <a:lnTo>
                  <a:pt x="428665" y="0"/>
                </a:lnTo>
                <a:lnTo>
                  <a:pt x="0" y="1976015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>
                <a:solidFill>
                  <a:schemeClr val="tx1"/>
                </a:solidFill>
              </a:rPr>
              <a:t>Spelyta 2</a:t>
            </a:r>
          </a:p>
        </p:txBody>
      </p:sp>
      <p:sp>
        <p:nvSpPr>
          <p:cNvPr id="20" name="Rektangel 6">
            <a:extLst>
              <a:ext uri="{FF2B5EF4-FFF2-40B4-BE49-F238E27FC236}">
                <a16:creationId xmlns:a16="http://schemas.microsoft.com/office/drawing/2014/main" id="{79BBA0AF-E578-3A42-0012-6C5F345EC0D7}"/>
              </a:ext>
            </a:extLst>
          </p:cNvPr>
          <p:cNvSpPr/>
          <p:nvPr/>
        </p:nvSpPr>
        <p:spPr>
          <a:xfrm>
            <a:off x="3722074" y="226568"/>
            <a:ext cx="4746778" cy="1204251"/>
          </a:xfrm>
          <a:custGeom>
            <a:avLst/>
            <a:gdLst>
              <a:gd name="connsiteX0" fmla="*/ 0 w 3789106"/>
              <a:gd name="connsiteY0" fmla="*/ 0 h 607573"/>
              <a:gd name="connsiteX1" fmla="*/ 3789106 w 3789106"/>
              <a:gd name="connsiteY1" fmla="*/ 0 h 607573"/>
              <a:gd name="connsiteX2" fmla="*/ 3789106 w 3789106"/>
              <a:gd name="connsiteY2" fmla="*/ 607573 h 607573"/>
              <a:gd name="connsiteX3" fmla="*/ 0 w 3789106"/>
              <a:gd name="connsiteY3" fmla="*/ 607573 h 607573"/>
              <a:gd name="connsiteX4" fmla="*/ 0 w 3789106"/>
              <a:gd name="connsiteY4" fmla="*/ 0 h 607573"/>
              <a:gd name="connsiteX0" fmla="*/ 2273300 w 6062406"/>
              <a:gd name="connsiteY0" fmla="*/ 0 h 2271273"/>
              <a:gd name="connsiteX1" fmla="*/ 6062406 w 6062406"/>
              <a:gd name="connsiteY1" fmla="*/ 0 h 2271273"/>
              <a:gd name="connsiteX2" fmla="*/ 6062406 w 6062406"/>
              <a:gd name="connsiteY2" fmla="*/ 607573 h 2271273"/>
              <a:gd name="connsiteX3" fmla="*/ 0 w 6062406"/>
              <a:gd name="connsiteY3" fmla="*/ 2271273 h 2271273"/>
              <a:gd name="connsiteX4" fmla="*/ 2273300 w 6062406"/>
              <a:gd name="connsiteY4" fmla="*/ 0 h 2271273"/>
              <a:gd name="connsiteX0" fmla="*/ 1054100 w 6062406"/>
              <a:gd name="connsiteY0" fmla="*/ 0 h 2944373"/>
              <a:gd name="connsiteX1" fmla="*/ 6062406 w 6062406"/>
              <a:gd name="connsiteY1" fmla="*/ 673100 h 2944373"/>
              <a:gd name="connsiteX2" fmla="*/ 6062406 w 6062406"/>
              <a:gd name="connsiteY2" fmla="*/ 1280673 h 2944373"/>
              <a:gd name="connsiteX3" fmla="*/ 0 w 6062406"/>
              <a:gd name="connsiteY3" fmla="*/ 2944373 h 2944373"/>
              <a:gd name="connsiteX4" fmla="*/ 1054100 w 6062406"/>
              <a:gd name="connsiteY4" fmla="*/ 0 h 2944373"/>
              <a:gd name="connsiteX0" fmla="*/ 1054100 w 7307006"/>
              <a:gd name="connsiteY0" fmla="*/ 12700 h 2957073"/>
              <a:gd name="connsiteX1" fmla="*/ 7307006 w 7307006"/>
              <a:gd name="connsiteY1" fmla="*/ 0 h 2957073"/>
              <a:gd name="connsiteX2" fmla="*/ 6062406 w 7307006"/>
              <a:gd name="connsiteY2" fmla="*/ 1293373 h 2957073"/>
              <a:gd name="connsiteX3" fmla="*/ 0 w 7307006"/>
              <a:gd name="connsiteY3" fmla="*/ 2957073 h 2957073"/>
              <a:gd name="connsiteX4" fmla="*/ 1054100 w 7307006"/>
              <a:gd name="connsiteY4" fmla="*/ 12700 h 2957073"/>
              <a:gd name="connsiteX0" fmla="*/ 1054100 w 8348406"/>
              <a:gd name="connsiteY0" fmla="*/ 12700 h 2969773"/>
              <a:gd name="connsiteX1" fmla="*/ 7307006 w 8348406"/>
              <a:gd name="connsiteY1" fmla="*/ 0 h 2969773"/>
              <a:gd name="connsiteX2" fmla="*/ 8348406 w 8348406"/>
              <a:gd name="connsiteY2" fmla="*/ 2969773 h 2969773"/>
              <a:gd name="connsiteX3" fmla="*/ 0 w 8348406"/>
              <a:gd name="connsiteY3" fmla="*/ 2957073 h 2969773"/>
              <a:gd name="connsiteX4" fmla="*/ 1054100 w 8348406"/>
              <a:gd name="connsiteY4" fmla="*/ 12700 h 2969773"/>
              <a:gd name="connsiteX0" fmla="*/ 1054100 w 8348406"/>
              <a:gd name="connsiteY0" fmla="*/ 0 h 2957073"/>
              <a:gd name="connsiteX1" fmla="*/ 7279574 w 8348406"/>
              <a:gd name="connsiteY1" fmla="*/ 14732 h 2957073"/>
              <a:gd name="connsiteX2" fmla="*/ 8348406 w 8348406"/>
              <a:gd name="connsiteY2" fmla="*/ 2957073 h 2957073"/>
              <a:gd name="connsiteX3" fmla="*/ 0 w 8348406"/>
              <a:gd name="connsiteY3" fmla="*/ 2944373 h 2957073"/>
              <a:gd name="connsiteX4" fmla="*/ 1054100 w 8348406"/>
              <a:gd name="connsiteY4" fmla="*/ 0 h 2957073"/>
              <a:gd name="connsiteX0" fmla="*/ 0 w 7294306"/>
              <a:gd name="connsiteY0" fmla="*/ 1997684 h 4954757"/>
              <a:gd name="connsiteX1" fmla="*/ 6225474 w 7294306"/>
              <a:gd name="connsiteY1" fmla="*/ 2012416 h 4954757"/>
              <a:gd name="connsiteX2" fmla="*/ 7294306 w 7294306"/>
              <a:gd name="connsiteY2" fmla="*/ 4954757 h 4954757"/>
              <a:gd name="connsiteX3" fmla="*/ 710692 w 7294306"/>
              <a:gd name="connsiteY3" fmla="*/ 0 h 4954757"/>
              <a:gd name="connsiteX4" fmla="*/ 0 w 7294306"/>
              <a:gd name="connsiteY4" fmla="*/ 1997684 h 4954757"/>
              <a:gd name="connsiteX0" fmla="*/ 0 w 6225474"/>
              <a:gd name="connsiteY0" fmla="*/ 1997684 h 2012416"/>
              <a:gd name="connsiteX1" fmla="*/ 6225474 w 6225474"/>
              <a:gd name="connsiteY1" fmla="*/ 2012416 h 2012416"/>
              <a:gd name="connsiteX2" fmla="*/ 5483794 w 6225474"/>
              <a:gd name="connsiteY2" fmla="*/ 48906 h 2012416"/>
              <a:gd name="connsiteX3" fmla="*/ 710692 w 6225474"/>
              <a:gd name="connsiteY3" fmla="*/ 0 h 2012416"/>
              <a:gd name="connsiteX4" fmla="*/ 0 w 6225474"/>
              <a:gd name="connsiteY4" fmla="*/ 1997684 h 2012416"/>
              <a:gd name="connsiteX0" fmla="*/ 0 w 6225474"/>
              <a:gd name="connsiteY0" fmla="*/ 1970530 h 1985262"/>
              <a:gd name="connsiteX1" fmla="*/ 6225474 w 6225474"/>
              <a:gd name="connsiteY1" fmla="*/ 1985262 h 1985262"/>
              <a:gd name="connsiteX2" fmla="*/ 5483794 w 6225474"/>
              <a:gd name="connsiteY2" fmla="*/ 21752 h 1985262"/>
              <a:gd name="connsiteX3" fmla="*/ 756412 w 6225474"/>
              <a:gd name="connsiteY3" fmla="*/ 0 h 1985262"/>
              <a:gd name="connsiteX4" fmla="*/ 0 w 6225474"/>
              <a:gd name="connsiteY4" fmla="*/ 1970530 h 1985262"/>
              <a:gd name="connsiteX0" fmla="*/ 386588 w 5469062"/>
              <a:gd name="connsiteY0" fmla="*/ 0 h 3155564"/>
              <a:gd name="connsiteX1" fmla="*/ 5469062 w 5469062"/>
              <a:gd name="connsiteY1" fmla="*/ 3155564 h 3155564"/>
              <a:gd name="connsiteX2" fmla="*/ 4727382 w 5469062"/>
              <a:gd name="connsiteY2" fmla="*/ 1192054 h 3155564"/>
              <a:gd name="connsiteX3" fmla="*/ 0 w 5469062"/>
              <a:gd name="connsiteY3" fmla="*/ 1170302 h 3155564"/>
              <a:gd name="connsiteX4" fmla="*/ 386588 w 5469062"/>
              <a:gd name="connsiteY4" fmla="*/ 0 h 3155564"/>
              <a:gd name="connsiteX0" fmla="*/ 386588 w 4727382"/>
              <a:gd name="connsiteY0" fmla="*/ 0 h 1192054"/>
              <a:gd name="connsiteX1" fmla="*/ 4280342 w 4727382"/>
              <a:gd name="connsiteY1" fmla="*/ 14732 h 1192054"/>
              <a:gd name="connsiteX2" fmla="*/ 4727382 w 4727382"/>
              <a:gd name="connsiteY2" fmla="*/ 1192054 h 1192054"/>
              <a:gd name="connsiteX3" fmla="*/ 0 w 4727382"/>
              <a:gd name="connsiteY3" fmla="*/ 1170302 h 1192054"/>
              <a:gd name="connsiteX4" fmla="*/ 386588 w 4727382"/>
              <a:gd name="connsiteY4" fmla="*/ 0 h 1192054"/>
              <a:gd name="connsiteX0" fmla="*/ 430922 w 4771716"/>
              <a:gd name="connsiteY0" fmla="*/ 0 h 1192054"/>
              <a:gd name="connsiteX1" fmla="*/ 4324676 w 4771716"/>
              <a:gd name="connsiteY1" fmla="*/ 14732 h 1192054"/>
              <a:gd name="connsiteX2" fmla="*/ 4771716 w 4771716"/>
              <a:gd name="connsiteY2" fmla="*/ 1192054 h 1192054"/>
              <a:gd name="connsiteX3" fmla="*/ 0 w 4771716"/>
              <a:gd name="connsiteY3" fmla="*/ 1170302 h 1192054"/>
              <a:gd name="connsiteX4" fmla="*/ 430922 w 4771716"/>
              <a:gd name="connsiteY4" fmla="*/ 0 h 1192054"/>
              <a:gd name="connsiteX0" fmla="*/ 430922 w 4771716"/>
              <a:gd name="connsiteY0" fmla="*/ 0 h 1192054"/>
              <a:gd name="connsiteX1" fmla="*/ 4308050 w 4771716"/>
              <a:gd name="connsiteY1" fmla="*/ 9246 h 1192054"/>
              <a:gd name="connsiteX2" fmla="*/ 4771716 w 4771716"/>
              <a:gd name="connsiteY2" fmla="*/ 1192054 h 1192054"/>
              <a:gd name="connsiteX3" fmla="*/ 0 w 4771716"/>
              <a:gd name="connsiteY3" fmla="*/ 1170302 h 1192054"/>
              <a:gd name="connsiteX4" fmla="*/ 430922 w 4771716"/>
              <a:gd name="connsiteY4" fmla="*/ 0 h 1192054"/>
              <a:gd name="connsiteX0" fmla="*/ 430922 w 4746778"/>
              <a:gd name="connsiteY0" fmla="*/ 0 h 1192054"/>
              <a:gd name="connsiteX1" fmla="*/ 4308050 w 4746778"/>
              <a:gd name="connsiteY1" fmla="*/ 9246 h 1192054"/>
              <a:gd name="connsiteX2" fmla="*/ 4746778 w 4746778"/>
              <a:gd name="connsiteY2" fmla="*/ 1192054 h 1192054"/>
              <a:gd name="connsiteX3" fmla="*/ 0 w 4746778"/>
              <a:gd name="connsiteY3" fmla="*/ 1170302 h 1192054"/>
              <a:gd name="connsiteX4" fmla="*/ 430922 w 4746778"/>
              <a:gd name="connsiteY4" fmla="*/ 0 h 1192054"/>
              <a:gd name="connsiteX0" fmla="*/ 430922 w 4746778"/>
              <a:gd name="connsiteY0" fmla="*/ 0 h 1192054"/>
              <a:gd name="connsiteX1" fmla="*/ 4312207 w 4746778"/>
              <a:gd name="connsiteY1" fmla="*/ 21589 h 1192054"/>
              <a:gd name="connsiteX2" fmla="*/ 4746778 w 4746778"/>
              <a:gd name="connsiteY2" fmla="*/ 1192054 h 1192054"/>
              <a:gd name="connsiteX3" fmla="*/ 0 w 4746778"/>
              <a:gd name="connsiteY3" fmla="*/ 1170302 h 1192054"/>
              <a:gd name="connsiteX4" fmla="*/ 430922 w 4746778"/>
              <a:gd name="connsiteY4" fmla="*/ 0 h 1192054"/>
              <a:gd name="connsiteX0" fmla="*/ 430922 w 4746778"/>
              <a:gd name="connsiteY0" fmla="*/ 0 h 1192054"/>
              <a:gd name="connsiteX1" fmla="*/ 4324676 w 4746778"/>
              <a:gd name="connsiteY1" fmla="*/ 1019 h 1192054"/>
              <a:gd name="connsiteX2" fmla="*/ 4746778 w 4746778"/>
              <a:gd name="connsiteY2" fmla="*/ 1192054 h 1192054"/>
              <a:gd name="connsiteX3" fmla="*/ 0 w 4746778"/>
              <a:gd name="connsiteY3" fmla="*/ 1170302 h 1192054"/>
              <a:gd name="connsiteX4" fmla="*/ 430922 w 4746778"/>
              <a:gd name="connsiteY4" fmla="*/ 0 h 11920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6778" h="1192054">
                <a:moveTo>
                  <a:pt x="430922" y="0"/>
                </a:moveTo>
                <a:lnTo>
                  <a:pt x="4324676" y="1019"/>
                </a:lnTo>
                <a:lnTo>
                  <a:pt x="4746778" y="1192054"/>
                </a:lnTo>
                <a:lnTo>
                  <a:pt x="0" y="1170302"/>
                </a:lnTo>
                <a:lnTo>
                  <a:pt x="430922" y="0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>
                <a:solidFill>
                  <a:schemeClr val="tx1"/>
                </a:solidFill>
              </a:rPr>
              <a:t>Spelyta 3</a:t>
            </a:r>
          </a:p>
        </p:txBody>
      </p:sp>
      <p:sp>
        <p:nvSpPr>
          <p:cNvPr id="21" name="textruta 20">
            <a:extLst>
              <a:ext uri="{FF2B5EF4-FFF2-40B4-BE49-F238E27FC236}">
                <a16:creationId xmlns:a16="http://schemas.microsoft.com/office/drawing/2014/main" id="{5E913ADB-C80A-E9E2-996B-8162BD0105CB}"/>
              </a:ext>
            </a:extLst>
          </p:cNvPr>
          <p:cNvSpPr txBox="1"/>
          <p:nvPr/>
        </p:nvSpPr>
        <p:spPr>
          <a:xfrm rot="4212769">
            <a:off x="9517996" y="4503731"/>
            <a:ext cx="1491114" cy="338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ag Sans Book" panose="020B0503040000020004" pitchFamily="34" charset="77"/>
              </a:rPr>
              <a:t>Anfallsriktning</a:t>
            </a:r>
          </a:p>
        </p:txBody>
      </p:sp>
      <p:cxnSp>
        <p:nvCxnSpPr>
          <p:cNvPr id="23" name="Rak pil 22">
            <a:extLst>
              <a:ext uri="{FF2B5EF4-FFF2-40B4-BE49-F238E27FC236}">
                <a16:creationId xmlns:a16="http://schemas.microsoft.com/office/drawing/2014/main" id="{203D7248-31EE-6CA0-6FD5-420D9DE91B40}"/>
              </a:ext>
            </a:extLst>
          </p:cNvPr>
          <p:cNvCxnSpPr>
            <a:cxnSpLocks/>
          </p:cNvCxnSpPr>
          <p:nvPr/>
        </p:nvCxnSpPr>
        <p:spPr>
          <a:xfrm flipH="1" flipV="1">
            <a:off x="9505507" y="3327991"/>
            <a:ext cx="960885" cy="2690037"/>
          </a:xfrm>
          <a:prstGeom prst="straightConnector1">
            <a:avLst/>
          </a:prstGeom>
          <a:ln w="22225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Rektangel 6">
            <a:extLst>
              <a:ext uri="{FF2B5EF4-FFF2-40B4-BE49-F238E27FC236}">
                <a16:creationId xmlns:a16="http://schemas.microsoft.com/office/drawing/2014/main" id="{DC2E27DB-9FB5-37C1-D327-731713DA7CC8}"/>
              </a:ext>
            </a:extLst>
          </p:cNvPr>
          <p:cNvSpPr/>
          <p:nvPr/>
        </p:nvSpPr>
        <p:spPr>
          <a:xfrm>
            <a:off x="2743199" y="2611032"/>
            <a:ext cx="6700837" cy="1523951"/>
          </a:xfrm>
          <a:custGeom>
            <a:avLst/>
            <a:gdLst>
              <a:gd name="connsiteX0" fmla="*/ 0 w 3789106"/>
              <a:gd name="connsiteY0" fmla="*/ 0 h 607573"/>
              <a:gd name="connsiteX1" fmla="*/ 3789106 w 3789106"/>
              <a:gd name="connsiteY1" fmla="*/ 0 h 607573"/>
              <a:gd name="connsiteX2" fmla="*/ 3789106 w 3789106"/>
              <a:gd name="connsiteY2" fmla="*/ 607573 h 607573"/>
              <a:gd name="connsiteX3" fmla="*/ 0 w 3789106"/>
              <a:gd name="connsiteY3" fmla="*/ 607573 h 607573"/>
              <a:gd name="connsiteX4" fmla="*/ 0 w 3789106"/>
              <a:gd name="connsiteY4" fmla="*/ 0 h 607573"/>
              <a:gd name="connsiteX0" fmla="*/ 2273300 w 6062406"/>
              <a:gd name="connsiteY0" fmla="*/ 0 h 2271273"/>
              <a:gd name="connsiteX1" fmla="*/ 6062406 w 6062406"/>
              <a:gd name="connsiteY1" fmla="*/ 0 h 2271273"/>
              <a:gd name="connsiteX2" fmla="*/ 6062406 w 6062406"/>
              <a:gd name="connsiteY2" fmla="*/ 607573 h 2271273"/>
              <a:gd name="connsiteX3" fmla="*/ 0 w 6062406"/>
              <a:gd name="connsiteY3" fmla="*/ 2271273 h 2271273"/>
              <a:gd name="connsiteX4" fmla="*/ 2273300 w 6062406"/>
              <a:gd name="connsiteY4" fmla="*/ 0 h 2271273"/>
              <a:gd name="connsiteX0" fmla="*/ 1054100 w 6062406"/>
              <a:gd name="connsiteY0" fmla="*/ 0 h 2944373"/>
              <a:gd name="connsiteX1" fmla="*/ 6062406 w 6062406"/>
              <a:gd name="connsiteY1" fmla="*/ 673100 h 2944373"/>
              <a:gd name="connsiteX2" fmla="*/ 6062406 w 6062406"/>
              <a:gd name="connsiteY2" fmla="*/ 1280673 h 2944373"/>
              <a:gd name="connsiteX3" fmla="*/ 0 w 6062406"/>
              <a:gd name="connsiteY3" fmla="*/ 2944373 h 2944373"/>
              <a:gd name="connsiteX4" fmla="*/ 1054100 w 6062406"/>
              <a:gd name="connsiteY4" fmla="*/ 0 h 2944373"/>
              <a:gd name="connsiteX0" fmla="*/ 1054100 w 7307006"/>
              <a:gd name="connsiteY0" fmla="*/ 12700 h 2957073"/>
              <a:gd name="connsiteX1" fmla="*/ 7307006 w 7307006"/>
              <a:gd name="connsiteY1" fmla="*/ 0 h 2957073"/>
              <a:gd name="connsiteX2" fmla="*/ 6062406 w 7307006"/>
              <a:gd name="connsiteY2" fmla="*/ 1293373 h 2957073"/>
              <a:gd name="connsiteX3" fmla="*/ 0 w 7307006"/>
              <a:gd name="connsiteY3" fmla="*/ 2957073 h 2957073"/>
              <a:gd name="connsiteX4" fmla="*/ 1054100 w 7307006"/>
              <a:gd name="connsiteY4" fmla="*/ 12700 h 2957073"/>
              <a:gd name="connsiteX0" fmla="*/ 1054100 w 8348406"/>
              <a:gd name="connsiteY0" fmla="*/ 12700 h 2969773"/>
              <a:gd name="connsiteX1" fmla="*/ 7307006 w 8348406"/>
              <a:gd name="connsiteY1" fmla="*/ 0 h 2969773"/>
              <a:gd name="connsiteX2" fmla="*/ 8348406 w 8348406"/>
              <a:gd name="connsiteY2" fmla="*/ 2969773 h 2969773"/>
              <a:gd name="connsiteX3" fmla="*/ 0 w 8348406"/>
              <a:gd name="connsiteY3" fmla="*/ 2957073 h 2969773"/>
              <a:gd name="connsiteX4" fmla="*/ 1054100 w 8348406"/>
              <a:gd name="connsiteY4" fmla="*/ 12700 h 2969773"/>
              <a:gd name="connsiteX0" fmla="*/ 1054100 w 8348406"/>
              <a:gd name="connsiteY0" fmla="*/ 0 h 2957073"/>
              <a:gd name="connsiteX1" fmla="*/ 7279574 w 8348406"/>
              <a:gd name="connsiteY1" fmla="*/ 14732 h 2957073"/>
              <a:gd name="connsiteX2" fmla="*/ 8348406 w 8348406"/>
              <a:gd name="connsiteY2" fmla="*/ 2957073 h 2957073"/>
              <a:gd name="connsiteX3" fmla="*/ 0 w 8348406"/>
              <a:gd name="connsiteY3" fmla="*/ 2944373 h 2957073"/>
              <a:gd name="connsiteX4" fmla="*/ 1054100 w 8348406"/>
              <a:gd name="connsiteY4" fmla="*/ 0 h 2957073"/>
              <a:gd name="connsiteX0" fmla="*/ 0 w 7294306"/>
              <a:gd name="connsiteY0" fmla="*/ 1997684 h 4954757"/>
              <a:gd name="connsiteX1" fmla="*/ 6225474 w 7294306"/>
              <a:gd name="connsiteY1" fmla="*/ 2012416 h 4954757"/>
              <a:gd name="connsiteX2" fmla="*/ 7294306 w 7294306"/>
              <a:gd name="connsiteY2" fmla="*/ 4954757 h 4954757"/>
              <a:gd name="connsiteX3" fmla="*/ 710692 w 7294306"/>
              <a:gd name="connsiteY3" fmla="*/ 0 h 4954757"/>
              <a:gd name="connsiteX4" fmla="*/ 0 w 7294306"/>
              <a:gd name="connsiteY4" fmla="*/ 1997684 h 4954757"/>
              <a:gd name="connsiteX0" fmla="*/ 0 w 6225474"/>
              <a:gd name="connsiteY0" fmla="*/ 1997684 h 2012416"/>
              <a:gd name="connsiteX1" fmla="*/ 6225474 w 6225474"/>
              <a:gd name="connsiteY1" fmla="*/ 2012416 h 2012416"/>
              <a:gd name="connsiteX2" fmla="*/ 5483794 w 6225474"/>
              <a:gd name="connsiteY2" fmla="*/ 48906 h 2012416"/>
              <a:gd name="connsiteX3" fmla="*/ 710692 w 6225474"/>
              <a:gd name="connsiteY3" fmla="*/ 0 h 2012416"/>
              <a:gd name="connsiteX4" fmla="*/ 0 w 6225474"/>
              <a:gd name="connsiteY4" fmla="*/ 1997684 h 2012416"/>
              <a:gd name="connsiteX0" fmla="*/ 0 w 6225474"/>
              <a:gd name="connsiteY0" fmla="*/ 1970530 h 1985262"/>
              <a:gd name="connsiteX1" fmla="*/ 6225474 w 6225474"/>
              <a:gd name="connsiteY1" fmla="*/ 1985262 h 1985262"/>
              <a:gd name="connsiteX2" fmla="*/ 5483794 w 6225474"/>
              <a:gd name="connsiteY2" fmla="*/ 21752 h 1985262"/>
              <a:gd name="connsiteX3" fmla="*/ 756412 w 6225474"/>
              <a:gd name="connsiteY3" fmla="*/ 0 h 1985262"/>
              <a:gd name="connsiteX4" fmla="*/ 0 w 6225474"/>
              <a:gd name="connsiteY4" fmla="*/ 1970530 h 1985262"/>
              <a:gd name="connsiteX0" fmla="*/ 0 w 6225474"/>
              <a:gd name="connsiteY0" fmla="*/ 1948778 h 1963510"/>
              <a:gd name="connsiteX1" fmla="*/ 6225474 w 6225474"/>
              <a:gd name="connsiteY1" fmla="*/ 1963510 h 1963510"/>
              <a:gd name="connsiteX2" fmla="*/ 5483794 w 6225474"/>
              <a:gd name="connsiteY2" fmla="*/ 0 h 1963510"/>
              <a:gd name="connsiteX3" fmla="*/ 728703 w 6225474"/>
              <a:gd name="connsiteY3" fmla="*/ 191 h 1963510"/>
              <a:gd name="connsiteX4" fmla="*/ 0 w 6225474"/>
              <a:gd name="connsiteY4" fmla="*/ 1948778 h 1963510"/>
              <a:gd name="connsiteX0" fmla="*/ 0 w 6225474"/>
              <a:gd name="connsiteY0" fmla="*/ 1976015 h 1990747"/>
              <a:gd name="connsiteX1" fmla="*/ 6225474 w 6225474"/>
              <a:gd name="connsiteY1" fmla="*/ 1990747 h 1990747"/>
              <a:gd name="connsiteX2" fmla="*/ 5483794 w 6225474"/>
              <a:gd name="connsiteY2" fmla="*/ 27237 h 1990747"/>
              <a:gd name="connsiteX3" fmla="*/ 728703 w 6225474"/>
              <a:gd name="connsiteY3" fmla="*/ 0 h 1990747"/>
              <a:gd name="connsiteX4" fmla="*/ 0 w 6225474"/>
              <a:gd name="connsiteY4" fmla="*/ 1976015 h 1990747"/>
              <a:gd name="connsiteX0" fmla="*/ 0 w 5925436"/>
              <a:gd name="connsiteY0" fmla="*/ 1976015 h 1990747"/>
              <a:gd name="connsiteX1" fmla="*/ 5925436 w 5925436"/>
              <a:gd name="connsiteY1" fmla="*/ 1990747 h 1990747"/>
              <a:gd name="connsiteX2" fmla="*/ 5183756 w 5925436"/>
              <a:gd name="connsiteY2" fmla="*/ 27237 h 1990747"/>
              <a:gd name="connsiteX3" fmla="*/ 428665 w 5925436"/>
              <a:gd name="connsiteY3" fmla="*/ 0 h 1990747"/>
              <a:gd name="connsiteX4" fmla="*/ 0 w 5925436"/>
              <a:gd name="connsiteY4" fmla="*/ 1976015 h 1990747"/>
              <a:gd name="connsiteX0" fmla="*/ 0 w 5596823"/>
              <a:gd name="connsiteY0" fmla="*/ 1976015 h 1990747"/>
              <a:gd name="connsiteX1" fmla="*/ 5596823 w 5596823"/>
              <a:gd name="connsiteY1" fmla="*/ 1990747 h 1990747"/>
              <a:gd name="connsiteX2" fmla="*/ 5183756 w 5596823"/>
              <a:gd name="connsiteY2" fmla="*/ 27237 h 1990747"/>
              <a:gd name="connsiteX3" fmla="*/ 428665 w 5596823"/>
              <a:gd name="connsiteY3" fmla="*/ 0 h 1990747"/>
              <a:gd name="connsiteX4" fmla="*/ 0 w 5596823"/>
              <a:gd name="connsiteY4" fmla="*/ 1976015 h 1990747"/>
              <a:gd name="connsiteX0" fmla="*/ 0 w 5657923"/>
              <a:gd name="connsiteY0" fmla="*/ 2519243 h 2519243"/>
              <a:gd name="connsiteX1" fmla="*/ 5657923 w 5657923"/>
              <a:gd name="connsiteY1" fmla="*/ 1990747 h 2519243"/>
              <a:gd name="connsiteX2" fmla="*/ 5244856 w 5657923"/>
              <a:gd name="connsiteY2" fmla="*/ 27237 h 2519243"/>
              <a:gd name="connsiteX3" fmla="*/ 489765 w 5657923"/>
              <a:gd name="connsiteY3" fmla="*/ 0 h 2519243"/>
              <a:gd name="connsiteX4" fmla="*/ 0 w 5657923"/>
              <a:gd name="connsiteY4" fmla="*/ 2519243 h 2519243"/>
              <a:gd name="connsiteX0" fmla="*/ 0 w 5731244"/>
              <a:gd name="connsiteY0" fmla="*/ 2519243 h 2519243"/>
              <a:gd name="connsiteX1" fmla="*/ 5731244 w 5731244"/>
              <a:gd name="connsiteY1" fmla="*/ 2510358 h 2519243"/>
              <a:gd name="connsiteX2" fmla="*/ 5244856 w 5731244"/>
              <a:gd name="connsiteY2" fmla="*/ 27237 h 2519243"/>
              <a:gd name="connsiteX3" fmla="*/ 489765 w 5731244"/>
              <a:gd name="connsiteY3" fmla="*/ 0 h 2519243"/>
              <a:gd name="connsiteX4" fmla="*/ 0 w 5731244"/>
              <a:gd name="connsiteY4" fmla="*/ 2519243 h 25192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731244" h="2519243">
                <a:moveTo>
                  <a:pt x="0" y="2519243"/>
                </a:moveTo>
                <a:lnTo>
                  <a:pt x="5731244" y="2510358"/>
                </a:lnTo>
                <a:lnTo>
                  <a:pt x="5244856" y="27237"/>
                </a:lnTo>
                <a:lnTo>
                  <a:pt x="489765" y="0"/>
                </a:lnTo>
                <a:lnTo>
                  <a:pt x="0" y="2519243"/>
                </a:lnTo>
                <a:close/>
              </a:path>
            </a:pathLst>
          </a:custGeom>
          <a:noFill/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600" b="1">
                <a:solidFill>
                  <a:schemeClr val="tx1"/>
                </a:solidFill>
              </a:rPr>
              <a:t>Spelyta 1</a:t>
            </a:r>
          </a:p>
        </p:txBody>
      </p:sp>
      <p:pic>
        <p:nvPicPr>
          <p:cNvPr id="4" name="Picture 1" descr="killar13.png">
            <a:extLst>
              <a:ext uri="{FF2B5EF4-FFF2-40B4-BE49-F238E27FC236}">
                <a16:creationId xmlns:a16="http://schemas.microsoft.com/office/drawing/2014/main" id="{7F499B1F-2745-087F-ADA7-DD11E5818389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91753" y="1036425"/>
            <a:ext cx="235157" cy="61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målvakt02.png">
            <a:extLst>
              <a:ext uri="{FF2B5EF4-FFF2-40B4-BE49-F238E27FC236}">
                <a16:creationId xmlns:a16="http://schemas.microsoft.com/office/drawing/2014/main" id="{EE934858-9AA8-92F6-8000-28A49514E7B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54113" y="341414"/>
            <a:ext cx="337137" cy="40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 descr="killar13.png">
            <a:extLst>
              <a:ext uri="{FF2B5EF4-FFF2-40B4-BE49-F238E27FC236}">
                <a16:creationId xmlns:a16="http://schemas.microsoft.com/office/drawing/2014/main" id="{B86A666E-BB51-07CB-2505-86D88150752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364" y="1029097"/>
            <a:ext cx="235157" cy="61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" descr="killar13.png">
            <a:extLst>
              <a:ext uri="{FF2B5EF4-FFF2-40B4-BE49-F238E27FC236}">
                <a16:creationId xmlns:a16="http://schemas.microsoft.com/office/drawing/2014/main" id="{68EA4405-1AE8-3400-F842-09947ADA8961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3091" y="1029096"/>
            <a:ext cx="235157" cy="61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" descr="killar13.png">
            <a:extLst>
              <a:ext uri="{FF2B5EF4-FFF2-40B4-BE49-F238E27FC236}">
                <a16:creationId xmlns:a16="http://schemas.microsoft.com/office/drawing/2014/main" id="{3B8853DA-28DF-6D84-1AFC-F1C9BB177A0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27840" y="1029096"/>
            <a:ext cx="235157" cy="613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" descr="killar13.png">
            <a:extLst>
              <a:ext uri="{FF2B5EF4-FFF2-40B4-BE49-F238E27FC236}">
                <a16:creationId xmlns:a16="http://schemas.microsoft.com/office/drawing/2014/main" id="{8EAC79F9-C2CD-62E7-30AC-2968C2F1C91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94988" y="2282919"/>
            <a:ext cx="295388" cy="770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" descr="killar13.png">
            <a:extLst>
              <a:ext uri="{FF2B5EF4-FFF2-40B4-BE49-F238E27FC236}">
                <a16:creationId xmlns:a16="http://schemas.microsoft.com/office/drawing/2014/main" id="{A1B9E029-FB09-097F-FF34-2F9211EED62E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7791" y="3728186"/>
            <a:ext cx="342011" cy="891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" descr="killar13.png">
            <a:extLst>
              <a:ext uri="{FF2B5EF4-FFF2-40B4-BE49-F238E27FC236}">
                <a16:creationId xmlns:a16="http://schemas.microsoft.com/office/drawing/2014/main" id="{13D03556-848C-FA3F-BDA0-097E6CC886C8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41334" y="3732763"/>
            <a:ext cx="342011" cy="891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" descr="killar13.png">
            <a:extLst>
              <a:ext uri="{FF2B5EF4-FFF2-40B4-BE49-F238E27FC236}">
                <a16:creationId xmlns:a16="http://schemas.microsoft.com/office/drawing/2014/main" id="{3E88B5C2-33B0-D2FA-9CC6-A5A898061477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9281" y="2295252"/>
            <a:ext cx="295388" cy="770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 descr="killar13.png">
            <a:extLst>
              <a:ext uri="{FF2B5EF4-FFF2-40B4-BE49-F238E27FC236}">
                <a16:creationId xmlns:a16="http://schemas.microsoft.com/office/drawing/2014/main" id="{8B6B445D-7475-3B69-FE3F-6F81EEC0596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60052" y="2272110"/>
            <a:ext cx="295388" cy="770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" descr="killar13.png">
            <a:extLst>
              <a:ext uri="{FF2B5EF4-FFF2-40B4-BE49-F238E27FC236}">
                <a16:creationId xmlns:a16="http://schemas.microsoft.com/office/drawing/2014/main" id="{1C736D53-9360-211B-ED91-0F7B85D13A45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7960" y="2302490"/>
            <a:ext cx="295388" cy="770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Bildobjekt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918082" y="-51196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108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Arbetssätt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v-SE" dirty="0"/>
              <a:t>"Lagets arbetssätt är de principer som spelarna ska följa för</a:t>
            </a:r>
          </a:p>
          <a:p>
            <a:pPr marL="0" indent="0">
              <a:buNone/>
            </a:pPr>
            <a:r>
              <a:rPr lang="sv-SE" dirty="0"/>
              <a:t>att anfallsspelet och försvarsspelet ska fungera väl.</a:t>
            </a:r>
          </a:p>
          <a:p>
            <a:pPr marL="0" indent="0">
              <a:buNone/>
            </a:pPr>
            <a:r>
              <a:rPr lang="sv-SE" dirty="0"/>
              <a:t>Samverkan och kommunikationen mellan spelarna har hög</a:t>
            </a:r>
          </a:p>
          <a:p>
            <a:pPr marL="0" indent="0">
              <a:buNone/>
            </a:pPr>
            <a:r>
              <a:rPr lang="sv-SE" dirty="0"/>
              <a:t>prioritet i ett lags arbetssätt.”</a:t>
            </a:r>
            <a:r>
              <a:rPr lang="sv-SE" dirty="0" err="1">
                <a:solidFill>
                  <a:srgbClr val="FFFFFF"/>
                </a:solidFill>
                <a:latin typeface="Calibri" panose="020F0502020204030204" pitchFamily="34" charset="0"/>
              </a:rPr>
              <a:t>rb</a:t>
            </a:r>
            <a:endParaRPr lang="sv-SE" dirty="0"/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9434" y="0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7220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Bildobjekt 2">
            <a:extLst>
              <a:ext uri="{FF2B5EF4-FFF2-40B4-BE49-F238E27FC236}">
                <a16:creationId xmlns:a16="http://schemas.microsoft.com/office/drawing/2014/main" id="{9073CEBD-EE03-F7C8-7092-F0AFB209A0F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alphaModFix amt="3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7380" r="7380"/>
          <a:stretch/>
        </p:blipFill>
        <p:spPr>
          <a:xfrm rot="16200000">
            <a:off x="2667003" y="-2667000"/>
            <a:ext cx="6858000" cy="12191999"/>
          </a:xfrm>
          <a:prstGeom prst="rect">
            <a:avLst/>
          </a:prstGeom>
        </p:spPr>
      </p:pic>
      <p:sp>
        <p:nvSpPr>
          <p:cNvPr id="2" name="Rubrik 6">
            <a:extLst>
              <a:ext uri="{FF2B5EF4-FFF2-40B4-BE49-F238E27FC236}">
                <a16:creationId xmlns:a16="http://schemas.microsoft.com/office/drawing/2014/main" id="{0DED092D-9226-A066-F0D3-40317D14203E}"/>
              </a:ext>
            </a:extLst>
          </p:cNvPr>
          <p:cNvSpPr txBox="1">
            <a:spLocks/>
          </p:cNvSpPr>
          <p:nvPr/>
        </p:nvSpPr>
        <p:spPr>
          <a:xfrm>
            <a:off x="419384" y="216961"/>
            <a:ext cx="9531626" cy="7732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ts val="52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SvFF Trim Condensed" pitchFamily="2" charset="77"/>
                <a:ea typeface="+mj-ea"/>
                <a:cs typeface="+mj-cs"/>
              </a:defRPr>
            </a:lvl1pPr>
          </a:lstStyle>
          <a:p>
            <a:pPr algn="l"/>
            <a:r>
              <a:rPr lang="sv-SE" sz="4800" b="1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</a:t>
            </a:r>
            <a:r>
              <a:rPr lang="sv-SE" b="1" dirty="0">
                <a:latin typeface="Calibri" panose="020F0502020204030204" pitchFamily="34" charset="0"/>
                <a:cs typeface="Calibri" panose="020F0502020204030204" pitchFamily="34" charset="0"/>
              </a:rPr>
              <a:t>Arbetssätt</a:t>
            </a:r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9B24A7CB-E760-6D1B-3C7D-1D7C22E3B9B3}"/>
              </a:ext>
            </a:extLst>
          </p:cNvPr>
          <p:cNvSpPr/>
          <p:nvPr/>
        </p:nvSpPr>
        <p:spPr>
          <a:xfrm>
            <a:off x="1855827" y="1913781"/>
            <a:ext cx="2476818" cy="607573"/>
          </a:xfrm>
          <a:prstGeom prst="rect">
            <a:avLst/>
          </a:prstGeom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Anfallsspel</a:t>
            </a:r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25CF1745-9436-2EDC-3FC5-F4D47CA7CA33}"/>
              </a:ext>
            </a:extLst>
          </p:cNvPr>
          <p:cNvSpPr/>
          <p:nvPr/>
        </p:nvSpPr>
        <p:spPr>
          <a:xfrm>
            <a:off x="7888327" y="1913781"/>
            <a:ext cx="2476818" cy="607573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Försvarsspel</a:t>
            </a:r>
          </a:p>
        </p:txBody>
      </p:sp>
      <p:sp>
        <p:nvSpPr>
          <p:cNvPr id="6" name="Vänster-höger 5">
            <a:extLst>
              <a:ext uri="{FF2B5EF4-FFF2-40B4-BE49-F238E27FC236}">
                <a16:creationId xmlns:a16="http://schemas.microsoft.com/office/drawing/2014/main" id="{CB92832D-E4F8-F08A-BF9A-C56413748920}"/>
              </a:ext>
            </a:extLst>
          </p:cNvPr>
          <p:cNvSpPr/>
          <p:nvPr/>
        </p:nvSpPr>
        <p:spPr>
          <a:xfrm>
            <a:off x="4908550" y="1755579"/>
            <a:ext cx="2374900" cy="881843"/>
          </a:xfrm>
          <a:prstGeom prst="leftRightArrow">
            <a:avLst/>
          </a:prstGeom>
          <a:gradFill>
            <a:gsLst>
              <a:gs pos="61000">
                <a:srgbClr val="216799"/>
              </a:gs>
              <a:gs pos="0">
                <a:schemeClr val="bg1">
                  <a:lumMod val="65000"/>
                </a:schemeClr>
              </a:gs>
              <a:gs pos="100000">
                <a:schemeClr val="accent1"/>
              </a:gs>
            </a:gsLst>
            <a:lin ang="10800000" scaled="0"/>
          </a:gradFill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Omställning</a:t>
            </a:r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55852891-A979-0442-4C23-F052D9FEB233}"/>
              </a:ext>
            </a:extLst>
          </p:cNvPr>
          <p:cNvSpPr/>
          <p:nvPr/>
        </p:nvSpPr>
        <p:spPr>
          <a:xfrm>
            <a:off x="487017" y="3278834"/>
            <a:ext cx="2476818" cy="607573"/>
          </a:xfrm>
          <a:prstGeom prst="rect">
            <a:avLst/>
          </a:prstGeom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Speluppbyggnad</a:t>
            </a:r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D4DAB06B-3173-3EA0-9FFC-01C43EF47645}"/>
              </a:ext>
            </a:extLst>
          </p:cNvPr>
          <p:cNvSpPr/>
          <p:nvPr/>
        </p:nvSpPr>
        <p:spPr>
          <a:xfrm>
            <a:off x="3255617" y="3278834"/>
            <a:ext cx="2476818" cy="607573"/>
          </a:xfrm>
          <a:prstGeom prst="rect">
            <a:avLst/>
          </a:prstGeom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Kontring</a:t>
            </a:r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5547BC56-15EE-9C1B-39D7-6C704F77A4E5}"/>
              </a:ext>
            </a:extLst>
          </p:cNvPr>
          <p:cNvSpPr/>
          <p:nvPr/>
        </p:nvSpPr>
        <p:spPr>
          <a:xfrm>
            <a:off x="487017" y="3886407"/>
            <a:ext cx="2476818" cy="607573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Vad prioriterar laget </a:t>
            </a:r>
            <a:b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när vi har bollen?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F99BA36A-6F8D-04A4-0632-8CD1573417EC}"/>
              </a:ext>
            </a:extLst>
          </p:cNvPr>
          <p:cNvSpPr/>
          <p:nvPr/>
        </p:nvSpPr>
        <p:spPr>
          <a:xfrm>
            <a:off x="3255617" y="3886407"/>
            <a:ext cx="2476818" cy="607573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Vad prioriterar laget </a:t>
            </a:r>
            <a:b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när vi vinner bollen?</a:t>
            </a:r>
          </a:p>
        </p:txBody>
      </p:sp>
      <p:sp>
        <p:nvSpPr>
          <p:cNvPr id="11" name="Rektangel 10">
            <a:extLst>
              <a:ext uri="{FF2B5EF4-FFF2-40B4-BE49-F238E27FC236}">
                <a16:creationId xmlns:a16="http://schemas.microsoft.com/office/drawing/2014/main" id="{B7E811A1-EB11-0288-4F42-E0A950583128}"/>
              </a:ext>
            </a:extLst>
          </p:cNvPr>
          <p:cNvSpPr/>
          <p:nvPr/>
        </p:nvSpPr>
        <p:spPr>
          <a:xfrm>
            <a:off x="1845917" y="5113786"/>
            <a:ext cx="2476818" cy="607573"/>
          </a:xfrm>
          <a:prstGeom prst="rect">
            <a:avLst/>
          </a:prstGeom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>
              <a:lnSpc>
                <a:spcPts val="1800"/>
              </a:lnSpc>
            </a:pPr>
            <a:r>
              <a:rPr lang="en-US" b="1"/>
              <a:t>Komma till avslut </a:t>
            </a:r>
            <a:br>
              <a:rPr lang="en-US" b="1"/>
            </a:br>
            <a:r>
              <a:rPr lang="en-US" b="1"/>
              <a:t>och göra mål</a:t>
            </a:r>
          </a:p>
        </p:txBody>
      </p:sp>
      <p:sp>
        <p:nvSpPr>
          <p:cNvPr id="12" name="Rektangel 11">
            <a:extLst>
              <a:ext uri="{FF2B5EF4-FFF2-40B4-BE49-F238E27FC236}">
                <a16:creationId xmlns:a16="http://schemas.microsoft.com/office/drawing/2014/main" id="{1B71A5D1-0CA0-7E97-5277-243B15B13A7E}"/>
              </a:ext>
            </a:extLst>
          </p:cNvPr>
          <p:cNvSpPr/>
          <p:nvPr/>
        </p:nvSpPr>
        <p:spPr>
          <a:xfrm>
            <a:off x="1845917" y="5721359"/>
            <a:ext cx="2476818" cy="607573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Vad prioriterar laget för att komma till avslut och göra mål?</a:t>
            </a:r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75AA07AD-B97B-5CED-7BB4-7FF5B56DAEFB}"/>
              </a:ext>
            </a:extLst>
          </p:cNvPr>
          <p:cNvSpPr/>
          <p:nvPr/>
        </p:nvSpPr>
        <p:spPr>
          <a:xfrm>
            <a:off x="6481417" y="3278834"/>
            <a:ext cx="2476818" cy="607573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Återerövring av bollen</a:t>
            </a:r>
          </a:p>
        </p:txBody>
      </p:sp>
      <p:sp>
        <p:nvSpPr>
          <p:cNvPr id="14" name="Rektangel 13">
            <a:extLst>
              <a:ext uri="{FF2B5EF4-FFF2-40B4-BE49-F238E27FC236}">
                <a16:creationId xmlns:a16="http://schemas.microsoft.com/office/drawing/2014/main" id="{44EBF8BD-25C5-66DC-5AFD-9C5D04522EC3}"/>
              </a:ext>
            </a:extLst>
          </p:cNvPr>
          <p:cNvSpPr/>
          <p:nvPr/>
        </p:nvSpPr>
        <p:spPr>
          <a:xfrm>
            <a:off x="9250017" y="3278834"/>
            <a:ext cx="2476818" cy="607573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>
              <a:lnSpc>
                <a:spcPts val="1800"/>
              </a:lnSpc>
            </a:pPr>
            <a:r>
              <a:rPr lang="en-US" b="1"/>
              <a:t>Förhindra speluppbyggnad</a:t>
            </a:r>
          </a:p>
        </p:txBody>
      </p:sp>
      <p:sp>
        <p:nvSpPr>
          <p:cNvPr id="15" name="Rektangel 14">
            <a:extLst>
              <a:ext uri="{FF2B5EF4-FFF2-40B4-BE49-F238E27FC236}">
                <a16:creationId xmlns:a16="http://schemas.microsoft.com/office/drawing/2014/main" id="{13223C57-9AE1-43E0-8ECF-C808B331F1FB}"/>
              </a:ext>
            </a:extLst>
          </p:cNvPr>
          <p:cNvSpPr/>
          <p:nvPr/>
        </p:nvSpPr>
        <p:spPr>
          <a:xfrm>
            <a:off x="6481417" y="3886407"/>
            <a:ext cx="2476818" cy="607573"/>
          </a:xfrm>
          <a:prstGeom prst="rect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Vad prioriterar laget när vi förlorar bollen?</a:t>
            </a:r>
          </a:p>
        </p:txBody>
      </p:sp>
      <p:sp>
        <p:nvSpPr>
          <p:cNvPr id="16" name="Rektangel 15">
            <a:extLst>
              <a:ext uri="{FF2B5EF4-FFF2-40B4-BE49-F238E27FC236}">
                <a16:creationId xmlns:a16="http://schemas.microsoft.com/office/drawing/2014/main" id="{8E062CC6-C090-0AE0-FB74-F554F32BAADA}"/>
              </a:ext>
            </a:extLst>
          </p:cNvPr>
          <p:cNvSpPr/>
          <p:nvPr/>
        </p:nvSpPr>
        <p:spPr>
          <a:xfrm>
            <a:off x="9250017" y="3886407"/>
            <a:ext cx="2476818" cy="607573"/>
          </a:xfrm>
          <a:prstGeom prst="rect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Vad prioriterar laget när motståndarna har bollen?</a:t>
            </a:r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861E5E36-3EB9-E415-13B0-6431766EB063}"/>
              </a:ext>
            </a:extLst>
          </p:cNvPr>
          <p:cNvSpPr/>
          <p:nvPr/>
        </p:nvSpPr>
        <p:spPr>
          <a:xfrm>
            <a:off x="7840317" y="5113786"/>
            <a:ext cx="2476818" cy="607573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rtlCol="0" anchor="ctr"/>
          <a:lstStyle/>
          <a:p>
            <a:pPr algn="ctr">
              <a:lnSpc>
                <a:spcPts val="1800"/>
              </a:lnSpc>
            </a:pPr>
            <a:r>
              <a:rPr lang="en-US" b="1"/>
              <a:t>Förhindra </a:t>
            </a:r>
            <a:br>
              <a:rPr lang="en-US" b="1"/>
            </a:br>
            <a:r>
              <a:rPr lang="en-US" b="1"/>
              <a:t>och rädda avslut</a:t>
            </a:r>
          </a:p>
        </p:txBody>
      </p:sp>
      <p:sp>
        <p:nvSpPr>
          <p:cNvPr id="18" name="Rektangel 17">
            <a:extLst>
              <a:ext uri="{FF2B5EF4-FFF2-40B4-BE49-F238E27FC236}">
                <a16:creationId xmlns:a16="http://schemas.microsoft.com/office/drawing/2014/main" id="{D7442E42-0703-2C92-FDA3-C1A10468E643}"/>
              </a:ext>
            </a:extLst>
          </p:cNvPr>
          <p:cNvSpPr/>
          <p:nvPr/>
        </p:nvSpPr>
        <p:spPr>
          <a:xfrm>
            <a:off x="7840317" y="5721359"/>
            <a:ext cx="2476818" cy="607573"/>
          </a:xfrm>
          <a:prstGeom prst="rect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sv-SE" sz="1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Vad prioriterar laget för att förhindra och rädda avslut?</a:t>
            </a:r>
          </a:p>
        </p:txBody>
      </p:sp>
      <p:sp>
        <p:nvSpPr>
          <p:cNvPr id="19" name="textruta 18">
            <a:extLst>
              <a:ext uri="{FF2B5EF4-FFF2-40B4-BE49-F238E27FC236}">
                <a16:creationId xmlns:a16="http://schemas.microsoft.com/office/drawing/2014/main" id="{2C79D93F-813C-0686-B8C6-90E731B80561}"/>
              </a:ext>
            </a:extLst>
          </p:cNvPr>
          <p:cNvSpPr txBox="1"/>
          <p:nvPr/>
        </p:nvSpPr>
        <p:spPr>
          <a:xfrm>
            <a:off x="0" y="26562"/>
            <a:ext cx="419384" cy="2308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fld id="{0A5C9F20-EE59-AB4E-A19F-7C3C343F8F50}" type="slidenum">
              <a:rPr kumimoji="0" 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ag Sans Book" panose="020B0503040000020004" pitchFamily="34" charset="77"/>
              </a:rPr>
              <a:pPr marL="0" marR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t>12</a:t>
            </a:fld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tag Sans Book" panose="020B0503040000020004" pitchFamily="34" charset="77"/>
            </a:endParaRPr>
          </a:p>
        </p:txBody>
      </p:sp>
      <p:pic>
        <p:nvPicPr>
          <p:cNvPr id="22" name="Bildobjekt 2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26915" y="-2680"/>
            <a:ext cx="1661932" cy="1794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997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6">
            <a:extLst>
              <a:ext uri="{FF2B5EF4-FFF2-40B4-BE49-F238E27FC236}">
                <a16:creationId xmlns:a16="http://schemas.microsoft.com/office/drawing/2014/main" id="{0DED092D-9226-A066-F0D3-40317D14203E}"/>
              </a:ext>
            </a:extLst>
          </p:cNvPr>
          <p:cNvSpPr txBox="1">
            <a:spLocks/>
          </p:cNvSpPr>
          <p:nvPr/>
        </p:nvSpPr>
        <p:spPr>
          <a:xfrm>
            <a:off x="419384" y="216961"/>
            <a:ext cx="9531626" cy="77325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ts val="52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SvFF Trim Condensed" pitchFamily="2" charset="77"/>
                <a:ea typeface="+mj-ea"/>
                <a:cs typeface="+mj-cs"/>
              </a:defRPr>
            </a:lvl1pPr>
          </a:lstStyle>
          <a:p>
            <a:pPr algn="l"/>
            <a:r>
              <a:rPr lang="sv-SE" sz="4800" b="1" dirty="0">
                <a:latin typeface="Calibri" panose="020F0502020204030204" pitchFamily="34" charset="0"/>
                <a:cs typeface="Calibri" panose="020F0502020204030204" pitchFamily="34" charset="0"/>
              </a:rPr>
              <a:t>Grundförutsättningar</a:t>
            </a:r>
          </a:p>
        </p:txBody>
      </p:sp>
      <p:sp>
        <p:nvSpPr>
          <p:cNvPr id="4" name="Rektangel 3">
            <a:extLst>
              <a:ext uri="{FF2B5EF4-FFF2-40B4-BE49-F238E27FC236}">
                <a16:creationId xmlns:a16="http://schemas.microsoft.com/office/drawing/2014/main" id="{9B24A7CB-E760-6D1B-3C7D-1D7C22E3B9B3}"/>
              </a:ext>
            </a:extLst>
          </p:cNvPr>
          <p:cNvSpPr/>
          <p:nvPr/>
        </p:nvSpPr>
        <p:spPr>
          <a:xfrm>
            <a:off x="831477" y="2525149"/>
            <a:ext cx="2476818" cy="607573"/>
          </a:xfrm>
          <a:prstGeom prst="rect">
            <a:avLst/>
          </a:prstGeom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Anfallsspel</a:t>
            </a:r>
            <a:endParaRPr lang="en-US" b="1" dirty="0"/>
          </a:p>
        </p:txBody>
      </p:sp>
      <p:sp>
        <p:nvSpPr>
          <p:cNvPr id="5" name="Rektangel 4">
            <a:extLst>
              <a:ext uri="{FF2B5EF4-FFF2-40B4-BE49-F238E27FC236}">
                <a16:creationId xmlns:a16="http://schemas.microsoft.com/office/drawing/2014/main" id="{25CF1745-9436-2EDC-3FC5-F4D47CA7CA33}"/>
              </a:ext>
            </a:extLst>
          </p:cNvPr>
          <p:cNvSpPr/>
          <p:nvPr/>
        </p:nvSpPr>
        <p:spPr>
          <a:xfrm>
            <a:off x="7245136" y="2545216"/>
            <a:ext cx="2476818" cy="607573"/>
          </a:xfrm>
          <a:prstGeom prst="rect">
            <a:avLst/>
          </a:prstGeom>
          <a:solidFill>
            <a:schemeClr val="accent3"/>
          </a:solidFill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/>
              <a:t>Försvarsspel</a:t>
            </a:r>
            <a:endParaRPr lang="en-US" b="1" dirty="0"/>
          </a:p>
        </p:txBody>
      </p:sp>
      <p:sp>
        <p:nvSpPr>
          <p:cNvPr id="6" name="Vänster-höger 5">
            <a:extLst>
              <a:ext uri="{FF2B5EF4-FFF2-40B4-BE49-F238E27FC236}">
                <a16:creationId xmlns:a16="http://schemas.microsoft.com/office/drawing/2014/main" id="{CB92832D-E4F8-F08A-BF9A-C56413748920}"/>
              </a:ext>
            </a:extLst>
          </p:cNvPr>
          <p:cNvSpPr/>
          <p:nvPr/>
        </p:nvSpPr>
        <p:spPr>
          <a:xfrm>
            <a:off x="4100368" y="2486594"/>
            <a:ext cx="2374900" cy="881843"/>
          </a:xfrm>
          <a:prstGeom prst="leftRightArrow">
            <a:avLst/>
          </a:prstGeom>
          <a:gradFill>
            <a:gsLst>
              <a:gs pos="61000">
                <a:srgbClr val="216799"/>
              </a:gs>
              <a:gs pos="0">
                <a:schemeClr val="bg1">
                  <a:lumMod val="65000"/>
                </a:schemeClr>
              </a:gs>
              <a:gs pos="100000">
                <a:schemeClr val="accent1"/>
              </a:gs>
            </a:gsLst>
            <a:lin ang="10800000" scaled="0"/>
          </a:gradFill>
          <a:ln w="19050">
            <a:solidFill>
              <a:schemeClr val="bg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Omställning</a:t>
            </a:r>
          </a:p>
        </p:txBody>
      </p:sp>
      <p:sp>
        <p:nvSpPr>
          <p:cNvPr id="19" name="textruta 18">
            <a:extLst>
              <a:ext uri="{FF2B5EF4-FFF2-40B4-BE49-F238E27FC236}">
                <a16:creationId xmlns:a16="http://schemas.microsoft.com/office/drawing/2014/main" id="{2C79D93F-813C-0686-B8C6-90E731B80561}"/>
              </a:ext>
            </a:extLst>
          </p:cNvPr>
          <p:cNvSpPr txBox="1"/>
          <p:nvPr/>
        </p:nvSpPr>
        <p:spPr>
          <a:xfrm>
            <a:off x="0" y="26562"/>
            <a:ext cx="419384" cy="2308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fld id="{0A5C9F20-EE59-AB4E-A19F-7C3C343F8F50}" type="slidenum">
              <a:rPr kumimoji="0" lang="en-US" sz="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Stag Sans Book" panose="020B0503040000020004" pitchFamily="34" charset="77"/>
              </a:rPr>
              <a:pPr marL="0" marR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t>13</a:t>
            </a:fld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Stag Sans Book" panose="020B0503040000020004" pitchFamily="34" charset="77"/>
            </a:endParaRPr>
          </a:p>
        </p:txBody>
      </p:sp>
      <p:sp>
        <p:nvSpPr>
          <p:cNvPr id="23" name="Rektangel 22">
            <a:extLst>
              <a:ext uri="{FF2B5EF4-FFF2-40B4-BE49-F238E27FC236}">
                <a16:creationId xmlns:a16="http://schemas.microsoft.com/office/drawing/2014/main" id="{4F956F5D-9C95-63BA-245D-6CFA79363E69}"/>
              </a:ext>
            </a:extLst>
          </p:cNvPr>
          <p:cNvSpPr/>
          <p:nvPr/>
        </p:nvSpPr>
        <p:spPr>
          <a:xfrm>
            <a:off x="831477" y="3132722"/>
            <a:ext cx="2476818" cy="2133822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altLang="sv-SE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Helvetica Neue" panose="02000503000000000000" pitchFamily="2" charset="0"/>
              </a:rPr>
              <a:t>Grundförutsättningar</a:t>
            </a:r>
          </a:p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altLang="sv-SE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Helvetica Neue" panose="02000503000000000000" pitchFamily="2" charset="0"/>
              </a:rPr>
              <a:t>Spelarbarhet</a:t>
            </a:r>
          </a:p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altLang="sv-SE" dirty="0">
                <a:solidFill>
                  <a:schemeClr val="tx1"/>
                </a:solidFill>
                <a:latin typeface="Calibri"/>
                <a:sym typeface="Helvetica Neue" panose="02000503000000000000" pitchFamily="2" charset="0"/>
              </a:rPr>
              <a:t>Spelavstånd</a:t>
            </a:r>
          </a:p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altLang="sv-SE" dirty="0">
                <a:solidFill>
                  <a:schemeClr val="tx1"/>
                </a:solidFill>
                <a:latin typeface="Calibri"/>
                <a:sym typeface="Helvetica Neue" panose="02000503000000000000" pitchFamily="2" charset="0"/>
              </a:rPr>
              <a:t>Speldjup</a:t>
            </a:r>
          </a:p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altLang="sv-SE" dirty="0">
                <a:solidFill>
                  <a:schemeClr val="tx1"/>
                </a:solidFill>
                <a:latin typeface="Calibri"/>
                <a:sym typeface="Helvetica Neue" panose="02000503000000000000" pitchFamily="2" charset="0"/>
              </a:rPr>
              <a:t>Spelbredd</a:t>
            </a:r>
          </a:p>
        </p:txBody>
      </p:sp>
      <p:sp>
        <p:nvSpPr>
          <p:cNvPr id="24" name="Rektangel 23">
            <a:extLst>
              <a:ext uri="{FF2B5EF4-FFF2-40B4-BE49-F238E27FC236}">
                <a16:creationId xmlns:a16="http://schemas.microsoft.com/office/drawing/2014/main" id="{B9436E9A-4E20-DF22-226E-9DCE4F5BE041}"/>
              </a:ext>
            </a:extLst>
          </p:cNvPr>
          <p:cNvSpPr/>
          <p:nvPr/>
        </p:nvSpPr>
        <p:spPr>
          <a:xfrm>
            <a:off x="7245136" y="3155978"/>
            <a:ext cx="2476818" cy="2133822"/>
          </a:xfrm>
          <a:prstGeom prst="rect">
            <a:avLst/>
          </a:prstGeom>
          <a:solidFill>
            <a:schemeClr val="accent3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altLang="sv-SE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Helvetica Neue" panose="02000503000000000000" pitchFamily="2" charset="0"/>
              </a:rPr>
              <a:t>Grundförutsättningar</a:t>
            </a:r>
          </a:p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sv-SE" altLang="sv-SE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+mn-cs"/>
                <a:sym typeface="Helvetica Neue" panose="02000503000000000000" pitchFamily="2" charset="0"/>
              </a:rPr>
              <a:t>Press</a:t>
            </a:r>
          </a:p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altLang="sv-SE" dirty="0">
                <a:solidFill>
                  <a:schemeClr val="tx1"/>
                </a:solidFill>
                <a:latin typeface="Calibri"/>
                <a:sym typeface="Helvetica Neue" panose="02000503000000000000" pitchFamily="2" charset="0"/>
              </a:rPr>
              <a:t>Markering</a:t>
            </a:r>
          </a:p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altLang="sv-SE" dirty="0">
                <a:solidFill>
                  <a:schemeClr val="tx1"/>
                </a:solidFill>
                <a:latin typeface="Calibri"/>
                <a:sym typeface="Helvetica Neue" panose="02000503000000000000" pitchFamily="2" charset="0"/>
              </a:rPr>
              <a:t>Täckning</a:t>
            </a:r>
          </a:p>
          <a:p>
            <a:pPr marL="0" marR="0" lvl="0" indent="0" algn="ctr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sv-SE" altLang="sv-SE" dirty="0">
                <a:solidFill>
                  <a:schemeClr val="tx1"/>
                </a:solidFill>
                <a:latin typeface="Calibri"/>
                <a:sym typeface="Helvetica Neue" panose="02000503000000000000" pitchFamily="2" charset="0"/>
              </a:rPr>
              <a:t>Understöd</a:t>
            </a:r>
          </a:p>
        </p:txBody>
      </p:sp>
      <p:pic>
        <p:nvPicPr>
          <p:cNvPr id="10" name="Bildobjekt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4003" y="0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1588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b="1" dirty="0"/>
              <a:t>Säffle SK F 15-19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677334" y="1468582"/>
            <a:ext cx="8596668" cy="189345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sv-SE" sz="2000" b="1" dirty="0"/>
              <a:t>Anfallsspel:</a:t>
            </a:r>
            <a:r>
              <a:rPr lang="sv-SE" dirty="0"/>
              <a:t> I vårt anfallsspel är målet att vi ska vara spelbara i alla korridorer och i alla spelytor.</a:t>
            </a:r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r>
              <a:rPr lang="sv-SE" sz="2000" b="1" dirty="0"/>
              <a:t>Försvarsspel:</a:t>
            </a:r>
            <a:r>
              <a:rPr lang="sv-SE" sz="2000" dirty="0"/>
              <a:t> </a:t>
            </a:r>
            <a:r>
              <a:rPr lang="sv-SE" dirty="0"/>
              <a:t>Vi försvarar i 3 korridorer och jobbar med kollektiva försvarsmetoder.</a:t>
            </a:r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endParaRPr lang="sv-SE" dirty="0"/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0197" y="0"/>
            <a:ext cx="1905000" cy="2057400"/>
          </a:xfrm>
          <a:prstGeom prst="rect">
            <a:avLst/>
          </a:prstGeom>
        </p:spPr>
      </p:pic>
      <p:pic>
        <p:nvPicPr>
          <p:cNvPr id="5124" name="Picture 4" descr="https://gallery.svenskalag.se/b76850a9-9daf-43a5-b8a5-10d1873841de/2150336.jpg?v=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2015" y="3112654"/>
            <a:ext cx="4687452" cy="3515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8631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/>
              <a:t>Meddela</a:t>
            </a:r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v-SE" dirty="0"/>
              <a:t>Match?</a:t>
            </a:r>
          </a:p>
          <a:p>
            <a:r>
              <a:rPr lang="sv-SE" dirty="0"/>
              <a:t>Position.</a:t>
            </a:r>
          </a:p>
          <a:p>
            <a:r>
              <a:rPr lang="sv-SE" dirty="0"/>
              <a:t>Delaktighet under maj-september.</a:t>
            </a:r>
          </a:p>
          <a:p>
            <a:r>
              <a:rPr lang="sv-SE" dirty="0"/>
              <a:t>Cupen.</a:t>
            </a:r>
          </a:p>
          <a:p>
            <a:r>
              <a:rPr lang="sv-SE" dirty="0"/>
              <a:t>Spelarråd.</a:t>
            </a:r>
          </a:p>
          <a:p>
            <a:endParaRPr lang="sv-SE" dirty="0"/>
          </a:p>
          <a:p>
            <a:pPr marL="0" indent="0">
              <a:buNone/>
            </a:pPr>
            <a:endParaRPr lang="sv-SE" dirty="0"/>
          </a:p>
          <a:p>
            <a:pPr marL="0" indent="0">
              <a:buNone/>
            </a:pPr>
            <a:endParaRPr lang="sv-SE" dirty="0"/>
          </a:p>
        </p:txBody>
      </p:sp>
      <p:pic>
        <p:nvPicPr>
          <p:cNvPr id="4" name="Bildobjekt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40197" y="0"/>
            <a:ext cx="19050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9983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v-SE" sz="6000" dirty="0"/>
              <a:t>Övriga frågor.</a:t>
            </a:r>
          </a:p>
        </p:txBody>
      </p:sp>
      <p:pic>
        <p:nvPicPr>
          <p:cNvPr id="1026" name="Picture 2" descr="fundersam-byte-fraga-1 - Swedroi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358" y="2299249"/>
            <a:ext cx="3266619" cy="3055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782288"/>
      </p:ext>
    </p:extLst>
  </p:cSld>
  <p:clrMapOvr>
    <a:masterClrMapping/>
  </p:clrMapOvr>
</p:sld>
</file>

<file path=ppt/theme/theme1.xml><?xml version="1.0" encoding="utf-8"?>
<a:theme xmlns:a="http://schemas.openxmlformats.org/drawingml/2006/main" name="Fasett">
  <a:themeElements>
    <a:clrScheme name="Faset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set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526</TotalTime>
  <Words>958</Words>
  <Application>Microsoft Office PowerPoint</Application>
  <PresentationFormat>Bredbild</PresentationFormat>
  <Paragraphs>140</Paragraphs>
  <Slides>16</Slides>
  <Notes>9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16</vt:i4>
      </vt:variant>
    </vt:vector>
  </HeadingPairs>
  <TitlesOfParts>
    <vt:vector size="17" baseType="lpstr">
      <vt:lpstr>Fasett</vt:lpstr>
      <vt:lpstr>Välkomna            </vt:lpstr>
      <vt:lpstr>Aktiviteter under vårsäsongen.  </vt:lpstr>
      <vt:lpstr>                    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Arbetssätt</vt:lpstr>
      <vt:lpstr>PowerPoint-presentation</vt:lpstr>
      <vt:lpstr>PowerPoint-presentation</vt:lpstr>
      <vt:lpstr>Säffle SK F 15-19</vt:lpstr>
      <vt:lpstr>Meddela</vt:lpstr>
      <vt:lpstr>Övriga frågor.</vt:lpstr>
    </vt:vector>
  </TitlesOfParts>
  <Company>Saffle Kommun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Ulrika Olsson</dc:creator>
  <cp:lastModifiedBy>Carin Carlsson</cp:lastModifiedBy>
  <cp:revision>33</cp:revision>
  <dcterms:created xsi:type="dcterms:W3CDTF">2024-03-10T13:12:57Z</dcterms:created>
  <dcterms:modified xsi:type="dcterms:W3CDTF">2024-03-11T19:57:49Z</dcterms:modified>
</cp:coreProperties>
</file>