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310" r:id="rId1"/>
  </p:sldMasterIdLst>
  <p:sldIdLst>
    <p:sldId id="289" r:id="rId2"/>
    <p:sldId id="290" r:id="rId3"/>
    <p:sldId id="260" r:id="rId4"/>
    <p:sldId id="267" r:id="rId5"/>
    <p:sldId id="271" r:id="rId6"/>
    <p:sldId id="273" r:id="rId7"/>
    <p:sldId id="291" r:id="rId8"/>
    <p:sldId id="294" r:id="rId9"/>
    <p:sldId id="295" r:id="rId10"/>
    <p:sldId id="268" r:id="rId11"/>
    <p:sldId id="280" r:id="rId12"/>
    <p:sldId id="269" r:id="rId13"/>
    <p:sldId id="270" r:id="rId14"/>
    <p:sldId id="275" r:id="rId15"/>
    <p:sldId id="292" r:id="rId16"/>
    <p:sldId id="27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19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538CD8-5287-451C-A10A-7A3DC93CFDB5}" type="doc">
      <dgm:prSet loTypeId="urn:microsoft.com/office/officeart/2005/8/layout/chevron1" loCatId="process" qsTypeId="urn:microsoft.com/office/officeart/2005/8/quickstyle/simple3" qsCatId="simple" csTypeId="urn:microsoft.com/office/officeart/2005/8/colors/accent1_2" csCatId="accent1" phldr="1"/>
      <dgm:spPr/>
    </dgm:pt>
    <dgm:pt modelId="{A1D5100C-2F5B-4E36-9834-8E965A913AF8}">
      <dgm:prSet phldrT="[Text]" custT="1"/>
      <dgm:spPr>
        <a:solidFill>
          <a:srgbClr val="FFC000"/>
        </a:solidFill>
      </dgm:spPr>
      <dgm:t>
        <a:bodyPr/>
        <a:lstStyle/>
        <a:p>
          <a:r>
            <a:rPr lang="sv-SE" sz="1200" b="1" dirty="0"/>
            <a:t>Försäsong</a:t>
          </a:r>
          <a:endParaRPr lang="en-US" sz="1200" b="1" dirty="0"/>
        </a:p>
      </dgm:t>
    </dgm:pt>
    <dgm:pt modelId="{11CB0379-127E-47EB-8FBD-E5CBF26CF928}" type="parTrans" cxnId="{4385270B-E2A1-4D2F-A455-94AA46DC4FF7}">
      <dgm:prSet/>
      <dgm:spPr/>
      <dgm:t>
        <a:bodyPr/>
        <a:lstStyle/>
        <a:p>
          <a:endParaRPr lang="en-US" sz="1800"/>
        </a:p>
      </dgm:t>
    </dgm:pt>
    <dgm:pt modelId="{B6D7B669-41D8-4618-9E1F-9DC198E9587D}" type="sibTrans" cxnId="{4385270B-E2A1-4D2F-A455-94AA46DC4FF7}">
      <dgm:prSet/>
      <dgm:spPr/>
      <dgm:t>
        <a:bodyPr/>
        <a:lstStyle/>
        <a:p>
          <a:endParaRPr lang="en-US" sz="1800"/>
        </a:p>
      </dgm:t>
    </dgm:pt>
    <dgm:pt modelId="{148A5467-9E97-4777-84C9-DD69CE0E9F33}">
      <dgm:prSet phldrT="[Text]" custT="1"/>
      <dgm:spPr>
        <a:solidFill>
          <a:srgbClr val="FFC000"/>
        </a:solidFill>
      </dgm:spPr>
      <dgm:t>
        <a:bodyPr/>
        <a:lstStyle/>
        <a:p>
          <a:r>
            <a:rPr lang="sv-SE" sz="1200" b="1" dirty="0"/>
            <a:t>Vårsäsong</a:t>
          </a:r>
          <a:endParaRPr lang="en-US" sz="1200" b="1" dirty="0"/>
        </a:p>
      </dgm:t>
    </dgm:pt>
    <dgm:pt modelId="{85568AAA-0215-48DC-BE1E-2D628163AC0B}" type="parTrans" cxnId="{080E8301-12AB-40EA-87D8-C74C94E9EF74}">
      <dgm:prSet/>
      <dgm:spPr/>
      <dgm:t>
        <a:bodyPr/>
        <a:lstStyle/>
        <a:p>
          <a:endParaRPr lang="en-US" sz="1800"/>
        </a:p>
      </dgm:t>
    </dgm:pt>
    <dgm:pt modelId="{5739AC8D-7E08-44ED-AA94-DA222FF8A2D0}" type="sibTrans" cxnId="{080E8301-12AB-40EA-87D8-C74C94E9EF74}">
      <dgm:prSet/>
      <dgm:spPr/>
      <dgm:t>
        <a:bodyPr/>
        <a:lstStyle/>
        <a:p>
          <a:endParaRPr lang="en-US" sz="1800"/>
        </a:p>
      </dgm:t>
    </dgm:pt>
    <dgm:pt modelId="{D224C6C6-71B4-485B-BBE5-E3479623167A}">
      <dgm:prSet phldrT="[Text]" custT="1"/>
      <dgm:spPr>
        <a:solidFill>
          <a:srgbClr val="FFC000"/>
        </a:solidFill>
      </dgm:spPr>
      <dgm:t>
        <a:bodyPr/>
        <a:lstStyle/>
        <a:p>
          <a:r>
            <a:rPr lang="sv-SE" sz="1200" b="1" dirty="0"/>
            <a:t>Sommaruppehåll</a:t>
          </a:r>
          <a:endParaRPr lang="en-US" sz="1200" b="1" dirty="0"/>
        </a:p>
      </dgm:t>
    </dgm:pt>
    <dgm:pt modelId="{A74E6AC3-7E66-49AB-8DC3-ABAD46C11853}" type="parTrans" cxnId="{013A0220-CA9C-4CA7-ACAF-B5CA92F60006}">
      <dgm:prSet/>
      <dgm:spPr/>
      <dgm:t>
        <a:bodyPr/>
        <a:lstStyle/>
        <a:p>
          <a:endParaRPr lang="en-US" sz="1800"/>
        </a:p>
      </dgm:t>
    </dgm:pt>
    <dgm:pt modelId="{A8AAC79A-4504-4A56-B85D-A9E9AD433B78}" type="sibTrans" cxnId="{013A0220-CA9C-4CA7-ACAF-B5CA92F60006}">
      <dgm:prSet/>
      <dgm:spPr/>
      <dgm:t>
        <a:bodyPr/>
        <a:lstStyle/>
        <a:p>
          <a:endParaRPr lang="en-US" sz="1800"/>
        </a:p>
      </dgm:t>
    </dgm:pt>
    <dgm:pt modelId="{7E03495E-0AF5-4A47-B04B-9AA582814CBE}">
      <dgm:prSet phldrT="[Text]" custT="1"/>
      <dgm:spPr>
        <a:solidFill>
          <a:srgbClr val="FFC000"/>
        </a:solidFill>
      </dgm:spPr>
      <dgm:t>
        <a:bodyPr/>
        <a:lstStyle/>
        <a:p>
          <a:r>
            <a:rPr lang="sv-SE" sz="1200" b="1" dirty="0"/>
            <a:t>Försäsong</a:t>
          </a:r>
          <a:endParaRPr lang="en-US" sz="1200" b="1" dirty="0"/>
        </a:p>
      </dgm:t>
    </dgm:pt>
    <dgm:pt modelId="{EC449571-052D-4322-BC65-BF0C13652F27}" type="parTrans" cxnId="{A7005C12-B6C0-4DCA-9340-10895C55483C}">
      <dgm:prSet/>
      <dgm:spPr/>
      <dgm:t>
        <a:bodyPr/>
        <a:lstStyle/>
        <a:p>
          <a:endParaRPr lang="en-US" sz="1800"/>
        </a:p>
      </dgm:t>
    </dgm:pt>
    <dgm:pt modelId="{F29F53B4-FA84-45F4-9DDF-21D3D967F632}" type="sibTrans" cxnId="{A7005C12-B6C0-4DCA-9340-10895C55483C}">
      <dgm:prSet/>
      <dgm:spPr/>
      <dgm:t>
        <a:bodyPr/>
        <a:lstStyle/>
        <a:p>
          <a:endParaRPr lang="en-US" sz="1800"/>
        </a:p>
      </dgm:t>
    </dgm:pt>
    <dgm:pt modelId="{D6AD0DE9-4CC2-42F3-A130-A4108FD81312}">
      <dgm:prSet phldrT="[Text]" custT="1"/>
      <dgm:spPr>
        <a:solidFill>
          <a:srgbClr val="FFC000"/>
        </a:solidFill>
      </dgm:spPr>
      <dgm:t>
        <a:bodyPr/>
        <a:lstStyle/>
        <a:p>
          <a:r>
            <a:rPr lang="sv-SE" sz="1200" b="1" dirty="0"/>
            <a:t>Höstsäsong</a:t>
          </a:r>
          <a:endParaRPr lang="en-US" sz="1200" b="1" dirty="0"/>
        </a:p>
      </dgm:t>
    </dgm:pt>
    <dgm:pt modelId="{A5E6963D-8B8B-49D5-8A94-812C7ABCBB39}" type="parTrans" cxnId="{F16E40E5-4234-4801-A85D-5FE67F89F252}">
      <dgm:prSet/>
      <dgm:spPr/>
      <dgm:t>
        <a:bodyPr/>
        <a:lstStyle/>
        <a:p>
          <a:endParaRPr lang="en-US" sz="1800"/>
        </a:p>
      </dgm:t>
    </dgm:pt>
    <dgm:pt modelId="{3354DD20-8C2D-481B-9D6B-D3201172FBD6}" type="sibTrans" cxnId="{F16E40E5-4234-4801-A85D-5FE67F89F252}">
      <dgm:prSet/>
      <dgm:spPr/>
      <dgm:t>
        <a:bodyPr/>
        <a:lstStyle/>
        <a:p>
          <a:endParaRPr lang="en-US" sz="1800"/>
        </a:p>
      </dgm:t>
    </dgm:pt>
    <dgm:pt modelId="{4CBAEE12-99CD-493A-A5EB-FFDB76DB650A}">
      <dgm:prSet phldrT="[Text]" custT="1"/>
      <dgm:spPr>
        <a:solidFill>
          <a:srgbClr val="FFC000"/>
        </a:solidFill>
      </dgm:spPr>
      <dgm:t>
        <a:bodyPr/>
        <a:lstStyle/>
        <a:p>
          <a:r>
            <a:rPr lang="sv-SE" sz="1200" b="1" dirty="0"/>
            <a:t>Eftersäsong</a:t>
          </a:r>
          <a:endParaRPr lang="en-US" sz="1200" b="1" dirty="0"/>
        </a:p>
      </dgm:t>
    </dgm:pt>
    <dgm:pt modelId="{1E5C1F04-D2A7-42E5-8672-E3C904871E5B}" type="parTrans" cxnId="{30F11127-EF4D-4F9D-9D88-6FB7D3810BB9}">
      <dgm:prSet/>
      <dgm:spPr/>
      <dgm:t>
        <a:bodyPr/>
        <a:lstStyle/>
        <a:p>
          <a:endParaRPr lang="en-US" sz="1800"/>
        </a:p>
      </dgm:t>
    </dgm:pt>
    <dgm:pt modelId="{3F42B529-68D1-4D22-BAC6-7BC7911FBAF8}" type="sibTrans" cxnId="{30F11127-EF4D-4F9D-9D88-6FB7D3810BB9}">
      <dgm:prSet/>
      <dgm:spPr/>
      <dgm:t>
        <a:bodyPr/>
        <a:lstStyle/>
        <a:p>
          <a:endParaRPr lang="en-US" sz="1800"/>
        </a:p>
      </dgm:t>
    </dgm:pt>
    <dgm:pt modelId="{CC7A3DDC-47A3-4B28-9411-44E45B277754}" type="pres">
      <dgm:prSet presAssocID="{C2538CD8-5287-451C-A10A-7A3DC93CFDB5}" presName="Name0" presStyleCnt="0">
        <dgm:presLayoutVars>
          <dgm:dir/>
          <dgm:animLvl val="lvl"/>
          <dgm:resizeHandles val="exact"/>
        </dgm:presLayoutVars>
      </dgm:prSet>
      <dgm:spPr/>
    </dgm:pt>
    <dgm:pt modelId="{8DC760C8-4429-4A5E-9C1C-943346D04853}" type="pres">
      <dgm:prSet presAssocID="{A1D5100C-2F5B-4E36-9834-8E965A913AF8}" presName="parTxOnly" presStyleLbl="node1" presStyleIdx="0" presStyleCnt="6" custLinFactNeighborY="3079">
        <dgm:presLayoutVars>
          <dgm:chMax val="0"/>
          <dgm:chPref val="0"/>
          <dgm:bulletEnabled val="1"/>
        </dgm:presLayoutVars>
      </dgm:prSet>
      <dgm:spPr/>
    </dgm:pt>
    <dgm:pt modelId="{EDC31787-64F6-44DF-ADB0-D4D1B7C35BD4}" type="pres">
      <dgm:prSet presAssocID="{B6D7B669-41D8-4618-9E1F-9DC198E9587D}" presName="parTxOnlySpace" presStyleCnt="0"/>
      <dgm:spPr/>
    </dgm:pt>
    <dgm:pt modelId="{2EFBEE69-E29B-41E2-BE08-6D0C297E3A8B}" type="pres">
      <dgm:prSet presAssocID="{148A5467-9E97-4777-84C9-DD69CE0E9F33}" presName="parTxOnly" presStyleLbl="node1" presStyleIdx="1" presStyleCnt="6" custLinFactNeighborY="3079">
        <dgm:presLayoutVars>
          <dgm:chMax val="0"/>
          <dgm:chPref val="0"/>
          <dgm:bulletEnabled val="1"/>
        </dgm:presLayoutVars>
      </dgm:prSet>
      <dgm:spPr/>
    </dgm:pt>
    <dgm:pt modelId="{3511F1EF-405B-465C-B1DF-645A5F036C2F}" type="pres">
      <dgm:prSet presAssocID="{5739AC8D-7E08-44ED-AA94-DA222FF8A2D0}" presName="parTxOnlySpace" presStyleCnt="0"/>
      <dgm:spPr/>
    </dgm:pt>
    <dgm:pt modelId="{0706D98A-2BCD-4B89-9B2B-F2573C4FA4B0}" type="pres">
      <dgm:prSet presAssocID="{D224C6C6-71B4-485B-BBE5-E3479623167A}" presName="parTxOnly" presStyleLbl="node1" presStyleIdx="2" presStyleCnt="6" custScaleX="105545" custLinFactNeighborY="3079">
        <dgm:presLayoutVars>
          <dgm:chMax val="0"/>
          <dgm:chPref val="0"/>
          <dgm:bulletEnabled val="1"/>
        </dgm:presLayoutVars>
      </dgm:prSet>
      <dgm:spPr/>
    </dgm:pt>
    <dgm:pt modelId="{C382A739-9732-4375-83D5-B73FA920F85D}" type="pres">
      <dgm:prSet presAssocID="{A8AAC79A-4504-4A56-B85D-A9E9AD433B78}" presName="parTxOnlySpace" presStyleCnt="0"/>
      <dgm:spPr/>
    </dgm:pt>
    <dgm:pt modelId="{227CD0B6-D500-45BE-A7FE-A9A509E35B3D}" type="pres">
      <dgm:prSet presAssocID="{7E03495E-0AF5-4A47-B04B-9AA582814CBE}" presName="parTxOnly" presStyleLbl="node1" presStyleIdx="3" presStyleCnt="6" custLinFactNeighborY="3079">
        <dgm:presLayoutVars>
          <dgm:chMax val="0"/>
          <dgm:chPref val="0"/>
          <dgm:bulletEnabled val="1"/>
        </dgm:presLayoutVars>
      </dgm:prSet>
      <dgm:spPr/>
    </dgm:pt>
    <dgm:pt modelId="{64A039DB-DBED-4BC4-8CD6-CA68F2751B3B}" type="pres">
      <dgm:prSet presAssocID="{F29F53B4-FA84-45F4-9DDF-21D3D967F632}" presName="parTxOnlySpace" presStyleCnt="0"/>
      <dgm:spPr/>
    </dgm:pt>
    <dgm:pt modelId="{B5BE6980-7BAB-481B-B6BB-6E9B1DEC40BB}" type="pres">
      <dgm:prSet presAssocID="{D6AD0DE9-4CC2-42F3-A130-A4108FD81312}" presName="parTxOnly" presStyleLbl="node1" presStyleIdx="4" presStyleCnt="6" custLinFactNeighborY="3079">
        <dgm:presLayoutVars>
          <dgm:chMax val="0"/>
          <dgm:chPref val="0"/>
          <dgm:bulletEnabled val="1"/>
        </dgm:presLayoutVars>
      </dgm:prSet>
      <dgm:spPr/>
    </dgm:pt>
    <dgm:pt modelId="{A4BEF5EB-A540-48E5-ACCC-CC191219E450}" type="pres">
      <dgm:prSet presAssocID="{3354DD20-8C2D-481B-9D6B-D3201172FBD6}" presName="parTxOnlySpace" presStyleCnt="0"/>
      <dgm:spPr/>
    </dgm:pt>
    <dgm:pt modelId="{C2BD724A-03DC-41B6-88FC-98012D972C4A}" type="pres">
      <dgm:prSet presAssocID="{4CBAEE12-99CD-493A-A5EB-FFDB76DB650A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080E8301-12AB-40EA-87D8-C74C94E9EF74}" srcId="{C2538CD8-5287-451C-A10A-7A3DC93CFDB5}" destId="{148A5467-9E97-4777-84C9-DD69CE0E9F33}" srcOrd="1" destOrd="0" parTransId="{85568AAA-0215-48DC-BE1E-2D628163AC0B}" sibTransId="{5739AC8D-7E08-44ED-AA94-DA222FF8A2D0}"/>
    <dgm:cxn modelId="{05499B08-D9A7-4DE0-BBAD-767C755B3CF8}" type="presOf" srcId="{148A5467-9E97-4777-84C9-DD69CE0E9F33}" destId="{2EFBEE69-E29B-41E2-BE08-6D0C297E3A8B}" srcOrd="0" destOrd="0" presId="urn:microsoft.com/office/officeart/2005/8/layout/chevron1"/>
    <dgm:cxn modelId="{4385270B-E2A1-4D2F-A455-94AA46DC4FF7}" srcId="{C2538CD8-5287-451C-A10A-7A3DC93CFDB5}" destId="{A1D5100C-2F5B-4E36-9834-8E965A913AF8}" srcOrd="0" destOrd="0" parTransId="{11CB0379-127E-47EB-8FBD-E5CBF26CF928}" sibTransId="{B6D7B669-41D8-4618-9E1F-9DC198E9587D}"/>
    <dgm:cxn modelId="{A7005C12-B6C0-4DCA-9340-10895C55483C}" srcId="{C2538CD8-5287-451C-A10A-7A3DC93CFDB5}" destId="{7E03495E-0AF5-4A47-B04B-9AA582814CBE}" srcOrd="3" destOrd="0" parTransId="{EC449571-052D-4322-BC65-BF0C13652F27}" sibTransId="{F29F53B4-FA84-45F4-9DDF-21D3D967F632}"/>
    <dgm:cxn modelId="{013A0220-CA9C-4CA7-ACAF-B5CA92F60006}" srcId="{C2538CD8-5287-451C-A10A-7A3DC93CFDB5}" destId="{D224C6C6-71B4-485B-BBE5-E3479623167A}" srcOrd="2" destOrd="0" parTransId="{A74E6AC3-7E66-49AB-8DC3-ABAD46C11853}" sibTransId="{A8AAC79A-4504-4A56-B85D-A9E9AD433B78}"/>
    <dgm:cxn modelId="{CB240325-5977-4B87-B99A-855F84DE8FC3}" type="presOf" srcId="{7E03495E-0AF5-4A47-B04B-9AA582814CBE}" destId="{227CD0B6-D500-45BE-A7FE-A9A509E35B3D}" srcOrd="0" destOrd="0" presId="urn:microsoft.com/office/officeart/2005/8/layout/chevron1"/>
    <dgm:cxn modelId="{0042C026-90A9-4C14-8BAD-65BBB06A54FD}" type="presOf" srcId="{4CBAEE12-99CD-493A-A5EB-FFDB76DB650A}" destId="{C2BD724A-03DC-41B6-88FC-98012D972C4A}" srcOrd="0" destOrd="0" presId="urn:microsoft.com/office/officeart/2005/8/layout/chevron1"/>
    <dgm:cxn modelId="{30F11127-EF4D-4F9D-9D88-6FB7D3810BB9}" srcId="{C2538CD8-5287-451C-A10A-7A3DC93CFDB5}" destId="{4CBAEE12-99CD-493A-A5EB-FFDB76DB650A}" srcOrd="5" destOrd="0" parTransId="{1E5C1F04-D2A7-42E5-8672-E3C904871E5B}" sibTransId="{3F42B529-68D1-4D22-BAC6-7BC7911FBAF8}"/>
    <dgm:cxn modelId="{47E8B24D-3363-4745-A145-CFE912159B22}" type="presOf" srcId="{D224C6C6-71B4-485B-BBE5-E3479623167A}" destId="{0706D98A-2BCD-4B89-9B2B-F2573C4FA4B0}" srcOrd="0" destOrd="0" presId="urn:microsoft.com/office/officeart/2005/8/layout/chevron1"/>
    <dgm:cxn modelId="{56A3E880-7924-49D1-A85F-7B00ECDADB69}" type="presOf" srcId="{A1D5100C-2F5B-4E36-9834-8E965A913AF8}" destId="{8DC760C8-4429-4A5E-9C1C-943346D04853}" srcOrd="0" destOrd="0" presId="urn:microsoft.com/office/officeart/2005/8/layout/chevron1"/>
    <dgm:cxn modelId="{65A075BC-BCCC-48D8-81DD-0FE7C14F6630}" type="presOf" srcId="{C2538CD8-5287-451C-A10A-7A3DC93CFDB5}" destId="{CC7A3DDC-47A3-4B28-9411-44E45B277754}" srcOrd="0" destOrd="0" presId="urn:microsoft.com/office/officeart/2005/8/layout/chevron1"/>
    <dgm:cxn modelId="{98BF37C8-ABD1-4300-A6AC-1373B67A6B0D}" type="presOf" srcId="{D6AD0DE9-4CC2-42F3-A130-A4108FD81312}" destId="{B5BE6980-7BAB-481B-B6BB-6E9B1DEC40BB}" srcOrd="0" destOrd="0" presId="urn:microsoft.com/office/officeart/2005/8/layout/chevron1"/>
    <dgm:cxn modelId="{F16E40E5-4234-4801-A85D-5FE67F89F252}" srcId="{C2538CD8-5287-451C-A10A-7A3DC93CFDB5}" destId="{D6AD0DE9-4CC2-42F3-A130-A4108FD81312}" srcOrd="4" destOrd="0" parTransId="{A5E6963D-8B8B-49D5-8A94-812C7ABCBB39}" sibTransId="{3354DD20-8C2D-481B-9D6B-D3201172FBD6}"/>
    <dgm:cxn modelId="{2486223F-A12D-442E-BF42-ADE67850E4F4}" type="presParOf" srcId="{CC7A3DDC-47A3-4B28-9411-44E45B277754}" destId="{8DC760C8-4429-4A5E-9C1C-943346D04853}" srcOrd="0" destOrd="0" presId="urn:microsoft.com/office/officeart/2005/8/layout/chevron1"/>
    <dgm:cxn modelId="{1D97E50F-4146-42EC-AF73-AEF70DB2989E}" type="presParOf" srcId="{CC7A3DDC-47A3-4B28-9411-44E45B277754}" destId="{EDC31787-64F6-44DF-ADB0-D4D1B7C35BD4}" srcOrd="1" destOrd="0" presId="urn:microsoft.com/office/officeart/2005/8/layout/chevron1"/>
    <dgm:cxn modelId="{E15182BC-DCFF-491F-9427-0A87E6942B12}" type="presParOf" srcId="{CC7A3DDC-47A3-4B28-9411-44E45B277754}" destId="{2EFBEE69-E29B-41E2-BE08-6D0C297E3A8B}" srcOrd="2" destOrd="0" presId="urn:microsoft.com/office/officeart/2005/8/layout/chevron1"/>
    <dgm:cxn modelId="{985001BB-F0E5-4E09-87FC-3F9C5B0C5B60}" type="presParOf" srcId="{CC7A3DDC-47A3-4B28-9411-44E45B277754}" destId="{3511F1EF-405B-465C-B1DF-645A5F036C2F}" srcOrd="3" destOrd="0" presId="urn:microsoft.com/office/officeart/2005/8/layout/chevron1"/>
    <dgm:cxn modelId="{D609AF29-0C3A-457B-98CA-291A4EDE4C51}" type="presParOf" srcId="{CC7A3DDC-47A3-4B28-9411-44E45B277754}" destId="{0706D98A-2BCD-4B89-9B2B-F2573C4FA4B0}" srcOrd="4" destOrd="0" presId="urn:microsoft.com/office/officeart/2005/8/layout/chevron1"/>
    <dgm:cxn modelId="{8F382377-4CE2-4036-8951-D64860877923}" type="presParOf" srcId="{CC7A3DDC-47A3-4B28-9411-44E45B277754}" destId="{C382A739-9732-4375-83D5-B73FA920F85D}" srcOrd="5" destOrd="0" presId="urn:microsoft.com/office/officeart/2005/8/layout/chevron1"/>
    <dgm:cxn modelId="{0A8E1FD5-689A-4228-B146-2AC765CB66E4}" type="presParOf" srcId="{CC7A3DDC-47A3-4B28-9411-44E45B277754}" destId="{227CD0B6-D500-45BE-A7FE-A9A509E35B3D}" srcOrd="6" destOrd="0" presId="urn:microsoft.com/office/officeart/2005/8/layout/chevron1"/>
    <dgm:cxn modelId="{CBD4993B-BC4D-4F1B-8404-E10FD11331A8}" type="presParOf" srcId="{CC7A3DDC-47A3-4B28-9411-44E45B277754}" destId="{64A039DB-DBED-4BC4-8CD6-CA68F2751B3B}" srcOrd="7" destOrd="0" presId="urn:microsoft.com/office/officeart/2005/8/layout/chevron1"/>
    <dgm:cxn modelId="{71A23CB7-E664-4553-B067-EB40A9E62629}" type="presParOf" srcId="{CC7A3DDC-47A3-4B28-9411-44E45B277754}" destId="{B5BE6980-7BAB-481B-B6BB-6E9B1DEC40BB}" srcOrd="8" destOrd="0" presId="urn:microsoft.com/office/officeart/2005/8/layout/chevron1"/>
    <dgm:cxn modelId="{E7216ADD-A1C2-4165-B831-15DF72B61CC6}" type="presParOf" srcId="{CC7A3DDC-47A3-4B28-9411-44E45B277754}" destId="{A4BEF5EB-A540-48E5-ACCC-CC191219E450}" srcOrd="9" destOrd="0" presId="urn:microsoft.com/office/officeart/2005/8/layout/chevron1"/>
    <dgm:cxn modelId="{F4014CB5-738F-4B31-AF92-EBAD3F236A03}" type="presParOf" srcId="{CC7A3DDC-47A3-4B28-9411-44E45B277754}" destId="{C2BD724A-03DC-41B6-88FC-98012D972C4A}" srcOrd="10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760C8-4429-4A5E-9C1C-943346D04853}">
      <dsp:nvSpPr>
        <dsp:cNvPr id="0" name=""/>
        <dsp:cNvSpPr/>
      </dsp:nvSpPr>
      <dsp:spPr>
        <a:xfrm>
          <a:off x="2266" y="1389799"/>
          <a:ext cx="2045715" cy="818286"/>
        </a:xfrm>
        <a:prstGeom prst="chevron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b="1" kern="1200" dirty="0"/>
            <a:t>Försäsong</a:t>
          </a:r>
          <a:endParaRPr lang="en-US" sz="1200" b="1" kern="1200" dirty="0"/>
        </a:p>
      </dsp:txBody>
      <dsp:txXfrm>
        <a:off x="411409" y="1389799"/>
        <a:ext cx="1227429" cy="818286"/>
      </dsp:txXfrm>
    </dsp:sp>
    <dsp:sp modelId="{2EFBEE69-E29B-41E2-BE08-6D0C297E3A8B}">
      <dsp:nvSpPr>
        <dsp:cNvPr id="0" name=""/>
        <dsp:cNvSpPr/>
      </dsp:nvSpPr>
      <dsp:spPr>
        <a:xfrm>
          <a:off x="1843411" y="1389799"/>
          <a:ext cx="2045715" cy="818286"/>
        </a:xfrm>
        <a:prstGeom prst="chevron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b="1" kern="1200" dirty="0"/>
            <a:t>Vårsäsong</a:t>
          </a:r>
          <a:endParaRPr lang="en-US" sz="1200" b="1" kern="1200" dirty="0"/>
        </a:p>
      </dsp:txBody>
      <dsp:txXfrm>
        <a:off x="2252554" y="1389799"/>
        <a:ext cx="1227429" cy="818286"/>
      </dsp:txXfrm>
    </dsp:sp>
    <dsp:sp modelId="{0706D98A-2BCD-4B89-9B2B-F2573C4FA4B0}">
      <dsp:nvSpPr>
        <dsp:cNvPr id="0" name=""/>
        <dsp:cNvSpPr/>
      </dsp:nvSpPr>
      <dsp:spPr>
        <a:xfrm>
          <a:off x="3684555" y="1389799"/>
          <a:ext cx="2159150" cy="818286"/>
        </a:xfrm>
        <a:prstGeom prst="chevron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b="1" kern="1200" dirty="0"/>
            <a:t>Sommaruppehåll</a:t>
          </a:r>
          <a:endParaRPr lang="en-US" sz="1200" b="1" kern="1200" dirty="0"/>
        </a:p>
      </dsp:txBody>
      <dsp:txXfrm>
        <a:off x="4093698" y="1389799"/>
        <a:ext cx="1340864" cy="818286"/>
      </dsp:txXfrm>
    </dsp:sp>
    <dsp:sp modelId="{227CD0B6-D500-45BE-A7FE-A9A509E35B3D}">
      <dsp:nvSpPr>
        <dsp:cNvPr id="0" name=""/>
        <dsp:cNvSpPr/>
      </dsp:nvSpPr>
      <dsp:spPr>
        <a:xfrm>
          <a:off x="5639134" y="1389799"/>
          <a:ext cx="2045715" cy="818286"/>
        </a:xfrm>
        <a:prstGeom prst="chevron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b="1" kern="1200" dirty="0"/>
            <a:t>Försäsong</a:t>
          </a:r>
          <a:endParaRPr lang="en-US" sz="1200" b="1" kern="1200" dirty="0"/>
        </a:p>
      </dsp:txBody>
      <dsp:txXfrm>
        <a:off x="6048277" y="1389799"/>
        <a:ext cx="1227429" cy="818286"/>
      </dsp:txXfrm>
    </dsp:sp>
    <dsp:sp modelId="{B5BE6980-7BAB-481B-B6BB-6E9B1DEC40BB}">
      <dsp:nvSpPr>
        <dsp:cNvPr id="0" name=""/>
        <dsp:cNvSpPr/>
      </dsp:nvSpPr>
      <dsp:spPr>
        <a:xfrm>
          <a:off x="7480278" y="1389799"/>
          <a:ext cx="2045715" cy="818286"/>
        </a:xfrm>
        <a:prstGeom prst="chevron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b="1" kern="1200" dirty="0"/>
            <a:t>Höstsäsong</a:t>
          </a:r>
          <a:endParaRPr lang="en-US" sz="1200" b="1" kern="1200" dirty="0"/>
        </a:p>
      </dsp:txBody>
      <dsp:txXfrm>
        <a:off x="7889421" y="1389799"/>
        <a:ext cx="1227429" cy="818286"/>
      </dsp:txXfrm>
    </dsp:sp>
    <dsp:sp modelId="{C2BD724A-03DC-41B6-88FC-98012D972C4A}">
      <dsp:nvSpPr>
        <dsp:cNvPr id="0" name=""/>
        <dsp:cNvSpPr/>
      </dsp:nvSpPr>
      <dsp:spPr>
        <a:xfrm>
          <a:off x="9321423" y="1364604"/>
          <a:ext cx="2045715" cy="818286"/>
        </a:xfrm>
        <a:prstGeom prst="chevron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b="1" kern="1200" dirty="0"/>
            <a:t>Eftersäsong</a:t>
          </a:r>
          <a:endParaRPr lang="en-US" sz="1200" b="1" kern="1200" dirty="0"/>
        </a:p>
      </dsp:txBody>
      <dsp:txXfrm>
        <a:off x="9730566" y="1364604"/>
        <a:ext cx="1227429" cy="8182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685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06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95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54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10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816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027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010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424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12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676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7475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902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271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142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305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008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1951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23" r:id="rId13"/>
    <p:sldLayoutId id="2147484324" r:id="rId14"/>
    <p:sldLayoutId id="2147484325" r:id="rId15"/>
    <p:sldLayoutId id="2147484326" r:id="rId16"/>
    <p:sldLayoutId id="214748432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0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bgfotboll.se/" TargetMode="External"/><Relationship Id="rId11" Type="http://schemas.openxmlformats.org/officeDocument/2006/relationships/hyperlink" Target="https://utbildning.sisuidrottsbocker.se/fotboll/tranare/" TargetMode="External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hyperlink" Target="https://www.gbgfotboll.se/49b8ab/globalassets/distrikt/goteborg/dokument/utbildning/spelarutbildningsmatrisen.pdf" TargetMode="External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65EDBF-EADA-7A79-07D5-25200E9545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792" y="3598546"/>
            <a:ext cx="5806440" cy="2506972"/>
          </a:xfrm>
        </p:spPr>
        <p:txBody>
          <a:bodyPr wrap="square">
            <a:normAutofit/>
          </a:bodyPr>
          <a:lstStyle/>
          <a:p>
            <a:r>
              <a:rPr lang="sv-SE" sz="7200"/>
              <a:t>Vallens IF UTV Kick-off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331FD10-C8E7-644E-5D34-6C446B4B70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792" y="2844521"/>
            <a:ext cx="5806440" cy="754025"/>
          </a:xfrm>
        </p:spPr>
        <p:txBody>
          <a:bodyPr>
            <a:normAutofit/>
          </a:bodyPr>
          <a:lstStyle/>
          <a:p>
            <a:r>
              <a:rPr lang="sv-SE" sz="2800"/>
              <a:t>2024</a:t>
            </a:r>
          </a:p>
        </p:txBody>
      </p:sp>
      <p:pic>
        <p:nvPicPr>
          <p:cNvPr id="7" name="Bildobjekt 8">
            <a:extLst>
              <a:ext uri="{FF2B5EF4-FFF2-40B4-BE49-F238E27FC236}">
                <a16:creationId xmlns:a16="http://schemas.microsoft.com/office/drawing/2014/main" id="{649AAEE2-728C-06F0-7EEA-9400EA03B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864" y="676824"/>
            <a:ext cx="4608576" cy="4876799"/>
          </a:xfrm>
          <a:prstGeom prst="rect">
            <a:avLst/>
          </a:prstGeom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33282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02837-5EB5-4F71-8882-55D1E6FC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dirty="0"/>
              <a:t>Truppen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84E6A3E-4C9B-428D-B9E0-A4E17F723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6695" y="63123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A6B9AF2F-91CE-4FBF-95D3-285A4BC9D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53" y="3683896"/>
            <a:ext cx="363614" cy="39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\\Vcn.ds.volvo.net\cli-hm\hm0810\t085714\My Documents\1_Egna filer\90_bilder\Check-maybe-ok.JPG">
            <a:extLst>
              <a:ext uri="{FF2B5EF4-FFF2-40B4-BE49-F238E27FC236}">
                <a16:creationId xmlns:a16="http://schemas.microsoft.com/office/drawing/2014/main" id="{946F7AF0-50A3-4602-8B30-B868E085E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94" y="4150140"/>
            <a:ext cx="373681" cy="39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D0E341D-964D-4340-9AD4-D76552BF7A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094" y="4608603"/>
            <a:ext cx="360582" cy="38708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C4681AA-A6AA-4726-AF20-5CB48ED295B2}"/>
              </a:ext>
            </a:extLst>
          </p:cNvPr>
          <p:cNvSpPr txBox="1"/>
          <p:nvPr/>
        </p:nvSpPr>
        <p:spPr>
          <a:xfrm>
            <a:off x="626165" y="3680951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FDC3BFC-2A00-4C94-94FC-C73689FD88D1}"/>
              </a:ext>
            </a:extLst>
          </p:cNvPr>
          <p:cNvSpPr txBox="1"/>
          <p:nvPr/>
        </p:nvSpPr>
        <p:spPr>
          <a:xfrm>
            <a:off x="690563" y="4118344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CC9F8E-4CB6-4FA9-AE48-E90CBC6428C3}"/>
              </a:ext>
            </a:extLst>
          </p:cNvPr>
          <p:cNvSpPr txBox="1"/>
          <p:nvPr/>
        </p:nvSpPr>
        <p:spPr>
          <a:xfrm>
            <a:off x="696747" y="4617481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6AA8ED-B7AC-9C4E-1247-D700793082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1981" y="766915"/>
            <a:ext cx="4076953" cy="59720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F82746-CE08-DD92-F431-EF926FB8FBC8}"/>
              </a:ext>
            </a:extLst>
          </p:cNvPr>
          <p:cNvSpPr txBox="1"/>
          <p:nvPr/>
        </p:nvSpPr>
        <p:spPr>
          <a:xfrm>
            <a:off x="112045" y="2039456"/>
            <a:ext cx="696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2007: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90E98D-A8A0-54B5-80D0-8507DE37704D}"/>
              </a:ext>
            </a:extLst>
          </p:cNvPr>
          <p:cNvSpPr txBox="1"/>
          <p:nvPr/>
        </p:nvSpPr>
        <p:spPr>
          <a:xfrm>
            <a:off x="81052" y="2458122"/>
            <a:ext cx="715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2008: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4D42F1-8514-65B1-827B-1E2B11C06B51}"/>
              </a:ext>
            </a:extLst>
          </p:cNvPr>
          <p:cNvSpPr txBox="1"/>
          <p:nvPr/>
        </p:nvSpPr>
        <p:spPr>
          <a:xfrm>
            <a:off x="100824" y="2858727"/>
            <a:ext cx="718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2009: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E0F32C-83E6-9967-7E6E-0215C0A5D8B6}"/>
              </a:ext>
            </a:extLst>
          </p:cNvPr>
          <p:cNvSpPr txBox="1"/>
          <p:nvPr/>
        </p:nvSpPr>
        <p:spPr>
          <a:xfrm>
            <a:off x="770971" y="2037954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AD5797-7E0D-A28C-3CE5-47D21C542FC3}"/>
              </a:ext>
            </a:extLst>
          </p:cNvPr>
          <p:cNvSpPr txBox="1"/>
          <p:nvPr/>
        </p:nvSpPr>
        <p:spPr>
          <a:xfrm>
            <a:off x="763758" y="2473351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059DEE-35B9-E05F-BBD3-CC3ECDE176BC}"/>
              </a:ext>
            </a:extLst>
          </p:cNvPr>
          <p:cNvSpPr txBox="1"/>
          <p:nvPr/>
        </p:nvSpPr>
        <p:spPr>
          <a:xfrm>
            <a:off x="711660" y="2874135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14</a:t>
            </a:r>
          </a:p>
        </p:txBody>
      </p:sp>
      <p:pic>
        <p:nvPicPr>
          <p:cNvPr id="19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AA2ABE68-49DF-F876-8EB1-43C0E570A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796490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3138F7CB-0589-C447-E62C-4D6BBC44F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1040235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6A33D6B3-0EEB-8423-A784-EDC7580DA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1283980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1B01F6D5-234E-EE63-9A35-64749E79C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1527725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99C6FDBA-A029-754A-CC46-3E2B2698E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1761042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B0DCFE43-4A91-BCEB-70BE-701F00CB5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2004787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9DA728EF-F904-040D-2B87-6C79243B5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2248532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6963BEC0-0DC5-D26F-F14E-BF8E9E589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2492277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DC915069-5CA6-1762-C239-C83695B00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2711137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9D3D36E0-1084-9540-A84C-213F70802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2954882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6C478DBD-D1C9-88AF-0076-B88FDD1E5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3198627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68D53784-9567-312E-E2D7-BFE155936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3442372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DE86EBBE-E096-A52A-D1BE-9FC8F946B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3919434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B34D6BDB-ED40-BD4C-282D-A622ED919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4163179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96CB9932-344B-F6D4-BA39-38509BFF9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4859281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E7AE105F-7075-DD68-CBB5-5EA1159C2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5103026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CF682684-309E-43CD-3CFE-AEAEAF7C4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5321886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92533F01-99A4-4C89-9430-1B6216804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5565631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96553C5E-20CF-5439-8B63-D3F34D07C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5809376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79537960-6207-D37D-5DCA-3D96B24B1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6053121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\\Vcn.ds.volvo.net\cli-hm\hm0810\t085714\My Documents\1_Egna filer\90_bilder\Check-ok.JPG">
            <a:extLst>
              <a:ext uri="{FF2B5EF4-FFF2-40B4-BE49-F238E27FC236}">
                <a16:creationId xmlns:a16="http://schemas.microsoft.com/office/drawing/2014/main" id="{74F734B7-47EF-1D22-A404-165AFB7B6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357" y="6286438"/>
            <a:ext cx="225295" cy="2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ED15B0-FD24-D788-1451-E627AD40DE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8357" y="3677604"/>
            <a:ext cx="227054" cy="2437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5209C7-E9A2-8F50-544A-B871B04B5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8357" y="6529760"/>
            <a:ext cx="227054" cy="243745"/>
          </a:xfrm>
          <a:prstGeom prst="rect">
            <a:avLst/>
          </a:prstGeom>
        </p:spPr>
      </p:pic>
      <p:pic>
        <p:nvPicPr>
          <p:cNvPr id="5" name="Picture 4" descr="\\Vcn.ds.volvo.net\cli-hm\hm0810\t085714\My Documents\1_Egna filer\90_bilder\Check-maybe-ok.JPG">
            <a:extLst>
              <a:ext uri="{FF2B5EF4-FFF2-40B4-BE49-F238E27FC236}">
                <a16:creationId xmlns:a16="http://schemas.microsoft.com/office/drawing/2014/main" id="{AB39E2C5-33EE-7F99-2DA1-BCD1175FF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172" y="4413446"/>
            <a:ext cx="222480" cy="23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964FC7-138C-65FF-41F9-5A953263C243}"/>
              </a:ext>
            </a:extLst>
          </p:cNvPr>
          <p:cNvSpPr txBox="1"/>
          <p:nvPr/>
        </p:nvSpPr>
        <p:spPr>
          <a:xfrm>
            <a:off x="3427149" y="4365139"/>
            <a:ext cx="1487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Handboll är prio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246E6B-FD44-3C85-504E-F9DA0713691F}"/>
              </a:ext>
            </a:extLst>
          </p:cNvPr>
          <p:cNvSpPr txBox="1"/>
          <p:nvPr/>
        </p:nvSpPr>
        <p:spPr>
          <a:xfrm>
            <a:off x="2272711" y="4617153"/>
            <a:ext cx="2679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Slutar för spel i Grohed/Ljungskile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B7DF92-5BAA-E6F3-8552-49A6542D6209}"/>
              </a:ext>
            </a:extLst>
          </p:cNvPr>
          <p:cNvSpPr txBox="1"/>
          <p:nvPr/>
        </p:nvSpPr>
        <p:spPr>
          <a:xfrm>
            <a:off x="3363778" y="6455199"/>
            <a:ext cx="1588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Paus från fotbollen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A164FE-3FFD-FE20-27B4-06DD3DA23DAD}"/>
              </a:ext>
            </a:extLst>
          </p:cNvPr>
          <p:cNvSpPr txBox="1"/>
          <p:nvPr/>
        </p:nvSpPr>
        <p:spPr>
          <a:xfrm>
            <a:off x="4284240" y="3649046"/>
            <a:ext cx="6303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Slutar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ABAD5AF-B6DB-08F3-4D72-47EA6D426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598" y="4635219"/>
            <a:ext cx="227054" cy="24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277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0F330C-B0B6-40A5-880D-D869A76D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563" y="70707"/>
            <a:ext cx="9905998" cy="1478570"/>
          </a:xfrm>
        </p:spPr>
        <p:txBody>
          <a:bodyPr/>
          <a:lstStyle/>
          <a:p>
            <a:pPr algn="l"/>
            <a:r>
              <a:rPr lang="sv-SE" b="1" dirty="0"/>
              <a:t>ORGANISATION </a:t>
            </a:r>
          </a:p>
        </p:txBody>
      </p:sp>
      <p:pic>
        <p:nvPicPr>
          <p:cNvPr id="11" name="Picture 4" descr="C:\Users\t049956\AppData\Local\Microsoft\Windows\Temporary Internet Files\Content.Outlook\V3CNABRL\Woodydagarna_2015_872 (2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7" t="14149" r="41542" b="55153"/>
          <a:stretch/>
        </p:blipFill>
        <p:spPr bwMode="auto">
          <a:xfrm>
            <a:off x="1198564" y="1981849"/>
            <a:ext cx="1272610" cy="156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471174" y="1718748"/>
            <a:ext cx="410867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u="sng" dirty="0"/>
              <a:t>Magnus Hellsten</a:t>
            </a:r>
          </a:p>
          <a:p>
            <a:r>
              <a:rPr lang="en-US" sz="1400" dirty="0" err="1"/>
              <a:t>Spelarkarriär</a:t>
            </a:r>
            <a:r>
              <a:rPr lang="en-US" sz="1400" dirty="0"/>
              <a:t>:</a:t>
            </a:r>
          </a:p>
          <a:p>
            <a:pPr marL="285750" indent="-285750">
              <a:buFontTx/>
              <a:buChar char="-"/>
            </a:pPr>
            <a:r>
              <a:rPr lang="sv-SE" sz="1400" dirty="0"/>
              <a:t>IFK Uddevalla ungdom</a:t>
            </a:r>
            <a:endParaRPr lang="en-US" sz="1400" dirty="0"/>
          </a:p>
          <a:p>
            <a:pPr marL="285750" indent="-285750">
              <a:buFontTx/>
              <a:buChar char="-"/>
            </a:pPr>
            <a:r>
              <a:rPr lang="en-US" sz="1400" dirty="0"/>
              <a:t>IFK </a:t>
            </a:r>
            <a:r>
              <a:rPr lang="en-US" sz="1400" dirty="0" err="1"/>
              <a:t>Uddevalla</a:t>
            </a:r>
            <a:r>
              <a:rPr lang="en-US" sz="1400" dirty="0"/>
              <a:t> DIV II</a:t>
            </a:r>
          </a:p>
          <a:p>
            <a:r>
              <a:rPr lang="sv-SE" sz="1400" dirty="0"/>
              <a:t>Tränare:</a:t>
            </a:r>
          </a:p>
          <a:p>
            <a:pPr marL="285750" indent="-285750">
              <a:buFontTx/>
              <a:buChar char="-"/>
            </a:pPr>
            <a:r>
              <a:rPr lang="sv-SE" sz="1400" dirty="0"/>
              <a:t>Undomsledare Vallens IF, 13år, P01, P02, UTV</a:t>
            </a:r>
          </a:p>
          <a:p>
            <a:r>
              <a:rPr lang="sv-SE" sz="1400" dirty="0"/>
              <a:t>Tränarutbildning:</a:t>
            </a:r>
          </a:p>
          <a:p>
            <a:pPr marL="171450" indent="-171450">
              <a:buFontTx/>
              <a:buChar char="-"/>
            </a:pPr>
            <a:r>
              <a:rPr lang="sv-SE" sz="1400" dirty="0"/>
              <a:t>UEFA  B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4B13DAA-D1AD-40DC-95E3-14F7CAE38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4561" y="70707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E98E9E-61B0-49BA-BDED-5E67D1E3A685}"/>
              </a:ext>
            </a:extLst>
          </p:cNvPr>
          <p:cNvSpPr txBox="1"/>
          <p:nvPr/>
        </p:nvSpPr>
        <p:spPr>
          <a:xfrm>
            <a:off x="7400121" y="3821471"/>
            <a:ext cx="360393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u="sng" dirty="0"/>
              <a:t>Fredrik Munk</a:t>
            </a:r>
          </a:p>
          <a:p>
            <a:r>
              <a:rPr lang="en-US" sz="1400" dirty="0" err="1"/>
              <a:t>Spelarkarriär</a:t>
            </a:r>
            <a:r>
              <a:rPr lang="en-US" sz="1400" dirty="0"/>
              <a:t>:</a:t>
            </a:r>
          </a:p>
          <a:p>
            <a:pPr marL="285750" indent="-285750" algn="l" rtl="0">
              <a:buFontTx/>
              <a:buChar char="-"/>
            </a:pPr>
            <a:r>
              <a:rPr lang="sv-SE" sz="1400" b="0" i="0" dirty="0">
                <a:effectLst/>
              </a:rPr>
              <a:t>...</a:t>
            </a:r>
            <a:endParaRPr lang="sv-SE" sz="1400" dirty="0"/>
          </a:p>
          <a:p>
            <a:r>
              <a:rPr lang="sv-SE" sz="1400" dirty="0"/>
              <a:t>Tränare:</a:t>
            </a:r>
          </a:p>
          <a:p>
            <a:pPr marL="285750" indent="-285750">
              <a:buFontTx/>
              <a:buChar char="-"/>
            </a:pPr>
            <a:r>
              <a:rPr lang="sv-SE" sz="1400" dirty="0"/>
              <a:t>...</a:t>
            </a:r>
          </a:p>
          <a:p>
            <a:r>
              <a:rPr lang="sv-SE" sz="1400" dirty="0"/>
              <a:t>Tränarutbildning:</a:t>
            </a:r>
          </a:p>
          <a:p>
            <a:pPr marL="171450" indent="-171450">
              <a:buFontTx/>
              <a:buChar char="-"/>
            </a:pPr>
            <a:r>
              <a:rPr lang="sv-SE" sz="1400" dirty="0"/>
              <a:t>..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E2783E-F0D7-463E-9B9A-0DB5B98FEED8}"/>
              </a:ext>
            </a:extLst>
          </p:cNvPr>
          <p:cNvSpPr txBox="1"/>
          <p:nvPr/>
        </p:nvSpPr>
        <p:spPr>
          <a:xfrm>
            <a:off x="2406791" y="3821471"/>
            <a:ext cx="328315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u="sng" dirty="0"/>
              <a:t>Karl Lindgren</a:t>
            </a:r>
          </a:p>
          <a:p>
            <a:r>
              <a:rPr lang="en-US" sz="1400" dirty="0" err="1"/>
              <a:t>Spelarkarriär</a:t>
            </a:r>
            <a:r>
              <a:rPr lang="en-US" sz="1400" dirty="0"/>
              <a:t>:</a:t>
            </a:r>
          </a:p>
          <a:p>
            <a:pPr marL="285750" indent="-285750" algn="l" rtl="0">
              <a:buFontTx/>
              <a:buChar char="-"/>
            </a:pPr>
            <a:r>
              <a:rPr lang="sv-SE" sz="1400" dirty="0"/>
              <a:t>Vallens IF ungdom</a:t>
            </a:r>
          </a:p>
          <a:p>
            <a:pPr marL="285750" indent="-285750" algn="l" rtl="0">
              <a:buFontTx/>
              <a:buChar char="-"/>
            </a:pPr>
            <a:r>
              <a:rPr lang="sv-SE" sz="1400" dirty="0"/>
              <a:t>Vallens IF DIV V</a:t>
            </a:r>
          </a:p>
          <a:p>
            <a:pPr marL="285750" indent="-285750">
              <a:buFontTx/>
              <a:buChar char="-"/>
            </a:pPr>
            <a:r>
              <a:rPr lang="sv-SE" sz="1400" dirty="0"/>
              <a:t>Svenshögen</a:t>
            </a:r>
          </a:p>
          <a:p>
            <a:r>
              <a:rPr lang="sv-SE" sz="1400" dirty="0"/>
              <a:t>Tränare:</a:t>
            </a:r>
          </a:p>
          <a:p>
            <a:pPr marL="285750" indent="-285750">
              <a:buFontTx/>
              <a:buChar char="-"/>
            </a:pPr>
            <a:r>
              <a:rPr lang="sv-SE" sz="1400" dirty="0"/>
              <a:t>...</a:t>
            </a:r>
          </a:p>
          <a:p>
            <a:r>
              <a:rPr lang="sv-SE" sz="1400" dirty="0"/>
              <a:t>Tränarutbildning:</a:t>
            </a:r>
          </a:p>
          <a:p>
            <a:pPr marL="171450" indent="-171450">
              <a:buFontTx/>
              <a:buChar char="-"/>
            </a:pPr>
            <a:r>
              <a:rPr lang="sv-SE" sz="1400" dirty="0"/>
              <a:t>...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55C7F5-22EB-49F6-B7A0-C45F3198CD33}"/>
              </a:ext>
            </a:extLst>
          </p:cNvPr>
          <p:cNvSpPr txBox="1"/>
          <p:nvPr/>
        </p:nvSpPr>
        <p:spPr>
          <a:xfrm>
            <a:off x="7392306" y="1713156"/>
            <a:ext cx="361174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u="sng" dirty="0"/>
              <a:t>Oskar Nordén</a:t>
            </a:r>
          </a:p>
          <a:p>
            <a:r>
              <a:rPr lang="en-US" sz="1400" dirty="0" err="1"/>
              <a:t>Spelarkarriär</a:t>
            </a:r>
            <a:r>
              <a:rPr lang="en-US" sz="1400" dirty="0"/>
              <a:t>:</a:t>
            </a:r>
          </a:p>
          <a:p>
            <a:pPr marL="285750" indent="-285750" algn="l" rtl="0">
              <a:buFontTx/>
              <a:buChar char="-"/>
            </a:pPr>
            <a:r>
              <a:rPr lang="sv-SE" sz="1400" dirty="0"/>
              <a:t>Vallens IF ungdom</a:t>
            </a:r>
          </a:p>
          <a:p>
            <a:pPr marL="285750" indent="-285750" algn="l" rtl="0">
              <a:buFontTx/>
              <a:buChar char="-"/>
            </a:pPr>
            <a:r>
              <a:rPr lang="sv-SE" sz="1400" dirty="0"/>
              <a:t>Vallens IF DIV V</a:t>
            </a:r>
          </a:p>
          <a:p>
            <a:pPr marL="285750" indent="-285750" algn="l" rtl="0">
              <a:buFontTx/>
              <a:buChar char="-"/>
            </a:pPr>
            <a:r>
              <a:rPr lang="sv-SE" sz="1400" dirty="0"/>
              <a:t>Svenshögen</a:t>
            </a:r>
          </a:p>
          <a:p>
            <a:r>
              <a:rPr lang="sv-SE" sz="1400" dirty="0"/>
              <a:t>Tränare:</a:t>
            </a:r>
          </a:p>
          <a:p>
            <a:pPr marL="285750" indent="-285750">
              <a:buFontTx/>
              <a:buChar char="-"/>
            </a:pPr>
            <a:r>
              <a:rPr lang="sv-SE" sz="1400" dirty="0"/>
              <a:t>...</a:t>
            </a:r>
          </a:p>
          <a:p>
            <a:r>
              <a:rPr lang="sv-SE" sz="1400" dirty="0"/>
              <a:t>Tränarutbildning:</a:t>
            </a:r>
          </a:p>
          <a:p>
            <a:pPr marL="171450" indent="-171450">
              <a:buFontTx/>
              <a:buChar char="-"/>
            </a:pPr>
            <a:r>
              <a:rPr lang="sv-SE" sz="1400" dirty="0"/>
              <a:t>...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7C8740-8026-4760-92B5-2699F84C75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9485" y="3276853"/>
            <a:ext cx="196093" cy="3151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F5C995-D0AD-4B91-9923-EA9931431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9085" y="2870250"/>
            <a:ext cx="196093" cy="3151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D53CE2-937E-4291-AE4F-0F5B03347699}"/>
              </a:ext>
            </a:extLst>
          </p:cNvPr>
          <p:cNvSpPr txBox="1"/>
          <p:nvPr/>
        </p:nvSpPr>
        <p:spPr>
          <a:xfrm>
            <a:off x="1198563" y="1226713"/>
            <a:ext cx="1199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b="1" dirty="0"/>
              <a:t>Ledare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452366-9C9B-4CD5-BBB2-C9B87C3164B4}"/>
              </a:ext>
            </a:extLst>
          </p:cNvPr>
          <p:cNvSpPr txBox="1"/>
          <p:nvPr/>
        </p:nvSpPr>
        <p:spPr>
          <a:xfrm>
            <a:off x="1198563" y="5800002"/>
            <a:ext cx="3664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b="1" dirty="0"/>
              <a:t>Föräldrarepresentanter: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9A0F91-A95C-429D-84A0-314E2F87DF6B}"/>
              </a:ext>
            </a:extLst>
          </p:cNvPr>
          <p:cNvSpPr txBox="1"/>
          <p:nvPr/>
        </p:nvSpPr>
        <p:spPr>
          <a:xfrm>
            <a:off x="2468968" y="6278631"/>
            <a:ext cx="3283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xxxx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D824E8-27E3-464A-8BDA-41AC34C07B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3502" y="4929695"/>
            <a:ext cx="196093" cy="3151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9347385-2D40-4637-AC24-F1B9BE0FB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9086" y="4953623"/>
            <a:ext cx="196093" cy="315149"/>
          </a:xfrm>
          <a:prstGeom prst="rect">
            <a:avLst/>
          </a:prstGeom>
        </p:spPr>
      </p:pic>
      <p:pic>
        <p:nvPicPr>
          <p:cNvPr id="1026" name="Picture 2" descr="Opinion: Jürgen Klopp′s Premier League win with Liverpool a haunting  reminder for Borussia Dortmund | Sports | German football and major  international sports news | DW | 25.06.2020">
            <a:extLst>
              <a:ext uri="{FF2B5EF4-FFF2-40B4-BE49-F238E27FC236}">
                <a16:creationId xmlns:a16="http://schemas.microsoft.com/office/drawing/2014/main" id="{1AD2F04D-BCBA-44EE-9438-802E029716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2" r="16360"/>
          <a:stretch/>
        </p:blipFill>
        <p:spPr bwMode="auto">
          <a:xfrm>
            <a:off x="5880910" y="3916327"/>
            <a:ext cx="1584640" cy="14287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D17349A-9221-04F8-CD2D-8C024BFDC4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1520"/>
          <a:stretch/>
        </p:blipFill>
        <p:spPr bwMode="auto">
          <a:xfrm>
            <a:off x="6311082" y="1743302"/>
            <a:ext cx="1154468" cy="17580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46DB03F-D2DD-4576-9C4F-B43C9B15A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945" y="3721242"/>
            <a:ext cx="1212602" cy="18189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40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1116" y="156112"/>
            <a:ext cx="8243190" cy="868285"/>
          </a:xfrm>
        </p:spPr>
        <p:txBody>
          <a:bodyPr/>
          <a:lstStyle/>
          <a:p>
            <a:r>
              <a:rPr lang="sv-SE" dirty="0"/>
              <a:t>Plan 2024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3830598"/>
              </p:ext>
            </p:extLst>
          </p:nvPr>
        </p:nvGraphicFramePr>
        <p:xfrm>
          <a:off x="539828" y="1930863"/>
          <a:ext cx="11369406" cy="3547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779" y="76630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56437" y="4210485"/>
            <a:ext cx="1340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Träningar x3-4</a:t>
            </a:r>
            <a:endParaRPr lang="en-US" sz="14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9828" y="1879330"/>
            <a:ext cx="185339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Träningsmatcher</a:t>
            </a:r>
          </a:p>
          <a:p>
            <a:r>
              <a:rPr lang="sv-SE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Edet 24/2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sv-SE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Stala 2/3</a:t>
            </a:r>
          </a:p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Försäsongs-cup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sv-SE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cup 30/3-1/4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48912" y="1494194"/>
            <a:ext cx="197361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Träningsläger på IP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- 23-24/3</a:t>
            </a:r>
          </a:p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Seriespel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sv-SE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GFF P2008 Lätt</a:t>
            </a:r>
          </a:p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Vår-cup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Göteborg Cup 9-12/5</a:t>
            </a:r>
          </a:p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Sommar-cup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Skadevi Cup 28-30/6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5883" y="4211597"/>
            <a:ext cx="11814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Träningar x3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72060" y="4210485"/>
            <a:ext cx="11814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Träningar x3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38982" y="4209043"/>
            <a:ext cx="11814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Träningar x3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105904" y="4198057"/>
            <a:ext cx="11814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Träningar x3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75938" y="2786582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Seriespel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sv-SE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GFF P008 Lätt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79859" y="2786582"/>
            <a:ext cx="1994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Uppstartsläger – Cup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Oddebollen 2-4/8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7593" y="4631085"/>
            <a:ext cx="1308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Lag-aktiviteter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..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45078" y="4635471"/>
            <a:ext cx="1308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Lag-aktiviteter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..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47700" y="4638132"/>
            <a:ext cx="1308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Lag-aktiviteter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..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56437" y="4608530"/>
            <a:ext cx="1317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Lag-aktiviteter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..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042456" y="4631085"/>
            <a:ext cx="1308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Lag-aktiviteter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..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21781" y="5669142"/>
            <a:ext cx="9619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 Samarbete och extra träningar/spelarrotation med A-laget och P10 ............................................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613200" y="1928754"/>
            <a:ext cx="26410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Go Fotboll Cup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 1-3/11</a:t>
            </a:r>
          </a:p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Serie kval 2025</a:t>
            </a:r>
          </a:p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Futsal Cup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Torslanda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Futsal-SM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P08</a:t>
            </a:r>
          </a:p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Träningsmatcher,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1-2st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4A04814-526C-4B96-9920-5885753DD46D}"/>
              </a:ext>
            </a:extLst>
          </p:cNvPr>
          <p:cNvSpPr txBox="1"/>
          <p:nvPr/>
        </p:nvSpPr>
        <p:spPr>
          <a:xfrm>
            <a:off x="8043903" y="6106012"/>
            <a:ext cx="2646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11 aug                           10nov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DB5CCB7-5019-4F7F-B6E0-92BB75952324}"/>
              </a:ext>
            </a:extLst>
          </p:cNvPr>
          <p:cNvCxnSpPr>
            <a:cxnSpLocks/>
          </p:cNvCxnSpPr>
          <p:nvPr/>
        </p:nvCxnSpPr>
        <p:spPr>
          <a:xfrm>
            <a:off x="663095" y="5335429"/>
            <a:ext cx="10925341" cy="28121"/>
          </a:xfrm>
          <a:prstGeom prst="line">
            <a:avLst/>
          </a:prstGeom>
          <a:ln w="1905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97CC9EE-3F02-43E7-9F3D-853DF3B05A3A}"/>
              </a:ext>
            </a:extLst>
          </p:cNvPr>
          <p:cNvSpPr txBox="1"/>
          <p:nvPr/>
        </p:nvSpPr>
        <p:spPr>
          <a:xfrm>
            <a:off x="535818" y="5409772"/>
            <a:ext cx="3502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 Träningsmöjligheter i samråd med ledare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51F8A7B-BC95-4FF0-B62C-D681667E1C76}"/>
              </a:ext>
            </a:extLst>
          </p:cNvPr>
          <p:cNvSpPr txBox="1"/>
          <p:nvPr/>
        </p:nvSpPr>
        <p:spPr>
          <a:xfrm>
            <a:off x="-23944" y="6112456"/>
            <a:ext cx="1927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Distrikslag, P09 - BFF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BE07438-184B-4206-A955-A60CF3D13955}"/>
              </a:ext>
            </a:extLst>
          </p:cNvPr>
          <p:cNvSpPr txBox="1"/>
          <p:nvPr/>
        </p:nvSpPr>
        <p:spPr>
          <a:xfrm>
            <a:off x="4500110" y="2786582"/>
            <a:ext cx="1638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dirty="0">
                <a:latin typeface="Arial" panose="020B0604020202020204" pitchFamily="34" charset="0"/>
                <a:cs typeface="Arial" panose="020B0604020202020204" pitchFamily="34" charset="0"/>
              </a:rPr>
              <a:t>Sommaruppehåll</a:t>
            </a: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- Vecka 28-30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38F2FD-8815-4D80-BC46-EF8C0C98788F}"/>
              </a:ext>
            </a:extLst>
          </p:cNvPr>
          <p:cNvSpPr txBox="1"/>
          <p:nvPr/>
        </p:nvSpPr>
        <p:spPr>
          <a:xfrm>
            <a:off x="3159192" y="3861801"/>
            <a:ext cx="8002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Påsklov v14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8B62779-E825-196D-8885-033B9F89F00E}"/>
              </a:ext>
            </a:extLst>
          </p:cNvPr>
          <p:cNvCxnSpPr>
            <a:cxnSpLocks/>
          </p:cNvCxnSpPr>
          <p:nvPr/>
        </p:nvCxnSpPr>
        <p:spPr>
          <a:xfrm>
            <a:off x="663095" y="1596764"/>
            <a:ext cx="0" cy="2825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29860E7-DF21-6E0A-E3A0-9703D26B9655}"/>
              </a:ext>
            </a:extLst>
          </p:cNvPr>
          <p:cNvSpPr txBox="1"/>
          <p:nvPr/>
        </p:nvSpPr>
        <p:spPr>
          <a:xfrm>
            <a:off x="308671" y="1331458"/>
            <a:ext cx="7088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dirty="0">
                <a:solidFill>
                  <a:srgbClr val="FF0000"/>
                </a:solidFill>
              </a:rPr>
              <a:t>Time now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A5F473-8811-E868-B374-A8AA46138D32}"/>
              </a:ext>
            </a:extLst>
          </p:cNvPr>
          <p:cNvSpPr txBox="1"/>
          <p:nvPr/>
        </p:nvSpPr>
        <p:spPr>
          <a:xfrm>
            <a:off x="1854187" y="6099580"/>
            <a:ext cx="26100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 17mars </a:t>
            </a:r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4, 20 april, 9-12 maj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3C9570-656B-1DE4-893A-1C7E2D982C65}"/>
              </a:ext>
            </a:extLst>
          </p:cNvPr>
          <p:cNvSpPr txBox="1"/>
          <p:nvPr/>
        </p:nvSpPr>
        <p:spPr>
          <a:xfrm rot="20649536">
            <a:off x="8571835" y="468227"/>
            <a:ext cx="1590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92D050"/>
                </a:solidFill>
              </a:rPr>
              <a:t>Grönt är Bokat</a:t>
            </a:r>
            <a:endParaRPr lang="sv-SE" sz="20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962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7CB45-F71E-4FB2-8D1A-36354C06A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Utbildningsplan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23BF2-F2EF-45A4-B1C8-BFBA51473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908" y="2249487"/>
            <a:ext cx="8360991" cy="2775805"/>
          </a:xfrm>
        </p:spPr>
        <p:txBody>
          <a:bodyPr>
            <a:normAutofit/>
          </a:bodyPr>
          <a:lstStyle/>
          <a:p>
            <a:r>
              <a:rPr lang="sv-SE" sz="2400" dirty="0"/>
              <a:t>SvFF utbildningplan för </a:t>
            </a:r>
            <a:r>
              <a:rPr lang="sv-SE" sz="2400" b="1" dirty="0">
                <a:solidFill>
                  <a:srgbClr val="00B050"/>
                </a:solidFill>
              </a:rPr>
              <a:t>Nivå 4 </a:t>
            </a:r>
            <a:r>
              <a:rPr lang="sv-SE" sz="2400" dirty="0"/>
              <a:t>– Träna för att prestera, 15-19 år</a:t>
            </a:r>
          </a:p>
          <a:p>
            <a:r>
              <a:rPr lang="sv-SE" sz="2400" dirty="0"/>
              <a:t>Spelet som utgångspunkt</a:t>
            </a:r>
          </a:p>
          <a:p>
            <a:r>
              <a:rPr lang="sv-SE" sz="2400" dirty="0"/>
              <a:t>Fotbollsportalen som grund för teori och övningar</a:t>
            </a:r>
          </a:p>
          <a:p>
            <a:r>
              <a:rPr lang="sv-SE" sz="2400" dirty="0"/>
              <a:t>Inspireras av Spelarutbildningsmatris från GFF och S2S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066D4E4-2306-48F6-BD59-F53547F3F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437" y="220712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173F41-D314-4552-8795-459C80BD87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280" t="22130" r="8120" b="52966"/>
          <a:stretch/>
        </p:blipFill>
        <p:spPr>
          <a:xfrm>
            <a:off x="8618899" y="3066736"/>
            <a:ext cx="3457150" cy="1650549"/>
          </a:xfrm>
          <a:prstGeom prst="rect">
            <a:avLst/>
          </a:prstGeom>
        </p:spPr>
      </p:pic>
      <p:pic>
        <p:nvPicPr>
          <p:cNvPr id="16" name="Picture 15">
            <a:hlinkClick r:id="rId4"/>
            <a:extLst>
              <a:ext uri="{FF2B5EF4-FFF2-40B4-BE49-F238E27FC236}">
                <a16:creationId xmlns:a16="http://schemas.microsoft.com/office/drawing/2014/main" id="{85E79890-0987-4875-A419-E6353C8F06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675" t="34286" r="24969" b="42271"/>
          <a:stretch/>
        </p:blipFill>
        <p:spPr>
          <a:xfrm>
            <a:off x="1454194" y="5386350"/>
            <a:ext cx="3103891" cy="1250939"/>
          </a:xfrm>
          <a:prstGeom prst="rect">
            <a:avLst/>
          </a:prstGeom>
        </p:spPr>
      </p:pic>
      <p:sp>
        <p:nvSpPr>
          <p:cNvPr id="18" name="AutoShape 2" descr="Svenska Fotbollförbundet logotyp, till startsidan">
            <a:extLst>
              <a:ext uri="{FF2B5EF4-FFF2-40B4-BE49-F238E27FC236}">
                <a16:creationId xmlns:a16="http://schemas.microsoft.com/office/drawing/2014/main" id="{C453BE7E-3B5F-422F-9A2B-465FE39CA6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35257" y="590173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20" name="Picture 19">
            <a:hlinkClick r:id="rId6"/>
            <a:extLst>
              <a:ext uri="{FF2B5EF4-FFF2-40B4-BE49-F238E27FC236}">
                <a16:creationId xmlns:a16="http://schemas.microsoft.com/office/drawing/2014/main" id="{723E1B6F-B170-4BE4-A3B4-2E5D07C745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417" y="5697648"/>
            <a:ext cx="864469" cy="939641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63DC1EC-D885-4FCF-9DAD-95EE7EEE51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1" t="1246" r="17220"/>
          <a:stretch/>
        </p:blipFill>
        <p:spPr bwMode="auto">
          <a:xfrm>
            <a:off x="8618899" y="876312"/>
            <a:ext cx="1262007" cy="12525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1F3E340-BB06-43B7-BF77-1C9D0FFA7B1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2003" r="6207" b="41948"/>
          <a:stretch/>
        </p:blipFill>
        <p:spPr>
          <a:xfrm>
            <a:off x="5448097" y="6214643"/>
            <a:ext cx="1295805" cy="42264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AC3953D-3244-431E-9624-9A4DF182E2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13598" y="5484764"/>
            <a:ext cx="722249" cy="1152525"/>
          </a:xfrm>
          <a:prstGeom prst="rect">
            <a:avLst/>
          </a:prstGeom>
        </p:spPr>
      </p:pic>
      <p:pic>
        <p:nvPicPr>
          <p:cNvPr id="25" name="Picture 24">
            <a:hlinkClick r:id="rId11"/>
            <a:extLst>
              <a:ext uri="{FF2B5EF4-FFF2-40B4-BE49-F238E27FC236}">
                <a16:creationId xmlns:a16="http://schemas.microsoft.com/office/drawing/2014/main" id="{2B5AD9A3-AD3D-481E-B7D9-EAFCE5B2D27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9560" t="12507" r="23647" b="39200"/>
          <a:stretch/>
        </p:blipFill>
        <p:spPr>
          <a:xfrm>
            <a:off x="8609849" y="4795141"/>
            <a:ext cx="3466200" cy="18421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C1223E-89A8-AF4C-A068-E5018714AE0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18899" y="2249487"/>
            <a:ext cx="3457150" cy="744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8925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1CB33-B506-48F2-B20E-EBB2D6898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662057" cy="1325563"/>
          </a:xfrm>
        </p:spPr>
        <p:txBody>
          <a:bodyPr>
            <a:normAutofit/>
          </a:bodyPr>
          <a:lstStyle/>
          <a:p>
            <a:r>
              <a:rPr lang="sv-SE" dirty="0"/>
              <a:t>Målbild</a:t>
            </a:r>
            <a:r>
              <a:rPr lang="sv-SE" sz="5400" dirty="0"/>
              <a:t> </a:t>
            </a:r>
            <a:r>
              <a:rPr lang="sv-SE" sz="1800" dirty="0"/>
              <a:t>(1,4) 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ADAB5-9864-41C9-8DB4-260AFAF6F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873607" cy="4351338"/>
          </a:xfrm>
        </p:spPr>
        <p:txBody>
          <a:bodyPr>
            <a:normAutofit/>
          </a:bodyPr>
          <a:lstStyle/>
          <a:p>
            <a:r>
              <a:rPr lang="sv-SE" sz="1800" dirty="0"/>
              <a:t>Det ska vara roligt att spela fotboll</a:t>
            </a:r>
          </a:p>
          <a:p>
            <a:r>
              <a:rPr lang="sv-SE" sz="1800" dirty="0"/>
              <a:t>SvFF målbilder för </a:t>
            </a:r>
            <a:r>
              <a:rPr lang="sv-SE" sz="1800" b="1" dirty="0">
                <a:solidFill>
                  <a:srgbClr val="00B050"/>
                </a:solidFill>
              </a:rPr>
              <a:t>Nivå 4 </a:t>
            </a:r>
            <a:r>
              <a:rPr lang="sv-SE" sz="1800" dirty="0"/>
              <a:t>– Träna för att prestera, 15-19 år</a:t>
            </a:r>
          </a:p>
          <a:p>
            <a:pPr lvl="1"/>
            <a:r>
              <a:rPr lang="sv-SE" sz="1800" dirty="0"/>
              <a:t>Spelfilosofi, Lagets färdigheter och Spelarens Färdigheter</a:t>
            </a:r>
          </a:p>
          <a:p>
            <a:r>
              <a:rPr lang="sv-SE" sz="1800" dirty="0"/>
              <a:t>Spelet Fotboll 11 mot 11 och dess prio´s</a:t>
            </a:r>
          </a:p>
          <a:p>
            <a:r>
              <a:rPr lang="sv-SE" sz="1800" dirty="0"/>
              <a:t>Kvala in för en bättre U17 serie 2025</a:t>
            </a:r>
          </a:p>
          <a:p>
            <a:r>
              <a:rPr lang="sv-SE" sz="1800" dirty="0"/>
              <a:t>Spela för en top 4 placering i serien</a:t>
            </a:r>
          </a:p>
          <a:p>
            <a:r>
              <a:rPr lang="sv-SE" sz="1800" dirty="0"/>
              <a:t>Spela för ett A-slutspel avencemang i cuperna</a:t>
            </a:r>
          </a:p>
          <a:p>
            <a:r>
              <a:rPr lang="sv-SE" sz="1800" dirty="0"/>
              <a:t>Uppnå en träningsnärvaro på &gt;80%</a:t>
            </a:r>
          </a:p>
          <a:p>
            <a:r>
              <a:rPr lang="sv-SE" sz="1800" dirty="0"/>
              <a:t>Lyfta upp 2-3 spelar periodvis för träning och spel-debut i A-laget</a:t>
            </a:r>
          </a:p>
          <a:p>
            <a:r>
              <a:rPr lang="sv-SE" sz="1800" dirty="0"/>
              <a:t>1-2 spelare blir uttagna till BFF´s Distriktslags aktiviteter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F52B44-F9E4-BAF0-2E79-723F9E5018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36" r="30239"/>
          <a:stretch/>
        </p:blipFill>
        <p:spPr>
          <a:xfrm>
            <a:off x="7848600" y="10"/>
            <a:ext cx="4343400" cy="685799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F12ABE1-B269-4304-AF54-702019304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9465" y="185325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0369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1CB33-B506-48F2-B20E-EBB2D6898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Målbild</a:t>
            </a:r>
            <a:r>
              <a:rPr lang="sv-SE" sz="3200" dirty="0"/>
              <a:t> </a:t>
            </a:r>
            <a:r>
              <a:rPr lang="sv-SE" sz="1800" dirty="0"/>
              <a:t>(2,4) - SvFF målbilder för </a:t>
            </a:r>
            <a:r>
              <a:rPr lang="sv-SE" sz="1800" b="1" dirty="0">
                <a:solidFill>
                  <a:srgbClr val="00B050"/>
                </a:solidFill>
              </a:rPr>
              <a:t>Nivå 4 </a:t>
            </a:r>
            <a:r>
              <a:rPr lang="sv-SE" sz="1800" b="1" dirty="0">
                <a:solidFill>
                  <a:schemeClr val="tx1"/>
                </a:solidFill>
              </a:rPr>
              <a:t>- </a:t>
            </a:r>
            <a:r>
              <a:rPr lang="sv-SE" sz="1800" dirty="0"/>
              <a:t>Träna för att prestera, 15-19 år</a:t>
            </a:r>
            <a:endParaRPr lang="sv-S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F12ABE1-B269-4304-AF54-702019304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9465" y="185325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FC7F1C0-9190-4FE7-BCA9-40115A81F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3646" y="3217678"/>
            <a:ext cx="722249" cy="1152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0AE0C6-FA37-AF94-6956-3DF7CC501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855" y="1653452"/>
            <a:ext cx="9292289" cy="428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85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1CB33-B506-48F2-B20E-EBB2D6898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Målbild</a:t>
            </a:r>
            <a:r>
              <a:rPr lang="sv-SE" sz="1800" dirty="0"/>
              <a:t> </a:t>
            </a:r>
            <a:r>
              <a:rPr lang="sv-SE" sz="1600" dirty="0"/>
              <a:t>(3,4) </a:t>
            </a:r>
            <a:r>
              <a:rPr lang="sv-SE" sz="1800" dirty="0"/>
              <a:t>- SvFF målbilder för </a:t>
            </a:r>
            <a:r>
              <a:rPr lang="sv-SE" sz="1800" b="1" dirty="0">
                <a:solidFill>
                  <a:srgbClr val="00B050"/>
                </a:solidFill>
              </a:rPr>
              <a:t>Nivå 4 </a:t>
            </a:r>
            <a:r>
              <a:rPr lang="sv-SE" sz="1800" b="1" dirty="0">
                <a:solidFill>
                  <a:schemeClr val="tx1"/>
                </a:solidFill>
              </a:rPr>
              <a:t>- </a:t>
            </a:r>
            <a:r>
              <a:rPr lang="sv-SE" sz="1800" dirty="0"/>
              <a:t>Träna för att prestera, 15-19 år</a:t>
            </a:r>
            <a:endParaRPr lang="sv-S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F12ABE1-B269-4304-AF54-702019304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9465" y="185325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FC7F1C0-9190-4FE7-BCA9-40115A81F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1519" y="5642735"/>
            <a:ext cx="722249" cy="11525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20490B-7ED7-4878-65DC-2B96B1C23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1508736"/>
            <a:ext cx="5600700" cy="51625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217ED9-FC7E-383C-B3CD-C798E8A33C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2275" y="2048218"/>
            <a:ext cx="492442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224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1CB33-B506-48F2-B20E-EBB2D6898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955"/>
            <a:ext cx="10515600" cy="1325563"/>
          </a:xfrm>
        </p:spPr>
        <p:txBody>
          <a:bodyPr>
            <a:normAutofit/>
          </a:bodyPr>
          <a:lstStyle/>
          <a:p>
            <a:r>
              <a:rPr lang="sv-SE" dirty="0"/>
              <a:t>Målbild</a:t>
            </a:r>
            <a:r>
              <a:rPr lang="sv-SE" sz="1800" dirty="0"/>
              <a:t> (4,4) - SvFF målbilder för </a:t>
            </a:r>
            <a:r>
              <a:rPr lang="sv-SE" sz="1800" b="1" dirty="0">
                <a:solidFill>
                  <a:srgbClr val="00B050"/>
                </a:solidFill>
              </a:rPr>
              <a:t>Nivå 4 </a:t>
            </a:r>
            <a:r>
              <a:rPr lang="sv-SE" sz="1800" b="1" dirty="0">
                <a:solidFill>
                  <a:schemeClr val="tx1"/>
                </a:solidFill>
              </a:rPr>
              <a:t>- </a:t>
            </a:r>
            <a:r>
              <a:rPr lang="sv-SE" sz="1800" dirty="0"/>
              <a:t>Träna för att prestera, 15-19 år</a:t>
            </a:r>
            <a:endParaRPr lang="sv-S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F12ABE1-B269-4304-AF54-702019304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9465" y="185325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FC7F1C0-9190-4FE7-BCA9-40115A81F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1519" y="5642735"/>
            <a:ext cx="722249" cy="1152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AEA73D-6071-8613-A5F6-247B259A5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688" y="1431494"/>
            <a:ext cx="4636006" cy="52955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9F996A-37CC-425A-2120-578116AF6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654" y="1395689"/>
            <a:ext cx="4600945" cy="52955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2395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928EC3-4E5A-488C-9496-56E999BCC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0000" y="1536315"/>
            <a:ext cx="5025216" cy="823912"/>
          </a:xfrm>
        </p:spPr>
        <p:txBody>
          <a:bodyPr/>
          <a:lstStyle/>
          <a:p>
            <a:r>
              <a:rPr lang="sv-SE" b="1" i="0" dirty="0">
                <a:solidFill>
                  <a:schemeClr val="tx1"/>
                </a:solidFill>
                <a:effectLst/>
                <a:latin typeface="Arimo"/>
              </a:rPr>
              <a:t>Träningen karaktäriseras av: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119999" y="2360227"/>
            <a:ext cx="5126891" cy="3684588"/>
          </a:xfrm>
        </p:spPr>
        <p:txBody>
          <a:bodyPr>
            <a:normAutofit fontScale="62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Korta samlingar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Spelträning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Variation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Enkla övningar med fokus på kvaliteten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Positionsanpassad träning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Taktisk träning förekommer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Små och stora ytor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Få och flera spelare per lag/grupp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Hög aktivitet, intensitet och många bollkontakter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Korta och långa arbetsperioder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Fokus på prestation och att göra sitt bästa</a:t>
            </a:r>
            <a:endParaRPr lang="sv-SE" b="0" i="0" dirty="0">
              <a:solidFill>
                <a:schemeClr val="tx1"/>
              </a:solidFill>
              <a:effectLst/>
              <a:latin typeface="Arimo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31FA61-7C8A-46B1-AFEF-50D806788F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9840" y="1536315"/>
            <a:ext cx="5035548" cy="823912"/>
          </a:xfrm>
        </p:spPr>
        <p:txBody>
          <a:bodyPr/>
          <a:lstStyle/>
          <a:p>
            <a:r>
              <a:rPr lang="sv-SE" b="1" i="0" dirty="0">
                <a:solidFill>
                  <a:schemeClr val="tx1"/>
                </a:solidFill>
                <a:effectLst/>
                <a:latin typeface="Arimo"/>
              </a:rPr>
              <a:t>Tränarstil för </a:t>
            </a:r>
            <a:r>
              <a:rPr lang="sv-SE" b="1" dirty="0">
                <a:solidFill>
                  <a:srgbClr val="00B050"/>
                </a:solidFill>
                <a:latin typeface="Arimo"/>
              </a:rPr>
              <a:t>N</a:t>
            </a:r>
            <a:r>
              <a:rPr lang="sv-SE" b="1" i="0" dirty="0">
                <a:solidFill>
                  <a:srgbClr val="00B050"/>
                </a:solidFill>
                <a:effectLst/>
                <a:latin typeface="Arimo"/>
              </a:rPr>
              <a:t>ivån 4</a:t>
            </a:r>
            <a:r>
              <a:rPr lang="sv-SE" b="1" i="0" dirty="0">
                <a:solidFill>
                  <a:schemeClr val="tx1"/>
                </a:solidFill>
                <a:effectLst/>
                <a:latin typeface="Arimo"/>
              </a:rPr>
              <a:t>: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C9E8022-5F32-41C5-AEC1-5EF4977533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9840" y="2360227"/>
            <a:ext cx="5630734" cy="3684588"/>
          </a:xfrm>
        </p:spPr>
        <p:txBody>
          <a:bodyPr>
            <a:normAutofit fontScale="62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Positiv feedback och uppmuntran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Använd frågeteknik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Uppmärksamhet till alla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Låt spelare ge feedback till varandra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Uppmuntra och utmana spelarnas eget beslutsfattande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dirty="0"/>
              <a:t>Låt spelare analysera och utvärdera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65CB12A-1A15-4A62-82E9-A10D43C68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4173" y="184700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vinnande fotboll laget hejar - fotboll bildbanksfoton och bilder">
            <a:extLst>
              <a:ext uri="{FF2B5EF4-FFF2-40B4-BE49-F238E27FC236}">
                <a16:creationId xmlns:a16="http://schemas.microsoft.com/office/drawing/2014/main" id="{86A69B20-1B4D-533E-D934-FBF3418C5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871" y="4488411"/>
            <a:ext cx="3412635" cy="22750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001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2D313DD-6DCE-4EF8-B6B3-82CF365B4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Matchen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F77FFEF-951A-4B35-BD87-6E92A232F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2024185"/>
            <a:ext cx="10233800" cy="4152778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sv-SE" sz="2400" b="0" i="0" dirty="0">
                <a:solidFill>
                  <a:schemeClr val="tx1"/>
                </a:solidFill>
                <a:effectLst/>
                <a:latin typeface="Arimo"/>
              </a:rPr>
              <a:t>Rutiner och genomgångar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  <a:latin typeface="Arimo"/>
              </a:rPr>
              <a:t>Jämna matcher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  <a:latin typeface="Arimo"/>
              </a:rPr>
              <a:t>Mycket speltid, få avbytare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  <a:latin typeface="Arimo"/>
              </a:rPr>
              <a:t>Alla uttagna spelar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  <a:latin typeface="Arimo"/>
              </a:rPr>
              <a:t>Spela som vi tränar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  <a:latin typeface="Arimo"/>
              </a:rPr>
              <a:t>Positionerna börjar renodlas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  <a:latin typeface="Arimo"/>
              </a:rPr>
              <a:t>Låta spelarna lösa matchsituationerna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  <a:latin typeface="Arimo"/>
              </a:rPr>
              <a:t>Fokus på utveckling och göra sitt bästa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  <a:latin typeface="Arimo"/>
              </a:rPr>
              <a:t>Fair Play</a:t>
            </a:r>
            <a:endParaRPr lang="sv-SE" sz="240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448DE9E-A8E4-4D30-B0F5-7B23DADC7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4173" y="184700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african -american football or soccer player at stadium in flashlights - motion, action, activity, competition concept - fotboll bildbanksfoton och bilder">
            <a:extLst>
              <a:ext uri="{FF2B5EF4-FFF2-40B4-BE49-F238E27FC236}">
                <a16:creationId xmlns:a16="http://schemas.microsoft.com/office/drawing/2014/main" id="{FA5BC841-7337-40FB-D93E-EC1860B4C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130" y="2368625"/>
            <a:ext cx="4488350" cy="2522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013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Kommunikation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511" y="2249487"/>
            <a:ext cx="8188404" cy="2748026"/>
          </a:xfrm>
        </p:spPr>
        <p:txBody>
          <a:bodyPr>
            <a:noAutofit/>
          </a:bodyPr>
          <a:lstStyle/>
          <a:p>
            <a:r>
              <a:rPr lang="sv-SE" sz="2400" dirty="0"/>
              <a:t>Vallens IF byter föreningssystem till </a:t>
            </a:r>
            <a:r>
              <a:rPr lang="sv-SE" sz="2400" b="1" dirty="0"/>
              <a:t>SportAdmin</a:t>
            </a:r>
          </a:p>
          <a:p>
            <a:pPr lvl="1"/>
            <a:r>
              <a:rPr lang="sv-SE" b="0" i="0" dirty="0">
                <a:solidFill>
                  <a:schemeClr val="tx1"/>
                </a:solidFill>
                <a:effectLst/>
              </a:rPr>
              <a:t>I apparna hittar ledare, medlemmar och föräldrar allt som rör laget och föreningen</a:t>
            </a:r>
          </a:p>
          <a:p>
            <a:pPr lvl="1"/>
            <a:r>
              <a:rPr lang="sv-SE" b="0" i="0" dirty="0">
                <a:solidFill>
                  <a:schemeClr val="tx1"/>
                </a:solidFill>
                <a:effectLst/>
              </a:rPr>
              <a:t>Hantera kallelser, nyhetsbrev och utskick</a:t>
            </a:r>
            <a:endParaRPr lang="sv-SE" dirty="0">
              <a:solidFill>
                <a:schemeClr val="tx1"/>
              </a:solidFill>
            </a:endParaRPr>
          </a:p>
          <a:p>
            <a:pPr lvl="1"/>
            <a:r>
              <a:rPr lang="sv-SE" dirty="0"/>
              <a:t>Anmälningar av träningar, matcher och andra aktiviteter sköts av spelarna via appen</a:t>
            </a:r>
          </a:p>
          <a:p>
            <a:r>
              <a:rPr lang="sv-SE" sz="2400" dirty="0"/>
              <a:t>Rapportera och filma matcher via </a:t>
            </a:r>
            <a:r>
              <a:rPr lang="sv-SE" sz="2400" b="1" dirty="0"/>
              <a:t>Min Fotboll</a:t>
            </a:r>
          </a:p>
          <a:p>
            <a:r>
              <a:rPr lang="en-US" sz="2400" dirty="0" err="1"/>
              <a:t>Träningspass</a:t>
            </a:r>
            <a:r>
              <a:rPr lang="en-US" sz="2400" dirty="0"/>
              <a:t> </a:t>
            </a:r>
            <a:r>
              <a:rPr lang="en-US" sz="2400" dirty="0" err="1"/>
              <a:t>och</a:t>
            </a:r>
            <a:r>
              <a:rPr lang="en-US" sz="2400" dirty="0"/>
              <a:t> </a:t>
            </a:r>
            <a:r>
              <a:rPr lang="en-US" sz="2400" dirty="0" err="1"/>
              <a:t>övningar</a:t>
            </a:r>
            <a:r>
              <a:rPr lang="en-US" sz="2400" dirty="0"/>
              <a:t> </a:t>
            </a:r>
            <a:r>
              <a:rPr lang="en-US" sz="2400" dirty="0" err="1"/>
              <a:t>kan</a:t>
            </a:r>
            <a:r>
              <a:rPr lang="en-US" sz="2400" dirty="0"/>
              <a:t> </a:t>
            </a:r>
            <a:r>
              <a:rPr lang="en-US" sz="2400" dirty="0" err="1"/>
              <a:t>läsas</a:t>
            </a:r>
            <a:r>
              <a:rPr lang="en-US" sz="2400" dirty="0"/>
              <a:t> via </a:t>
            </a:r>
            <a:r>
              <a:rPr lang="en-US" sz="2400" b="1" dirty="0" err="1"/>
              <a:t>Fotbollsportalen</a:t>
            </a:r>
            <a:endParaRPr lang="en-US" sz="2400" b="1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975C9DD-0115-48F7-9580-6502C196F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182" y="202018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E4BEC10-2E7E-8EEC-2701-56B00BE40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8620" y="1379793"/>
            <a:ext cx="1990059" cy="648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6297C3F-7E63-C804-D4E4-2D2B82ECBB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46" t="6439" r="1546" b="2835"/>
          <a:stretch/>
        </p:blipFill>
        <p:spPr>
          <a:xfrm>
            <a:off x="9292688" y="1934770"/>
            <a:ext cx="2498736" cy="1233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6536492-8CFD-3E95-DE33-C2A59B0375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5874" y="3757826"/>
            <a:ext cx="2495550" cy="1605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E4DA752-61E9-6BD0-F3DB-324D821BC7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3454" y="3358477"/>
            <a:ext cx="2495550" cy="504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1D96047-05B5-BD6D-D262-C398D8F609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0171" y="5468508"/>
            <a:ext cx="3601253" cy="322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D006EEE-B68D-0F16-6BE6-10C732B4BB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1373" y="5762474"/>
            <a:ext cx="3397631" cy="902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92401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Frågor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B20CCE-A500-46B9-9F5F-EBFD89089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494" y="247849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0575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5E032-10E9-49A7-9971-683F0294C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Extra material</a:t>
            </a:r>
          </a:p>
        </p:txBody>
      </p:sp>
    </p:spTree>
    <p:extLst>
      <p:ext uri="{BB962C8B-B14F-4D97-AF65-F5344CB8AC3E}">
        <p14:creationId xmlns:p14="http://schemas.microsoft.com/office/powerpoint/2010/main" val="3206696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BFF´s Distrikslags Plannering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928EC3-4E5A-488C-9496-56E999BCC6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b="1" i="0" dirty="0">
                <a:solidFill>
                  <a:schemeClr val="tx1"/>
                </a:solidFill>
                <a:effectLst/>
              </a:rPr>
              <a:t>P09: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119999" y="2505075"/>
            <a:ext cx="5126891" cy="3684588"/>
          </a:xfrm>
        </p:spPr>
        <p:txBody>
          <a:bodyPr>
            <a:noAutofit/>
          </a:bodyPr>
          <a:lstStyle/>
          <a:p>
            <a:pPr algn="l"/>
            <a:r>
              <a:rPr lang="sv-SE" sz="2400" b="0" i="0" dirty="0">
                <a:solidFill>
                  <a:schemeClr val="tx1"/>
                </a:solidFill>
                <a:effectLst/>
              </a:rPr>
              <a:t>03 mars: träning   Öppen träning anmälan sker via hemsidan</a:t>
            </a:r>
          </a:p>
          <a:p>
            <a:pPr algn="l"/>
            <a:r>
              <a:rPr lang="sv-SE" sz="2400" b="0" i="0" dirty="0">
                <a:solidFill>
                  <a:schemeClr val="tx1"/>
                </a:solidFill>
                <a:effectLst/>
              </a:rPr>
              <a:t>17 mars: träning  Öppen träning anmälan sker via hemsidan</a:t>
            </a:r>
          </a:p>
          <a:p>
            <a:pPr algn="l"/>
            <a:r>
              <a:rPr lang="sv-SE" sz="2400" b="0" i="0" dirty="0">
                <a:solidFill>
                  <a:schemeClr val="tx1"/>
                </a:solidFill>
                <a:effectLst/>
              </a:rPr>
              <a:t>14 april: träning</a:t>
            </a:r>
          </a:p>
          <a:p>
            <a:pPr algn="l"/>
            <a:r>
              <a:rPr lang="sv-SE" sz="2400" b="0" i="0" dirty="0">
                <a:solidFill>
                  <a:schemeClr val="tx1"/>
                </a:solidFill>
                <a:effectLst/>
              </a:rPr>
              <a:t>20 april: Internmatch</a:t>
            </a:r>
          </a:p>
          <a:p>
            <a:pPr algn="l"/>
            <a:r>
              <a:rPr lang="sv-SE" sz="2400" b="0" i="0" dirty="0">
                <a:solidFill>
                  <a:schemeClr val="tx1"/>
                </a:solidFill>
                <a:effectLst/>
              </a:rPr>
              <a:t>9-12 maj: Utvecklingslägret Väst</a:t>
            </a:r>
          </a:p>
          <a:p>
            <a:pPr algn="l"/>
            <a:r>
              <a:rPr lang="sv-SE" sz="2400" b="0" i="0" dirty="0">
                <a:solidFill>
                  <a:schemeClr val="tx1"/>
                </a:solidFill>
                <a:effectLst/>
              </a:rPr>
              <a:t>11 augusti: träning</a:t>
            </a:r>
          </a:p>
          <a:p>
            <a:pPr algn="l"/>
            <a:r>
              <a:rPr lang="sv-SE" sz="2400" b="0" i="0" dirty="0">
                <a:solidFill>
                  <a:schemeClr val="tx1"/>
                </a:solidFill>
                <a:effectLst/>
              </a:rPr>
              <a:t>10 november: träning och match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31FA61-7C8A-46B1-AFEF-50D806788F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sv-SE" b="1" i="0" dirty="0">
                <a:solidFill>
                  <a:schemeClr val="tx1"/>
                </a:solidFill>
                <a:effectLst/>
              </a:rPr>
              <a:t>P08: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C9E8022-5F32-41C5-AEC1-5EF4977533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630734" cy="3684588"/>
          </a:xfrm>
        </p:spPr>
        <p:txBody>
          <a:bodyPr>
            <a:normAutofit/>
          </a:bodyPr>
          <a:lstStyle/>
          <a:p>
            <a:pPr algn="l"/>
            <a:r>
              <a:rPr lang="sv-SE" sz="2400" b="0" i="0" dirty="0">
                <a:solidFill>
                  <a:schemeClr val="tx1"/>
                </a:solidFill>
                <a:effectLst/>
              </a:rPr>
              <a:t>TBU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65CB12A-1A15-4A62-82E9-A10D43C68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4173" y="184700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602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849F8C-F26F-4B5C-ACA6-5123AC1CB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SpelarutbildningsMatris - GFF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C69ACA-7A64-49B1-A0C5-EF8CB2337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494" y="247849"/>
            <a:ext cx="1090612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270849-493C-40F8-8568-DE0EC30151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909" t="12877" r="17379" b="25926"/>
          <a:stretch/>
        </p:blipFill>
        <p:spPr>
          <a:xfrm>
            <a:off x="0" y="2014517"/>
            <a:ext cx="6000307" cy="45255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6F9E07-905B-49B1-9839-92E8852BCC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980" t="30997" r="17450" b="8490"/>
          <a:stretch/>
        </p:blipFill>
        <p:spPr>
          <a:xfrm>
            <a:off x="6128641" y="2005321"/>
            <a:ext cx="6063359" cy="453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37231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22435</TotalTime>
  <Words>659</Words>
  <Application>Microsoft Office PowerPoint</Application>
  <PresentationFormat>Widescreen</PresentationFormat>
  <Paragraphs>178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Arimo</vt:lpstr>
      <vt:lpstr>Corbel</vt:lpstr>
      <vt:lpstr>Depth</vt:lpstr>
      <vt:lpstr>Vallens IF UTV Kick-off</vt:lpstr>
      <vt:lpstr>Truppen</vt:lpstr>
      <vt:lpstr>ORGANISATION </vt:lpstr>
      <vt:lpstr>Plan 2024</vt:lpstr>
      <vt:lpstr>Utbildningsplan</vt:lpstr>
      <vt:lpstr>Målbild (1,4) </vt:lpstr>
      <vt:lpstr>Målbild (2,4) - SvFF målbilder för Nivå 4 - Träna för att prestera, 15-19 år</vt:lpstr>
      <vt:lpstr>Målbild (3,4) - SvFF målbilder för Nivå 4 - Träna för att prestera, 15-19 år</vt:lpstr>
      <vt:lpstr>Målbild (4,4) - SvFF målbilder för Nivå 4 - Träna för att prestera, 15-19 år</vt:lpstr>
      <vt:lpstr>Träningar</vt:lpstr>
      <vt:lpstr>Matchen</vt:lpstr>
      <vt:lpstr>Kommunikation</vt:lpstr>
      <vt:lpstr>Frågor</vt:lpstr>
      <vt:lpstr>Extra material</vt:lpstr>
      <vt:lpstr>BFF´s Distrikslags Plannering</vt:lpstr>
      <vt:lpstr>SpelarutbildningsMatris - GFF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VALLENS IF F09  2018</dc:title>
  <dc:creator>Fredrik Mikaelsson</dc:creator>
  <cp:lastModifiedBy>Hellsten Magnus</cp:lastModifiedBy>
  <cp:revision>199</cp:revision>
  <dcterms:created xsi:type="dcterms:W3CDTF">2017-10-13T06:30:28Z</dcterms:created>
  <dcterms:modified xsi:type="dcterms:W3CDTF">2024-02-06T14:33:26Z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540963-e559-4020-8a90-fe8a502c2801_Enabled">
    <vt:lpwstr>true</vt:lpwstr>
  </property>
  <property fmtid="{D5CDD505-2E9C-101B-9397-08002B2CF9AE}" pid="3" name="MSIP_Label_19540963-e559-4020-8a90-fe8a502c2801_SetDate">
    <vt:lpwstr>2021-12-19T18:36:54Z</vt:lpwstr>
  </property>
  <property fmtid="{D5CDD505-2E9C-101B-9397-08002B2CF9AE}" pid="4" name="MSIP_Label_19540963-e559-4020-8a90-fe8a502c2801_Method">
    <vt:lpwstr>Standard</vt:lpwstr>
  </property>
  <property fmtid="{D5CDD505-2E9C-101B-9397-08002B2CF9AE}" pid="5" name="MSIP_Label_19540963-e559-4020-8a90-fe8a502c2801_Name">
    <vt:lpwstr>19540963-e559-4020-8a90-fe8a502c2801</vt:lpwstr>
  </property>
  <property fmtid="{D5CDD505-2E9C-101B-9397-08002B2CF9AE}" pid="6" name="MSIP_Label_19540963-e559-4020-8a90-fe8a502c2801_SiteId">
    <vt:lpwstr>f25493ae-1c98-41d7-8a33-0be75f5fe603</vt:lpwstr>
  </property>
  <property fmtid="{D5CDD505-2E9C-101B-9397-08002B2CF9AE}" pid="7" name="MSIP_Label_19540963-e559-4020-8a90-fe8a502c2801_ActionId">
    <vt:lpwstr>411283c6-52ae-4ad0-8666-86536c15da3b</vt:lpwstr>
  </property>
  <property fmtid="{D5CDD505-2E9C-101B-9397-08002B2CF9AE}" pid="8" name="MSIP_Label_19540963-e559-4020-8a90-fe8a502c2801_ContentBits">
    <vt:lpwstr>0</vt:lpwstr>
  </property>
</Properties>
</file>