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340" r:id="rId3"/>
    <p:sldId id="362" r:id="rId4"/>
    <p:sldId id="341" r:id="rId5"/>
    <p:sldId id="345" r:id="rId6"/>
    <p:sldId id="350" r:id="rId7"/>
    <p:sldId id="352" r:id="rId8"/>
    <p:sldId id="349" r:id="rId9"/>
    <p:sldId id="373" r:id="rId10"/>
    <p:sldId id="376" r:id="rId11"/>
    <p:sldId id="374" r:id="rId12"/>
    <p:sldId id="372" r:id="rId13"/>
    <p:sldId id="366" r:id="rId14"/>
    <p:sldId id="355" r:id="rId15"/>
  </p:sldIdLst>
  <p:sldSz cx="12192000" cy="6858000"/>
  <p:notesSz cx="6797675" cy="992822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in Sundell, PostNord" initials="KSP" lastIdx="1" clrIdx="0">
    <p:extLst>
      <p:ext uri="{19B8F6BF-5375-455C-9EA6-DF929625EA0E}">
        <p15:presenceInfo xmlns:p15="http://schemas.microsoft.com/office/powerpoint/2012/main" userId="S::karin.sundell1@postnord.com::e90aec5d-ba85-467e-9f70-ed51898145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6D8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2462" autoAdjust="0"/>
  </p:normalViewPr>
  <p:slideViewPr>
    <p:cSldViewPr snapToGrid="0">
      <p:cViewPr varScale="1">
        <p:scale>
          <a:sx n="52" d="100"/>
          <a:sy n="52" d="100"/>
        </p:scale>
        <p:origin x="116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473F3DA-110B-4C09-A781-BA2088D8CB24}" type="datetimeFigureOut">
              <a:rPr lang="sv-SE" smtClean="0"/>
              <a:t>2024-03-13</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22B7FFF-18BB-44A1-AA92-BBAF9FAB72DF}" type="slidenum">
              <a:rPr lang="sv-SE" smtClean="0"/>
              <a:t>‹#›</a:t>
            </a:fld>
            <a:endParaRPr lang="sv-SE"/>
          </a:p>
        </p:txBody>
      </p:sp>
    </p:spTree>
    <p:extLst>
      <p:ext uri="{BB962C8B-B14F-4D97-AF65-F5344CB8AC3E}">
        <p14:creationId xmlns:p14="http://schemas.microsoft.com/office/powerpoint/2010/main" val="4096721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Välkommen!</a:t>
            </a:r>
          </a:p>
          <a:p>
            <a:pPr marL="171450" indent="-171450">
              <a:buFont typeface="Arial" panose="020B0604020202020204" pitchFamily="34" charset="0"/>
              <a:buChar char="•"/>
            </a:pPr>
            <a:r>
              <a:rPr lang="sv-SE" dirty="0"/>
              <a:t>Kul att äntligen kunna ses ordentligt, lära känna varandra och börja bygga laget</a:t>
            </a:r>
          </a:p>
          <a:p>
            <a:pPr marL="171450" indent="-171450">
              <a:buFont typeface="Arial" panose="020B0604020202020204" pitchFamily="34" charset="0"/>
              <a:buChar char="•"/>
            </a:pPr>
            <a:r>
              <a:rPr lang="sv-SE" dirty="0"/>
              <a:t>Och att vi sitter här handlar ju om att vi har något gemensamt – våra barn </a:t>
            </a:r>
            <a:br>
              <a:rPr lang="sv-SE" dirty="0"/>
            </a:br>
            <a:r>
              <a:rPr lang="sv-SE" dirty="0"/>
              <a:t>- och att vi vill skapa </a:t>
            </a:r>
            <a:r>
              <a:rPr lang="sv-SE" b="1" dirty="0"/>
              <a:t>rolig</a:t>
            </a:r>
            <a:r>
              <a:rPr lang="sv-SE" dirty="0"/>
              <a:t> och </a:t>
            </a:r>
            <a:r>
              <a:rPr lang="sv-SE" b="1" dirty="0"/>
              <a:t>värdefull</a:t>
            </a:r>
            <a:r>
              <a:rPr lang="sv-SE" dirty="0"/>
              <a:t> tid till dem, som faktiskt kommer ha </a:t>
            </a:r>
            <a:r>
              <a:rPr lang="sv-SE" b="1" i="0" dirty="0"/>
              <a:t>positiv inverkan </a:t>
            </a:r>
            <a:r>
              <a:rPr lang="sv-SE" dirty="0"/>
              <a:t>på dem under hela uppväxten.</a:t>
            </a:r>
          </a:p>
          <a:p>
            <a:pPr marL="171450" indent="-171450">
              <a:buFont typeface="Arial" panose="020B0604020202020204" pitchFamily="34" charset="0"/>
              <a:buChar char="•"/>
            </a:pPr>
            <a:r>
              <a:rPr lang="sv-SE" dirty="0"/>
              <a:t>I form av kompisar, fysisk aktivitet, samarbete, ordning och reda – ha roligt! </a:t>
            </a:r>
          </a:p>
          <a:p>
            <a:pPr marL="171450" indent="-171450">
              <a:buFont typeface="Arial" panose="020B0604020202020204" pitchFamily="34" charset="0"/>
              <a:buChar char="•"/>
            </a:pPr>
            <a:r>
              <a:rPr lang="sv-SE" dirty="0"/>
              <a:t>Föreningslivet är fantastiskt på just det viset, med små medel åstadkomma stora resultat</a:t>
            </a:r>
          </a:p>
          <a:p>
            <a:pPr marL="171450" indent="-171450">
              <a:buFont typeface="Arial" panose="020B0604020202020204" pitchFamily="34" charset="0"/>
              <a:buChar char="•"/>
            </a:pPr>
            <a:r>
              <a:rPr lang="sv-SE" dirty="0"/>
              <a:t>Allas tid är lika </a:t>
            </a:r>
            <a:r>
              <a:rPr lang="sv-SE" dirty="0" err="1"/>
              <a:t>häktisk</a:t>
            </a:r>
            <a:r>
              <a:rPr lang="sv-SE" dirty="0"/>
              <a:t> och värdefull – därför behöver vi hjälpas åt </a:t>
            </a:r>
          </a:p>
        </p:txBody>
      </p:sp>
      <p:sp>
        <p:nvSpPr>
          <p:cNvPr id="4" name="Platshållare för bildnummer 3"/>
          <p:cNvSpPr>
            <a:spLocks noGrp="1"/>
          </p:cNvSpPr>
          <p:nvPr>
            <p:ph type="sldNum" sz="quarter" idx="5"/>
          </p:nvPr>
        </p:nvSpPr>
        <p:spPr/>
        <p:txBody>
          <a:bodyPr/>
          <a:lstStyle/>
          <a:p>
            <a:fld id="{E22B7FFF-18BB-44A1-AA92-BBAF9FAB72DF}" type="slidenum">
              <a:rPr lang="sv-SE" smtClean="0"/>
              <a:t>1</a:t>
            </a:fld>
            <a:endParaRPr lang="sv-SE"/>
          </a:p>
        </p:txBody>
      </p:sp>
    </p:spTree>
    <p:extLst>
      <p:ext uri="{BB962C8B-B14F-4D97-AF65-F5344CB8AC3E}">
        <p14:creationId xmlns:p14="http://schemas.microsoft.com/office/powerpoint/2010/main" val="4211353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 har som mål att ligga kring 50 spelare. 49 här på pappret men det finns lite oklarheter kring några, kan tillkomma/falla bort någon.</a:t>
            </a:r>
          </a:p>
          <a:p>
            <a:r>
              <a:rPr lang="sv-SE" dirty="0"/>
              <a:t>- påminnelse att betala fakturan!</a:t>
            </a:r>
          </a:p>
        </p:txBody>
      </p:sp>
      <p:sp>
        <p:nvSpPr>
          <p:cNvPr id="4" name="Platshållare för bildnummer 3"/>
          <p:cNvSpPr>
            <a:spLocks noGrp="1"/>
          </p:cNvSpPr>
          <p:nvPr>
            <p:ph type="sldNum" sz="quarter" idx="5"/>
          </p:nvPr>
        </p:nvSpPr>
        <p:spPr/>
        <p:txBody>
          <a:bodyPr/>
          <a:lstStyle/>
          <a:p>
            <a:fld id="{E22B7FFF-18BB-44A1-AA92-BBAF9FAB72DF}" type="slidenum">
              <a:rPr lang="sv-SE" smtClean="0"/>
              <a:t>2</a:t>
            </a:fld>
            <a:endParaRPr lang="sv-SE"/>
          </a:p>
        </p:txBody>
      </p:sp>
    </p:spTree>
    <p:extLst>
      <p:ext uri="{BB962C8B-B14F-4D97-AF65-F5344CB8AC3E}">
        <p14:creationId xmlns:p14="http://schemas.microsoft.com/office/powerpoint/2010/main" val="323681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22B7FFF-18BB-44A1-AA92-BBAF9FAB72DF}" type="slidenum">
              <a:rPr lang="sv-SE" smtClean="0"/>
              <a:t>3</a:t>
            </a:fld>
            <a:endParaRPr lang="sv-SE"/>
          </a:p>
        </p:txBody>
      </p:sp>
    </p:spTree>
    <p:extLst>
      <p:ext uri="{BB962C8B-B14F-4D97-AF65-F5344CB8AC3E}">
        <p14:creationId xmlns:p14="http://schemas.microsoft.com/office/powerpoint/2010/main" val="272033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Stannar du under träningen/matchen och ser att det behövs hjälp, samla bolla, stå i mål så var beredd att kliva in.</a:t>
            </a:r>
          </a:p>
          <a:p>
            <a:r>
              <a:rPr lang="sv-SE" dirty="0"/>
              <a:t>Har ditt barn särskilda behov generellt eller för dagen, meddela tränare och var behjälplig under träning/match. Våra tränare är ideella och har tränarutbildning men och är där för att träna fotboll, har inte särskild kompetens för arbete med barn, diagnoser mm. </a:t>
            </a:r>
          </a:p>
          <a:p>
            <a:endParaRPr lang="sv-SE" dirty="0"/>
          </a:p>
        </p:txBody>
      </p:sp>
      <p:sp>
        <p:nvSpPr>
          <p:cNvPr id="4" name="Platshållare för bildnummer 3"/>
          <p:cNvSpPr>
            <a:spLocks noGrp="1"/>
          </p:cNvSpPr>
          <p:nvPr>
            <p:ph type="sldNum" sz="quarter" idx="5"/>
          </p:nvPr>
        </p:nvSpPr>
        <p:spPr/>
        <p:txBody>
          <a:bodyPr/>
          <a:lstStyle/>
          <a:p>
            <a:fld id="{E22B7FFF-18BB-44A1-AA92-BBAF9FAB72DF}" type="slidenum">
              <a:rPr lang="sv-SE" smtClean="0"/>
              <a:t>5</a:t>
            </a:fld>
            <a:endParaRPr lang="sv-SE"/>
          </a:p>
        </p:txBody>
      </p:sp>
    </p:spTree>
    <p:extLst>
      <p:ext uri="{BB962C8B-B14F-4D97-AF65-F5344CB8AC3E}">
        <p14:creationId xmlns:p14="http://schemas.microsoft.com/office/powerpoint/2010/main" val="501097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Träningsupplägg!</a:t>
            </a:r>
          </a:p>
          <a:p>
            <a:r>
              <a:rPr lang="sv-SE" dirty="0"/>
              <a:t>Vi försöker senarelägga träningstiderna men inga garantier</a:t>
            </a:r>
          </a:p>
        </p:txBody>
      </p:sp>
      <p:sp>
        <p:nvSpPr>
          <p:cNvPr id="4" name="Platshållare för bildnummer 3"/>
          <p:cNvSpPr>
            <a:spLocks noGrp="1"/>
          </p:cNvSpPr>
          <p:nvPr>
            <p:ph type="sldNum" sz="quarter" idx="5"/>
          </p:nvPr>
        </p:nvSpPr>
        <p:spPr/>
        <p:txBody>
          <a:bodyPr/>
          <a:lstStyle/>
          <a:p>
            <a:fld id="{E22B7FFF-18BB-44A1-AA92-BBAF9FAB72DF}" type="slidenum">
              <a:rPr lang="sv-SE" smtClean="0"/>
              <a:t>6</a:t>
            </a:fld>
            <a:endParaRPr lang="sv-SE"/>
          </a:p>
        </p:txBody>
      </p:sp>
    </p:spTree>
    <p:extLst>
      <p:ext uri="{BB962C8B-B14F-4D97-AF65-F5344CB8AC3E}">
        <p14:creationId xmlns:p14="http://schemas.microsoft.com/office/powerpoint/2010/main" val="1194053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22B7FFF-18BB-44A1-AA92-BBAF9FAB72DF}" type="slidenum">
              <a:rPr lang="sv-SE" smtClean="0"/>
              <a:t>7</a:t>
            </a:fld>
            <a:endParaRPr lang="sv-SE"/>
          </a:p>
        </p:txBody>
      </p:sp>
    </p:spTree>
    <p:extLst>
      <p:ext uri="{BB962C8B-B14F-4D97-AF65-F5344CB8AC3E}">
        <p14:creationId xmlns:p14="http://schemas.microsoft.com/office/powerpoint/2010/main" val="3728865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 har alltså en stabil lagkassa och planerar att fortsätta bygga upp den men inte med samma intensitet som tidigare.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Stort tack till andra Emma som skötte försäljningen av bingolotter</a:t>
            </a:r>
          </a:p>
          <a:p>
            <a:r>
              <a:rPr lang="sv-SE" dirty="0"/>
              <a:t>- Vi fortsätter med </a:t>
            </a:r>
            <a:r>
              <a:rPr lang="sv-SE" dirty="0" err="1"/>
              <a:t>Binoglotter</a:t>
            </a:r>
            <a:r>
              <a:rPr lang="sv-SE" dirty="0"/>
              <a:t>, kalender och utanför ICA, stor förtjänst och barnen är aktiva. </a:t>
            </a:r>
          </a:p>
          <a:p>
            <a:r>
              <a:rPr lang="sv-SE" dirty="0"/>
              <a:t>- Såvida ingen anmäler sig frivilligt så är det ända insatsen för i år. </a:t>
            </a:r>
          </a:p>
          <a:p>
            <a:r>
              <a:rPr lang="sv-SE" dirty="0"/>
              <a:t>- Positivt om några vill ordna en lagaktivitet för att stärka sammanhållningen. </a:t>
            </a:r>
          </a:p>
        </p:txBody>
      </p:sp>
      <p:sp>
        <p:nvSpPr>
          <p:cNvPr id="4" name="Platshållare för bildnummer 3"/>
          <p:cNvSpPr>
            <a:spLocks noGrp="1"/>
          </p:cNvSpPr>
          <p:nvPr>
            <p:ph type="sldNum" sz="quarter" idx="5"/>
          </p:nvPr>
        </p:nvSpPr>
        <p:spPr/>
        <p:txBody>
          <a:bodyPr/>
          <a:lstStyle/>
          <a:p>
            <a:fld id="{E22B7FFF-18BB-44A1-AA92-BBAF9FAB72DF}" type="slidenum">
              <a:rPr lang="sv-SE" smtClean="0"/>
              <a:t>8</a:t>
            </a:fld>
            <a:endParaRPr lang="sv-SE"/>
          </a:p>
        </p:txBody>
      </p:sp>
    </p:spTree>
    <p:extLst>
      <p:ext uri="{BB962C8B-B14F-4D97-AF65-F5344CB8AC3E}">
        <p14:creationId xmlns:p14="http://schemas.microsoft.com/office/powerpoint/2010/main" val="2090430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22B7FFF-18BB-44A1-AA92-BBAF9FAB72DF}" type="slidenum">
              <a:rPr lang="sv-SE" smtClean="0"/>
              <a:t>9</a:t>
            </a:fld>
            <a:endParaRPr lang="sv-SE"/>
          </a:p>
        </p:txBody>
      </p:sp>
    </p:spTree>
    <p:extLst>
      <p:ext uri="{BB962C8B-B14F-4D97-AF65-F5344CB8AC3E}">
        <p14:creationId xmlns:p14="http://schemas.microsoft.com/office/powerpoint/2010/main" val="3821696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22B7FFF-18BB-44A1-AA92-BBAF9FAB72DF}" type="slidenum">
              <a:rPr lang="sv-SE" smtClean="0"/>
              <a:t>10</a:t>
            </a:fld>
            <a:endParaRPr lang="sv-SE"/>
          </a:p>
        </p:txBody>
      </p:sp>
    </p:spTree>
    <p:extLst>
      <p:ext uri="{BB962C8B-B14F-4D97-AF65-F5344CB8AC3E}">
        <p14:creationId xmlns:p14="http://schemas.microsoft.com/office/powerpoint/2010/main" val="570632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22B7FFF-18BB-44A1-AA92-BBAF9FAB72DF}" type="slidenum">
              <a:rPr lang="sv-SE" smtClean="0"/>
              <a:t>11</a:t>
            </a:fld>
            <a:endParaRPr lang="sv-SE"/>
          </a:p>
        </p:txBody>
      </p:sp>
    </p:spTree>
    <p:extLst>
      <p:ext uri="{BB962C8B-B14F-4D97-AF65-F5344CB8AC3E}">
        <p14:creationId xmlns:p14="http://schemas.microsoft.com/office/powerpoint/2010/main" val="576601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Träningsupplägg!</a:t>
            </a:r>
          </a:p>
          <a:p>
            <a:r>
              <a:rPr lang="sv-SE" dirty="0"/>
              <a:t>Vi försöker senarelägga träningstiderna men inga garantier</a:t>
            </a:r>
          </a:p>
        </p:txBody>
      </p:sp>
      <p:sp>
        <p:nvSpPr>
          <p:cNvPr id="4" name="Platshållare för bildnummer 3"/>
          <p:cNvSpPr>
            <a:spLocks noGrp="1"/>
          </p:cNvSpPr>
          <p:nvPr>
            <p:ph type="sldNum" sz="quarter" idx="5"/>
          </p:nvPr>
        </p:nvSpPr>
        <p:spPr/>
        <p:txBody>
          <a:bodyPr/>
          <a:lstStyle/>
          <a:p>
            <a:fld id="{E22B7FFF-18BB-44A1-AA92-BBAF9FAB72DF}" type="slidenum">
              <a:rPr lang="sv-SE" smtClean="0"/>
              <a:t>12</a:t>
            </a:fld>
            <a:endParaRPr lang="sv-SE"/>
          </a:p>
        </p:txBody>
      </p:sp>
    </p:spTree>
    <p:extLst>
      <p:ext uri="{BB962C8B-B14F-4D97-AF65-F5344CB8AC3E}">
        <p14:creationId xmlns:p14="http://schemas.microsoft.com/office/powerpoint/2010/main" val="3041494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22B7FFF-18BB-44A1-AA92-BBAF9FAB72DF}" type="slidenum">
              <a:rPr lang="sv-SE" smtClean="0"/>
              <a:t>13</a:t>
            </a:fld>
            <a:endParaRPr lang="sv-SE"/>
          </a:p>
        </p:txBody>
      </p:sp>
    </p:spTree>
    <p:extLst>
      <p:ext uri="{BB962C8B-B14F-4D97-AF65-F5344CB8AC3E}">
        <p14:creationId xmlns:p14="http://schemas.microsoft.com/office/powerpoint/2010/main" val="1999041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txBox="1">
            <a:spLocks noGrp="1"/>
          </p:cNvSpPr>
          <p:nvPr>
            <p:ph type="body" idx="1"/>
          </p:nvPr>
        </p:nvSpPr>
        <p:spPr>
          <a:xfrm>
            <a:off x="704002" y="5278377"/>
            <a:ext cx="5631999" cy="5000568"/>
          </a:xfrm>
          <a:prstGeom prst="rect">
            <a:avLst/>
          </a:prstGeom>
          <a:noFill/>
          <a:ln>
            <a:noFill/>
          </a:ln>
        </p:spPr>
        <p:txBody>
          <a:bodyPr lIns="96645" tIns="96645" rIns="96645" bIns="96645" anchor="t" anchorCtr="0">
            <a:noAutofit/>
          </a:bodyPr>
          <a:lstStyle/>
          <a:p>
            <a:pPr>
              <a:buSzPct val="25000"/>
            </a:pPr>
            <a:endParaRPr sz="1300"/>
          </a:p>
        </p:txBody>
      </p:sp>
      <p:sp>
        <p:nvSpPr>
          <p:cNvPr id="231" name="Shape 231"/>
          <p:cNvSpPr>
            <a:spLocks noGrp="1" noRot="1" noChangeAspect="1"/>
          </p:cNvSpPr>
          <p:nvPr>
            <p:ph type="sldImg" idx="2"/>
          </p:nvPr>
        </p:nvSpPr>
        <p:spPr>
          <a:xfrm>
            <a:off x="-184150" y="835025"/>
            <a:ext cx="7407275" cy="4167188"/>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99126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0A3A61-A456-4056-BBEF-A103CDF80C8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1693D46-77F1-457D-8CFD-4A6AFEFBD3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B1018280-1A6C-43E4-9921-54732F315508}"/>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5" name="Platshållare för sidfot 4">
            <a:extLst>
              <a:ext uri="{FF2B5EF4-FFF2-40B4-BE49-F238E27FC236}">
                <a16:creationId xmlns:a16="http://schemas.microsoft.com/office/drawing/2014/main" id="{17787DA5-DA4B-4331-9298-4E181EB1793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D88DCF2-4E91-4180-8A44-A89F5DF102BB}"/>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30760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A06DDB-9394-45CF-B896-FD25BF70814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125CC0D-1173-4F7B-B44D-9DC79AB88CA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F47EC32-AD3B-4114-A7B4-F5FEF0D8894C}"/>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5" name="Platshållare för sidfot 4">
            <a:extLst>
              <a:ext uri="{FF2B5EF4-FFF2-40B4-BE49-F238E27FC236}">
                <a16:creationId xmlns:a16="http://schemas.microsoft.com/office/drawing/2014/main" id="{B0A088C2-7A9F-48AA-8A8B-3A060538F06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1C83050-2703-4469-A08B-EF9C46F20F57}"/>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1501455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B8691F-448F-406E-88D7-8CEBAB527CB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E787C81-FEA1-4A4D-AB91-94613629FD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52861692-551A-4486-8A47-D7FC051F4EF7}"/>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5" name="Platshållare för sidfot 4">
            <a:extLst>
              <a:ext uri="{FF2B5EF4-FFF2-40B4-BE49-F238E27FC236}">
                <a16:creationId xmlns:a16="http://schemas.microsoft.com/office/drawing/2014/main" id="{93CE6AA2-1D4C-46CF-AAEF-11DEE12C22D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9E3265B-2A2E-4688-8339-65A90A4EA086}"/>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2098396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835DC4-D3DE-4D18-B414-9234180B021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BDF1738-0F89-452E-917F-CE5F626DD096}"/>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1F1AA443-9D1F-4293-A2DC-4809845B07C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1E89B6FD-A440-42C1-B5C4-A34E4432A7CE}"/>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6" name="Platshållare för sidfot 5">
            <a:extLst>
              <a:ext uri="{FF2B5EF4-FFF2-40B4-BE49-F238E27FC236}">
                <a16:creationId xmlns:a16="http://schemas.microsoft.com/office/drawing/2014/main" id="{6F0F3017-4668-4321-A1D1-BF58913A81C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913BCC0-88D4-4596-8195-4B38DDDBA15F}"/>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4114457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D25D6B-AB4C-407D-8A93-3E4F4DDAE9A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15CDE6A-136D-468B-9AE8-BBF7C0753D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52A93ED1-07ED-443D-8685-8017B544601A}"/>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1C66F75-E712-483B-AE86-38C4739ED2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D5E9AF8-F513-4E3C-B916-0A47EFE5A8A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3A548D50-7B77-4DD1-A6D1-63F866F92CE7}"/>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8" name="Platshållare för sidfot 7">
            <a:extLst>
              <a:ext uri="{FF2B5EF4-FFF2-40B4-BE49-F238E27FC236}">
                <a16:creationId xmlns:a16="http://schemas.microsoft.com/office/drawing/2014/main" id="{8C55485D-58EF-4331-91EE-F59980162FB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A52A02E7-958A-4E71-B597-2800B68403CA}"/>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2304651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16F1BF9-6708-4C18-A65C-BCDC7050EC7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9B7BC9FB-F972-42CB-BC8A-38CF13BBFE93}"/>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4" name="Platshållare för sidfot 3">
            <a:extLst>
              <a:ext uri="{FF2B5EF4-FFF2-40B4-BE49-F238E27FC236}">
                <a16:creationId xmlns:a16="http://schemas.microsoft.com/office/drawing/2014/main" id="{86D7BF06-E24B-44B9-ACCA-BCD0E345F924}"/>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05D3050C-F0EA-4C37-81D6-59354ED78D89}"/>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2526699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A7E87702-FE20-4D76-9BAF-D4A3D0C48794}"/>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3" name="Platshållare för sidfot 2">
            <a:extLst>
              <a:ext uri="{FF2B5EF4-FFF2-40B4-BE49-F238E27FC236}">
                <a16:creationId xmlns:a16="http://schemas.microsoft.com/office/drawing/2014/main" id="{8F16C008-AAD5-4A12-AF3A-6AD824BEB70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A25CBE4-97E9-4086-9F54-523BB1651315}"/>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2514696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956BE0-F0CC-44D3-A824-C54B4AFDC95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9E3321F-9432-4603-BCDA-4FD5CFFE44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F141AD4E-BD67-49A1-8AEE-F8C2E52A2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06A9733-EDF6-4F33-9B83-FC1F887448F4}"/>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6" name="Platshållare för sidfot 5">
            <a:extLst>
              <a:ext uri="{FF2B5EF4-FFF2-40B4-BE49-F238E27FC236}">
                <a16:creationId xmlns:a16="http://schemas.microsoft.com/office/drawing/2014/main" id="{E42625C4-0220-48B0-8BAA-B67ACA650FA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5397A2F-80E9-41C4-BA4D-2DCA619E1C65}"/>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2434746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A64832-B201-48B7-96D6-DB7DA3319C9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C7879FDC-A00B-47FA-ABA9-4CD2633586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CC87CC32-F6C1-4FD8-B0C0-3A4CE869DC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0267F35-4084-4BD6-893D-002AFDCD8344}"/>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6" name="Platshållare för sidfot 5">
            <a:extLst>
              <a:ext uri="{FF2B5EF4-FFF2-40B4-BE49-F238E27FC236}">
                <a16:creationId xmlns:a16="http://schemas.microsoft.com/office/drawing/2014/main" id="{FA3DEF31-650E-492A-A428-531011F94EC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DB49AD0-49BB-410E-9AB4-3F358B862884}"/>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92426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F8B3-28DA-4586-9361-7AC4F14F3628}"/>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26451A03-97CD-4DE4-BDA9-DBF49F6E4507}"/>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529781E-1BEF-4990-993C-7AC4F676E080}"/>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5" name="Platshållare för sidfot 4">
            <a:extLst>
              <a:ext uri="{FF2B5EF4-FFF2-40B4-BE49-F238E27FC236}">
                <a16:creationId xmlns:a16="http://schemas.microsoft.com/office/drawing/2014/main" id="{8A8C2269-9355-4A09-85E3-A7EC836A74D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EFBEBAB-88D3-46B4-AC93-F13BB7A7D4F8}"/>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212828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D4C2451-F763-4D5E-B756-0B5EB6ECA35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518B508-933D-47FB-98FB-EE8FCD3796CD}"/>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1776DBC-C014-48F2-9CB3-81FE5B06935B}"/>
              </a:ext>
            </a:extLst>
          </p:cNvPr>
          <p:cNvSpPr>
            <a:spLocks noGrp="1"/>
          </p:cNvSpPr>
          <p:nvPr>
            <p:ph type="dt" sz="half" idx="10"/>
          </p:nvPr>
        </p:nvSpPr>
        <p:spPr/>
        <p:txBody>
          <a:bodyPr/>
          <a:lstStyle/>
          <a:p>
            <a:fld id="{E55979A1-0882-440D-AAE0-27E2FCC23BF4}" type="datetimeFigureOut">
              <a:rPr lang="sv-SE" smtClean="0"/>
              <a:t>2024-03-13</a:t>
            </a:fld>
            <a:endParaRPr lang="sv-SE"/>
          </a:p>
        </p:txBody>
      </p:sp>
      <p:sp>
        <p:nvSpPr>
          <p:cNvPr id="5" name="Platshållare för sidfot 4">
            <a:extLst>
              <a:ext uri="{FF2B5EF4-FFF2-40B4-BE49-F238E27FC236}">
                <a16:creationId xmlns:a16="http://schemas.microsoft.com/office/drawing/2014/main" id="{6BFBCEE8-1FBA-4CF8-9D06-25F7B720964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1697C66-9E16-4BBB-B409-260360E1DA5C}"/>
              </a:ext>
            </a:extLst>
          </p:cNvPr>
          <p:cNvSpPr>
            <a:spLocks noGrp="1"/>
          </p:cNvSpPr>
          <p:nvPr>
            <p:ph type="sldNum" sz="quarter" idx="12"/>
          </p:nvPr>
        </p:nvSpPr>
        <p:spPr/>
        <p:txBody>
          <a:bodyPr/>
          <a:lstStyle/>
          <a:p>
            <a:fld id="{6D8A28AF-994B-41DD-8534-CC704B49277F}" type="slidenum">
              <a:rPr lang="sv-SE" smtClean="0"/>
              <a:t>‹#›</a:t>
            </a:fld>
            <a:endParaRPr lang="sv-SE"/>
          </a:p>
        </p:txBody>
      </p:sp>
    </p:spTree>
    <p:extLst>
      <p:ext uri="{BB962C8B-B14F-4D97-AF65-F5344CB8AC3E}">
        <p14:creationId xmlns:p14="http://schemas.microsoft.com/office/powerpoint/2010/main" val="3862110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EA94BA1-D7F7-4152-83E8-F52A3D3990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74CD7B9-0B33-4985-9401-6FBD291FA5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1D0A3D6-E0F9-40E9-9941-324238E120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5979A1-0882-440D-AAE0-27E2FCC23BF4}" type="datetimeFigureOut">
              <a:rPr lang="sv-SE" smtClean="0"/>
              <a:t>2024-03-13</a:t>
            </a:fld>
            <a:endParaRPr lang="sv-SE"/>
          </a:p>
        </p:txBody>
      </p:sp>
      <p:sp>
        <p:nvSpPr>
          <p:cNvPr id="5" name="Platshållare för sidfot 4">
            <a:extLst>
              <a:ext uri="{FF2B5EF4-FFF2-40B4-BE49-F238E27FC236}">
                <a16:creationId xmlns:a16="http://schemas.microsoft.com/office/drawing/2014/main" id="{09D84224-0DC5-4DC6-A3A2-5193DE8BFB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2F8AF097-2578-40B8-8E90-2AA4C23AAF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8A28AF-994B-41DD-8534-CC704B49277F}" type="slidenum">
              <a:rPr lang="sv-SE" smtClean="0"/>
              <a:t>‹#›</a:t>
            </a:fld>
            <a:endParaRPr lang="sv-SE"/>
          </a:p>
        </p:txBody>
      </p:sp>
    </p:spTree>
    <p:extLst>
      <p:ext uri="{BB962C8B-B14F-4D97-AF65-F5344CB8AC3E}">
        <p14:creationId xmlns:p14="http://schemas.microsoft.com/office/powerpoint/2010/main" val="13580602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skiljebosk.nu/dokument/?ID=468765"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AD94E223-4C3C-4445-A92F-D86C4931712F}"/>
              </a:ext>
            </a:extLst>
          </p:cNvPr>
          <p:cNvSpPr/>
          <p:nvPr/>
        </p:nvSpPr>
        <p:spPr>
          <a:xfrm>
            <a:off x="-2" y="-2145"/>
            <a:ext cx="1228049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026" name="Picture 2" descr="TEST: 8 stora skärmar till fotboll-VM – Så ser du VM bäst!">
            <a:extLst>
              <a:ext uri="{FF2B5EF4-FFF2-40B4-BE49-F238E27FC236}">
                <a16:creationId xmlns:a16="http://schemas.microsoft.com/office/drawing/2014/main" id="{AFDD130E-2C81-43F3-AA4E-FE8E6760D24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417" b="24301"/>
          <a:stretch/>
        </p:blipFill>
        <p:spPr bwMode="auto">
          <a:xfrm>
            <a:off x="-586396" y="1084082"/>
            <a:ext cx="9479234" cy="5937427"/>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pic>
        <p:nvPicPr>
          <p:cNvPr id="1028" name="Picture 4" descr="Skiljebo SK A-lag Damer - Home | Facebook">
            <a:extLst>
              <a:ext uri="{FF2B5EF4-FFF2-40B4-BE49-F238E27FC236}">
                <a16:creationId xmlns:a16="http://schemas.microsoft.com/office/drawing/2014/main" id="{20D7C0BE-31A0-4617-B1EE-E2F901E320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73461" y="67801"/>
            <a:ext cx="2143125" cy="214312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3" name="textruta 2">
            <a:extLst>
              <a:ext uri="{FF2B5EF4-FFF2-40B4-BE49-F238E27FC236}">
                <a16:creationId xmlns:a16="http://schemas.microsoft.com/office/drawing/2014/main" id="{C92CE39B-9C1C-41D2-B7DB-56DD40730022}"/>
              </a:ext>
            </a:extLst>
          </p:cNvPr>
          <p:cNvSpPr txBox="1"/>
          <p:nvPr/>
        </p:nvSpPr>
        <p:spPr>
          <a:xfrm>
            <a:off x="578505" y="462254"/>
            <a:ext cx="4213782" cy="1354217"/>
          </a:xfrm>
          <a:prstGeom prst="rect">
            <a:avLst/>
          </a:prstGeom>
          <a:noFill/>
        </p:spPr>
        <p:txBody>
          <a:bodyPr wrap="none" rtlCol="0">
            <a:spAutoFit/>
          </a:bodyPr>
          <a:lstStyle/>
          <a:p>
            <a:r>
              <a:rPr lang="sv-SE" sz="2800" dirty="0">
                <a:solidFill>
                  <a:schemeClr val="bg1"/>
                </a:solidFill>
              </a:rPr>
              <a:t>Föräldramöte 17 mars 2024</a:t>
            </a:r>
            <a:br>
              <a:rPr lang="sv-SE" sz="4400" dirty="0">
                <a:solidFill>
                  <a:schemeClr val="bg1"/>
                </a:solidFill>
              </a:rPr>
            </a:br>
            <a:r>
              <a:rPr lang="sv-SE" sz="5400" dirty="0">
                <a:solidFill>
                  <a:schemeClr val="bg1"/>
                </a:solidFill>
              </a:rPr>
              <a:t>SSK P-15</a:t>
            </a:r>
            <a:endParaRPr lang="sv-SE" sz="4400" dirty="0">
              <a:solidFill>
                <a:schemeClr val="bg1"/>
              </a:solidFill>
            </a:endParaRPr>
          </a:p>
        </p:txBody>
      </p:sp>
      <p:sp>
        <p:nvSpPr>
          <p:cNvPr id="4" name="Rektangel 3">
            <a:extLst>
              <a:ext uri="{FF2B5EF4-FFF2-40B4-BE49-F238E27FC236}">
                <a16:creationId xmlns:a16="http://schemas.microsoft.com/office/drawing/2014/main" id="{996D0ECD-14F9-4C25-8579-0384CA3A7A4A}"/>
              </a:ext>
            </a:extLst>
          </p:cNvPr>
          <p:cNvSpPr/>
          <p:nvPr/>
        </p:nvSpPr>
        <p:spPr>
          <a:xfrm>
            <a:off x="578505" y="2900553"/>
            <a:ext cx="5489290" cy="1631216"/>
          </a:xfrm>
          <a:prstGeom prst="rect">
            <a:avLst/>
          </a:prstGeom>
        </p:spPr>
        <p:txBody>
          <a:bodyPr wrap="square">
            <a:spAutoFit/>
          </a:bodyPr>
          <a:lstStyle/>
          <a:p>
            <a:pPr lvl="0" algn="ctr">
              <a:buClr>
                <a:srgbClr val="000000"/>
              </a:buClr>
              <a:buSzPct val="25000"/>
            </a:pPr>
            <a:r>
              <a:rPr lang="sv-SE" sz="2000" dirty="0">
                <a:latin typeface="Calibri" panose="020F0502020204030204" pitchFamily="34" charset="0"/>
                <a:cs typeface="Calibri" panose="020F0502020204030204" pitchFamily="34" charset="0"/>
              </a:rPr>
              <a:t>Vårt mål att göra framtiden ROLIGARE och ge barn och ungdomar minnen för livet och genom en AKTIVARE fritid skapar vi en kamratskap som starkt bidrar till en TRYGGARE uppväxt där ungdomar trivs och tar ansvar</a:t>
            </a:r>
            <a:r>
              <a:rPr lang="sv-SE" sz="2000" dirty="0">
                <a:latin typeface="Calibri" panose="020F0502020204030204" pitchFamily="34" charset="0"/>
                <a:ea typeface="Calibri"/>
                <a:cs typeface="Calibri" panose="020F0502020204030204" pitchFamily="34" charset="0"/>
                <a:sym typeface="Calibri"/>
              </a:rPr>
              <a:t>.</a:t>
            </a:r>
          </a:p>
        </p:txBody>
      </p:sp>
    </p:spTree>
    <p:extLst>
      <p:ext uri="{BB962C8B-B14F-4D97-AF65-F5344CB8AC3E}">
        <p14:creationId xmlns:p14="http://schemas.microsoft.com/office/powerpoint/2010/main" val="2813629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59B8609B-D7E3-4D1E-966A-11B4C7FBC23B}"/>
              </a:ext>
            </a:extLst>
          </p:cNvPr>
          <p:cNvPicPr>
            <a:picLocks noChangeAspect="1"/>
          </p:cNvPicPr>
          <p:nvPr/>
        </p:nvPicPr>
        <p:blipFill>
          <a:blip r:embed="rId3"/>
          <a:stretch>
            <a:fillRect/>
          </a:stretch>
        </p:blipFill>
        <p:spPr>
          <a:xfrm>
            <a:off x="0" y="-56695"/>
            <a:ext cx="12165904" cy="6858000"/>
          </a:xfrm>
          <a:prstGeom prst="rect">
            <a:avLst/>
          </a:prstGeom>
        </p:spPr>
      </p:pic>
      <p:sp>
        <p:nvSpPr>
          <p:cNvPr id="8" name="Rubrik 1">
            <a:extLst>
              <a:ext uri="{FF2B5EF4-FFF2-40B4-BE49-F238E27FC236}">
                <a16:creationId xmlns:a16="http://schemas.microsoft.com/office/drawing/2014/main" id="{7AB87F72-B6C8-45BC-A9F8-06BF6BB28AB9}"/>
              </a:ext>
            </a:extLst>
          </p:cNvPr>
          <p:cNvSpPr txBox="1">
            <a:spLocks/>
          </p:cNvSpPr>
          <p:nvPr/>
        </p:nvSpPr>
        <p:spPr>
          <a:xfrm>
            <a:off x="575698" y="713062"/>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000" b="1" dirty="0"/>
              <a:t>Spelare i vårt lag</a:t>
            </a:r>
          </a:p>
        </p:txBody>
      </p:sp>
      <p:sp>
        <p:nvSpPr>
          <p:cNvPr id="9" name="Platshållare för innehåll 2">
            <a:extLst>
              <a:ext uri="{FF2B5EF4-FFF2-40B4-BE49-F238E27FC236}">
                <a16:creationId xmlns:a16="http://schemas.microsoft.com/office/drawing/2014/main" id="{F0F02CE5-617D-429C-8B6B-FD1A2D9778E9}"/>
              </a:ext>
            </a:extLst>
          </p:cNvPr>
          <p:cNvSpPr txBox="1">
            <a:spLocks/>
          </p:cNvSpPr>
          <p:nvPr/>
        </p:nvSpPr>
        <p:spPr>
          <a:xfrm>
            <a:off x="468724" y="1375843"/>
            <a:ext cx="10760108" cy="4827361"/>
          </a:xfrm>
          <a:prstGeom prst="rect">
            <a:avLst/>
          </a:prstGeom>
        </p:spPr>
        <p:txBody>
          <a:bodyPr numCol="3">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400" dirty="0"/>
          </a:p>
        </p:txBody>
      </p:sp>
      <p:sp>
        <p:nvSpPr>
          <p:cNvPr id="12" name="textruta 11">
            <a:extLst>
              <a:ext uri="{FF2B5EF4-FFF2-40B4-BE49-F238E27FC236}">
                <a16:creationId xmlns:a16="http://schemas.microsoft.com/office/drawing/2014/main" id="{7F8C972D-89AE-4D13-86EA-758C24580F56}"/>
              </a:ext>
            </a:extLst>
          </p:cNvPr>
          <p:cNvSpPr txBox="1"/>
          <p:nvPr/>
        </p:nvSpPr>
        <p:spPr>
          <a:xfrm>
            <a:off x="654627" y="1859973"/>
            <a:ext cx="290464" cy="369332"/>
          </a:xfrm>
          <a:prstGeom prst="rect">
            <a:avLst/>
          </a:prstGeom>
          <a:noFill/>
        </p:spPr>
        <p:txBody>
          <a:bodyPr wrap="none" rtlCol="0">
            <a:spAutoFit/>
          </a:bodyPr>
          <a:lstStyle/>
          <a:p>
            <a:r>
              <a:rPr lang="sv-SE" dirty="0"/>
              <a:t>  </a:t>
            </a:r>
          </a:p>
        </p:txBody>
      </p:sp>
      <p:sp>
        <p:nvSpPr>
          <p:cNvPr id="15" name="textruta 14">
            <a:extLst>
              <a:ext uri="{FF2B5EF4-FFF2-40B4-BE49-F238E27FC236}">
                <a16:creationId xmlns:a16="http://schemas.microsoft.com/office/drawing/2014/main" id="{2C3CEFF3-71CF-4E6C-954C-E75A3BFC8E26}"/>
              </a:ext>
            </a:extLst>
          </p:cNvPr>
          <p:cNvSpPr txBox="1"/>
          <p:nvPr/>
        </p:nvSpPr>
        <p:spPr>
          <a:xfrm>
            <a:off x="1018309" y="1720736"/>
            <a:ext cx="45719" cy="369332"/>
          </a:xfrm>
          <a:prstGeom prst="rect">
            <a:avLst/>
          </a:prstGeom>
          <a:noFill/>
        </p:spPr>
        <p:txBody>
          <a:bodyPr wrap="square" rtlCol="0">
            <a:spAutoFit/>
          </a:bodyPr>
          <a:lstStyle/>
          <a:p>
            <a:r>
              <a:rPr lang="sv-SE" dirty="0"/>
              <a:t>   </a:t>
            </a:r>
          </a:p>
        </p:txBody>
      </p:sp>
      <p:sp>
        <p:nvSpPr>
          <p:cNvPr id="4" name="textruta 3">
            <a:extLst>
              <a:ext uri="{FF2B5EF4-FFF2-40B4-BE49-F238E27FC236}">
                <a16:creationId xmlns:a16="http://schemas.microsoft.com/office/drawing/2014/main" id="{85DB6225-439E-496C-85FC-334BD49CE248}"/>
              </a:ext>
            </a:extLst>
          </p:cNvPr>
          <p:cNvSpPr txBox="1"/>
          <p:nvPr/>
        </p:nvSpPr>
        <p:spPr>
          <a:xfrm>
            <a:off x="555497" y="1416471"/>
            <a:ext cx="8390795" cy="4801314"/>
          </a:xfrm>
          <a:prstGeom prst="rect">
            <a:avLst/>
          </a:prstGeom>
          <a:noFill/>
        </p:spPr>
        <p:txBody>
          <a:bodyPr wrap="square" numCol="3" rtlCol="0">
            <a:spAutoFit/>
          </a:bodyPr>
          <a:lstStyle/>
          <a:p>
            <a:r>
              <a:rPr lang="sv-SE" dirty="0"/>
              <a:t>Assar Fogelström</a:t>
            </a:r>
          </a:p>
          <a:p>
            <a:r>
              <a:rPr lang="sv-SE" dirty="0"/>
              <a:t>August </a:t>
            </a:r>
            <a:r>
              <a:rPr lang="sv-SE" dirty="0" err="1"/>
              <a:t>Bängs</a:t>
            </a:r>
            <a:endParaRPr lang="sv-SE" dirty="0"/>
          </a:p>
          <a:p>
            <a:r>
              <a:rPr lang="sv-SE" dirty="0"/>
              <a:t>Axel </a:t>
            </a:r>
            <a:r>
              <a:rPr lang="sv-SE" dirty="0" err="1"/>
              <a:t>Corradin</a:t>
            </a:r>
            <a:endParaRPr lang="sv-SE" dirty="0"/>
          </a:p>
          <a:p>
            <a:r>
              <a:rPr lang="sv-SE" dirty="0"/>
              <a:t>Axel Englund</a:t>
            </a:r>
          </a:p>
          <a:p>
            <a:r>
              <a:rPr lang="sv-SE" dirty="0"/>
              <a:t>Axel Holmgren</a:t>
            </a:r>
          </a:p>
          <a:p>
            <a:r>
              <a:rPr lang="sv-SE" dirty="0"/>
              <a:t>Axel Hällgren</a:t>
            </a:r>
          </a:p>
          <a:p>
            <a:r>
              <a:rPr lang="sv-SE" dirty="0"/>
              <a:t>Ben </a:t>
            </a:r>
            <a:r>
              <a:rPr lang="sv-SE" dirty="0" err="1"/>
              <a:t>Luthardt</a:t>
            </a:r>
            <a:endParaRPr lang="sv-SE" dirty="0"/>
          </a:p>
          <a:p>
            <a:r>
              <a:rPr lang="sv-SE" dirty="0"/>
              <a:t>Bosse Malmberg</a:t>
            </a:r>
          </a:p>
          <a:p>
            <a:r>
              <a:rPr lang="sv-SE" dirty="0" err="1"/>
              <a:t>Celvin</a:t>
            </a:r>
            <a:r>
              <a:rPr lang="sv-SE" dirty="0"/>
              <a:t> </a:t>
            </a:r>
            <a:r>
              <a:rPr lang="sv-SE" dirty="0" err="1"/>
              <a:t>Ahlnäs</a:t>
            </a:r>
            <a:endParaRPr lang="sv-SE" dirty="0"/>
          </a:p>
          <a:p>
            <a:r>
              <a:rPr lang="sv-SE" dirty="0"/>
              <a:t>Charles </a:t>
            </a:r>
            <a:r>
              <a:rPr lang="sv-SE" dirty="0" err="1"/>
              <a:t>Ladholm</a:t>
            </a:r>
            <a:endParaRPr lang="sv-SE" dirty="0"/>
          </a:p>
          <a:p>
            <a:r>
              <a:rPr lang="sv-SE" dirty="0"/>
              <a:t>Colin </a:t>
            </a:r>
            <a:r>
              <a:rPr lang="sv-SE" dirty="0" err="1"/>
              <a:t>Eilegård</a:t>
            </a:r>
            <a:r>
              <a:rPr lang="sv-SE" dirty="0"/>
              <a:t> Wallin</a:t>
            </a:r>
          </a:p>
          <a:p>
            <a:r>
              <a:rPr lang="sv-SE" dirty="0" err="1"/>
              <a:t>Eesa</a:t>
            </a:r>
            <a:r>
              <a:rPr lang="sv-SE" dirty="0"/>
              <a:t>-Jaan	</a:t>
            </a:r>
            <a:r>
              <a:rPr lang="sv-SE" dirty="0" err="1"/>
              <a:t>Vk</a:t>
            </a:r>
            <a:endParaRPr lang="sv-SE" dirty="0"/>
          </a:p>
          <a:p>
            <a:r>
              <a:rPr lang="sv-SE" dirty="0"/>
              <a:t>Elias Amin</a:t>
            </a:r>
          </a:p>
          <a:p>
            <a:r>
              <a:rPr lang="sv-SE" dirty="0" err="1"/>
              <a:t>Emilian</a:t>
            </a:r>
            <a:r>
              <a:rPr lang="sv-SE" dirty="0"/>
              <a:t> </a:t>
            </a:r>
            <a:r>
              <a:rPr lang="sv-SE" dirty="0" err="1"/>
              <a:t>Gamboa</a:t>
            </a:r>
            <a:r>
              <a:rPr lang="sv-SE" dirty="0"/>
              <a:t> Khazaal</a:t>
            </a:r>
          </a:p>
          <a:p>
            <a:r>
              <a:rPr lang="sv-SE" dirty="0"/>
              <a:t>Felix Strömblad</a:t>
            </a:r>
          </a:p>
          <a:p>
            <a:r>
              <a:rPr lang="sv-SE" dirty="0"/>
              <a:t>Filip </a:t>
            </a:r>
            <a:r>
              <a:rPr lang="sv-SE" dirty="0" err="1"/>
              <a:t>Roaks</a:t>
            </a:r>
            <a:endParaRPr lang="sv-SE" dirty="0"/>
          </a:p>
          <a:p>
            <a:r>
              <a:rPr lang="sv-SE" dirty="0"/>
              <a:t>Gabriel Isak </a:t>
            </a:r>
            <a:r>
              <a:rPr lang="sv-SE" dirty="0" err="1"/>
              <a:t>Arslan</a:t>
            </a:r>
            <a:endParaRPr lang="sv-SE" dirty="0"/>
          </a:p>
          <a:p>
            <a:r>
              <a:rPr lang="sv-SE" dirty="0"/>
              <a:t>Gustav Nyberg</a:t>
            </a:r>
          </a:p>
          <a:p>
            <a:r>
              <a:rPr lang="sv-SE" dirty="0"/>
              <a:t>Harry Silander</a:t>
            </a:r>
          </a:p>
          <a:p>
            <a:r>
              <a:rPr lang="sv-SE" dirty="0"/>
              <a:t>Hjalmar Lindstam</a:t>
            </a:r>
          </a:p>
          <a:p>
            <a:r>
              <a:rPr lang="sv-SE" dirty="0"/>
              <a:t>Isak </a:t>
            </a:r>
            <a:r>
              <a:rPr lang="sv-SE" dirty="0" err="1"/>
              <a:t>Faily</a:t>
            </a:r>
            <a:endParaRPr lang="sv-SE" dirty="0"/>
          </a:p>
          <a:p>
            <a:r>
              <a:rPr lang="sv-SE" dirty="0"/>
              <a:t>Ivar Willén</a:t>
            </a:r>
          </a:p>
          <a:p>
            <a:r>
              <a:rPr lang="sv-SE" dirty="0"/>
              <a:t>Jackson Von Walden</a:t>
            </a:r>
          </a:p>
          <a:p>
            <a:r>
              <a:rPr lang="sv-SE" dirty="0"/>
              <a:t>Jonathan	Eriksson</a:t>
            </a:r>
          </a:p>
          <a:p>
            <a:r>
              <a:rPr lang="sv-SE" dirty="0"/>
              <a:t>Joseph </a:t>
            </a:r>
            <a:r>
              <a:rPr lang="sv-SE" dirty="0" err="1"/>
              <a:t>Ramez</a:t>
            </a:r>
            <a:endParaRPr lang="sv-SE" dirty="0"/>
          </a:p>
          <a:p>
            <a:r>
              <a:rPr lang="sv-SE" dirty="0"/>
              <a:t>Julius Ekblom</a:t>
            </a:r>
          </a:p>
          <a:p>
            <a:r>
              <a:rPr lang="sv-SE" dirty="0" err="1"/>
              <a:t>Kaze</a:t>
            </a:r>
            <a:r>
              <a:rPr lang="sv-SE" dirty="0"/>
              <a:t> </a:t>
            </a:r>
            <a:r>
              <a:rPr lang="sv-SE" dirty="0" err="1"/>
              <a:t>Ulfat</a:t>
            </a:r>
            <a:r>
              <a:rPr lang="sv-SE" dirty="0"/>
              <a:t> </a:t>
            </a:r>
            <a:r>
              <a:rPr lang="sv-SE" dirty="0" err="1"/>
              <a:t>Kaze</a:t>
            </a:r>
            <a:r>
              <a:rPr lang="sv-SE" dirty="0"/>
              <a:t> </a:t>
            </a:r>
            <a:r>
              <a:rPr lang="sv-SE" dirty="0" err="1"/>
              <a:t>Ulfat</a:t>
            </a:r>
            <a:endParaRPr lang="sv-SE" dirty="0"/>
          </a:p>
          <a:p>
            <a:r>
              <a:rPr lang="sv-SE" dirty="0"/>
              <a:t>Kevin </a:t>
            </a:r>
            <a:r>
              <a:rPr lang="sv-SE" dirty="0" err="1"/>
              <a:t>Weski</a:t>
            </a:r>
            <a:r>
              <a:rPr lang="sv-SE" dirty="0"/>
              <a:t> </a:t>
            </a:r>
            <a:r>
              <a:rPr lang="sv-SE" dirty="0" err="1"/>
              <a:t>Soeiro</a:t>
            </a:r>
            <a:endParaRPr lang="sv-SE" dirty="0"/>
          </a:p>
          <a:p>
            <a:r>
              <a:rPr lang="sv-SE" dirty="0"/>
              <a:t>Leo Forsgren</a:t>
            </a:r>
          </a:p>
          <a:p>
            <a:r>
              <a:rPr lang="sv-SE" dirty="0"/>
              <a:t>Ludwig </a:t>
            </a:r>
            <a:r>
              <a:rPr lang="sv-SE" dirty="0" err="1"/>
              <a:t>Wingström</a:t>
            </a:r>
            <a:endParaRPr lang="sv-SE" dirty="0"/>
          </a:p>
          <a:p>
            <a:r>
              <a:rPr lang="sv-SE" dirty="0" err="1"/>
              <a:t>Mateja</a:t>
            </a:r>
            <a:r>
              <a:rPr lang="sv-SE" dirty="0"/>
              <a:t> Stojkovic</a:t>
            </a:r>
          </a:p>
          <a:p>
            <a:r>
              <a:rPr lang="sv-SE" dirty="0" err="1"/>
              <a:t>Melwin</a:t>
            </a:r>
            <a:r>
              <a:rPr lang="sv-SE" dirty="0"/>
              <a:t> Dahlberg</a:t>
            </a:r>
          </a:p>
          <a:p>
            <a:r>
              <a:rPr lang="sv-SE" dirty="0"/>
              <a:t>Milo </a:t>
            </a:r>
            <a:r>
              <a:rPr lang="sv-SE" dirty="0" err="1"/>
              <a:t>Elorza</a:t>
            </a:r>
            <a:endParaRPr lang="sv-SE" dirty="0"/>
          </a:p>
          <a:p>
            <a:r>
              <a:rPr lang="sv-SE" dirty="0"/>
              <a:t>Noah Eklund</a:t>
            </a:r>
          </a:p>
          <a:p>
            <a:r>
              <a:rPr lang="sv-SE" dirty="0" err="1"/>
              <a:t>Oliwer</a:t>
            </a:r>
            <a:r>
              <a:rPr lang="sv-SE" dirty="0"/>
              <a:t> Andersson</a:t>
            </a:r>
          </a:p>
          <a:p>
            <a:r>
              <a:rPr lang="sv-SE" dirty="0"/>
              <a:t>Olle </a:t>
            </a:r>
            <a:r>
              <a:rPr lang="sv-SE" dirty="0" err="1"/>
              <a:t>Nilaeus</a:t>
            </a:r>
            <a:endParaRPr lang="sv-SE" dirty="0"/>
          </a:p>
          <a:p>
            <a:r>
              <a:rPr lang="sv-SE" dirty="0"/>
              <a:t>Oscar </a:t>
            </a:r>
            <a:r>
              <a:rPr lang="sv-SE" dirty="0" err="1"/>
              <a:t>Richardsen</a:t>
            </a:r>
            <a:endParaRPr lang="sv-SE" dirty="0"/>
          </a:p>
          <a:p>
            <a:r>
              <a:rPr lang="sv-SE" dirty="0"/>
              <a:t>Oscar Simonsson</a:t>
            </a:r>
          </a:p>
          <a:p>
            <a:r>
              <a:rPr lang="sv-SE" dirty="0"/>
              <a:t>Pelle </a:t>
            </a:r>
            <a:r>
              <a:rPr lang="sv-SE" dirty="0" err="1"/>
              <a:t>Moselius</a:t>
            </a:r>
            <a:endParaRPr lang="sv-SE" dirty="0"/>
          </a:p>
          <a:p>
            <a:r>
              <a:rPr lang="sv-SE" dirty="0"/>
              <a:t>Rasmus Sundell</a:t>
            </a:r>
          </a:p>
          <a:p>
            <a:r>
              <a:rPr lang="sv-SE" dirty="0" err="1"/>
              <a:t>SamPersson</a:t>
            </a:r>
            <a:r>
              <a:rPr lang="sv-SE" dirty="0"/>
              <a:t> Bergfeldt</a:t>
            </a:r>
          </a:p>
          <a:p>
            <a:r>
              <a:rPr lang="sv-SE" dirty="0"/>
              <a:t>Steve Liu</a:t>
            </a:r>
          </a:p>
          <a:p>
            <a:r>
              <a:rPr lang="sv-SE" dirty="0"/>
              <a:t>Vilgot Elfving</a:t>
            </a:r>
          </a:p>
          <a:p>
            <a:r>
              <a:rPr lang="sv-SE" dirty="0"/>
              <a:t>Wilhelm Bergenbäck</a:t>
            </a:r>
          </a:p>
          <a:p>
            <a:r>
              <a:rPr lang="sv-SE" dirty="0"/>
              <a:t>William Eriksson</a:t>
            </a:r>
          </a:p>
          <a:p>
            <a:r>
              <a:rPr lang="sv-SE" dirty="0"/>
              <a:t>William </a:t>
            </a:r>
            <a:r>
              <a:rPr lang="sv-SE" dirty="0" err="1"/>
              <a:t>Vilmark</a:t>
            </a:r>
            <a:endParaRPr lang="sv-SE" dirty="0"/>
          </a:p>
          <a:p>
            <a:r>
              <a:rPr lang="sv-SE" dirty="0" err="1"/>
              <a:t>Vilmer</a:t>
            </a:r>
            <a:r>
              <a:rPr lang="sv-SE" dirty="0"/>
              <a:t> Andersson</a:t>
            </a:r>
          </a:p>
          <a:p>
            <a:r>
              <a:rPr lang="sv-SE" dirty="0"/>
              <a:t>Vincent Fredin</a:t>
            </a:r>
          </a:p>
          <a:p>
            <a:r>
              <a:rPr lang="sv-SE" dirty="0" err="1"/>
              <a:t>Yonis</a:t>
            </a:r>
            <a:r>
              <a:rPr lang="sv-SE" dirty="0"/>
              <a:t> </a:t>
            </a:r>
            <a:r>
              <a:rPr lang="sv-SE" dirty="0" err="1"/>
              <a:t>Abdidahir</a:t>
            </a:r>
            <a:r>
              <a:rPr lang="sv-SE" dirty="0"/>
              <a:t> Ali</a:t>
            </a:r>
          </a:p>
        </p:txBody>
      </p:sp>
      <p:pic>
        <p:nvPicPr>
          <p:cNvPr id="2050" name="Picture 2" descr="Fotbollsspelare sparkar boll, abstrakt vektorritning. Fotboll idrottsman. Isolerade siluett, sidovy - Royaltyfri Fotboll - Lagsport vektorgrafik">
            <a:extLst>
              <a:ext uri="{FF2B5EF4-FFF2-40B4-BE49-F238E27FC236}">
                <a16:creationId xmlns:a16="http://schemas.microsoft.com/office/drawing/2014/main" id="{1336DA8E-7F51-2292-9030-A9FF6474D064}"/>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961" b="90430" l="9961" r="89941">
                        <a14:foregroundMark x1="44141" y1="42090" x2="51074" y2="75684"/>
                        <a14:foregroundMark x1="51074" y1="75684" x2="40234" y2="85742"/>
                        <a14:foregroundMark x1="40234" y1="85742" x2="25684" y2="86621"/>
                        <a14:foregroundMark x1="25684" y1="86621" x2="32324" y2="51758"/>
                        <a14:foregroundMark x1="17090" y1="51465" x2="19043" y2="65820"/>
                        <a14:foregroundMark x1="19043" y1="65820" x2="29297" y2="85840"/>
                        <a14:foregroundMark x1="29297" y1="85840" x2="54297" y2="90430"/>
                        <a14:foregroundMark x1="54297" y1="90430" x2="48438" y2="79980"/>
                        <a14:foregroundMark x1="48438" y1="79980" x2="54199" y2="48633"/>
                        <a14:foregroundMark x1="54199" y1="48633" x2="42480" y2="19629"/>
                        <a14:foregroundMark x1="42480" y1="19629" x2="81543" y2="10449"/>
                        <a14:foregroundMark x1="81543" y1="10449" x2="47461" y2="43945"/>
                        <a14:foregroundMark x1="47461" y1="43945" x2="30566" y2="42578"/>
                        <a14:foregroundMark x1="30566" y1="42578" x2="44434" y2="31445"/>
                        <a14:foregroundMark x1="44434" y1="31445" x2="45410" y2="29688"/>
                        <a14:foregroundMark x1="48828" y1="20020" x2="31250" y2="34668"/>
                        <a14:foregroundMark x1="31250" y1="34668" x2="26172" y2="50000"/>
                        <a14:foregroundMark x1="26172" y1="50000" x2="26172" y2="62988"/>
                        <a14:foregroundMark x1="48535" y1="59570" x2="52930" y2="71680"/>
                        <a14:foregroundMark x1="42578" y1="26563" x2="40527" y2="49414"/>
                        <a14:foregroundMark x1="40527" y1="49414" x2="33301" y2="64551"/>
                      </a14:backgroundRemoval>
                    </a14:imgEffect>
                  </a14:imgLayer>
                </a14:imgProps>
              </a:ext>
              <a:ext uri="{28A0092B-C50C-407E-A947-70E740481C1C}">
                <a14:useLocalDpi xmlns:a14="http://schemas.microsoft.com/office/drawing/2010/main" val="0"/>
              </a:ext>
            </a:extLst>
          </a:blip>
          <a:srcRect/>
          <a:stretch>
            <a:fillRect/>
          </a:stretch>
        </p:blipFill>
        <p:spPr bwMode="auto">
          <a:xfrm>
            <a:off x="8093675" y="2229305"/>
            <a:ext cx="4443745" cy="4443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844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6C009E85-4B6B-4F8E-AB88-44983A54CE8A}"/>
              </a:ext>
            </a:extLst>
          </p:cNvPr>
          <p:cNvPicPr>
            <a:picLocks noChangeAspect="1"/>
          </p:cNvPicPr>
          <p:nvPr/>
        </p:nvPicPr>
        <p:blipFill>
          <a:blip r:embed="rId3"/>
          <a:stretch>
            <a:fillRect/>
          </a:stretch>
        </p:blipFill>
        <p:spPr>
          <a:xfrm>
            <a:off x="31173" y="0"/>
            <a:ext cx="12165904" cy="6858000"/>
          </a:xfrm>
          <a:prstGeom prst="rect">
            <a:avLst/>
          </a:prstGeom>
        </p:spPr>
      </p:pic>
      <p:sp>
        <p:nvSpPr>
          <p:cNvPr id="2" name="Rektangel 1">
            <a:extLst>
              <a:ext uri="{FF2B5EF4-FFF2-40B4-BE49-F238E27FC236}">
                <a16:creationId xmlns:a16="http://schemas.microsoft.com/office/drawing/2014/main" id="{D6CEFDE5-B097-47D0-9B92-46DE27E12C78}"/>
              </a:ext>
            </a:extLst>
          </p:cNvPr>
          <p:cNvSpPr/>
          <p:nvPr/>
        </p:nvSpPr>
        <p:spPr>
          <a:xfrm>
            <a:off x="579665" y="616958"/>
            <a:ext cx="3521413" cy="1015663"/>
          </a:xfrm>
          <a:prstGeom prst="rect">
            <a:avLst/>
          </a:prstGeom>
        </p:spPr>
        <p:txBody>
          <a:bodyPr wrap="none">
            <a:spAutoFit/>
          </a:bodyPr>
          <a:lstStyle/>
          <a:p>
            <a:r>
              <a:rPr lang="sv-SE" altLang="sv-SE" sz="3000" dirty="0">
                <a:cs typeface="Arial Black" panose="020B0A04020102020204" pitchFamily="34" charset="0"/>
              </a:rPr>
              <a:t>Organisation</a:t>
            </a:r>
            <a:br>
              <a:rPr lang="sv-SE" altLang="sv-SE" sz="3000" dirty="0">
                <a:cs typeface="Arial Black" panose="020B0A04020102020204" pitchFamily="34" charset="0"/>
              </a:rPr>
            </a:br>
            <a:r>
              <a:rPr lang="sv-SE" altLang="sv-SE" sz="3000" dirty="0">
                <a:cs typeface="Arial Black" panose="020B0A04020102020204" pitchFamily="34" charset="0"/>
              </a:rPr>
              <a:t>- Ledare, tränare etc. </a:t>
            </a:r>
            <a:endParaRPr lang="sv-SE" sz="3000" dirty="0"/>
          </a:p>
        </p:txBody>
      </p:sp>
      <p:sp>
        <p:nvSpPr>
          <p:cNvPr id="8" name="Platshållare för innehåll 2">
            <a:extLst>
              <a:ext uri="{FF2B5EF4-FFF2-40B4-BE49-F238E27FC236}">
                <a16:creationId xmlns:a16="http://schemas.microsoft.com/office/drawing/2014/main" id="{F9BE3A19-A3C8-4CEE-999C-C0341EF9E2C4}"/>
              </a:ext>
            </a:extLst>
          </p:cNvPr>
          <p:cNvSpPr txBox="1">
            <a:spLocks/>
          </p:cNvSpPr>
          <p:nvPr/>
        </p:nvSpPr>
        <p:spPr>
          <a:xfrm>
            <a:off x="681401" y="1797229"/>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1600" dirty="0"/>
          </a:p>
          <a:p>
            <a:pPr marL="0" indent="0">
              <a:buFont typeface="Arial" panose="020B0604020202020204" pitchFamily="34" charset="0"/>
              <a:buNone/>
            </a:pPr>
            <a:endParaRPr lang="sv-SE" sz="1600" dirty="0"/>
          </a:p>
          <a:p>
            <a:pPr marL="0" indent="0">
              <a:buFont typeface="Arial" panose="020B0604020202020204" pitchFamily="34" charset="0"/>
              <a:buNone/>
            </a:pPr>
            <a:endParaRPr lang="sv-SE" sz="1600" dirty="0"/>
          </a:p>
          <a:p>
            <a:pPr>
              <a:buFontTx/>
              <a:buChar char="-"/>
            </a:pPr>
            <a:endParaRPr lang="sv-SE" dirty="0"/>
          </a:p>
        </p:txBody>
      </p:sp>
      <p:sp>
        <p:nvSpPr>
          <p:cNvPr id="9" name="Rektangel 8">
            <a:extLst>
              <a:ext uri="{FF2B5EF4-FFF2-40B4-BE49-F238E27FC236}">
                <a16:creationId xmlns:a16="http://schemas.microsoft.com/office/drawing/2014/main" id="{23E6E987-4FF4-4599-96E0-CF1EDD42CBF9}"/>
              </a:ext>
            </a:extLst>
          </p:cNvPr>
          <p:cNvSpPr/>
          <p:nvPr/>
        </p:nvSpPr>
        <p:spPr>
          <a:xfrm>
            <a:off x="6287770" y="1883986"/>
            <a:ext cx="6096000" cy="3970318"/>
          </a:xfrm>
          <a:prstGeom prst="rect">
            <a:avLst/>
          </a:prstGeom>
        </p:spPr>
        <p:txBody>
          <a:bodyPr>
            <a:spAutoFit/>
          </a:bodyPr>
          <a:lstStyle/>
          <a:p>
            <a:r>
              <a:rPr lang="sv-SE" b="1" dirty="0"/>
              <a:t>Lagledare:</a:t>
            </a:r>
            <a:br>
              <a:rPr lang="sv-SE" b="1" dirty="0"/>
            </a:br>
            <a:r>
              <a:rPr lang="sv-SE" b="1" dirty="0"/>
              <a:t>Daniel </a:t>
            </a:r>
            <a:r>
              <a:rPr lang="sv-SE" b="1" dirty="0" err="1"/>
              <a:t>Gamboa</a:t>
            </a:r>
            <a:r>
              <a:rPr lang="sv-SE" b="1" dirty="0"/>
              <a:t> </a:t>
            </a:r>
            <a:r>
              <a:rPr lang="sv-SE" b="1" dirty="0" err="1"/>
              <a:t>Esquivel</a:t>
            </a:r>
            <a:r>
              <a:rPr lang="sv-SE" b="1" dirty="0"/>
              <a:t>, Ann-Louise </a:t>
            </a:r>
            <a:r>
              <a:rPr lang="sv-SE" b="1" dirty="0" err="1"/>
              <a:t>Moseilus</a:t>
            </a:r>
            <a:r>
              <a:rPr lang="sv-SE" b="1" dirty="0"/>
              <a:t> och Karin Sundell</a:t>
            </a:r>
          </a:p>
          <a:p>
            <a:pPr marL="285750" indent="-285750">
              <a:buFont typeface="Arial" panose="020B0604020202020204" pitchFamily="34" charset="0"/>
              <a:buChar char="•"/>
            </a:pPr>
            <a:r>
              <a:rPr lang="sv-SE" dirty="0"/>
              <a:t>Övergripande samordning av laget och tillhörande administration så som årsplanering &amp; Verksamhetsberättelse.</a:t>
            </a:r>
          </a:p>
          <a:p>
            <a:pPr marL="285750" indent="-285750">
              <a:buFont typeface="Arial" panose="020B0604020202020204" pitchFamily="34" charset="0"/>
              <a:buChar char="•"/>
            </a:pPr>
            <a:r>
              <a:rPr lang="sv-SE" dirty="0"/>
              <a:t>Samordnar kommunikation med föräldrar, kallar </a:t>
            </a:r>
            <a:br>
              <a:rPr lang="sv-SE" dirty="0"/>
            </a:br>
            <a:r>
              <a:rPr lang="sv-SE" dirty="0"/>
              <a:t>till/håller i ledarmöten och föräldramöten.</a:t>
            </a:r>
          </a:p>
          <a:p>
            <a:pPr marL="285750" indent="-285750">
              <a:buFont typeface="Arial" panose="020B0604020202020204" pitchFamily="34" charset="0"/>
              <a:buChar char="•"/>
            </a:pPr>
            <a:r>
              <a:rPr lang="sv-SE" dirty="0"/>
              <a:t>Intresselista för nya spelare</a:t>
            </a:r>
          </a:p>
          <a:p>
            <a:pPr marL="285750" indent="-285750">
              <a:buFont typeface="Arial" panose="020B0604020202020204" pitchFamily="34" charset="0"/>
              <a:buChar char="•"/>
            </a:pPr>
            <a:r>
              <a:rPr lang="sv-SE" dirty="0"/>
              <a:t>Planerar bemanning för vaktmästeriet/kiosk, </a:t>
            </a:r>
            <a:r>
              <a:rPr lang="sv-SE" dirty="0" err="1"/>
              <a:t>ArosCupen</a:t>
            </a:r>
            <a:r>
              <a:rPr lang="sv-SE" dirty="0"/>
              <a:t>, och bollkallar till A-lagsmatcher. </a:t>
            </a:r>
          </a:p>
          <a:p>
            <a:pPr marL="285750" indent="-285750">
              <a:buFont typeface="Arial" panose="020B0604020202020204" pitchFamily="34" charset="0"/>
              <a:buChar char="•"/>
            </a:pPr>
            <a:r>
              <a:rPr lang="sv-SE" dirty="0"/>
              <a:t>Inköp till laget. </a:t>
            </a:r>
          </a:p>
          <a:p>
            <a:pPr marL="285750" indent="-285750">
              <a:buFont typeface="Arial" panose="020B0604020202020204" pitchFamily="34" charset="0"/>
              <a:buChar char="•"/>
            </a:pPr>
            <a:r>
              <a:rPr lang="sv-SE" dirty="0"/>
              <a:t>Bokning av planer, seriespel/cuper,</a:t>
            </a:r>
          </a:p>
          <a:p>
            <a:pPr marL="285750" indent="-285750">
              <a:buFont typeface="Arial" panose="020B0604020202020204" pitchFamily="34" charset="0"/>
              <a:buChar char="•"/>
            </a:pPr>
            <a:r>
              <a:rPr lang="sv-SE" dirty="0"/>
              <a:t>Bokning/betalning av domare.</a:t>
            </a:r>
          </a:p>
        </p:txBody>
      </p:sp>
      <p:sp>
        <p:nvSpPr>
          <p:cNvPr id="10" name="Rektangel: rundade hörn 9">
            <a:extLst>
              <a:ext uri="{FF2B5EF4-FFF2-40B4-BE49-F238E27FC236}">
                <a16:creationId xmlns:a16="http://schemas.microsoft.com/office/drawing/2014/main" id="{C8CC1E98-C664-4DA3-BDAE-963D6BB2BD82}"/>
              </a:ext>
            </a:extLst>
          </p:cNvPr>
          <p:cNvSpPr/>
          <p:nvPr/>
        </p:nvSpPr>
        <p:spPr>
          <a:xfrm>
            <a:off x="367145" y="1751150"/>
            <a:ext cx="5537086" cy="2031141"/>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Rektangel 4">
            <a:extLst>
              <a:ext uri="{FF2B5EF4-FFF2-40B4-BE49-F238E27FC236}">
                <a16:creationId xmlns:a16="http://schemas.microsoft.com/office/drawing/2014/main" id="{1C87B639-8736-4C31-8B71-EBAA58B25304}"/>
              </a:ext>
            </a:extLst>
          </p:cNvPr>
          <p:cNvSpPr/>
          <p:nvPr/>
        </p:nvSpPr>
        <p:spPr>
          <a:xfrm>
            <a:off x="6287770" y="3508238"/>
            <a:ext cx="6096000" cy="2862322"/>
          </a:xfrm>
          <a:prstGeom prst="rect">
            <a:avLst/>
          </a:prstGeom>
        </p:spPr>
        <p:txBody>
          <a:bodyPr>
            <a:spAutoFit/>
          </a:bodyPr>
          <a:lstStyle/>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endParaRPr lang="sv-SE" dirty="0"/>
          </a:p>
        </p:txBody>
      </p:sp>
      <p:sp>
        <p:nvSpPr>
          <p:cNvPr id="6" name="Rektangel 5">
            <a:extLst>
              <a:ext uri="{FF2B5EF4-FFF2-40B4-BE49-F238E27FC236}">
                <a16:creationId xmlns:a16="http://schemas.microsoft.com/office/drawing/2014/main" id="{D14057DB-514E-4ED6-BE9A-7A375296B0B2}"/>
              </a:ext>
            </a:extLst>
          </p:cNvPr>
          <p:cNvSpPr/>
          <p:nvPr/>
        </p:nvSpPr>
        <p:spPr>
          <a:xfrm>
            <a:off x="579800" y="1883986"/>
            <a:ext cx="5104027" cy="4247317"/>
          </a:xfrm>
          <a:prstGeom prst="rect">
            <a:avLst/>
          </a:prstGeom>
        </p:spPr>
        <p:txBody>
          <a:bodyPr wrap="square" numCol="1">
            <a:spAutoFit/>
          </a:bodyPr>
          <a:lstStyle/>
          <a:p>
            <a:r>
              <a:rPr lang="sv-SE" b="1" dirty="0"/>
              <a:t>Tränare:</a:t>
            </a:r>
            <a:br>
              <a:rPr lang="sv-SE" b="1" dirty="0"/>
            </a:br>
            <a:r>
              <a:rPr lang="sv-SE" b="1" dirty="0"/>
              <a:t>Anders Dahlberg		Isa </a:t>
            </a:r>
            <a:r>
              <a:rPr lang="sv-SE" b="1" dirty="0" err="1"/>
              <a:t>Arslan</a:t>
            </a:r>
            <a:endParaRPr lang="sv-SE" b="1" dirty="0"/>
          </a:p>
          <a:p>
            <a:r>
              <a:rPr lang="sv-SE" b="1" dirty="0"/>
              <a:t>Daniel </a:t>
            </a:r>
            <a:r>
              <a:rPr lang="sv-SE" b="1" dirty="0" err="1"/>
              <a:t>Gamboa</a:t>
            </a:r>
            <a:r>
              <a:rPr lang="sv-SE" b="1" dirty="0"/>
              <a:t> </a:t>
            </a:r>
            <a:r>
              <a:rPr lang="sv-SE" b="1" dirty="0" err="1"/>
              <a:t>Esquivel</a:t>
            </a:r>
            <a:r>
              <a:rPr lang="sv-SE" b="1" dirty="0"/>
              <a:t> 	</a:t>
            </a:r>
            <a:r>
              <a:rPr lang="sv-SE" b="1" dirty="0" err="1"/>
              <a:t>Dilip</a:t>
            </a:r>
            <a:r>
              <a:rPr lang="sv-SE" b="1" dirty="0"/>
              <a:t> Kota Elfving</a:t>
            </a:r>
          </a:p>
          <a:p>
            <a:r>
              <a:rPr lang="sv-SE" b="1" dirty="0"/>
              <a:t>Magnus </a:t>
            </a:r>
            <a:r>
              <a:rPr lang="sv-SE" b="1" dirty="0" err="1"/>
              <a:t>Nilaeus</a:t>
            </a:r>
            <a:r>
              <a:rPr lang="sv-SE" b="1" dirty="0"/>
              <a:t> 		Stina </a:t>
            </a:r>
            <a:r>
              <a:rPr lang="sv-SE" b="1" dirty="0" err="1"/>
              <a:t>Vilmark</a:t>
            </a:r>
            <a:br>
              <a:rPr lang="sv-SE" b="1" dirty="0"/>
            </a:br>
            <a:r>
              <a:rPr lang="sv-SE" b="1" dirty="0"/>
              <a:t>Patrick </a:t>
            </a:r>
            <a:r>
              <a:rPr lang="sv-SE" b="1" dirty="0" err="1"/>
              <a:t>Luthardt</a:t>
            </a:r>
            <a:r>
              <a:rPr lang="sv-SE" b="1" dirty="0"/>
              <a:t>		Richard </a:t>
            </a:r>
            <a:r>
              <a:rPr lang="sv-SE" b="1" dirty="0" err="1"/>
              <a:t>Richardsen</a:t>
            </a:r>
            <a:endParaRPr lang="sv-SE" b="1" dirty="0"/>
          </a:p>
          <a:p>
            <a:r>
              <a:rPr lang="sv-SE" b="1" dirty="0"/>
              <a:t>Emanuel Englund		Fredrik </a:t>
            </a:r>
            <a:r>
              <a:rPr lang="sv-SE" b="1" dirty="0" err="1"/>
              <a:t>Ladholm</a:t>
            </a:r>
            <a:endParaRPr lang="sv-SE" b="1" dirty="0"/>
          </a:p>
          <a:p>
            <a:endParaRPr lang="sv-SE" b="1" dirty="0"/>
          </a:p>
          <a:p>
            <a:endParaRPr lang="sv-SE" b="1" dirty="0"/>
          </a:p>
          <a:p>
            <a:r>
              <a:rPr lang="sv-SE" b="1" dirty="0"/>
              <a:t>Kassörer (Frida </a:t>
            </a:r>
            <a:r>
              <a:rPr lang="sv-SE" b="1" dirty="0" err="1"/>
              <a:t>Bängs</a:t>
            </a:r>
            <a:r>
              <a:rPr lang="sv-SE" b="1" dirty="0"/>
              <a:t> och Sara Fredin)</a:t>
            </a:r>
          </a:p>
          <a:p>
            <a:pPr marL="285750" indent="-285750">
              <a:buFont typeface="Arial" panose="020B0604020202020204" pitchFamily="34" charset="0"/>
              <a:buChar char="•"/>
            </a:pPr>
            <a:r>
              <a:rPr lang="sv-SE" dirty="0"/>
              <a:t>Lagets konto</a:t>
            </a:r>
          </a:p>
          <a:p>
            <a:pPr marL="285750" indent="-285750">
              <a:buFont typeface="Arial" panose="020B0604020202020204" pitchFamily="34" charset="0"/>
              <a:buChar char="•"/>
            </a:pPr>
            <a:r>
              <a:rPr lang="sv-SE" dirty="0"/>
              <a:t>Dokumentera lagets inkomster och utgifter.</a:t>
            </a:r>
          </a:p>
          <a:p>
            <a:pPr marL="285750" indent="-285750">
              <a:buFont typeface="Arial" panose="020B0604020202020204" pitchFamily="34" charset="0"/>
              <a:buChar char="•"/>
            </a:pPr>
            <a:r>
              <a:rPr lang="sv-SE" dirty="0"/>
              <a:t>Utbetalningar för cuper, domarkostnader, läger kostnader</a:t>
            </a:r>
          </a:p>
          <a:p>
            <a:pPr marL="285750" indent="-285750">
              <a:buFont typeface="Arial" panose="020B0604020202020204" pitchFamily="34" charset="0"/>
              <a:buChar char="•"/>
            </a:pPr>
            <a:r>
              <a:rPr lang="sv-SE" dirty="0"/>
              <a:t>Redovisar domarkvitton mot föreningen</a:t>
            </a:r>
          </a:p>
          <a:p>
            <a:endParaRPr lang="sv-SE" dirty="0"/>
          </a:p>
        </p:txBody>
      </p:sp>
    </p:spTree>
    <p:extLst>
      <p:ext uri="{BB962C8B-B14F-4D97-AF65-F5344CB8AC3E}">
        <p14:creationId xmlns:p14="http://schemas.microsoft.com/office/powerpoint/2010/main" val="134803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4D69E18-61C6-40B0-A60B-7FBD4BD0FB36}"/>
              </a:ext>
            </a:extLst>
          </p:cNvPr>
          <p:cNvPicPr>
            <a:picLocks noChangeAspect="1"/>
          </p:cNvPicPr>
          <p:nvPr/>
        </p:nvPicPr>
        <p:blipFill>
          <a:blip r:embed="rId2"/>
          <a:stretch>
            <a:fillRect/>
          </a:stretch>
        </p:blipFill>
        <p:spPr>
          <a:xfrm>
            <a:off x="26096" y="0"/>
            <a:ext cx="12165904" cy="6858000"/>
          </a:xfrm>
          <a:prstGeom prst="rect">
            <a:avLst/>
          </a:prstGeom>
        </p:spPr>
      </p:pic>
      <p:sp>
        <p:nvSpPr>
          <p:cNvPr id="8" name="Rubrik 1">
            <a:extLst>
              <a:ext uri="{FF2B5EF4-FFF2-40B4-BE49-F238E27FC236}">
                <a16:creationId xmlns:a16="http://schemas.microsoft.com/office/drawing/2014/main" id="{7AB87F72-B6C8-45BC-A9F8-06BF6BB28AB9}"/>
              </a:ext>
            </a:extLst>
          </p:cNvPr>
          <p:cNvSpPr txBox="1">
            <a:spLocks/>
          </p:cNvSpPr>
          <p:nvPr/>
        </p:nvSpPr>
        <p:spPr>
          <a:xfrm>
            <a:off x="575698" y="713062"/>
            <a:ext cx="78867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000" b="1" dirty="0"/>
              <a:t>Skiljebo Vill </a:t>
            </a:r>
            <a:br>
              <a:rPr lang="sv-SE" sz="3000" b="1" dirty="0"/>
            </a:br>
            <a:r>
              <a:rPr lang="sv-SE" sz="3000" b="1" dirty="0"/>
              <a:t>- Att vara en del av Skiljebo SK innebär …</a:t>
            </a:r>
          </a:p>
        </p:txBody>
      </p:sp>
      <p:sp>
        <p:nvSpPr>
          <p:cNvPr id="2" name="Rektangel 1">
            <a:extLst>
              <a:ext uri="{FF2B5EF4-FFF2-40B4-BE49-F238E27FC236}">
                <a16:creationId xmlns:a16="http://schemas.microsoft.com/office/drawing/2014/main" id="{DEF65C13-204D-41BD-B69F-6D980FC91BF2}"/>
              </a:ext>
            </a:extLst>
          </p:cNvPr>
          <p:cNvSpPr/>
          <p:nvPr/>
        </p:nvSpPr>
        <p:spPr>
          <a:xfrm>
            <a:off x="620280" y="2412701"/>
            <a:ext cx="10977535" cy="3231654"/>
          </a:xfrm>
          <a:prstGeom prst="rect">
            <a:avLst/>
          </a:prstGeom>
        </p:spPr>
        <p:txBody>
          <a:bodyPr wrap="square">
            <a:spAutoFit/>
          </a:bodyPr>
          <a:lstStyle/>
          <a:p>
            <a:pPr marL="342900" indent="-342900">
              <a:buFont typeface="Arial" panose="020B0604020202020204" pitchFamily="34" charset="0"/>
              <a:buChar char="•"/>
            </a:pPr>
            <a:r>
              <a:rPr lang="sv-SE" sz="2000" dirty="0"/>
              <a:t>Att alla </a:t>
            </a:r>
            <a:r>
              <a:rPr lang="sv-SE" sz="2000" b="1" dirty="0"/>
              <a:t>följer ”Skiljebo vill”</a:t>
            </a:r>
            <a:r>
              <a:rPr lang="sv-SE" sz="2000" dirty="0"/>
              <a:t> som är föreningens styrdokument för ungdomsverksamheten.</a:t>
            </a:r>
          </a:p>
          <a:p>
            <a:pPr marL="342900" indent="-342900">
              <a:buFont typeface="Arial" panose="020B0604020202020204" pitchFamily="34" charset="0"/>
              <a:buChar char="•"/>
            </a:pPr>
            <a:r>
              <a:rPr lang="sv-SE" sz="2000" dirty="0"/>
              <a:t>Innehåller information och är det regelverk som Skiljebo SK ställer till förfogande för ledare, föräldrar och ungdomar (6-17 år) </a:t>
            </a:r>
          </a:p>
          <a:p>
            <a:pPr marL="342900" indent="-342900">
              <a:buFont typeface="Arial" panose="020B0604020202020204" pitchFamily="34" charset="0"/>
              <a:buChar char="•"/>
            </a:pPr>
            <a:r>
              <a:rPr lang="sv-SE" sz="2000" dirty="0"/>
              <a:t>Viktigt att </a:t>
            </a:r>
            <a:r>
              <a:rPr lang="sv-SE" sz="2000" b="1" dirty="0"/>
              <a:t>DU</a:t>
            </a:r>
            <a:r>
              <a:rPr lang="sv-SE" sz="2000" dirty="0"/>
              <a:t> tar del av innehållet. Finns och hämta på Skiljebo SK hemsida.</a:t>
            </a:r>
          </a:p>
          <a:p>
            <a:pPr marL="342900" indent="-342900">
              <a:buFont typeface="Arial" panose="020B0604020202020204" pitchFamily="34" charset="0"/>
              <a:buChar char="•"/>
            </a:pPr>
            <a:r>
              <a:rPr lang="sv-SE" sz="2000" dirty="0"/>
              <a:t>Acceptans av ”Skiljebo Vill” är en förutsättning för </a:t>
            </a:r>
            <a:r>
              <a:rPr lang="sv-SE" sz="2000" b="1" dirty="0"/>
              <a:t>DITT</a:t>
            </a:r>
            <a:r>
              <a:rPr lang="sv-SE" sz="2000" dirty="0"/>
              <a:t> medlemskap i Skiljebo SK</a:t>
            </a:r>
          </a:p>
          <a:p>
            <a:pPr marL="342900" indent="-342900">
              <a:buFont typeface="Arial" panose="020B0604020202020204" pitchFamily="34" charset="0"/>
              <a:buChar char="•"/>
            </a:pPr>
            <a:r>
              <a:rPr lang="sv-SE" sz="2000" dirty="0"/>
              <a:t>”Skiljebo vill” hittar du på </a:t>
            </a:r>
            <a:r>
              <a:rPr lang="sv-SE" sz="2000" dirty="0">
                <a:hlinkClick r:id="rId3"/>
              </a:rPr>
              <a:t>Skiljebo Sportklubb (skiljebosk.nu)</a:t>
            </a:r>
            <a:endParaRPr lang="sv-SE" sz="2000" dirty="0"/>
          </a:p>
          <a:p>
            <a:pPr marL="342900" indent="-342900">
              <a:buFont typeface="Arial" panose="020B0604020202020204" pitchFamily="34" charset="0"/>
              <a:buChar char="•"/>
            </a:pPr>
            <a:endParaRPr lang="sv-SE" sz="2000" dirty="0"/>
          </a:p>
          <a:p>
            <a:r>
              <a:rPr lang="sv-SE" sz="2000" b="1" i="1" dirty="0"/>
              <a:t>”Alla barn och ungdomar som vill spela fotboll ska få vara med och utvecklas. Det ska vara roligt och lustfyllt att spela i SSK och man ska minnas sin tid i föreningen som positiv.”</a:t>
            </a:r>
          </a:p>
          <a:p>
            <a:endParaRPr lang="sv-SE" sz="2400" dirty="0"/>
          </a:p>
        </p:txBody>
      </p:sp>
    </p:spTree>
    <p:extLst>
      <p:ext uri="{BB962C8B-B14F-4D97-AF65-F5344CB8AC3E}">
        <p14:creationId xmlns:p14="http://schemas.microsoft.com/office/powerpoint/2010/main" val="2626626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82C4841-AB9E-4F33-A128-6EC4547D3CDF}"/>
              </a:ext>
            </a:extLst>
          </p:cNvPr>
          <p:cNvPicPr>
            <a:picLocks noChangeAspect="1"/>
          </p:cNvPicPr>
          <p:nvPr/>
        </p:nvPicPr>
        <p:blipFill>
          <a:blip r:embed="rId3"/>
          <a:stretch>
            <a:fillRect/>
          </a:stretch>
        </p:blipFill>
        <p:spPr>
          <a:xfrm>
            <a:off x="13048" y="0"/>
            <a:ext cx="12165904" cy="6858000"/>
          </a:xfrm>
          <a:prstGeom prst="rect">
            <a:avLst/>
          </a:prstGeom>
        </p:spPr>
      </p:pic>
      <p:sp>
        <p:nvSpPr>
          <p:cNvPr id="3" name="Rubrik 1">
            <a:extLst>
              <a:ext uri="{FF2B5EF4-FFF2-40B4-BE49-F238E27FC236}">
                <a16:creationId xmlns:a16="http://schemas.microsoft.com/office/drawing/2014/main" id="{0757894C-A905-4112-B45B-D5F8B26570A5}"/>
              </a:ext>
            </a:extLst>
          </p:cNvPr>
          <p:cNvSpPr txBox="1">
            <a:spLocks/>
          </p:cNvSpPr>
          <p:nvPr/>
        </p:nvSpPr>
        <p:spPr>
          <a:xfrm>
            <a:off x="838200" y="87718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000" b="1" dirty="0"/>
              <a:t>Skiljebo Vill </a:t>
            </a:r>
            <a:br>
              <a:rPr lang="sv-SE" sz="3000" b="1" dirty="0"/>
            </a:br>
            <a:r>
              <a:rPr lang="sv-SE" sz="3000" b="1" dirty="0"/>
              <a:t>- Att vara en del av Skiljebo SK innebär …</a:t>
            </a:r>
          </a:p>
        </p:txBody>
      </p:sp>
      <p:grpSp>
        <p:nvGrpSpPr>
          <p:cNvPr id="7" name="Grupp 6">
            <a:extLst>
              <a:ext uri="{FF2B5EF4-FFF2-40B4-BE49-F238E27FC236}">
                <a16:creationId xmlns:a16="http://schemas.microsoft.com/office/drawing/2014/main" id="{6EF8CA80-9C31-47F2-8C80-2A371350A968}"/>
              </a:ext>
            </a:extLst>
          </p:cNvPr>
          <p:cNvGrpSpPr/>
          <p:nvPr/>
        </p:nvGrpSpPr>
        <p:grpSpPr>
          <a:xfrm>
            <a:off x="811357" y="2202752"/>
            <a:ext cx="9639255" cy="3262606"/>
            <a:chOff x="690994" y="1929619"/>
            <a:chExt cx="10622973" cy="3262606"/>
          </a:xfrm>
        </p:grpSpPr>
        <p:sp>
          <p:nvSpPr>
            <p:cNvPr id="5" name="Rektangel: rundade hörn 4">
              <a:extLst>
                <a:ext uri="{FF2B5EF4-FFF2-40B4-BE49-F238E27FC236}">
                  <a16:creationId xmlns:a16="http://schemas.microsoft.com/office/drawing/2014/main" id="{9D038039-C2CB-452F-AF81-C7192121064E}"/>
                </a:ext>
              </a:extLst>
            </p:cNvPr>
            <p:cNvSpPr/>
            <p:nvPr/>
          </p:nvSpPr>
          <p:spPr>
            <a:xfrm>
              <a:off x="690994" y="1929619"/>
              <a:ext cx="10622973" cy="326260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innehåll 2">
              <a:extLst>
                <a:ext uri="{FF2B5EF4-FFF2-40B4-BE49-F238E27FC236}">
                  <a16:creationId xmlns:a16="http://schemas.microsoft.com/office/drawing/2014/main" id="{34558A67-39A9-4DEC-96BE-CDC6254C261E}"/>
                </a:ext>
              </a:extLst>
            </p:cNvPr>
            <p:cNvSpPr txBox="1">
              <a:spLocks/>
            </p:cNvSpPr>
            <p:nvPr/>
          </p:nvSpPr>
          <p:spPr>
            <a:xfrm>
              <a:off x="744681" y="2067931"/>
              <a:ext cx="10515600" cy="3124294"/>
            </a:xfrm>
            <a:prstGeom prst="rect">
              <a:avLst/>
            </a:prstGeom>
            <a:noFill/>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Engagemang och deltagande i föreningens gemensamma och lagets egna aktiviteter.</a:t>
              </a:r>
            </a:p>
            <a:p>
              <a:r>
                <a:rPr lang="sv-SE" sz="2000" dirty="0"/>
                <a:t>Delta i ålagds obligatoriska föräldrasysslor som omfattar alla:</a:t>
              </a:r>
            </a:p>
            <a:p>
              <a:pPr lvl="1"/>
              <a:r>
                <a:rPr lang="sv-SE" sz="2000" dirty="0"/>
                <a:t>Vaktmästeri/kiosk ska bemannas två veckor per år (v. 18 och v.38). </a:t>
              </a:r>
            </a:p>
            <a:p>
              <a:pPr lvl="1"/>
              <a:r>
                <a:rPr lang="sv-SE" sz="2000" dirty="0"/>
                <a:t>Bemanna skola under </a:t>
              </a:r>
              <a:r>
                <a:rPr lang="sv-SE" sz="2000" dirty="0" err="1"/>
                <a:t>Aroscupen</a:t>
              </a:r>
              <a:r>
                <a:rPr lang="sv-SE" sz="2000" dirty="0"/>
                <a:t> (14-17 juni).</a:t>
              </a:r>
            </a:p>
            <a:p>
              <a:pPr lvl="1"/>
              <a:r>
                <a:rPr lang="sv-SE" sz="2000" dirty="0"/>
                <a:t>Vara bollkallar under A-lagsmatch (20 juni)t.</a:t>
              </a:r>
            </a:p>
            <a:p>
              <a:pPr lvl="1"/>
              <a:r>
                <a:rPr lang="sv-SE" sz="2000" dirty="0"/>
                <a:t>Delta på föräldramöten och lagets egna aktiviteter.</a:t>
              </a:r>
            </a:p>
            <a:p>
              <a:pPr lvl="1"/>
              <a:r>
                <a:rPr lang="sv-SE" sz="2000" dirty="0"/>
                <a:t>Följa överenskomna ordningsregler inom laget. </a:t>
              </a:r>
            </a:p>
            <a:p>
              <a:pPr lvl="1"/>
              <a:r>
                <a:rPr lang="sv-SE" sz="2000" dirty="0"/>
                <a:t>Ansvara för sitt barns transport till/från matcher (samåkning förespråkas).</a:t>
              </a:r>
            </a:p>
            <a:p>
              <a:pPr lvl="1"/>
              <a:r>
                <a:rPr lang="sv-SE" sz="2000" dirty="0"/>
                <a:t>Hjälpa till vid träningar vid behov (generellt el. avseende det egna barnet).</a:t>
              </a:r>
            </a:p>
          </p:txBody>
        </p:sp>
      </p:grpSp>
      <p:sp>
        <p:nvSpPr>
          <p:cNvPr id="6" name="Pratbubbla: oval 5">
            <a:extLst>
              <a:ext uri="{FF2B5EF4-FFF2-40B4-BE49-F238E27FC236}">
                <a16:creationId xmlns:a16="http://schemas.microsoft.com/office/drawing/2014/main" id="{006C4305-6753-43B0-9EC2-FD96F2AD495A}"/>
              </a:ext>
            </a:extLst>
          </p:cNvPr>
          <p:cNvSpPr/>
          <p:nvPr/>
        </p:nvSpPr>
        <p:spPr>
          <a:xfrm>
            <a:off x="8665881" y="2772928"/>
            <a:ext cx="3472032" cy="2109897"/>
          </a:xfrm>
          <a:prstGeom prst="wedgeEllipseCallout">
            <a:avLst>
              <a:gd name="adj1" fmla="val -71973"/>
              <a:gd name="adj2" fmla="val -1359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0"/>
              </a:spcBef>
              <a:buClr>
                <a:schemeClr val="dk1"/>
              </a:buClr>
              <a:buSzPct val="100000"/>
            </a:pPr>
            <a:endParaRPr lang="sv-SE" dirty="0">
              <a:ln w="0"/>
              <a:solidFill>
                <a:schemeClr val="tx1"/>
              </a:solidFill>
              <a:effectLst>
                <a:outerShdw blurRad="38100" dist="19050" dir="2700000" algn="tl" rotWithShape="0">
                  <a:schemeClr val="dk1">
                    <a:alpha val="40000"/>
                  </a:schemeClr>
                </a:outerShdw>
              </a:effectLst>
            </a:endParaRPr>
          </a:p>
        </p:txBody>
      </p:sp>
      <p:sp>
        <p:nvSpPr>
          <p:cNvPr id="9" name="textruta 8">
            <a:extLst>
              <a:ext uri="{FF2B5EF4-FFF2-40B4-BE49-F238E27FC236}">
                <a16:creationId xmlns:a16="http://schemas.microsoft.com/office/drawing/2014/main" id="{42AB41BD-CF6F-8077-4D82-0D8C72E7C242}"/>
              </a:ext>
            </a:extLst>
          </p:cNvPr>
          <p:cNvSpPr txBox="1"/>
          <p:nvPr/>
        </p:nvSpPr>
        <p:spPr>
          <a:xfrm>
            <a:off x="8838767" y="2864559"/>
            <a:ext cx="3126260" cy="1938992"/>
          </a:xfrm>
          <a:prstGeom prst="rect">
            <a:avLst/>
          </a:prstGeom>
          <a:noFill/>
        </p:spPr>
        <p:txBody>
          <a:bodyPr wrap="square">
            <a:spAutoFit/>
          </a:bodyPr>
          <a:lstStyle/>
          <a:p>
            <a:pPr algn="ctr"/>
            <a:r>
              <a:rPr lang="sv-SE" sz="2000" b="1" dirty="0"/>
              <a:t>OBS! </a:t>
            </a:r>
            <a:br>
              <a:rPr lang="sv-SE" sz="2000" b="1" dirty="0"/>
            </a:br>
            <a:r>
              <a:rPr lang="sv-SE" sz="2000" b="1" dirty="0"/>
              <a:t>Kallelser till föräldrauppgifter är obligatoriska och bindande, dvs du löser själv ev. frånvaro. </a:t>
            </a:r>
          </a:p>
        </p:txBody>
      </p:sp>
    </p:spTree>
    <p:extLst>
      <p:ext uri="{BB962C8B-B14F-4D97-AF65-F5344CB8AC3E}">
        <p14:creationId xmlns:p14="http://schemas.microsoft.com/office/powerpoint/2010/main" val="479014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82C4841-AB9E-4F33-A128-6EC4547D3CDF}"/>
              </a:ext>
            </a:extLst>
          </p:cNvPr>
          <p:cNvPicPr>
            <a:picLocks noChangeAspect="1"/>
          </p:cNvPicPr>
          <p:nvPr/>
        </p:nvPicPr>
        <p:blipFill>
          <a:blip r:embed="rId3"/>
          <a:stretch>
            <a:fillRect/>
          </a:stretch>
        </p:blipFill>
        <p:spPr>
          <a:xfrm>
            <a:off x="-72126" y="-383060"/>
            <a:ext cx="12165904" cy="6858000"/>
          </a:xfrm>
          <a:prstGeom prst="rect">
            <a:avLst/>
          </a:prstGeom>
        </p:spPr>
      </p:pic>
      <p:sp>
        <p:nvSpPr>
          <p:cNvPr id="6" name="Rubrik 1">
            <a:extLst>
              <a:ext uri="{FF2B5EF4-FFF2-40B4-BE49-F238E27FC236}">
                <a16:creationId xmlns:a16="http://schemas.microsoft.com/office/drawing/2014/main" id="{4A85F4F1-43DA-421E-A454-99D66814F0DB}"/>
              </a:ext>
            </a:extLst>
          </p:cNvPr>
          <p:cNvSpPr txBox="1">
            <a:spLocks/>
          </p:cNvSpPr>
          <p:nvPr/>
        </p:nvSpPr>
        <p:spPr>
          <a:xfrm>
            <a:off x="838200" y="75035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sz="3000" b="1" dirty="0"/>
          </a:p>
          <a:p>
            <a:r>
              <a:rPr lang="sv-SE" sz="3000" b="1" dirty="0"/>
              <a:t>Träningar 2024</a:t>
            </a:r>
            <a:br>
              <a:rPr lang="sv-SE" sz="3000" b="1" dirty="0"/>
            </a:br>
            <a:endParaRPr lang="sv-SE" sz="3000" b="1" dirty="0"/>
          </a:p>
        </p:txBody>
      </p:sp>
      <p:sp>
        <p:nvSpPr>
          <p:cNvPr id="7" name="Rektangel: rundade hörn 6">
            <a:extLst>
              <a:ext uri="{FF2B5EF4-FFF2-40B4-BE49-F238E27FC236}">
                <a16:creationId xmlns:a16="http://schemas.microsoft.com/office/drawing/2014/main" id="{7334EF94-7D40-4F90-A949-54F461C1A6C5}"/>
              </a:ext>
            </a:extLst>
          </p:cNvPr>
          <p:cNvSpPr/>
          <p:nvPr/>
        </p:nvSpPr>
        <p:spPr>
          <a:xfrm>
            <a:off x="730827" y="2089104"/>
            <a:ext cx="10559998" cy="353322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Shape 168">
            <a:extLst>
              <a:ext uri="{FF2B5EF4-FFF2-40B4-BE49-F238E27FC236}">
                <a16:creationId xmlns:a16="http://schemas.microsoft.com/office/drawing/2014/main" id="{B7D14A00-89EC-4BF5-A428-B2418AA52DA9}"/>
              </a:ext>
            </a:extLst>
          </p:cNvPr>
          <p:cNvSpPr txBox="1">
            <a:spLocks/>
          </p:cNvSpPr>
          <p:nvPr/>
        </p:nvSpPr>
        <p:spPr>
          <a:xfrm>
            <a:off x="901175" y="2386513"/>
            <a:ext cx="10009841" cy="2642687"/>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100">
              <a:buClr>
                <a:schemeClr val="dk1"/>
              </a:buClr>
              <a:buSzPct val="100000"/>
            </a:pPr>
            <a:r>
              <a:rPr lang="sv-SE" sz="2400" b="1" dirty="0">
                <a:solidFill>
                  <a:schemeClr val="tx1"/>
                </a:solidFill>
                <a:ea typeface="Calibri"/>
                <a:cs typeface="Calibri"/>
                <a:sym typeface="Calibri"/>
              </a:rPr>
              <a:t>Vår - konstgräs söndagar </a:t>
            </a:r>
            <a:r>
              <a:rPr lang="sv-SE" sz="2400" b="1" dirty="0" err="1">
                <a:solidFill>
                  <a:schemeClr val="tx1"/>
                </a:solidFill>
                <a:ea typeface="Calibri"/>
                <a:cs typeface="Calibri"/>
                <a:sym typeface="Calibri"/>
              </a:rPr>
              <a:t>kl</a:t>
            </a:r>
            <a:r>
              <a:rPr lang="sv-SE" sz="2400" b="1" dirty="0">
                <a:solidFill>
                  <a:schemeClr val="tx1"/>
                </a:solidFill>
                <a:ea typeface="Calibri"/>
                <a:cs typeface="Calibri"/>
                <a:sym typeface="Calibri"/>
              </a:rPr>
              <a:t> </a:t>
            </a:r>
            <a:r>
              <a:rPr lang="sv-SE" sz="2400" b="1" dirty="0">
                <a:ea typeface="Calibri"/>
                <a:cs typeface="Calibri"/>
                <a:sym typeface="Calibri"/>
              </a:rPr>
              <a:t>10-11.30</a:t>
            </a:r>
            <a:r>
              <a:rPr lang="sv-SE" sz="2400" b="1" dirty="0">
                <a:solidFill>
                  <a:schemeClr val="tx1"/>
                </a:solidFill>
                <a:ea typeface="Calibri"/>
                <a:cs typeface="Calibri"/>
                <a:sym typeface="Calibri"/>
              </a:rPr>
              <a:t> tom april</a:t>
            </a:r>
          </a:p>
          <a:p>
            <a:pPr marL="38100">
              <a:buClr>
                <a:schemeClr val="dk1"/>
              </a:buClr>
              <a:buSzPct val="100000"/>
            </a:pPr>
            <a:r>
              <a:rPr lang="sv-SE" sz="2400" b="1" dirty="0">
                <a:ea typeface="Calibri"/>
                <a:cs typeface="Calibri"/>
                <a:sym typeface="Calibri"/>
              </a:rPr>
              <a:t>Sommar - gräs dag/tid meddelas längre fram, troligtvis m</a:t>
            </a:r>
            <a:r>
              <a:rPr lang="sv-SE" sz="2400" b="1" dirty="0">
                <a:solidFill>
                  <a:schemeClr val="tx1"/>
                </a:solidFill>
                <a:ea typeface="Calibri"/>
                <a:cs typeface="Calibri"/>
                <a:sym typeface="Calibri"/>
              </a:rPr>
              <a:t>åndag &amp; onsdag.</a:t>
            </a:r>
          </a:p>
          <a:p>
            <a:pPr marL="38100">
              <a:buClr>
                <a:schemeClr val="dk1"/>
              </a:buClr>
              <a:buSzPct val="100000"/>
            </a:pPr>
            <a:r>
              <a:rPr lang="sv-SE" sz="2400" b="1" dirty="0">
                <a:ea typeface="Calibri"/>
                <a:cs typeface="Calibri"/>
                <a:sym typeface="Calibri"/>
              </a:rPr>
              <a:t>Frivillig fotbollsskola v. 34. (bekostas individuellt 1450:-).</a:t>
            </a:r>
            <a:endParaRPr lang="sv-SE" sz="2400" dirty="0">
              <a:solidFill>
                <a:srgbClr val="000000"/>
              </a:solidFill>
              <a:sym typeface="Calibri"/>
            </a:endParaRPr>
          </a:p>
          <a:p>
            <a:pPr marL="0" indent="0">
              <a:lnSpc>
                <a:spcPct val="80000"/>
              </a:lnSpc>
              <a:spcBef>
                <a:spcPts val="496"/>
              </a:spcBef>
              <a:buClr>
                <a:srgbClr val="000000"/>
              </a:buClr>
              <a:buNone/>
            </a:pPr>
            <a:endParaRPr lang="sv-SE" sz="2400" dirty="0">
              <a:solidFill>
                <a:schemeClr val="dk1"/>
              </a:solidFill>
              <a:sym typeface="Calibri"/>
            </a:endParaRPr>
          </a:p>
          <a:p>
            <a:pPr marL="0" indent="0">
              <a:lnSpc>
                <a:spcPct val="80000"/>
              </a:lnSpc>
              <a:spcBef>
                <a:spcPts val="496"/>
              </a:spcBef>
              <a:buClr>
                <a:srgbClr val="000000"/>
              </a:buClr>
              <a:buNone/>
            </a:pPr>
            <a:r>
              <a:rPr lang="sv-SE" sz="2400" dirty="0">
                <a:solidFill>
                  <a:schemeClr val="dk1"/>
                </a:solidFill>
                <a:sym typeface="Calibri"/>
              </a:rPr>
              <a:t>OBS!</a:t>
            </a:r>
          </a:p>
          <a:p>
            <a:pPr>
              <a:lnSpc>
                <a:spcPct val="80000"/>
              </a:lnSpc>
              <a:spcBef>
                <a:spcPts val="496"/>
              </a:spcBef>
              <a:buClr>
                <a:srgbClr val="000000"/>
              </a:buClr>
            </a:pPr>
            <a:r>
              <a:rPr lang="sv-SE" sz="2400" dirty="0">
                <a:solidFill>
                  <a:schemeClr val="dk1"/>
                </a:solidFill>
                <a:sym typeface="Calibri"/>
              </a:rPr>
              <a:t>Svara på träningsutskick i god tid, en förutsättning för tränarnas planering.</a:t>
            </a:r>
          </a:p>
          <a:p>
            <a:pPr>
              <a:lnSpc>
                <a:spcPct val="80000"/>
              </a:lnSpc>
              <a:spcBef>
                <a:spcPts val="496"/>
              </a:spcBef>
              <a:buClr>
                <a:srgbClr val="000000"/>
              </a:buClr>
            </a:pPr>
            <a:r>
              <a:rPr lang="sv-SE" sz="2400" dirty="0">
                <a:solidFill>
                  <a:schemeClr val="dk1"/>
                </a:solidFill>
                <a:sym typeface="Calibri"/>
              </a:rPr>
              <a:t>Var ombytt och klar fem minuter innan träningens start så att träningen </a:t>
            </a:r>
            <a:br>
              <a:rPr lang="sv-SE" sz="2400" dirty="0">
                <a:solidFill>
                  <a:schemeClr val="dk1"/>
                </a:solidFill>
                <a:sym typeface="Calibri"/>
              </a:rPr>
            </a:br>
            <a:r>
              <a:rPr lang="sv-SE" sz="2400" dirty="0">
                <a:solidFill>
                  <a:schemeClr val="dk1"/>
                </a:solidFill>
                <a:sym typeface="Calibri"/>
              </a:rPr>
              <a:t>kan köra igång på utsatt tid.</a:t>
            </a:r>
          </a:p>
        </p:txBody>
      </p:sp>
    </p:spTree>
    <p:extLst>
      <p:ext uri="{BB962C8B-B14F-4D97-AF65-F5344CB8AC3E}">
        <p14:creationId xmlns:p14="http://schemas.microsoft.com/office/powerpoint/2010/main" val="2280774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82C4841-AB9E-4F33-A128-6EC4547D3CDF}"/>
              </a:ext>
            </a:extLst>
          </p:cNvPr>
          <p:cNvPicPr>
            <a:picLocks noChangeAspect="1"/>
          </p:cNvPicPr>
          <p:nvPr/>
        </p:nvPicPr>
        <p:blipFill>
          <a:blip r:embed="rId3"/>
          <a:stretch>
            <a:fillRect/>
          </a:stretch>
        </p:blipFill>
        <p:spPr>
          <a:xfrm>
            <a:off x="2657" y="0"/>
            <a:ext cx="12165904" cy="6858000"/>
          </a:xfrm>
          <a:prstGeom prst="rect">
            <a:avLst/>
          </a:prstGeom>
        </p:spPr>
      </p:pic>
      <p:sp>
        <p:nvSpPr>
          <p:cNvPr id="3" name="Shape 174">
            <a:extLst>
              <a:ext uri="{FF2B5EF4-FFF2-40B4-BE49-F238E27FC236}">
                <a16:creationId xmlns:a16="http://schemas.microsoft.com/office/drawing/2014/main" id="{A7980287-F4C7-4319-A878-8A35479CF7D0}"/>
              </a:ext>
            </a:extLst>
          </p:cNvPr>
          <p:cNvSpPr txBox="1">
            <a:spLocks/>
          </p:cNvSpPr>
          <p:nvPr/>
        </p:nvSpPr>
        <p:spPr>
          <a:xfrm>
            <a:off x="700706" y="587226"/>
            <a:ext cx="8229600" cy="1143000"/>
          </a:xfrm>
          <a:prstGeom prst="rect">
            <a:avLst/>
          </a:prstGeom>
          <a:noFill/>
          <a:ln>
            <a:noFill/>
          </a:ln>
        </p:spPr>
        <p:txBody>
          <a:bodyPr vert="horz"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chemeClr val="dk1"/>
              </a:buClr>
              <a:buSzPct val="25000"/>
            </a:pPr>
            <a:r>
              <a:rPr lang="sv-SE" sz="3000" b="1" dirty="0">
                <a:solidFill>
                  <a:schemeClr val="dk1"/>
                </a:solidFill>
                <a:ea typeface="Calibri"/>
                <a:cs typeface="Calibri"/>
                <a:sym typeface="Calibri"/>
              </a:rPr>
              <a:t>Seriespel säsong 2024</a:t>
            </a:r>
          </a:p>
        </p:txBody>
      </p:sp>
      <p:sp>
        <p:nvSpPr>
          <p:cNvPr id="4" name="Shape 175">
            <a:extLst>
              <a:ext uri="{FF2B5EF4-FFF2-40B4-BE49-F238E27FC236}">
                <a16:creationId xmlns:a16="http://schemas.microsoft.com/office/drawing/2014/main" id="{1DB5C472-66CA-41F1-A177-34B6C818661F}"/>
              </a:ext>
            </a:extLst>
          </p:cNvPr>
          <p:cNvSpPr txBox="1">
            <a:spLocks/>
          </p:cNvSpPr>
          <p:nvPr/>
        </p:nvSpPr>
        <p:spPr>
          <a:xfrm>
            <a:off x="810768" y="1730227"/>
            <a:ext cx="8229600" cy="4853136"/>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buClr>
                <a:schemeClr val="dk1"/>
              </a:buClr>
              <a:buSzPct val="100000"/>
              <a:buFont typeface="Arial"/>
              <a:buChar char="•"/>
            </a:pPr>
            <a:r>
              <a:rPr lang="sv-SE" sz="2000" dirty="0">
                <a:ea typeface="Calibri"/>
                <a:cs typeface="Calibri"/>
                <a:sym typeface="Calibri"/>
              </a:rPr>
              <a:t>Seriespel i resp. lag ca en gång per vecka. </a:t>
            </a:r>
            <a:br>
              <a:rPr lang="sv-SE" sz="2000" dirty="0">
                <a:ea typeface="Calibri"/>
                <a:cs typeface="Calibri"/>
                <a:sym typeface="Calibri"/>
              </a:rPr>
            </a:br>
            <a:r>
              <a:rPr lang="sv-SE" sz="2000" dirty="0">
                <a:ea typeface="Calibri"/>
                <a:cs typeface="Calibri"/>
                <a:sym typeface="Calibri"/>
              </a:rPr>
              <a:t>- </a:t>
            </a:r>
            <a:r>
              <a:rPr lang="sv-SE" sz="2000" dirty="0" err="1">
                <a:ea typeface="Calibri"/>
                <a:cs typeface="Calibri"/>
                <a:sym typeface="Calibri"/>
              </a:rPr>
              <a:t>Resp</a:t>
            </a:r>
            <a:r>
              <a:rPr lang="sv-SE" sz="2000" dirty="0">
                <a:ea typeface="Calibri"/>
                <a:cs typeface="Calibri"/>
                <a:sym typeface="Calibri"/>
              </a:rPr>
              <a:t> tränare/tränarduo ansvarar för resp. lag.</a:t>
            </a:r>
          </a:p>
          <a:p>
            <a:pPr marL="342900" indent="-342900">
              <a:lnSpc>
                <a:spcPct val="100000"/>
              </a:lnSpc>
              <a:spcBef>
                <a:spcPts val="0"/>
              </a:spcBef>
              <a:buClr>
                <a:schemeClr val="dk1"/>
              </a:buClr>
              <a:buSzPct val="100000"/>
              <a:buFont typeface="Arial"/>
              <a:buChar char="•"/>
            </a:pPr>
            <a:r>
              <a:rPr lang="sv-SE" sz="2000" dirty="0" err="1">
                <a:ea typeface="Calibri"/>
                <a:cs typeface="Calibri"/>
                <a:sym typeface="Calibri"/>
              </a:rPr>
              <a:t>ArosCupen</a:t>
            </a:r>
            <a:r>
              <a:rPr lang="sv-SE" sz="2000" dirty="0">
                <a:ea typeface="Calibri"/>
                <a:cs typeface="Calibri"/>
                <a:sym typeface="Calibri"/>
              </a:rPr>
              <a:t> 14-17 juni </a:t>
            </a:r>
          </a:p>
          <a:p>
            <a:pPr marL="800100" lvl="1" indent="-342900">
              <a:lnSpc>
                <a:spcPct val="100000"/>
              </a:lnSpc>
              <a:spcBef>
                <a:spcPts val="0"/>
              </a:spcBef>
              <a:buClr>
                <a:schemeClr val="dk1"/>
              </a:buClr>
              <a:buSzPct val="100000"/>
              <a:buFont typeface="Arial"/>
              <a:buChar char="•"/>
            </a:pPr>
            <a:r>
              <a:rPr lang="sv-SE" sz="2000" dirty="0">
                <a:cs typeface="Calibri"/>
                <a:sym typeface="Calibri"/>
              </a:rPr>
              <a:t>Spel 15-16 juni.</a:t>
            </a:r>
          </a:p>
          <a:p>
            <a:pPr marL="800100" lvl="1" indent="-342900">
              <a:lnSpc>
                <a:spcPct val="100000"/>
              </a:lnSpc>
              <a:spcBef>
                <a:spcPts val="0"/>
              </a:spcBef>
              <a:buClr>
                <a:schemeClr val="dk1"/>
              </a:buClr>
              <a:buSzPct val="100000"/>
              <a:buFont typeface="Arial"/>
              <a:buChar char="•"/>
            </a:pPr>
            <a:r>
              <a:rPr lang="sv-SE" sz="2000" dirty="0">
                <a:cs typeface="Calibri"/>
                <a:sym typeface="Calibri"/>
              </a:rPr>
              <a:t>Bemanning av skola 14-17 juni. </a:t>
            </a:r>
          </a:p>
          <a:p>
            <a:pPr marL="342900" indent="-342900">
              <a:lnSpc>
                <a:spcPct val="100000"/>
              </a:lnSpc>
              <a:spcBef>
                <a:spcPts val="0"/>
              </a:spcBef>
              <a:buClr>
                <a:schemeClr val="dk1"/>
              </a:buClr>
              <a:buSzPct val="100000"/>
              <a:buFont typeface="Arial"/>
              <a:buChar char="•"/>
            </a:pPr>
            <a:r>
              <a:rPr lang="sv-SE" sz="2000" dirty="0">
                <a:ea typeface="Calibri"/>
                <a:cs typeface="Calibri"/>
                <a:sym typeface="Calibri"/>
              </a:rPr>
              <a:t>Fotbollens dag 24 augusti </a:t>
            </a:r>
          </a:p>
          <a:p>
            <a:pPr marL="342900" indent="-342900">
              <a:lnSpc>
                <a:spcPct val="100000"/>
              </a:lnSpc>
              <a:spcBef>
                <a:spcPts val="0"/>
              </a:spcBef>
              <a:buClr>
                <a:schemeClr val="dk1"/>
              </a:buClr>
              <a:buSzPct val="100000"/>
              <a:buFont typeface="Arial"/>
              <a:buChar char="•"/>
            </a:pPr>
            <a:r>
              <a:rPr lang="sv-SE" sz="2000" dirty="0">
                <a:solidFill>
                  <a:srgbClr val="C00000"/>
                </a:solidFill>
                <a:ea typeface="Calibri"/>
                <a:cs typeface="Calibri"/>
                <a:sym typeface="Calibri"/>
              </a:rPr>
              <a:t>Sala </a:t>
            </a:r>
            <a:r>
              <a:rPr lang="sv-SE" sz="2000" dirty="0" err="1">
                <a:solidFill>
                  <a:srgbClr val="C00000"/>
                </a:solidFill>
                <a:ea typeface="Calibri"/>
                <a:cs typeface="Calibri"/>
                <a:sym typeface="Calibri"/>
              </a:rPr>
              <a:t>minicup</a:t>
            </a:r>
            <a:r>
              <a:rPr lang="sv-SE" sz="2000" dirty="0">
                <a:solidFill>
                  <a:srgbClr val="C00000"/>
                </a:solidFill>
                <a:ea typeface="Calibri"/>
                <a:cs typeface="Calibri"/>
                <a:sym typeface="Calibri"/>
              </a:rPr>
              <a:t> 27 april ( mindre antal lag)</a:t>
            </a:r>
          </a:p>
          <a:p>
            <a:pPr marL="342900" indent="-342900">
              <a:lnSpc>
                <a:spcPct val="100000"/>
              </a:lnSpc>
              <a:spcBef>
                <a:spcPts val="0"/>
              </a:spcBef>
              <a:buClr>
                <a:schemeClr val="dk1"/>
              </a:buClr>
              <a:buSzPct val="100000"/>
              <a:buFont typeface="Arial"/>
              <a:buChar char="•"/>
            </a:pPr>
            <a:r>
              <a:rPr lang="sv-SE" sz="2000" dirty="0">
                <a:solidFill>
                  <a:srgbClr val="C00000"/>
                </a:solidFill>
                <a:ea typeface="Calibri"/>
                <a:cs typeface="Calibri"/>
                <a:sym typeface="Calibri"/>
              </a:rPr>
              <a:t>VSK </a:t>
            </a:r>
            <a:r>
              <a:rPr lang="sv-SE" sz="2000" dirty="0" err="1">
                <a:solidFill>
                  <a:srgbClr val="C00000"/>
                </a:solidFill>
                <a:ea typeface="Calibri"/>
                <a:cs typeface="Calibri"/>
                <a:sym typeface="Calibri"/>
              </a:rPr>
              <a:t>minicup</a:t>
            </a:r>
            <a:r>
              <a:rPr lang="sv-SE" sz="2000" dirty="0">
                <a:solidFill>
                  <a:srgbClr val="C00000"/>
                </a:solidFill>
                <a:ea typeface="Calibri"/>
                <a:cs typeface="Calibri"/>
                <a:sym typeface="Calibri"/>
              </a:rPr>
              <a:t> 5:e Maj </a:t>
            </a:r>
          </a:p>
          <a:p>
            <a:pPr marL="0" indent="0">
              <a:lnSpc>
                <a:spcPct val="100000"/>
              </a:lnSpc>
              <a:spcBef>
                <a:spcPts val="0"/>
              </a:spcBef>
              <a:buClr>
                <a:schemeClr val="dk1"/>
              </a:buClr>
              <a:buSzPct val="100000"/>
              <a:buNone/>
            </a:pPr>
            <a:endParaRPr lang="sv-SE" sz="2000" dirty="0">
              <a:ea typeface="Calibri"/>
              <a:cs typeface="Calibri"/>
              <a:sym typeface="Calibri"/>
            </a:endParaRPr>
          </a:p>
          <a:p>
            <a:pPr marL="0" indent="0">
              <a:lnSpc>
                <a:spcPct val="100000"/>
              </a:lnSpc>
              <a:spcBef>
                <a:spcPts val="0"/>
              </a:spcBef>
              <a:buClr>
                <a:schemeClr val="dk1"/>
              </a:buClr>
              <a:buSzPct val="100000"/>
              <a:buNone/>
            </a:pPr>
            <a:r>
              <a:rPr lang="sv-SE" sz="2000" dirty="0">
                <a:ea typeface="Calibri"/>
                <a:cs typeface="Calibri"/>
                <a:sym typeface="Calibri"/>
              </a:rPr>
              <a:t>Att tänka på inför aktiviteter:</a:t>
            </a:r>
          </a:p>
          <a:p>
            <a:pPr marL="342900" indent="-342900">
              <a:lnSpc>
                <a:spcPct val="100000"/>
              </a:lnSpc>
              <a:spcBef>
                <a:spcPts val="0"/>
              </a:spcBef>
              <a:buClr>
                <a:schemeClr val="dk1"/>
              </a:buClr>
              <a:buSzPct val="100000"/>
              <a:buFont typeface="Arial"/>
              <a:buChar char="•"/>
            </a:pPr>
            <a:r>
              <a:rPr lang="sv-SE" sz="2000" dirty="0"/>
              <a:t>Indelade lag gäller, justering/inlåning vid behov.</a:t>
            </a:r>
          </a:p>
          <a:p>
            <a:pPr marL="342900" indent="-342900">
              <a:lnSpc>
                <a:spcPct val="100000"/>
              </a:lnSpc>
              <a:spcBef>
                <a:spcPts val="0"/>
              </a:spcBef>
              <a:buClr>
                <a:schemeClr val="dk1"/>
              </a:buClr>
              <a:buSzPct val="100000"/>
              <a:buFont typeface="Arial"/>
              <a:buChar char="•"/>
            </a:pPr>
            <a:r>
              <a:rPr lang="sv-SE" sz="2000" dirty="0"/>
              <a:t>Anmälan till matcher via kallelsen i </a:t>
            </a:r>
            <a:r>
              <a:rPr lang="sv-SE" sz="2000" dirty="0" err="1"/>
              <a:t>sportadmin</a:t>
            </a:r>
            <a:r>
              <a:rPr lang="sv-SE" sz="2000" dirty="0"/>
              <a:t>.  </a:t>
            </a:r>
            <a:br>
              <a:rPr lang="sv-SE" sz="2000" dirty="0"/>
            </a:br>
            <a:r>
              <a:rPr lang="sv-SE" sz="2000" dirty="0"/>
              <a:t>OBS! Utsatt svarstid gäller och anmälan är bindande.</a:t>
            </a:r>
          </a:p>
          <a:p>
            <a:pPr marL="342900" indent="-342900">
              <a:lnSpc>
                <a:spcPct val="100000"/>
              </a:lnSpc>
              <a:spcBef>
                <a:spcPts val="0"/>
              </a:spcBef>
              <a:buClr>
                <a:schemeClr val="dk1"/>
              </a:buClr>
              <a:buSzPct val="100000"/>
              <a:buFont typeface="Arial"/>
              <a:buChar char="•"/>
            </a:pPr>
            <a:r>
              <a:rPr lang="sv-SE" sz="2000" dirty="0"/>
              <a:t>Sjukanmälan snarast möjligt.</a:t>
            </a:r>
          </a:p>
          <a:p>
            <a:pPr marL="342900" indent="-342900">
              <a:lnSpc>
                <a:spcPct val="100000"/>
              </a:lnSpc>
              <a:spcBef>
                <a:spcPts val="0"/>
              </a:spcBef>
              <a:buClr>
                <a:schemeClr val="dk1"/>
              </a:buClr>
              <a:buSzPct val="100000"/>
              <a:buFont typeface="Arial"/>
              <a:buChar char="•"/>
            </a:pPr>
            <a:r>
              <a:rPr lang="sv-SE" sz="2000" dirty="0"/>
              <a:t>Ta alltid med vit träningströja (köps in år).</a:t>
            </a:r>
          </a:p>
          <a:p>
            <a:pPr marL="342900" indent="-342900">
              <a:lnSpc>
                <a:spcPct val="100000"/>
              </a:lnSpc>
              <a:spcBef>
                <a:spcPts val="0"/>
              </a:spcBef>
              <a:buClr>
                <a:schemeClr val="dk1"/>
              </a:buClr>
              <a:buSzPct val="100000"/>
              <a:buFont typeface="Arial"/>
              <a:buChar char="•"/>
            </a:pPr>
            <a:r>
              <a:rPr lang="sv-SE" sz="2000" dirty="0"/>
              <a:t>Känner du någon som vill döma? Meddela lagets tränare. </a:t>
            </a:r>
            <a:endParaRPr lang="sv-SE" sz="2400" dirty="0"/>
          </a:p>
        </p:txBody>
      </p:sp>
      <p:pic>
        <p:nvPicPr>
          <p:cNvPr id="5" name="Picture 1">
            <a:extLst>
              <a:ext uri="{FF2B5EF4-FFF2-40B4-BE49-F238E27FC236}">
                <a16:creationId xmlns:a16="http://schemas.microsoft.com/office/drawing/2014/main" id="{B0A1FD58-C883-4C25-985E-5F6D622FA4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7549" y="3002202"/>
            <a:ext cx="3281012" cy="3718480"/>
          </a:xfrm>
          <a:prstGeom prst="rect">
            <a:avLst/>
          </a:prstGeom>
        </p:spPr>
      </p:pic>
      <p:pic>
        <p:nvPicPr>
          <p:cNvPr id="6" name="Bildobjekt 5">
            <a:extLst>
              <a:ext uri="{FF2B5EF4-FFF2-40B4-BE49-F238E27FC236}">
                <a16:creationId xmlns:a16="http://schemas.microsoft.com/office/drawing/2014/main" id="{21D39236-25EF-7DFE-7E36-44FF9F11A7C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4258" y1="17742" x2="26077" y2="30242"/>
                        <a14:foregroundMark x1="26077" y1="30242" x2="24163" y2="56048"/>
                        <a14:foregroundMark x1="24163" y1="56048" x2="30861" y2="77419"/>
                        <a14:foregroundMark x1="30861" y1="77419" x2="49282" y2="84677"/>
                        <a14:foregroundMark x1="49282" y1="84677" x2="67943" y2="80242"/>
                        <a14:foregroundMark x1="67943" y1="80242" x2="69617" y2="27419"/>
                        <a14:foregroundMark x1="69617" y1="27419" x2="38278" y2="20968"/>
                        <a14:foregroundMark x1="38278" y1="20968" x2="30622" y2="42742"/>
                        <a14:foregroundMark x1="30622" y1="42742" x2="32775" y2="69355"/>
                        <a14:foregroundMark x1="32775" y1="69355" x2="37799" y2="81452"/>
                        <a14:foregroundMark x1="29665" y1="53226" x2="58852" y2="33065"/>
                        <a14:foregroundMark x1="58852" y1="33065" x2="63876" y2="33065"/>
                        <a14:foregroundMark x1="65072" y1="22984" x2="68182" y2="69355"/>
                        <a14:foregroundMark x1="68182" y1="69355" x2="61722" y2="87500"/>
                        <a14:foregroundMark x1="61722" y1="87500" x2="58612" y2="88306"/>
                        <a14:foregroundMark x1="57656" y1="87903" x2="30861" y2="73387"/>
                        <a14:foregroundMark x1="30861" y1="73387" x2="30144" y2="42339"/>
                        <a14:foregroundMark x1="30144" y1="42339" x2="35885" y2="18548"/>
                        <a14:foregroundMark x1="35885" y1="18548" x2="48086" y2="17339"/>
                        <a14:foregroundMark x1="48086" y1="17339" x2="60766" y2="17742"/>
                        <a14:foregroundMark x1="60766" y1="17742" x2="71292" y2="37500"/>
                        <a14:foregroundMark x1="71292" y1="37500" x2="72488" y2="60484"/>
                        <a14:foregroundMark x1="72488" y1="60484" x2="64354" y2="82258"/>
                        <a14:foregroundMark x1="64354" y1="82258" x2="53349" y2="58065"/>
                        <a14:foregroundMark x1="53349" y1="58065" x2="35646" y2="75000"/>
                        <a14:foregroundMark x1="35646" y1="75000" x2="35646" y2="75403"/>
                        <a14:foregroundMark x1="49522" y1="59677" x2="42823" y2="22984"/>
                        <a14:foregroundMark x1="42823" y1="25806" x2="50957" y2="48790"/>
                        <a14:foregroundMark x1="50957" y1="48790" x2="51196" y2="59677"/>
                      </a14:backgroundRemoval>
                    </a14:imgEffect>
                  </a14:imgLayer>
                </a14:imgProps>
              </a:ext>
            </a:extLst>
          </a:blip>
          <a:stretch>
            <a:fillRect/>
          </a:stretch>
        </p:blipFill>
        <p:spPr>
          <a:xfrm rot="461580">
            <a:off x="6724908" y="4731609"/>
            <a:ext cx="3981450" cy="2362200"/>
          </a:xfrm>
          <a:prstGeom prst="rect">
            <a:avLst/>
          </a:prstGeom>
        </p:spPr>
      </p:pic>
    </p:spTree>
    <p:extLst>
      <p:ext uri="{BB962C8B-B14F-4D97-AF65-F5344CB8AC3E}">
        <p14:creationId xmlns:p14="http://schemas.microsoft.com/office/powerpoint/2010/main" val="422045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82C4841-AB9E-4F33-A128-6EC4547D3CDF}"/>
              </a:ext>
            </a:extLst>
          </p:cNvPr>
          <p:cNvPicPr>
            <a:picLocks noChangeAspect="1"/>
          </p:cNvPicPr>
          <p:nvPr/>
        </p:nvPicPr>
        <p:blipFill>
          <a:blip r:embed="rId3"/>
          <a:stretch>
            <a:fillRect/>
          </a:stretch>
        </p:blipFill>
        <p:spPr>
          <a:xfrm>
            <a:off x="13048" y="0"/>
            <a:ext cx="12165904" cy="6858000"/>
          </a:xfrm>
          <a:prstGeom prst="rect">
            <a:avLst/>
          </a:prstGeom>
        </p:spPr>
      </p:pic>
      <p:sp>
        <p:nvSpPr>
          <p:cNvPr id="3" name="Rubrik 1">
            <a:extLst>
              <a:ext uri="{FF2B5EF4-FFF2-40B4-BE49-F238E27FC236}">
                <a16:creationId xmlns:a16="http://schemas.microsoft.com/office/drawing/2014/main" id="{A3918569-2017-45C8-B3F4-1E8762B85B13}"/>
              </a:ext>
            </a:extLst>
          </p:cNvPr>
          <p:cNvSpPr txBox="1">
            <a:spLocks/>
          </p:cNvSpPr>
          <p:nvPr/>
        </p:nvSpPr>
        <p:spPr>
          <a:xfrm>
            <a:off x="838200" y="681037"/>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t>Lagkassa</a:t>
            </a:r>
          </a:p>
        </p:txBody>
      </p:sp>
      <p:sp>
        <p:nvSpPr>
          <p:cNvPr id="4" name="Platshållare för innehåll 2">
            <a:extLst>
              <a:ext uri="{FF2B5EF4-FFF2-40B4-BE49-F238E27FC236}">
                <a16:creationId xmlns:a16="http://schemas.microsoft.com/office/drawing/2014/main" id="{DDA9B68D-FB41-45F7-8229-D38920005EBB}"/>
              </a:ext>
            </a:extLst>
          </p:cNvPr>
          <p:cNvSpPr txBox="1">
            <a:spLocks/>
          </p:cNvSpPr>
          <p:nvPr/>
        </p:nvSpPr>
        <p:spPr>
          <a:xfrm>
            <a:off x="979767" y="1477278"/>
            <a:ext cx="1112802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SSK bekostar grundutrustning, planhyra, domare, tränarutbildningar, </a:t>
            </a:r>
            <a:br>
              <a:rPr lang="sv-SE" sz="2000" dirty="0"/>
            </a:br>
            <a:r>
              <a:rPr lang="sv-SE" sz="2000" dirty="0"/>
              <a:t>matchkläder och deltagaravgift för </a:t>
            </a:r>
            <a:r>
              <a:rPr lang="sv-SE" sz="2000" dirty="0" err="1"/>
              <a:t>Aroscupen</a:t>
            </a:r>
            <a:r>
              <a:rPr lang="sv-SE" sz="2000" dirty="0"/>
              <a:t>. </a:t>
            </a:r>
          </a:p>
          <a:p>
            <a:r>
              <a:rPr lang="sv-SE" sz="2000" dirty="0"/>
              <a:t>SSK fördelar även ut intäkterna från årets försäljning i kiosken samt bjuder in till en föreningsgemensam ungdomsavslutning. </a:t>
            </a:r>
          </a:p>
          <a:p>
            <a:r>
              <a:rPr lang="sv-SE" sz="2000" dirty="0"/>
              <a:t>Övriga kostnader så som cuper, kläder, extra träningsmaterial och aktiviteter ansvarar </a:t>
            </a:r>
            <a:br>
              <a:rPr lang="sv-SE" sz="2000" dirty="0"/>
            </a:br>
            <a:r>
              <a:rPr lang="sv-SE" sz="2000" dirty="0"/>
              <a:t>vi i laget för. Detta via försäljningsaktiviteter och sponsorer. </a:t>
            </a:r>
            <a:br>
              <a:rPr lang="sv-SE" sz="2000" dirty="0"/>
            </a:br>
            <a:endParaRPr lang="sv-SE" sz="2000" dirty="0"/>
          </a:p>
          <a:p>
            <a:pPr marL="0" indent="0">
              <a:buNone/>
            </a:pPr>
            <a:endParaRPr lang="sv-SE" sz="1800" dirty="0"/>
          </a:p>
          <a:p>
            <a:pPr marL="0" indent="0">
              <a:buNone/>
            </a:pPr>
            <a:endParaRPr lang="sv-SE" sz="1800" dirty="0"/>
          </a:p>
        </p:txBody>
      </p:sp>
      <p:grpSp>
        <p:nvGrpSpPr>
          <p:cNvPr id="8" name="Grupp 7">
            <a:extLst>
              <a:ext uri="{FF2B5EF4-FFF2-40B4-BE49-F238E27FC236}">
                <a16:creationId xmlns:a16="http://schemas.microsoft.com/office/drawing/2014/main" id="{24CBDE7C-573D-171F-A678-92EEBA24C39C}"/>
              </a:ext>
            </a:extLst>
          </p:cNvPr>
          <p:cNvGrpSpPr/>
          <p:nvPr/>
        </p:nvGrpSpPr>
        <p:grpSpPr>
          <a:xfrm>
            <a:off x="848591" y="3483878"/>
            <a:ext cx="10494818" cy="3140979"/>
            <a:chOff x="848591" y="3483878"/>
            <a:chExt cx="10494818" cy="3140979"/>
          </a:xfrm>
        </p:grpSpPr>
        <p:grpSp>
          <p:nvGrpSpPr>
            <p:cNvPr id="9" name="Grupp 8">
              <a:extLst>
                <a:ext uri="{FF2B5EF4-FFF2-40B4-BE49-F238E27FC236}">
                  <a16:creationId xmlns:a16="http://schemas.microsoft.com/office/drawing/2014/main" id="{646441F1-A0BE-45A6-A19B-84EDA507ED61}"/>
                </a:ext>
              </a:extLst>
            </p:cNvPr>
            <p:cNvGrpSpPr/>
            <p:nvPr/>
          </p:nvGrpSpPr>
          <p:grpSpPr>
            <a:xfrm>
              <a:off x="848591" y="3712669"/>
              <a:ext cx="4922014" cy="2651060"/>
              <a:chOff x="7169728" y="4270665"/>
              <a:chExt cx="4081755" cy="2260837"/>
            </a:xfrm>
          </p:grpSpPr>
          <p:sp>
            <p:nvSpPr>
              <p:cNvPr id="10" name="Rektangel: rundade hörn 9">
                <a:extLst>
                  <a:ext uri="{FF2B5EF4-FFF2-40B4-BE49-F238E27FC236}">
                    <a16:creationId xmlns:a16="http://schemas.microsoft.com/office/drawing/2014/main" id="{4A908D86-CC3B-46AD-9A34-48739764668E}"/>
                  </a:ext>
                </a:extLst>
              </p:cNvPr>
              <p:cNvSpPr/>
              <p:nvPr/>
            </p:nvSpPr>
            <p:spPr>
              <a:xfrm>
                <a:off x="7169728" y="4270665"/>
                <a:ext cx="3979718" cy="2260837"/>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a:extLst>
                  <a:ext uri="{FF2B5EF4-FFF2-40B4-BE49-F238E27FC236}">
                    <a16:creationId xmlns:a16="http://schemas.microsoft.com/office/drawing/2014/main" id="{FEF72B21-A5E3-41DF-9879-334218DDADEF}"/>
                  </a:ext>
                </a:extLst>
              </p:cNvPr>
              <p:cNvSpPr txBox="1"/>
              <p:nvPr/>
            </p:nvSpPr>
            <p:spPr>
              <a:xfrm>
                <a:off x="7395729" y="4418190"/>
                <a:ext cx="3855754" cy="2021045"/>
              </a:xfrm>
              <a:prstGeom prst="rect">
                <a:avLst/>
              </a:prstGeom>
              <a:noFill/>
            </p:spPr>
            <p:txBody>
              <a:bodyPr wrap="square">
                <a:spAutoFit/>
              </a:bodyPr>
              <a:lstStyle/>
              <a:p>
                <a:r>
                  <a:rPr lang="sv-SE" sz="2800" b="1" dirty="0"/>
                  <a:t>Vår lagkassa: 69 300:-</a:t>
                </a:r>
              </a:p>
              <a:p>
                <a:pPr marL="0" indent="0">
                  <a:buNone/>
                </a:pPr>
                <a:endParaRPr lang="sv-SE" sz="2000" b="1" dirty="0"/>
              </a:p>
              <a:p>
                <a:pPr marL="0" indent="0">
                  <a:buNone/>
                </a:pPr>
                <a:r>
                  <a:rPr lang="sv-SE" sz="2000" b="1" dirty="0"/>
                  <a:t>De mer omfattande intäkterna 2023</a:t>
                </a:r>
              </a:p>
              <a:p>
                <a:pPr marL="285750" indent="-285750">
                  <a:buFont typeface="Arial" panose="020B0604020202020204" pitchFamily="34" charset="0"/>
                  <a:buChar char="•"/>
                </a:pPr>
                <a:r>
                  <a:rPr lang="sv-SE" sz="2000" dirty="0"/>
                  <a:t>Bingolotter 21 300:-</a:t>
                </a:r>
              </a:p>
              <a:p>
                <a:pPr marL="285750" indent="-285750">
                  <a:buFont typeface="Arial" panose="020B0604020202020204" pitchFamily="34" charset="0"/>
                  <a:buChar char="•"/>
                </a:pPr>
                <a:r>
                  <a:rPr lang="sv-SE" sz="2000" dirty="0" err="1"/>
                  <a:t>Raveli</a:t>
                </a:r>
                <a:r>
                  <a:rPr lang="sv-SE" sz="2000" dirty="0"/>
                  <a:t> 25 400:-</a:t>
                </a:r>
              </a:p>
              <a:p>
                <a:pPr marL="285750" indent="-285750">
                  <a:buFont typeface="Arial" panose="020B0604020202020204" pitchFamily="34" charset="0"/>
                  <a:buChar char="•"/>
                </a:pPr>
                <a:r>
                  <a:rPr lang="sv-SE" sz="2000" dirty="0"/>
                  <a:t>Sponsorer 12 000:-</a:t>
                </a:r>
              </a:p>
              <a:p>
                <a:pPr marL="285750" indent="-285750">
                  <a:buFont typeface="Arial" panose="020B0604020202020204" pitchFamily="34" charset="0"/>
                  <a:buChar char="•"/>
                </a:pPr>
                <a:r>
                  <a:rPr lang="sv-SE" sz="2000" dirty="0"/>
                  <a:t>Kiosk poolspel 18 200:-</a:t>
                </a:r>
              </a:p>
            </p:txBody>
          </p:sp>
        </p:grpSp>
        <p:grpSp>
          <p:nvGrpSpPr>
            <p:cNvPr id="5" name="Grupp 4">
              <a:extLst>
                <a:ext uri="{FF2B5EF4-FFF2-40B4-BE49-F238E27FC236}">
                  <a16:creationId xmlns:a16="http://schemas.microsoft.com/office/drawing/2014/main" id="{77A7633A-5004-0F46-2E0E-969C9978FC40}"/>
                </a:ext>
              </a:extLst>
            </p:cNvPr>
            <p:cNvGrpSpPr/>
            <p:nvPr/>
          </p:nvGrpSpPr>
          <p:grpSpPr>
            <a:xfrm>
              <a:off x="6096001" y="3483878"/>
              <a:ext cx="5247408" cy="3140979"/>
              <a:chOff x="7169728" y="4270665"/>
              <a:chExt cx="4081755" cy="2025318"/>
            </a:xfrm>
          </p:grpSpPr>
          <p:sp>
            <p:nvSpPr>
              <p:cNvPr id="6" name="Rektangel: rundade hörn 5">
                <a:extLst>
                  <a:ext uri="{FF2B5EF4-FFF2-40B4-BE49-F238E27FC236}">
                    <a16:creationId xmlns:a16="http://schemas.microsoft.com/office/drawing/2014/main" id="{65E80448-14BC-1114-B2BD-611AABC796C3}"/>
                  </a:ext>
                </a:extLst>
              </p:cNvPr>
              <p:cNvSpPr/>
              <p:nvPr/>
            </p:nvSpPr>
            <p:spPr>
              <a:xfrm>
                <a:off x="7169728" y="4270665"/>
                <a:ext cx="3979718" cy="202531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a:extLst>
                  <a:ext uri="{FF2B5EF4-FFF2-40B4-BE49-F238E27FC236}">
                    <a16:creationId xmlns:a16="http://schemas.microsoft.com/office/drawing/2014/main" id="{29C4041D-5768-ED82-9F7B-C8775B2A952D}"/>
                  </a:ext>
                </a:extLst>
              </p:cNvPr>
              <p:cNvSpPr txBox="1"/>
              <p:nvPr/>
            </p:nvSpPr>
            <p:spPr>
              <a:xfrm>
                <a:off x="7395729" y="4386318"/>
                <a:ext cx="3855754" cy="1805948"/>
              </a:xfrm>
              <a:prstGeom prst="rect">
                <a:avLst/>
              </a:prstGeom>
              <a:noFill/>
            </p:spPr>
            <p:txBody>
              <a:bodyPr wrap="square">
                <a:spAutoFit/>
              </a:bodyPr>
              <a:lstStyle/>
              <a:p>
                <a:pPr marL="0" indent="0">
                  <a:buNone/>
                </a:pPr>
                <a:r>
                  <a:rPr lang="sv-SE" sz="2000" b="1" dirty="0"/>
                  <a:t>Inköp 2023</a:t>
                </a:r>
              </a:p>
              <a:p>
                <a:pPr marL="342900" indent="-342900">
                  <a:buFont typeface="Arial" panose="020B0604020202020204" pitchFamily="34" charset="0"/>
                  <a:buChar char="•"/>
                </a:pPr>
                <a:r>
                  <a:rPr lang="sv-SE" sz="2000" dirty="0" err="1"/>
                  <a:t>Lagkläder</a:t>
                </a:r>
                <a:r>
                  <a:rPr lang="sv-SE" sz="2000" dirty="0"/>
                  <a:t> 40 000:-</a:t>
                </a:r>
              </a:p>
              <a:p>
                <a:pPr marL="342900" indent="-342900">
                  <a:buFont typeface="Arial" panose="020B0604020202020204" pitchFamily="34" charset="0"/>
                  <a:buChar char="•"/>
                </a:pPr>
                <a:r>
                  <a:rPr lang="sv-SE" sz="2000" dirty="0"/>
                  <a:t>Bänkar, beachflaggor mm. 17 700:-</a:t>
                </a:r>
              </a:p>
              <a:p>
                <a:pPr marL="342900" indent="-342900">
                  <a:buFont typeface="Arial" panose="020B0604020202020204" pitchFamily="34" charset="0"/>
                  <a:buChar char="•"/>
                </a:pPr>
                <a:r>
                  <a:rPr lang="sv-SE" sz="2000" dirty="0"/>
                  <a:t>Avslutning, mat, biljetter VSK 8 200:-</a:t>
                </a:r>
                <a:br>
                  <a:rPr lang="sv-SE" sz="2000" dirty="0"/>
                </a:br>
                <a:endParaRPr lang="sv-SE" sz="1600" dirty="0"/>
              </a:p>
              <a:p>
                <a:r>
                  <a:rPr lang="sv-SE" sz="2000" b="1" dirty="0"/>
                  <a:t>Planerade Inköp 2024</a:t>
                </a:r>
              </a:p>
              <a:p>
                <a:pPr marL="285750" indent="-285750">
                  <a:buFont typeface="Arial" panose="020B0604020202020204" pitchFamily="34" charset="0"/>
                  <a:buChar char="•"/>
                </a:pPr>
                <a:r>
                  <a:rPr lang="sv-SE" sz="2000" dirty="0"/>
                  <a:t>Träningströjor tillika. Bortaställ</a:t>
                </a:r>
              </a:p>
              <a:p>
                <a:pPr marL="285750" indent="-285750">
                  <a:buFont typeface="Arial" panose="020B0604020202020204" pitchFamily="34" charset="0"/>
                  <a:buChar char="•"/>
                </a:pPr>
                <a:r>
                  <a:rPr lang="sv-SE" sz="2000"/>
                  <a:t>Deltagande </a:t>
                </a:r>
                <a:r>
                  <a:rPr lang="sv-SE" sz="2000" dirty="0"/>
                  <a:t>i Cup</a:t>
                </a:r>
              </a:p>
              <a:p>
                <a:pPr marL="285750" indent="-285750">
                  <a:buFont typeface="Arial" panose="020B0604020202020204" pitchFamily="34" charset="0"/>
                  <a:buChar char="•"/>
                </a:pPr>
                <a:r>
                  <a:rPr lang="sv-SE" sz="2000" dirty="0"/>
                  <a:t>Ev. lagaktivitet</a:t>
                </a:r>
              </a:p>
            </p:txBody>
          </p:sp>
        </p:grpSp>
      </p:grpSp>
    </p:spTree>
    <p:extLst>
      <p:ext uri="{BB962C8B-B14F-4D97-AF65-F5344CB8AC3E}">
        <p14:creationId xmlns:p14="http://schemas.microsoft.com/office/powerpoint/2010/main" val="417479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82C4841-AB9E-4F33-A128-6EC4547D3CDF}"/>
              </a:ext>
            </a:extLst>
          </p:cNvPr>
          <p:cNvPicPr>
            <a:picLocks noChangeAspect="1"/>
          </p:cNvPicPr>
          <p:nvPr/>
        </p:nvPicPr>
        <p:blipFill>
          <a:blip r:embed="rId3"/>
          <a:stretch>
            <a:fillRect/>
          </a:stretch>
        </p:blipFill>
        <p:spPr>
          <a:xfrm>
            <a:off x="0" y="0"/>
            <a:ext cx="12165904" cy="6858000"/>
          </a:xfrm>
          <a:prstGeom prst="rect">
            <a:avLst/>
          </a:prstGeom>
        </p:spPr>
      </p:pic>
      <p:sp>
        <p:nvSpPr>
          <p:cNvPr id="6" name="Rubrik 1">
            <a:extLst>
              <a:ext uri="{FF2B5EF4-FFF2-40B4-BE49-F238E27FC236}">
                <a16:creationId xmlns:a16="http://schemas.microsoft.com/office/drawing/2014/main" id="{4A85F4F1-43DA-421E-A454-99D66814F0DB}"/>
              </a:ext>
            </a:extLst>
          </p:cNvPr>
          <p:cNvSpPr txBox="1">
            <a:spLocks/>
          </p:cNvSpPr>
          <p:nvPr/>
        </p:nvSpPr>
        <p:spPr>
          <a:xfrm>
            <a:off x="838200" y="75035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sz="3000" b="1" dirty="0"/>
          </a:p>
          <a:p>
            <a:r>
              <a:rPr lang="sv-SE" sz="3000" b="1" dirty="0" err="1"/>
              <a:t>Träningupplägg</a:t>
            </a:r>
            <a:r>
              <a:rPr lang="sv-SE" sz="3000" b="1" dirty="0"/>
              <a:t>/</a:t>
            </a:r>
            <a:r>
              <a:rPr lang="sv-SE" sz="3000" b="1" dirty="0" err="1"/>
              <a:t>träningsinehåll</a:t>
            </a:r>
            <a:r>
              <a:rPr lang="sv-SE" sz="3000" b="1" dirty="0"/>
              <a:t> 2024</a:t>
            </a:r>
          </a:p>
        </p:txBody>
      </p:sp>
      <p:sp>
        <p:nvSpPr>
          <p:cNvPr id="7" name="Rektangel: rundade hörn 6">
            <a:extLst>
              <a:ext uri="{FF2B5EF4-FFF2-40B4-BE49-F238E27FC236}">
                <a16:creationId xmlns:a16="http://schemas.microsoft.com/office/drawing/2014/main" id="{7334EF94-7D40-4F90-A949-54F461C1A6C5}"/>
              </a:ext>
            </a:extLst>
          </p:cNvPr>
          <p:cNvSpPr/>
          <p:nvPr/>
        </p:nvSpPr>
        <p:spPr>
          <a:xfrm>
            <a:off x="730827" y="2089104"/>
            <a:ext cx="10559998" cy="385449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Shape 168">
            <a:extLst>
              <a:ext uri="{FF2B5EF4-FFF2-40B4-BE49-F238E27FC236}">
                <a16:creationId xmlns:a16="http://schemas.microsoft.com/office/drawing/2014/main" id="{B7D14A00-89EC-4BF5-A428-B2418AA52DA9}"/>
              </a:ext>
            </a:extLst>
          </p:cNvPr>
          <p:cNvSpPr txBox="1">
            <a:spLocks/>
          </p:cNvSpPr>
          <p:nvPr/>
        </p:nvSpPr>
        <p:spPr>
          <a:xfrm>
            <a:off x="901175" y="2386513"/>
            <a:ext cx="10009841" cy="2642687"/>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dk1"/>
              </a:buClr>
              <a:buSzPct val="100000"/>
            </a:pPr>
            <a:r>
              <a:rPr lang="sv-SE" sz="2400" dirty="0">
                <a:solidFill>
                  <a:srgbClr val="C00000"/>
                </a:solidFill>
                <a:ea typeface="Calibri"/>
                <a:cs typeface="Calibri"/>
                <a:sym typeface="Calibri"/>
              </a:rPr>
              <a:t>Önskat om följande träningstider:</a:t>
            </a:r>
            <a:br>
              <a:rPr lang="sv-SE" sz="2400" dirty="0">
                <a:solidFill>
                  <a:srgbClr val="C00000"/>
                </a:solidFill>
                <a:ea typeface="Calibri"/>
                <a:cs typeface="Calibri"/>
                <a:sym typeface="Calibri"/>
              </a:rPr>
            </a:br>
            <a:r>
              <a:rPr lang="sv-SE" sz="2400" dirty="0">
                <a:solidFill>
                  <a:srgbClr val="C00000"/>
                </a:solidFill>
                <a:ea typeface="Calibri"/>
                <a:cs typeface="Calibri"/>
                <a:sym typeface="Calibri"/>
              </a:rPr>
              <a:t>Måndagar/ torsdagar 18.00-19.30 (gräs)</a:t>
            </a:r>
            <a:br>
              <a:rPr lang="sv-SE" sz="2400" dirty="0">
                <a:solidFill>
                  <a:srgbClr val="C00000"/>
                </a:solidFill>
                <a:ea typeface="Calibri"/>
                <a:cs typeface="Calibri"/>
                <a:sym typeface="Calibri"/>
              </a:rPr>
            </a:br>
            <a:r>
              <a:rPr lang="sv-SE" sz="2400" dirty="0">
                <a:solidFill>
                  <a:srgbClr val="C00000"/>
                </a:solidFill>
                <a:ea typeface="Calibri"/>
                <a:cs typeface="Calibri"/>
                <a:sym typeface="Calibri"/>
              </a:rPr>
              <a:t>Varannan fredag 17.00-18.00 (konstgräs)</a:t>
            </a:r>
          </a:p>
          <a:p>
            <a:pPr>
              <a:buClr>
                <a:schemeClr val="dk1"/>
              </a:buClr>
              <a:buSzPct val="100000"/>
            </a:pPr>
            <a:r>
              <a:rPr lang="sv-SE" sz="2400" dirty="0">
                <a:solidFill>
                  <a:srgbClr val="C00000"/>
                </a:solidFill>
                <a:ea typeface="Calibri"/>
                <a:cs typeface="Calibri"/>
                <a:sym typeface="Calibri"/>
              </a:rPr>
              <a:t>Försöka erbjuda individuell målvaktsträning vid varje tillfälle.</a:t>
            </a:r>
          </a:p>
          <a:p>
            <a:pPr>
              <a:buClr>
                <a:schemeClr val="dk1"/>
              </a:buClr>
              <a:buSzPct val="100000"/>
            </a:pPr>
            <a:r>
              <a:rPr lang="sv-SE" sz="2400" dirty="0">
                <a:solidFill>
                  <a:srgbClr val="C00000"/>
                </a:solidFill>
                <a:ea typeface="Calibri"/>
                <a:cs typeface="Calibri"/>
                <a:sym typeface="Calibri"/>
              </a:rPr>
              <a:t>5 mot 5 seriespel</a:t>
            </a:r>
          </a:p>
        </p:txBody>
      </p:sp>
    </p:spTree>
    <p:extLst>
      <p:ext uri="{BB962C8B-B14F-4D97-AF65-F5344CB8AC3E}">
        <p14:creationId xmlns:p14="http://schemas.microsoft.com/office/powerpoint/2010/main" val="3024396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82C4841-AB9E-4F33-A128-6EC4547D3CDF}"/>
              </a:ext>
            </a:extLst>
          </p:cNvPr>
          <p:cNvPicPr>
            <a:picLocks noChangeAspect="1"/>
          </p:cNvPicPr>
          <p:nvPr/>
        </p:nvPicPr>
        <p:blipFill>
          <a:blip r:embed="rId3"/>
          <a:stretch>
            <a:fillRect/>
          </a:stretch>
        </p:blipFill>
        <p:spPr>
          <a:xfrm>
            <a:off x="26096" y="0"/>
            <a:ext cx="12165904" cy="6858000"/>
          </a:xfrm>
          <a:prstGeom prst="rect">
            <a:avLst/>
          </a:prstGeom>
        </p:spPr>
      </p:pic>
      <p:sp>
        <p:nvSpPr>
          <p:cNvPr id="6" name="Rubrik 1">
            <a:extLst>
              <a:ext uri="{FF2B5EF4-FFF2-40B4-BE49-F238E27FC236}">
                <a16:creationId xmlns:a16="http://schemas.microsoft.com/office/drawing/2014/main" id="{4A85F4F1-43DA-421E-A454-99D66814F0DB}"/>
              </a:ext>
            </a:extLst>
          </p:cNvPr>
          <p:cNvSpPr txBox="1">
            <a:spLocks/>
          </p:cNvSpPr>
          <p:nvPr/>
        </p:nvSpPr>
        <p:spPr>
          <a:xfrm>
            <a:off x="838200" y="75035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sz="3000" b="1" dirty="0"/>
          </a:p>
          <a:p>
            <a:r>
              <a:rPr lang="sv-SE" sz="3000" b="1" dirty="0" err="1"/>
              <a:t>Träningupplägg</a:t>
            </a:r>
            <a:r>
              <a:rPr lang="sv-SE" sz="3000" b="1" dirty="0"/>
              <a:t>/</a:t>
            </a:r>
            <a:r>
              <a:rPr lang="sv-SE" sz="3000" b="1" dirty="0" err="1"/>
              <a:t>träningsinehåll</a:t>
            </a:r>
            <a:r>
              <a:rPr lang="sv-SE" sz="3000" b="1" dirty="0"/>
              <a:t> 2024</a:t>
            </a:r>
          </a:p>
        </p:txBody>
      </p:sp>
      <p:sp>
        <p:nvSpPr>
          <p:cNvPr id="7" name="Rektangel: rundade hörn 6">
            <a:extLst>
              <a:ext uri="{FF2B5EF4-FFF2-40B4-BE49-F238E27FC236}">
                <a16:creationId xmlns:a16="http://schemas.microsoft.com/office/drawing/2014/main" id="{7334EF94-7D40-4F90-A949-54F461C1A6C5}"/>
              </a:ext>
            </a:extLst>
          </p:cNvPr>
          <p:cNvSpPr/>
          <p:nvPr/>
        </p:nvSpPr>
        <p:spPr>
          <a:xfrm>
            <a:off x="730827" y="2089104"/>
            <a:ext cx="10559998" cy="385449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Shape 168">
            <a:extLst>
              <a:ext uri="{FF2B5EF4-FFF2-40B4-BE49-F238E27FC236}">
                <a16:creationId xmlns:a16="http://schemas.microsoft.com/office/drawing/2014/main" id="{B7D14A00-89EC-4BF5-A428-B2418AA52DA9}"/>
              </a:ext>
            </a:extLst>
          </p:cNvPr>
          <p:cNvSpPr txBox="1">
            <a:spLocks/>
          </p:cNvSpPr>
          <p:nvPr/>
        </p:nvSpPr>
        <p:spPr>
          <a:xfrm>
            <a:off x="901175" y="2386513"/>
            <a:ext cx="10009841" cy="2642687"/>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100">
              <a:buClr>
                <a:schemeClr val="dk1"/>
              </a:buClr>
              <a:buSzPct val="100000"/>
            </a:pPr>
            <a:r>
              <a:rPr lang="sv-SE" sz="2400" dirty="0">
                <a:solidFill>
                  <a:srgbClr val="C00000"/>
                </a:solidFill>
                <a:sym typeface="Calibri"/>
              </a:rPr>
              <a:t>Spelarutbildningsplan SSK 9år:</a:t>
            </a:r>
          </a:p>
        </p:txBody>
      </p:sp>
      <p:pic>
        <p:nvPicPr>
          <p:cNvPr id="5" name="Bildobjekt 4"/>
          <p:cNvPicPr>
            <a:picLocks noChangeAspect="1"/>
          </p:cNvPicPr>
          <p:nvPr/>
        </p:nvPicPr>
        <p:blipFill>
          <a:blip r:embed="rId4"/>
          <a:stretch>
            <a:fillRect/>
          </a:stretch>
        </p:blipFill>
        <p:spPr>
          <a:xfrm>
            <a:off x="5003542" y="2386513"/>
            <a:ext cx="6019334" cy="3092854"/>
          </a:xfrm>
          <a:prstGeom prst="rect">
            <a:avLst/>
          </a:prstGeom>
        </p:spPr>
      </p:pic>
    </p:spTree>
    <p:extLst>
      <p:ext uri="{BB962C8B-B14F-4D97-AF65-F5344CB8AC3E}">
        <p14:creationId xmlns:p14="http://schemas.microsoft.com/office/powerpoint/2010/main" val="2350259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82C4841-AB9E-4F33-A128-6EC4547D3CDF}"/>
              </a:ext>
            </a:extLst>
          </p:cNvPr>
          <p:cNvPicPr>
            <a:picLocks noChangeAspect="1"/>
          </p:cNvPicPr>
          <p:nvPr/>
        </p:nvPicPr>
        <p:blipFill>
          <a:blip r:embed="rId3"/>
          <a:stretch>
            <a:fillRect/>
          </a:stretch>
        </p:blipFill>
        <p:spPr>
          <a:xfrm>
            <a:off x="0" y="0"/>
            <a:ext cx="12165904" cy="6858000"/>
          </a:xfrm>
          <a:prstGeom prst="rect">
            <a:avLst/>
          </a:prstGeom>
        </p:spPr>
      </p:pic>
      <p:sp>
        <p:nvSpPr>
          <p:cNvPr id="6" name="Rubrik 1">
            <a:extLst>
              <a:ext uri="{FF2B5EF4-FFF2-40B4-BE49-F238E27FC236}">
                <a16:creationId xmlns:a16="http://schemas.microsoft.com/office/drawing/2014/main" id="{4A85F4F1-43DA-421E-A454-99D66814F0DB}"/>
              </a:ext>
            </a:extLst>
          </p:cNvPr>
          <p:cNvSpPr txBox="1">
            <a:spLocks/>
          </p:cNvSpPr>
          <p:nvPr/>
        </p:nvSpPr>
        <p:spPr>
          <a:xfrm>
            <a:off x="838200" y="75035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sz="3000" b="1" dirty="0"/>
          </a:p>
          <a:p>
            <a:r>
              <a:rPr lang="sv-SE" sz="3000" b="1" dirty="0" err="1"/>
              <a:t>Träningupplägg</a:t>
            </a:r>
            <a:r>
              <a:rPr lang="sv-SE" sz="3000" b="1" dirty="0"/>
              <a:t>/</a:t>
            </a:r>
            <a:r>
              <a:rPr lang="sv-SE" sz="3000" b="1" dirty="0" err="1"/>
              <a:t>träningsinehåll</a:t>
            </a:r>
            <a:r>
              <a:rPr lang="sv-SE" sz="3000" b="1" dirty="0"/>
              <a:t> 2024</a:t>
            </a:r>
          </a:p>
        </p:txBody>
      </p:sp>
      <p:sp>
        <p:nvSpPr>
          <p:cNvPr id="7" name="Rektangel: rundade hörn 6">
            <a:extLst>
              <a:ext uri="{FF2B5EF4-FFF2-40B4-BE49-F238E27FC236}">
                <a16:creationId xmlns:a16="http://schemas.microsoft.com/office/drawing/2014/main" id="{7334EF94-7D40-4F90-A949-54F461C1A6C5}"/>
              </a:ext>
            </a:extLst>
          </p:cNvPr>
          <p:cNvSpPr/>
          <p:nvPr/>
        </p:nvSpPr>
        <p:spPr>
          <a:xfrm>
            <a:off x="730827" y="2089104"/>
            <a:ext cx="10559998" cy="385449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Shape 168">
            <a:extLst>
              <a:ext uri="{FF2B5EF4-FFF2-40B4-BE49-F238E27FC236}">
                <a16:creationId xmlns:a16="http://schemas.microsoft.com/office/drawing/2014/main" id="{B7D14A00-89EC-4BF5-A428-B2418AA52DA9}"/>
              </a:ext>
            </a:extLst>
          </p:cNvPr>
          <p:cNvSpPr txBox="1">
            <a:spLocks/>
          </p:cNvSpPr>
          <p:nvPr/>
        </p:nvSpPr>
        <p:spPr>
          <a:xfrm>
            <a:off x="901175" y="2386513"/>
            <a:ext cx="10009841" cy="2642687"/>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100">
              <a:buClr>
                <a:schemeClr val="dk1"/>
              </a:buClr>
              <a:buSzPct val="100000"/>
            </a:pPr>
            <a:r>
              <a:rPr lang="sv-SE" sz="2400" dirty="0">
                <a:solidFill>
                  <a:srgbClr val="C00000"/>
                </a:solidFill>
                <a:sym typeface="Calibri"/>
              </a:rPr>
              <a:t>Träningsupplägg efter blockmetod:</a:t>
            </a:r>
            <a:br>
              <a:rPr lang="sv-SE" sz="2400" dirty="0">
                <a:solidFill>
                  <a:srgbClr val="C00000"/>
                </a:solidFill>
                <a:sym typeface="Calibri"/>
              </a:rPr>
            </a:br>
            <a:r>
              <a:rPr lang="sv-SE" sz="2400" dirty="0">
                <a:solidFill>
                  <a:srgbClr val="C00000"/>
                </a:solidFill>
                <a:sym typeface="Calibri"/>
              </a:rPr>
              <a:t> ( exempelbild)</a:t>
            </a:r>
          </a:p>
        </p:txBody>
      </p:sp>
      <p:pic>
        <p:nvPicPr>
          <p:cNvPr id="3" name="Bildobjekt 2"/>
          <p:cNvPicPr>
            <a:picLocks noChangeAspect="1"/>
          </p:cNvPicPr>
          <p:nvPr/>
        </p:nvPicPr>
        <p:blipFill>
          <a:blip r:embed="rId4"/>
          <a:stretch>
            <a:fillRect/>
          </a:stretch>
        </p:blipFill>
        <p:spPr>
          <a:xfrm>
            <a:off x="6329583" y="2647364"/>
            <a:ext cx="4384090" cy="2839036"/>
          </a:xfrm>
          <a:prstGeom prst="rect">
            <a:avLst/>
          </a:prstGeom>
        </p:spPr>
      </p:pic>
    </p:spTree>
    <p:extLst>
      <p:ext uri="{BB962C8B-B14F-4D97-AF65-F5344CB8AC3E}">
        <p14:creationId xmlns:p14="http://schemas.microsoft.com/office/powerpoint/2010/main" val="419396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B82C4841-AB9E-4F33-A128-6EC4547D3CDF}"/>
              </a:ext>
            </a:extLst>
          </p:cNvPr>
          <p:cNvPicPr>
            <a:picLocks noChangeAspect="1"/>
          </p:cNvPicPr>
          <p:nvPr/>
        </p:nvPicPr>
        <p:blipFill>
          <a:blip r:embed="rId3"/>
          <a:stretch>
            <a:fillRect/>
          </a:stretch>
        </p:blipFill>
        <p:spPr>
          <a:xfrm>
            <a:off x="0" y="0"/>
            <a:ext cx="12165904" cy="6858000"/>
          </a:xfrm>
          <a:prstGeom prst="rect">
            <a:avLst/>
          </a:prstGeom>
        </p:spPr>
      </p:pic>
      <p:sp>
        <p:nvSpPr>
          <p:cNvPr id="6" name="Rubrik 1">
            <a:extLst>
              <a:ext uri="{FF2B5EF4-FFF2-40B4-BE49-F238E27FC236}">
                <a16:creationId xmlns:a16="http://schemas.microsoft.com/office/drawing/2014/main" id="{4A85F4F1-43DA-421E-A454-99D66814F0DB}"/>
              </a:ext>
            </a:extLst>
          </p:cNvPr>
          <p:cNvSpPr txBox="1">
            <a:spLocks/>
          </p:cNvSpPr>
          <p:nvPr/>
        </p:nvSpPr>
        <p:spPr>
          <a:xfrm>
            <a:off x="838200" y="75035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3000" b="1" dirty="0"/>
              <a:t>Övrigt</a:t>
            </a:r>
          </a:p>
        </p:txBody>
      </p:sp>
      <p:sp>
        <p:nvSpPr>
          <p:cNvPr id="7" name="Rektangel: rundade hörn 6">
            <a:extLst>
              <a:ext uri="{FF2B5EF4-FFF2-40B4-BE49-F238E27FC236}">
                <a16:creationId xmlns:a16="http://schemas.microsoft.com/office/drawing/2014/main" id="{7334EF94-7D40-4F90-A949-54F461C1A6C5}"/>
              </a:ext>
            </a:extLst>
          </p:cNvPr>
          <p:cNvSpPr/>
          <p:nvPr/>
        </p:nvSpPr>
        <p:spPr>
          <a:xfrm>
            <a:off x="730826" y="1359243"/>
            <a:ext cx="10948955" cy="474840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Shape 168">
            <a:extLst>
              <a:ext uri="{FF2B5EF4-FFF2-40B4-BE49-F238E27FC236}">
                <a16:creationId xmlns:a16="http://schemas.microsoft.com/office/drawing/2014/main" id="{B7D14A00-89EC-4BF5-A428-B2418AA52DA9}"/>
              </a:ext>
            </a:extLst>
          </p:cNvPr>
          <p:cNvSpPr txBox="1">
            <a:spLocks/>
          </p:cNvSpPr>
          <p:nvPr/>
        </p:nvSpPr>
        <p:spPr>
          <a:xfrm>
            <a:off x="893816" y="1570956"/>
            <a:ext cx="10948955" cy="2642687"/>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100">
              <a:buClr>
                <a:schemeClr val="dk1"/>
              </a:buClr>
              <a:buSzPct val="100000"/>
            </a:pPr>
            <a:r>
              <a:rPr lang="sv-SE" sz="2400" dirty="0">
                <a:solidFill>
                  <a:schemeClr val="tx1"/>
                </a:solidFill>
                <a:ea typeface="Calibri"/>
                <a:cs typeface="Calibri"/>
                <a:sym typeface="Calibri"/>
              </a:rPr>
              <a:t>Ny </a:t>
            </a:r>
            <a:r>
              <a:rPr lang="sv-SE" sz="2400" dirty="0" err="1">
                <a:solidFill>
                  <a:schemeClr val="tx1"/>
                </a:solidFill>
                <a:ea typeface="Calibri"/>
                <a:cs typeface="Calibri"/>
                <a:sym typeface="Calibri"/>
              </a:rPr>
              <a:t>app</a:t>
            </a:r>
            <a:r>
              <a:rPr lang="sv-SE" sz="2400" dirty="0">
                <a:solidFill>
                  <a:schemeClr val="tx1"/>
                </a:solidFill>
                <a:ea typeface="Calibri"/>
                <a:cs typeface="Calibri"/>
                <a:sym typeface="Calibri"/>
              </a:rPr>
              <a:t> för kallelser mm – </a:t>
            </a:r>
            <a:r>
              <a:rPr lang="sv-SE" sz="2400" dirty="0" err="1">
                <a:ea typeface="Calibri"/>
                <a:cs typeface="Calibri"/>
                <a:sym typeface="Calibri"/>
              </a:rPr>
              <a:t>S</a:t>
            </a:r>
            <a:r>
              <a:rPr lang="sv-SE" sz="2400" dirty="0" err="1">
                <a:solidFill>
                  <a:schemeClr val="tx1"/>
                </a:solidFill>
                <a:ea typeface="Calibri"/>
                <a:cs typeface="Calibri"/>
                <a:sym typeface="Calibri"/>
              </a:rPr>
              <a:t>portadmin</a:t>
            </a:r>
            <a:r>
              <a:rPr lang="sv-SE" sz="2400" dirty="0">
                <a:solidFill>
                  <a:schemeClr val="tx1"/>
                </a:solidFill>
                <a:ea typeface="Calibri"/>
                <a:cs typeface="Calibri"/>
                <a:sym typeface="Calibri"/>
              </a:rPr>
              <a:t>. </a:t>
            </a:r>
          </a:p>
          <a:p>
            <a:pPr marL="38100">
              <a:buClr>
                <a:schemeClr val="dk1"/>
              </a:buClr>
              <a:buSzPct val="100000"/>
            </a:pPr>
            <a:r>
              <a:rPr lang="sv-SE" sz="2400" dirty="0">
                <a:solidFill>
                  <a:schemeClr val="tx1"/>
                </a:solidFill>
                <a:ea typeface="Calibri"/>
                <a:cs typeface="Calibri"/>
                <a:sym typeface="Calibri"/>
              </a:rPr>
              <a:t>Undvik telefoner/surfplattor vid gemensamma aktiviteter.</a:t>
            </a:r>
          </a:p>
          <a:p>
            <a:pPr marL="38100">
              <a:buClr>
                <a:schemeClr val="dk1"/>
              </a:buClr>
              <a:buSzPct val="100000"/>
            </a:pPr>
            <a:r>
              <a:rPr lang="sv-SE" sz="2400" dirty="0">
                <a:ea typeface="Calibri"/>
                <a:cs typeface="Calibri"/>
                <a:sym typeface="Calibri"/>
              </a:rPr>
              <a:t>Pratat gärna om vad som är bra mat/</a:t>
            </a:r>
            <a:r>
              <a:rPr lang="sv-SE" sz="2400" dirty="0" err="1">
                <a:ea typeface="Calibri"/>
                <a:cs typeface="Calibri"/>
                <a:sym typeface="Calibri"/>
              </a:rPr>
              <a:t>mellis</a:t>
            </a:r>
            <a:r>
              <a:rPr lang="sv-SE" sz="2400" dirty="0">
                <a:ea typeface="Calibri"/>
                <a:cs typeface="Calibri"/>
                <a:sym typeface="Calibri"/>
              </a:rPr>
              <a:t> vid träning och matcher.</a:t>
            </a:r>
          </a:p>
          <a:p>
            <a:pPr marL="38100">
              <a:buClr>
                <a:schemeClr val="dk1"/>
              </a:buClr>
              <a:buSzPct val="100000"/>
            </a:pPr>
            <a:r>
              <a:rPr lang="sv-SE" sz="2400" dirty="0">
                <a:ea typeface="Calibri"/>
                <a:cs typeface="Calibri"/>
                <a:sym typeface="Calibri"/>
              </a:rPr>
              <a:t>Informera </a:t>
            </a:r>
            <a:r>
              <a:rPr lang="sv-SE" sz="2400" dirty="0">
                <a:solidFill>
                  <a:schemeClr val="tx1"/>
                </a:solidFill>
                <a:ea typeface="Calibri"/>
                <a:cs typeface="Calibri"/>
                <a:sym typeface="Calibri"/>
              </a:rPr>
              <a:t>tränarna om ev</a:t>
            </a:r>
            <a:r>
              <a:rPr lang="sv-SE" sz="2400" dirty="0">
                <a:ea typeface="Calibri"/>
                <a:cs typeface="Calibri"/>
                <a:sym typeface="Calibri"/>
              </a:rPr>
              <a:t>. </a:t>
            </a:r>
            <a:r>
              <a:rPr lang="sv-SE" sz="2400" dirty="0">
                <a:solidFill>
                  <a:schemeClr val="tx1"/>
                </a:solidFill>
                <a:ea typeface="Calibri"/>
                <a:cs typeface="Calibri"/>
                <a:sym typeface="Calibri"/>
              </a:rPr>
              <a:t>särskilda behov, diagnos eller annat.  </a:t>
            </a:r>
          </a:p>
          <a:p>
            <a:pPr marL="38100">
              <a:buClr>
                <a:schemeClr val="dk1"/>
              </a:buClr>
              <a:buSzPct val="100000"/>
            </a:pPr>
            <a:r>
              <a:rPr lang="sv-SE" sz="2400" dirty="0">
                <a:ea typeface="Calibri"/>
                <a:cs typeface="Calibri"/>
                <a:sym typeface="Calibri"/>
              </a:rPr>
              <a:t>Håll ögonen öppna för sponsorer.</a:t>
            </a:r>
            <a:r>
              <a:rPr lang="sv-SE" sz="2400" dirty="0">
                <a:solidFill>
                  <a:schemeClr val="tx1"/>
                </a:solidFill>
                <a:ea typeface="Calibri"/>
                <a:cs typeface="Calibri"/>
                <a:sym typeface="Calibri"/>
              </a:rPr>
              <a:t> </a:t>
            </a:r>
          </a:p>
          <a:p>
            <a:pPr marL="38100">
              <a:buClr>
                <a:schemeClr val="dk1"/>
              </a:buClr>
              <a:buSzPct val="100000"/>
            </a:pPr>
            <a:r>
              <a:rPr lang="sv-SE" sz="2400" dirty="0"/>
              <a:t>Erbjudande Stadium (</a:t>
            </a:r>
            <a:br>
              <a:rPr lang="sv-SE" sz="2400" dirty="0"/>
            </a:br>
            <a:r>
              <a:rPr lang="sv-SE" sz="2400" dirty="0"/>
              <a:t>- Registrera dig på Stadium, 3% på alla köp går till SSK.</a:t>
            </a:r>
            <a:br>
              <a:rPr lang="sv-SE" sz="2400" dirty="0"/>
            </a:br>
            <a:r>
              <a:rPr lang="sv-SE" sz="2400" dirty="0"/>
              <a:t>- Erbjudande mars och april, 25% på all fotboll.</a:t>
            </a:r>
          </a:p>
          <a:p>
            <a:pPr marL="38100">
              <a:buClr>
                <a:schemeClr val="dk1"/>
              </a:buClr>
              <a:buSzPct val="100000"/>
            </a:pPr>
            <a:r>
              <a:rPr lang="sv-SE" sz="2400" dirty="0" err="1">
                <a:solidFill>
                  <a:schemeClr val="dk1"/>
                </a:solidFill>
                <a:sym typeface="Calibri"/>
              </a:rPr>
              <a:t>Klubbuhuset</a:t>
            </a:r>
            <a:r>
              <a:rPr lang="sv-SE" sz="2400" dirty="0">
                <a:solidFill>
                  <a:schemeClr val="dk1"/>
                </a:solidFill>
                <a:sym typeface="Calibri"/>
              </a:rPr>
              <a:t> – tillgängligt för oss medlemmar.</a:t>
            </a:r>
          </a:p>
          <a:p>
            <a:pPr marL="38100">
              <a:buClr>
                <a:schemeClr val="dk1"/>
              </a:buClr>
              <a:buSzPct val="100000"/>
            </a:pPr>
            <a:r>
              <a:rPr lang="sv-SE" sz="2400" dirty="0">
                <a:solidFill>
                  <a:schemeClr val="dk1"/>
                </a:solidFill>
                <a:sym typeface="Calibri"/>
              </a:rPr>
              <a:t>Heja fram A-laget, gå matcher och häng med supporterklubben.</a:t>
            </a:r>
          </a:p>
        </p:txBody>
      </p:sp>
    </p:spTree>
    <p:extLst>
      <p:ext uri="{BB962C8B-B14F-4D97-AF65-F5344CB8AC3E}">
        <p14:creationId xmlns:p14="http://schemas.microsoft.com/office/powerpoint/2010/main" val="3035374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76EE5D08-E0E4-431E-AA58-717AE95BE1C2}"/>
              </a:ext>
            </a:extLst>
          </p:cNvPr>
          <p:cNvPicPr>
            <a:picLocks noChangeAspect="1"/>
          </p:cNvPicPr>
          <p:nvPr/>
        </p:nvPicPr>
        <p:blipFill>
          <a:blip r:embed="rId3"/>
          <a:stretch>
            <a:fillRect/>
          </a:stretch>
        </p:blipFill>
        <p:spPr>
          <a:xfrm>
            <a:off x="11289" y="0"/>
            <a:ext cx="12165904" cy="6858000"/>
          </a:xfrm>
          <a:prstGeom prst="rect">
            <a:avLst/>
          </a:prstGeom>
        </p:spPr>
      </p:pic>
      <p:sp>
        <p:nvSpPr>
          <p:cNvPr id="12" name="Rubrik 1">
            <a:extLst>
              <a:ext uri="{FF2B5EF4-FFF2-40B4-BE49-F238E27FC236}">
                <a16:creationId xmlns:a16="http://schemas.microsoft.com/office/drawing/2014/main" id="{A7AC0E44-E9F9-4BE5-AF76-1883BDBA570C}"/>
              </a:ext>
            </a:extLst>
          </p:cNvPr>
          <p:cNvSpPr txBox="1">
            <a:spLocks/>
          </p:cNvSpPr>
          <p:nvPr/>
        </p:nvSpPr>
        <p:spPr>
          <a:xfrm>
            <a:off x="4220308" y="4192959"/>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000" b="1" dirty="0">
                <a:latin typeface="+mn-lt"/>
              </a:rPr>
              <a:t>Frågor?</a:t>
            </a:r>
          </a:p>
          <a:p>
            <a:r>
              <a:rPr lang="sv-SE" sz="4000" b="1" dirty="0">
                <a:latin typeface="+mn-lt"/>
              </a:rPr>
              <a:t> </a:t>
            </a:r>
          </a:p>
        </p:txBody>
      </p:sp>
      <p:pic>
        <p:nvPicPr>
          <p:cNvPr id="2" name="Picture 2" descr="Män och sms… Varför svarar dom aldrig?? | Feel in the Blogg">
            <a:extLst>
              <a:ext uri="{FF2B5EF4-FFF2-40B4-BE49-F238E27FC236}">
                <a16:creationId xmlns:a16="http://schemas.microsoft.com/office/drawing/2014/main" id="{AA21CD89-71C8-4124-B9D6-B19EB7A185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4260" y="2645588"/>
            <a:ext cx="2718289" cy="2718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54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643" t="-14322" r="-276" b="24043"/>
          <a:stretch/>
        </p:blipFill>
        <p:spPr>
          <a:xfrm>
            <a:off x="-90312" y="-1332089"/>
            <a:ext cx="12383911" cy="8308621"/>
          </a:xfrm>
          <a:prstGeom prst="rect">
            <a:avLst/>
          </a:prstGeom>
        </p:spPr>
      </p:pic>
      <p:pic>
        <p:nvPicPr>
          <p:cNvPr id="234" name="Shape 234"/>
          <p:cNvPicPr preferRelativeResize="0"/>
          <p:nvPr/>
        </p:nvPicPr>
        <p:blipFill rotWithShape="1">
          <a:blip r:embed="rId4">
            <a:alphaModFix/>
          </a:blip>
          <a:srcRect/>
          <a:stretch/>
        </p:blipFill>
        <p:spPr>
          <a:xfrm>
            <a:off x="5272592" y="1773310"/>
            <a:ext cx="1622100" cy="1622100"/>
          </a:xfrm>
          <a:prstGeom prst="rect">
            <a:avLst/>
          </a:prstGeom>
          <a:noFill/>
          <a:ln>
            <a:noFill/>
          </a:ln>
        </p:spPr>
      </p:pic>
      <p:sp>
        <p:nvSpPr>
          <p:cNvPr id="235" name="Shape 235"/>
          <p:cNvSpPr txBox="1">
            <a:spLocks noGrp="1"/>
          </p:cNvSpPr>
          <p:nvPr>
            <p:ph type="ctrTitle"/>
          </p:nvPr>
        </p:nvSpPr>
        <p:spPr>
          <a:xfrm>
            <a:off x="2207568" y="4729943"/>
            <a:ext cx="7772400" cy="1469998"/>
          </a:xfrm>
          <a:prstGeom prst="rect">
            <a:avLst/>
          </a:prstGeom>
          <a:noFill/>
          <a:ln>
            <a:noFill/>
          </a:ln>
        </p:spPr>
        <p:txBody>
          <a:bodyPr vert="horz" lIns="91425" tIns="45700" rIns="91425" bIns="45700" rtlCol="0" anchor="ctr" anchorCtr="0">
            <a:noAutofit/>
          </a:bodyPr>
          <a:lstStyle/>
          <a:p>
            <a:pPr>
              <a:lnSpc>
                <a:spcPct val="100000"/>
              </a:lnSpc>
              <a:spcBef>
                <a:spcPts val="0"/>
              </a:spcBef>
              <a:buClr>
                <a:schemeClr val="dk1"/>
              </a:buClr>
              <a:buSzPct val="25000"/>
            </a:pPr>
            <a:r>
              <a:rPr lang="sv-SE" b="1" dirty="0">
                <a:ln w="9525">
                  <a:solidFill>
                    <a:schemeClr val="bg1"/>
                  </a:solidFill>
                  <a:prstDash val="solid"/>
                </a:ln>
                <a:effectLst>
                  <a:outerShdw blurRad="12700" dist="38100" dir="2700000" algn="tl" rotWithShape="0">
                    <a:schemeClr val="bg1">
                      <a:lumMod val="50000"/>
                    </a:schemeClr>
                  </a:outerShdw>
                </a:effectLst>
                <a:latin typeface="Calibri"/>
                <a:ea typeface="Calibri"/>
                <a:cs typeface="Calibri"/>
                <a:sym typeface="Calibri"/>
              </a:rPr>
              <a:t>Slut för idag!</a:t>
            </a:r>
          </a:p>
        </p:txBody>
      </p:sp>
    </p:spTree>
    <p:extLst>
      <p:ext uri="{BB962C8B-B14F-4D97-AF65-F5344CB8AC3E}">
        <p14:creationId xmlns:p14="http://schemas.microsoft.com/office/powerpoint/2010/main" val="1205741982"/>
      </p:ext>
    </p:extLst>
  </p:cSld>
  <p:clrMapOvr>
    <a:masterClrMapping/>
  </p:clrMapOvr>
  <p:transition spd="slow">
    <p:cut/>
  </p:transition>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32152</TotalTime>
  <Words>1366</Words>
  <Application>Microsoft Office PowerPoint</Application>
  <PresentationFormat>Bredbild</PresentationFormat>
  <Paragraphs>200</Paragraphs>
  <Slides>14</Slides>
  <Notes>13</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14</vt:i4>
      </vt:variant>
    </vt:vector>
  </HeadingPairs>
  <TitlesOfParts>
    <vt:vector size="19" baseType="lpstr">
      <vt:lpstr>Arial</vt:lpstr>
      <vt:lpstr>Arial Black</vt:lpstr>
      <vt:lpstr>Calibri</vt:lpstr>
      <vt:lpstr>Calibri Light</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Slut för idag!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Karin Sundell, PostNord</dc:creator>
  <cp:lastModifiedBy>Sundell, Karin</cp:lastModifiedBy>
  <cp:revision>28</cp:revision>
  <cp:lastPrinted>2022-08-29T09:21:02Z</cp:lastPrinted>
  <dcterms:created xsi:type="dcterms:W3CDTF">2022-02-21T09:06:26Z</dcterms:created>
  <dcterms:modified xsi:type="dcterms:W3CDTF">2024-03-13T18:15:17Z</dcterms:modified>
</cp:coreProperties>
</file>