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3" r:id="rId4"/>
    <p:sldId id="270" r:id="rId5"/>
    <p:sldId id="262" r:id="rId6"/>
    <p:sldId id="268" r:id="rId7"/>
    <p:sldId id="258" r:id="rId8"/>
    <p:sldId id="259" r:id="rId9"/>
    <p:sldId id="261" r:id="rId10"/>
    <p:sldId id="264" r:id="rId11"/>
    <p:sldId id="267" r:id="rId12"/>
    <p:sldId id="269" r:id="rId13"/>
    <p:sldId id="257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96" dt="2026-10-01T06:49:41.560"/>
    <p1510:client id="{2047AAE7-24B7-7C44-EC8D-1286779BC62D}" v="724" dt="2026-09-29T12:29:44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_3UtY7JSPPo?feature=oembed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6028BAE-DA8F-E73D-1B9B-9FD5A09D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64" b="135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37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71102E-40A1-7FED-5A7E-4D21E3523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7C9E8E-D330-1BD5-26EC-746A47685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865"/>
            <a:ext cx="10515600" cy="540797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dirty="0"/>
              <a:t>Aktuellt saldo 2026-09-28: </a:t>
            </a:r>
            <a:r>
              <a:rPr lang="sv-SE" b="1" dirty="0"/>
              <a:t>35 279,93kr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v-SE" dirty="0"/>
              <a:t>Varav individuella konton: 8 364kr</a:t>
            </a:r>
          </a:p>
          <a:p>
            <a:endParaRPr lang="sv-SE"/>
          </a:p>
          <a:p>
            <a:r>
              <a:rPr lang="sv-SE" dirty="0"/>
              <a:t>Kommande uppskattade intäkter: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v-SE" dirty="0"/>
              <a:t>EKO: </a:t>
            </a:r>
            <a:r>
              <a:rPr lang="sv-SE" b="1" dirty="0"/>
              <a:t>24 200kr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v-SE" dirty="0"/>
              <a:t>Bingolotter om samma som 2025: </a:t>
            </a:r>
            <a:r>
              <a:rPr lang="sv-SE" b="1" dirty="0"/>
              <a:t>32 820kr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sv-SE" dirty="0"/>
              <a:t>Varav individuella kontona: 6 417kr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sv-SE"/>
          </a:p>
          <a:p>
            <a:r>
              <a:rPr lang="sv-SE" dirty="0"/>
              <a:t>Ungefärligt saldo efter uppskattade intäkter (givet inga utgifter):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v-SE" dirty="0"/>
              <a:t>Lagkonto: </a:t>
            </a:r>
            <a:r>
              <a:rPr lang="sv-SE" b="1" dirty="0"/>
              <a:t>77 512kr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v-SE" dirty="0"/>
              <a:t>Individuella konton: </a:t>
            </a:r>
            <a:r>
              <a:rPr lang="sv-SE" b="1" dirty="0"/>
              <a:t>14 781kr</a:t>
            </a:r>
          </a:p>
          <a:p>
            <a:pPr lvl="1"/>
            <a:r>
              <a:rPr lang="sv-SE" b="1" dirty="0"/>
              <a:t>Om dessa antaganden stämmer så kommer lagkassan kunna sponsra med ca 1000-1500:- per spelare.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452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9AF8B4-B12C-BEF3-7934-9A163D999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133094-5C83-73F4-FB7B-386F3BFEB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487" y="282993"/>
            <a:ext cx="10515600" cy="1325563"/>
          </a:xfrm>
        </p:spPr>
        <p:txBody>
          <a:bodyPr/>
          <a:lstStyle/>
          <a:p>
            <a:r>
              <a:rPr lang="sv-SE"/>
              <a:t>Två alternativ...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457F9F0F-2C20-1737-BC88-B66004272B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1921" y="2791709"/>
            <a:ext cx="4017383" cy="1277206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3E424C8-FE6A-B5C6-986D-7BA91B32C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315" y="2655045"/>
            <a:ext cx="418147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37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139D6-CEF7-1B25-AA48-7774D789A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BE1A-035C-9C68-BA33-76D8FAA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32" y="144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tx2"/>
                </a:solidFill>
              </a:rPr>
              <a:t>BALLFREUNDE NATIONS CUP 2027</a:t>
            </a:r>
            <a:br>
              <a:rPr lang="en-US" sz="3600" b="1">
                <a:solidFill>
                  <a:schemeClr val="tx2"/>
                </a:solidFill>
              </a:rPr>
            </a:br>
            <a:r>
              <a:rPr lang="en-US" sz="2400" b="1">
                <a:solidFill>
                  <a:schemeClr val="tx2"/>
                </a:solidFill>
              </a:rPr>
              <a:t>Rostock, </a:t>
            </a:r>
            <a:r>
              <a:rPr lang="en-US" sz="2400" b="1" err="1">
                <a:solidFill>
                  <a:schemeClr val="tx2"/>
                </a:solidFill>
              </a:rPr>
              <a:t>Tyskland</a:t>
            </a:r>
            <a:r>
              <a:rPr lang="en-US" sz="2400" b="1">
                <a:solidFill>
                  <a:schemeClr val="tx2"/>
                </a:solidFill>
              </a:rPr>
              <a:t>. 24-29 </a:t>
            </a:r>
            <a:r>
              <a:rPr lang="en-US" sz="2400" b="1" err="1">
                <a:solidFill>
                  <a:schemeClr val="tx2"/>
                </a:solidFill>
              </a:rPr>
              <a:t>juni</a:t>
            </a:r>
            <a:r>
              <a:rPr lang="en-US" sz="2400" b="1">
                <a:solidFill>
                  <a:schemeClr val="tx2"/>
                </a:solidFill>
              </a:rPr>
              <a:t> </a:t>
            </a:r>
            <a:r>
              <a:rPr lang="en-US" sz="2400" b="1" err="1">
                <a:solidFill>
                  <a:schemeClr val="tx2"/>
                </a:solidFill>
              </a:rPr>
              <a:t>varav</a:t>
            </a:r>
            <a:r>
              <a:rPr lang="en-US" sz="2400" b="1">
                <a:solidFill>
                  <a:schemeClr val="tx2"/>
                </a:solidFill>
              </a:rPr>
              <a:t> cup 25-27 </a:t>
            </a:r>
            <a:r>
              <a:rPr lang="en-US" sz="2400" b="1" err="1">
                <a:solidFill>
                  <a:schemeClr val="tx2"/>
                </a:solidFill>
              </a:rPr>
              <a:t>juni</a:t>
            </a:r>
            <a:r>
              <a:rPr lang="en-US" sz="2400" b="1">
                <a:solidFill>
                  <a:schemeClr val="tx2"/>
                </a:solidFill>
              </a:rPr>
              <a:t> 2027</a:t>
            </a:r>
            <a:br>
              <a:rPr lang="en-US" sz="2400" b="1">
                <a:solidFill>
                  <a:schemeClr val="tx2"/>
                </a:solidFill>
              </a:rPr>
            </a:br>
            <a:endParaRPr lang="en-US" sz="2400" b="1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4D7ED-A6B1-677C-4030-C0171B3D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52" y="1099877"/>
            <a:ext cx="2345690" cy="79150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</a:rPr>
              <a:t>Ca 200 lag</a:t>
            </a:r>
          </a:p>
          <a:p>
            <a:pPr marL="0" indent="0">
              <a:buNone/>
            </a:pPr>
            <a:r>
              <a:rPr lang="en-US" sz="1900" b="1">
                <a:solidFill>
                  <a:schemeClr val="accent1"/>
                </a:solidFill>
              </a:rPr>
              <a:t>(8 </a:t>
            </a:r>
            <a:r>
              <a:rPr lang="en-US" sz="1900" b="1" err="1">
                <a:solidFill>
                  <a:schemeClr val="accent1"/>
                </a:solidFill>
              </a:rPr>
              <a:t>klasser</a:t>
            </a:r>
            <a:r>
              <a:rPr lang="en-US" sz="1900" b="1">
                <a:solidFill>
                  <a:schemeClr val="accent1"/>
                </a:solidFill>
              </a:rPr>
              <a:t>) 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5717DF-43BC-7820-3256-9A38E747CFB6}"/>
              </a:ext>
            </a:extLst>
          </p:cNvPr>
          <p:cNvSpPr txBox="1"/>
          <p:nvPr/>
        </p:nvSpPr>
        <p:spPr>
          <a:xfrm>
            <a:off x="2558242" y="1101321"/>
            <a:ext cx="295275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err="1">
                <a:solidFill>
                  <a:schemeClr val="accent1"/>
                </a:solidFill>
                <a:latin typeface="Aptos"/>
              </a:rPr>
              <a:t>Minst</a:t>
            </a:r>
            <a:r>
              <a:rPr lang="en-US" sz="2800" b="1">
                <a:solidFill>
                  <a:schemeClr val="accent1"/>
                </a:solidFill>
                <a:latin typeface="Aptos"/>
              </a:rPr>
              <a:t> 6 matcher</a:t>
            </a:r>
            <a:endParaRPr lang="en-US" b="1">
              <a:solidFill>
                <a:schemeClr val="accent1"/>
              </a:solidFill>
            </a:endParaRPr>
          </a:p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66E56B-0ADF-F257-0995-24EB6209D984}"/>
              </a:ext>
            </a:extLst>
          </p:cNvPr>
          <p:cNvSpPr txBox="1"/>
          <p:nvPr/>
        </p:nvSpPr>
        <p:spPr>
          <a:xfrm>
            <a:off x="5918316" y="1091161"/>
            <a:ext cx="2086841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latin typeface="Aptos"/>
              </a:rPr>
              <a:t>2 cup </a:t>
            </a:r>
            <a:r>
              <a:rPr lang="en-US" sz="2800" b="1" err="1">
                <a:solidFill>
                  <a:schemeClr val="accent1"/>
                </a:solidFill>
                <a:latin typeface="Aptos"/>
              </a:rPr>
              <a:t>dagar</a:t>
            </a:r>
            <a:r>
              <a:rPr lang="en-US" sz="2800">
                <a:solidFill>
                  <a:srgbClr val="000000"/>
                </a:solidFill>
                <a:latin typeface="Aptos"/>
              </a:rPr>
              <a:t> </a:t>
            </a:r>
            <a:endParaRPr lang="en-US" sz="2800"/>
          </a:p>
          <a:p>
            <a:endParaRPr lang="en-US" sz="2800"/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952354-5871-854D-85A6-5D3C1E466EA0}"/>
              </a:ext>
            </a:extLst>
          </p:cNvPr>
          <p:cNvSpPr txBox="1"/>
          <p:nvPr/>
        </p:nvSpPr>
        <p:spPr>
          <a:xfrm>
            <a:off x="8599632" y="1091160"/>
            <a:ext cx="219075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156082"/>
                </a:solidFill>
                <a:latin typeface="Aptos"/>
              </a:rPr>
              <a:t>5 </a:t>
            </a:r>
            <a:r>
              <a:rPr lang="en-US" sz="2800" b="1" err="1">
                <a:solidFill>
                  <a:srgbClr val="156082"/>
                </a:solidFill>
                <a:latin typeface="Aptos"/>
              </a:rPr>
              <a:t>nätter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99C824-4251-37FE-2E0A-0B6830FD7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6" y="1942234"/>
            <a:ext cx="3790950" cy="2228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2C0DB0-9856-D085-F470-45579380945D}"/>
              </a:ext>
            </a:extLst>
          </p:cNvPr>
          <p:cNvSpPr txBox="1"/>
          <p:nvPr/>
        </p:nvSpPr>
        <p:spPr>
          <a:xfrm>
            <a:off x="207818" y="4173682"/>
            <a:ext cx="3290455" cy="22775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tx2"/>
                </a:solidFill>
              </a:rPr>
              <a:t>Resor och </a:t>
            </a:r>
            <a:r>
              <a:rPr lang="en-US" sz="2000" b="1" err="1">
                <a:solidFill>
                  <a:schemeClr val="tx2"/>
                </a:solidFill>
              </a:rPr>
              <a:t>fritid</a:t>
            </a:r>
            <a:endParaRPr lang="en-US" sz="2000" b="1">
              <a:solidFill>
                <a:schemeClr val="tx2"/>
              </a:solidFill>
            </a:endParaRPr>
          </a:p>
          <a:p>
            <a:endParaRPr lang="en-US" sz="2000" b="1">
              <a:solidFill>
                <a:schemeClr val="tx2"/>
              </a:solidFill>
            </a:endParaRPr>
          </a:p>
          <a:p>
            <a:r>
              <a:rPr lang="en-US" sz="1400">
                <a:solidFill>
                  <a:schemeClr val="tx2"/>
                </a:solidFill>
              </a:rPr>
              <a:t>Buss </a:t>
            </a:r>
            <a:r>
              <a:rPr lang="en-US" sz="1400" err="1">
                <a:solidFill>
                  <a:schemeClr val="tx2"/>
                </a:solidFill>
              </a:rPr>
              <a:t>finns</a:t>
            </a:r>
            <a:r>
              <a:rPr lang="en-US" sz="1400">
                <a:solidFill>
                  <a:schemeClr val="tx2"/>
                </a:solidFill>
              </a:rPr>
              <a:t> </a:t>
            </a:r>
            <a:r>
              <a:rPr lang="en-US" sz="1400" err="1">
                <a:solidFill>
                  <a:schemeClr val="tx2"/>
                </a:solidFill>
              </a:rPr>
              <a:t>på</a:t>
            </a:r>
            <a:r>
              <a:rPr lang="en-US" sz="1400">
                <a:solidFill>
                  <a:schemeClr val="tx2"/>
                </a:solidFill>
              </a:rPr>
              <a:t> plats.</a:t>
            </a:r>
          </a:p>
          <a:p>
            <a:r>
              <a:rPr lang="en-US" sz="1400">
                <a:solidFill>
                  <a:schemeClr val="tx2"/>
                </a:solidFill>
              </a:rPr>
              <a:t>Kul vid </a:t>
            </a:r>
            <a:r>
              <a:rPr lang="en-US" sz="1400" err="1">
                <a:solidFill>
                  <a:schemeClr val="tx2"/>
                </a:solidFill>
              </a:rPr>
              <a:t>sidan</a:t>
            </a:r>
            <a:r>
              <a:rPr lang="en-US" sz="1400">
                <a:solidFill>
                  <a:schemeClr val="tx2"/>
                </a:solidFill>
              </a:rPr>
              <a:t> av </a:t>
            </a:r>
            <a:r>
              <a:rPr lang="en-US" sz="1400" err="1">
                <a:solidFill>
                  <a:schemeClr val="tx2"/>
                </a:solidFill>
              </a:rPr>
              <a:t>planen</a:t>
            </a:r>
            <a:r>
              <a:rPr lang="en-US" sz="1400">
                <a:solidFill>
                  <a:schemeClr val="tx2"/>
                </a:solidFill>
              </a:rPr>
              <a:t> med BALLFREUNDE "game stations" för </a:t>
            </a:r>
            <a:r>
              <a:rPr lang="en-US" sz="1400" err="1">
                <a:solidFill>
                  <a:schemeClr val="tx2"/>
                </a:solidFill>
              </a:rPr>
              <a:t>att</a:t>
            </a:r>
            <a:r>
              <a:rPr lang="en-US" sz="1400">
                <a:solidFill>
                  <a:schemeClr val="tx2"/>
                </a:solidFill>
              </a:rPr>
              <a:t> </a:t>
            </a:r>
            <a:r>
              <a:rPr lang="en-US" sz="1400" err="1">
                <a:solidFill>
                  <a:schemeClr val="tx2"/>
                </a:solidFill>
              </a:rPr>
              <a:t>testa</a:t>
            </a:r>
            <a:r>
              <a:rPr lang="en-US" sz="1400">
                <a:solidFill>
                  <a:schemeClr val="tx2"/>
                </a:solidFill>
              </a:rPr>
              <a:t> din skills.</a:t>
            </a:r>
          </a:p>
          <a:p>
            <a:endParaRPr lang="en-US" sz="1400">
              <a:solidFill>
                <a:schemeClr val="tx2"/>
              </a:solidFill>
            </a:endParaRPr>
          </a:p>
          <a:p>
            <a:r>
              <a:rPr lang="en-US" sz="1400">
                <a:solidFill>
                  <a:schemeClr val="tx2"/>
                </a:solidFill>
              </a:rPr>
              <a:t>Hans-Park Lübeck</a:t>
            </a:r>
          </a:p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4C767D-7508-FE88-CFD5-6E1751208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229" y="1910199"/>
            <a:ext cx="2324101" cy="22340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225795-EB0D-9B90-E381-CB9AD5E34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568" y="1901540"/>
            <a:ext cx="4963999" cy="22513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341688-0596-196A-0E69-45908212EC1B}"/>
              </a:ext>
            </a:extLst>
          </p:cNvPr>
          <p:cNvSpPr txBox="1"/>
          <p:nvPr/>
        </p:nvSpPr>
        <p:spPr>
          <a:xfrm>
            <a:off x="4489566" y="4199660"/>
            <a:ext cx="28575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2000" b="1" err="1">
                <a:solidFill>
                  <a:srgbClr val="0E2841"/>
                </a:solidFill>
                <a:latin typeface="Aptos"/>
                <a:ea typeface="Segoe UI"/>
                <a:cs typeface="Segoe UI"/>
              </a:rPr>
              <a:t>Boendet</a:t>
            </a:r>
            <a:endParaRPr lang="en-US" sz="2000" b="1" i="0" err="1">
              <a:solidFill>
                <a:srgbClr val="0E2841"/>
              </a:solidFill>
              <a:latin typeface="Aptos"/>
              <a:ea typeface="Segoe UI"/>
              <a:cs typeface="Segoe UI"/>
            </a:endParaRPr>
          </a:p>
          <a:p>
            <a:pPr algn="l" rtl="0"/>
            <a:r>
              <a:rPr lang="en-US" sz="20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 rtl="0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BE9973-438E-7632-E6CC-662E01F28975}"/>
              </a:ext>
            </a:extLst>
          </p:cNvPr>
          <p:cNvSpPr txBox="1"/>
          <p:nvPr/>
        </p:nvSpPr>
        <p:spPr>
          <a:xfrm>
            <a:off x="7465868" y="4199660"/>
            <a:ext cx="344793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0E2841"/>
                </a:solidFill>
                <a:latin typeface="Aptos"/>
              </a:rPr>
              <a:t>Vi </a:t>
            </a:r>
            <a:r>
              <a:rPr lang="en-US" sz="2000" b="1" err="1">
                <a:solidFill>
                  <a:srgbClr val="0E2841"/>
                </a:solidFill>
                <a:latin typeface="Aptos"/>
              </a:rPr>
              <a:t>planerar</a:t>
            </a:r>
            <a:r>
              <a:rPr lang="en-US" sz="2000" b="1">
                <a:solidFill>
                  <a:srgbClr val="0E2841"/>
                </a:solidFill>
                <a:latin typeface="Aptos"/>
              </a:rPr>
              <a:t> för </a:t>
            </a:r>
            <a:r>
              <a:rPr lang="en-US" sz="2000" b="1" err="1">
                <a:solidFill>
                  <a:srgbClr val="0E2841"/>
                </a:solidFill>
                <a:latin typeface="Aptos"/>
              </a:rPr>
              <a:t>en</a:t>
            </a:r>
            <a:r>
              <a:rPr lang="en-US" sz="2000" b="1">
                <a:solidFill>
                  <a:srgbClr val="0E2841"/>
                </a:solidFill>
                <a:latin typeface="Aptos"/>
              </a:rPr>
              <a:t> </a:t>
            </a:r>
            <a:r>
              <a:rPr lang="en-US" sz="2000" b="1" err="1">
                <a:solidFill>
                  <a:srgbClr val="0E2841"/>
                </a:solidFill>
                <a:latin typeface="Aptos"/>
              </a:rPr>
              <a:t>aktivitet</a:t>
            </a:r>
            <a:r>
              <a:rPr lang="en-US" sz="2000" b="1">
                <a:solidFill>
                  <a:srgbClr val="0E2841"/>
                </a:solidFill>
                <a:latin typeface="Aptos"/>
              </a:rPr>
              <a:t> </a:t>
            </a:r>
            <a:r>
              <a:rPr lang="en-US" sz="2000" b="1" err="1">
                <a:solidFill>
                  <a:srgbClr val="0E2841"/>
                </a:solidFill>
                <a:latin typeface="Aptos"/>
              </a:rPr>
              <a:t>utöver</a:t>
            </a:r>
            <a:r>
              <a:rPr lang="en-US" sz="2000" b="1">
                <a:solidFill>
                  <a:srgbClr val="0E2841"/>
                </a:solidFill>
                <a:latin typeface="Aptos"/>
              </a:rPr>
              <a:t> </a:t>
            </a:r>
            <a:r>
              <a:rPr lang="en-US" sz="2000" b="1" err="1">
                <a:solidFill>
                  <a:srgbClr val="0E2841"/>
                </a:solidFill>
                <a:latin typeface="Aptos"/>
              </a:rPr>
              <a:t>fotbollen</a:t>
            </a:r>
            <a:endParaRPr lang="en-US"/>
          </a:p>
          <a:p>
            <a:pPr algn="ctr"/>
            <a:endParaRPr lang="en-US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9F3EE7D-DBB5-BD99-52CF-762C49B4F098}"/>
              </a:ext>
            </a:extLst>
          </p:cNvPr>
          <p:cNvSpPr txBox="1"/>
          <p:nvPr/>
        </p:nvSpPr>
        <p:spPr>
          <a:xfrm>
            <a:off x="4153229" y="4727679"/>
            <a:ext cx="24002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err="1"/>
              <a:t>Hotel</a:t>
            </a:r>
            <a:r>
              <a:rPr lang="sv-SE" sz="1400"/>
              <a:t> – </a:t>
            </a:r>
            <a:r>
              <a:rPr lang="sv-SE" sz="1400" err="1"/>
              <a:t>shared</a:t>
            </a:r>
            <a:r>
              <a:rPr lang="sv-SE" sz="1400"/>
              <a:t> </a:t>
            </a:r>
            <a:r>
              <a:rPr lang="sv-SE" sz="1400" err="1"/>
              <a:t>room</a:t>
            </a:r>
            <a:r>
              <a:rPr lang="sv-SE" sz="1400"/>
              <a:t>.</a:t>
            </a:r>
          </a:p>
          <a:p>
            <a:r>
              <a:rPr lang="sv-SE" sz="1400"/>
              <a:t>Finns andra alternativ också</a:t>
            </a:r>
          </a:p>
          <a:p>
            <a:endParaRPr lang="sv-SE" sz="1400"/>
          </a:p>
          <a:p>
            <a:r>
              <a:rPr lang="sv-SE" sz="1400"/>
              <a:t>Halvpension under cupdagarna</a:t>
            </a:r>
          </a:p>
          <a:p>
            <a:endParaRPr lang="sv-SE" sz="1400"/>
          </a:p>
          <a:p>
            <a:r>
              <a:rPr lang="sv-SE" sz="1400"/>
              <a:t>Övriga måltider löser vi gemensamt och finns med i budget</a:t>
            </a:r>
          </a:p>
          <a:p>
            <a:endParaRPr lang="sv-SE" sz="1400"/>
          </a:p>
        </p:txBody>
      </p:sp>
    </p:spTree>
    <p:extLst>
      <p:ext uri="{BB962C8B-B14F-4D97-AF65-F5344CB8AC3E}">
        <p14:creationId xmlns:p14="http://schemas.microsoft.com/office/powerpoint/2010/main" val="309747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E4682-9BB5-32CB-BE4F-2E64FED0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C3425E-4418-34E0-2DDE-53CE7FA4DD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595" y="157109"/>
            <a:ext cx="11812257" cy="65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9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DDBA09-CB14-3B5E-D417-5CF6B5C3A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4925" y="220607"/>
            <a:ext cx="10515600" cy="1325563"/>
          </a:xfrm>
        </p:spPr>
        <p:txBody>
          <a:bodyPr/>
          <a:lstStyle/>
          <a:p>
            <a:r>
              <a:rPr lang="sv-SE">
                <a:solidFill>
                  <a:schemeClr val="tx2">
                    <a:lumMod val="76000"/>
                    <a:lumOff val="24000"/>
                  </a:schemeClr>
                </a:solidFill>
              </a:rPr>
              <a:t>En kort film om Costa </a:t>
            </a:r>
            <a:r>
              <a:rPr lang="sv-SE" err="1">
                <a:solidFill>
                  <a:schemeClr val="tx2">
                    <a:lumMod val="76000"/>
                    <a:lumOff val="24000"/>
                  </a:schemeClr>
                </a:solidFill>
              </a:rPr>
              <a:t>blanca</a:t>
            </a:r>
            <a:r>
              <a:rPr lang="sv-SE">
                <a:solidFill>
                  <a:schemeClr val="tx2">
                    <a:lumMod val="76000"/>
                    <a:lumOff val="24000"/>
                  </a:schemeClr>
                </a:solidFill>
              </a:rPr>
              <a:t> cup</a:t>
            </a:r>
          </a:p>
        </p:txBody>
      </p:sp>
      <p:pic>
        <p:nvPicPr>
          <p:cNvPr id="3" name="Onlinemedia 2" title="Aftermovie Costa Blanca Cup 2026">
            <a:hlinkClick r:id="" action="ppaction://noaction"/>
            <a:extLst>
              <a:ext uri="{FF2B5EF4-FFF2-40B4-BE49-F238E27FC236}">
                <a16:creationId xmlns:a16="http://schemas.microsoft.com/office/drawing/2014/main" id="{EBC5609C-0610-3E36-4206-87BA2D4FF3E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69926" y="1112783"/>
            <a:ext cx="10518720" cy="564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32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2B3742-4ABA-C153-26EA-B26658B2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309"/>
            <a:ext cx="10555705" cy="690563"/>
          </a:xfrm>
        </p:spPr>
        <p:txBody>
          <a:bodyPr>
            <a:normAutofit fontScale="90000"/>
          </a:bodyPr>
          <a:lstStyle/>
          <a:p>
            <a:r>
              <a:rPr lang="sv-SE"/>
              <a:t>Kostnader: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22C248CB-B2F7-EED0-D35A-85B1D85EE7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215805"/>
              </p:ext>
            </p:extLst>
          </p:nvPr>
        </p:nvGraphicFramePr>
        <p:xfrm>
          <a:off x="891886" y="3884821"/>
          <a:ext cx="10503646" cy="1259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1170">
                  <a:extLst>
                    <a:ext uri="{9D8B030D-6E8A-4147-A177-3AD203B41FA5}">
                      <a16:colId xmlns:a16="http://schemas.microsoft.com/office/drawing/2014/main" val="1053197414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1963011119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2827140808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3474986670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3008502879"/>
                    </a:ext>
                  </a:extLst>
                </a:gridCol>
              </a:tblGrid>
              <a:tr h="511342">
                <a:tc>
                  <a:txBody>
                    <a:bodyPr/>
                    <a:lstStyle/>
                    <a:p>
                      <a:r>
                        <a:rPr lang="sv-SE" sz="1400"/>
                        <a:t>Kostnader Lagkassan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BALLFREUNDE Nations Cup (SEK)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Costa Blanca Cup </a:t>
                      </a:r>
                      <a:endParaRPr lang="sv-SE"/>
                    </a:p>
                    <a:p>
                      <a:pPr lvl="0">
                        <a:buNone/>
                      </a:pPr>
                      <a:r>
                        <a:rPr lang="sv-SE" sz="1400"/>
                        <a:t> (SEK)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0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Lag-/anmälningsavgift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3 584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6 204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08056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Summa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3 584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6 204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05424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0F537186-DF85-BCEC-9192-ED1369F568AE}"/>
              </a:ext>
            </a:extLst>
          </p:cNvPr>
          <p:cNvSpPr txBox="1"/>
          <p:nvPr/>
        </p:nvSpPr>
        <p:spPr>
          <a:xfrm>
            <a:off x="849028" y="652989"/>
            <a:ext cx="7472143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/>
              <a:t>Antaganden: 35 spelare, 6 tränare</a:t>
            </a:r>
          </a:p>
          <a:p>
            <a:endParaRPr lang="sv-SE"/>
          </a:p>
          <a:p>
            <a:r>
              <a:rPr lang="sv-SE"/>
              <a:t>Delar på gemensamma kostnader.</a:t>
            </a:r>
          </a:p>
          <a:p>
            <a:endParaRPr lang="sv-SE"/>
          </a:p>
          <a:p>
            <a:r>
              <a:rPr lang="sv-SE"/>
              <a:t>Alla kostnader är preliminära och kan komma att ändras.</a:t>
            </a:r>
          </a:p>
          <a:p>
            <a:endParaRPr lang="sv-SE"/>
          </a:p>
          <a:p>
            <a:r>
              <a:rPr lang="sv-SE"/>
              <a:t>Tränarna betalar sitt boende och flyg/buss själva</a:t>
            </a:r>
          </a:p>
          <a:p>
            <a:endParaRPr lang="sv-SE"/>
          </a:p>
          <a:p>
            <a:r>
              <a:rPr lang="sv-SE"/>
              <a:t>Lagkassan står för lag-/anmälningsavgiften</a:t>
            </a:r>
          </a:p>
          <a:p>
            <a:endParaRPr lang="sv-SE"/>
          </a:p>
          <a:p>
            <a:r>
              <a:rPr lang="sv-SE"/>
              <a:t>Fickpengar ingår inte i beräkningarna</a:t>
            </a:r>
          </a:p>
        </p:txBody>
      </p:sp>
    </p:spTree>
    <p:extLst>
      <p:ext uri="{BB962C8B-B14F-4D97-AF65-F5344CB8AC3E}">
        <p14:creationId xmlns:p14="http://schemas.microsoft.com/office/powerpoint/2010/main" val="4095360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3870A6-1E50-88BC-3297-A2FAB010F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E315817F-7749-5050-4C6A-48B6325652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596123"/>
              </p:ext>
            </p:extLst>
          </p:nvPr>
        </p:nvGraphicFramePr>
        <p:xfrm>
          <a:off x="585801" y="77212"/>
          <a:ext cx="10463035" cy="6691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607">
                  <a:extLst>
                    <a:ext uri="{9D8B030D-6E8A-4147-A177-3AD203B41FA5}">
                      <a16:colId xmlns:a16="http://schemas.microsoft.com/office/drawing/2014/main" val="1053197414"/>
                    </a:ext>
                  </a:extLst>
                </a:gridCol>
                <a:gridCol w="2092607">
                  <a:extLst>
                    <a:ext uri="{9D8B030D-6E8A-4147-A177-3AD203B41FA5}">
                      <a16:colId xmlns:a16="http://schemas.microsoft.com/office/drawing/2014/main" val="1963011119"/>
                    </a:ext>
                  </a:extLst>
                </a:gridCol>
                <a:gridCol w="2092607">
                  <a:extLst>
                    <a:ext uri="{9D8B030D-6E8A-4147-A177-3AD203B41FA5}">
                      <a16:colId xmlns:a16="http://schemas.microsoft.com/office/drawing/2014/main" val="2827140808"/>
                    </a:ext>
                  </a:extLst>
                </a:gridCol>
                <a:gridCol w="2092607">
                  <a:extLst>
                    <a:ext uri="{9D8B030D-6E8A-4147-A177-3AD203B41FA5}">
                      <a16:colId xmlns:a16="http://schemas.microsoft.com/office/drawing/2014/main" val="3474986670"/>
                    </a:ext>
                  </a:extLst>
                </a:gridCol>
                <a:gridCol w="2092607">
                  <a:extLst>
                    <a:ext uri="{9D8B030D-6E8A-4147-A177-3AD203B41FA5}">
                      <a16:colId xmlns:a16="http://schemas.microsoft.com/office/drawing/2014/main" val="3008502879"/>
                    </a:ext>
                  </a:extLst>
                </a:gridCol>
              </a:tblGrid>
              <a:tr h="463784">
                <a:tc>
                  <a:txBody>
                    <a:bodyPr/>
                    <a:lstStyle/>
                    <a:p>
                      <a:r>
                        <a:rPr lang="sv-SE" sz="1400"/>
                        <a:t>Kostnader / spelare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BALLFREUNDE Nations Cup (5dygn)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Costa </a:t>
                      </a:r>
                      <a:r>
                        <a:rPr lang="sv-SE" sz="1400" err="1"/>
                        <a:t>Blanca</a:t>
                      </a:r>
                      <a:r>
                        <a:rPr lang="sv-SE" sz="1400"/>
                        <a:t> Cup </a:t>
                      </a:r>
                      <a:endParaRPr lang="sv-SE"/>
                    </a:p>
                    <a:p>
                      <a:pPr lvl="0">
                        <a:buNone/>
                      </a:pPr>
                      <a:r>
                        <a:rPr lang="sv-SE" sz="1400"/>
                        <a:t>(6 dygn)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09401"/>
                  </a:ext>
                </a:extLst>
              </a:tr>
              <a:tr h="331274">
                <a:tc>
                  <a:txBody>
                    <a:bodyPr/>
                    <a:lstStyle/>
                    <a:p>
                      <a:r>
                        <a:rPr lang="sv-SE" sz="1200"/>
                        <a:t>Hotell, </a:t>
                      </a:r>
                      <a:r>
                        <a:rPr lang="sv-SE" sz="1200" err="1"/>
                        <a:t>måtider</a:t>
                      </a:r>
                      <a:r>
                        <a:rPr lang="sv-SE" sz="1200"/>
                        <a:t>, </a:t>
                      </a:r>
                      <a:r>
                        <a:rPr lang="sv-SE" sz="1200" err="1"/>
                        <a:t>cupavg</a:t>
                      </a:r>
                      <a:r>
                        <a:rPr lang="sv-SE" sz="120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3 651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6 543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08056"/>
                  </a:ext>
                </a:extLst>
              </a:tr>
              <a:tr h="419614">
                <a:tc>
                  <a:txBody>
                    <a:bodyPr/>
                    <a:lstStyle/>
                    <a:p>
                      <a:r>
                        <a:rPr lang="sv-SE" sz="1200"/>
                        <a:t>Måltider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1 344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Utöver de som ingår i paketet, 10st à 12EUR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Ingår frukost, lunch och middag serveras som buffé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878166"/>
                  </a:ext>
                </a:extLst>
              </a:tr>
              <a:tr h="331274">
                <a:tc>
                  <a:txBody>
                    <a:bodyPr/>
                    <a:lstStyle/>
                    <a:p>
                      <a:r>
                        <a:rPr lang="sv-SE" sz="1200"/>
                        <a:t>Reseförsäkring (2026 pris)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27839"/>
                  </a:ext>
                </a:extLst>
              </a:tr>
              <a:tr h="585252">
                <a:tc>
                  <a:txBody>
                    <a:bodyPr/>
                    <a:lstStyle/>
                    <a:p>
                      <a:r>
                        <a:rPr lang="sv-SE" sz="1200"/>
                        <a:t>Officiell busstransport spelare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Vi har buss på plats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1 016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200"/>
                        <a:t>90EUR/person, flyg transfer </a:t>
                      </a:r>
                      <a:r>
                        <a:rPr lang="sv-SE" sz="1200" err="1"/>
                        <a:t>t.o.r</a:t>
                      </a:r>
                      <a:r>
                        <a:rPr lang="sv-SE" sz="1200"/>
                        <a:t>. transport till alla matcher och event.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8613"/>
                  </a:ext>
                </a:extLst>
              </a:tr>
              <a:tr h="41961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Officiell busstransport tränare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Vi har buss på plats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Står laget för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77742"/>
                  </a:ext>
                </a:extLst>
              </a:tr>
              <a:tr h="41961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Gemensam 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Förslag en dag på Hansa-Park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07661"/>
                  </a:ext>
                </a:extLst>
              </a:tr>
              <a:tr h="41961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Övrigt gemensamt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Logi busschaufför 5nätter à 150EUR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>
                          <a:solidFill>
                            <a:schemeClr val="tx1"/>
                          </a:solidFill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>
                          <a:solidFill>
                            <a:schemeClr val="tx1"/>
                          </a:solidFill>
                        </a:rPr>
                        <a:t>Sverige resa, extra bagage(bollar), skatter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30222"/>
                  </a:ext>
                </a:extLst>
              </a:tr>
              <a:tr h="33127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>
                          <a:solidFill>
                            <a:srgbClr val="FF0000"/>
                          </a:solidFill>
                        </a:rPr>
                        <a:t>Reserv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>
                          <a:solidFill>
                            <a:srgbClr val="FF0000"/>
                          </a:solidFill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>
                          <a:solidFill>
                            <a:srgbClr val="FF0000"/>
                          </a:solidFill>
                        </a:rPr>
                        <a:t>Växlingskurs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68021"/>
                  </a:ext>
                </a:extLst>
              </a:tr>
              <a:tr h="33127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Summa innan 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5 669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8 307 (+400kr reserv)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540930"/>
                  </a:ext>
                </a:extLst>
              </a:tr>
              <a:tr h="9165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0"/>
                        <a:t>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2 183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Buss 82000kr enl. Offert delat på 41st + Logi busschaufför 5 nätter 150EUR/natt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5 500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Flyg estimerat belopp, Just nu med SAS genom Ticket gruppresor. Billigaste 3757;- ej avbokningsbart. Annars mer flexibel </a:t>
                      </a:r>
                      <a:r>
                        <a:rPr lang="sv-SE" sz="1100" b="0" i="0" u="none" strike="noStrike" noProof="0">
                          <a:solidFill>
                            <a:srgbClr val="2B363B"/>
                          </a:solidFill>
                          <a:highlight>
                            <a:srgbClr val="F6F6F8"/>
                          </a:highlight>
                          <a:latin typeface="Open Sans"/>
                          <a:ea typeface="Open Sans"/>
                          <a:cs typeface="Open Sans"/>
                        </a:rPr>
                        <a:t>4 897,36</a:t>
                      </a:r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2972"/>
                  </a:ext>
                </a:extLst>
              </a:tr>
              <a:tr h="9165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0"/>
                        <a:t>Kostnader för ledarnas flyg/buss och boende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/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100" b="0" i="0" u="none" strike="noStrike" noProof="0">
                        <a:solidFill>
                          <a:srgbClr val="2B363B"/>
                        </a:solidFill>
                        <a:highlight>
                          <a:srgbClr val="F6F6F8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16780"/>
                  </a:ext>
                </a:extLst>
              </a:tr>
              <a:tr h="38648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Summa efter transport och ledarkostnader.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200" b="1"/>
                        <a:t>15956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sv-SE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05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214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B6534C-FB8C-AD0D-62AA-0012BBC14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7B3A0F-50FF-13B5-58B3-DBBE64236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Hur kan vi dra in mer pengar till lagkassan?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06148B-65C7-46FB-76E5-6A34D6C76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err="1"/>
              <a:t>Newbody</a:t>
            </a:r>
            <a:r>
              <a:rPr lang="sv-SE"/>
              <a:t>?</a:t>
            </a:r>
            <a:endParaRPr lang="en-US"/>
          </a:p>
          <a:p>
            <a:r>
              <a:rPr lang="sv-SE"/>
              <a:t>Sponsorer?</a:t>
            </a:r>
          </a:p>
          <a:p>
            <a:r>
              <a:rPr lang="sv-SE"/>
              <a:t>…?</a:t>
            </a:r>
          </a:p>
        </p:txBody>
      </p:sp>
    </p:spTree>
    <p:extLst>
      <p:ext uri="{BB962C8B-B14F-4D97-AF65-F5344CB8AC3E}">
        <p14:creationId xmlns:p14="http://schemas.microsoft.com/office/powerpoint/2010/main" val="13670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DF9C6-C666-FAD0-1AF0-CA7C97C53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C6DD82-007B-E147-8F4D-937C32414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Vad händer under hösten vintern?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5804FC-2CDB-B328-DB56-2A24F7EEA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483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sv-SE" sz="2400"/>
              <a:t>V.41-44 träning i plåthallen</a:t>
            </a:r>
          </a:p>
          <a:p>
            <a:r>
              <a:rPr lang="sv-SE" sz="2000"/>
              <a:t>Tisdag     17.00-18.30</a:t>
            </a:r>
          </a:p>
          <a:p>
            <a:r>
              <a:rPr lang="sv-SE" sz="2000"/>
              <a:t>Onsdag  19.30 – 21.00</a:t>
            </a:r>
          </a:p>
          <a:p>
            <a:endParaRPr lang="sv-SE" sz="2000"/>
          </a:p>
          <a:p>
            <a:pPr marL="0" indent="0">
              <a:buNone/>
            </a:pPr>
            <a:r>
              <a:rPr lang="sv-SE" sz="2400"/>
              <a:t>v.45 och framåt, våra önskemål om tider</a:t>
            </a:r>
          </a:p>
          <a:p>
            <a:pPr marL="0" indent="0">
              <a:buNone/>
            </a:pPr>
            <a:r>
              <a:rPr lang="sv-SE" sz="2000"/>
              <a:t>Måndag </a:t>
            </a:r>
            <a:r>
              <a:rPr lang="sv-SE" sz="2000" err="1"/>
              <a:t>kgr</a:t>
            </a:r>
            <a:r>
              <a:rPr lang="sv-SE" sz="2000"/>
              <a:t> Hamre 	      18.00 - 19.30 (ej bekräftad)</a:t>
            </a:r>
          </a:p>
          <a:p>
            <a:pPr marL="0" indent="0">
              <a:buNone/>
            </a:pPr>
            <a:r>
              <a:rPr lang="sv-SE" sz="2000"/>
              <a:t>Friidrottshallen tisdagar 	      20.00 -21.00 (bokad)</a:t>
            </a:r>
          </a:p>
          <a:p>
            <a:pPr marL="0" indent="0">
              <a:buNone/>
            </a:pPr>
            <a:r>
              <a:rPr lang="sv-SE" sz="2000"/>
              <a:t>Torsdag </a:t>
            </a:r>
            <a:r>
              <a:rPr lang="sv-SE" sz="2000" err="1"/>
              <a:t>kgr</a:t>
            </a:r>
            <a:r>
              <a:rPr lang="sv-SE" sz="2000"/>
              <a:t> Hamre 	      18.00 – 19.30 (ej bekräftad)</a:t>
            </a:r>
          </a:p>
          <a:p>
            <a:pPr marL="0" indent="0">
              <a:buNone/>
            </a:pPr>
            <a:r>
              <a:rPr lang="sv-SE" sz="2000"/>
              <a:t>Fredag 	</a:t>
            </a:r>
            <a:r>
              <a:rPr lang="sv-SE" sz="2000" err="1"/>
              <a:t>kgr</a:t>
            </a:r>
            <a:r>
              <a:rPr lang="sv-SE" sz="2000"/>
              <a:t> Hamre/Futsal     17.00 – 18.30 (ej bekräftad)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r>
              <a:rPr lang="sv-SE" sz="2000"/>
              <a:t>Västeråscupen 25-28 mars</a:t>
            </a:r>
          </a:p>
          <a:p>
            <a:pPr marL="0" indent="0">
              <a:buNone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220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995998-F2F3-0160-9235-70D80B369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A3DF84-0733-74A1-9536-93D1774E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Vad händer under hösten vintern?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362BA0-70A5-8507-A9B5-5145D7F37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/>
              <a:t>Ny tränare på ingång..</a:t>
            </a:r>
          </a:p>
        </p:txBody>
      </p:sp>
    </p:spTree>
    <p:extLst>
      <p:ext uri="{BB962C8B-B14F-4D97-AF65-F5344CB8AC3E}">
        <p14:creationId xmlns:p14="http://schemas.microsoft.com/office/powerpoint/2010/main" val="257780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DC3F7-9DD9-1B6E-C351-AC1ECCB96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086E2D-E89C-94D8-38C9-FFAD14A35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Frågor?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68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6DCDFC-CEEF-5993-0276-6F96750D8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487" y="282993"/>
            <a:ext cx="10515600" cy="1325563"/>
          </a:xfrm>
        </p:spPr>
        <p:txBody>
          <a:bodyPr/>
          <a:lstStyle/>
          <a:p>
            <a:r>
              <a:rPr lang="sv-SE"/>
              <a:t>Två alternativ...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434B60C8-3B99-DF01-98FD-2D2F5F887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148" y="1891164"/>
            <a:ext cx="4017383" cy="1277206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BC2CF783-2D36-4597-2BBA-48B9EC7852E8}"/>
              </a:ext>
            </a:extLst>
          </p:cNvPr>
          <p:cNvSpPr txBox="1"/>
          <p:nvPr/>
        </p:nvSpPr>
        <p:spPr>
          <a:xfrm>
            <a:off x="4767119" y="1890931"/>
            <a:ext cx="704142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/>
              <a:t>25-27 juni i Rostock Tyskland,</a:t>
            </a:r>
            <a:r>
              <a:rPr lang="sv-SE"/>
              <a:t> </a:t>
            </a:r>
          </a:p>
          <a:p>
            <a:r>
              <a:rPr lang="sv-SE"/>
              <a:t>Avresa torsdag 24 juni</a:t>
            </a:r>
          </a:p>
          <a:p>
            <a:r>
              <a:rPr lang="sv-SE"/>
              <a:t>Hemresa tisdag 29 juni</a:t>
            </a:r>
          </a:p>
          <a:p>
            <a:r>
              <a:rPr lang="sv-SE"/>
              <a:t>Invigning fredag och matchspel lördag-söndag</a:t>
            </a:r>
          </a:p>
          <a:p>
            <a:r>
              <a:rPr lang="sv-SE"/>
              <a:t>Förslag på att besöka Hansa-Park Lübeck på vägen hem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F869FA4-8D0D-5120-39C9-BA11EE71A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51" y="4222341"/>
            <a:ext cx="4181475" cy="1552575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3FF19376-0908-BCCE-4870-B80257875614}"/>
              </a:ext>
            </a:extLst>
          </p:cNvPr>
          <p:cNvSpPr txBox="1"/>
          <p:nvPr/>
        </p:nvSpPr>
        <p:spPr>
          <a:xfrm>
            <a:off x="4774117" y="4260920"/>
            <a:ext cx="684978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/>
              <a:t>4-10 juli Benidorm Spanien</a:t>
            </a:r>
          </a:p>
          <a:p>
            <a:r>
              <a:rPr lang="sv-SE"/>
              <a:t>Avresa söndag 4 juli</a:t>
            </a:r>
          </a:p>
          <a:p>
            <a:r>
              <a:rPr lang="sv-SE"/>
              <a:t>Hemresa lördag 10 juli</a:t>
            </a:r>
          </a:p>
          <a:p>
            <a:r>
              <a:rPr lang="sv-SE"/>
              <a:t>Invigning måndag, gruppspel måndag-onsdag, slutspel torsdag-lördag</a:t>
            </a:r>
          </a:p>
        </p:txBody>
      </p:sp>
    </p:spTree>
    <p:extLst>
      <p:ext uri="{BB962C8B-B14F-4D97-AF65-F5344CB8AC3E}">
        <p14:creationId xmlns:p14="http://schemas.microsoft.com/office/powerpoint/2010/main" val="851906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Bredbild</PresentationFormat>
  <Slides>13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4" baseType="lpstr">
      <vt:lpstr>Office-tema</vt:lpstr>
      <vt:lpstr>PowerPoint-presentation</vt:lpstr>
      <vt:lpstr>Ekonomi</vt:lpstr>
      <vt:lpstr>Två alternativ...</vt:lpstr>
      <vt:lpstr>BALLFREUNDE NATIONS CUP 2027 Rostock, Tyskland. 24-29 juni varav cup 25-27 juni 2027 </vt:lpstr>
      <vt:lpstr>PowerPoint-presentation</vt:lpstr>
      <vt:lpstr>En kort film om Costa blanca cup</vt:lpstr>
      <vt:lpstr>Kostnader:</vt:lpstr>
      <vt:lpstr>PowerPoint-presentation</vt:lpstr>
      <vt:lpstr>Hur kan vi dra in mer pengar till lagkassan?</vt:lpstr>
      <vt:lpstr>Vad händer under hösten vintern?</vt:lpstr>
      <vt:lpstr>Vad händer under hösten vintern?</vt:lpstr>
      <vt:lpstr>Frågor?</vt:lpstr>
      <vt:lpstr>Två alternativ...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17</cp:revision>
  <dcterms:created xsi:type="dcterms:W3CDTF">2026-09-24T16:37:02Z</dcterms:created>
  <dcterms:modified xsi:type="dcterms:W3CDTF">2026-10-01T06:50:48Z</dcterms:modified>
</cp:coreProperties>
</file>