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71" r:id="rId3"/>
    <p:sldId id="257" r:id="rId4"/>
    <p:sldId id="258" r:id="rId5"/>
    <p:sldId id="315" r:id="rId6"/>
    <p:sldId id="298" r:id="rId7"/>
    <p:sldId id="260" r:id="rId8"/>
    <p:sldId id="303" r:id="rId9"/>
    <p:sldId id="261" r:id="rId10"/>
    <p:sldId id="312" r:id="rId11"/>
    <p:sldId id="308" r:id="rId12"/>
    <p:sldId id="314" r:id="rId13"/>
    <p:sldId id="316" r:id="rId14"/>
    <p:sldId id="317" r:id="rId15"/>
    <p:sldId id="318" r:id="rId16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248"/>
    <p:restoredTop sz="94694"/>
  </p:normalViewPr>
  <p:slideViewPr>
    <p:cSldViewPr snapToGrid="0" snapToObjects="1">
      <p:cViewPr varScale="1">
        <p:scale>
          <a:sx n="67" d="100"/>
          <a:sy n="67" d="100"/>
        </p:scale>
        <p:origin x="9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4CC3AE1-F623-2241-B0EC-BCDA3E33D7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C936C95-E13B-4C4E-A056-FAA5A56D82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B5E7540-2C31-C446-8A4B-B5F73B23F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E3C5-017E-CA48-B71F-788DD41E7615}" type="datetimeFigureOut">
              <a:rPr lang="sv-SE" smtClean="0"/>
              <a:t>2024-04-06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0437C2B-9B26-4B46-8274-35A1DC5E9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FAD5B42-920F-6C4A-BE02-2334CEE82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9DF1-38AC-6049-B3C9-EE231BC951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0840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E97856E-440B-7848-9F63-DDFC8429F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BC29CDB-5CF5-604A-891A-F48D1104D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C3CDCD4-4E7F-994F-AF99-FC56256F1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E3C5-017E-CA48-B71F-788DD41E7615}" type="datetimeFigureOut">
              <a:rPr lang="sv-SE" smtClean="0"/>
              <a:t>2024-04-06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E09A44F-5DA3-1840-94B3-EE81D7DD2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A6A6432-E1AF-AB4D-9366-35BA6489A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9DF1-38AC-6049-B3C9-EE231BC951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11279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FC7E42-90BC-4841-A472-419DB195F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4379DB6-1D5E-834D-B7B2-BE7DEBFF1B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B86B05F-597C-914C-97EA-510C5B4D2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E3C5-017E-CA48-B71F-788DD41E7615}" type="datetimeFigureOut">
              <a:rPr lang="sv-SE" smtClean="0"/>
              <a:t>2024-04-06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DA120B5-BD73-6447-B3ED-E52BC1970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07BB615-EDD0-2B42-AEEF-96E968EA4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9DF1-38AC-6049-B3C9-EE231BC951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0114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B4BC53-A77A-1E4C-AAAD-83AF18F30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5C097AB-E9A5-524D-9977-DB30699E84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4251359-314B-AF47-BAA8-7674F80CF3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EF01B1E-DCA2-B340-A8C8-2EDCFD2AE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E3C5-017E-CA48-B71F-788DD41E7615}" type="datetimeFigureOut">
              <a:rPr lang="sv-SE" smtClean="0"/>
              <a:t>2024-04-06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09AF0FE-94D9-3848-A666-167B82978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6EFCE86-3285-294B-9FC4-8271A47A9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9DF1-38AC-6049-B3C9-EE231BC951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890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8D7A34-7ED0-6E4A-BE1E-D2C781D77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0B8DA85-9A07-8445-AA9F-D887F27EFF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C4FEB91-C070-7F47-A020-F33A5821E1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24BDEB2-427A-554B-B6BC-B36D4193C8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642296A-1593-E549-A6C3-C56654E9B7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9236E31F-D77C-D940-AACB-ABAE48D1B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E3C5-017E-CA48-B71F-788DD41E7615}" type="datetimeFigureOut">
              <a:rPr lang="sv-SE" smtClean="0"/>
              <a:t>2024-04-06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50C42677-4366-0145-B5F3-835EEA1C0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A0A6407-D382-5B4F-B197-D3038E476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9DF1-38AC-6049-B3C9-EE231BC951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3783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8D4244E-74B3-1343-8C7A-1207BED05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CC47602-07F6-614C-B9B9-A3270E5B7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E3C5-017E-CA48-B71F-788DD41E7615}" type="datetimeFigureOut">
              <a:rPr lang="sv-SE" smtClean="0"/>
              <a:t>2024-04-06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1E9703E-C240-F447-B239-63ABAE575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8560AF0-283B-654C-A49A-896DF869E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9DF1-38AC-6049-B3C9-EE231BC951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051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0368196-13DD-6248-95DA-889FA788B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E3C5-017E-CA48-B71F-788DD41E7615}" type="datetimeFigureOut">
              <a:rPr lang="sv-SE" smtClean="0"/>
              <a:t>2024-04-06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0BF39D90-9ABC-2148-89D3-0785BE34F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C6B1EDB-B01E-3746-AB15-C8C7C272C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9DF1-38AC-6049-B3C9-EE231BC951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0823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9F36DE-4C8B-2E41-BF19-ABE606058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B1BE624-BC8A-EF47-95C4-61198CA69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ADF794D-2D8A-A04A-9CD3-8591F5043F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9377E1D-772E-FF41-8295-619A773A6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E3C5-017E-CA48-B71F-788DD41E7615}" type="datetimeFigureOut">
              <a:rPr lang="sv-SE" smtClean="0"/>
              <a:t>2024-04-06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6F4B5F4-679A-BE4D-965B-4D72DE8F2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2E6A1A2-FDFB-2D40-B9E0-9BB3C7D96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9DF1-38AC-6049-B3C9-EE231BC951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84762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C64E9BC-472D-6F45-A809-D647120AD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BFE54E5-27F4-0747-A1EA-6FA8FC1768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99F6A40-7AF3-7140-ADB0-4DC6ADE7A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1DD193E-2431-9742-A511-A85F9B939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E3C5-017E-CA48-B71F-788DD41E7615}" type="datetimeFigureOut">
              <a:rPr lang="sv-SE" smtClean="0"/>
              <a:t>2024-04-06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420D58D-3663-B946-801C-BCC2F6BA5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0B5633A-A323-0548-80D2-2D93D2303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9DF1-38AC-6049-B3C9-EE231BC951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8510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111FC4A-9753-6448-9E92-0680A4BB4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AECFD00-EC92-2746-ABB6-A5E2A4897F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6169F0B-648A-C948-8552-4989CF7DF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E3C5-017E-CA48-B71F-788DD41E7615}" type="datetimeFigureOut">
              <a:rPr lang="sv-SE" smtClean="0"/>
              <a:t>2024-04-06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977A745-C060-5640-A26D-4705D107B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72394A6-B26E-F646-8E70-C710641E2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9DF1-38AC-6049-B3C9-EE231BC951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1027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F3280D07-0D68-C449-AFBA-CEA74B71A9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FE7300E-BC54-E24F-977A-4CE50A05AE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51F8E32-BA4C-0846-B95A-539F2019E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6E3C5-017E-CA48-B71F-788DD41E7615}" type="datetimeFigureOut">
              <a:rPr lang="sv-SE" smtClean="0"/>
              <a:t>2024-04-06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44EA346-A29E-5048-A3CD-CE2E60742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B6A8158-7E73-9C43-9305-291591A83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7D9DF1-38AC-6049-B3C9-EE231BC951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05550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3102B9F-6845-C449-BE2F-D042F4DFF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40D790C-5295-B548-86FB-EE95C8D492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1C3E525-F5D4-F644-8B1C-36AF845973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6E3C5-017E-CA48-B71F-788DD41E7615}" type="datetimeFigureOut">
              <a:rPr lang="sv-SE" smtClean="0"/>
              <a:t>2024-04-06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4C4398-ACFE-134C-8A4D-0340E6092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38E47E8-0F40-5841-8083-5B6D41BEA9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D9DF1-38AC-6049-B3C9-EE231BC9518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2846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48DAA6-5B40-404B-83A5-7CC99A429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763" y="1428612"/>
            <a:ext cx="10515599" cy="4326146"/>
          </a:xfrm>
        </p:spPr>
        <p:txBody>
          <a:bodyPr>
            <a:normAutofit/>
          </a:bodyPr>
          <a:lstStyle/>
          <a:p>
            <a:pPr algn="ctr"/>
            <a:r>
              <a:rPr lang="sv-SE" sz="6600" b="1" dirty="0"/>
              <a:t>Föräldramöte</a:t>
            </a:r>
            <a:br>
              <a:rPr lang="sv-SE" sz="6600" b="1" dirty="0"/>
            </a:br>
            <a:r>
              <a:rPr lang="sv-SE" sz="6600" b="1" dirty="0"/>
              <a:t>2024-04-06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C5D3D74E-8F4E-CD47-8E1E-F7F88BB2E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666" y="6075260"/>
            <a:ext cx="8466668" cy="78274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0DBDE3B5-F2D9-6CCC-16F7-DAEE159D29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997" cy="12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407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>
            <a:extLst>
              <a:ext uri="{FF2B5EF4-FFF2-40B4-BE49-F238E27FC236}">
                <a16:creationId xmlns:a16="http://schemas.microsoft.com/office/drawing/2014/main" id="{C5D3D74E-8F4E-CD47-8E1E-F7F88BB2E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666" y="6075260"/>
            <a:ext cx="8466668" cy="782740"/>
          </a:xfrm>
          <a:prstGeom prst="rect">
            <a:avLst/>
          </a:prstGeom>
        </p:spPr>
      </p:pic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7963388F-2948-0045-A551-FB0C8D80C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075" y="1428750"/>
            <a:ext cx="10515600" cy="464651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sv-SE" sz="3200" u="sng" dirty="0">
                <a:cs typeface="Calibri"/>
              </a:rPr>
              <a:t>Agenda</a:t>
            </a:r>
            <a:br>
              <a:rPr lang="sv-SE" sz="3200" dirty="0">
                <a:cs typeface="Calibri"/>
              </a:rPr>
            </a:br>
            <a:br>
              <a:rPr lang="sv-SE" sz="3200" dirty="0">
                <a:cs typeface="Calibri"/>
              </a:rPr>
            </a:br>
            <a:r>
              <a:rPr lang="sv-SE" sz="3200" dirty="0">
                <a:cs typeface="Calibri"/>
              </a:rPr>
              <a:t>- Om Tenhults IF</a:t>
            </a:r>
            <a:br>
              <a:rPr lang="sv-SE" sz="3200" dirty="0">
                <a:cs typeface="Calibri"/>
              </a:rPr>
            </a:br>
            <a:br>
              <a:rPr lang="sv-SE" sz="3200" dirty="0">
                <a:cs typeface="Calibri"/>
              </a:rPr>
            </a:br>
            <a:r>
              <a:rPr lang="sv-SE" sz="3200" dirty="0">
                <a:cs typeface="Calibri"/>
              </a:rPr>
              <a:t>- Träningar</a:t>
            </a:r>
            <a:br>
              <a:rPr lang="sv-SE" sz="3200" dirty="0">
                <a:cs typeface="Calibri"/>
              </a:rPr>
            </a:br>
            <a:br>
              <a:rPr lang="sv-SE" sz="3200" dirty="0">
                <a:cs typeface="Calibri"/>
              </a:rPr>
            </a:br>
            <a:r>
              <a:rPr lang="sv-SE" sz="3200" dirty="0">
                <a:cs typeface="Calibri"/>
              </a:rPr>
              <a:t>- Cuper</a:t>
            </a:r>
            <a:br>
              <a:rPr lang="sv-SE" sz="3200" dirty="0">
                <a:cs typeface="Calibri"/>
              </a:rPr>
            </a:br>
            <a:br>
              <a:rPr lang="sv-SE" sz="3200" dirty="0">
                <a:cs typeface="Calibri"/>
              </a:rPr>
            </a:br>
            <a:r>
              <a:rPr lang="sv-SE" sz="3200" dirty="0">
                <a:cs typeface="Calibri"/>
              </a:rPr>
              <a:t>- Föräldraengagemang</a:t>
            </a:r>
            <a:br>
              <a:rPr lang="sv-SE" sz="3200" dirty="0">
                <a:cs typeface="Calibri"/>
              </a:rPr>
            </a:br>
            <a:br>
              <a:rPr lang="sv-SE" sz="3200" dirty="0">
                <a:cs typeface="Calibri"/>
              </a:rPr>
            </a:br>
            <a:r>
              <a:rPr lang="sv-SE" sz="3200" dirty="0">
                <a:cs typeface="Calibri"/>
              </a:rPr>
              <a:t>- Lagförsäljning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BFEF4F38-CCE9-D297-79F1-A72E813CC2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997" cy="12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385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48DAA6-5B40-404B-83A5-7CC99A429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763" y="1428611"/>
            <a:ext cx="10515599" cy="579093"/>
          </a:xfrm>
        </p:spPr>
        <p:txBody>
          <a:bodyPr>
            <a:normAutofit fontScale="90000"/>
          </a:bodyPr>
          <a:lstStyle/>
          <a:p>
            <a:r>
              <a:rPr lang="sv-SE" b="1" dirty="0"/>
              <a:t>Tenhults IF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C5D3D74E-8F4E-CD47-8E1E-F7F88BB2E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666" y="6075260"/>
            <a:ext cx="8466668" cy="782740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0623B1DB-4EE3-084E-96DE-3094797FD512}"/>
              </a:ext>
            </a:extLst>
          </p:cNvPr>
          <p:cNvSpPr txBox="1"/>
          <p:nvPr/>
        </p:nvSpPr>
        <p:spPr>
          <a:xfrm>
            <a:off x="854764" y="2133599"/>
            <a:ext cx="10515598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Bildades 1912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Tenhults IF är en ideell förening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Har tidigare haft andra sporter som bandy och ishockey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Nu fotboll, innebandy, </a:t>
            </a:r>
            <a:r>
              <a:rPr lang="sv-SE" sz="2800" dirty="0" err="1"/>
              <a:t>padel</a:t>
            </a:r>
            <a:r>
              <a:rPr lang="sv-SE" sz="2800" dirty="0"/>
              <a:t> och tennis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450 aktiva i fotbollen med 120 ledare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175 aktiva i innebandyn med 25 ledare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Alla ungdomsledare arbetare ideellt i föreningen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750 medlemmar</a:t>
            </a:r>
          </a:p>
          <a:p>
            <a:endParaRPr lang="sv-S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32822E44-D31C-24DD-5423-E51DF50BE18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563" y="0"/>
            <a:ext cx="12191997" cy="12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393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48DAA6-5B40-404B-83A5-7CC99A429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763" y="1428611"/>
            <a:ext cx="10515599" cy="579093"/>
          </a:xfrm>
        </p:spPr>
        <p:txBody>
          <a:bodyPr>
            <a:normAutofit fontScale="90000"/>
          </a:bodyPr>
          <a:lstStyle/>
          <a:p>
            <a:r>
              <a:rPr lang="sv-SE" b="1" dirty="0"/>
              <a:t>Lag i föreningen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C5D3D74E-8F4E-CD47-8E1E-F7F88BB2E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666" y="6075260"/>
            <a:ext cx="8466668" cy="782740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67F8E7D1-A004-3240-8662-25794018875E}"/>
              </a:ext>
            </a:extLst>
          </p:cNvPr>
          <p:cNvSpPr txBox="1"/>
          <p:nvPr/>
        </p:nvSpPr>
        <p:spPr>
          <a:xfrm>
            <a:off x="854763" y="2007704"/>
            <a:ext cx="10093653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Fotbollen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A-lag herr i division 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A-lag dam i division 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U-lag herr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Juniorlag herr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PF17-dam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18 ungdomslag inklusive fotbollsskola och Boll-i-</a:t>
            </a:r>
            <a:r>
              <a:rPr lang="sv-SE" sz="2400" dirty="0" err="1"/>
              <a:t>Bompa</a:t>
            </a:r>
            <a:endParaRPr lang="sv-SE" sz="2400" dirty="0"/>
          </a:p>
          <a:p>
            <a:r>
              <a:rPr lang="sv-SE" sz="2400" b="1" dirty="0"/>
              <a:t>Innebandyn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dirty="0"/>
              <a:t>A-lag i division 2 och U-laget i division 4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400" dirty="0"/>
              <a:t>6 ungdomslag inklusive innebandyskola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400" dirty="0"/>
          </a:p>
          <a:p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FD873DED-6592-13B6-0EDD-CF5A11A5B7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563" y="0"/>
            <a:ext cx="12191997" cy="12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207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>
            <a:extLst>
              <a:ext uri="{FF2B5EF4-FFF2-40B4-BE49-F238E27FC236}">
                <a16:creationId xmlns:a16="http://schemas.microsoft.com/office/drawing/2014/main" id="{C5D3D74E-8F4E-CD47-8E1E-F7F88BB2E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666" y="6075260"/>
            <a:ext cx="8466668" cy="782740"/>
          </a:xfrm>
          <a:prstGeom prst="rect">
            <a:avLst/>
          </a:prstGeom>
        </p:spPr>
      </p:pic>
      <p:sp>
        <p:nvSpPr>
          <p:cNvPr id="5" name="Rektangel: rundade hörn 2">
            <a:extLst>
              <a:ext uri="{FF2B5EF4-FFF2-40B4-BE49-F238E27FC236}">
                <a16:creationId xmlns:a16="http://schemas.microsoft.com/office/drawing/2014/main" id="{EA8E5066-AD1E-ED4C-A8A3-52A18080F76B}"/>
              </a:ext>
            </a:extLst>
          </p:cNvPr>
          <p:cNvSpPr/>
          <p:nvPr/>
        </p:nvSpPr>
        <p:spPr>
          <a:xfrm>
            <a:off x="4885334" y="1479683"/>
            <a:ext cx="1994503" cy="20487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cs typeface="Calibri"/>
              </a:rPr>
              <a:t>Styrelse</a:t>
            </a:r>
          </a:p>
          <a:p>
            <a:pPr algn="ctr"/>
            <a:r>
              <a:rPr lang="sv-SE" sz="1200" dirty="0">
                <a:cs typeface="Calibri"/>
              </a:rPr>
              <a:t>Ordförande: Mattias </a:t>
            </a:r>
            <a:r>
              <a:rPr lang="sv-SE" sz="1200" dirty="0" err="1">
                <a:cs typeface="Calibri"/>
              </a:rPr>
              <a:t>Fejes</a:t>
            </a:r>
            <a:endParaRPr lang="sv-SE" sz="1200" dirty="0">
              <a:cs typeface="Calibri"/>
            </a:endParaRPr>
          </a:p>
          <a:p>
            <a:pPr algn="ctr"/>
            <a:r>
              <a:rPr lang="sv-SE" sz="1200" dirty="0">
                <a:cs typeface="Calibri"/>
              </a:rPr>
              <a:t>Kassör: Martina Berta</a:t>
            </a:r>
          </a:p>
          <a:p>
            <a:pPr algn="ctr"/>
            <a:r>
              <a:rPr lang="sv-SE" sz="1200" dirty="0">
                <a:cs typeface="Calibri"/>
              </a:rPr>
              <a:t>Sekreterare: Pierre Henriksson </a:t>
            </a:r>
          </a:p>
          <a:p>
            <a:pPr algn="ctr"/>
            <a:r>
              <a:rPr lang="sv-SE" sz="1200" dirty="0">
                <a:cs typeface="Calibri"/>
              </a:rPr>
              <a:t>Ledamöter: Matilda Käck</a:t>
            </a:r>
            <a:br>
              <a:rPr lang="sv-SE" sz="1200" dirty="0">
                <a:cs typeface="Calibri"/>
              </a:rPr>
            </a:br>
            <a:r>
              <a:rPr lang="sv-SE" sz="1200" dirty="0">
                <a:cs typeface="Calibri"/>
              </a:rPr>
              <a:t>Christina </a:t>
            </a:r>
            <a:r>
              <a:rPr lang="sv-SE" sz="1200" dirty="0" err="1">
                <a:cs typeface="Calibri"/>
              </a:rPr>
              <a:t>Gersér</a:t>
            </a:r>
            <a:endParaRPr lang="sv-SE" sz="1200" dirty="0">
              <a:cs typeface="Calibri"/>
            </a:endParaRPr>
          </a:p>
          <a:p>
            <a:pPr algn="ctr"/>
            <a:r>
              <a:rPr lang="sv-SE" sz="1200" dirty="0">
                <a:cs typeface="Calibri"/>
              </a:rPr>
              <a:t>Suppleanter: David </a:t>
            </a:r>
            <a:r>
              <a:rPr lang="sv-SE" sz="1200" dirty="0" err="1">
                <a:cs typeface="Calibri"/>
              </a:rPr>
              <a:t>Tärnbring</a:t>
            </a:r>
            <a:endParaRPr lang="sv-SE" sz="1200" dirty="0">
              <a:cs typeface="Calibri"/>
            </a:endParaRPr>
          </a:p>
          <a:p>
            <a:pPr algn="ctr"/>
            <a:r>
              <a:rPr lang="sv-SE" sz="1200" dirty="0">
                <a:cs typeface="Calibri"/>
              </a:rPr>
              <a:t>Sara Johansson</a:t>
            </a:r>
            <a:br>
              <a:rPr lang="sv-SE" sz="1200" dirty="0">
                <a:cs typeface="Calibri"/>
              </a:rPr>
            </a:br>
            <a:endParaRPr lang="sv-SE" sz="1200" dirty="0">
              <a:cs typeface="Calibri"/>
            </a:endParaRPr>
          </a:p>
        </p:txBody>
      </p:sp>
      <p:sp>
        <p:nvSpPr>
          <p:cNvPr id="6" name="Rektangel: rundade hörn 5">
            <a:extLst>
              <a:ext uri="{FF2B5EF4-FFF2-40B4-BE49-F238E27FC236}">
                <a16:creationId xmlns:a16="http://schemas.microsoft.com/office/drawing/2014/main" id="{57D34FB7-CE9D-A046-99C3-871D241A5387}"/>
              </a:ext>
            </a:extLst>
          </p:cNvPr>
          <p:cNvSpPr/>
          <p:nvPr/>
        </p:nvSpPr>
        <p:spPr>
          <a:xfrm>
            <a:off x="2422501" y="1761437"/>
            <a:ext cx="1746482" cy="748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cs typeface="Calibri"/>
            </a:endParaRPr>
          </a:p>
          <a:p>
            <a:pPr algn="ctr"/>
            <a:r>
              <a:rPr lang="sv-SE" dirty="0">
                <a:cs typeface="Calibri"/>
              </a:rPr>
              <a:t>Anläggning</a:t>
            </a:r>
            <a:endParaRPr lang="sv-SE" dirty="0"/>
          </a:p>
          <a:p>
            <a:pPr algn="ctr"/>
            <a:endParaRPr lang="sv-SE" sz="1200" dirty="0">
              <a:cs typeface="Calibri"/>
            </a:endParaRPr>
          </a:p>
          <a:p>
            <a:pPr algn="ctr"/>
            <a:endParaRPr lang="sv-SE" sz="1200" dirty="0">
              <a:cs typeface="Calibri"/>
            </a:endParaRPr>
          </a:p>
          <a:p>
            <a:pPr algn="ctr"/>
            <a:endParaRPr lang="sv-SE" sz="1200" dirty="0">
              <a:cs typeface="Calibri"/>
            </a:endParaRPr>
          </a:p>
          <a:p>
            <a:pPr algn="ctr"/>
            <a:endParaRPr lang="sv-SE" sz="1200" dirty="0">
              <a:cs typeface="Calibri"/>
            </a:endParaRPr>
          </a:p>
        </p:txBody>
      </p:sp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1A5E4DB4-CDB1-0E4F-B936-4868FA403AAA}"/>
              </a:ext>
            </a:extLst>
          </p:cNvPr>
          <p:cNvSpPr/>
          <p:nvPr/>
        </p:nvSpPr>
        <p:spPr>
          <a:xfrm>
            <a:off x="7609339" y="1467916"/>
            <a:ext cx="1746250" cy="15166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cs typeface="Calibri"/>
              </a:rPr>
              <a:t>Sponsorgrupp</a:t>
            </a:r>
            <a:endParaRPr lang="sv-SE" dirty="0"/>
          </a:p>
          <a:p>
            <a:pPr algn="ctr"/>
            <a:r>
              <a:rPr lang="sv-SE" sz="1200" dirty="0">
                <a:cs typeface="Calibri"/>
              </a:rPr>
              <a:t>Mattias </a:t>
            </a:r>
            <a:r>
              <a:rPr lang="sv-SE" sz="1200" dirty="0" err="1">
                <a:cs typeface="Calibri"/>
              </a:rPr>
              <a:t>Fejes</a:t>
            </a:r>
            <a:endParaRPr lang="sv-SE" dirty="0"/>
          </a:p>
          <a:p>
            <a:pPr algn="ctr"/>
            <a:r>
              <a:rPr lang="sv-SE" sz="1200" dirty="0">
                <a:cs typeface="Calibri"/>
              </a:rPr>
              <a:t>Pierre Henriksson</a:t>
            </a:r>
          </a:p>
          <a:p>
            <a:pPr algn="ctr"/>
            <a:r>
              <a:rPr lang="sv-SE" sz="1200" dirty="0">
                <a:cs typeface="Calibri"/>
              </a:rPr>
              <a:t>Dennis Davidsson</a:t>
            </a:r>
          </a:p>
          <a:p>
            <a:pPr algn="ctr"/>
            <a:r>
              <a:rPr lang="sv-SE" sz="1200" dirty="0">
                <a:cs typeface="Calibri"/>
              </a:rPr>
              <a:t>Johan Göthberg</a:t>
            </a:r>
          </a:p>
          <a:p>
            <a:pPr algn="ctr"/>
            <a:r>
              <a:rPr lang="sv-SE" sz="1200" dirty="0">
                <a:cs typeface="Calibri"/>
              </a:rPr>
              <a:t>Micael </a:t>
            </a:r>
            <a:r>
              <a:rPr lang="sv-SE" sz="1200" dirty="0" err="1">
                <a:cs typeface="Calibri"/>
              </a:rPr>
              <a:t>Höög</a:t>
            </a:r>
            <a:endParaRPr lang="sv-SE" sz="1200" dirty="0">
              <a:cs typeface="Calibri"/>
            </a:endParaRPr>
          </a:p>
          <a:p>
            <a:pPr algn="ctr"/>
            <a:endParaRPr lang="sv-SE" sz="1200" dirty="0">
              <a:cs typeface="Calibri"/>
            </a:endParaRPr>
          </a:p>
        </p:txBody>
      </p:sp>
      <p:sp>
        <p:nvSpPr>
          <p:cNvPr id="8" name="Rektangel: rundade hörn 7">
            <a:extLst>
              <a:ext uri="{FF2B5EF4-FFF2-40B4-BE49-F238E27FC236}">
                <a16:creationId xmlns:a16="http://schemas.microsoft.com/office/drawing/2014/main" id="{662BE803-E3A8-3B44-A151-E063DB990B36}"/>
              </a:ext>
            </a:extLst>
          </p:cNvPr>
          <p:cNvSpPr/>
          <p:nvPr/>
        </p:nvSpPr>
        <p:spPr>
          <a:xfrm>
            <a:off x="3665120" y="4652912"/>
            <a:ext cx="1751706" cy="6494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cs typeface="Calibri"/>
              </a:rPr>
              <a:t>Tennis</a:t>
            </a:r>
          </a:p>
          <a:p>
            <a:pPr algn="ctr"/>
            <a:r>
              <a:rPr lang="sv-SE" sz="1200" dirty="0">
                <a:cs typeface="Calibri"/>
              </a:rPr>
              <a:t>Ordförande: Henrik Johansson</a:t>
            </a:r>
            <a:endParaRPr lang="sv-SE" sz="1200" dirty="0"/>
          </a:p>
        </p:txBody>
      </p:sp>
      <p:sp>
        <p:nvSpPr>
          <p:cNvPr id="10" name="Rektangel: rundade hörn 8">
            <a:extLst>
              <a:ext uri="{FF2B5EF4-FFF2-40B4-BE49-F238E27FC236}">
                <a16:creationId xmlns:a16="http://schemas.microsoft.com/office/drawing/2014/main" id="{7A354457-7977-994E-8A4A-FC5B3CBDE5B4}"/>
              </a:ext>
            </a:extLst>
          </p:cNvPr>
          <p:cNvSpPr/>
          <p:nvPr/>
        </p:nvSpPr>
        <p:spPr>
          <a:xfrm>
            <a:off x="8583084" y="4662166"/>
            <a:ext cx="1746250" cy="6494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cs typeface="Calibri"/>
              </a:rPr>
              <a:t>Innebandy</a:t>
            </a:r>
          </a:p>
          <a:p>
            <a:pPr algn="ctr"/>
            <a:r>
              <a:rPr lang="sv-SE" sz="1200" dirty="0">
                <a:cs typeface="Calibri"/>
              </a:rPr>
              <a:t>Ordförande: Jonas </a:t>
            </a:r>
            <a:r>
              <a:rPr lang="sv-SE" sz="1200" dirty="0" err="1">
                <a:cs typeface="Calibri"/>
              </a:rPr>
              <a:t>Tegvall</a:t>
            </a:r>
            <a:endParaRPr lang="sv-SE" sz="1200" dirty="0"/>
          </a:p>
        </p:txBody>
      </p:sp>
      <p:cxnSp>
        <p:nvCxnSpPr>
          <p:cNvPr id="17" name="Rak pilkoppling 4">
            <a:extLst>
              <a:ext uri="{FF2B5EF4-FFF2-40B4-BE49-F238E27FC236}">
                <a16:creationId xmlns:a16="http://schemas.microsoft.com/office/drawing/2014/main" id="{51401FF9-ABFE-3C46-816E-C44EA0676685}"/>
              </a:ext>
            </a:extLst>
          </p:cNvPr>
          <p:cNvCxnSpPr/>
          <p:nvPr/>
        </p:nvCxnSpPr>
        <p:spPr>
          <a:xfrm flipV="1">
            <a:off x="4123607" y="2135248"/>
            <a:ext cx="771394" cy="1108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Rak pilkoppling 15">
            <a:extLst>
              <a:ext uri="{FF2B5EF4-FFF2-40B4-BE49-F238E27FC236}">
                <a16:creationId xmlns:a16="http://schemas.microsoft.com/office/drawing/2014/main" id="{4F82BAC8-8501-7544-B050-557D06B94E9E}"/>
              </a:ext>
            </a:extLst>
          </p:cNvPr>
          <p:cNvCxnSpPr>
            <a:cxnSpLocks/>
          </p:cNvCxnSpPr>
          <p:nvPr/>
        </p:nvCxnSpPr>
        <p:spPr>
          <a:xfrm flipV="1">
            <a:off x="6837945" y="2172898"/>
            <a:ext cx="771394" cy="1108"/>
          </a:xfrm>
          <a:prstGeom prst="straightConnector1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Vinklad  18">
            <a:extLst>
              <a:ext uri="{FF2B5EF4-FFF2-40B4-BE49-F238E27FC236}">
                <a16:creationId xmlns:a16="http://schemas.microsoft.com/office/drawing/2014/main" id="{49BE5BD6-ECC4-8A40-9559-B028D7BED71E}"/>
              </a:ext>
            </a:extLst>
          </p:cNvPr>
          <p:cNvCxnSpPr>
            <a:cxnSpLocks/>
            <a:endCxn id="8" idx="0"/>
          </p:cNvCxnSpPr>
          <p:nvPr/>
        </p:nvCxnSpPr>
        <p:spPr>
          <a:xfrm rot="10800000" flipV="1">
            <a:off x="4540973" y="3872750"/>
            <a:ext cx="1657074" cy="780162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Vinklad  19">
            <a:extLst>
              <a:ext uri="{FF2B5EF4-FFF2-40B4-BE49-F238E27FC236}">
                <a16:creationId xmlns:a16="http://schemas.microsoft.com/office/drawing/2014/main" id="{807270E9-433D-2249-942A-5E1051C3A62E}"/>
              </a:ext>
            </a:extLst>
          </p:cNvPr>
          <p:cNvCxnSpPr>
            <a:cxnSpLocks/>
          </p:cNvCxnSpPr>
          <p:nvPr/>
        </p:nvCxnSpPr>
        <p:spPr>
          <a:xfrm>
            <a:off x="6189377" y="3879322"/>
            <a:ext cx="1247676" cy="839470"/>
          </a:xfrm>
          <a:prstGeom prst="bentConnector3">
            <a:avLst>
              <a:gd name="adj1" fmla="val 85117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ktangel: rundade hörn 34">
            <a:extLst>
              <a:ext uri="{FF2B5EF4-FFF2-40B4-BE49-F238E27FC236}">
                <a16:creationId xmlns:a16="http://schemas.microsoft.com/office/drawing/2014/main" id="{00907FBE-72D1-4970-82F8-158AC3D02C83}"/>
              </a:ext>
            </a:extLst>
          </p:cNvPr>
          <p:cNvSpPr/>
          <p:nvPr/>
        </p:nvSpPr>
        <p:spPr>
          <a:xfrm>
            <a:off x="1481305" y="4652911"/>
            <a:ext cx="1746250" cy="6494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err="1">
                <a:cs typeface="Calibri"/>
              </a:rPr>
              <a:t>Padel</a:t>
            </a:r>
            <a:endParaRPr lang="sv-SE" dirty="0">
              <a:cs typeface="Calibri"/>
            </a:endParaRPr>
          </a:p>
          <a:p>
            <a:pPr algn="ctr"/>
            <a:r>
              <a:rPr lang="sv-SE" sz="1200" dirty="0">
                <a:cs typeface="Calibri"/>
              </a:rPr>
              <a:t>Ordförande: Pierre Henriksson</a:t>
            </a:r>
            <a:endParaRPr lang="sv-SE" sz="1200" dirty="0"/>
          </a:p>
        </p:txBody>
      </p:sp>
      <p:sp>
        <p:nvSpPr>
          <p:cNvPr id="36" name="Rektangel: rundade hörn 35">
            <a:extLst>
              <a:ext uri="{FF2B5EF4-FFF2-40B4-BE49-F238E27FC236}">
                <a16:creationId xmlns:a16="http://schemas.microsoft.com/office/drawing/2014/main" id="{837E79D7-DD1D-4BE4-B180-9D4AF268849A}"/>
              </a:ext>
            </a:extLst>
          </p:cNvPr>
          <p:cNvSpPr/>
          <p:nvPr/>
        </p:nvSpPr>
        <p:spPr>
          <a:xfrm>
            <a:off x="6350517" y="4652910"/>
            <a:ext cx="1746250" cy="6494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cs typeface="Calibri"/>
              </a:rPr>
              <a:t>Fotboll</a:t>
            </a:r>
          </a:p>
          <a:p>
            <a:pPr algn="ctr"/>
            <a:r>
              <a:rPr lang="sv-SE" sz="1200" dirty="0">
                <a:cs typeface="Calibri"/>
              </a:rPr>
              <a:t>Ordförande: Eric Johansson</a:t>
            </a:r>
            <a:endParaRPr lang="sv-SE" sz="1200" dirty="0"/>
          </a:p>
        </p:txBody>
      </p:sp>
      <p:cxnSp>
        <p:nvCxnSpPr>
          <p:cNvPr id="38" name="Vinklad  18">
            <a:extLst>
              <a:ext uri="{FF2B5EF4-FFF2-40B4-BE49-F238E27FC236}">
                <a16:creationId xmlns:a16="http://schemas.microsoft.com/office/drawing/2014/main" id="{28E290BC-247C-4E9B-B0B0-C28BEC9AE799}"/>
              </a:ext>
            </a:extLst>
          </p:cNvPr>
          <p:cNvCxnSpPr>
            <a:cxnSpLocks/>
          </p:cNvCxnSpPr>
          <p:nvPr/>
        </p:nvCxnSpPr>
        <p:spPr>
          <a:xfrm rot="10800000" flipV="1">
            <a:off x="1943193" y="3873470"/>
            <a:ext cx="2590087" cy="823318"/>
          </a:xfrm>
          <a:prstGeom prst="bentConnector3">
            <a:avLst>
              <a:gd name="adj1" fmla="val 83098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Vinklad  19">
            <a:extLst>
              <a:ext uri="{FF2B5EF4-FFF2-40B4-BE49-F238E27FC236}">
                <a16:creationId xmlns:a16="http://schemas.microsoft.com/office/drawing/2014/main" id="{B80E0599-7368-445B-B65E-66FF4A86EB3A}"/>
              </a:ext>
            </a:extLst>
          </p:cNvPr>
          <p:cNvCxnSpPr>
            <a:cxnSpLocks/>
          </p:cNvCxnSpPr>
          <p:nvPr/>
        </p:nvCxnSpPr>
        <p:spPr>
          <a:xfrm>
            <a:off x="7272326" y="3873470"/>
            <a:ext cx="2453758" cy="913496"/>
          </a:xfrm>
          <a:prstGeom prst="bentConnector3">
            <a:avLst>
              <a:gd name="adj1" fmla="val 86877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Rak koppling 76">
            <a:extLst>
              <a:ext uri="{FF2B5EF4-FFF2-40B4-BE49-F238E27FC236}">
                <a16:creationId xmlns:a16="http://schemas.microsoft.com/office/drawing/2014/main" id="{C5010BB7-6C77-41D6-A7F8-663D82CAA48C}"/>
              </a:ext>
            </a:extLst>
          </p:cNvPr>
          <p:cNvCxnSpPr>
            <a:cxnSpLocks/>
            <a:stCxn id="5" idx="2"/>
            <a:endCxn id="5" idx="2"/>
          </p:cNvCxnSpPr>
          <p:nvPr/>
        </p:nvCxnSpPr>
        <p:spPr>
          <a:xfrm>
            <a:off x="5882586" y="3528391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Rak koppling 78">
            <a:extLst>
              <a:ext uri="{FF2B5EF4-FFF2-40B4-BE49-F238E27FC236}">
                <a16:creationId xmlns:a16="http://schemas.microsoft.com/office/drawing/2014/main" id="{0C23C2CB-7AE5-46E5-8A61-704EB130DEE7}"/>
              </a:ext>
            </a:extLst>
          </p:cNvPr>
          <p:cNvCxnSpPr>
            <a:cxnSpLocks/>
            <a:stCxn id="5" idx="2"/>
          </p:cNvCxnSpPr>
          <p:nvPr/>
        </p:nvCxnSpPr>
        <p:spPr>
          <a:xfrm>
            <a:off x="5882586" y="3528391"/>
            <a:ext cx="0" cy="35093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latshållare för innehåll 8">
            <a:extLst>
              <a:ext uri="{FF2B5EF4-FFF2-40B4-BE49-F238E27FC236}">
                <a16:creationId xmlns:a16="http://schemas.microsoft.com/office/drawing/2014/main" id="{98A6BA2F-9418-F2F1-F108-24CF5D410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5838"/>
            <a:ext cx="12158845" cy="121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829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48DAA6-5B40-404B-83A5-7CC99A429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031" y="1335239"/>
            <a:ext cx="10515599" cy="579093"/>
          </a:xfrm>
        </p:spPr>
        <p:txBody>
          <a:bodyPr>
            <a:normAutofit fontScale="90000"/>
          </a:bodyPr>
          <a:lstStyle/>
          <a:p>
            <a:r>
              <a:rPr lang="sv-SE" b="1" dirty="0"/>
              <a:t>På gång 2024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C5D3D74E-8F4E-CD47-8E1E-F7F88BB2E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666" y="6075260"/>
            <a:ext cx="8466668" cy="782740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367B584F-38E4-9B43-B0BB-60E62DA545DA}"/>
              </a:ext>
            </a:extLst>
          </p:cNvPr>
          <p:cNvSpPr txBox="1"/>
          <p:nvPr/>
        </p:nvSpPr>
        <p:spPr>
          <a:xfrm>
            <a:off x="546410" y="2045919"/>
            <a:ext cx="978292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Kabecupen 7-9-åringar 15-16 juni – 363 lag, 13 500 på Kabevallen under dessa dagar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Utbyggnad ny del med omklädningsrum och förråd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Byggnation av 2 </a:t>
            </a:r>
            <a:r>
              <a:rPr lang="sv-SE" sz="2800" dirty="0" err="1"/>
              <a:t>st</a:t>
            </a:r>
            <a:r>
              <a:rPr lang="sv-SE" sz="2800" dirty="0"/>
              <a:t> 3-3-sarger på gräset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rgbClr val="FF0000"/>
              </a:solidFill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C4DD70FD-4E14-A571-A9D3-96FB1AF1AF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14098"/>
            <a:ext cx="12191997" cy="12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566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48DAA6-5B40-404B-83A5-7CC99A429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763" y="1428611"/>
            <a:ext cx="10515599" cy="579093"/>
          </a:xfrm>
        </p:spPr>
        <p:txBody>
          <a:bodyPr>
            <a:normAutofit fontScale="90000"/>
          </a:bodyPr>
          <a:lstStyle/>
          <a:p>
            <a:r>
              <a:rPr lang="sv-SE" b="1" dirty="0"/>
              <a:t>Avgifter 2024</a:t>
            </a:r>
            <a:endParaRPr lang="sv-SE" b="1" dirty="0">
              <a:solidFill>
                <a:schemeClr val="accent1"/>
              </a:solidFill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C5D3D74E-8F4E-CD47-8E1E-F7F88BB2E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666" y="6075260"/>
            <a:ext cx="8466668" cy="782740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2EBA1B6B-4CE6-A648-A792-A42502FC2588}"/>
              </a:ext>
            </a:extLst>
          </p:cNvPr>
          <p:cNvSpPr txBox="1"/>
          <p:nvPr/>
        </p:nvSpPr>
        <p:spPr>
          <a:xfrm>
            <a:off x="821638" y="2007704"/>
            <a:ext cx="1040719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Medlemsavgift 2024</a:t>
            </a:r>
          </a:p>
          <a:p>
            <a:r>
              <a:rPr lang="sv-SE" sz="2000" dirty="0"/>
              <a:t>Vuxen (fr.o.m. 18 år): 350:-</a:t>
            </a:r>
          </a:p>
          <a:p>
            <a:r>
              <a:rPr lang="sv-SE" sz="2000" dirty="0"/>
              <a:t>Barn: 200:-</a:t>
            </a:r>
          </a:p>
          <a:p>
            <a:r>
              <a:rPr lang="sv-SE" sz="2000" dirty="0"/>
              <a:t>Familjemedlemskap: 600:-</a:t>
            </a:r>
          </a:p>
          <a:p>
            <a:r>
              <a:rPr lang="sv-SE" sz="2000" dirty="0"/>
              <a:t>Stödmedlem 200:-</a:t>
            </a:r>
          </a:p>
          <a:p>
            <a:r>
              <a:rPr lang="sv-SE" sz="2000" dirty="0"/>
              <a:t>Aktiv ledare 200:-</a:t>
            </a:r>
          </a:p>
          <a:p>
            <a:endParaRPr lang="sv-SE" b="1" dirty="0"/>
          </a:p>
          <a:p>
            <a:r>
              <a:rPr lang="sv-SE" b="1" dirty="0"/>
              <a:t>Träningsavgift 2024</a:t>
            </a:r>
          </a:p>
          <a:p>
            <a:r>
              <a:rPr lang="sv-SE" dirty="0"/>
              <a:t>3-3: 600:-</a:t>
            </a:r>
          </a:p>
          <a:p>
            <a:r>
              <a:rPr lang="sv-SE" dirty="0"/>
              <a:t>5-5: 750:-</a:t>
            </a:r>
          </a:p>
          <a:p>
            <a:r>
              <a:rPr lang="sv-SE" dirty="0"/>
              <a:t>7-7: 1200:-</a:t>
            </a:r>
          </a:p>
          <a:p>
            <a:r>
              <a:rPr lang="sv-SE" dirty="0"/>
              <a:t>9-9: 1400:-</a:t>
            </a:r>
          </a:p>
          <a:p>
            <a:r>
              <a:rPr lang="sv-SE" dirty="0"/>
              <a:t>11-11: 1650:-</a:t>
            </a:r>
          </a:p>
          <a:p>
            <a:endParaRPr lang="sv-SE" sz="2800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246F2D0-65D2-7A6F-DD1E-6B3B4797CA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563" y="-5896"/>
            <a:ext cx="12191997" cy="12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011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48DAA6-5B40-404B-83A5-7CC99A429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763" y="1428611"/>
            <a:ext cx="10515599" cy="579093"/>
          </a:xfrm>
        </p:spPr>
        <p:txBody>
          <a:bodyPr>
            <a:normAutofit fontScale="90000"/>
          </a:bodyPr>
          <a:lstStyle/>
          <a:p>
            <a:r>
              <a:rPr lang="sv-SE" b="1" dirty="0"/>
              <a:t>TIF-kontraktet</a:t>
            </a:r>
            <a:endParaRPr lang="sv-SE" b="1" dirty="0">
              <a:solidFill>
                <a:srgbClr val="FF0000"/>
              </a:solidFill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C5D3D74E-8F4E-CD47-8E1E-F7F88BB2E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666" y="6075260"/>
            <a:ext cx="8466668" cy="782740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0623B1DB-4EE3-084E-96DE-3094797FD512}"/>
              </a:ext>
            </a:extLst>
          </p:cNvPr>
          <p:cNvSpPr txBox="1"/>
          <p:nvPr/>
        </p:nvSpPr>
        <p:spPr>
          <a:xfrm>
            <a:off x="854764" y="2133599"/>
            <a:ext cx="105155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Tydliggöra vad Tenhults IF står för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Tydliga förväntningar vad vårdnadshavare kan förvänta sig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Tydliga förväntningar på vad spelare kan förvänta sig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Vad Tenhults IF förväntar sig av vårdnadshavare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Vad Tenhults IF förväntar sig av spelare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Vad Tenhults IF förväntar sig av vårdnadshavare gällande insatser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2E196A0-5CD9-7676-A66D-6145254130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24127"/>
            <a:ext cx="12191997" cy="12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843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48DAA6-5B40-404B-83A5-7CC99A429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909" y="1410976"/>
            <a:ext cx="10515599" cy="579093"/>
          </a:xfrm>
        </p:spPr>
        <p:txBody>
          <a:bodyPr>
            <a:normAutofit fontScale="90000"/>
          </a:bodyPr>
          <a:lstStyle/>
          <a:p>
            <a:endParaRPr lang="sv-SE" b="1" dirty="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C5D3D74E-8F4E-CD47-8E1E-F7F88BB2E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666" y="6075260"/>
            <a:ext cx="8466668" cy="782740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85760075-3E47-EA48-869E-199DD3DD0ECB}"/>
              </a:ext>
            </a:extLst>
          </p:cNvPr>
          <p:cNvSpPr/>
          <p:nvPr/>
        </p:nvSpPr>
        <p:spPr>
          <a:xfrm>
            <a:off x="835909" y="2186607"/>
            <a:ext cx="101831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sv-SE" sz="2400" dirty="0">
                <a:ea typeface="Calibri" panose="020F0502020204030204" pitchFamily="34" charset="0"/>
                <a:cs typeface="Times New Roman" panose="02020603050405020304" pitchFamily="18" charset="0"/>
              </a:rPr>
              <a:t>Tenhults IF bedriver idrott, i enlighet med svensk idrotts verksamhetsidé (i RF:s stadgar), för att alla ska har rolig, må bra och utvecklas under hela livet. </a:t>
            </a:r>
          </a:p>
          <a:p>
            <a:pPr>
              <a:spcAft>
                <a:spcPts val="0"/>
              </a:spcAft>
            </a:pPr>
            <a:r>
              <a:rPr lang="sv-SE" sz="2400" dirty="0">
                <a:ea typeface="Calibri" panose="020F0502020204030204" pitchFamily="34" charset="0"/>
                <a:cs typeface="Times New Roman" panose="02020603050405020304" pitchFamily="18" charset="0"/>
              </a:rPr>
              <a:t>Hos oss är alla välkomna där vi tar hänsyn till de sju diskriminerings-grunderna. Alla får vara med oavsett sin fotbollsmässiga utveckling. 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796169AC-305B-B493-A7C4-4DCF254324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" y="-14098"/>
            <a:ext cx="12191997" cy="12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151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48DAA6-5B40-404B-83A5-7CC99A429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909" y="1410976"/>
            <a:ext cx="10515599" cy="579093"/>
          </a:xfrm>
        </p:spPr>
        <p:txBody>
          <a:bodyPr>
            <a:normAutofit fontScale="90000"/>
          </a:bodyPr>
          <a:lstStyle/>
          <a:p>
            <a:r>
              <a:rPr lang="sv-SE" b="1" dirty="0"/>
              <a:t>Spelarutbildning</a:t>
            </a:r>
            <a:br>
              <a:rPr lang="sv-SE" b="1" dirty="0"/>
            </a:br>
            <a:br>
              <a:rPr lang="sv-SE" b="1" dirty="0"/>
            </a:br>
            <a:r>
              <a:rPr lang="sv-SE" b="1" dirty="0"/>
              <a:t>Spelarutbildningsplan</a:t>
            </a:r>
            <a:br>
              <a:rPr lang="sv-SE" b="1" dirty="0"/>
            </a:br>
            <a:br>
              <a:rPr lang="sv-SE" b="1" dirty="0"/>
            </a:br>
            <a:endParaRPr lang="sv-SE" b="1" dirty="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C5D3D74E-8F4E-CD47-8E1E-F7F88BB2E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666" y="6075260"/>
            <a:ext cx="8466668" cy="782740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CD9A7CA2-04DF-61E7-E7F1-1BB238CD03D0}"/>
              </a:ext>
            </a:extLst>
          </p:cNvPr>
          <p:cNvSpPr txBox="1"/>
          <p:nvPr/>
        </p:nvSpPr>
        <p:spPr>
          <a:xfrm>
            <a:off x="835909" y="2376787"/>
            <a:ext cx="885178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dirty="0"/>
              <a:t>En plan för långsiktig utveckling av fotbollsspelare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dirty="0"/>
              <a:t>Beskriver vår lärandemiljö och förhållningssätt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dirty="0"/>
              <a:t>Utgångspunkt för tränare vid planering av träningens innehåll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dirty="0"/>
              <a:t>Gemensam syn och röd tråd i föreningen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dirty="0"/>
              <a:t>Underlätta och förenkla för tränare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000" dirty="0"/>
              <a:t>Finns på hemsidan – Läs!</a:t>
            </a:r>
          </a:p>
          <a:p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9A799D1-8C78-B114-3C29-AD4AC9F61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1954" y="1773590"/>
            <a:ext cx="2955688" cy="403048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B4D0F723-6B66-7A68-CA64-0CB40084B27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" y="-27017"/>
            <a:ext cx="12191997" cy="12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843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B48DAA6-5B40-404B-83A5-7CC99A429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763" y="1428611"/>
            <a:ext cx="10515599" cy="579093"/>
          </a:xfrm>
        </p:spPr>
        <p:txBody>
          <a:bodyPr>
            <a:normAutofit fontScale="90000"/>
          </a:bodyPr>
          <a:lstStyle/>
          <a:p>
            <a:r>
              <a:rPr lang="sv-SE" b="1" dirty="0"/>
              <a:t>Insatser från föräldrar 7-9-årslag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C5D3D74E-8F4E-CD47-8E1E-F7F88BB2E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666" y="6075260"/>
            <a:ext cx="8466668" cy="782740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2EBA1B6B-4CE6-A648-A792-A42502FC2588}"/>
              </a:ext>
            </a:extLst>
          </p:cNvPr>
          <p:cNvSpPr txBox="1"/>
          <p:nvPr/>
        </p:nvSpPr>
        <p:spPr>
          <a:xfrm>
            <a:off x="963168" y="2233452"/>
            <a:ext cx="1040719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sz="2000" dirty="0"/>
              <a:t>Betala fastställd medlems- och träningsavgift för barnet.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sz="2000" dirty="0"/>
              <a:t>Stå på Ica-lotteriet enligt beslutat schema.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sz="2000" dirty="0"/>
              <a:t>Hjälpa till på Kabecupen (lördagen/söndagen i mitten av juni) enlig tilldelade uppgifter.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sz="2000" dirty="0"/>
              <a:t>Hjälpa till på städdagar inför och efter säsong.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sz="2000" dirty="0"/>
              <a:t>Eventuell lagförsäljning/insatser som laget bestämmer för att få följa med på cuper etc.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sz="2000" dirty="0"/>
              <a:t>Eventuell beslutad föreningsförsäljning/insats som styrelsen beslutar.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sz="2000" dirty="0"/>
              <a:t>Att föräldrar ställer upp som ledare, tränare eller andra uppdrag – vi är en ideell verksamhet som bygger på föräldraengagemang.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sz="2000" dirty="0"/>
              <a:t>Att som förälder ställer upp som linjedomare vid ditt barns hemmamatcher och skjutsa till bortamatcher.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sz="2800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55D45FFA-A562-6B97-59BE-4CEF4BE349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563" y="-29961"/>
            <a:ext cx="12191997" cy="12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360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EB4E54FF-2734-B041-7191-A238BA3DE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763" y="1428611"/>
            <a:ext cx="10515599" cy="579093"/>
          </a:xfrm>
        </p:spPr>
        <p:txBody>
          <a:bodyPr>
            <a:normAutofit fontScale="90000"/>
          </a:bodyPr>
          <a:lstStyle/>
          <a:p>
            <a:r>
              <a:rPr lang="sv-SE" b="1" dirty="0"/>
              <a:t>F16 2024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677F4BFF-18C7-D7BE-8317-D336296779F8}"/>
              </a:ext>
            </a:extLst>
          </p:cNvPr>
          <p:cNvSpPr txBox="1"/>
          <p:nvPr/>
        </p:nvSpPr>
        <p:spPr>
          <a:xfrm>
            <a:off x="854762" y="2458994"/>
            <a:ext cx="1008096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v-SE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Träningstider maj-september: </a:t>
            </a:r>
          </a:p>
          <a:p>
            <a:pPr algn="l"/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Lördag: 8.30-10</a:t>
            </a:r>
          </a:p>
          <a:p>
            <a:pPr algn="l"/>
            <a:r>
              <a:rPr lang="sv-SE" b="0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Torsdag: 17-18.30</a:t>
            </a:r>
          </a:p>
          <a:p>
            <a:pPr algn="l"/>
            <a:r>
              <a:rPr lang="sv-SE" b="0" i="1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Inget krav p</a:t>
            </a:r>
            <a:r>
              <a:rPr lang="sv-SE" i="1" dirty="0">
                <a:solidFill>
                  <a:srgbClr val="222222"/>
                </a:solidFill>
                <a:latin typeface="Arial" panose="020B0604020202020204" pitchFamily="34" charset="0"/>
              </a:rPr>
              <a:t>å att delta på båda träningarna – besvara kallelse för smidigare planering!</a:t>
            </a:r>
          </a:p>
          <a:p>
            <a:pPr algn="l"/>
            <a:endParaRPr lang="sv-SE" b="0" i="1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endParaRPr lang="sv-SE" i="1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l"/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OBS! Träningstider april:</a:t>
            </a:r>
          </a:p>
          <a:p>
            <a:pPr algn="l"/>
            <a:r>
              <a:rPr lang="sv-SE" b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Lördag 6/4: 8.30-10.00</a:t>
            </a:r>
          </a:p>
          <a:p>
            <a:pPr algn="l"/>
            <a:r>
              <a:rPr lang="sv-SE" b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Söndag 14/4: 11.00-12.00</a:t>
            </a:r>
          </a:p>
          <a:p>
            <a:pPr algn="l"/>
            <a:r>
              <a:rPr lang="sv-SE" b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Lördag 20/4: 11.00-12.00</a:t>
            </a:r>
          </a:p>
          <a:p>
            <a:pPr algn="l"/>
            <a:r>
              <a:rPr lang="sv-SE" b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Lördag 27/4: 9.00-10.30</a:t>
            </a:r>
          </a:p>
          <a:p>
            <a:pPr algn="l"/>
            <a:endParaRPr lang="sv-SE" b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endParaRPr lang="sv-SE" b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07BB977-2516-7DC9-A490-C6CC753B1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41488"/>
            <a:ext cx="12191997" cy="12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3410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EB4E54FF-2734-B041-7191-A238BA3DE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763" y="1428611"/>
            <a:ext cx="10515599" cy="579093"/>
          </a:xfrm>
        </p:spPr>
        <p:txBody>
          <a:bodyPr>
            <a:normAutofit fontScale="90000"/>
          </a:bodyPr>
          <a:lstStyle/>
          <a:p>
            <a:r>
              <a:rPr lang="sv-SE" b="1" dirty="0"/>
              <a:t>Cuper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677F4BFF-18C7-D7BE-8317-D336296779F8}"/>
              </a:ext>
            </a:extLst>
          </p:cNvPr>
          <p:cNvSpPr txBox="1"/>
          <p:nvPr/>
        </p:nvSpPr>
        <p:spPr>
          <a:xfrm>
            <a:off x="854762" y="2458994"/>
            <a:ext cx="1008096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b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Anmält: </a:t>
            </a:r>
          </a:p>
          <a:p>
            <a:pPr algn="l"/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KABE-cupen 15-16/6</a:t>
            </a:r>
          </a:p>
          <a:p>
            <a:pPr algn="l"/>
            <a:endParaRPr lang="sv-SE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l"/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Alternativ:</a:t>
            </a:r>
          </a:p>
          <a:p>
            <a:pPr algn="l"/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Loppiscupen (Månsarp) 4/5 (Kostnad 300kr/lag)</a:t>
            </a:r>
          </a:p>
          <a:p>
            <a:pPr algn="l"/>
            <a:r>
              <a:rPr lang="sv-SE" dirty="0" err="1">
                <a:solidFill>
                  <a:srgbClr val="222222"/>
                </a:solidFill>
                <a:latin typeface="Arial" panose="020B0604020202020204" pitchFamily="34" charset="0"/>
              </a:rPr>
              <a:t>Barnarpscupen</a:t>
            </a:r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 1/6 </a:t>
            </a:r>
            <a:endParaRPr lang="sv-SE" b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endParaRPr lang="sv-SE" b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07BB977-2516-7DC9-A490-C6CC753B1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41488"/>
            <a:ext cx="12191997" cy="12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064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EB4E54FF-2734-B041-7191-A238BA3DE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763" y="1428611"/>
            <a:ext cx="10515599" cy="579093"/>
          </a:xfrm>
        </p:spPr>
        <p:txBody>
          <a:bodyPr>
            <a:normAutofit fontScale="90000"/>
          </a:bodyPr>
          <a:lstStyle/>
          <a:p>
            <a:r>
              <a:rPr lang="sv-SE" b="1" dirty="0" err="1"/>
              <a:t>Föräldrarengagemang</a:t>
            </a:r>
            <a:endParaRPr lang="sv-SE" b="1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677F4BFF-18C7-D7BE-8317-D336296779F8}"/>
              </a:ext>
            </a:extLst>
          </p:cNvPr>
          <p:cNvSpPr txBox="1"/>
          <p:nvPr/>
        </p:nvSpPr>
        <p:spPr>
          <a:xfrm>
            <a:off x="854762" y="2458994"/>
            <a:ext cx="1008096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b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Sportadmin</a:t>
            </a:r>
            <a:r>
              <a:rPr lang="sv-SE" b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– besvara </a:t>
            </a:r>
            <a:r>
              <a:rPr lang="sv-SE" b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kalleleser</a:t>
            </a:r>
            <a:r>
              <a:rPr lang="sv-SE" b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och få information</a:t>
            </a:r>
          </a:p>
          <a:p>
            <a:pPr algn="l"/>
            <a:endParaRPr lang="sv-SE" b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sv-SE" b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ICA-lotteri – bemanning 2-3 ggr  under säsong</a:t>
            </a:r>
          </a:p>
          <a:p>
            <a:pPr algn="l"/>
            <a:endParaRPr lang="sv-SE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l"/>
            <a:r>
              <a:rPr lang="sv-SE" b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RC-</a:t>
            </a:r>
            <a:r>
              <a:rPr lang="sv-SE" b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app</a:t>
            </a:r>
            <a:r>
              <a:rPr lang="sv-SE" b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– säljkrav en </a:t>
            </a:r>
            <a:r>
              <a:rPr lang="sv-SE" b="0" u="none" strike="noStrike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app</a:t>
            </a:r>
            <a:r>
              <a:rPr lang="sv-SE" b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/spelare</a:t>
            </a:r>
          </a:p>
          <a:p>
            <a:pPr algn="l"/>
            <a:endParaRPr lang="sv-SE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l"/>
            <a:r>
              <a:rPr lang="sv-SE" b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KABE-cupen – frallor och städ</a:t>
            </a:r>
          </a:p>
          <a:p>
            <a:pPr algn="l"/>
            <a:endParaRPr lang="sv-SE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l"/>
            <a:r>
              <a:rPr lang="sv-SE" b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Tränare</a:t>
            </a:r>
          </a:p>
          <a:p>
            <a:pPr algn="l"/>
            <a:endParaRPr lang="sv-SE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l"/>
            <a:r>
              <a:rPr lang="sv-SE" b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Arrangemangsansvarig: Samordnar lagarrangemang (ex. bemanning KABE-cupen) samt försäljning.</a:t>
            </a:r>
          </a:p>
          <a:p>
            <a:pPr algn="l"/>
            <a:endParaRPr lang="sv-SE" b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07BB977-2516-7DC9-A490-C6CC753B1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41488"/>
            <a:ext cx="12191997" cy="12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404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1">
            <a:extLst>
              <a:ext uri="{FF2B5EF4-FFF2-40B4-BE49-F238E27FC236}">
                <a16:creationId xmlns:a16="http://schemas.microsoft.com/office/drawing/2014/main" id="{EB4E54FF-2734-B041-7191-A238BA3DE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763" y="1428611"/>
            <a:ext cx="10515599" cy="579093"/>
          </a:xfrm>
        </p:spPr>
        <p:txBody>
          <a:bodyPr>
            <a:normAutofit fontScale="90000"/>
          </a:bodyPr>
          <a:lstStyle/>
          <a:p>
            <a:r>
              <a:rPr lang="sv-SE" b="1" dirty="0"/>
              <a:t>Lagförsäljning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677F4BFF-18C7-D7BE-8317-D336296779F8}"/>
              </a:ext>
            </a:extLst>
          </p:cNvPr>
          <p:cNvSpPr txBox="1"/>
          <p:nvPr/>
        </p:nvSpPr>
        <p:spPr>
          <a:xfrm>
            <a:off x="854762" y="2458994"/>
            <a:ext cx="1008096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600kr/spelare till konstgräsfond</a:t>
            </a:r>
          </a:p>
          <a:p>
            <a:pPr algn="l"/>
            <a:endParaRPr lang="sv-SE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l"/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Pengar till cup</a:t>
            </a:r>
            <a:r>
              <a:rPr lang="sv-SE">
                <a:solidFill>
                  <a:srgbClr val="222222"/>
                </a:solidFill>
                <a:latin typeface="Arial" panose="020B0604020202020204" pitchFamily="34" charset="0"/>
              </a:rPr>
              <a:t>/lagaktiviteter</a:t>
            </a:r>
            <a:endParaRPr lang="sv-SE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l"/>
            <a:endParaRPr lang="sv-SE" b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1 RC-</a:t>
            </a:r>
            <a:r>
              <a:rPr lang="sv-SE" dirty="0" err="1">
                <a:solidFill>
                  <a:srgbClr val="222222"/>
                </a:solidFill>
                <a:latin typeface="Arial" panose="020B0604020202020204" pitchFamily="34" charset="0"/>
              </a:rPr>
              <a:t>app</a:t>
            </a:r>
            <a:r>
              <a:rPr lang="sv-SE" dirty="0">
                <a:solidFill>
                  <a:srgbClr val="222222"/>
                </a:solidFill>
                <a:latin typeface="Arial" panose="020B0604020202020204" pitchFamily="34" charset="0"/>
              </a:rPr>
              <a:t> = 150 kr förtjänst</a:t>
            </a:r>
          </a:p>
          <a:p>
            <a:pPr algn="l"/>
            <a:endParaRPr lang="sv-SE" b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sv-SE" b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Förslag?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E07BB977-2516-7DC9-A490-C6CC753B1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-41488"/>
            <a:ext cx="12191997" cy="121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010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IF-presentation" id="{F7933EC4-79FD-D44B-9ED1-9EAB0956E3C7}" vid="{E9314222-758F-E74A-BE31-B72D3250864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5019</TotalTime>
  <Words>639</Words>
  <Application>Microsoft Office PowerPoint</Application>
  <PresentationFormat>Bredbild</PresentationFormat>
  <Paragraphs>138</Paragraphs>
  <Slides>15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Office-tema</vt:lpstr>
      <vt:lpstr>Föräldramöte 2024-04-06</vt:lpstr>
      <vt:lpstr>Agenda  - Om Tenhults IF  - Träningar  - Cuper  - Föräldraengagemang  - Lagförsäljning</vt:lpstr>
      <vt:lpstr>Tenhults IF</vt:lpstr>
      <vt:lpstr>Lag i föreningen</vt:lpstr>
      <vt:lpstr>PowerPoint-presentation</vt:lpstr>
      <vt:lpstr>På gång 2024</vt:lpstr>
      <vt:lpstr>Avgifter 2024</vt:lpstr>
      <vt:lpstr>TIF-kontraktet</vt:lpstr>
      <vt:lpstr>PowerPoint-presentation</vt:lpstr>
      <vt:lpstr>Spelarutbildning  Spelarutbildningsplan  </vt:lpstr>
      <vt:lpstr>Insatser från föräldrar 7-9-årslag</vt:lpstr>
      <vt:lpstr>F16 2024</vt:lpstr>
      <vt:lpstr>Cuper</vt:lpstr>
      <vt:lpstr>Föräldrarengagemang</vt:lpstr>
      <vt:lpstr>Lagförsäljning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Mattias Fejes</dc:creator>
  <cp:lastModifiedBy>Therese Fridholm</cp:lastModifiedBy>
  <cp:revision>150</cp:revision>
  <dcterms:created xsi:type="dcterms:W3CDTF">2019-11-01T08:21:23Z</dcterms:created>
  <dcterms:modified xsi:type="dcterms:W3CDTF">2024-04-06T08:41:34Z</dcterms:modified>
</cp:coreProperties>
</file>