
<file path=[Content_Types].xml><?xml version="1.0" encoding="utf-8"?>
<Types xmlns="http://schemas.openxmlformats.org/package/2006/content-types">
  <Default Extension="emf" ContentType="image/x-emf"/>
  <Default Extension="eps" ContentType="image/ep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55" r:id="rId3"/>
  </p:sldMasterIdLst>
  <p:notesMasterIdLst>
    <p:notesMasterId r:id="rId43"/>
  </p:notesMasterIdLst>
  <p:sldIdLst>
    <p:sldId id="256" r:id="rId4"/>
    <p:sldId id="257" r:id="rId5"/>
    <p:sldId id="287" r:id="rId6"/>
    <p:sldId id="258" r:id="rId7"/>
    <p:sldId id="274" r:id="rId8"/>
    <p:sldId id="276" r:id="rId9"/>
    <p:sldId id="275" r:id="rId10"/>
    <p:sldId id="260" r:id="rId11"/>
    <p:sldId id="261" r:id="rId12"/>
    <p:sldId id="262" r:id="rId13"/>
    <p:sldId id="263" r:id="rId14"/>
    <p:sldId id="264" r:id="rId15"/>
    <p:sldId id="278" r:id="rId16"/>
    <p:sldId id="279" r:id="rId17"/>
    <p:sldId id="280" r:id="rId18"/>
    <p:sldId id="281" r:id="rId19"/>
    <p:sldId id="283" r:id="rId20"/>
    <p:sldId id="284" r:id="rId21"/>
    <p:sldId id="265" r:id="rId22"/>
    <p:sldId id="290" r:id="rId23"/>
    <p:sldId id="286" r:id="rId24"/>
    <p:sldId id="291" r:id="rId25"/>
    <p:sldId id="298" r:id="rId26"/>
    <p:sldId id="297" r:id="rId27"/>
    <p:sldId id="292" r:id="rId28"/>
    <p:sldId id="293" r:id="rId29"/>
    <p:sldId id="294" r:id="rId30"/>
    <p:sldId id="295" r:id="rId31"/>
    <p:sldId id="296" r:id="rId32"/>
    <p:sldId id="304" r:id="rId33"/>
    <p:sldId id="303" r:id="rId34"/>
    <p:sldId id="300" r:id="rId35"/>
    <p:sldId id="306" r:id="rId36"/>
    <p:sldId id="307" r:id="rId37"/>
    <p:sldId id="330" r:id="rId38"/>
    <p:sldId id="331" r:id="rId39"/>
    <p:sldId id="333" r:id="rId40"/>
    <p:sldId id="334" r:id="rId41"/>
    <p:sldId id="332" r:id="rId42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8F403-85F4-47CA-A090-95A5C4FCE9C5}" v="12" dt="2026-03-17T14:44:19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 autoAdjust="0"/>
    <p:restoredTop sz="86425" autoAdjust="0"/>
  </p:normalViewPr>
  <p:slideViewPr>
    <p:cSldViewPr snapToGrid="0">
      <p:cViewPr varScale="1">
        <p:scale>
          <a:sx n="126" d="100"/>
          <a:sy n="126" d="100"/>
        </p:scale>
        <p:origin x="162" y="378"/>
      </p:cViewPr>
      <p:guideLst/>
    </p:cSldViewPr>
  </p:slideViewPr>
  <p:outlineViewPr>
    <p:cViewPr>
      <p:scale>
        <a:sx n="33" d="100"/>
        <a:sy n="33" d="100"/>
      </p:scale>
      <p:origin x="0" y="-2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Andersson" userId="570384e1-913b-4a28-bf75-d99e437edc62" providerId="ADAL" clId="{D568FBF0-53F3-43E9-920B-86D05492C5CF}"/>
    <pc:docChg chg="undo custSel addSld delSld modSld sldOrd modNotesMaster">
      <pc:chgData name="Odd Andersson" userId="570384e1-913b-4a28-bf75-d99e437edc62" providerId="ADAL" clId="{D568FBF0-53F3-43E9-920B-86D05492C5CF}" dt="2026-03-17T14:44:19.440" v="534" actId="14100"/>
      <pc:docMkLst>
        <pc:docMk/>
      </pc:docMkLst>
      <pc:sldChg chg="addSp delSp modSp mod">
        <pc:chgData name="Odd Andersson" userId="570384e1-913b-4a28-bf75-d99e437edc62" providerId="ADAL" clId="{D568FBF0-53F3-43E9-920B-86D05492C5CF}" dt="2026-03-17T14:41:14.370" v="452" actId="20577"/>
        <pc:sldMkLst>
          <pc:docMk/>
          <pc:sldMk cId="3804256331" sldId="293"/>
        </pc:sldMkLst>
        <pc:spChg chg="mod">
          <ac:chgData name="Odd Andersson" userId="570384e1-913b-4a28-bf75-d99e437edc62" providerId="ADAL" clId="{D568FBF0-53F3-43E9-920B-86D05492C5CF}" dt="2026-03-17T14:41:14.370" v="452" actId="20577"/>
          <ac:spMkLst>
            <pc:docMk/>
            <pc:sldMk cId="3804256331" sldId="293"/>
            <ac:spMk id="9" creationId="{229C1EAE-FABE-691F-CC5D-07FD30C9FA3B}"/>
          </ac:spMkLst>
        </pc:spChg>
        <pc:picChg chg="add mod">
          <ac:chgData name="Odd Andersson" userId="570384e1-913b-4a28-bf75-d99e437edc62" providerId="ADAL" clId="{D568FBF0-53F3-43E9-920B-86D05492C5CF}" dt="2026-03-17T14:40:16.528" v="403" actId="14100"/>
          <ac:picMkLst>
            <pc:docMk/>
            <pc:sldMk cId="3804256331" sldId="293"/>
            <ac:picMk id="7" creationId="{6DF53AE5-03A0-EE51-654C-D73E89ECDC96}"/>
          </ac:picMkLst>
        </pc:picChg>
        <pc:picChg chg="del">
          <ac:chgData name="Odd Andersson" userId="570384e1-913b-4a28-bf75-d99e437edc62" providerId="ADAL" clId="{D568FBF0-53F3-43E9-920B-86D05492C5CF}" dt="2026-03-17T14:40:09.435" v="400" actId="478"/>
          <ac:picMkLst>
            <pc:docMk/>
            <pc:sldMk cId="3804256331" sldId="293"/>
            <ac:picMk id="8" creationId="{A4FE507F-988C-4231-4A5F-A396138182DB}"/>
          </ac:picMkLst>
        </pc:picChg>
      </pc:sldChg>
      <pc:sldChg chg="addSp delSp modSp mod">
        <pc:chgData name="Odd Andersson" userId="570384e1-913b-4a28-bf75-d99e437edc62" providerId="ADAL" clId="{D568FBF0-53F3-43E9-920B-86D05492C5CF}" dt="2026-03-17T14:42:45.174" v="533" actId="1076"/>
        <pc:sldMkLst>
          <pc:docMk/>
          <pc:sldMk cId="3816687928" sldId="294"/>
        </pc:sldMkLst>
        <pc:spChg chg="mod">
          <ac:chgData name="Odd Andersson" userId="570384e1-913b-4a28-bf75-d99e437edc62" providerId="ADAL" clId="{D568FBF0-53F3-43E9-920B-86D05492C5CF}" dt="2026-03-17T14:41:29.784" v="483" actId="5793"/>
          <ac:spMkLst>
            <pc:docMk/>
            <pc:sldMk cId="3816687928" sldId="294"/>
            <ac:spMk id="5" creationId="{891DAFA6-919B-7F92-2146-0A26D7FB116F}"/>
          </ac:spMkLst>
        </pc:spChg>
        <pc:spChg chg="add mod">
          <ac:chgData name="Odd Andersson" userId="570384e1-913b-4a28-bf75-d99e437edc62" providerId="ADAL" clId="{D568FBF0-53F3-43E9-920B-86D05492C5CF}" dt="2026-03-17T14:42:45.174" v="533" actId="1076"/>
          <ac:spMkLst>
            <pc:docMk/>
            <pc:sldMk cId="3816687928" sldId="294"/>
            <ac:spMk id="6" creationId="{262CD223-9FE9-0F27-9585-04A30315B5A4}"/>
          </ac:spMkLst>
        </pc:spChg>
        <pc:picChg chg="add mod">
          <ac:chgData name="Odd Andersson" userId="570384e1-913b-4a28-bf75-d99e437edc62" providerId="ADAL" clId="{D568FBF0-53F3-43E9-920B-86D05492C5CF}" dt="2026-03-17T14:42:41.797" v="532" actId="1076"/>
          <ac:picMkLst>
            <pc:docMk/>
            <pc:sldMk cId="3816687928" sldId="294"/>
            <ac:picMk id="4" creationId="{64C61BAA-C538-77C4-8315-1A377F1B2E01}"/>
          </ac:picMkLst>
        </pc:picChg>
        <pc:picChg chg="del mod">
          <ac:chgData name="Odd Andersson" userId="570384e1-913b-4a28-bf75-d99e437edc62" providerId="ADAL" clId="{D568FBF0-53F3-43E9-920B-86D05492C5CF}" dt="2026-03-17T14:40:01.561" v="399" actId="21"/>
          <ac:picMkLst>
            <pc:docMk/>
            <pc:sldMk cId="3816687928" sldId="294"/>
            <ac:picMk id="7" creationId="{6DF53AE5-03A0-EE51-654C-D73E89ECDC96}"/>
          </ac:picMkLst>
        </pc:picChg>
      </pc:sldChg>
      <pc:sldChg chg="addSp modSp mod">
        <pc:chgData name="Odd Andersson" userId="570384e1-913b-4a28-bf75-d99e437edc62" providerId="ADAL" clId="{D568FBF0-53F3-43E9-920B-86D05492C5CF}" dt="2026-03-17T14:44:19.440" v="534" actId="14100"/>
        <pc:sldMkLst>
          <pc:docMk/>
          <pc:sldMk cId="2212300175" sldId="296"/>
        </pc:sldMkLst>
        <pc:spChg chg="mod">
          <ac:chgData name="Odd Andersson" userId="570384e1-913b-4a28-bf75-d99e437edc62" providerId="ADAL" clId="{D568FBF0-53F3-43E9-920B-86D05492C5CF}" dt="2026-03-17T14:44:19.440" v="534" actId="14100"/>
          <ac:spMkLst>
            <pc:docMk/>
            <pc:sldMk cId="2212300175" sldId="296"/>
            <ac:spMk id="6" creationId="{579E6219-DA78-8B8E-A3AA-B9F513AEB6E7}"/>
          </ac:spMkLst>
        </pc:spChg>
        <pc:graphicFrameChg chg="add mod">
          <ac:chgData name="Odd Andersson" userId="570384e1-913b-4a28-bf75-d99e437edc62" providerId="ADAL" clId="{D568FBF0-53F3-43E9-920B-86D05492C5CF}" dt="2026-03-17T14:25:28.800" v="99"/>
          <ac:graphicFrameMkLst>
            <pc:docMk/>
            <pc:sldMk cId="2212300175" sldId="296"/>
            <ac:graphicFrameMk id="2" creationId="{52C019C4-F994-96F6-D193-531E04E8191E}"/>
          </ac:graphicFrameMkLst>
        </pc:graphicFrameChg>
        <pc:graphicFrameChg chg="add mod">
          <ac:chgData name="Odd Andersson" userId="570384e1-913b-4a28-bf75-d99e437edc62" providerId="ADAL" clId="{D568FBF0-53F3-43E9-920B-86D05492C5CF}" dt="2026-03-17T14:25:33.492" v="100"/>
          <ac:graphicFrameMkLst>
            <pc:docMk/>
            <pc:sldMk cId="2212300175" sldId="296"/>
            <ac:graphicFrameMk id="3" creationId="{5B60F208-D9F9-6426-875F-550516815F48}"/>
          </ac:graphicFrameMkLst>
        </pc:graphicFrameChg>
        <pc:graphicFrameChg chg="add mod">
          <ac:chgData name="Odd Andersson" userId="570384e1-913b-4a28-bf75-d99e437edc62" providerId="ADAL" clId="{D568FBF0-53F3-43E9-920B-86D05492C5CF}" dt="2026-03-17T14:29:07.488" v="225"/>
          <ac:graphicFrameMkLst>
            <pc:docMk/>
            <pc:sldMk cId="2212300175" sldId="296"/>
            <ac:graphicFrameMk id="4" creationId="{8AF55E0E-D887-3FCD-0D61-D6EC51743D9C}"/>
          </ac:graphicFrameMkLst>
        </pc:graphicFrameChg>
      </pc:sldChg>
      <pc:sldChg chg="addSp modSp mod">
        <pc:chgData name="Odd Andersson" userId="570384e1-913b-4a28-bf75-d99e437edc62" providerId="ADAL" clId="{D568FBF0-53F3-43E9-920B-86D05492C5CF}" dt="2026-03-15T08:31:30.814" v="5" actId="1076"/>
        <pc:sldMkLst>
          <pc:docMk/>
          <pc:sldMk cId="2249205809" sldId="297"/>
        </pc:sldMkLst>
        <pc:picChg chg="add mod">
          <ac:chgData name="Odd Andersson" userId="570384e1-913b-4a28-bf75-d99e437edc62" providerId="ADAL" clId="{D568FBF0-53F3-43E9-920B-86D05492C5CF}" dt="2026-03-15T08:31:30.814" v="5" actId="1076"/>
          <ac:picMkLst>
            <pc:docMk/>
            <pc:sldMk cId="2249205809" sldId="297"/>
            <ac:picMk id="2" creationId="{5771BE61-6ED5-EF02-96E9-31DA239FFC52}"/>
          </ac:picMkLst>
        </pc:picChg>
      </pc:sldChg>
      <pc:sldChg chg="ord">
        <pc:chgData name="Odd Andersson" userId="570384e1-913b-4a28-bf75-d99e437edc62" providerId="ADAL" clId="{D568FBF0-53F3-43E9-920B-86D05492C5CF}" dt="2026-03-15T08:31:09.427" v="1"/>
        <pc:sldMkLst>
          <pc:docMk/>
          <pc:sldMk cId="1741557085" sldId="298"/>
        </pc:sldMkLst>
      </pc:sldChg>
      <pc:sldChg chg="del">
        <pc:chgData name="Odd Andersson" userId="570384e1-913b-4a28-bf75-d99e437edc62" providerId="ADAL" clId="{D568FBF0-53F3-43E9-920B-86D05492C5CF}" dt="2026-03-16T07:28:19.803" v="6" actId="47"/>
        <pc:sldMkLst>
          <pc:docMk/>
          <pc:sldMk cId="202857154" sldId="301"/>
        </pc:sldMkLst>
      </pc:sldChg>
      <pc:sldChg chg="del">
        <pc:chgData name="Odd Andersson" userId="570384e1-913b-4a28-bf75-d99e437edc62" providerId="ADAL" clId="{D568FBF0-53F3-43E9-920B-86D05492C5CF}" dt="2026-03-16T07:28:19.803" v="6" actId="47"/>
        <pc:sldMkLst>
          <pc:docMk/>
          <pc:sldMk cId="1981717761" sldId="302"/>
        </pc:sldMkLst>
      </pc:sldChg>
      <pc:sldChg chg="addSp delSp modSp mod">
        <pc:chgData name="Odd Andersson" userId="570384e1-913b-4a28-bf75-d99e437edc62" providerId="ADAL" clId="{D568FBF0-53F3-43E9-920B-86D05492C5CF}" dt="2026-03-17T14:38:09.283" v="397" actId="14100"/>
        <pc:sldMkLst>
          <pc:docMk/>
          <pc:sldMk cId="1350055830" sldId="304"/>
        </pc:sldMkLst>
        <pc:spChg chg="add del mod">
          <ac:chgData name="Odd Andersson" userId="570384e1-913b-4a28-bf75-d99e437edc62" providerId="ADAL" clId="{D568FBF0-53F3-43E9-920B-86D05492C5CF}" dt="2026-03-17T14:35:21.139" v="386" actId="478"/>
          <ac:spMkLst>
            <pc:docMk/>
            <pc:sldMk cId="1350055830" sldId="304"/>
            <ac:spMk id="3" creationId="{A88A741C-4BB6-9422-DC68-7504914C0318}"/>
          </ac:spMkLst>
        </pc:spChg>
        <pc:picChg chg="add del">
          <ac:chgData name="Odd Andersson" userId="570384e1-913b-4a28-bf75-d99e437edc62" providerId="ADAL" clId="{D568FBF0-53F3-43E9-920B-86D05492C5CF}" dt="2026-03-17T14:35:24.560" v="388" actId="478"/>
          <ac:picMkLst>
            <pc:docMk/>
            <pc:sldMk cId="1350055830" sldId="304"/>
            <ac:picMk id="5" creationId="{828C2E14-33EB-8249-C716-36B1974A9FEE}"/>
          </ac:picMkLst>
        </pc:picChg>
        <pc:picChg chg="mod">
          <ac:chgData name="Odd Andersson" userId="570384e1-913b-4a28-bf75-d99e437edc62" providerId="ADAL" clId="{D568FBF0-53F3-43E9-920B-86D05492C5CF}" dt="2026-03-17T14:38:09.283" v="397" actId="14100"/>
          <ac:picMkLst>
            <pc:docMk/>
            <pc:sldMk cId="1350055830" sldId="304"/>
            <ac:picMk id="6" creationId="{3A6211F9-82EA-B920-B5F3-B74AFEEF6484}"/>
          </ac:picMkLst>
        </pc:picChg>
        <pc:picChg chg="add mod">
          <ac:chgData name="Odd Andersson" userId="570384e1-913b-4a28-bf75-d99e437edc62" providerId="ADAL" clId="{D568FBF0-53F3-43E9-920B-86D05492C5CF}" dt="2026-03-17T14:38:06.288" v="396" actId="1076"/>
          <ac:picMkLst>
            <pc:docMk/>
            <pc:sldMk cId="1350055830" sldId="304"/>
            <ac:picMk id="9" creationId="{E76B7682-E19E-16A6-54EB-B7C00213DA0A}"/>
          </ac:picMkLst>
        </pc:picChg>
      </pc:sldChg>
      <pc:sldChg chg="add">
        <pc:chgData name="Odd Andersson" userId="570384e1-913b-4a28-bf75-d99e437edc62" providerId="ADAL" clId="{D568FBF0-53F3-43E9-920B-86D05492C5CF}" dt="2026-03-16T07:28:37.522" v="7"/>
        <pc:sldMkLst>
          <pc:docMk/>
          <pc:sldMk cId="2734251311" sldId="330"/>
        </pc:sldMkLst>
      </pc:sldChg>
      <pc:sldChg chg="add">
        <pc:chgData name="Odd Andersson" userId="570384e1-913b-4a28-bf75-d99e437edc62" providerId="ADAL" clId="{D568FBF0-53F3-43E9-920B-86D05492C5CF}" dt="2026-03-16T07:28:37.522" v="7"/>
        <pc:sldMkLst>
          <pc:docMk/>
          <pc:sldMk cId="2232937879" sldId="331"/>
        </pc:sldMkLst>
      </pc:sldChg>
      <pc:sldChg chg="add">
        <pc:chgData name="Odd Andersson" userId="570384e1-913b-4a28-bf75-d99e437edc62" providerId="ADAL" clId="{D568FBF0-53F3-43E9-920B-86D05492C5CF}" dt="2026-03-16T07:28:37.522" v="7"/>
        <pc:sldMkLst>
          <pc:docMk/>
          <pc:sldMk cId="3897206009" sldId="332"/>
        </pc:sldMkLst>
      </pc:sldChg>
      <pc:sldChg chg="add">
        <pc:chgData name="Odd Andersson" userId="570384e1-913b-4a28-bf75-d99e437edc62" providerId="ADAL" clId="{D568FBF0-53F3-43E9-920B-86D05492C5CF}" dt="2026-03-16T07:28:37.522" v="7"/>
        <pc:sldMkLst>
          <pc:docMk/>
          <pc:sldMk cId="3562310242" sldId="333"/>
        </pc:sldMkLst>
      </pc:sldChg>
      <pc:sldChg chg="add">
        <pc:chgData name="Odd Andersson" userId="570384e1-913b-4a28-bf75-d99e437edc62" providerId="ADAL" clId="{D568FBF0-53F3-43E9-920B-86D05492C5CF}" dt="2026-03-16T07:28:37.522" v="7"/>
        <pc:sldMkLst>
          <pc:docMk/>
          <pc:sldMk cId="1505933977" sldId="3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EFE86-46EB-1448-BA09-F37C61EDA1F0}" type="datetimeFigureOut">
              <a:rPr lang="sv-SE" smtClean="0"/>
              <a:t>2026-03-17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A1E3C-40E9-FA4F-AA26-54796ADCE908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643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854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BF59A-E6A0-38C3-FE91-5380F8E90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D22940C-615E-8124-14BE-8BA2B554B9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2B0AF1F-E3A6-7421-94E4-E74C856C1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750F14E-DC3D-720C-6FEC-61DA338D2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3368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B2BA4-479B-1BBB-BF0E-8B9E2094F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422F577-5670-6804-6BF8-252BAC9EF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6CDF4D8-A291-9D09-365E-C73D49929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5CF3121-E6E5-6815-6883-C8D062A07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5004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B945-CF7A-B08B-C797-811D6B85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1B7A50D-741C-176F-E28E-0E0E0E2A9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3E692FE-5942-EAED-E5D9-36AB8E301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F8FFD94-F321-762A-8C54-5D01DA31D0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2709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84EF5-6619-37CD-499C-E09E56860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8B61AF7-1853-8175-A251-03CA4C790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76FB494-5414-FC2E-A523-FB9AE51E8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895B64-C300-FBA0-8505-8D60FE3BAF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7755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473A9-0A1F-260B-9FB9-9BBB4E37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81CA4D9-D563-7539-6946-8DD5E78677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D030550-A03E-2AA5-EC17-DBB9C1933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Tenhults IF är en förening för alla. Vår värdegrund utgår från våra ledord</a:t>
            </a:r>
          </a:p>
          <a:p>
            <a:pPr marL="0" indent="0">
              <a:buNone/>
            </a:pPr>
            <a:r>
              <a:rPr lang="sv-SE" b="1"/>
              <a:t>Gemenskap</a:t>
            </a:r>
            <a:endParaRPr lang="sv-SE"/>
          </a:p>
          <a:p>
            <a:pPr marL="0" indent="0">
              <a:buNone/>
            </a:pPr>
            <a:r>
              <a:rPr lang="sv-SE"/>
              <a:t>Hos oss ska alla trivas, må bra och utvecklas i en god föreningsmiljö. Gruppen ska vara en inspiration för gemenskap och utveckling</a:t>
            </a:r>
          </a:p>
          <a:p>
            <a:pPr marL="0" indent="0">
              <a:buNone/>
            </a:pPr>
            <a:r>
              <a:rPr lang="sv-SE" b="1"/>
              <a:t>Glädje </a:t>
            </a:r>
            <a:endParaRPr lang="sv-SE"/>
          </a:p>
          <a:p>
            <a:pPr marL="0" indent="0">
              <a:buNone/>
            </a:pPr>
            <a:r>
              <a:rPr lang="sv-SE"/>
              <a:t>Glädje är en drivkraft för att idrotta och bidrar till intresse och engagemang. </a:t>
            </a:r>
          </a:p>
          <a:p>
            <a:pPr marL="0" indent="0">
              <a:buNone/>
            </a:pPr>
            <a:r>
              <a:rPr lang="sv-SE" b="1"/>
              <a:t>Delaktighet</a:t>
            </a:r>
            <a:endParaRPr lang="sv-SE"/>
          </a:p>
          <a:p>
            <a:pPr marL="0" indent="0">
              <a:buNone/>
            </a:pPr>
            <a:r>
              <a:rPr lang="sv-SE"/>
              <a:t>Hos oss ska alla kunna deltaga utifrån sina förutsättningar. Alla som deltar får vara med och bestämma och ta ansvar utifrån ålder och mognad.  </a:t>
            </a:r>
          </a:p>
          <a:p>
            <a:pPr marL="0" indent="0">
              <a:buNone/>
            </a:pPr>
            <a:r>
              <a:rPr lang="sv-SE" b="1"/>
              <a:t>Respekt</a:t>
            </a:r>
            <a:endParaRPr lang="sv-SE"/>
          </a:p>
          <a:p>
            <a:pPr marL="0" indent="0">
              <a:buNone/>
            </a:pPr>
            <a:r>
              <a:rPr lang="sv-SE"/>
              <a:t>Hos oss visar vi respekt för alla, oavsett kön, könsidentitet och uttryck, etnisk och social bakgrund, religion/trosuppfattning, funktionsförmåga, sexuell läggning eller ålder.  </a:t>
            </a:r>
          </a:p>
          <a:p>
            <a:endParaRPr lang="sv-SE"/>
          </a:p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DD60C63-F52C-6E9D-5ED3-347914F23C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6507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65D85-28CD-D671-5C4D-FBDAEEEFA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F39862D-5905-0560-C94C-8BA37690E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2C034A3-FD2A-28E6-FADF-E05B3DBDF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AAE8DD-B710-5FA0-F99E-07E2DC5C8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399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C60E-07EE-05CD-BF7F-EE614DC1E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177E696-973F-07BC-6433-3B2E22FA6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88B7AAA-4447-C6F3-6A71-3398BEDE3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689C5C-460C-9656-00FC-CCE1A4840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3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A3809-46C0-D12E-D9AC-2FC9C1343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07E67F6-93B6-07A3-C722-1C3F28F68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AB01C03-9091-FABF-59EB-FCD30C4E2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B21793-A5F5-946F-DBB4-81D1258113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252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11E23-099F-F42A-0D9E-7B75E5FD3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76A9754-2306-3816-4BCE-0F872BA18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1E7CF1E-A193-9E4E-F9F4-D7A5656D0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AC49A9D-478A-08BD-B677-8F0500F84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2193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EAC26-71A9-374A-A625-8116B586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4EC2BB6-8D4F-253A-0B9E-87F3D5BA0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4F8DE37-091E-C87E-18D8-066BF5558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05495C-19FD-AF77-2382-7D867573DF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99216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2CECE-1827-61A0-B611-F0600C1B9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EEA2EA6-CD49-A86A-C996-61CE60CA9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2467B56-F1CE-E6AA-C11F-94BF7659A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5818F05-61C6-0982-4C03-6501BFBDB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7191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8140C-1A39-D3D3-7F0F-1503EC88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3E31120-2827-D67A-563B-E560C2C7F2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4719605-61FB-A4C0-2343-6FF130155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78DA71-177A-AD48-7345-BD233A11A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6150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29EA3-7DC9-ED83-D9CC-09FCCE3A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D365354-24BC-EEEF-7C61-121A637E3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8DD14DC-7006-63C1-AEC2-7289AAE3A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6BC6F14-64F0-8CE0-6CCC-54C9B9C67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40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8D0C-BD7E-4A8D-AD10-C02D2D2E7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7C3B857-28D5-0650-FD6A-EE585514C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E124F6B-50C7-AB3D-77A7-0B711A15B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038BDDC-7145-D354-1458-5730DD0C2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327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9DA25-239B-4A41-804A-9EBDE3E0F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E4BBC50-7751-F802-3D23-08BDE96DA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37FB9DA-8BD6-D132-F3B8-97540740B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D4C8E96-7589-9F7B-73B5-69706714AF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2804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5301F-E657-A8F7-06A2-765C837D3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3E5B2BE-320D-0B80-5757-3354075B3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41C6B89-B797-340D-BB0E-4C77C9680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E54D990-12ED-8B65-ABED-86E2E2D9F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385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99DCB-4ABA-3688-54C8-3742DE8A5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D19D4CD-A35F-9EEF-898A-25F972792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7C995FF-0812-DAD4-8DB8-8534F0DFB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62E1F77-FAC7-14E6-FB14-2857E3053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1E3C-40E9-FA4F-AA26-54796ADCE908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279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8837D2-1B85-70E2-B35B-21B29A2DC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C908FFF-F67F-9127-2CF1-328D0C409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AC94AD-F83A-6EF8-C497-058512969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4CC83-FD9C-2F4C-870E-EA5F4E8BEDC3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C46D9A-8A37-72CF-4510-65DB40D48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F02598-489C-A4DF-518B-F57F8040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13C9-778E-D34A-90D2-C627FC2BBD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54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1EFEC03-7E6D-1A40-5095-30F2ED1C55A0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4D4DB6DB-4DC4-20AD-ADB0-5120A1075385}"/>
              </a:ext>
            </a:extLst>
          </p:cNvPr>
          <p:cNvSpPr/>
          <p:nvPr userDrawn="1"/>
        </p:nvSpPr>
        <p:spPr>
          <a:xfrm>
            <a:off x="-553641" y="4500563"/>
            <a:ext cx="8297466" cy="1868090"/>
          </a:xfrm>
          <a:prstGeom prst="roundRect">
            <a:avLst/>
          </a:prstGeom>
          <a:solidFill>
            <a:schemeClr val="dk1">
              <a:alpha val="69039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ubrik 28">
            <a:extLst>
              <a:ext uri="{FF2B5EF4-FFF2-40B4-BE49-F238E27FC236}">
                <a16:creationId xmlns:a16="http://schemas.microsoft.com/office/drawing/2014/main" id="{385F1EE4-FCD6-0BD6-905C-A4891873FC42}"/>
              </a:ext>
            </a:extLst>
          </p:cNvPr>
          <p:cNvSpPr txBox="1">
            <a:spLocks/>
          </p:cNvSpPr>
          <p:nvPr userDrawn="1"/>
        </p:nvSpPr>
        <p:spPr>
          <a:xfrm>
            <a:off x="528637" y="4608909"/>
            <a:ext cx="6943725" cy="101203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v-SE" sz="5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Rubrik</a:t>
            </a:r>
            <a:endParaRPr lang="sv-SE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ubrik 28">
            <a:extLst>
              <a:ext uri="{FF2B5EF4-FFF2-40B4-BE49-F238E27FC236}">
                <a16:creationId xmlns:a16="http://schemas.microsoft.com/office/drawing/2014/main" id="{6A98A296-3A46-5CE5-A952-CBA1785F1DB1}"/>
              </a:ext>
            </a:extLst>
          </p:cNvPr>
          <p:cNvSpPr txBox="1">
            <a:spLocks/>
          </p:cNvSpPr>
          <p:nvPr userDrawn="1"/>
        </p:nvSpPr>
        <p:spPr>
          <a:xfrm>
            <a:off x="528638" y="5114925"/>
            <a:ext cx="4329112" cy="101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sv-SE" sz="3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Underrubrik</a:t>
            </a:r>
            <a:endParaRPr lang="sv-SE" sz="3000" i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Bildobjekt 11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57ABB9F5-A6E6-61A8-0A48-C2142A140A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57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uta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28">
            <a:extLst>
              <a:ext uri="{FF2B5EF4-FFF2-40B4-BE49-F238E27FC236}">
                <a16:creationId xmlns:a16="http://schemas.microsoft.com/office/drawing/2014/main" id="{385F1EE4-FCD6-0BD6-905C-A4891873FC42}"/>
              </a:ext>
            </a:extLst>
          </p:cNvPr>
          <p:cNvSpPr txBox="1">
            <a:spLocks/>
          </p:cNvSpPr>
          <p:nvPr userDrawn="1"/>
        </p:nvSpPr>
        <p:spPr>
          <a:xfrm>
            <a:off x="528637" y="4608909"/>
            <a:ext cx="6943725" cy="101203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v-SE" sz="5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Rubrik</a:t>
            </a:r>
            <a:endParaRPr lang="sv-SE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Bildobjekt 11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57ABB9F5-A6E6-61A8-0A48-C2142A140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6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onlinebild 3">
            <a:extLst>
              <a:ext uri="{FF2B5EF4-FFF2-40B4-BE49-F238E27FC236}">
                <a16:creationId xmlns:a16="http://schemas.microsoft.com/office/drawing/2014/main" id="{63448295-FE92-6F96-D24D-E8D9E4C9C16B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7329488" y="0"/>
            <a:ext cx="4862512" cy="6858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9FA2D9D-1183-5356-0698-ECE028D391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5200" y="512065"/>
            <a:ext cx="6469062" cy="601200"/>
          </a:xfrm>
          <a:prstGeom prst="rect">
            <a:avLst/>
          </a:prstGeom>
        </p:spPr>
        <p:txBody>
          <a:bodyPr/>
          <a:lstStyle>
            <a:lvl1pPr>
              <a:buNone/>
              <a:defRPr sz="4000" b="1"/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A4E38AF-199E-A4F2-36BF-80D030B060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400" y="1620000"/>
            <a:ext cx="5541818" cy="4197350"/>
          </a:xfrm>
          <a:prstGeom prst="rect">
            <a:avLst/>
          </a:prstGeom>
        </p:spPr>
        <p:txBody>
          <a:bodyPr/>
          <a:lstStyle>
            <a:lvl1pPr>
              <a:buFont typeface="Systemtypsnitt normalt"/>
              <a:buChar char="►"/>
              <a:defRPr sz="2000" b="1"/>
            </a:lvl1pPr>
            <a:lvl2pPr>
              <a:buFont typeface="Systemtypsnitt normalt"/>
              <a:buChar char="►"/>
              <a:defRPr sz="1600"/>
            </a:lvl2pPr>
          </a:lstStyle>
          <a:p>
            <a:pPr lvl="0"/>
            <a:r>
              <a:rPr lang="sv-SE" dirty="0"/>
              <a:t>Rubrik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15" name="Bildobjekt 14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9F36C282-4714-5FAB-297E-798BD10BB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2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r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onlinebild 3">
            <a:extLst>
              <a:ext uri="{FF2B5EF4-FFF2-40B4-BE49-F238E27FC236}">
                <a16:creationId xmlns:a16="http://schemas.microsoft.com/office/drawing/2014/main" id="{63448295-FE92-6F96-D24D-E8D9E4C9C16B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576000" y="1828800"/>
            <a:ext cx="7427236" cy="4545273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9FA2D9D-1183-5356-0698-ECE028D391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5200" y="512065"/>
            <a:ext cx="6469062" cy="601200"/>
          </a:xfrm>
          <a:prstGeom prst="rect">
            <a:avLst/>
          </a:prstGeom>
        </p:spPr>
        <p:txBody>
          <a:bodyPr/>
          <a:lstStyle>
            <a:lvl1pPr>
              <a:buNone/>
              <a:defRPr sz="4000" b="1"/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A4E38AF-199E-A4F2-36BF-80D030B060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56109" y="2200608"/>
            <a:ext cx="3437127" cy="3964664"/>
          </a:xfrm>
          <a:prstGeom prst="rect">
            <a:avLst/>
          </a:prstGeom>
        </p:spPr>
        <p:txBody>
          <a:bodyPr/>
          <a:lstStyle>
            <a:lvl1pPr>
              <a:buFont typeface="Systemtypsnitt normalt"/>
              <a:buChar char="►"/>
              <a:defRPr sz="2000" b="1"/>
            </a:lvl1pPr>
            <a:lvl2pPr>
              <a:buFont typeface="Systemtypsnitt normalt"/>
              <a:buChar char="►"/>
              <a:defRPr sz="1600"/>
            </a:lvl2pPr>
          </a:lstStyle>
          <a:p>
            <a:pPr lvl="0"/>
            <a:r>
              <a:rPr lang="sv-SE" dirty="0"/>
              <a:t>Rubrik</a:t>
            </a:r>
          </a:p>
          <a:p>
            <a:pPr lvl="1"/>
            <a:r>
              <a:rPr lang="sv-SE" dirty="0"/>
              <a:t>Nivå två</a:t>
            </a:r>
          </a:p>
        </p:txBody>
      </p:sp>
      <p:pic>
        <p:nvPicPr>
          <p:cNvPr id="2" name="Bildobjekt 1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6E1FCAFD-9A4B-5FF8-6FFD-7CFF599F93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36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D6316-6A43-20AF-68D5-E0C396A88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1C4DD-8461-0237-E4F7-9F3AC66E9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AA153-D5E8-865F-3910-6066C1998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D7E2-ADF1-49CC-BBD3-6FA531C6A05F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920C1-FB61-779C-387A-252116332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57EB6-48C7-7B24-3C11-8840CCAE9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53890-6C4A-47E5-945F-E30BF85AD90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5314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8E3C288-2072-A90A-DA52-1735F95E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784C6D-24CF-D759-B3DE-3395EFC46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7BD3D4-3079-7A38-8C42-1165C263F6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C4CC83-FD9C-2F4C-870E-EA5F4E8BEDC3}" type="datetimeFigureOut">
              <a:rPr lang="sv-SE" smtClean="0"/>
              <a:t>2026-03-17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A8C9B5-164E-8F1B-531F-E8D649304E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795C0F-A0CB-2D46-EC67-00EE0DA83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A13C9-778E-D34A-90D2-C627FC2BBD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1249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7D1FB912-D66D-A21F-D41D-E1B5335897E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97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06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tif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eps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5.png"/><Relationship Id="rId4" Type="http://schemas.openxmlformats.org/officeDocument/2006/relationships/image" Target="../media/image3.eps"/><Relationship Id="rId9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3.eps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ps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landscup.se/" TargetMode="Externa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csaxnas.se/" TargetMode="External"/><Relationship Id="rId2" Type="http://schemas.openxmlformats.org/officeDocument/2006/relationships/hyperlink" Target="https://www.mollstorpscamping.se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talludden.nu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>
            <a:extLst>
              <a:ext uri="{FF2B5EF4-FFF2-40B4-BE49-F238E27FC236}">
                <a16:creationId xmlns:a16="http://schemas.microsoft.com/office/drawing/2014/main" id="{A97672F2-C9E1-AFB9-B44D-9EC079534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809FBA2-B997-F543-DE2D-F4CD4A9C9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0ADB8C4-C17D-7861-1A69-92234D9F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20BA9AFE-4611-1CDE-39AC-7E310DFCE3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F0D530D2-D570-468C-91FC-0CAB53C06BBB}"/>
              </a:ext>
            </a:extLst>
          </p:cNvPr>
          <p:cNvSpPr/>
          <p:nvPr/>
        </p:nvSpPr>
        <p:spPr>
          <a:xfrm>
            <a:off x="-553641" y="4500563"/>
            <a:ext cx="8297466" cy="1868090"/>
          </a:xfrm>
          <a:prstGeom prst="roundRect">
            <a:avLst/>
          </a:prstGeom>
          <a:solidFill>
            <a:schemeClr val="dk1">
              <a:alpha val="69039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9" name="Rubrik 28">
            <a:extLst>
              <a:ext uri="{FF2B5EF4-FFF2-40B4-BE49-F238E27FC236}">
                <a16:creationId xmlns:a16="http://schemas.microsoft.com/office/drawing/2014/main" id="{01E52233-AAE4-9D0C-0BE8-25945881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637" y="4608909"/>
            <a:ext cx="6943725" cy="101203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sv-SE" sz="5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Föräldramöte 2026</a:t>
            </a:r>
            <a:endParaRPr lang="sv-SE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ubrik 28">
            <a:extLst>
              <a:ext uri="{FF2B5EF4-FFF2-40B4-BE49-F238E27FC236}">
                <a16:creationId xmlns:a16="http://schemas.microsoft.com/office/drawing/2014/main" id="{70E244A1-D33E-A0E7-E029-6370FBADCEF6}"/>
              </a:ext>
            </a:extLst>
          </p:cNvPr>
          <p:cNvSpPr txBox="1">
            <a:spLocks/>
          </p:cNvSpPr>
          <p:nvPr/>
        </p:nvSpPr>
        <p:spPr>
          <a:xfrm>
            <a:off x="528638" y="5114925"/>
            <a:ext cx="4329112" cy="101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sv-S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Tenhults IF – </a:t>
            </a:r>
            <a:r>
              <a:rPr lang="sv-SE" sz="3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P2015</a:t>
            </a:r>
          </a:p>
        </p:txBody>
      </p:sp>
    </p:spTree>
    <p:extLst>
      <p:ext uri="{BB962C8B-B14F-4D97-AF65-F5344CB8AC3E}">
        <p14:creationId xmlns:p14="http://schemas.microsoft.com/office/powerpoint/2010/main" val="419386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534EF-B6A2-E615-30F6-FF86A22F8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 descr="En bild som visar utomhus, moln, himmel, gräs&#10;&#10;AI-genererat innehåll kan vara felaktigt.">
            <a:extLst>
              <a:ext uri="{FF2B5EF4-FFF2-40B4-BE49-F238E27FC236}">
                <a16:creationId xmlns:a16="http://schemas.microsoft.com/office/drawing/2014/main" id="{787814EB-3261-7220-FDE2-0E18C74642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3774" y="-21432"/>
            <a:ext cx="4848226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89DF823-F42D-E23A-AA41-8D14D3403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5776"/>
            <a:ext cx="6102807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721F4F8-9793-85FA-8D32-F4F13560B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05E75CC-8246-8312-F797-CC88BDEB7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CC565FA5-AA16-6BB0-7121-AFBB236E4A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6D41B041-1679-8944-92B3-C42463C67C37}"/>
              </a:ext>
            </a:extLst>
          </p:cNvPr>
          <p:cNvSpPr txBox="1">
            <a:spLocks/>
          </p:cNvSpPr>
          <p:nvPr/>
        </p:nvSpPr>
        <p:spPr>
          <a:xfrm>
            <a:off x="610116" y="2088000"/>
            <a:ext cx="4978730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/>
              <a:t>STYRELSEN INFORMERAR</a:t>
            </a:r>
            <a:br>
              <a:rPr lang="en-US" sz="2000" b="1" dirty="0"/>
            </a:br>
            <a:r>
              <a:rPr lang="en-US" sz="2000" dirty="0" err="1"/>
              <a:t>Viktig</a:t>
            </a:r>
            <a:r>
              <a:rPr lang="en-US" sz="2000" dirty="0"/>
              <a:t> information om </a:t>
            </a:r>
            <a:r>
              <a:rPr lang="en-US" sz="2000" dirty="0" err="1"/>
              <a:t>säsongen</a:t>
            </a:r>
            <a:r>
              <a:rPr lang="en-US" sz="2000" dirty="0"/>
              <a:t> 2026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/>
              <a:t>Rubrik</a:t>
            </a:r>
            <a:br>
              <a:rPr lang="en-US" sz="2000" b="1" dirty="0"/>
            </a:br>
            <a:r>
              <a:rPr lang="en-US" sz="2000" dirty="0" err="1"/>
              <a:t>Underrubrik</a:t>
            </a:r>
            <a:endParaRPr lang="en-US" sz="20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/>
              <a:t>XXX</a:t>
            </a:r>
            <a:br>
              <a:rPr lang="en-US" sz="2000" b="1" dirty="0"/>
            </a:br>
            <a:r>
              <a:rPr lang="en-US" sz="2000" dirty="0" err="1"/>
              <a:t>Xxxx</a:t>
            </a:r>
            <a:endParaRPr lang="en-US" sz="20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/>
              <a:t>XXX</a:t>
            </a:r>
            <a:br>
              <a:rPr lang="en-US" sz="2000" b="1" dirty="0"/>
            </a:br>
            <a:r>
              <a:rPr lang="en-US" sz="2000" dirty="0" err="1"/>
              <a:t>Xxxx</a:t>
            </a:r>
            <a:endParaRPr lang="en-US" sz="20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/>
              <a:t>XXX</a:t>
            </a:r>
            <a:br>
              <a:rPr lang="en-US" sz="2000" b="1" dirty="0"/>
            </a:br>
            <a:r>
              <a:rPr lang="en-US" sz="2000" dirty="0" err="1"/>
              <a:t>Xxxx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9022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>
            <a:extLst>
              <a:ext uri="{FF2B5EF4-FFF2-40B4-BE49-F238E27FC236}">
                <a16:creationId xmlns:a16="http://schemas.microsoft.com/office/drawing/2014/main" id="{A97672F2-C9E1-AFB9-B44D-9EC079534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809FBA2-B997-F543-DE2D-F4CD4A9C9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0ADB8C4-C17D-7861-1A69-92234D9F1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20BA9AFE-4611-1CDE-39AC-7E310DFCE3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F0D530D2-D570-468C-91FC-0CAB53C06BBB}"/>
              </a:ext>
            </a:extLst>
          </p:cNvPr>
          <p:cNvSpPr/>
          <p:nvPr/>
        </p:nvSpPr>
        <p:spPr>
          <a:xfrm>
            <a:off x="-553641" y="4500563"/>
            <a:ext cx="8297466" cy="1421266"/>
          </a:xfrm>
          <a:prstGeom prst="roundRect">
            <a:avLst/>
          </a:prstGeom>
          <a:solidFill>
            <a:schemeClr val="dk1">
              <a:alpha val="69039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ubrik 28">
            <a:extLst>
              <a:ext uri="{FF2B5EF4-FFF2-40B4-BE49-F238E27FC236}">
                <a16:creationId xmlns:a16="http://schemas.microsoft.com/office/drawing/2014/main" id="{01E52233-AAE4-9D0C-0BE8-25945881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637" y="4608909"/>
            <a:ext cx="6943725" cy="101203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sv-SE" sz="5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Styrelsen informerar</a:t>
            </a:r>
            <a:endParaRPr lang="sv-SE" sz="4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72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E4860-24E8-1C53-28BD-84CDC91F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787814EB-3261-7220-FDE2-0E18C74642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3775" y="-14287"/>
            <a:ext cx="4848226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4B9368D-C0CA-CD04-4151-A4334BB5E9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Om föreningen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DCB93F8-45A4-EB34-1C93-E68B6E953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56890C0C-1066-CF9E-2573-A2A96BA2D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50699A85-7E17-05DF-E009-A0E978905F7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575C8A20-E92A-0A0B-2CF9-8DD0BB270029}"/>
              </a:ext>
            </a:extLst>
          </p:cNvPr>
          <p:cNvSpPr txBox="1">
            <a:spLocks/>
          </p:cNvSpPr>
          <p:nvPr/>
        </p:nvSpPr>
        <p:spPr>
          <a:xfrm>
            <a:off x="610116" y="1620000"/>
            <a:ext cx="4978730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Föreningen</a:t>
            </a:r>
            <a:r>
              <a:rPr lang="en-US" sz="2000"/>
              <a:t> </a:t>
            </a:r>
            <a:r>
              <a:rPr lang="en-US" sz="2000" err="1"/>
              <a:t>bildades</a:t>
            </a:r>
            <a:r>
              <a:rPr lang="en-US" sz="2000"/>
              <a:t> 1912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Tenhults</a:t>
            </a:r>
            <a:r>
              <a:rPr lang="en-US" sz="2000"/>
              <a:t> IF </a:t>
            </a:r>
            <a:r>
              <a:rPr lang="en-US" sz="2000" err="1"/>
              <a:t>är</a:t>
            </a:r>
            <a:r>
              <a:rPr lang="en-US" sz="2000"/>
              <a:t>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ideell</a:t>
            </a:r>
            <a:r>
              <a:rPr lang="en-US" sz="2000"/>
              <a:t> </a:t>
            </a:r>
            <a:r>
              <a:rPr lang="en-US" sz="2000" err="1"/>
              <a:t>förening</a:t>
            </a:r>
            <a:r>
              <a:rPr lang="en-US" sz="2000"/>
              <a:t>, </a:t>
            </a:r>
            <a:r>
              <a:rPr lang="en-US" sz="2000" err="1"/>
              <a:t>vilket</a:t>
            </a:r>
            <a:r>
              <a:rPr lang="en-US" sz="2000"/>
              <a:t> </a:t>
            </a:r>
            <a:r>
              <a:rPr lang="en-US" sz="2000" err="1"/>
              <a:t>innebär</a:t>
            </a:r>
            <a:r>
              <a:rPr lang="en-US" sz="2000"/>
              <a:t> </a:t>
            </a:r>
            <a:r>
              <a:rPr lang="en-US" sz="2000" err="1"/>
              <a:t>att</a:t>
            </a:r>
            <a:r>
              <a:rPr lang="en-US" sz="2000"/>
              <a:t> alla </a:t>
            </a:r>
            <a:r>
              <a:rPr lang="en-US" sz="2000" err="1"/>
              <a:t>ungdomsledare</a:t>
            </a:r>
            <a:r>
              <a:rPr lang="en-US" sz="2000"/>
              <a:t> </a:t>
            </a:r>
            <a:r>
              <a:rPr lang="en-US" sz="2000" err="1"/>
              <a:t>gör</a:t>
            </a:r>
            <a:r>
              <a:rPr lang="en-US" sz="2000"/>
              <a:t> </a:t>
            </a:r>
            <a:r>
              <a:rPr lang="en-US" sz="2000" err="1"/>
              <a:t>ett</a:t>
            </a:r>
            <a:r>
              <a:rPr lang="en-US" sz="2000"/>
              <a:t> </a:t>
            </a:r>
            <a:r>
              <a:rPr lang="en-US" sz="2000" err="1"/>
              <a:t>ideellt</a:t>
            </a:r>
            <a:r>
              <a:rPr lang="en-US" sz="2000"/>
              <a:t> </a:t>
            </a:r>
            <a:r>
              <a:rPr lang="en-US" sz="2000" err="1"/>
              <a:t>arbete</a:t>
            </a: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Idrotter</a:t>
            </a:r>
            <a:r>
              <a:rPr lang="en-US" sz="2000"/>
              <a:t>: </a:t>
            </a:r>
            <a:r>
              <a:rPr lang="en-US" sz="2000" err="1"/>
              <a:t>Fotboll</a:t>
            </a:r>
            <a:r>
              <a:rPr lang="en-US" sz="2000"/>
              <a:t>, </a:t>
            </a:r>
            <a:r>
              <a:rPr lang="en-US" sz="2000" err="1"/>
              <a:t>innebandy</a:t>
            </a:r>
            <a:r>
              <a:rPr lang="en-US" sz="2000"/>
              <a:t>, padel, tennis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Cirka 860 </a:t>
            </a:r>
            <a:r>
              <a:rPr lang="en-US" sz="2000" err="1"/>
              <a:t>medlemmar</a:t>
            </a:r>
            <a:r>
              <a:rPr lang="en-US" sz="2000"/>
              <a:t> – </a:t>
            </a:r>
            <a:r>
              <a:rPr lang="en-US" sz="2000" err="1"/>
              <a:t>ökar</a:t>
            </a:r>
            <a:r>
              <a:rPr lang="en-US" sz="2000"/>
              <a:t> för </a:t>
            </a:r>
            <a:r>
              <a:rPr lang="en-US" sz="2000" err="1"/>
              <a:t>varje</a:t>
            </a:r>
            <a:r>
              <a:rPr lang="en-US" sz="2000"/>
              <a:t> </a:t>
            </a:r>
            <a:r>
              <a:rPr lang="en-US" sz="2000" err="1"/>
              <a:t>år</a:t>
            </a: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Kvalitetsklubb</a:t>
            </a:r>
            <a:r>
              <a:rPr lang="en-US" sz="2000"/>
              <a:t> sedan 2023 – </a:t>
            </a:r>
            <a:r>
              <a:rPr lang="en-US" sz="2000" err="1"/>
              <a:t>certifierad</a:t>
            </a:r>
            <a:r>
              <a:rPr lang="en-US" sz="2000"/>
              <a:t> av Svenska </a:t>
            </a:r>
            <a:r>
              <a:rPr lang="en-US" sz="2000" err="1"/>
              <a:t>Fotbollförbundet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897975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F094D-B2C6-1BE6-DE56-CE692A45D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F9CB8A6E-62D8-6E93-CACD-E83C49B97D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4000" y="0"/>
            <a:ext cx="4848226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594659E7-7138-BEFC-DB5C-DF65F16E6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Lag i föreningen 2026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E2E54D67-F4C5-497F-E49A-B42793150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1C40531-7E57-DA02-1EB0-1BF582310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F42B0DB9-F3DC-9E13-61A5-F244360F8B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57F8AB34-4102-1C61-D032-90A5FE424D79}"/>
              </a:ext>
            </a:extLst>
          </p:cNvPr>
          <p:cNvSpPr txBox="1">
            <a:spLocks/>
          </p:cNvSpPr>
          <p:nvPr/>
        </p:nvSpPr>
        <p:spPr>
          <a:xfrm>
            <a:off x="610116" y="1620000"/>
            <a:ext cx="4978730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Fotboll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Herrlag</a:t>
            </a:r>
            <a:r>
              <a:rPr lang="en-US" sz="1600"/>
              <a:t> </a:t>
            </a:r>
            <a:r>
              <a:rPr lang="en-US" sz="1600" err="1"/>
              <a:t>i</a:t>
            </a:r>
            <a:r>
              <a:rPr lang="en-US" sz="1600"/>
              <a:t> division 5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Damlag</a:t>
            </a:r>
            <a:r>
              <a:rPr lang="en-US" sz="1600"/>
              <a:t> I division 5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U-lag </a:t>
            </a:r>
            <a:r>
              <a:rPr lang="en-US" sz="1600" err="1"/>
              <a:t>herr</a:t>
            </a:r>
            <a:endParaRPr lang="en-US" sz="160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Juniorlag</a:t>
            </a:r>
            <a:r>
              <a:rPr lang="en-US" sz="1600"/>
              <a:t> </a:t>
            </a:r>
            <a:r>
              <a:rPr lang="en-US" sz="1600" err="1"/>
              <a:t>herr</a:t>
            </a:r>
            <a:endParaRPr lang="en-US" sz="160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F15/16 dam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17 </a:t>
            </a:r>
            <a:r>
              <a:rPr lang="en-US" sz="1600" err="1"/>
              <a:t>ungdomslag</a:t>
            </a:r>
            <a:r>
              <a:rPr lang="en-US" sz="1600"/>
              <a:t>, </a:t>
            </a:r>
            <a:r>
              <a:rPr lang="en-US" sz="1600" err="1"/>
              <a:t>inklusive</a:t>
            </a:r>
            <a:r>
              <a:rPr lang="en-US" sz="1600"/>
              <a:t> </a:t>
            </a:r>
            <a:r>
              <a:rPr lang="en-US" sz="1600" err="1"/>
              <a:t>Fotbollsskolan</a:t>
            </a:r>
            <a:r>
              <a:rPr lang="en-US" sz="1600"/>
              <a:t> och Boll-</a:t>
            </a:r>
            <a:r>
              <a:rPr lang="en-US" sz="1600" err="1"/>
              <a:t>i</a:t>
            </a:r>
            <a:r>
              <a:rPr lang="en-US" sz="1600"/>
              <a:t>-</a:t>
            </a:r>
            <a:r>
              <a:rPr lang="en-US" sz="1600" err="1"/>
              <a:t>Bompa</a:t>
            </a:r>
            <a:endParaRPr lang="en-US" sz="16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Innebandy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10 </a:t>
            </a:r>
            <a:r>
              <a:rPr lang="en-US" sz="1600" err="1"/>
              <a:t>ungdomslag</a:t>
            </a:r>
            <a:r>
              <a:rPr lang="en-US" sz="1600"/>
              <a:t>, </a:t>
            </a:r>
            <a:r>
              <a:rPr lang="en-US" sz="1600" err="1"/>
              <a:t>inklusive</a:t>
            </a:r>
            <a:r>
              <a:rPr lang="en-US" sz="1600"/>
              <a:t> </a:t>
            </a:r>
            <a:r>
              <a:rPr lang="en-US" sz="1600" err="1"/>
              <a:t>Innebandyskolan</a:t>
            </a:r>
            <a:endParaRPr lang="en-US" sz="160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Målsättning</a:t>
            </a:r>
            <a:r>
              <a:rPr lang="en-US" sz="1600"/>
              <a:t> </a:t>
            </a:r>
            <a:r>
              <a:rPr lang="en-US" sz="1600" err="1"/>
              <a:t>att</a:t>
            </a:r>
            <a:r>
              <a:rPr lang="en-US" sz="1600"/>
              <a:t> </a:t>
            </a:r>
            <a:r>
              <a:rPr lang="en-US" sz="1600" err="1"/>
              <a:t>återstarta</a:t>
            </a:r>
            <a:r>
              <a:rPr lang="en-US" sz="1600"/>
              <a:t> </a:t>
            </a:r>
            <a:r>
              <a:rPr lang="en-US" sz="1600" err="1"/>
              <a:t>herrlag</a:t>
            </a:r>
            <a:r>
              <a:rPr lang="en-US" sz="1600"/>
              <a:t> </a:t>
            </a:r>
            <a:r>
              <a:rPr lang="en-US" sz="1600" err="1"/>
              <a:t>hösten</a:t>
            </a:r>
            <a:r>
              <a:rPr lang="en-US" sz="1600"/>
              <a:t> 2026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/>
              <a:t>Padel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Herrlag</a:t>
            </a:r>
            <a:r>
              <a:rPr lang="en-US" sz="1600"/>
              <a:t> </a:t>
            </a:r>
            <a:r>
              <a:rPr lang="en-US" sz="1600" err="1"/>
              <a:t>i</a:t>
            </a:r>
            <a:r>
              <a:rPr lang="en-US" sz="1600"/>
              <a:t> division 2</a:t>
            </a:r>
          </a:p>
        </p:txBody>
      </p:sp>
    </p:spTree>
    <p:extLst>
      <p:ext uri="{BB962C8B-B14F-4D97-AF65-F5344CB8AC3E}">
        <p14:creationId xmlns:p14="http://schemas.microsoft.com/office/powerpoint/2010/main" val="483014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AB89A-ACA7-E334-76FA-54707CDF5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2BB694F6-EA9E-936C-7FA6-57D057DCD3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3"/>
          <a:stretch>
            <a:fillRect/>
          </a:stretch>
        </p:blipFill>
        <p:spPr>
          <a:xfrm>
            <a:off x="7344000" y="0"/>
            <a:ext cx="4848226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7C20959-C022-F53D-0C71-D2ED372CA1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Avgifter fotboll 2026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7BF20AB-C274-04B2-1C22-853B387A8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31B77CE-4D67-8230-99A4-80D4C200F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AEDA351A-0E1F-B5D7-7B01-0E902A9DE0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C5B30B12-332C-F85F-8FD1-E5633079FE02}"/>
              </a:ext>
            </a:extLst>
          </p:cNvPr>
          <p:cNvSpPr txBox="1">
            <a:spLocks/>
          </p:cNvSpPr>
          <p:nvPr/>
        </p:nvSpPr>
        <p:spPr>
          <a:xfrm>
            <a:off x="610116" y="1620000"/>
            <a:ext cx="4978730" cy="47556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 err="1"/>
              <a:t>Medlemsavgift</a:t>
            </a:r>
            <a:endParaRPr lang="en-US" sz="2000" b="1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Vuxen</a:t>
            </a:r>
            <a:r>
              <a:rPr lang="en-US" sz="1600" dirty="0"/>
              <a:t> </a:t>
            </a:r>
            <a:r>
              <a:rPr lang="en-US" sz="1600" dirty="0" err="1"/>
              <a:t>aktiv</a:t>
            </a:r>
            <a:r>
              <a:rPr lang="en-US" sz="1600" dirty="0"/>
              <a:t> (18 </a:t>
            </a:r>
            <a:r>
              <a:rPr lang="en-US" sz="1600" dirty="0" err="1"/>
              <a:t>år</a:t>
            </a:r>
            <a:r>
              <a:rPr lang="en-US" sz="1600" dirty="0"/>
              <a:t> och </a:t>
            </a:r>
            <a:r>
              <a:rPr lang="en-US" sz="1600" dirty="0" err="1"/>
              <a:t>uppåt</a:t>
            </a:r>
            <a:r>
              <a:rPr lang="en-US" sz="1600" dirty="0"/>
              <a:t>): 400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Ledare</a:t>
            </a:r>
            <a:r>
              <a:rPr lang="en-US" sz="1600" dirty="0"/>
              <a:t>, barn och </a:t>
            </a:r>
            <a:r>
              <a:rPr lang="en-US" sz="1600" dirty="0" err="1"/>
              <a:t>stödmedlem</a:t>
            </a:r>
            <a:r>
              <a:rPr lang="en-US" sz="1600" dirty="0"/>
              <a:t>: 200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Familjemedlemskap</a:t>
            </a:r>
            <a:r>
              <a:rPr lang="en-US" sz="1600" dirty="0"/>
              <a:t>: 600 </a:t>
            </a:r>
            <a:r>
              <a:rPr lang="en-US" sz="1600" dirty="0" err="1"/>
              <a:t>kr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dirty="0" err="1"/>
              <a:t>Träningsavgift</a:t>
            </a:r>
            <a:endParaRPr lang="en-US" sz="2000" b="1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Boll I </a:t>
            </a:r>
            <a:r>
              <a:rPr lang="en-US" sz="1600" dirty="0" err="1"/>
              <a:t>Bompa</a:t>
            </a:r>
            <a:r>
              <a:rPr lang="en-US" sz="1600" dirty="0"/>
              <a:t>: 300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Fotbollsskola</a:t>
            </a:r>
            <a:r>
              <a:rPr lang="en-US" sz="1600" dirty="0"/>
              <a:t>: 600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7 </a:t>
            </a:r>
            <a:r>
              <a:rPr lang="en-US" sz="1600" dirty="0" err="1"/>
              <a:t>år</a:t>
            </a:r>
            <a:r>
              <a:rPr lang="en-US" sz="1600" dirty="0"/>
              <a:t> (3 mot 3): 700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8–9 </a:t>
            </a:r>
            <a:r>
              <a:rPr lang="en-US" sz="1600" dirty="0" err="1"/>
              <a:t>år</a:t>
            </a:r>
            <a:r>
              <a:rPr lang="en-US" sz="1600" dirty="0"/>
              <a:t> (5 mot 5): 950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10–12 </a:t>
            </a:r>
            <a:r>
              <a:rPr lang="en-US" sz="1600" dirty="0" err="1"/>
              <a:t>år</a:t>
            </a:r>
            <a:r>
              <a:rPr lang="en-US" sz="1600" dirty="0"/>
              <a:t> (7 mot 7): 1 400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13–14 </a:t>
            </a:r>
            <a:r>
              <a:rPr lang="en-US" sz="1600" dirty="0" err="1"/>
              <a:t>år</a:t>
            </a:r>
            <a:r>
              <a:rPr lang="en-US" sz="1600" dirty="0"/>
              <a:t> (9 mot 9): 1 600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15–17 </a:t>
            </a:r>
            <a:r>
              <a:rPr lang="en-US" sz="1600" dirty="0" err="1"/>
              <a:t>år</a:t>
            </a:r>
            <a:r>
              <a:rPr lang="en-US" sz="1600" dirty="0"/>
              <a:t> (11 mot 11): 1 850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Seniorlag</a:t>
            </a:r>
            <a:r>
              <a:rPr lang="en-US" sz="1600" dirty="0"/>
              <a:t>: 2 000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Gå-fotboll</a:t>
            </a:r>
            <a:r>
              <a:rPr lang="en-US" sz="1600" dirty="0"/>
              <a:t>: 200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Motionsfotboll</a:t>
            </a:r>
            <a:r>
              <a:rPr lang="en-US" sz="1600" dirty="0"/>
              <a:t>: 400 </a:t>
            </a:r>
            <a:r>
              <a:rPr lang="en-US" sz="1600" dirty="0" err="1"/>
              <a:t>kr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Fritidskortet</a:t>
            </a:r>
            <a:r>
              <a:rPr lang="en-US" sz="1600" dirty="0"/>
              <a:t> – 550:- </a:t>
            </a:r>
            <a:r>
              <a:rPr lang="en-US" sz="1600" dirty="0" err="1"/>
              <a:t>bidrag</a:t>
            </a:r>
            <a:r>
              <a:rPr lang="en-US" sz="1600" dirty="0"/>
              <a:t> 7-16 </a:t>
            </a:r>
            <a:r>
              <a:rPr lang="en-US" sz="1600" dirty="0" err="1"/>
              <a:t>år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48859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8DE09-2511-566E-7A81-5F1FE8859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5811EA-211F-E407-602E-BB4B53884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 dirty="0">
                <a:latin typeface="Arial" panose="020B0604020202020204" pitchFamily="34" charset="0"/>
                <a:cs typeface="Arial" panose="020B0604020202020204" pitchFamily="34" charset="0"/>
              </a:rPr>
              <a:t>Styrelsen 2026 – styrelsens arbete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36210E8-3252-D6A1-669F-F2074AE38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5A300DE6-6638-5656-7098-392878AA1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96A1F332-3B5D-2B8D-F1E5-8BDE91AE34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5" name="Textplatzhalter 16">
            <a:extLst>
              <a:ext uri="{FF2B5EF4-FFF2-40B4-BE49-F238E27FC236}">
                <a16:creationId xmlns:a16="http://schemas.microsoft.com/office/drawing/2014/main" id="{6B889D3F-409C-2D97-666E-251C3912E717}"/>
              </a:ext>
            </a:extLst>
          </p:cNvPr>
          <p:cNvSpPr txBox="1">
            <a:spLocks/>
          </p:cNvSpPr>
          <p:nvPr/>
        </p:nvSpPr>
        <p:spPr>
          <a:xfrm>
            <a:off x="7685268" y="1331522"/>
            <a:ext cx="3837881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Mattias Fejes, </a:t>
            </a:r>
            <a:r>
              <a:rPr lang="en-US" sz="1600" dirty="0" err="1"/>
              <a:t>ordförande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Per Ryner, vice </a:t>
            </a:r>
            <a:r>
              <a:rPr lang="en-US" sz="1600" dirty="0" err="1"/>
              <a:t>ordförande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Per Nilsson, </a:t>
            </a:r>
            <a:r>
              <a:rPr lang="en-US" sz="1600" dirty="0" err="1"/>
              <a:t>sekreterare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Christina </a:t>
            </a:r>
            <a:r>
              <a:rPr lang="en-US" sz="1600" dirty="0" err="1"/>
              <a:t>Gersér</a:t>
            </a:r>
            <a:r>
              <a:rPr lang="en-US" sz="1600" dirty="0"/>
              <a:t>, </a:t>
            </a:r>
            <a:r>
              <a:rPr lang="en-US" sz="1600" dirty="0" err="1"/>
              <a:t>ledamot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Therése </a:t>
            </a:r>
            <a:r>
              <a:rPr lang="en-US" sz="1600" dirty="0" err="1"/>
              <a:t>Carlbrant</a:t>
            </a:r>
            <a:r>
              <a:rPr lang="en-US" sz="1600" dirty="0"/>
              <a:t>, </a:t>
            </a:r>
            <a:r>
              <a:rPr lang="en-US" sz="1600" dirty="0" err="1"/>
              <a:t>ledamot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Anna </a:t>
            </a:r>
            <a:r>
              <a:rPr lang="en-US" sz="1600" dirty="0" err="1"/>
              <a:t>Åman</a:t>
            </a:r>
            <a:r>
              <a:rPr lang="en-US" sz="1600" dirty="0"/>
              <a:t>, </a:t>
            </a:r>
            <a:r>
              <a:rPr lang="en-US" sz="1600" dirty="0" err="1"/>
              <a:t>ledamot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Lisa Svensson, </a:t>
            </a:r>
            <a:r>
              <a:rPr lang="en-US" sz="1600" dirty="0" err="1"/>
              <a:t>ledamot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Sara </a:t>
            </a:r>
            <a:r>
              <a:rPr lang="en-US" sz="1600" dirty="0" err="1"/>
              <a:t>Rudenhammar</a:t>
            </a:r>
            <a:r>
              <a:rPr lang="en-US" sz="1600" dirty="0"/>
              <a:t>, </a:t>
            </a:r>
            <a:r>
              <a:rPr lang="en-US" sz="1600" dirty="0" err="1"/>
              <a:t>suppleant</a:t>
            </a: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Jessica Stark, </a:t>
            </a:r>
            <a:r>
              <a:rPr lang="en-US" sz="1600" dirty="0" err="1"/>
              <a:t>suppleant</a:t>
            </a:r>
            <a:endParaRPr lang="en-US" sz="16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FED43A9-0B44-AFB4-6520-05FFC35AD04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4811" y="1331522"/>
            <a:ext cx="6687155" cy="463566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D84CCF1F-84FB-1B82-18C6-E50F11C44D9D}"/>
              </a:ext>
            </a:extLst>
          </p:cNvPr>
          <p:cNvSpPr txBox="1"/>
          <p:nvPr/>
        </p:nvSpPr>
        <p:spPr>
          <a:xfrm flipH="1">
            <a:off x="7685268" y="5046270"/>
            <a:ext cx="4643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sv-SE" sz="1600" dirty="0"/>
              <a:t>Verksamhetsplan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v-SE" sz="1600" dirty="0"/>
              <a:t>SWOT-analys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v-SE" sz="1600" dirty="0"/>
              <a:t>Marknad/sponsring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v-SE" sz="1600" dirty="0"/>
              <a:t>Ideellt engagemang/rollbibliotek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sv-SE" sz="1600" dirty="0"/>
              <a:t>Värdegrund/trygghet/mentorskap/introduktion</a:t>
            </a:r>
          </a:p>
        </p:txBody>
      </p:sp>
    </p:spTree>
    <p:extLst>
      <p:ext uri="{BB962C8B-B14F-4D97-AF65-F5344CB8AC3E}">
        <p14:creationId xmlns:p14="http://schemas.microsoft.com/office/powerpoint/2010/main" val="421605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93F3E-0035-A9C3-66DE-16DAEABC3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F5332C85-D69E-BA60-EFD6-D9E12C6294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3775" y="14400"/>
            <a:ext cx="4848226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7D72B56-D22B-0FDF-2500-1936DCE9C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Tenhults IF:s värdegrund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416A9FA-3D23-BDA4-5950-A9142C601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E8E1EE8-D4F7-5BFF-CDA5-190A3E3E7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BA08F08D-F0C8-0B30-28A1-B3AA76B4788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9182DAD5-9E7D-2A0D-DEA7-16FEC2C09189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D2866C6B-3666-87EA-0CC4-E1B76232C0CE}"/>
              </a:ext>
            </a:extLst>
          </p:cNvPr>
          <p:cNvSpPr txBox="1">
            <a:spLocks/>
          </p:cNvSpPr>
          <p:nvPr/>
        </p:nvSpPr>
        <p:spPr>
          <a:xfrm>
            <a:off x="610115" y="1620000"/>
            <a:ext cx="6010603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Pct val="75000"/>
              <a:buNone/>
            </a:pPr>
            <a:r>
              <a:rPr lang="en-US" sz="2000" err="1"/>
              <a:t>Tenhults</a:t>
            </a:r>
            <a:r>
              <a:rPr lang="en-US" sz="2000"/>
              <a:t> IF </a:t>
            </a:r>
            <a:r>
              <a:rPr lang="en-US" sz="2000" err="1"/>
              <a:t>är</a:t>
            </a:r>
            <a:r>
              <a:rPr lang="en-US" sz="2000"/>
              <a:t>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förening</a:t>
            </a:r>
            <a:r>
              <a:rPr lang="en-US" sz="2000"/>
              <a:t> för alla. </a:t>
            </a:r>
            <a:br>
              <a:rPr lang="en-US" sz="2000"/>
            </a:br>
            <a:r>
              <a:rPr lang="en-US" sz="2000"/>
              <a:t>Vår </a:t>
            </a:r>
            <a:r>
              <a:rPr lang="en-US" sz="2000" err="1"/>
              <a:t>värdegrund</a:t>
            </a:r>
            <a:r>
              <a:rPr lang="en-US" sz="2000"/>
              <a:t> </a:t>
            </a:r>
            <a:r>
              <a:rPr lang="en-US" sz="2000" err="1"/>
              <a:t>utgår</a:t>
            </a:r>
            <a:r>
              <a:rPr lang="en-US" sz="2000"/>
              <a:t> </a:t>
            </a:r>
            <a:r>
              <a:rPr lang="en-US" sz="2000" err="1"/>
              <a:t>från</a:t>
            </a:r>
            <a:r>
              <a:rPr lang="en-US" sz="2000"/>
              <a:t> </a:t>
            </a:r>
            <a:r>
              <a:rPr lang="en-US" sz="2000" err="1"/>
              <a:t>våra</a:t>
            </a:r>
            <a:r>
              <a:rPr lang="en-US" sz="2000"/>
              <a:t> </a:t>
            </a:r>
            <a:r>
              <a:rPr lang="en-US" sz="2000" err="1"/>
              <a:t>fyra</a:t>
            </a:r>
            <a:r>
              <a:rPr lang="en-US" sz="2000"/>
              <a:t> </a:t>
            </a:r>
            <a:r>
              <a:rPr lang="en-US" sz="2000" err="1"/>
              <a:t>ledord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Gemenskap</a:t>
            </a:r>
            <a:endParaRPr lang="en-US" sz="2000" b="1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Glädje</a:t>
            </a:r>
            <a:endParaRPr lang="en-US" sz="2000" b="1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Delaktighet</a:t>
            </a:r>
            <a:endParaRPr lang="en-US" sz="2000" b="1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Respekt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160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160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16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279303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EE807-88CC-A635-073C-C189EE407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47B4260A-F0CE-E81B-E139-FA8CD511AB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0003" y="0"/>
            <a:ext cx="4848226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94591A7-AC7B-A4F9-FB58-CCDF8332AE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Fotbollens spela lek &amp; lär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6A31FED-25DB-7938-0D23-29B2A16A1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ABA4A5B-607C-8237-2C92-E5784ED33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102CA18B-6B09-D350-80DD-3671222EEF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1CFA2CA2-0D77-57AF-1477-E21CB5C35533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EB07A535-244E-E45E-68A1-48AF935808BB}"/>
              </a:ext>
            </a:extLst>
          </p:cNvPr>
          <p:cNvSpPr txBox="1">
            <a:spLocks/>
          </p:cNvSpPr>
          <p:nvPr/>
        </p:nvSpPr>
        <p:spPr>
          <a:xfrm>
            <a:off x="610116" y="1620000"/>
            <a:ext cx="5485884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Fotboll</a:t>
            </a:r>
            <a:r>
              <a:rPr lang="en-US" sz="2000" b="1"/>
              <a:t> för alla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Alla ska </a:t>
            </a:r>
            <a:r>
              <a:rPr lang="en-US" sz="1600" err="1"/>
              <a:t>kunna</a:t>
            </a:r>
            <a:r>
              <a:rPr lang="en-US" sz="1600"/>
              <a:t> </a:t>
            </a:r>
            <a:r>
              <a:rPr lang="en-US" sz="1600" err="1"/>
              <a:t>spela</a:t>
            </a:r>
            <a:r>
              <a:rPr lang="en-US" sz="1600"/>
              <a:t> </a:t>
            </a:r>
            <a:r>
              <a:rPr lang="en-US" sz="1600" err="1"/>
              <a:t>oavsett</a:t>
            </a:r>
            <a:r>
              <a:rPr lang="en-US" sz="1600"/>
              <a:t> </a:t>
            </a:r>
            <a:r>
              <a:rPr lang="en-US" sz="1600" err="1"/>
              <a:t>förutsättningar</a:t>
            </a:r>
            <a:r>
              <a:rPr lang="en-US" sz="1600"/>
              <a:t>.</a:t>
            </a:r>
            <a:endParaRPr lang="en-US" sz="2000" b="1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/>
              <a:t>Barns och </a:t>
            </a:r>
            <a:r>
              <a:rPr lang="en-US" sz="2000" b="1" err="1"/>
              <a:t>ungdomars</a:t>
            </a:r>
            <a:r>
              <a:rPr lang="en-US" sz="2000" b="1"/>
              <a:t> </a:t>
            </a:r>
            <a:r>
              <a:rPr lang="en-US" sz="2000" b="1" err="1"/>
              <a:t>villkor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Utgå</a:t>
            </a:r>
            <a:r>
              <a:rPr lang="en-US" sz="1600"/>
              <a:t> </a:t>
            </a:r>
            <a:r>
              <a:rPr lang="en-US" sz="1600" err="1"/>
              <a:t>ifrån</a:t>
            </a:r>
            <a:r>
              <a:rPr lang="en-US" sz="1600"/>
              <a:t> </a:t>
            </a:r>
            <a:r>
              <a:rPr lang="en-US" sz="1600" err="1"/>
              <a:t>barnets</a:t>
            </a:r>
            <a:r>
              <a:rPr lang="en-US" sz="1600"/>
              <a:t> </a:t>
            </a:r>
            <a:r>
              <a:rPr lang="en-US" sz="1600" err="1"/>
              <a:t>behov</a:t>
            </a:r>
            <a:r>
              <a:rPr lang="en-US" sz="1600"/>
              <a:t>, </a:t>
            </a:r>
            <a:r>
              <a:rPr lang="en-US" sz="1600" err="1"/>
              <a:t>inte</a:t>
            </a:r>
            <a:r>
              <a:rPr lang="en-US" sz="1600"/>
              <a:t> de </a:t>
            </a:r>
            <a:r>
              <a:rPr lang="en-US" sz="1600" err="1"/>
              <a:t>vuxnas</a:t>
            </a:r>
            <a:r>
              <a:rPr lang="en-US" sz="16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Fokus</a:t>
            </a:r>
            <a:r>
              <a:rPr lang="en-US" sz="2000" b="1"/>
              <a:t> </a:t>
            </a:r>
            <a:r>
              <a:rPr lang="en-US" sz="2000" b="1" err="1"/>
              <a:t>på</a:t>
            </a:r>
            <a:r>
              <a:rPr lang="en-US" sz="2000" b="1"/>
              <a:t> </a:t>
            </a:r>
            <a:r>
              <a:rPr lang="en-US" sz="2000" b="1" err="1"/>
              <a:t>glädje</a:t>
            </a:r>
            <a:r>
              <a:rPr lang="en-US" sz="2000" b="1"/>
              <a:t>, </a:t>
            </a:r>
            <a:r>
              <a:rPr lang="en-US" sz="2000" b="1" err="1"/>
              <a:t>ansträngning</a:t>
            </a:r>
            <a:r>
              <a:rPr lang="en-US" sz="2000" b="1"/>
              <a:t> och </a:t>
            </a:r>
            <a:r>
              <a:rPr lang="en-US" sz="2000" b="1" err="1"/>
              <a:t>lärande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Utveckling</a:t>
            </a:r>
            <a:r>
              <a:rPr lang="en-US" sz="1600"/>
              <a:t> </a:t>
            </a:r>
            <a:r>
              <a:rPr lang="en-US" sz="1600" err="1"/>
              <a:t>är</a:t>
            </a:r>
            <a:r>
              <a:rPr lang="en-US" sz="1600"/>
              <a:t> </a:t>
            </a:r>
            <a:r>
              <a:rPr lang="en-US" sz="1600" err="1"/>
              <a:t>viktigare</a:t>
            </a:r>
            <a:r>
              <a:rPr lang="en-US" sz="1600"/>
              <a:t> </a:t>
            </a:r>
            <a:r>
              <a:rPr lang="en-US" sz="1600" err="1"/>
              <a:t>än</a:t>
            </a:r>
            <a:r>
              <a:rPr lang="en-US" sz="1600"/>
              <a:t> </a:t>
            </a:r>
            <a:r>
              <a:rPr lang="en-US" sz="1600" err="1"/>
              <a:t>resultat</a:t>
            </a:r>
            <a:r>
              <a:rPr lang="en-US" sz="16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Hållbart</a:t>
            </a:r>
            <a:r>
              <a:rPr lang="en-US" sz="2000" b="1"/>
              <a:t> </a:t>
            </a:r>
            <a:r>
              <a:rPr lang="en-US" sz="2000" b="1" err="1"/>
              <a:t>idrottande</a:t>
            </a:r>
            <a:endParaRPr lang="en-US" sz="2000" b="1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err="1"/>
              <a:t>Förebygga</a:t>
            </a:r>
            <a:r>
              <a:rPr lang="en-US" sz="1600"/>
              <a:t> </a:t>
            </a:r>
            <a:r>
              <a:rPr lang="en-US" sz="1600" err="1"/>
              <a:t>skador</a:t>
            </a:r>
            <a:r>
              <a:rPr lang="en-US" sz="1600"/>
              <a:t> och </a:t>
            </a:r>
            <a:r>
              <a:rPr lang="en-US" sz="1600" err="1"/>
              <a:t>motverka</a:t>
            </a:r>
            <a:r>
              <a:rPr lang="en-US" sz="1600"/>
              <a:t> </a:t>
            </a:r>
            <a:r>
              <a:rPr lang="en-US" sz="1600" err="1"/>
              <a:t>utslagning</a:t>
            </a:r>
            <a:r>
              <a:rPr lang="en-US" sz="1600"/>
              <a:t> </a:t>
            </a:r>
            <a:r>
              <a:rPr lang="en-US" sz="1600" err="1"/>
              <a:t>genom</a:t>
            </a:r>
            <a:r>
              <a:rPr lang="en-US" sz="1600"/>
              <a:t> </a:t>
            </a:r>
            <a:r>
              <a:rPr lang="en-US" sz="1600" err="1"/>
              <a:t>allsidighet</a:t>
            </a:r>
            <a:endParaRPr lang="en-US" sz="16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/>
              <a:t>Fair play</a:t>
            </a:r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/>
              <a:t>Skapa </a:t>
            </a:r>
            <a:r>
              <a:rPr lang="en-US" sz="1600" err="1"/>
              <a:t>en</a:t>
            </a:r>
            <a:r>
              <a:rPr lang="en-US" sz="1600"/>
              <a:t> </a:t>
            </a:r>
            <a:r>
              <a:rPr lang="en-US" sz="1600" err="1"/>
              <a:t>trygg</a:t>
            </a:r>
            <a:r>
              <a:rPr lang="en-US" sz="1600"/>
              <a:t> och </a:t>
            </a:r>
            <a:r>
              <a:rPr lang="en-US" sz="1600" err="1"/>
              <a:t>schysst</a:t>
            </a:r>
            <a:r>
              <a:rPr lang="en-US" sz="1600"/>
              <a:t> </a:t>
            </a:r>
            <a:r>
              <a:rPr lang="en-US" sz="1600" err="1"/>
              <a:t>miljö</a:t>
            </a:r>
            <a:r>
              <a:rPr lang="en-US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222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EE924-4D96-B0BB-A3FE-CDB970A11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5413842E-EACD-0FEE-F1EB-785256E1B2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3775" y="-14287"/>
            <a:ext cx="4848226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6C9CFCF-3476-279D-A8F8-7F56FB63B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Trygg idrott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3586422-81B9-9DA3-3963-31CF2B946C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335740A9-75DB-7CD6-9B20-EF6984BFC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CC04B7D2-2DDF-30F5-0CC8-F27F15F1F2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48C48BF1-D8CE-C841-5FB1-1293C8CB1680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48D06542-E2D7-D25B-B329-4536FF596C9D}"/>
              </a:ext>
            </a:extLst>
          </p:cNvPr>
          <p:cNvSpPr txBox="1">
            <a:spLocks/>
          </p:cNvSpPr>
          <p:nvPr/>
        </p:nvSpPr>
        <p:spPr>
          <a:xfrm>
            <a:off x="610116" y="1620000"/>
            <a:ext cx="5485884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Alla barn och </a:t>
            </a:r>
            <a:r>
              <a:rPr lang="en-US" sz="2000" err="1"/>
              <a:t>ungdomar</a:t>
            </a:r>
            <a:r>
              <a:rPr lang="en-US" sz="2000"/>
              <a:t> </a:t>
            </a:r>
            <a:r>
              <a:rPr lang="en-US" sz="2000" err="1"/>
              <a:t>har</a:t>
            </a:r>
            <a:r>
              <a:rPr lang="en-US" sz="2000"/>
              <a:t> </a:t>
            </a:r>
            <a:r>
              <a:rPr lang="en-US" sz="2000" err="1"/>
              <a:t>rätt</a:t>
            </a:r>
            <a:r>
              <a:rPr lang="en-US" sz="2000"/>
              <a:t> till </a:t>
            </a:r>
            <a:r>
              <a:rPr lang="en-US" sz="2000" err="1"/>
              <a:t>en</a:t>
            </a:r>
            <a:r>
              <a:rPr lang="en-US" sz="2000"/>
              <a:t> </a:t>
            </a:r>
            <a:r>
              <a:rPr lang="en-US" sz="2000" err="1"/>
              <a:t>trygg</a:t>
            </a:r>
            <a:r>
              <a:rPr lang="en-US" sz="2000"/>
              <a:t> </a:t>
            </a:r>
            <a:r>
              <a:rPr lang="en-US" sz="2000" err="1"/>
              <a:t>fotbollsmiljö</a:t>
            </a:r>
            <a:r>
              <a:rPr lang="en-US" sz="2000"/>
              <a:t>. Det </a:t>
            </a:r>
            <a:r>
              <a:rPr lang="en-US" sz="2000" err="1"/>
              <a:t>är</a:t>
            </a:r>
            <a:r>
              <a:rPr lang="en-US" sz="2000"/>
              <a:t> </a:t>
            </a:r>
            <a:r>
              <a:rPr lang="en-US" sz="2000" err="1"/>
              <a:t>allas</a:t>
            </a:r>
            <a:r>
              <a:rPr lang="en-US" sz="2000"/>
              <a:t> </a:t>
            </a:r>
            <a:r>
              <a:rPr lang="en-US" sz="2000" err="1"/>
              <a:t>ansvar</a:t>
            </a:r>
            <a:r>
              <a:rPr lang="en-US" sz="2000"/>
              <a:t> – </a:t>
            </a:r>
            <a:r>
              <a:rPr lang="en-US" sz="2000" err="1"/>
              <a:t>ledare</a:t>
            </a:r>
            <a:r>
              <a:rPr lang="en-US" sz="2000"/>
              <a:t>, </a:t>
            </a:r>
            <a:r>
              <a:rPr lang="en-US" sz="2000" err="1"/>
              <a:t>spelare</a:t>
            </a:r>
            <a:r>
              <a:rPr lang="en-US" sz="2000"/>
              <a:t>, </a:t>
            </a:r>
            <a:r>
              <a:rPr lang="en-US" sz="2000" err="1"/>
              <a:t>domare</a:t>
            </a:r>
            <a:r>
              <a:rPr lang="en-US" sz="2000"/>
              <a:t>, </a:t>
            </a:r>
            <a:r>
              <a:rPr lang="en-US" sz="2000" err="1"/>
              <a:t>vårdnadshavare</a:t>
            </a:r>
            <a:r>
              <a:rPr lang="en-US" sz="2000"/>
              <a:t> och </a:t>
            </a:r>
            <a:r>
              <a:rPr lang="en-US" sz="2000" err="1"/>
              <a:t>organisationer</a:t>
            </a:r>
            <a:r>
              <a:rPr lang="en-US" sz="2000"/>
              <a:t> – </a:t>
            </a:r>
            <a:r>
              <a:rPr lang="en-US" sz="2000" err="1"/>
              <a:t>att</a:t>
            </a:r>
            <a:r>
              <a:rPr lang="en-US" sz="2000"/>
              <a:t> </a:t>
            </a:r>
            <a:r>
              <a:rPr lang="en-US" sz="2000" err="1"/>
              <a:t>förebygga</a:t>
            </a:r>
            <a:r>
              <a:rPr lang="en-US" sz="2000"/>
              <a:t> risker och </a:t>
            </a:r>
            <a:r>
              <a:rPr lang="en-US" sz="2000" err="1"/>
              <a:t>agera</a:t>
            </a:r>
            <a:r>
              <a:rPr lang="en-US" sz="2000"/>
              <a:t> vid </a:t>
            </a:r>
            <a:r>
              <a:rPr lang="en-US" sz="2000" err="1"/>
              <a:t>oro</a:t>
            </a:r>
            <a:r>
              <a:rPr lang="en-US" sz="2000"/>
              <a:t>. 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sv-SE" sz="2000"/>
              <a:t>Känner ni oro som förälder – ta kontakt med ledare i ert lag eller någon i styrelsen. Kontaktuppgifter finns på </a:t>
            </a:r>
            <a:r>
              <a:rPr lang="sv-SE" sz="2000" err="1"/>
              <a:t>www.tif.se</a:t>
            </a:r>
            <a:r>
              <a:rPr lang="sv-SE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51814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B6FBF-9D04-0BCF-1DFA-CB8DE67BE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7ECC40-472A-8E77-80FF-51DFFC102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Tänk på det här under säsongen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32707D9-891A-7FEA-EF1B-DC056DC81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3E7E7026-DE55-84A5-482D-9A6962F37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CB631425-07EF-FF85-F00F-0452800DCC2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B3869EAA-6D13-74EA-AF46-627C59F6A71A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latshållare för innehåll 3">
            <a:extLst>
              <a:ext uri="{FF2B5EF4-FFF2-40B4-BE49-F238E27FC236}">
                <a16:creationId xmlns:a16="http://schemas.microsoft.com/office/drawing/2014/main" id="{601E7DE9-F1CC-7DE6-6009-6A4AFD9D02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6000" y="2249946"/>
            <a:ext cx="6729077" cy="4376468"/>
          </a:xfrm>
          <a:prstGeom prst="rect">
            <a:avLst/>
          </a:prstGeom>
        </p:spPr>
      </p:pic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DD903E34-1EC1-DCB5-FE9C-0FCE8C491018}"/>
              </a:ext>
            </a:extLst>
          </p:cNvPr>
          <p:cNvSpPr txBox="1">
            <a:spLocks/>
          </p:cNvSpPr>
          <p:nvPr/>
        </p:nvSpPr>
        <p:spPr>
          <a:xfrm>
            <a:off x="7779862" y="2639329"/>
            <a:ext cx="3837881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/>
              <a:t>Tips till </a:t>
            </a:r>
            <a:r>
              <a:rPr lang="en-US" sz="2000" b="1" err="1"/>
              <a:t>ledare</a:t>
            </a:r>
            <a:r>
              <a:rPr lang="en-US" sz="2000" b="1"/>
              <a:t>, </a:t>
            </a:r>
            <a:r>
              <a:rPr lang="en-US" sz="2000" b="1" err="1"/>
              <a:t>föräldrar</a:t>
            </a:r>
            <a:r>
              <a:rPr lang="en-US" sz="2000" b="1"/>
              <a:t> och de </a:t>
            </a:r>
            <a:r>
              <a:rPr lang="en-US" sz="2000" b="1" err="1"/>
              <a:t>som</a:t>
            </a:r>
            <a:r>
              <a:rPr lang="en-US" sz="2000" b="1"/>
              <a:t> </a:t>
            </a:r>
            <a:r>
              <a:rPr lang="en-US" sz="2000" b="1" err="1"/>
              <a:t>stöttar</a:t>
            </a:r>
            <a:r>
              <a:rPr lang="en-US" sz="2000" b="1"/>
              <a:t> </a:t>
            </a:r>
            <a:r>
              <a:rPr lang="en-US" sz="2000" b="1" err="1"/>
              <a:t>barnen</a:t>
            </a:r>
            <a:r>
              <a:rPr lang="en-US" sz="2000" b="1"/>
              <a:t> vid </a:t>
            </a:r>
            <a:r>
              <a:rPr lang="en-US" sz="2000" b="1" err="1"/>
              <a:t>både</a:t>
            </a:r>
            <a:r>
              <a:rPr lang="en-US" sz="2000" b="1"/>
              <a:t> match och </a:t>
            </a:r>
            <a:r>
              <a:rPr lang="en-US" sz="2000" b="1" err="1"/>
              <a:t>träning</a:t>
            </a:r>
            <a:r>
              <a:rPr lang="en-US" sz="2000" b="1"/>
              <a:t>!</a:t>
            </a:r>
          </a:p>
          <a:p>
            <a:pPr marL="0" indent="0">
              <a:lnSpc>
                <a:spcPct val="100000"/>
              </a:lnSpc>
              <a:buSzPct val="75000"/>
              <a:buNone/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324795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14EB-71A5-1D78-61FA-45D4EA1ED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8D506D3-BA52-DE56-052B-E6AFAA3920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477" y="-14287"/>
            <a:ext cx="4602822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EF5DDA3-DAB5-5185-980C-A206C02C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Checklista för trygghet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8210ADA-5DB0-A4A9-D639-36419C56E1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E8B02B9-9F73-46E7-7E6F-F8FADA15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99B1D8B3-C500-0D9D-3515-B1F9B4C68DF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C33A8780-9118-C375-E1C5-327B279C0EBD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5EFF5F1A-A268-23DD-6A87-6ADB020DEDA9}"/>
              </a:ext>
            </a:extLst>
          </p:cNvPr>
          <p:cNvSpPr txBox="1">
            <a:spLocks/>
          </p:cNvSpPr>
          <p:nvPr/>
        </p:nvSpPr>
        <p:spPr>
          <a:xfrm>
            <a:off x="610115" y="1620000"/>
            <a:ext cx="6443827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Registerutdrag</a:t>
            </a:r>
            <a:r>
              <a:rPr lang="en-US" sz="2000"/>
              <a:t> för alla </a:t>
            </a:r>
            <a:r>
              <a:rPr lang="en-US" sz="2000" err="1"/>
              <a:t>nya</a:t>
            </a:r>
            <a:r>
              <a:rPr lang="en-US" sz="2000"/>
              <a:t> </a:t>
            </a:r>
            <a:r>
              <a:rPr lang="en-US" sz="2000" err="1"/>
              <a:t>ledare</a:t>
            </a:r>
            <a:r>
              <a:rPr lang="en-US" sz="2000"/>
              <a:t> och </a:t>
            </a:r>
            <a:r>
              <a:rPr lang="en-US" sz="2000" err="1"/>
              <a:t>vartannat</a:t>
            </a:r>
            <a:r>
              <a:rPr lang="en-US" sz="2000"/>
              <a:t> </a:t>
            </a:r>
            <a:r>
              <a:rPr lang="en-US" sz="2000" err="1"/>
              <a:t>år</a:t>
            </a:r>
            <a:r>
              <a:rPr lang="en-US" sz="2000"/>
              <a:t> för </a:t>
            </a:r>
            <a:r>
              <a:rPr lang="en-US" sz="2000" err="1"/>
              <a:t>befintliga</a:t>
            </a:r>
            <a:r>
              <a:rPr lang="en-US" sz="2000"/>
              <a:t> </a:t>
            </a:r>
            <a:r>
              <a:rPr lang="en-US" sz="2000" err="1"/>
              <a:t>ledare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Referenstagning</a:t>
            </a:r>
            <a:r>
              <a:rPr lang="en-US" sz="2000"/>
              <a:t> </a:t>
            </a:r>
            <a:r>
              <a:rPr lang="en-US" sz="2000" err="1"/>
              <a:t>när</a:t>
            </a:r>
            <a:r>
              <a:rPr lang="en-US" sz="2000"/>
              <a:t> </a:t>
            </a:r>
            <a:r>
              <a:rPr lang="en-US" sz="2000" err="1"/>
              <a:t>ny</a:t>
            </a:r>
            <a:r>
              <a:rPr lang="en-US" sz="2000"/>
              <a:t> </a:t>
            </a:r>
            <a:r>
              <a:rPr lang="en-US" sz="2000" err="1"/>
              <a:t>ledare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har</a:t>
            </a:r>
            <a:r>
              <a:rPr lang="en-US" sz="2000"/>
              <a:t> </a:t>
            </a:r>
            <a:r>
              <a:rPr lang="en-US" sz="2000" err="1"/>
              <a:t>varit</a:t>
            </a:r>
            <a:r>
              <a:rPr lang="en-US" sz="2000"/>
              <a:t> </a:t>
            </a:r>
            <a:r>
              <a:rPr lang="en-US" sz="2000" err="1"/>
              <a:t>aktiv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annan</a:t>
            </a:r>
            <a:r>
              <a:rPr lang="en-US" sz="2000"/>
              <a:t> </a:t>
            </a:r>
            <a:r>
              <a:rPr lang="en-US" sz="2000" err="1"/>
              <a:t>förening</a:t>
            </a:r>
            <a:r>
              <a:rPr lang="en-US" sz="2000"/>
              <a:t> </a:t>
            </a:r>
            <a:r>
              <a:rPr lang="en-US" sz="2000" err="1"/>
              <a:t>tidigare</a:t>
            </a:r>
            <a:r>
              <a:rPr lang="en-US" sz="2000"/>
              <a:t>. 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Hög</a:t>
            </a:r>
            <a:r>
              <a:rPr lang="en-US" sz="2000"/>
              <a:t> </a:t>
            </a:r>
            <a:r>
              <a:rPr lang="en-US" sz="2000" err="1"/>
              <a:t>ledartäthet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varje</a:t>
            </a:r>
            <a:r>
              <a:rPr lang="en-US" sz="2000"/>
              <a:t> lag – se </a:t>
            </a:r>
            <a:r>
              <a:rPr lang="en-US" sz="2000" err="1"/>
              <a:t>spelarutbildningsplan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Plan mot hot och </a:t>
            </a:r>
            <a:r>
              <a:rPr lang="en-US" sz="2000" err="1"/>
              <a:t>våld</a:t>
            </a:r>
            <a:r>
              <a:rPr lang="en-US" sz="2000"/>
              <a:t> – se policy.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Krisplan</a:t>
            </a:r>
            <a:r>
              <a:rPr lang="en-US" sz="2000"/>
              <a:t> – se policy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Enskild</a:t>
            </a:r>
            <a:r>
              <a:rPr lang="en-US" sz="2000"/>
              <a:t> </a:t>
            </a:r>
            <a:r>
              <a:rPr lang="en-US" sz="2000" err="1"/>
              <a:t>ledare</a:t>
            </a:r>
            <a:r>
              <a:rPr lang="en-US" sz="2000"/>
              <a:t> ska </a:t>
            </a:r>
            <a:r>
              <a:rPr lang="en-US" sz="2000" err="1"/>
              <a:t>inte</a:t>
            </a:r>
            <a:r>
              <a:rPr lang="en-US" sz="2000"/>
              <a:t> </a:t>
            </a:r>
            <a:r>
              <a:rPr lang="en-US" sz="2000" err="1"/>
              <a:t>lämnas</a:t>
            </a:r>
            <a:r>
              <a:rPr lang="en-US" sz="2000"/>
              <a:t> </a:t>
            </a:r>
            <a:r>
              <a:rPr lang="en-US" sz="2000" err="1"/>
              <a:t>ensam</a:t>
            </a:r>
            <a:r>
              <a:rPr lang="en-US" sz="2000"/>
              <a:t> med barn/</a:t>
            </a:r>
            <a:r>
              <a:rPr lang="en-US" sz="2000" err="1"/>
              <a:t>ungdomar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Våra</a:t>
            </a:r>
            <a:r>
              <a:rPr lang="en-US" sz="2000"/>
              <a:t> </a:t>
            </a:r>
            <a:r>
              <a:rPr lang="en-US" sz="2000" err="1"/>
              <a:t>tränare</a:t>
            </a:r>
            <a:r>
              <a:rPr lang="en-US" sz="2000"/>
              <a:t> </a:t>
            </a:r>
            <a:r>
              <a:rPr lang="en-US" sz="2000" err="1"/>
              <a:t>utbildas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Svenska </a:t>
            </a:r>
            <a:r>
              <a:rPr lang="en-US" sz="2000" err="1"/>
              <a:t>Fotbollförbundets</a:t>
            </a:r>
            <a:r>
              <a:rPr lang="en-US" sz="2000"/>
              <a:t> och Svenska </a:t>
            </a:r>
            <a:r>
              <a:rPr lang="en-US" sz="2000" err="1"/>
              <a:t>innebandyförbundets</a:t>
            </a:r>
            <a:r>
              <a:rPr lang="en-US" sz="2000"/>
              <a:t> </a:t>
            </a:r>
            <a:r>
              <a:rPr lang="en-US" sz="2000" err="1"/>
              <a:t>tränarutbildning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80767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9757-930A-2A6E-E385-E3937A4CD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E9E5C49-7699-403C-DB08-8FAA3B5274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477" y="-14287"/>
            <a:ext cx="4602822" cy="690086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2AB45B2-23FD-3EBC-88E6-B50D084AE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Checklista för trygghet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B5D2DF0-7522-29D3-D4AF-362321DCF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505BEF24-699D-44C5-4354-3BAEC3B9E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5CF4CC4F-CB5C-250D-6F71-5731027452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6B7D7A33-4949-43A8-A9F2-B9C74E505D31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1CA3AC21-77EE-D190-DC7A-A0A3AAB7CF92}"/>
              </a:ext>
            </a:extLst>
          </p:cNvPr>
          <p:cNvSpPr txBox="1">
            <a:spLocks/>
          </p:cNvSpPr>
          <p:nvPr/>
        </p:nvSpPr>
        <p:spPr>
          <a:xfrm>
            <a:off x="610115" y="1620000"/>
            <a:ext cx="6443827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Lagen </a:t>
            </a:r>
            <a:r>
              <a:rPr lang="en-US" sz="2000" err="1"/>
              <a:t>jobbar</a:t>
            </a:r>
            <a:r>
              <a:rPr lang="en-US" sz="2000"/>
              <a:t> </a:t>
            </a:r>
            <a:r>
              <a:rPr lang="en-US" sz="2000" err="1"/>
              <a:t>aktivt</a:t>
            </a:r>
            <a:r>
              <a:rPr lang="en-US" sz="2000"/>
              <a:t> med </a:t>
            </a:r>
            <a:r>
              <a:rPr lang="en-US" sz="2000" err="1"/>
              <a:t>att</a:t>
            </a:r>
            <a:r>
              <a:rPr lang="en-US" sz="2000"/>
              <a:t> </a:t>
            </a:r>
            <a:r>
              <a:rPr lang="en-US" sz="2000" err="1"/>
              <a:t>implementera</a:t>
            </a:r>
            <a:r>
              <a:rPr lang="en-US" sz="2000"/>
              <a:t> </a:t>
            </a:r>
            <a:r>
              <a:rPr lang="en-US" sz="2000" err="1"/>
              <a:t>föreningens</a:t>
            </a:r>
            <a:r>
              <a:rPr lang="en-US" sz="2000"/>
              <a:t> </a:t>
            </a:r>
            <a:r>
              <a:rPr lang="en-US" sz="2000" err="1"/>
              <a:t>riktlinjer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sin </a:t>
            </a:r>
            <a:r>
              <a:rPr lang="en-US" sz="2000" err="1"/>
              <a:t>verksamhet</a:t>
            </a:r>
            <a:r>
              <a:rPr lang="en-US" sz="2000"/>
              <a:t> och </a:t>
            </a:r>
            <a:r>
              <a:rPr lang="en-US" sz="2000" err="1"/>
              <a:t>värdegrundsarbete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Vuxna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föreningen</a:t>
            </a:r>
            <a:r>
              <a:rPr lang="en-US" sz="2000"/>
              <a:t> </a:t>
            </a:r>
            <a:r>
              <a:rPr lang="en-US" sz="2000" err="1"/>
              <a:t>har</a:t>
            </a:r>
            <a:r>
              <a:rPr lang="en-US" sz="2000"/>
              <a:t> </a:t>
            </a:r>
            <a:r>
              <a:rPr lang="en-US" sz="2000" err="1"/>
              <a:t>inte</a:t>
            </a:r>
            <a:r>
              <a:rPr lang="en-US" sz="2000"/>
              <a:t> </a:t>
            </a:r>
            <a:r>
              <a:rPr lang="en-US" sz="2000" err="1"/>
              <a:t>enskild</a:t>
            </a:r>
            <a:r>
              <a:rPr lang="en-US" sz="2000"/>
              <a:t> </a:t>
            </a:r>
            <a:r>
              <a:rPr lang="en-US" sz="2000" err="1"/>
              <a:t>eller</a:t>
            </a:r>
            <a:r>
              <a:rPr lang="en-US" sz="2000"/>
              <a:t> </a:t>
            </a:r>
            <a:r>
              <a:rPr lang="en-US" sz="2000" err="1"/>
              <a:t>privat</a:t>
            </a:r>
            <a:r>
              <a:rPr lang="en-US" sz="2000"/>
              <a:t> </a:t>
            </a:r>
            <a:r>
              <a:rPr lang="en-US" sz="2000" err="1"/>
              <a:t>kontakt</a:t>
            </a:r>
            <a:r>
              <a:rPr lang="en-US" sz="2000"/>
              <a:t> med barn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föreningen</a:t>
            </a:r>
            <a:r>
              <a:rPr lang="en-US" sz="2000"/>
              <a:t> via </a:t>
            </a:r>
            <a:r>
              <a:rPr lang="en-US" sz="2000" err="1"/>
              <a:t>sociala</a:t>
            </a:r>
            <a:r>
              <a:rPr lang="en-US" sz="2000"/>
              <a:t> </a:t>
            </a:r>
            <a:r>
              <a:rPr lang="en-US" sz="2000" err="1"/>
              <a:t>medier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Föreningens</a:t>
            </a:r>
            <a:r>
              <a:rPr lang="en-US" sz="2000"/>
              <a:t> </a:t>
            </a:r>
            <a:r>
              <a:rPr lang="en-US" sz="2000" err="1"/>
              <a:t>trygghetsarbete</a:t>
            </a:r>
            <a:r>
              <a:rPr lang="en-US" sz="2000"/>
              <a:t> </a:t>
            </a:r>
            <a:r>
              <a:rPr lang="en-US" sz="2000" err="1"/>
              <a:t>kommuniceras</a:t>
            </a:r>
            <a:r>
              <a:rPr lang="en-US" sz="2000"/>
              <a:t> till alla </a:t>
            </a:r>
            <a:r>
              <a:rPr lang="en-US" sz="2000" err="1"/>
              <a:t>berörda</a:t>
            </a:r>
            <a:r>
              <a:rPr lang="en-US" sz="2000"/>
              <a:t>, </a:t>
            </a:r>
            <a:r>
              <a:rPr lang="en-US" sz="2000" err="1"/>
              <a:t>exempelvis</a:t>
            </a:r>
            <a:r>
              <a:rPr lang="en-US" sz="2000"/>
              <a:t> via </a:t>
            </a:r>
            <a:r>
              <a:rPr lang="en-US" sz="2000" err="1"/>
              <a:t>föräldramöten</a:t>
            </a:r>
            <a:r>
              <a:rPr lang="en-US" sz="2000"/>
              <a:t>, </a:t>
            </a:r>
            <a:r>
              <a:rPr lang="en-US" sz="2000" err="1"/>
              <a:t>lagträffar</a:t>
            </a:r>
            <a:r>
              <a:rPr lang="en-US" sz="2000"/>
              <a:t> och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föreningens</a:t>
            </a:r>
            <a:r>
              <a:rPr lang="en-US" sz="2000"/>
              <a:t> </a:t>
            </a:r>
            <a:r>
              <a:rPr lang="en-US" sz="2000" err="1"/>
              <a:t>hemsida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67124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0A4F8-3BEA-AA2C-8EAB-7DB9186ED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41146B11-3B48-2D94-C5AC-BB7C3A4FD2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1"/>
          <a:stretch>
            <a:fillRect/>
          </a:stretch>
        </p:blipFill>
        <p:spPr>
          <a:xfrm>
            <a:off x="7466476" y="0"/>
            <a:ext cx="4827124" cy="68436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6A67D90-6FCE-5A4A-E802-CEF39F23C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TIF-kontraktet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E8413E0-C3FC-DC75-3B8E-9739B1A64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A817D4C-BBA9-29A9-5FDA-D81915B9D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FCFFB744-B393-5176-3CC5-C9D7073F3F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3B727846-EC8A-57D0-650D-F9F30E0FC4FC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2CA2A951-A42A-90F6-5054-91AD2213B1AD}"/>
              </a:ext>
            </a:extLst>
          </p:cNvPr>
          <p:cNvSpPr txBox="1">
            <a:spLocks/>
          </p:cNvSpPr>
          <p:nvPr/>
        </p:nvSpPr>
        <p:spPr>
          <a:xfrm>
            <a:off x="610115" y="1620000"/>
            <a:ext cx="5892285" cy="437646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Tydliggör</a:t>
            </a:r>
            <a:r>
              <a:rPr lang="en-US" sz="2000"/>
              <a:t> </a:t>
            </a:r>
            <a:r>
              <a:rPr lang="en-US" sz="2000" err="1"/>
              <a:t>vad</a:t>
            </a:r>
            <a:r>
              <a:rPr lang="en-US" sz="2000"/>
              <a:t> </a:t>
            </a:r>
            <a:r>
              <a:rPr lang="en-US" sz="2000" err="1"/>
              <a:t>Tenhults</a:t>
            </a:r>
            <a:r>
              <a:rPr lang="en-US" sz="2000"/>
              <a:t> IF </a:t>
            </a:r>
            <a:r>
              <a:rPr lang="en-US" sz="2000" err="1"/>
              <a:t>står</a:t>
            </a:r>
            <a:r>
              <a:rPr lang="en-US" sz="2000"/>
              <a:t> för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Tydligt</a:t>
            </a:r>
            <a:r>
              <a:rPr lang="en-US" sz="2000"/>
              <a:t> </a:t>
            </a:r>
            <a:r>
              <a:rPr lang="en-US" sz="2000" err="1"/>
              <a:t>vad</a:t>
            </a:r>
            <a:r>
              <a:rPr lang="en-US" sz="2000"/>
              <a:t> </a:t>
            </a:r>
            <a:r>
              <a:rPr lang="en-US" sz="2000" err="1"/>
              <a:t>vårdnadshavare</a:t>
            </a:r>
            <a:r>
              <a:rPr lang="en-US" sz="2000"/>
              <a:t> </a:t>
            </a:r>
            <a:r>
              <a:rPr lang="en-US" sz="2000" err="1"/>
              <a:t>kan</a:t>
            </a:r>
            <a:r>
              <a:rPr lang="en-US" sz="2000"/>
              <a:t> </a:t>
            </a:r>
            <a:r>
              <a:rPr lang="en-US" sz="2000" err="1"/>
              <a:t>förvänta</a:t>
            </a:r>
            <a:r>
              <a:rPr lang="en-US" sz="2000"/>
              <a:t> sig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Tydligt</a:t>
            </a:r>
            <a:r>
              <a:rPr lang="en-US" sz="2000"/>
              <a:t> </a:t>
            </a:r>
            <a:r>
              <a:rPr lang="en-US" sz="2000" err="1"/>
              <a:t>vad</a:t>
            </a:r>
            <a:r>
              <a:rPr lang="en-US" sz="2000"/>
              <a:t> </a:t>
            </a:r>
            <a:r>
              <a:rPr lang="en-US" sz="2000" err="1"/>
              <a:t>spelare</a:t>
            </a:r>
            <a:r>
              <a:rPr lang="en-US" sz="2000"/>
              <a:t> </a:t>
            </a:r>
            <a:r>
              <a:rPr lang="en-US" sz="2000" err="1"/>
              <a:t>kan</a:t>
            </a:r>
            <a:r>
              <a:rPr lang="en-US" sz="2000"/>
              <a:t> </a:t>
            </a:r>
            <a:r>
              <a:rPr lang="en-US" sz="2000" err="1"/>
              <a:t>förvänta</a:t>
            </a:r>
            <a:r>
              <a:rPr lang="en-US" sz="2000"/>
              <a:t> sig</a:t>
            </a:r>
            <a:br>
              <a:rPr lang="en-US" sz="2000"/>
            </a:b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Det </a:t>
            </a:r>
            <a:r>
              <a:rPr lang="en-US" sz="2000" err="1"/>
              <a:t>här</a:t>
            </a:r>
            <a:r>
              <a:rPr lang="en-US" sz="2000"/>
              <a:t> </a:t>
            </a:r>
            <a:r>
              <a:rPr lang="en-US" sz="2000" err="1"/>
              <a:t>förväntar</a:t>
            </a:r>
            <a:r>
              <a:rPr lang="en-US" sz="2000"/>
              <a:t> sig TIF av </a:t>
            </a:r>
            <a:r>
              <a:rPr lang="en-US" sz="2000" err="1"/>
              <a:t>vårdnadshavare</a:t>
            </a: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Det </a:t>
            </a:r>
            <a:r>
              <a:rPr lang="en-US" sz="2000" err="1"/>
              <a:t>här</a:t>
            </a:r>
            <a:r>
              <a:rPr lang="en-US" sz="2000"/>
              <a:t> </a:t>
            </a:r>
            <a:r>
              <a:rPr lang="en-US" sz="2000" err="1"/>
              <a:t>förväntar</a:t>
            </a:r>
            <a:r>
              <a:rPr lang="en-US" sz="2000"/>
              <a:t> sig TIF av </a:t>
            </a:r>
            <a:r>
              <a:rPr lang="en-US" sz="2000" err="1"/>
              <a:t>spelare</a:t>
            </a: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808765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51E70-983D-27C9-300F-979F05E20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53BC577-5859-97FB-E279-6C24E09770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6476" y="0"/>
            <a:ext cx="4827124" cy="68436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A4C3962-4018-9FBC-42A7-D76A88CE8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Insatser under året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4B8B33A-F2DD-AC7F-3A24-402670598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3209BF1-FEC7-C3DD-8827-8C45F55FE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597598F0-7E23-46F9-C448-11F7D8158E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9FF84E52-435A-5518-2F55-EB87ED17D5E1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D5F22952-2217-1062-CBB3-1DED8A87D363}"/>
              </a:ext>
            </a:extLst>
          </p:cNvPr>
          <p:cNvSpPr txBox="1">
            <a:spLocks/>
          </p:cNvSpPr>
          <p:nvPr/>
        </p:nvSpPr>
        <p:spPr>
          <a:xfrm>
            <a:off x="610115" y="1619999"/>
            <a:ext cx="5892285" cy="46356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Betala</a:t>
            </a:r>
            <a:r>
              <a:rPr lang="en-US" sz="2000"/>
              <a:t> </a:t>
            </a:r>
            <a:r>
              <a:rPr lang="en-US" sz="2000" err="1"/>
              <a:t>fastställd</a:t>
            </a:r>
            <a:r>
              <a:rPr lang="en-US" sz="2000"/>
              <a:t> </a:t>
            </a:r>
            <a:r>
              <a:rPr lang="en-US" sz="2000" err="1"/>
              <a:t>medlems</a:t>
            </a:r>
            <a:r>
              <a:rPr lang="en-US" sz="2000"/>
              <a:t>- och </a:t>
            </a:r>
            <a:r>
              <a:rPr lang="en-US" sz="2000" err="1"/>
              <a:t>träningsavgift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Stå</a:t>
            </a:r>
            <a:r>
              <a:rPr lang="en-US" sz="2000"/>
              <a:t> </a:t>
            </a:r>
            <a:r>
              <a:rPr lang="en-US" sz="2000" err="1"/>
              <a:t>i</a:t>
            </a:r>
            <a:r>
              <a:rPr lang="en-US" sz="2000"/>
              <a:t> </a:t>
            </a:r>
            <a:r>
              <a:rPr lang="en-US" sz="2000" err="1"/>
              <a:t>kiosken</a:t>
            </a:r>
            <a:r>
              <a:rPr lang="en-US" sz="2000"/>
              <a:t> </a:t>
            </a:r>
            <a:r>
              <a:rPr lang="en-US" sz="2000" err="1"/>
              <a:t>samt</a:t>
            </a:r>
            <a:r>
              <a:rPr lang="en-US" sz="2000"/>
              <a:t> </a:t>
            </a:r>
            <a:r>
              <a:rPr lang="en-US" sz="2000" err="1"/>
              <a:t>vara</a:t>
            </a:r>
            <a:r>
              <a:rPr lang="en-US" sz="2000"/>
              <a:t> </a:t>
            </a:r>
            <a:r>
              <a:rPr lang="en-US" sz="2000" err="1"/>
              <a:t>matchvärd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egna</a:t>
            </a:r>
            <a:r>
              <a:rPr lang="en-US" sz="2000"/>
              <a:t> </a:t>
            </a:r>
            <a:r>
              <a:rPr lang="en-US" sz="2000" err="1"/>
              <a:t>lagets</a:t>
            </a:r>
            <a:r>
              <a:rPr lang="en-US" sz="2000"/>
              <a:t> match </a:t>
            </a:r>
            <a:r>
              <a:rPr lang="en-US" sz="2000" err="1"/>
              <a:t>enligt</a:t>
            </a:r>
            <a:r>
              <a:rPr lang="en-US" sz="2000"/>
              <a:t> </a:t>
            </a:r>
            <a:r>
              <a:rPr lang="en-US" sz="2000" err="1"/>
              <a:t>beslutat</a:t>
            </a:r>
            <a:r>
              <a:rPr lang="en-US" sz="2000"/>
              <a:t> schema. 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Stå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Ica-</a:t>
            </a:r>
            <a:r>
              <a:rPr lang="en-US" sz="2000" err="1"/>
              <a:t>lotteriet</a:t>
            </a:r>
            <a:r>
              <a:rPr lang="en-US" sz="2000"/>
              <a:t> </a:t>
            </a:r>
            <a:r>
              <a:rPr lang="en-US" sz="2000" err="1"/>
              <a:t>enligt</a:t>
            </a:r>
            <a:r>
              <a:rPr lang="en-US" sz="2000"/>
              <a:t> </a:t>
            </a:r>
            <a:r>
              <a:rPr lang="en-US" sz="2000" err="1"/>
              <a:t>beslutat</a:t>
            </a:r>
            <a:r>
              <a:rPr lang="en-US" sz="2000"/>
              <a:t> schema (7-9-års-lag).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Städning</a:t>
            </a:r>
            <a:r>
              <a:rPr lang="en-US" sz="2000"/>
              <a:t> av </a:t>
            </a:r>
            <a:r>
              <a:rPr lang="en-US" sz="2000" err="1"/>
              <a:t>klubbstugan</a:t>
            </a:r>
            <a:r>
              <a:rPr lang="en-US" sz="2000"/>
              <a:t> </a:t>
            </a:r>
            <a:r>
              <a:rPr lang="en-US" sz="2000" err="1"/>
              <a:t>enligt</a:t>
            </a:r>
            <a:r>
              <a:rPr lang="en-US" sz="2000"/>
              <a:t> </a:t>
            </a:r>
            <a:r>
              <a:rPr lang="en-US" sz="2000" err="1"/>
              <a:t>beslutat</a:t>
            </a:r>
            <a:r>
              <a:rPr lang="en-US" sz="2000"/>
              <a:t> schema 10-18-års-lag). 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Hjälpa</a:t>
            </a:r>
            <a:r>
              <a:rPr lang="en-US" sz="2000"/>
              <a:t> till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Kabecupen</a:t>
            </a:r>
            <a:r>
              <a:rPr lang="en-US" sz="2000"/>
              <a:t> (13–14 </a:t>
            </a:r>
            <a:r>
              <a:rPr lang="en-US" sz="2000" err="1"/>
              <a:t>juni</a:t>
            </a:r>
            <a:r>
              <a:rPr lang="en-US" sz="2000"/>
              <a:t>) </a:t>
            </a:r>
            <a:r>
              <a:rPr lang="en-US" sz="2000" err="1"/>
              <a:t>enligt</a:t>
            </a:r>
            <a:r>
              <a:rPr lang="en-US" sz="2000"/>
              <a:t> </a:t>
            </a:r>
            <a:r>
              <a:rPr lang="en-US" sz="2000" err="1"/>
              <a:t>tilldelade</a:t>
            </a:r>
            <a:r>
              <a:rPr lang="en-US" sz="2000"/>
              <a:t> </a:t>
            </a:r>
            <a:r>
              <a:rPr lang="en-US" sz="2000" err="1"/>
              <a:t>uppgifter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Hjälpa</a:t>
            </a:r>
            <a:r>
              <a:rPr lang="en-US" sz="2000"/>
              <a:t> till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städdagar</a:t>
            </a:r>
            <a:r>
              <a:rPr lang="en-US" sz="2000"/>
              <a:t> </a:t>
            </a:r>
            <a:r>
              <a:rPr lang="en-US" sz="2000" err="1"/>
              <a:t>inför</a:t>
            </a:r>
            <a:r>
              <a:rPr lang="en-US" sz="2000"/>
              <a:t> och </a:t>
            </a:r>
            <a:r>
              <a:rPr lang="en-US" sz="2000" err="1"/>
              <a:t>efter</a:t>
            </a:r>
            <a:r>
              <a:rPr lang="en-US" sz="2000"/>
              <a:t> </a:t>
            </a:r>
            <a:r>
              <a:rPr lang="en-US" sz="2000" err="1"/>
              <a:t>säsong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Eventuell</a:t>
            </a:r>
            <a:r>
              <a:rPr lang="en-US" sz="2000"/>
              <a:t> </a:t>
            </a:r>
            <a:r>
              <a:rPr lang="en-US" sz="2000" err="1"/>
              <a:t>lagförsäljning</a:t>
            </a:r>
            <a:r>
              <a:rPr lang="en-US" sz="2000"/>
              <a:t>/</a:t>
            </a:r>
            <a:r>
              <a:rPr lang="en-US" sz="2000" err="1"/>
              <a:t>insatser</a:t>
            </a:r>
            <a:r>
              <a:rPr lang="en-US" sz="2000"/>
              <a:t> </a:t>
            </a:r>
            <a:r>
              <a:rPr lang="en-US" sz="2000" err="1"/>
              <a:t>som</a:t>
            </a:r>
            <a:r>
              <a:rPr lang="en-US" sz="2000"/>
              <a:t> </a:t>
            </a:r>
            <a:r>
              <a:rPr lang="en-US" sz="2000" err="1"/>
              <a:t>laget</a:t>
            </a:r>
            <a:r>
              <a:rPr lang="en-US" sz="2000"/>
              <a:t> </a:t>
            </a:r>
            <a:r>
              <a:rPr lang="en-US" sz="2000" err="1"/>
              <a:t>bestämmer</a:t>
            </a:r>
            <a:r>
              <a:rPr lang="en-US" sz="2000"/>
              <a:t> för </a:t>
            </a:r>
            <a:r>
              <a:rPr lang="en-US" sz="2000" err="1"/>
              <a:t>att</a:t>
            </a:r>
            <a:r>
              <a:rPr lang="en-US" sz="2000"/>
              <a:t> </a:t>
            </a:r>
            <a:r>
              <a:rPr lang="en-US" sz="2000" err="1"/>
              <a:t>exempelvis</a:t>
            </a:r>
            <a:r>
              <a:rPr lang="en-US" sz="2000"/>
              <a:t> </a:t>
            </a:r>
            <a:r>
              <a:rPr lang="en-US" sz="2000" err="1"/>
              <a:t>få</a:t>
            </a:r>
            <a:r>
              <a:rPr lang="en-US" sz="2000"/>
              <a:t> </a:t>
            </a:r>
            <a:r>
              <a:rPr lang="en-US" sz="2000" err="1"/>
              <a:t>följa</a:t>
            </a:r>
            <a:r>
              <a:rPr lang="en-US" sz="2000"/>
              <a:t> med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cuper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83132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A9D6-E204-3098-1600-BC3C6D09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6C9712-DF68-97E9-4559-9A05B38C3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294876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Spelarutbildningsplan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9F35E3E-5C67-B7F0-31D1-172742C95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56DEAD1-4A4E-519D-0D15-08D7EDDE7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EADE7476-3393-A61A-CD63-CE7B1A869B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D214D200-D085-2268-4AFB-7C2D5CEF8632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5E72F3AC-1BA6-9B4D-3937-57FB82121780}"/>
              </a:ext>
            </a:extLst>
          </p:cNvPr>
          <p:cNvSpPr txBox="1">
            <a:spLocks/>
          </p:cNvSpPr>
          <p:nvPr/>
        </p:nvSpPr>
        <p:spPr>
          <a:xfrm>
            <a:off x="620626" y="1103969"/>
            <a:ext cx="5892285" cy="46356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/>
              <a:t>En plan för </a:t>
            </a:r>
            <a:r>
              <a:rPr lang="en-US" sz="2000" dirty="0" err="1"/>
              <a:t>långsiktig</a:t>
            </a:r>
            <a:r>
              <a:rPr lang="en-US" sz="2000" dirty="0"/>
              <a:t> </a:t>
            </a:r>
            <a:r>
              <a:rPr lang="en-US" sz="2000" dirty="0" err="1"/>
              <a:t>utveckling</a:t>
            </a:r>
            <a:r>
              <a:rPr lang="en-US" sz="2000" dirty="0"/>
              <a:t> av </a:t>
            </a:r>
            <a:r>
              <a:rPr lang="en-US" sz="2000" dirty="0" err="1"/>
              <a:t>fotbollsspelare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Beskriver</a:t>
            </a:r>
            <a:r>
              <a:rPr lang="en-US" sz="2000" dirty="0"/>
              <a:t> </a:t>
            </a:r>
            <a:r>
              <a:rPr lang="en-US" sz="2000" dirty="0" err="1"/>
              <a:t>vår</a:t>
            </a:r>
            <a:r>
              <a:rPr lang="en-US" sz="2000" dirty="0"/>
              <a:t> </a:t>
            </a:r>
            <a:r>
              <a:rPr lang="en-US" sz="2000" dirty="0" err="1"/>
              <a:t>lärandemiljö</a:t>
            </a:r>
            <a:r>
              <a:rPr lang="en-US" sz="2000" dirty="0"/>
              <a:t> och </a:t>
            </a:r>
            <a:r>
              <a:rPr lang="en-US" sz="2000" dirty="0" err="1"/>
              <a:t>vårt</a:t>
            </a:r>
            <a:r>
              <a:rPr lang="en-US" sz="2000" dirty="0"/>
              <a:t> </a:t>
            </a:r>
            <a:r>
              <a:rPr lang="en-US" sz="2000" dirty="0" err="1"/>
              <a:t>förhållningssätt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Utgångspunkt</a:t>
            </a:r>
            <a:r>
              <a:rPr lang="en-US" sz="2000" dirty="0"/>
              <a:t> för </a:t>
            </a:r>
            <a:r>
              <a:rPr lang="en-US" sz="2000" dirty="0" err="1"/>
              <a:t>tränare</a:t>
            </a:r>
            <a:r>
              <a:rPr lang="en-US" sz="2000" dirty="0"/>
              <a:t> vid </a:t>
            </a:r>
            <a:r>
              <a:rPr lang="en-US" sz="2000" dirty="0" err="1"/>
              <a:t>planering</a:t>
            </a:r>
            <a:r>
              <a:rPr lang="en-US" sz="2000" dirty="0"/>
              <a:t> av </a:t>
            </a:r>
            <a:r>
              <a:rPr lang="en-US" sz="2000" dirty="0" err="1"/>
              <a:t>träningens</a:t>
            </a:r>
            <a:r>
              <a:rPr lang="en-US" sz="2000" dirty="0"/>
              <a:t> </a:t>
            </a:r>
            <a:r>
              <a:rPr lang="en-US" sz="2000" dirty="0" err="1"/>
              <a:t>innehåll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Utgångspunkt</a:t>
            </a:r>
            <a:r>
              <a:rPr lang="en-US" sz="2000" dirty="0"/>
              <a:t> för </a:t>
            </a:r>
            <a:r>
              <a:rPr lang="en-US" sz="2000" dirty="0" err="1"/>
              <a:t>tränare</a:t>
            </a:r>
            <a:r>
              <a:rPr lang="en-US" sz="2000" dirty="0"/>
              <a:t> vid </a:t>
            </a:r>
            <a:r>
              <a:rPr lang="en-US" sz="2000" dirty="0" err="1"/>
              <a:t>planering</a:t>
            </a:r>
            <a:r>
              <a:rPr lang="en-US" sz="2000" dirty="0"/>
              <a:t> av matcher.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Gemensam</a:t>
            </a:r>
            <a:r>
              <a:rPr lang="en-US" sz="2000" dirty="0"/>
              <a:t> syn och </a:t>
            </a:r>
            <a:r>
              <a:rPr lang="en-US" sz="2000" dirty="0" err="1"/>
              <a:t>röd</a:t>
            </a:r>
            <a:r>
              <a:rPr lang="en-US" sz="2000" dirty="0"/>
              <a:t> </a:t>
            </a:r>
            <a:r>
              <a:rPr lang="en-US" sz="2000" dirty="0" err="1"/>
              <a:t>tråd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föreningen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Underlätta</a:t>
            </a:r>
            <a:r>
              <a:rPr lang="en-US" sz="2000" dirty="0"/>
              <a:t> och </a:t>
            </a:r>
            <a:r>
              <a:rPr lang="en-US" sz="2000" dirty="0" err="1"/>
              <a:t>förenkla</a:t>
            </a:r>
            <a:r>
              <a:rPr lang="en-US" sz="2000" dirty="0"/>
              <a:t> för </a:t>
            </a:r>
            <a:r>
              <a:rPr lang="en-US" sz="2000" dirty="0" err="1"/>
              <a:t>tränare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/>
              <a:t>Finns </a:t>
            </a:r>
            <a:r>
              <a:rPr lang="en-US" sz="2000" dirty="0" err="1"/>
              <a:t>att</a:t>
            </a:r>
            <a:r>
              <a:rPr lang="en-US" sz="2000" dirty="0"/>
              <a:t> </a:t>
            </a:r>
            <a:r>
              <a:rPr lang="en-US" sz="2000" dirty="0" err="1"/>
              <a:t>läsa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TIF.se</a:t>
            </a:r>
            <a:r>
              <a:rPr lang="en-US" sz="2000" dirty="0"/>
              <a:t> under </a:t>
            </a:r>
            <a:r>
              <a:rPr lang="en-US" sz="2000" dirty="0" err="1"/>
              <a:t>dokument</a:t>
            </a:r>
            <a:r>
              <a:rPr lang="en-US" sz="2000" dirty="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2000" dirty="0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935824CC-9672-0594-01F4-33988F2FB4D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"/>
          <a:stretch>
            <a:fillRect/>
          </a:stretch>
        </p:blipFill>
        <p:spPr>
          <a:xfrm>
            <a:off x="5847316" y="1521552"/>
            <a:ext cx="6344684" cy="41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36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EE237-0DDF-9F49-3D62-872277475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D15B3CB-216A-3FF2-3A0D-28D8754C77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476" y="-1"/>
            <a:ext cx="4827124" cy="68435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5F33E3F-1B64-C4BA-6CF2-DF3E7B1DF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Matchmiljö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8C87B78-A514-29AC-439E-E8A4C0078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3824EEB-F802-2D9E-A719-0623BA84B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4E72D695-66B9-0114-51D2-D5217107CA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C7052CAA-CD28-06FA-A947-11A25C78C1C7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37911299-4D81-C268-54CB-8289246B5299}"/>
              </a:ext>
            </a:extLst>
          </p:cNvPr>
          <p:cNvSpPr txBox="1">
            <a:spLocks/>
          </p:cNvSpPr>
          <p:nvPr/>
        </p:nvSpPr>
        <p:spPr>
          <a:xfrm>
            <a:off x="610115" y="1619999"/>
            <a:ext cx="5892285" cy="46356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Satsning</a:t>
            </a:r>
            <a:r>
              <a:rPr lang="en-US" sz="2000"/>
              <a:t> för </a:t>
            </a:r>
            <a:r>
              <a:rPr lang="en-US" sz="2000" err="1"/>
              <a:t>att</a:t>
            </a:r>
            <a:r>
              <a:rPr lang="en-US" sz="2000"/>
              <a:t> </a:t>
            </a:r>
            <a:r>
              <a:rPr lang="en-US" sz="2000" err="1"/>
              <a:t>förbättra</a:t>
            </a:r>
            <a:r>
              <a:rPr lang="en-US" sz="2000"/>
              <a:t> </a:t>
            </a:r>
            <a:r>
              <a:rPr lang="en-US" sz="2000" err="1"/>
              <a:t>matchmiljön</a:t>
            </a:r>
            <a:r>
              <a:rPr lang="en-US" sz="2000"/>
              <a:t> </a:t>
            </a:r>
            <a:r>
              <a:rPr lang="en-US" sz="2000" err="1"/>
              <a:t>inom</a:t>
            </a:r>
            <a:r>
              <a:rPr lang="en-US" sz="2000"/>
              <a:t> </a:t>
            </a:r>
            <a:r>
              <a:rPr lang="en-US" sz="2000" err="1"/>
              <a:t>ungdomsfotboll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Överenskommelse</a:t>
            </a:r>
            <a:r>
              <a:rPr lang="en-US" sz="2000"/>
              <a:t> </a:t>
            </a:r>
            <a:r>
              <a:rPr lang="en-US" sz="2000" err="1"/>
              <a:t>mellan</a:t>
            </a:r>
            <a:r>
              <a:rPr lang="en-US" sz="2000"/>
              <a:t> </a:t>
            </a:r>
            <a:r>
              <a:rPr lang="en-US" sz="2000" err="1"/>
              <a:t>Jönköpings</a:t>
            </a:r>
            <a:r>
              <a:rPr lang="en-US" sz="2000"/>
              <a:t> </a:t>
            </a:r>
            <a:r>
              <a:rPr lang="en-US" sz="2000" err="1"/>
              <a:t>fotbollsföreningar</a:t>
            </a:r>
            <a:r>
              <a:rPr lang="en-US" sz="2000"/>
              <a:t>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Exempelvis </a:t>
            </a:r>
            <a:r>
              <a:rPr lang="en-US" sz="2000" err="1"/>
              <a:t>matchvärdar</a:t>
            </a:r>
            <a:r>
              <a:rPr lang="en-US" sz="2000"/>
              <a:t> </a:t>
            </a:r>
            <a:r>
              <a:rPr lang="en-US" sz="2000" err="1"/>
              <a:t>på</a:t>
            </a:r>
            <a:r>
              <a:rPr lang="en-US" sz="2000"/>
              <a:t> </a:t>
            </a:r>
            <a:r>
              <a:rPr lang="en-US" sz="2000" err="1"/>
              <a:t>varje</a:t>
            </a:r>
            <a:r>
              <a:rPr lang="en-US" sz="2000"/>
              <a:t> match.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/>
              <a:t>Mer information </a:t>
            </a:r>
            <a:r>
              <a:rPr lang="en-US" sz="2000" err="1"/>
              <a:t>kommer</a:t>
            </a:r>
            <a:r>
              <a:rPr lang="en-US" sz="2000"/>
              <a:t> </a:t>
            </a:r>
            <a:r>
              <a:rPr lang="en-US" sz="2000" err="1"/>
              <a:t>framåt</a:t>
            </a:r>
            <a:r>
              <a:rPr lang="en-US" sz="20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413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B696B-71B5-D93F-E5A1-BE5D80834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E33BB4C1-5C99-014B-CDC4-6175F6298A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66476" y="-1"/>
            <a:ext cx="4827124" cy="68435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0A5AF84-1DC5-12CE-5241-6949AC428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Övrigt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4D875C5-1D60-05F6-1FAA-E28A7DA03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45E8EF4-001A-82A7-796D-5C2B48DE0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106C41F5-33C3-DAEA-C2B7-D6C02EBE623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86A12247-69F7-07F4-490C-7D222DB244A6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07E5E8F7-952E-EF83-3EB5-91AFB40798FF}"/>
              </a:ext>
            </a:extLst>
          </p:cNvPr>
          <p:cNvSpPr txBox="1">
            <a:spLocks/>
          </p:cNvSpPr>
          <p:nvPr/>
        </p:nvSpPr>
        <p:spPr>
          <a:xfrm>
            <a:off x="610115" y="1619999"/>
            <a:ext cx="5892285" cy="46356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Registrering</a:t>
            </a:r>
            <a:r>
              <a:rPr lang="en-US" sz="2000"/>
              <a:t> I Fogis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err="1"/>
              <a:t>Digitala</a:t>
            </a:r>
            <a:r>
              <a:rPr lang="en-US" sz="2000"/>
              <a:t> </a:t>
            </a:r>
            <a:r>
              <a:rPr lang="en-US" sz="2000" err="1"/>
              <a:t>lagkassan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150223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48054-C990-3E70-1CB7-6B54EA21B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objekt 18">
            <a:extLst>
              <a:ext uri="{FF2B5EF4-FFF2-40B4-BE49-F238E27FC236}">
                <a16:creationId xmlns:a16="http://schemas.microsoft.com/office/drawing/2014/main" id="{73962303-A8DB-B589-DA0C-5DE847CCA9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476" y="-1"/>
            <a:ext cx="4827124" cy="68435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4C9CD67-FE55-6FCF-3199-EABA9829D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Stötta Tenhults IF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B63F7B5-FBF4-BA93-2DE2-1D2CAB8011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7AFD4EE-9988-FF3B-F932-0A9BDBEFD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AC545147-2CF8-4070-1116-E045347C05C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C3B50F85-DC0B-624A-BD1E-B291E12FFF33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E5D5FC70-9311-2EF6-613E-3135AAE45EE7}"/>
              </a:ext>
            </a:extLst>
          </p:cNvPr>
          <p:cNvSpPr txBox="1">
            <a:spLocks/>
          </p:cNvSpPr>
          <p:nvPr/>
        </p:nvSpPr>
        <p:spPr>
          <a:xfrm>
            <a:off x="610116" y="8848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B098AA7-D0B1-CEFF-1E9F-100723966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76" y="3290613"/>
            <a:ext cx="0" cy="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7B0585C9-A3FF-47C2-90D1-8F169E6E8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76" y="3290613"/>
            <a:ext cx="0" cy="0"/>
          </a:xfrm>
          <a:prstGeom prst="rect">
            <a:avLst/>
          </a:prstGeom>
        </p:spPr>
      </p:pic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69931197-2857-2BD5-A7D5-D941681EB6DF}"/>
              </a:ext>
            </a:extLst>
          </p:cNvPr>
          <p:cNvSpPr txBox="1">
            <a:spLocks/>
          </p:cNvSpPr>
          <p:nvPr/>
        </p:nvSpPr>
        <p:spPr>
          <a:xfrm>
            <a:off x="610115" y="3329255"/>
            <a:ext cx="2642751" cy="4954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/>
              <a:t>Club Intersport</a:t>
            </a:r>
          </a:p>
        </p:txBody>
      </p:sp>
      <p:sp>
        <p:nvSpPr>
          <p:cNvPr id="10" name="Textplatzhalter 16">
            <a:extLst>
              <a:ext uri="{FF2B5EF4-FFF2-40B4-BE49-F238E27FC236}">
                <a16:creationId xmlns:a16="http://schemas.microsoft.com/office/drawing/2014/main" id="{64675908-E674-DC45-17AD-5329962CA9B3}"/>
              </a:ext>
            </a:extLst>
          </p:cNvPr>
          <p:cNvSpPr txBox="1">
            <a:spLocks/>
          </p:cNvSpPr>
          <p:nvPr/>
        </p:nvSpPr>
        <p:spPr>
          <a:xfrm>
            <a:off x="3578167" y="3329255"/>
            <a:ext cx="2642751" cy="4954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Sponsorhuset</a:t>
            </a:r>
            <a:endParaRPr lang="en-US" sz="2000" b="1"/>
          </a:p>
        </p:txBody>
      </p:sp>
      <p:sp>
        <p:nvSpPr>
          <p:cNvPr id="12" name="Textplatzhalter 16">
            <a:extLst>
              <a:ext uri="{FF2B5EF4-FFF2-40B4-BE49-F238E27FC236}">
                <a16:creationId xmlns:a16="http://schemas.microsoft.com/office/drawing/2014/main" id="{CACAE7E3-0BD6-E6FA-6D2B-4B7D6403DFFD}"/>
              </a:ext>
            </a:extLst>
          </p:cNvPr>
          <p:cNvSpPr txBox="1">
            <a:spLocks/>
          </p:cNvSpPr>
          <p:nvPr/>
        </p:nvSpPr>
        <p:spPr>
          <a:xfrm>
            <a:off x="625105" y="5877808"/>
            <a:ext cx="2642751" cy="4954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Hemmavinsten</a:t>
            </a:r>
            <a:endParaRPr lang="en-US" sz="2000" b="1"/>
          </a:p>
        </p:txBody>
      </p:sp>
      <p:sp>
        <p:nvSpPr>
          <p:cNvPr id="13" name="Textplatzhalter 16">
            <a:extLst>
              <a:ext uri="{FF2B5EF4-FFF2-40B4-BE49-F238E27FC236}">
                <a16:creationId xmlns:a16="http://schemas.microsoft.com/office/drawing/2014/main" id="{3535510D-D9C1-71C2-A836-ED49E664006A}"/>
              </a:ext>
            </a:extLst>
          </p:cNvPr>
          <p:cNvSpPr txBox="1">
            <a:spLocks/>
          </p:cNvSpPr>
          <p:nvPr/>
        </p:nvSpPr>
        <p:spPr>
          <a:xfrm>
            <a:off x="3578167" y="5877808"/>
            <a:ext cx="2642751" cy="4954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b="1" err="1"/>
              <a:t>Gräsroten</a:t>
            </a:r>
            <a:endParaRPr lang="en-US" sz="2000" b="1"/>
          </a:p>
        </p:txBody>
      </p:sp>
      <p:pic>
        <p:nvPicPr>
          <p:cNvPr id="14" name="Bildobjekt 13" descr="En bild som visar mönster, kvadrat, pixel, design&#10;&#10;AI-genererat innehåll kan vara felaktigt.">
            <a:extLst>
              <a:ext uri="{FF2B5EF4-FFF2-40B4-BE49-F238E27FC236}">
                <a16:creationId xmlns:a16="http://schemas.microsoft.com/office/drawing/2014/main" id="{6C103E8C-4BB9-7A17-B9FE-1E88B4EA4B0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181" y="1593774"/>
            <a:ext cx="1575216" cy="1575216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DB05E5FC-C746-2CB2-EFE3-4549B46299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223" y="1593774"/>
            <a:ext cx="1575216" cy="1575216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066D5294-FDAB-B140-FBB1-103FCB383B2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1223" y="4187072"/>
            <a:ext cx="1575216" cy="1575216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73EFA0E-B461-BA09-1B6E-99B5E4D7FAB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181" y="4187072"/>
            <a:ext cx="1575216" cy="157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25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6CED0-BF3B-E839-82A7-DC5B143B9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objekt 18">
            <a:extLst>
              <a:ext uri="{FF2B5EF4-FFF2-40B4-BE49-F238E27FC236}">
                <a16:creationId xmlns:a16="http://schemas.microsoft.com/office/drawing/2014/main" id="{2693F27D-C868-7211-8E1E-CB2580A558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476" y="-1"/>
            <a:ext cx="4827124" cy="68435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87343A1-DB7F-2659-315D-8F4CE57D5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128" y="14400"/>
            <a:ext cx="9144000" cy="930886"/>
          </a:xfrm>
        </p:spPr>
        <p:txBody>
          <a:bodyPr>
            <a:normAutofit/>
          </a:bodyPr>
          <a:lstStyle/>
          <a:p>
            <a:pPr algn="l"/>
            <a:r>
              <a:rPr lang="sv-SE" sz="4000" b="1">
                <a:latin typeface="Arial" panose="020B0604020202020204" pitchFamily="34" charset="0"/>
                <a:cs typeface="Arial" panose="020B0604020202020204" pitchFamily="34" charset="0"/>
              </a:rPr>
              <a:t>Stötta Tenhults IF</a:t>
            </a:r>
            <a:endParaRPr lang="sv-SE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08A5D95D-55EC-5A77-003D-C46B947D51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5919" y="346686"/>
            <a:ext cx="1199953" cy="1199953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BA140BEA-D7B3-2780-E722-5C20A1084823}"/>
              </a:ext>
            </a:extLst>
          </p:cNvPr>
          <p:cNvSpPr txBox="1">
            <a:spLocks/>
          </p:cNvSpPr>
          <p:nvPr/>
        </p:nvSpPr>
        <p:spPr>
          <a:xfrm>
            <a:off x="386128" y="7324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8D3ADE5-A7A5-37B1-5A71-1B2FEAF624FA}"/>
              </a:ext>
            </a:extLst>
          </p:cNvPr>
          <p:cNvSpPr txBox="1">
            <a:spLocks/>
          </p:cNvSpPr>
          <p:nvPr/>
        </p:nvSpPr>
        <p:spPr>
          <a:xfrm>
            <a:off x="610116" y="884848"/>
            <a:ext cx="9144000" cy="93088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sv-SE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4061DDE-6E6A-65C3-F1AF-3B2ACFB1F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76" y="3290613"/>
            <a:ext cx="0" cy="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34F8CCB-9ABC-E94F-0F20-3C332D692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76" y="3290613"/>
            <a:ext cx="0" cy="0"/>
          </a:xfrm>
          <a:prstGeom prst="rect">
            <a:avLst/>
          </a:prstGeom>
        </p:spPr>
      </p:pic>
      <p:sp>
        <p:nvSpPr>
          <p:cNvPr id="8" name="Textplatzhalter 16">
            <a:extLst>
              <a:ext uri="{FF2B5EF4-FFF2-40B4-BE49-F238E27FC236}">
                <a16:creationId xmlns:a16="http://schemas.microsoft.com/office/drawing/2014/main" id="{C9578594-0B44-B74B-0150-7F89301F88C2}"/>
              </a:ext>
            </a:extLst>
          </p:cNvPr>
          <p:cNvSpPr txBox="1">
            <a:spLocks/>
          </p:cNvSpPr>
          <p:nvPr/>
        </p:nvSpPr>
        <p:spPr>
          <a:xfrm>
            <a:off x="610115" y="1619999"/>
            <a:ext cx="5892285" cy="46356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Sponsring</a:t>
            </a:r>
            <a:endParaRPr lang="en-US" sz="20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Arenareklam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Matchställ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Ledarställ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Matchsponsor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 err="1"/>
              <a:t>Matchprogram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1600" dirty="0"/>
              <a:t>Med </a:t>
            </a:r>
            <a:r>
              <a:rPr lang="en-US" sz="1600" dirty="0" err="1"/>
              <a:t>mera</a:t>
            </a:r>
            <a:endParaRPr lang="en-US" sz="1600" dirty="0"/>
          </a:p>
          <a:p>
            <a:pPr lvl="1">
              <a:lnSpc>
                <a:spcPct val="100000"/>
              </a:lnSpc>
              <a:buSzPct val="75000"/>
              <a:buFont typeface="Systemtypsnitt normalt"/>
              <a:buChar char="►"/>
            </a:pPr>
            <a:endParaRPr lang="en-US" sz="1600" dirty="0"/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Jobbar</a:t>
            </a:r>
            <a:r>
              <a:rPr lang="en-US" sz="2000" dirty="0"/>
              <a:t> du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ett</a:t>
            </a:r>
            <a:r>
              <a:rPr lang="en-US" sz="2000" dirty="0"/>
              <a:t> </a:t>
            </a:r>
            <a:r>
              <a:rPr lang="en-US" sz="2000" dirty="0" err="1"/>
              <a:t>företag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har</a:t>
            </a:r>
            <a:r>
              <a:rPr lang="en-US" sz="2000" dirty="0"/>
              <a:t> </a:t>
            </a:r>
            <a:r>
              <a:rPr lang="en-US" sz="2000" dirty="0" err="1"/>
              <a:t>möjlighet</a:t>
            </a:r>
            <a:r>
              <a:rPr lang="en-US" sz="2000" dirty="0"/>
              <a:t> </a:t>
            </a:r>
            <a:r>
              <a:rPr lang="en-US" sz="2000" dirty="0" err="1"/>
              <a:t>att</a:t>
            </a:r>
            <a:r>
              <a:rPr lang="en-US" sz="2000" dirty="0"/>
              <a:t> </a:t>
            </a:r>
            <a:r>
              <a:rPr lang="en-US" sz="2000" dirty="0" err="1"/>
              <a:t>bidra</a:t>
            </a:r>
            <a:r>
              <a:rPr lang="en-US" sz="2000" dirty="0"/>
              <a:t> till </a:t>
            </a:r>
            <a:r>
              <a:rPr lang="en-US" sz="2000" dirty="0" err="1"/>
              <a:t>föreningen</a:t>
            </a:r>
            <a:r>
              <a:rPr lang="en-US" sz="2000" dirty="0"/>
              <a:t>?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Är</a:t>
            </a:r>
            <a:r>
              <a:rPr lang="en-US" sz="2000" dirty="0"/>
              <a:t> du </a:t>
            </a:r>
            <a:r>
              <a:rPr lang="en-US" sz="2000" dirty="0" err="1"/>
              <a:t>en</a:t>
            </a:r>
            <a:r>
              <a:rPr lang="en-US" sz="2000" dirty="0"/>
              <a:t> driven person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vill</a:t>
            </a:r>
            <a:r>
              <a:rPr lang="en-US" sz="2000" dirty="0"/>
              <a:t> </a:t>
            </a:r>
            <a:r>
              <a:rPr lang="en-US" sz="2000" dirty="0" err="1"/>
              <a:t>hjälpa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till i </a:t>
            </a:r>
            <a:r>
              <a:rPr lang="en-US" sz="2000" dirty="0" err="1"/>
              <a:t>sponsorgruppen</a:t>
            </a:r>
            <a:r>
              <a:rPr lang="en-US" sz="2000" dirty="0"/>
              <a:t>?</a:t>
            </a:r>
          </a:p>
          <a:p>
            <a:pPr>
              <a:lnSpc>
                <a:spcPct val="100000"/>
              </a:lnSpc>
              <a:buSzPct val="75000"/>
              <a:buFont typeface="Systemtypsnitt normalt"/>
              <a:buChar char="►"/>
            </a:pPr>
            <a:r>
              <a:rPr lang="en-US" sz="2000" dirty="0" err="1"/>
              <a:t>Sponsorfolder</a:t>
            </a:r>
            <a:r>
              <a:rPr lang="en-US" sz="2000" dirty="0"/>
              <a:t> </a:t>
            </a:r>
            <a:r>
              <a:rPr lang="en-US" sz="2000" dirty="0" err="1"/>
              <a:t>finns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tif.se – </a:t>
            </a:r>
            <a:r>
              <a:rPr lang="en-US" sz="2000" dirty="0" err="1"/>
              <a:t>finns</a:t>
            </a:r>
            <a:r>
              <a:rPr lang="en-US" sz="2000" dirty="0"/>
              <a:t> under </a:t>
            </a:r>
            <a:r>
              <a:rPr lang="en-US" sz="2000" dirty="0" err="1"/>
              <a:t>Dokument</a:t>
            </a:r>
            <a:r>
              <a:rPr lang="en-US" sz="2000" dirty="0"/>
              <a:t> –&gt; </a:t>
            </a:r>
            <a:r>
              <a:rPr lang="en-US" sz="2000" dirty="0" err="1"/>
              <a:t>Marknad</a:t>
            </a:r>
            <a:r>
              <a:rPr lang="en-US" sz="2000" dirty="0"/>
              <a:t>/</a:t>
            </a:r>
            <a:r>
              <a:rPr lang="en-US" sz="2000" dirty="0" err="1"/>
              <a:t>Sponsring</a:t>
            </a:r>
            <a:endParaRPr lang="en-US" sz="2000" dirty="0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87155EE4-BE60-AB67-C400-B97B5E9044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8102" y="1968134"/>
            <a:ext cx="1575216" cy="15752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33691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82707-AD27-3FF3-A688-3764627D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>
            <a:extLst>
              <a:ext uri="{FF2B5EF4-FFF2-40B4-BE49-F238E27FC236}">
                <a16:creationId xmlns:a16="http://schemas.microsoft.com/office/drawing/2014/main" id="{A6EBA48C-9B0B-2CBA-07A7-193C2B22CD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9A78E68-C325-ECA0-D13D-8E96FAB24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0AD32801-7F61-4F04-1FEB-DD4AAF1A9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17" name="Bildobjekt 16" descr="En bild som visar text, symbol, logotyp, Teckensnitt&#10;&#10;AI-genererat innehåll kan vara felaktigt.">
            <a:extLst>
              <a:ext uri="{FF2B5EF4-FFF2-40B4-BE49-F238E27FC236}">
                <a16:creationId xmlns:a16="http://schemas.microsoft.com/office/drawing/2014/main" id="{F5D5480C-D12A-FF09-FF8B-426FBCFFB6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2713" y="346686"/>
            <a:ext cx="1533159" cy="1533159"/>
          </a:xfrm>
          <a:prstGeom prst="rect">
            <a:avLst/>
          </a:prstGeom>
        </p:spPr>
      </p:pic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5F00C115-4B3F-931A-4285-65C36E306812}"/>
              </a:ext>
            </a:extLst>
          </p:cNvPr>
          <p:cNvSpPr/>
          <p:nvPr/>
        </p:nvSpPr>
        <p:spPr>
          <a:xfrm>
            <a:off x="-553641" y="4500563"/>
            <a:ext cx="8297466" cy="1422000"/>
          </a:xfrm>
          <a:prstGeom prst="roundRect">
            <a:avLst/>
          </a:prstGeom>
          <a:solidFill>
            <a:schemeClr val="dk1">
              <a:alpha val="69039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ubrik 28">
            <a:extLst>
              <a:ext uri="{FF2B5EF4-FFF2-40B4-BE49-F238E27FC236}">
                <a16:creationId xmlns:a16="http://schemas.microsoft.com/office/drawing/2014/main" id="{9DEE6637-36D8-F2B2-83FD-C37593E95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637" y="4608909"/>
            <a:ext cx="6943725" cy="1012031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sv-SE" sz="5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Tenhults IF P 2015</a:t>
            </a:r>
            <a:endParaRPr lang="sv-SE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205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BBE980A7-D35D-5EAF-957C-C732B116A99F}"/>
              </a:ext>
            </a:extLst>
          </p:cNvPr>
          <p:cNvSpPr txBox="1">
            <a:spLocks/>
          </p:cNvSpPr>
          <p:nvPr/>
        </p:nvSpPr>
        <p:spPr>
          <a:xfrm>
            <a:off x="488340" y="1049068"/>
            <a:ext cx="10476509" cy="11136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 b="1" u="sng" dirty="0"/>
              <a:t>Ledare 2026	</a:t>
            </a:r>
            <a:r>
              <a:rPr lang="sv-SE" sz="3200" b="1" dirty="0"/>
              <a:t>		     </a:t>
            </a:r>
            <a:r>
              <a:rPr lang="sv-SE" sz="3200" b="1" u="sng" dirty="0"/>
              <a:t>Arrangemangsansvariga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411C1B-E21D-2CA0-7D92-DE24327E637B}"/>
              </a:ext>
            </a:extLst>
          </p:cNvPr>
          <p:cNvSpPr txBox="1"/>
          <p:nvPr/>
        </p:nvSpPr>
        <p:spPr>
          <a:xfrm>
            <a:off x="401280" y="1983850"/>
            <a:ext cx="45762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Danny Reijntjes (Gabriel) 072-944 03 12</a:t>
            </a:r>
          </a:p>
          <a:p>
            <a:endParaRPr lang="sv-SE" sz="2000" dirty="0"/>
          </a:p>
          <a:p>
            <a:r>
              <a:rPr lang="sv-SE" sz="2000" dirty="0"/>
              <a:t>Emil Hansson (Mille) 070-493 34 36</a:t>
            </a:r>
          </a:p>
          <a:p>
            <a:endParaRPr lang="sv-SE" sz="2000" dirty="0"/>
          </a:p>
          <a:p>
            <a:r>
              <a:rPr lang="sv-SE" sz="2000" dirty="0"/>
              <a:t>Eva </a:t>
            </a:r>
            <a:r>
              <a:rPr lang="sv-SE" sz="2000" dirty="0" err="1"/>
              <a:t>Hessel</a:t>
            </a:r>
            <a:r>
              <a:rPr lang="sv-SE" sz="2000" dirty="0"/>
              <a:t> (Alvin) 070-360 08 89</a:t>
            </a:r>
          </a:p>
          <a:p>
            <a:endParaRPr lang="sv-SE" sz="2000" dirty="0"/>
          </a:p>
          <a:p>
            <a:r>
              <a:rPr lang="sv-SE" sz="2000" dirty="0"/>
              <a:t>Pär Josefsson (Walter) 070 690 45 20</a:t>
            </a:r>
          </a:p>
          <a:p>
            <a:endParaRPr lang="sv-SE" sz="2000" dirty="0"/>
          </a:p>
          <a:p>
            <a:r>
              <a:rPr lang="sv-SE" sz="2000" dirty="0"/>
              <a:t>Odd Andersson (Noel C) 070-601 27 03</a:t>
            </a:r>
          </a:p>
          <a:p>
            <a:endParaRPr lang="sv-SE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E4E822-4AF9-5C48-485C-5FF3F38FF314}"/>
              </a:ext>
            </a:extLst>
          </p:cNvPr>
          <p:cNvSpPr txBox="1"/>
          <p:nvPr/>
        </p:nvSpPr>
        <p:spPr>
          <a:xfrm>
            <a:off x="5400323" y="1983850"/>
            <a:ext cx="5141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Anna Josefsson (Walter) 070-206 62 286</a:t>
            </a:r>
          </a:p>
          <a:p>
            <a:endParaRPr lang="sv-SE" sz="2000" dirty="0"/>
          </a:p>
          <a:p>
            <a:r>
              <a:rPr lang="sv-SE" sz="2000" dirty="0"/>
              <a:t>Erik Granath (Einar) 070-080 40 22</a:t>
            </a:r>
          </a:p>
          <a:p>
            <a:endParaRPr lang="sv-SE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436325-7601-7720-862B-8C8DEDCC51EE}"/>
              </a:ext>
            </a:extLst>
          </p:cNvPr>
          <p:cNvSpPr txBox="1"/>
          <p:nvPr/>
        </p:nvSpPr>
        <p:spPr>
          <a:xfrm>
            <a:off x="7214485" y="4695248"/>
            <a:ext cx="4691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/>
              <a:t>Ansvarsfördelning</a:t>
            </a:r>
          </a:p>
          <a:p>
            <a:r>
              <a:rPr lang="sv-SE" i="1" dirty="0" err="1"/>
              <a:t>Kabecup</a:t>
            </a:r>
            <a:r>
              <a:rPr lang="sv-SE" i="1" dirty="0"/>
              <a:t> &amp; Lagförsäljning </a:t>
            </a:r>
            <a:r>
              <a:rPr lang="sv-SE" i="1" dirty="0">
                <a:highlight>
                  <a:srgbClr val="FFFF00"/>
                </a:highlight>
              </a:rPr>
              <a:t>(Anna)</a:t>
            </a:r>
          </a:p>
          <a:p>
            <a:r>
              <a:rPr lang="sv-SE" i="1" dirty="0"/>
              <a:t>Schemaläggning div uppgifter </a:t>
            </a:r>
            <a:r>
              <a:rPr lang="sv-SE" i="1" dirty="0">
                <a:highlight>
                  <a:srgbClr val="FFFF00"/>
                </a:highlight>
              </a:rPr>
              <a:t>(Erik)</a:t>
            </a:r>
          </a:p>
        </p:txBody>
      </p:sp>
    </p:spTree>
    <p:extLst>
      <p:ext uri="{BB962C8B-B14F-4D97-AF65-F5344CB8AC3E}">
        <p14:creationId xmlns:p14="http://schemas.microsoft.com/office/powerpoint/2010/main" val="3543528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3D893-F4F4-38C9-23BC-71A11310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EA77E64-B7F4-8891-C762-844253162581}"/>
              </a:ext>
            </a:extLst>
          </p:cNvPr>
          <p:cNvSpPr txBox="1"/>
          <p:nvPr/>
        </p:nvSpPr>
        <p:spPr>
          <a:xfrm>
            <a:off x="1099923" y="2153818"/>
            <a:ext cx="9053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5400" dirty="0"/>
              <a:t>VI BEHÖVER FLER LEDARE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2BFB8F-B2AF-9D43-48F5-F11238B19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911" y="3332935"/>
            <a:ext cx="3685916" cy="276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57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97566-D1F2-AA53-4951-A05520735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93F36FF-A51A-836E-D38C-2609A63DA1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5200" y="512065"/>
            <a:ext cx="7796692" cy="601200"/>
          </a:xfrm>
        </p:spPr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E17EF421-E266-6DD9-BA19-97E7C37FA7EC}"/>
              </a:ext>
            </a:extLst>
          </p:cNvPr>
          <p:cNvSpPr txBox="1">
            <a:spLocks/>
          </p:cNvSpPr>
          <p:nvPr/>
        </p:nvSpPr>
        <p:spPr>
          <a:xfrm>
            <a:off x="385200" y="1251303"/>
            <a:ext cx="10515600" cy="386933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u="sng" dirty="0"/>
              <a:t>Tider tills slutet av april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Tisdag: 17:00-18:30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Torsdag: 17:00-18:30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u="sng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u="sng" dirty="0"/>
              <a:t>Nya tider från slutet av april</a:t>
            </a:r>
          </a:p>
          <a:p>
            <a:pPr marL="0" indent="0">
              <a:buNone/>
            </a:pPr>
            <a:r>
              <a:rPr lang="sv-SE" dirty="0"/>
              <a:t>Måndag: 17:00-18:30</a:t>
            </a:r>
          </a:p>
          <a:p>
            <a:pPr marL="0" indent="0">
              <a:buNone/>
            </a:pPr>
            <a:r>
              <a:rPr lang="sv-SE" dirty="0"/>
              <a:t>Onsdag: 17:00-18:30</a:t>
            </a:r>
          </a:p>
          <a:p>
            <a:pPr marL="0" indent="0">
              <a:buNone/>
            </a:pPr>
            <a:r>
              <a:rPr lang="sv-SE" dirty="0">
                <a:solidFill>
                  <a:schemeClr val="bg1">
                    <a:lumMod val="65000"/>
                  </a:schemeClr>
                </a:solidFill>
              </a:rPr>
              <a:t>Fredag: 17:00-18:00*</a:t>
            </a:r>
          </a:p>
          <a:p>
            <a:pPr marL="0" indent="0">
              <a:buNone/>
            </a:pPr>
            <a:endParaRPr lang="sv-SE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r>
              <a:rPr lang="sv-SE" dirty="0"/>
              <a:t>Målvaktsträning: var 2-3:e vecka måndagar med Thomas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u="sng" dirty="0"/>
          </a:p>
          <a:p>
            <a:pPr marL="0" indent="0">
              <a:buFont typeface="Arial" panose="020B0604020202020204" pitchFamily="34" charset="0"/>
              <a:buNone/>
            </a:pPr>
            <a:endParaRPr lang="sv-SE" i="1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F25C26-6493-95E3-C17D-3676305949A3}"/>
              </a:ext>
            </a:extLst>
          </p:cNvPr>
          <p:cNvSpPr txBox="1"/>
          <p:nvPr/>
        </p:nvSpPr>
        <p:spPr>
          <a:xfrm>
            <a:off x="7462270" y="6053547"/>
            <a:ext cx="4623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* Blir extra träningstillfälen fredagar (ej klart omfattning)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71BE61-6ED5-EF02-96E9-31DA239FF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2180" y="2278044"/>
            <a:ext cx="3076040" cy="181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05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150AF85C-2C3F-F6F4-62CD-F7377C18D2B2}"/>
              </a:ext>
            </a:extLst>
          </p:cNvPr>
          <p:cNvSpPr txBox="1">
            <a:spLocks/>
          </p:cNvSpPr>
          <p:nvPr/>
        </p:nvSpPr>
        <p:spPr>
          <a:xfrm>
            <a:off x="408826" y="540185"/>
            <a:ext cx="10515600" cy="87912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b="1" u="sng" dirty="0"/>
              <a:t>Träningsmatcher våren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26055E-66B1-F56A-797E-7B61EC99F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26" y="1994715"/>
            <a:ext cx="6357734" cy="26707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84B084-3F3D-85B5-47BE-EBF15EFE3CEA}"/>
              </a:ext>
            </a:extLst>
          </p:cNvPr>
          <p:cNvSpPr txBox="1"/>
          <p:nvPr/>
        </p:nvSpPr>
        <p:spPr>
          <a:xfrm>
            <a:off x="7365551" y="2535480"/>
            <a:ext cx="4004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sv-SE" sz="2400" dirty="0"/>
              <a:t>Halva laget kommer att kallas till varje match</a:t>
            </a:r>
          </a:p>
          <a:p>
            <a:pPr marL="342900" indent="-342900">
              <a:buFontTx/>
              <a:buChar char="-"/>
            </a:pPr>
            <a:endParaRPr lang="sv-SE" sz="2400" dirty="0"/>
          </a:p>
          <a:p>
            <a:pPr marL="342900" indent="-342900">
              <a:buFontTx/>
              <a:buChar char="-"/>
            </a:pPr>
            <a:r>
              <a:rPr lang="sv-SE" sz="2400" dirty="0"/>
              <a:t>Minst 1 träning / vecka för att kallas till match</a:t>
            </a:r>
          </a:p>
        </p:txBody>
      </p:sp>
    </p:spTree>
    <p:extLst>
      <p:ext uri="{BB962C8B-B14F-4D97-AF65-F5344CB8AC3E}">
        <p14:creationId xmlns:p14="http://schemas.microsoft.com/office/powerpoint/2010/main" val="3930577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BDE2A02-45D3-7E4D-CC21-4D685266A5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Nytt Serieupplägg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9C1EAE-FABE-691F-CC5D-07FD30C9FA3B}"/>
              </a:ext>
            </a:extLst>
          </p:cNvPr>
          <p:cNvSpPr txBox="1"/>
          <p:nvPr/>
        </p:nvSpPr>
        <p:spPr>
          <a:xfrm>
            <a:off x="8096250" y="1323073"/>
            <a:ext cx="39138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sv-SE" sz="2800" dirty="0"/>
          </a:p>
          <a:p>
            <a:r>
              <a:rPr lang="sv-SE" sz="2800" dirty="0"/>
              <a:t>- För jämnare matcher</a:t>
            </a:r>
          </a:p>
          <a:p>
            <a:endParaRPr lang="sv-SE" sz="2800" dirty="0"/>
          </a:p>
          <a:p>
            <a:r>
              <a:rPr lang="sv-SE" sz="2800" dirty="0"/>
              <a:t>- Nivå snarare än ålder</a:t>
            </a:r>
          </a:p>
          <a:p>
            <a:endParaRPr lang="sv-SE" sz="2800" dirty="0"/>
          </a:p>
          <a:p>
            <a:r>
              <a:rPr lang="sv-SE" sz="2800" dirty="0"/>
              <a:t>- Kan byta nivå efter våren</a:t>
            </a:r>
          </a:p>
          <a:p>
            <a:pPr marL="285750" indent="-285750">
              <a:buFontTx/>
              <a:buChar char="-"/>
            </a:pPr>
            <a:endParaRPr lang="sv-SE" sz="2800" dirty="0"/>
          </a:p>
          <a:p>
            <a:pPr marL="285750" indent="-285750">
              <a:buFontTx/>
              <a:buChar char="-"/>
            </a:pPr>
            <a:r>
              <a:rPr lang="sv-SE" sz="2800" dirty="0"/>
              <a:t>VI - Anmälda i nivå 2 &amp; 3</a:t>
            </a:r>
          </a:p>
          <a:p>
            <a:pPr marL="285750" indent="-285750">
              <a:buFontTx/>
              <a:buChar char="-"/>
            </a:pPr>
            <a:endParaRPr lang="sv-SE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F53AE5-03A0-EE51-654C-D73E89ECD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35" y="1484906"/>
            <a:ext cx="7292318" cy="466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5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E30C899-ABD0-039E-EDCF-C0DBDD5DF7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Seriespel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1DAFA6-919B-7F92-2146-0A26D7FB116F}"/>
              </a:ext>
            </a:extLst>
          </p:cNvPr>
          <p:cNvSpPr txBox="1"/>
          <p:nvPr/>
        </p:nvSpPr>
        <p:spPr>
          <a:xfrm>
            <a:off x="268919" y="1497116"/>
            <a:ext cx="595695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Laget uppdelat i fyra jämna grupper (uppdelning kommer......)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Två grupper kallas till varje seriematch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Spelschema kommer......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61BAA-C538-77C4-8315-1A377F1B2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100" y="2203818"/>
            <a:ext cx="4775200" cy="16649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2CD223-9FE9-0F27-9585-04A30315B5A4}"/>
              </a:ext>
            </a:extLst>
          </p:cNvPr>
          <p:cNvSpPr txBox="1"/>
          <p:nvPr/>
        </p:nvSpPr>
        <p:spPr>
          <a:xfrm>
            <a:off x="6953250" y="3943939"/>
            <a:ext cx="469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FÖRR ÅRETS INDELNING – KOMMER ÄNDRAS</a:t>
            </a:r>
          </a:p>
        </p:txBody>
      </p:sp>
    </p:spTree>
    <p:extLst>
      <p:ext uri="{BB962C8B-B14F-4D97-AF65-F5344CB8AC3E}">
        <p14:creationId xmlns:p14="http://schemas.microsoft.com/office/powerpoint/2010/main" val="38166879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2817CF77-BCF4-0C18-C64E-4B3D8F44803C}"/>
              </a:ext>
            </a:extLst>
          </p:cNvPr>
          <p:cNvSpPr txBox="1">
            <a:spLocks/>
          </p:cNvSpPr>
          <p:nvPr/>
        </p:nvSpPr>
        <p:spPr>
          <a:xfrm>
            <a:off x="-2692381" y="846322"/>
            <a:ext cx="10515600" cy="10488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800" b="1" u="sng" dirty="0"/>
              <a:t>Vid hemma matcher</a:t>
            </a:r>
            <a:br>
              <a:rPr lang="sv-SE" sz="2000" b="1" dirty="0"/>
            </a:br>
            <a:endParaRPr lang="sv-SE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DBBBA5-6D8B-7473-DED0-EC5402B08F88}"/>
              </a:ext>
            </a:extLst>
          </p:cNvPr>
          <p:cNvSpPr txBox="1"/>
          <p:nvPr/>
        </p:nvSpPr>
        <p:spPr>
          <a:xfrm>
            <a:off x="896815" y="2057400"/>
            <a:ext cx="97067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Bemanna kiosken vid hemmamatcher</a:t>
            </a:r>
            <a:r>
              <a:rPr lang="sv-SE" sz="2400" dirty="0"/>
              <a:t>, 2 spelares familjer per gång (schema och instruktioner kommer) </a:t>
            </a:r>
          </a:p>
          <a:p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b="1" dirty="0"/>
              <a:t>Matchvärd</a:t>
            </a:r>
            <a:r>
              <a:rPr lang="sv-SE" sz="2400" dirty="0"/>
              <a:t>, 1 spelares familj per gång (schema och instruktioner kommer)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Viktigt var på plats 30 minuter innan matchstart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Byt med varandra vid behov</a:t>
            </a:r>
          </a:p>
        </p:txBody>
      </p:sp>
    </p:spTree>
    <p:extLst>
      <p:ext uri="{BB962C8B-B14F-4D97-AF65-F5344CB8AC3E}">
        <p14:creationId xmlns:p14="http://schemas.microsoft.com/office/powerpoint/2010/main" val="685125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>
            <a:extLst>
              <a:ext uri="{FF2B5EF4-FFF2-40B4-BE49-F238E27FC236}">
                <a16:creationId xmlns:a16="http://schemas.microsoft.com/office/drawing/2014/main" id="{DE7EC732-C878-F7A5-005E-7486F0BB66D1}"/>
              </a:ext>
            </a:extLst>
          </p:cNvPr>
          <p:cNvSpPr txBox="1">
            <a:spLocks/>
          </p:cNvSpPr>
          <p:nvPr/>
        </p:nvSpPr>
        <p:spPr>
          <a:xfrm>
            <a:off x="-2088104" y="532405"/>
            <a:ext cx="10515600" cy="10488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2800" b="1" u="sng"/>
              <a:t>Övrigt gällande matcher och träning</a:t>
            </a:r>
            <a:br>
              <a:rPr lang="sv-SE" sz="2000" b="1"/>
            </a:br>
            <a:endParaRPr lang="sv-SE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9E6219-DA78-8B8E-A3AA-B9F513AEB6E7}"/>
              </a:ext>
            </a:extLst>
          </p:cNvPr>
          <p:cNvSpPr txBox="1"/>
          <p:nvPr/>
        </p:nvSpPr>
        <p:spPr>
          <a:xfrm>
            <a:off x="353890" y="1495425"/>
            <a:ext cx="997883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/>
              <a:t>Två grupper kommer kallas till varje match. Vid mindre än </a:t>
            </a:r>
            <a:r>
              <a:rPr lang="sv-SE" sz="2000" u="sng" dirty="0"/>
              <a:t>10 anmälda </a:t>
            </a:r>
            <a:r>
              <a:rPr lang="sv-SE" sz="2000" dirty="0"/>
              <a:t>spelare kommer barn från övriga grupper kallas. </a:t>
            </a:r>
          </a:p>
          <a:p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Kallelser till matcher skickas ut i god tid. Snälla svara på kallelsen i god tid </a:t>
            </a:r>
            <a:r>
              <a:rPr lang="sv-SE" sz="3200" b="1" dirty="0">
                <a:sym typeface="Wingdings" panose="05000000000000000000" pitchFamily="2" charset="2"/>
              </a:rPr>
              <a:t>.</a:t>
            </a: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b="1" dirty="0"/>
              <a:t>Kallelser till träning, ta för vana att svara snabbt, underlättar träningsplaneringen </a:t>
            </a:r>
            <a:r>
              <a:rPr lang="sv-SE" sz="3200" b="1" dirty="0">
                <a:sym typeface="Wingdings" panose="05000000000000000000" pitchFamily="2" charset="2"/>
              </a:rPr>
              <a:t></a:t>
            </a:r>
            <a:endParaRPr lang="sv-SE" sz="2000" b="1" dirty="0"/>
          </a:p>
          <a:p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/>
              <a:t>Minst 1 träning i veckan för att kallas till match (undantag varit sjuk, bortrest......)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212300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6211F9-82EA-B920-B5F3-B74AFEEF6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" y="1365437"/>
            <a:ext cx="8905039" cy="3947098"/>
          </a:xfrm>
          <a:prstGeom prst="rect">
            <a:avLst/>
          </a:prstGeom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5DEDA8A8-6EE9-16F7-E0EE-16306B90321A}"/>
              </a:ext>
            </a:extLst>
          </p:cNvPr>
          <p:cNvSpPr txBox="1">
            <a:spLocks/>
          </p:cNvSpPr>
          <p:nvPr/>
        </p:nvSpPr>
        <p:spPr>
          <a:xfrm>
            <a:off x="-2454256" y="608197"/>
            <a:ext cx="10515600" cy="10488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4000" b="1" u="sng" dirty="0"/>
              <a:t>HUR ÄR VI – P15 2026</a:t>
            </a:r>
            <a:br>
              <a:rPr lang="sv-SE" sz="3200" b="1" dirty="0"/>
            </a:br>
            <a:endParaRPr lang="sv-SE" sz="32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6B7682-E19E-16A6-54EB-B7C00213D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77" y="5420222"/>
            <a:ext cx="4837627" cy="305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055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82F260-7F3B-F398-CD6B-DF7FB8779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1215"/>
            <a:ext cx="10080857" cy="541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71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onlinebild 1">
            <a:extLst>
              <a:ext uri="{FF2B5EF4-FFF2-40B4-BE49-F238E27FC236}">
                <a16:creationId xmlns:a16="http://schemas.microsoft.com/office/drawing/2014/main" id="{91ECE15E-DC74-B841-D799-80F48D8348C5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10166464" y="0"/>
            <a:ext cx="2025535" cy="1995055"/>
          </a:xfrm>
        </p:spPr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7DA5E9F-BB2C-CB7C-A196-25B789AA00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Ansvarsuppgifter 2026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1436CE4-0EB5-68F5-632D-633201851A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5200" y="1546168"/>
          <a:ext cx="9142429" cy="328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762362" imgH="1352753" progId="Excel.Sheet.12">
                  <p:embed/>
                </p:oleObj>
              </mc:Choice>
              <mc:Fallback>
                <p:oleObj name="Worksheet" r:id="rId2" imgW="3762362" imgH="1352753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31436CE4-0EB5-68F5-632D-633201851A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5200" y="1546168"/>
                        <a:ext cx="9142429" cy="3286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846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7D2D1-C4F6-0AB2-9F3A-BDC141E09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CD6D2-450D-E580-EDDC-8A17E11653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Ölandscupen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38E286D5-78EA-A2F0-88D1-61E6DA5B67CA}"/>
              </a:ext>
            </a:extLst>
          </p:cNvPr>
          <p:cNvSpPr>
            <a:spLocks noGrp="1"/>
          </p:cNvSpPr>
          <p:nvPr/>
        </p:nvSpPr>
        <p:spPr>
          <a:xfrm>
            <a:off x="385200" y="1365529"/>
            <a:ext cx="10515600" cy="498040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4500" b="1" dirty="0"/>
              <a:t>7-9 augusti i Färjestaden, Öland</a:t>
            </a:r>
          </a:p>
          <a:p>
            <a:pPr marL="0" indent="0">
              <a:buNone/>
            </a:pPr>
            <a:r>
              <a:rPr lang="sv-SE" dirty="0">
                <a:hlinkClick r:id="rId2"/>
              </a:rPr>
              <a:t>www.olandscup.se</a:t>
            </a:r>
            <a:endParaRPr lang="sv-SE" dirty="0"/>
          </a:p>
          <a:p>
            <a:pPr marL="0" indent="0">
              <a:buNone/>
            </a:pPr>
            <a:endParaRPr lang="sv-SE" b="1" dirty="0"/>
          </a:p>
          <a:p>
            <a:pPr marL="0" indent="0">
              <a:buNone/>
            </a:pPr>
            <a:r>
              <a:rPr lang="sv-SE" dirty="0"/>
              <a:t>6 matcher under fredag-söndag (2 matcher/dag)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har 2 lag är anmälda (totalt ca 70 lag)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Speltid 2x20min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Övernattning sker i skolor för spelare och ledare</a:t>
            </a:r>
          </a:p>
        </p:txBody>
      </p:sp>
    </p:spTree>
    <p:extLst>
      <p:ext uri="{BB962C8B-B14F-4D97-AF65-F5344CB8AC3E}">
        <p14:creationId xmlns:p14="http://schemas.microsoft.com/office/powerpoint/2010/main" val="5695612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14982-B625-D7C3-3F38-7B693164A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1E1F0-51A8-0FF3-CBBF-29AFC0453A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v-SE" dirty="0"/>
              <a:t>Ölandscupen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8A0CEB4-7211-78CA-56E4-07737E03033F}"/>
              </a:ext>
            </a:extLst>
          </p:cNvPr>
          <p:cNvSpPr>
            <a:spLocks noGrp="1"/>
          </p:cNvSpPr>
          <p:nvPr/>
        </p:nvSpPr>
        <p:spPr>
          <a:xfrm>
            <a:off x="385200" y="1365529"/>
            <a:ext cx="11216250" cy="5321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Camping finns i närheten. Rekommenderar att boka snabbt.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Förslag på campingar/stugor:</a:t>
            </a:r>
          </a:p>
          <a:p>
            <a:pPr marL="0" indent="0">
              <a:buNone/>
            </a:pPr>
            <a:r>
              <a:rPr lang="sv-SE" dirty="0" err="1"/>
              <a:t>Möllstorps</a:t>
            </a:r>
            <a:r>
              <a:rPr lang="sv-SE" dirty="0"/>
              <a:t> camping: </a:t>
            </a:r>
            <a:r>
              <a:rPr lang="sv-SE" dirty="0">
                <a:hlinkClick r:id="rId2"/>
              </a:rPr>
              <a:t>Välkommen till Ölands närmaste Camping - </a:t>
            </a:r>
            <a:r>
              <a:rPr lang="sv-SE" dirty="0" err="1">
                <a:hlinkClick r:id="rId2"/>
              </a:rPr>
              <a:t>Möllstorp</a:t>
            </a:r>
            <a:r>
              <a:rPr lang="sv-SE" dirty="0">
                <a:hlinkClick r:id="rId2"/>
              </a:rPr>
              <a:t> (mollstorpscamping.se)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Saxnäs: </a:t>
            </a:r>
            <a:r>
              <a:rPr lang="sv-SE" dirty="0">
                <a:hlinkClick r:id="rId3"/>
              </a:rPr>
              <a:t>Stugor och camping vid havet på Öland | </a:t>
            </a:r>
            <a:r>
              <a:rPr lang="sv-SE" dirty="0" err="1">
                <a:hlinkClick r:id="rId3"/>
              </a:rPr>
              <a:t>KronoCamping</a:t>
            </a:r>
            <a:r>
              <a:rPr lang="sv-SE" dirty="0">
                <a:hlinkClick r:id="rId3"/>
              </a:rPr>
              <a:t> Saxnäs (kcsaxnas.se)</a:t>
            </a:r>
            <a:endParaRPr lang="sv-SE" dirty="0"/>
          </a:p>
          <a:p>
            <a:pPr marL="0" indent="0">
              <a:buNone/>
            </a:pPr>
            <a:r>
              <a:rPr lang="sv-SE" dirty="0" err="1"/>
              <a:t>Talludden</a:t>
            </a:r>
            <a:r>
              <a:rPr lang="sv-SE" dirty="0"/>
              <a:t>: </a:t>
            </a:r>
            <a:r>
              <a:rPr lang="sv-SE" dirty="0">
                <a:hlinkClick r:id="rId4"/>
              </a:rPr>
              <a:t>Stuguthyrning i Färjestaden på Öland hos </a:t>
            </a:r>
            <a:r>
              <a:rPr lang="sv-SE" dirty="0" err="1">
                <a:hlinkClick r:id="rId4"/>
              </a:rPr>
              <a:t>Talluddens</a:t>
            </a:r>
            <a:r>
              <a:rPr lang="sv-SE" dirty="0">
                <a:hlinkClick r:id="rId4"/>
              </a:rPr>
              <a:t> Stugby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42829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CCCD-0B9A-8C37-A320-1B3F31187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2A3E81C-1398-F1D6-2F75-E2587B46D4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7" cy="1217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318276D-70BF-4793-E951-700EA072B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02655"/>
            <a:ext cx="12191997" cy="1217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FE681B2-EA20-F6E8-1B4B-743F6D09C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92" y="778189"/>
            <a:ext cx="10515600" cy="879122"/>
          </a:xfrm>
        </p:spPr>
        <p:txBody>
          <a:bodyPr>
            <a:normAutofit fontScale="90000"/>
          </a:bodyPr>
          <a:lstStyle/>
          <a:p>
            <a:br>
              <a:rPr lang="sv-SE" sz="2800" b="1" u="sng" dirty="0"/>
            </a:br>
            <a:br>
              <a:rPr lang="sv-SE" sz="2800" b="1" u="sng" dirty="0"/>
            </a:br>
            <a:r>
              <a:rPr lang="sv-SE" sz="2800" b="1" dirty="0"/>
              <a:t>Lagkassan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D2F9D5D-1E2A-D00A-FC99-4983982D9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19" y="1857160"/>
            <a:ext cx="4350327" cy="3945645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CA00732F-9452-E15C-E79D-3F2F08B9F93A}"/>
              </a:ext>
            </a:extLst>
          </p:cNvPr>
          <p:cNvSpPr txBox="1"/>
          <p:nvPr/>
        </p:nvSpPr>
        <p:spPr>
          <a:xfrm>
            <a:off x="5620892" y="2148264"/>
            <a:ext cx="585749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sv-SE" dirty="0"/>
              <a:t>RC Häftet – klubbgemensam försäljning. 300 kr per spelare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dirty="0"/>
              <a:t>Konstgräsfonden 600 kr / spelare 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dirty="0"/>
              <a:t>Cup ca 40 000 kr  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dirty="0"/>
              <a:t>Insamlingsbehov: 25 000 - 30 000 kr per termin </a:t>
            </a:r>
          </a:p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734251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B335C-812F-BD81-A5F2-EBA0B9DB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0D6DE0FB-773B-2373-A055-62894E5BE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7" cy="1217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09454938-3860-004D-FD4D-0CC9E0FDC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02655"/>
            <a:ext cx="12191997" cy="1217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D97A8DD-1291-E8B5-33E6-4D34980B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92" y="1528919"/>
            <a:ext cx="10515600" cy="879122"/>
          </a:xfrm>
        </p:spPr>
        <p:txBody>
          <a:bodyPr>
            <a:normAutofit/>
          </a:bodyPr>
          <a:lstStyle/>
          <a:p>
            <a:r>
              <a:rPr lang="sv-SE" sz="2800" b="1" dirty="0"/>
              <a:t>Digitala lagkassan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5DFF19-2186-EA0F-8428-40F9B317E1AA}"/>
              </a:ext>
            </a:extLst>
          </p:cNvPr>
          <p:cNvSpPr txBox="1"/>
          <p:nvPr/>
        </p:nvSpPr>
        <p:spPr>
          <a:xfrm>
            <a:off x="363092" y="2408041"/>
            <a:ext cx="106494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Problem med </a:t>
            </a:r>
            <a:r>
              <a:rPr lang="sv-SE" sz="2000" dirty="0" err="1"/>
              <a:t>inlogg</a:t>
            </a:r>
            <a:r>
              <a:rPr lang="sv-SE" sz="2000" dirty="0"/>
              <a:t>? 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24BDF03-C9F2-9318-92B6-65B6790B3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9" y="3598332"/>
            <a:ext cx="3659834" cy="135065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CFCAB25-C584-A68A-3DC9-DBC74B6A53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47"/>
          <a:stretch>
            <a:fillRect/>
          </a:stretch>
        </p:blipFill>
        <p:spPr>
          <a:xfrm>
            <a:off x="4532442" y="1681718"/>
            <a:ext cx="6413157" cy="42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37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47C06-9514-85E0-9E94-356494F20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D87F17D-39BC-A24F-ACD0-7A23940E6E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7" cy="1217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945DA465-4F67-23AF-742B-67C834435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02655"/>
            <a:ext cx="12191997" cy="1217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E43FE26-A184-FAAE-9301-425057FE2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92" y="1528919"/>
            <a:ext cx="10515600" cy="879122"/>
          </a:xfrm>
        </p:spPr>
        <p:txBody>
          <a:bodyPr>
            <a:normAutofit/>
          </a:bodyPr>
          <a:lstStyle/>
          <a:p>
            <a:r>
              <a:rPr lang="sv-SE" sz="2800" b="1" dirty="0"/>
              <a:t>Lagförsäljning – Mars/April  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095D1BB9-63ED-8BBC-A4BF-7D36097289E7}"/>
              </a:ext>
            </a:extLst>
          </p:cNvPr>
          <p:cNvSpPr txBox="1"/>
          <p:nvPr/>
        </p:nvSpPr>
        <p:spPr>
          <a:xfrm>
            <a:off x="363092" y="2581036"/>
            <a:ext cx="106494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Kakservice 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75 kr / burk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Stammisersättning 37.50 kr / burk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  <a:p>
            <a:r>
              <a:rPr lang="sv-SE" sz="2000" dirty="0"/>
              <a:t>2024:  521 burkar </a:t>
            </a:r>
          </a:p>
          <a:p>
            <a:r>
              <a:rPr lang="sv-SE" sz="2000" dirty="0"/>
              <a:t>2025:  534 burkar </a:t>
            </a:r>
          </a:p>
          <a:p>
            <a:endParaRPr lang="sv-SE" sz="2000" dirty="0"/>
          </a:p>
          <a:p>
            <a:r>
              <a:rPr lang="sv-SE" sz="2000" dirty="0"/>
              <a:t>2026: 550 burkar = 20 625 kr till lagkassan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8E5C2BE-14B0-06E8-173B-A3A7E21C3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7799" y="2492746"/>
            <a:ext cx="5311102" cy="295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102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B0050-347B-FDD2-8ACE-D3FDDAE2D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55066F1-AF62-EE65-453B-ADE5623787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7" cy="1217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9F75424-199A-747E-E3F4-2CBFDA9B8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02655"/>
            <a:ext cx="12191997" cy="1217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6C20117-3B05-C1F7-6E32-A18602313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92" y="1528919"/>
            <a:ext cx="10515600" cy="879122"/>
          </a:xfrm>
        </p:spPr>
        <p:txBody>
          <a:bodyPr>
            <a:normAutofit/>
          </a:bodyPr>
          <a:lstStyle/>
          <a:p>
            <a:r>
              <a:rPr lang="sv-SE" sz="2800" b="1" dirty="0"/>
              <a:t>Andra möjligheter 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ECC65242-994A-C8BC-4C29-D96B24442567}"/>
              </a:ext>
            </a:extLst>
          </p:cNvPr>
          <p:cNvSpPr txBox="1"/>
          <p:nvPr/>
        </p:nvSpPr>
        <p:spPr>
          <a:xfrm>
            <a:off x="363092" y="2581036"/>
            <a:ext cx="106494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Plocka skräp </a:t>
            </a:r>
          </a:p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Personal under nöjesevenemang</a:t>
            </a:r>
          </a:p>
          <a:p>
            <a:r>
              <a:rPr lang="sv-SE" sz="2000" dirty="0"/>
              <a:t>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Parkeringsvakt</a:t>
            </a:r>
          </a:p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Funktionär vid sportevenemang</a:t>
            </a:r>
          </a:p>
          <a:p>
            <a:r>
              <a:rPr lang="sv-SE" sz="2000" dirty="0"/>
              <a:t>  </a:t>
            </a:r>
          </a:p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05933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D3F7-84A2-F23E-C60E-EF91C49CF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2504A4A-D5A5-4D66-1D93-A660EA77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7" cy="121775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1533C1D-FC7B-9D43-A940-8E1C48890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002655"/>
            <a:ext cx="12191997" cy="121775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8E382AD-924D-8B42-2FC4-87B581814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92" y="1528919"/>
            <a:ext cx="10515600" cy="879122"/>
          </a:xfrm>
        </p:spPr>
        <p:txBody>
          <a:bodyPr>
            <a:normAutofit/>
          </a:bodyPr>
          <a:lstStyle/>
          <a:p>
            <a:r>
              <a:rPr lang="sv-SE" sz="2800" b="1" dirty="0"/>
              <a:t>KABE Cupen 13-14 Juni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2A3048-41B4-2412-5F44-1461E51B1926}"/>
              </a:ext>
            </a:extLst>
          </p:cNvPr>
          <p:cNvSpPr txBox="1"/>
          <p:nvPr/>
        </p:nvSpPr>
        <p:spPr>
          <a:xfrm>
            <a:off x="363093" y="2581036"/>
            <a:ext cx="54198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Årets uppdrag: Parkeringsvakter </a:t>
            </a:r>
          </a:p>
          <a:p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1 pass á 6 h  / spelare under en av dessa två dagar </a:t>
            </a:r>
          </a:p>
          <a:p>
            <a:pPr marL="342900" indent="-342900">
              <a:buFont typeface="Wingdings" pitchFamily="2" charset="2"/>
              <a:buChar char="ü"/>
            </a:pPr>
            <a:endParaRPr lang="sv-SE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sv-SE" sz="2000" dirty="0"/>
              <a:t>Schema sätts under april - anmäl snarast om det är någon specifik tid ni har förhinder denna helg!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C227512-BA09-8EDF-610E-5377B1C84C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7" y="1794656"/>
            <a:ext cx="4651040" cy="326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06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Förstasid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Förstasid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1527</Words>
  <Application>Microsoft Office PowerPoint</Application>
  <PresentationFormat>Widescreen</PresentationFormat>
  <Paragraphs>304</Paragraphs>
  <Slides>39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Aptos</vt:lpstr>
      <vt:lpstr>Aptos Display</vt:lpstr>
      <vt:lpstr>Arial</vt:lpstr>
      <vt:lpstr>Systemtypsnitt normalt</vt:lpstr>
      <vt:lpstr>Wingdings</vt:lpstr>
      <vt:lpstr>Office-tema</vt:lpstr>
      <vt:lpstr>Förstasida</vt:lpstr>
      <vt:lpstr>1_Förstasida</vt:lpstr>
      <vt:lpstr>Worksheet</vt:lpstr>
      <vt:lpstr>Föräldramöte 2026</vt:lpstr>
      <vt:lpstr>Agenda</vt:lpstr>
      <vt:lpstr>Styrelsen informerar</vt:lpstr>
      <vt:lpstr>Om föreningen</vt:lpstr>
      <vt:lpstr>Lag i föreningen 2026</vt:lpstr>
      <vt:lpstr>Avgifter fotboll 2026</vt:lpstr>
      <vt:lpstr>Styrelsen 2026 – styrelsens arbete</vt:lpstr>
      <vt:lpstr>Tenhults IF:s värdegrund</vt:lpstr>
      <vt:lpstr>Fotbollens spela lek &amp; lär</vt:lpstr>
      <vt:lpstr>Trygg idrott</vt:lpstr>
      <vt:lpstr>Tänk på det här under säsongen</vt:lpstr>
      <vt:lpstr>Checklista för trygghet</vt:lpstr>
      <vt:lpstr>Checklista för trygghet</vt:lpstr>
      <vt:lpstr>TIF-kontraktet</vt:lpstr>
      <vt:lpstr>Insatser under året</vt:lpstr>
      <vt:lpstr>Spelarutbildningsplan</vt:lpstr>
      <vt:lpstr>Matchmiljö</vt:lpstr>
      <vt:lpstr>Övrigt</vt:lpstr>
      <vt:lpstr>Stötta Tenhults IF</vt:lpstr>
      <vt:lpstr>Stötta Tenhults IF</vt:lpstr>
      <vt:lpstr>Tenhults IF P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Lagkassan</vt:lpstr>
      <vt:lpstr>Digitala lagkassan</vt:lpstr>
      <vt:lpstr>Lagförsäljning – Mars/April  </vt:lpstr>
      <vt:lpstr>Andra möjligheter </vt:lpstr>
      <vt:lpstr>KABE Cupen 13-14 Juni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Henriksson</dc:creator>
  <cp:lastModifiedBy>Odd Andersson</cp:lastModifiedBy>
  <cp:revision>27</cp:revision>
  <cp:lastPrinted>2026-03-17T13:59:30Z</cp:lastPrinted>
  <dcterms:created xsi:type="dcterms:W3CDTF">2025-10-14T18:00:02Z</dcterms:created>
  <dcterms:modified xsi:type="dcterms:W3CDTF">2026-03-17T14:44:30Z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3017d6-154f-4e3a-99ff-506b5511cf12_Enabled">
    <vt:lpwstr>true</vt:lpwstr>
  </property>
  <property fmtid="{D5CDD505-2E9C-101B-9397-08002B2CF9AE}" pid="3" name="MSIP_Label_5e3017d6-154f-4e3a-99ff-506b5511cf12_SetDate">
    <vt:lpwstr>2025-10-14T18:45:10Z</vt:lpwstr>
  </property>
  <property fmtid="{D5CDD505-2E9C-101B-9397-08002B2CF9AE}" pid="4" name="MSIP_Label_5e3017d6-154f-4e3a-99ff-506b5511cf12_Method">
    <vt:lpwstr>Standard</vt:lpwstr>
  </property>
  <property fmtid="{D5CDD505-2E9C-101B-9397-08002B2CF9AE}" pid="5" name="MSIP_Label_5e3017d6-154f-4e3a-99ff-506b5511cf12_Name">
    <vt:lpwstr>General</vt:lpwstr>
  </property>
  <property fmtid="{D5CDD505-2E9C-101B-9397-08002B2CF9AE}" pid="6" name="MSIP_Label_5e3017d6-154f-4e3a-99ff-506b5511cf12_SiteId">
    <vt:lpwstr>69a23805-7e33-433a-808d-da7eccc32cfa</vt:lpwstr>
  </property>
  <property fmtid="{D5CDD505-2E9C-101B-9397-08002B2CF9AE}" pid="7" name="MSIP_Label_5e3017d6-154f-4e3a-99ff-506b5511cf12_ActionId">
    <vt:lpwstr>79e38492-32e0-484d-809f-8aaf3f2c7dd6</vt:lpwstr>
  </property>
  <property fmtid="{D5CDD505-2E9C-101B-9397-08002B2CF9AE}" pid="8" name="MSIP_Label_5e3017d6-154f-4e3a-99ff-506b5511cf12_ContentBits">
    <vt:lpwstr>0</vt:lpwstr>
  </property>
  <property fmtid="{D5CDD505-2E9C-101B-9397-08002B2CF9AE}" pid="9" name="MSIP_Label_5e3017d6-154f-4e3a-99ff-506b5511cf12_Tag">
    <vt:lpwstr>50, 3, 0, 1</vt:lpwstr>
  </property>
</Properties>
</file>