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5B65667-DDE4-4E6E-B2E7-F76449A1066C}">
  <a:tblStyle styleId="{95B65667-DDE4-4E6E-B2E7-F76449A1066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Thunström" userId="8674c4a2-301c-4875-b8f9-cc8d42ff4df5" providerId="ADAL" clId="{D4E2BE0F-F684-4AD2-896D-2B6FD93D5E3C}"/>
    <pc:docChg chg="custSel modSld">
      <pc:chgData name="Richard Thunström" userId="8674c4a2-301c-4875-b8f9-cc8d42ff4df5" providerId="ADAL" clId="{D4E2BE0F-F684-4AD2-896D-2B6FD93D5E3C}" dt="2025-11-25T08:24:14.288" v="190" actId="20577"/>
      <pc:docMkLst>
        <pc:docMk/>
      </pc:docMkLst>
      <pc:sldChg chg="modSp mod">
        <pc:chgData name="Richard Thunström" userId="8674c4a2-301c-4875-b8f9-cc8d42ff4df5" providerId="ADAL" clId="{D4E2BE0F-F684-4AD2-896D-2B6FD93D5E3C}" dt="2025-11-25T08:06:27.605" v="26" actId="20577"/>
        <pc:sldMkLst>
          <pc:docMk/>
          <pc:sldMk cId="0" sldId="265"/>
        </pc:sldMkLst>
        <pc:spChg chg="mod">
          <ac:chgData name="Richard Thunström" userId="8674c4a2-301c-4875-b8f9-cc8d42ff4df5" providerId="ADAL" clId="{D4E2BE0F-F684-4AD2-896D-2B6FD93D5E3C}" dt="2025-11-25T08:06:27.605" v="26" actId="20577"/>
          <ac:spMkLst>
            <pc:docMk/>
            <pc:sldMk cId="0" sldId="265"/>
            <ac:spMk id="113" creationId="{00000000-0000-0000-0000-000000000000}"/>
          </ac:spMkLst>
        </pc:spChg>
      </pc:sldChg>
      <pc:sldChg chg="modSp mod">
        <pc:chgData name="Richard Thunström" userId="8674c4a2-301c-4875-b8f9-cc8d42ff4df5" providerId="ADAL" clId="{D4E2BE0F-F684-4AD2-896D-2B6FD93D5E3C}" dt="2025-11-25T08:24:14.288" v="190" actId="20577"/>
        <pc:sldMkLst>
          <pc:docMk/>
          <pc:sldMk cId="0" sldId="267"/>
        </pc:sldMkLst>
        <pc:spChg chg="mod">
          <ac:chgData name="Richard Thunström" userId="8674c4a2-301c-4875-b8f9-cc8d42ff4df5" providerId="ADAL" clId="{D4E2BE0F-F684-4AD2-896D-2B6FD93D5E3C}" dt="2025-11-25T08:24:14.288" v="190" actId="20577"/>
          <ac:spMkLst>
            <pc:docMk/>
            <pc:sldMk cId="0" sldId="267"/>
            <ac:spMk id="12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800"/>
              <a:buFont typeface="Arial"/>
              <a:buNone/>
            </a:pPr>
            <a:r>
              <a:rPr lang="sv" sz="1800">
                <a:solidFill>
                  <a:schemeClr val="dk1"/>
                </a:solidFill>
              </a:rPr>
              <a:t>Tanke och syfte med verksamhetsplan för SIF:s fotbollsgrupper är att stötta lagen i arbete med och uppföljning av verksamheten så att mål och aktiviteter planeras för att kunna genomföras med så bra kvalitet som möjligt för att utveckla laget och ledarna.</a:t>
            </a:r>
            <a:endParaRPr sz="1800">
              <a:solidFill>
                <a:schemeClr val="dk1"/>
              </a:solidFill>
            </a:endParaRPr>
          </a:p>
          <a:p>
            <a:pPr marL="0" lvl="0" indent="0" algn="l" rtl="0">
              <a:spcBef>
                <a:spcPts val="0"/>
              </a:spcBef>
              <a:spcAft>
                <a:spcPts val="0"/>
              </a:spcAft>
              <a:buClr>
                <a:schemeClr val="dk1"/>
              </a:buClr>
              <a:buSzPts val="1800"/>
              <a:buFont typeface="Arial"/>
              <a:buNone/>
            </a:pPr>
            <a:endParaRPr sz="1800">
              <a:solidFill>
                <a:schemeClr val="dk1"/>
              </a:solidFill>
            </a:endParaRPr>
          </a:p>
          <a:p>
            <a:pPr marL="0" lvl="0" indent="0" algn="l" rtl="0">
              <a:spcBef>
                <a:spcPts val="0"/>
              </a:spcBef>
              <a:spcAft>
                <a:spcPts val="0"/>
              </a:spcAft>
              <a:buClr>
                <a:schemeClr val="dk1"/>
              </a:buClr>
              <a:buSzPts val="1800"/>
              <a:buFont typeface="Arial"/>
              <a:buNone/>
            </a:pPr>
            <a:r>
              <a:rPr lang="sv" sz="1800">
                <a:solidFill>
                  <a:schemeClr val="dk1"/>
                </a:solidFill>
              </a:rPr>
              <a:t>Verksamhetsplanen kan också i detta format användas som grund till föräldramöten för att prata om planering och samordning av alla aktiviteter om och kring laget, även utanför planen.</a:t>
            </a:r>
            <a:endParaRPr sz="1800">
              <a:solidFill>
                <a:schemeClr val="dk1"/>
              </a:solidFill>
            </a:endParaRPr>
          </a:p>
          <a:p>
            <a:pPr marL="0" lvl="0" indent="0" algn="l" rtl="0">
              <a:spcBef>
                <a:spcPts val="0"/>
              </a:spcBef>
              <a:spcAft>
                <a:spcPts val="0"/>
              </a:spcAft>
              <a:buClr>
                <a:schemeClr val="dk1"/>
              </a:buClr>
              <a:buSzPts val="1800"/>
              <a:buFont typeface="Arial"/>
              <a:buNone/>
            </a:pPr>
            <a:endParaRPr sz="1800">
              <a:solidFill>
                <a:schemeClr val="dk1"/>
              </a:solidFill>
            </a:endParaRPr>
          </a:p>
          <a:p>
            <a:pPr marL="0" lvl="0" indent="0" algn="l" rtl="0">
              <a:spcBef>
                <a:spcPts val="0"/>
              </a:spcBef>
              <a:spcAft>
                <a:spcPts val="0"/>
              </a:spcAft>
              <a:buClr>
                <a:schemeClr val="dk1"/>
              </a:buClr>
              <a:buSzPts val="1800"/>
              <a:buFont typeface="Arial"/>
              <a:buNone/>
            </a:pPr>
            <a:r>
              <a:rPr lang="sv" sz="1800">
                <a:solidFill>
                  <a:schemeClr val="dk1"/>
                </a:solidFill>
              </a:rPr>
              <a:t>Föreningen tillämpar krav på verksamhetsplanering för samtliga lag i SIF Fotboll</a:t>
            </a:r>
            <a:endParaRPr sz="1800">
              <a:solidFill>
                <a:schemeClr val="dk1"/>
              </a:solidFill>
            </a:endParaRPr>
          </a:p>
          <a:p>
            <a:pPr marL="0" lvl="0" indent="0" algn="l" rtl="0">
              <a:spcBef>
                <a:spcPts val="0"/>
              </a:spcBef>
              <a:spcAft>
                <a:spcPts val="0"/>
              </a:spcAft>
              <a:buClr>
                <a:schemeClr val="dk1"/>
              </a:buClr>
              <a:buSzPts val="1800"/>
              <a:buFont typeface="Arial"/>
              <a:buNone/>
            </a:pPr>
            <a:endParaRPr sz="1800">
              <a:solidFill>
                <a:schemeClr val="dk1"/>
              </a:solidFill>
            </a:endParaRPr>
          </a:p>
          <a:p>
            <a:pPr marL="0" lvl="0" indent="0" algn="l" rtl="0">
              <a:spcBef>
                <a:spcPts val="0"/>
              </a:spcBef>
              <a:spcAft>
                <a:spcPts val="0"/>
              </a:spcAft>
              <a:buClr>
                <a:schemeClr val="dk1"/>
              </a:buClr>
              <a:buSzPts val="1800"/>
              <a:buFont typeface="Arial"/>
              <a:buNone/>
            </a:pPr>
            <a:r>
              <a:rPr lang="sv" sz="1800">
                <a:solidFill>
                  <a:schemeClr val="dk1"/>
                </a:solidFill>
              </a:rPr>
              <a:t>För frågor eller synpunkter kontakta Ledningsgruppen alt Kansliet!</a:t>
            </a:r>
            <a:endParaRPr sz="18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c1297dc2e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c1297dc2e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0c1297dc2e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0c1297dc2e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0c1297dc2e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0c1297dc2e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800"/>
              <a:buFont typeface="Arial"/>
              <a:buNone/>
            </a:pPr>
            <a:r>
              <a:rPr lang="sv" sz="1800">
                <a:solidFill>
                  <a:schemeClr val="dk1"/>
                </a:solidFill>
              </a:rPr>
              <a:t>Denna bild kan tas bort i slutlig verksamhetsplan!</a:t>
            </a:r>
            <a:endParaRPr sz="18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0c1297dc2e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0c1297dc2e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0c1297dc2e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0c1297dc2e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0c1297dc2e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30c1297dc2e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0c1297dc2e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0c1297dc2e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0c1297dc2e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0c1297dc2e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0c1297dc2e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0c1297dc2e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0c1297dc2e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0c1297dc2e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0c1297dc2e_0_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0c1297dc2e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0c1297dc2e_0_2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0c1297dc2e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0c1297dc2e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0c1297dc2e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sv"/>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stff.se/forening/utveckling/foreningscertifikatet/"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Foreningsutvecklare@segeltorpsfotboll.se"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cdn.sportadmin.se/2571/9be53631535f7fce4b154a1d05973dc32b5e6042ae89fb9f318305e1763d7803.pdf" TargetMode="External"/><Relationship Id="rId2" Type="http://schemas.openxmlformats.org/officeDocument/2006/relationships/hyperlink" Target="https://aktiva.svenskfotboll.se/tranare/spelarutbildning/spelarutbildningsplan/" TargetMode="External"/><Relationship Id="rId1" Type="http://schemas.openxmlformats.org/officeDocument/2006/relationships/slideLayout" Target="../slideLayouts/slideLayout3.xml"/><Relationship Id="rId6" Type="http://schemas.openxmlformats.org/officeDocument/2006/relationships/hyperlink" Target="https://view.officeapps.live.com/op/view.aspx?src=https%3A%2F%2Fcdn.sportadmin.se%2F2571%2Feab1788a546d1775f7cb069dc7c5e79680f577fcf9f57a55707a3a93b6c262ad.pptx&amp;wdOrigin=BROWSELINK" TargetMode="External"/><Relationship Id="rId5" Type="http://schemas.openxmlformats.org/officeDocument/2006/relationships/hyperlink" Target="https://cdn.sportadmin.se/2571/58bf277958d9663487088f4fc0aa81fa0d9bb53e5c988962deac13541f8619d2.pdf" TargetMode="External"/><Relationship Id="rId4" Type="http://schemas.openxmlformats.org/officeDocument/2006/relationships/hyperlink" Target="https://cdn.sportadmin.se/2571/60dfed488950321c45b1033207a58718b36fcaf44e83aba8d88ec6dd93b06be6.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0704557218/" TargetMode="External"/><Relationship Id="rId4" Type="http://schemas.openxmlformats.org/officeDocument/2006/relationships/hyperlink" Target="mailto:foreningsutvecklare@segeltorpsfotboll.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744575"/>
            <a:ext cx="8520600" cy="79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Clr>
                <a:schemeClr val="dk1"/>
              </a:buClr>
              <a:buSzPts val="3200"/>
              <a:buFont typeface="Calibri"/>
              <a:buNone/>
            </a:pPr>
            <a:r>
              <a:rPr lang="sv" sz="3200" dirty="0">
                <a:latin typeface="Calibri"/>
                <a:ea typeface="Calibri"/>
                <a:cs typeface="Calibri"/>
                <a:sym typeface="Calibri"/>
              </a:rPr>
              <a:t>Verksamhetsplan för P/F- XX 2026</a:t>
            </a:r>
            <a:endParaRPr dirty="0"/>
          </a:p>
        </p:txBody>
      </p:sp>
      <p:sp>
        <p:nvSpPr>
          <p:cNvPr id="55" name="Google Shape;55;p13"/>
          <p:cNvSpPr txBox="1">
            <a:spLocks noGrp="1"/>
          </p:cNvSpPr>
          <p:nvPr>
            <p:ph type="subTitle" idx="1"/>
          </p:nvPr>
        </p:nvSpPr>
        <p:spPr>
          <a:xfrm>
            <a:off x="311700" y="1779150"/>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sv" sz="2400" i="1" dirty="0">
                <a:solidFill>
                  <a:schemeClr val="accent1"/>
                </a:solidFill>
              </a:rPr>
              <a:t>Utveckling</a:t>
            </a:r>
            <a:r>
              <a:rPr lang="sv" sz="2400" i="1" dirty="0"/>
              <a:t> - </a:t>
            </a:r>
            <a:r>
              <a:rPr lang="sv" sz="2400" i="1" dirty="0">
                <a:solidFill>
                  <a:schemeClr val="accent1">
                    <a:lumMod val="75000"/>
                  </a:schemeClr>
                </a:solidFill>
              </a:rPr>
              <a:t>Glädje</a:t>
            </a:r>
            <a:r>
              <a:rPr lang="sv" sz="2400" i="1" dirty="0"/>
              <a:t> - </a:t>
            </a:r>
            <a:r>
              <a:rPr lang="sv" sz="2400" i="1" dirty="0">
                <a:solidFill>
                  <a:schemeClr val="accent1">
                    <a:lumMod val="50000"/>
                  </a:schemeClr>
                </a:solidFill>
              </a:rPr>
              <a:t>Tillsammans</a:t>
            </a:r>
            <a:endParaRPr sz="2400" i="1" dirty="0">
              <a:solidFill>
                <a:schemeClr val="accent1">
                  <a:lumMod val="50000"/>
                </a:schemeClr>
              </a:solidFill>
            </a:endParaRPr>
          </a:p>
        </p:txBody>
      </p:sp>
      <p:pic>
        <p:nvPicPr>
          <p:cNvPr id="56" name="Google Shape;56;p13" descr="Segeltorps_IF.png"/>
          <p:cNvPicPr preferRelativeResize="0"/>
          <p:nvPr/>
        </p:nvPicPr>
        <p:blipFill rotWithShape="1">
          <a:blip r:embed="rId3">
            <a:alphaModFix/>
          </a:blip>
          <a:srcRect/>
          <a:stretch/>
        </p:blipFill>
        <p:spPr>
          <a:xfrm>
            <a:off x="3652831" y="2813727"/>
            <a:ext cx="1838350" cy="1988325"/>
          </a:xfrm>
          <a:prstGeom prst="rect">
            <a:avLst/>
          </a:prstGeom>
          <a:noFill/>
          <a:ln>
            <a:noFill/>
          </a:ln>
          <a:effectLst>
            <a:outerShdw blurRad="292100" dist="215899" dir="2700000" sx="91000" sy="91000" algn="tl" rotWithShape="0">
              <a:srgbClr val="000000">
                <a:alpha val="64709"/>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sv" dirty="0"/>
              <a:t>Information om verksamhetsplanen</a:t>
            </a:r>
            <a:endParaRPr dirty="0"/>
          </a:p>
        </p:txBody>
      </p:sp>
      <p:sp>
        <p:nvSpPr>
          <p:cNvPr id="62" name="Google Shape;62;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sv" sz="1600" dirty="0">
                <a:solidFill>
                  <a:srgbClr val="000000"/>
                </a:solidFill>
              </a:rPr>
              <a:t>S</a:t>
            </a:r>
            <a:r>
              <a:rPr lang="sv" sz="1600" dirty="0">
                <a:solidFill>
                  <a:srgbClr val="000000"/>
                </a:solidFill>
                <a:latin typeface="Arial"/>
                <a:ea typeface="Arial"/>
                <a:cs typeface="Arial"/>
                <a:sym typeface="Arial"/>
              </a:rPr>
              <a:t>yftet med verksamhetsplan för SIF:s fotbollsgrupper är att stötta lagen i arbetet med och uppföljning av verksamheten så att mål och aktiviteter planeras för att kunna genomföras med så bra kvalitet som möjligt för att utveckla laget och ledarna.</a:t>
            </a:r>
            <a:endParaRPr sz="16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6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sv" sz="1600" dirty="0">
                <a:solidFill>
                  <a:srgbClr val="000000"/>
                </a:solidFill>
                <a:latin typeface="Arial"/>
                <a:ea typeface="Arial"/>
                <a:cs typeface="Arial"/>
                <a:sym typeface="Arial"/>
              </a:rPr>
              <a:t>Verksamhetsplanen kan också i detta format användas som grund till föräldramöten för att prata om planering och samordning av alla aktiviteter om och kring laget, även utanför planen.</a:t>
            </a:r>
            <a:endParaRPr sz="16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6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sv" sz="1600" dirty="0">
                <a:solidFill>
                  <a:srgbClr val="000000"/>
                </a:solidFill>
                <a:latin typeface="Arial"/>
                <a:ea typeface="Arial"/>
                <a:cs typeface="Arial"/>
                <a:sym typeface="Arial"/>
              </a:rPr>
              <a:t>Föreningen tillämpar krav på verksamhetsplanering för samtliga lag i SIF Fotboll.</a:t>
            </a:r>
            <a:endParaRPr sz="16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6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r>
              <a:rPr lang="sv" sz="1600" dirty="0">
                <a:solidFill>
                  <a:srgbClr val="000000"/>
                </a:solidFill>
                <a:latin typeface="Arial"/>
                <a:ea typeface="Arial"/>
                <a:cs typeface="Arial"/>
                <a:sym typeface="Arial"/>
              </a:rPr>
              <a:t>För frågor eller synpunkter kontakta </a:t>
            </a:r>
            <a:r>
              <a:rPr lang="sv" sz="1600" dirty="0">
                <a:solidFill>
                  <a:srgbClr val="000000"/>
                </a:solidFill>
              </a:rPr>
              <a:t>Styrelsen</a:t>
            </a:r>
            <a:r>
              <a:rPr lang="sv" sz="1600" dirty="0">
                <a:solidFill>
                  <a:srgbClr val="000000"/>
                </a:solidFill>
                <a:latin typeface="Arial"/>
                <a:ea typeface="Arial"/>
                <a:cs typeface="Arial"/>
                <a:sym typeface="Arial"/>
              </a:rPr>
              <a:t> alt Kansliet!</a:t>
            </a:r>
            <a:endParaRPr sz="1600"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sz="1100" dirty="0">
              <a:solidFill>
                <a:srgbClr val="000000"/>
              </a:solidFill>
              <a:latin typeface="Arial"/>
              <a:ea typeface="Arial"/>
              <a:cs typeface="Arial"/>
              <a:sym typeface="Arial"/>
            </a:endParaRPr>
          </a:p>
          <a:p>
            <a:pPr marL="0" lvl="0" indent="0" algn="l" rtl="0">
              <a:spcBef>
                <a:spcPts val="0"/>
              </a:spcBef>
              <a:spcAft>
                <a:spcPts val="120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55391" y="64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rgbClr val="000000"/>
              </a:buClr>
              <a:buSzPct val="157142"/>
              <a:buFont typeface="Play"/>
              <a:buNone/>
            </a:pPr>
            <a:r>
              <a:rPr lang="sv" dirty="0"/>
              <a:t>Segeltorps IF Fotboll</a:t>
            </a:r>
            <a:endParaRPr dirty="0"/>
          </a:p>
          <a:p>
            <a:pPr marL="0" lvl="0" indent="0" algn="l" rtl="0">
              <a:spcBef>
                <a:spcPts val="0"/>
              </a:spcBef>
              <a:spcAft>
                <a:spcPts val="0"/>
              </a:spcAft>
              <a:buNone/>
            </a:pPr>
            <a:endParaRPr dirty="0"/>
          </a:p>
        </p:txBody>
      </p:sp>
      <p:sp>
        <p:nvSpPr>
          <p:cNvPr id="68" name="Google Shape;68;p15"/>
          <p:cNvSpPr txBox="1">
            <a:spLocks noGrp="1"/>
          </p:cNvSpPr>
          <p:nvPr>
            <p:ph type="body" idx="1"/>
          </p:nvPr>
        </p:nvSpPr>
        <p:spPr>
          <a:xfrm>
            <a:off x="55391" y="671699"/>
            <a:ext cx="8591700" cy="44077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000000"/>
              </a:buClr>
              <a:buSzPct val="30425"/>
              <a:buFont typeface="Arial"/>
              <a:buNone/>
            </a:pPr>
            <a:r>
              <a:rPr lang="sv" sz="900" b="1" dirty="0"/>
              <a:t>Värdegrund</a:t>
            </a:r>
            <a:br>
              <a:rPr lang="sv" sz="900" dirty="0"/>
            </a:br>
            <a:r>
              <a:rPr lang="sv" sz="900" dirty="0"/>
              <a:t>Vår värdegrund bygger på tre värdeord: UTVECKLING – GLÄDJE - TILLSAMMANS. Dessa värdeord genomsyrar allt vi gör -  från träningar och matcher till hur vi samverkar i föreningen. Vi strävar efter att skapa en positiv, inkluderande och lärande miljö där alla kan trivas och utvecklas.</a:t>
            </a:r>
            <a:endParaRPr sz="900" dirty="0"/>
          </a:p>
          <a:p>
            <a:pPr marL="0" lvl="0" indent="0" algn="l" rtl="0">
              <a:spcBef>
                <a:spcPts val="1200"/>
              </a:spcBef>
              <a:spcAft>
                <a:spcPts val="0"/>
              </a:spcAft>
              <a:buClr>
                <a:srgbClr val="000000"/>
              </a:buClr>
              <a:buSzPct val="30425"/>
              <a:buFont typeface="Arial"/>
              <a:buNone/>
            </a:pPr>
            <a:r>
              <a:rPr lang="sv" sz="900" b="1" dirty="0"/>
              <a:t>Verksamhetsidé</a:t>
            </a:r>
            <a:r>
              <a:rPr lang="sv" sz="900" dirty="0"/>
              <a:t> </a:t>
            </a:r>
            <a:br>
              <a:rPr lang="sv" sz="900" dirty="0"/>
            </a:br>
            <a:r>
              <a:rPr lang="sv" sz="900" dirty="0"/>
              <a:t>Segeltorps IF Fotboll är en breddförening där målet är att behålla så många som möjligt, så länge som möjligt i en så bra miljö som möjligt. Vi välkomnar både tjejer och killar som tränare och eftersträvar en jämställd fördelning av ledare. Verksamheten finansieras till största delen av medlemsavgifter, sektionsavgifter och statliga och kommunala bidrag. </a:t>
            </a:r>
            <a:endParaRPr sz="900" dirty="0"/>
          </a:p>
          <a:p>
            <a:pPr marL="0" lvl="0" indent="0" algn="l" rtl="0">
              <a:spcBef>
                <a:spcPts val="1200"/>
              </a:spcBef>
              <a:spcAft>
                <a:spcPts val="0"/>
              </a:spcAft>
              <a:buClr>
                <a:srgbClr val="000000"/>
              </a:buClr>
              <a:buSzPts val="225"/>
              <a:buFont typeface="Arial"/>
              <a:buNone/>
            </a:pPr>
            <a:r>
              <a:rPr lang="sv" sz="900" b="1" dirty="0"/>
              <a:t>Vår verksamhet och vår värdegrund för barn och ungdomsverksamheten grundar sig på följande byggstenar:</a:t>
            </a:r>
            <a:br>
              <a:rPr lang="sv" sz="900" dirty="0"/>
            </a:br>
            <a:r>
              <a:rPr lang="sv" sz="900" dirty="0"/>
              <a:t>- FN:s barnkonvention</a:t>
            </a:r>
            <a:br>
              <a:rPr lang="sv" sz="900" dirty="0"/>
            </a:br>
            <a:r>
              <a:rPr lang="sv" sz="900" dirty="0"/>
              <a:t>- RF:s Idrotten vill</a:t>
            </a:r>
            <a:br>
              <a:rPr lang="sv" sz="900" dirty="0"/>
            </a:br>
            <a:r>
              <a:rPr lang="sv" sz="900" dirty="0"/>
              <a:t>- SvFF:s Spela Lek &amp; Lär</a:t>
            </a:r>
            <a:endParaRPr sz="900" dirty="0"/>
          </a:p>
          <a:p>
            <a:pPr marL="0" lvl="0" indent="0" algn="l" rtl="0">
              <a:spcBef>
                <a:spcPts val="1200"/>
              </a:spcBef>
              <a:spcAft>
                <a:spcPts val="0"/>
              </a:spcAft>
              <a:buClr>
                <a:srgbClr val="000000"/>
              </a:buClr>
              <a:buSzPct val="30425"/>
              <a:buFont typeface="Arial"/>
              <a:buNone/>
            </a:pPr>
            <a:r>
              <a:rPr lang="sv" sz="900" b="1" dirty="0"/>
              <a:t>Målsättning</a:t>
            </a:r>
            <a:br>
              <a:rPr lang="sv" sz="900" dirty="0"/>
            </a:br>
            <a:r>
              <a:rPr lang="sv" sz="900" dirty="0"/>
              <a:t>Vår målsättning är att vi ska:</a:t>
            </a:r>
            <a:br>
              <a:rPr lang="sv" sz="900" dirty="0"/>
            </a:br>
            <a:r>
              <a:rPr lang="sv" sz="900" dirty="0"/>
              <a:t>- öka antalet deltagare i verksamheten varje år</a:t>
            </a:r>
            <a:br>
              <a:rPr lang="sv" sz="900" dirty="0"/>
            </a:br>
            <a:r>
              <a:rPr lang="sv" sz="900" dirty="0"/>
              <a:t>- ha en stor andel egna spelare i seniorlagen</a:t>
            </a:r>
            <a:endParaRPr sz="900" dirty="0"/>
          </a:p>
          <a:p>
            <a:pPr marL="0" lvl="0" indent="0" algn="l" rtl="0">
              <a:spcBef>
                <a:spcPts val="1200"/>
              </a:spcBef>
              <a:spcAft>
                <a:spcPts val="0"/>
              </a:spcAft>
              <a:buClr>
                <a:srgbClr val="000000"/>
              </a:buClr>
              <a:buSzPct val="30425"/>
              <a:buFont typeface="Arial"/>
              <a:buNone/>
            </a:pPr>
            <a:r>
              <a:rPr lang="sv" sz="900" b="1" dirty="0"/>
              <a:t>Strategi</a:t>
            </a:r>
            <a:br>
              <a:rPr lang="sv" sz="900" dirty="0"/>
            </a:br>
            <a:r>
              <a:rPr lang="sv" sz="900" dirty="0"/>
              <a:t>För att nå våra mål har vi en tydlig strategi som i korthet går ut på:</a:t>
            </a:r>
            <a:br>
              <a:rPr lang="sv" sz="900" dirty="0"/>
            </a:br>
            <a:r>
              <a:rPr lang="sv" sz="900" dirty="0"/>
              <a:t>- Träningar med hög kvalitet förankrade i vår värdegrund</a:t>
            </a:r>
            <a:br>
              <a:rPr lang="sv" sz="900" dirty="0"/>
            </a:br>
            <a:r>
              <a:rPr lang="sv" sz="900" dirty="0"/>
              <a:t>- Utbildade ledare </a:t>
            </a:r>
            <a:br>
              <a:rPr lang="sv" sz="900" dirty="0"/>
            </a:br>
            <a:r>
              <a:rPr lang="sv" sz="900" dirty="0"/>
              <a:t>- Möjlighet till rotationsspel och rotationsträningar</a:t>
            </a:r>
            <a:br>
              <a:rPr lang="sv" sz="900" dirty="0"/>
            </a:br>
            <a:r>
              <a:rPr lang="sv" sz="900" dirty="0"/>
              <a:t>- Låga avgifter</a:t>
            </a:r>
            <a:br>
              <a:rPr lang="sv" sz="900" dirty="0"/>
            </a:br>
            <a:r>
              <a:rPr lang="sv" sz="900" dirty="0"/>
              <a:t>- Efterleva Föreningscertifikatet - </a:t>
            </a:r>
            <a:r>
              <a:rPr lang="sv" sz="900" u="sng" dirty="0">
                <a:solidFill>
                  <a:schemeClr val="hlink"/>
                </a:solidFill>
                <a:hlinkClick r:id="rId3"/>
              </a:rPr>
              <a:t>https://www.stff.se/forening/utveckling/foreningscertifikatet/</a:t>
            </a:r>
            <a:r>
              <a:rPr lang="sv" sz="900" dirty="0"/>
              <a:t>  </a:t>
            </a:r>
            <a:endParaRPr sz="900" dirty="0"/>
          </a:p>
          <a:p>
            <a:pPr marL="0" lvl="0" indent="0" algn="l" rtl="0">
              <a:lnSpc>
                <a:spcPct val="120000"/>
              </a:lnSpc>
              <a:spcBef>
                <a:spcPts val="1800"/>
              </a:spcBef>
              <a:spcAft>
                <a:spcPts val="0"/>
              </a:spcAft>
              <a:buClr>
                <a:srgbClr val="000000"/>
              </a:buClr>
              <a:buSzPct val="100000"/>
              <a:buFont typeface="Arial"/>
              <a:buNone/>
            </a:pPr>
            <a:endParaRPr sz="900" dirty="0">
              <a:solidFill>
                <a:srgbClr val="000000"/>
              </a:solidFill>
              <a:latin typeface="Arial"/>
              <a:ea typeface="Arial"/>
              <a:cs typeface="Arial"/>
              <a:sym typeface="Arial"/>
            </a:endParaRPr>
          </a:p>
          <a:p>
            <a:pPr marL="0" lvl="0" indent="0" algn="l" rtl="0">
              <a:spcBef>
                <a:spcPts val="0"/>
              </a:spcBef>
              <a:spcAft>
                <a:spcPts val="1200"/>
              </a:spcAft>
              <a:buNone/>
            </a:pPr>
            <a:endParaRPr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100000"/>
              <a:buFont typeface="Calibri"/>
              <a:buNone/>
            </a:pPr>
            <a:r>
              <a:rPr lang="sv"/>
              <a:t>Lagets verksamhetsplan ska innehålla följande</a:t>
            </a:r>
            <a:endParaRPr/>
          </a:p>
          <a:p>
            <a:pPr marL="0" lvl="0" indent="0" algn="l" rtl="0">
              <a:spcBef>
                <a:spcPts val="0"/>
              </a:spcBef>
              <a:spcAft>
                <a:spcPts val="0"/>
              </a:spcAft>
              <a:buNone/>
            </a:pPr>
            <a:endParaRPr/>
          </a:p>
        </p:txBody>
      </p:sp>
      <p:sp>
        <p:nvSpPr>
          <p:cNvPr id="74" name="Google Shape;74;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342900" lvl="0" indent="-342900" algn="l" rtl="0">
              <a:spcBef>
                <a:spcPts val="0"/>
              </a:spcBef>
              <a:spcAft>
                <a:spcPts val="0"/>
              </a:spcAft>
              <a:buSzPts val="1800"/>
              <a:buChar char="•"/>
            </a:pPr>
            <a:r>
              <a:rPr lang="sv" sz="1600" dirty="0"/>
              <a:t>Spelartruppens utveckling</a:t>
            </a:r>
            <a:endParaRPr sz="1600" dirty="0"/>
          </a:p>
          <a:p>
            <a:pPr marL="342900" lvl="0" indent="-342900" algn="l" rtl="0">
              <a:spcBef>
                <a:spcPts val="0"/>
              </a:spcBef>
              <a:spcAft>
                <a:spcPts val="0"/>
              </a:spcAft>
              <a:buSzPts val="1800"/>
              <a:buChar char="•"/>
            </a:pPr>
            <a:r>
              <a:rPr lang="sv" sz="1600" dirty="0"/>
              <a:t>Planering inför sommar- och vintersäsong</a:t>
            </a:r>
            <a:endParaRPr sz="1600" dirty="0"/>
          </a:p>
          <a:p>
            <a:pPr marL="342900" lvl="0" indent="-342900" algn="l" rtl="0">
              <a:spcBef>
                <a:spcPts val="0"/>
              </a:spcBef>
              <a:spcAft>
                <a:spcPts val="0"/>
              </a:spcAft>
              <a:buSzPts val="1800"/>
              <a:buChar char="•"/>
            </a:pPr>
            <a:r>
              <a:rPr lang="sv" sz="1600" dirty="0"/>
              <a:t>Planering av träningar</a:t>
            </a:r>
            <a:endParaRPr sz="1600" dirty="0"/>
          </a:p>
          <a:p>
            <a:pPr marL="342900" lvl="0" indent="-342900" algn="l" rtl="0">
              <a:spcBef>
                <a:spcPts val="0"/>
              </a:spcBef>
              <a:spcAft>
                <a:spcPts val="0"/>
              </a:spcAft>
              <a:buSzPts val="1800"/>
              <a:buChar char="•"/>
            </a:pPr>
            <a:r>
              <a:rPr lang="sv" sz="1600" dirty="0"/>
              <a:t>Lagledning, organisation och utbildningar</a:t>
            </a:r>
            <a:endParaRPr sz="1600" dirty="0"/>
          </a:p>
          <a:p>
            <a:pPr marL="342900" lvl="0" indent="-342900" algn="l" rtl="0">
              <a:spcBef>
                <a:spcPts val="0"/>
              </a:spcBef>
              <a:spcAft>
                <a:spcPts val="0"/>
              </a:spcAft>
              <a:buSzPts val="1800"/>
              <a:buChar char="•"/>
            </a:pPr>
            <a:r>
              <a:rPr lang="sv" sz="1600" dirty="0"/>
              <a:t>Kostnader och materialplanering</a:t>
            </a:r>
            <a:endParaRPr sz="1600" dirty="0"/>
          </a:p>
          <a:p>
            <a:pPr marL="342900" lvl="0" indent="-342900" algn="l" rtl="0">
              <a:spcBef>
                <a:spcPts val="0"/>
              </a:spcBef>
              <a:spcAft>
                <a:spcPts val="0"/>
              </a:spcAft>
              <a:buSzPts val="1800"/>
              <a:buChar char="•"/>
            </a:pPr>
            <a:r>
              <a:rPr lang="sv" sz="1600" dirty="0"/>
              <a:t>Vad behöver laget hjälp med av föreningen?</a:t>
            </a:r>
            <a:endParaRPr sz="1600" dirty="0"/>
          </a:p>
          <a:p>
            <a:pPr marL="342900" lvl="0" indent="-342900" algn="l" rtl="0">
              <a:spcBef>
                <a:spcPts val="0"/>
              </a:spcBef>
              <a:spcAft>
                <a:spcPts val="0"/>
              </a:spcAft>
              <a:buSzPts val="1800"/>
              <a:buChar char="•"/>
            </a:pPr>
            <a:r>
              <a:rPr lang="sv" sz="1600" dirty="0"/>
              <a:t>Intyg att lagledare och tränare läst och förstått handboken för ledare i Segeltorps IF</a:t>
            </a:r>
            <a:endParaRPr sz="1600" dirty="0"/>
          </a:p>
        </p:txBody>
      </p:sp>
      <p:sp>
        <p:nvSpPr>
          <p:cNvPr id="75" name="Google Shape;75;p16"/>
          <p:cNvSpPr txBox="1"/>
          <p:nvPr/>
        </p:nvSpPr>
        <p:spPr>
          <a:xfrm>
            <a:off x="76200" y="4104187"/>
            <a:ext cx="8950036"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sv" sz="1800" b="0" i="0" u="none" strike="noStrike" cap="none" dirty="0">
                <a:solidFill>
                  <a:srgbClr val="000000"/>
                </a:solidFill>
                <a:latin typeface="Arial"/>
                <a:ea typeface="Arial"/>
                <a:cs typeface="Arial"/>
                <a:sym typeface="Arial"/>
              </a:rPr>
              <a:t>Verksamhetsplanen ska vara inskickad till </a:t>
            </a:r>
            <a:r>
              <a:rPr lang="sv" sz="1800" dirty="0">
                <a:hlinkClick r:id="rId3"/>
              </a:rPr>
              <a:t>Foreningsutvecklare@segeltorpsfotboll.se</a:t>
            </a:r>
            <a:r>
              <a:rPr lang="sv" sz="1800" dirty="0"/>
              <a:t>; </a:t>
            </a:r>
            <a:r>
              <a:rPr lang="sv" sz="1800" b="1" i="0" u="none" strike="noStrike" cap="none" dirty="0">
                <a:solidFill>
                  <a:srgbClr val="000000"/>
                </a:solidFill>
                <a:latin typeface="Arial"/>
                <a:ea typeface="Arial"/>
                <a:cs typeface="Arial"/>
                <a:sym typeface="Arial"/>
              </a:rPr>
              <a:t>senast den 15 Januari 202</a:t>
            </a:r>
            <a:r>
              <a:rPr lang="sv" sz="1800" b="1" dirty="0"/>
              <a:t>6</a:t>
            </a:r>
            <a:endParaRPr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114285"/>
              <a:buFont typeface="Calibri"/>
              <a:buNone/>
            </a:pPr>
            <a:r>
              <a:rPr lang="sv"/>
              <a:t>Spelartruppens utveckling</a:t>
            </a:r>
            <a:endParaRPr/>
          </a:p>
        </p:txBody>
      </p:sp>
      <p:sp>
        <p:nvSpPr>
          <p:cNvPr id="81" name="Google Shape;81;p17"/>
          <p:cNvSpPr txBox="1">
            <a:spLocks noGrp="1"/>
          </p:cNvSpPr>
          <p:nvPr>
            <p:ph type="body" idx="1"/>
          </p:nvPr>
        </p:nvSpPr>
        <p:spPr>
          <a:xfrm>
            <a:off x="311700" y="1152475"/>
            <a:ext cx="8520600" cy="972300"/>
          </a:xfrm>
          <a:prstGeom prst="rect">
            <a:avLst/>
          </a:prstGeom>
        </p:spPr>
        <p:txBody>
          <a:bodyPr spcFirstLastPara="1" wrap="square" lIns="91425" tIns="91425" rIns="91425" bIns="91425" anchor="t" anchorCtr="0">
            <a:normAutofit/>
          </a:bodyPr>
          <a:lstStyle/>
          <a:p>
            <a:pPr marL="457200" lvl="0" indent="-298450" algn="l" rtl="0">
              <a:spcBef>
                <a:spcPts val="0"/>
              </a:spcBef>
              <a:spcAft>
                <a:spcPts val="0"/>
              </a:spcAft>
              <a:buSzPts val="1100"/>
              <a:buChar char="●"/>
            </a:pPr>
            <a:r>
              <a:rPr lang="sv" sz="1100" dirty="0"/>
              <a:t>Föreningens verksamhetsidé är att behålla så många som möjligt så länge som möjligt i en så bra miljö som möjligt. Vår värdegrund bygger på tre värdeord: UTVECKLING – GLÄDJE - TILLSAMMANS. Dessa värdeord genomsyrar allt vi gör -  från träningar och matcher till hur vi samverkar i föreningen. Vi strävar efter att skapa en positiv, inkluderande och lärande miljö där alla kan trivas och utvecklas.</a:t>
            </a:r>
            <a:endParaRPr sz="1100" dirty="0">
              <a:solidFill>
                <a:schemeClr val="dk1"/>
              </a:solidFill>
              <a:latin typeface="Calibri"/>
              <a:ea typeface="Calibri"/>
              <a:cs typeface="Calibri"/>
              <a:sym typeface="Calibri"/>
            </a:endParaRPr>
          </a:p>
        </p:txBody>
      </p:sp>
      <p:sp>
        <p:nvSpPr>
          <p:cNvPr id="82" name="Google Shape;82;p17"/>
          <p:cNvSpPr txBox="1"/>
          <p:nvPr/>
        </p:nvSpPr>
        <p:spPr>
          <a:xfrm>
            <a:off x="383087" y="2259525"/>
            <a:ext cx="8229600" cy="43518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 dirty="0"/>
              <a:t>Beskriv på vilka sätt ni arbetar med att utveckla truppen i linje med föreningens värdegrund och idé:</a:t>
            </a:r>
            <a:endParaRPr sz="1800" dirty="0">
              <a:solidFill>
                <a:srgbClr val="000000"/>
              </a:solidFill>
              <a:latin typeface="Calibri"/>
              <a:ea typeface="Calibri"/>
              <a:cs typeface="Calibri"/>
              <a:sym typeface="Calibri"/>
            </a:endParaRPr>
          </a:p>
        </p:txBody>
      </p:sp>
      <p:sp>
        <p:nvSpPr>
          <p:cNvPr id="2" name="textruta 1">
            <a:extLst>
              <a:ext uri="{FF2B5EF4-FFF2-40B4-BE49-F238E27FC236}">
                <a16:creationId xmlns:a16="http://schemas.microsoft.com/office/drawing/2014/main" id="{E23EE475-928D-EF50-47DA-708D1C570910}"/>
              </a:ext>
            </a:extLst>
          </p:cNvPr>
          <p:cNvSpPr txBox="1"/>
          <p:nvPr/>
        </p:nvSpPr>
        <p:spPr>
          <a:xfrm>
            <a:off x="443345" y="2840182"/>
            <a:ext cx="7931728" cy="307777"/>
          </a:xfrm>
          <a:prstGeom prst="rect">
            <a:avLst/>
          </a:prstGeom>
          <a:noFill/>
        </p:spPr>
        <p:txBody>
          <a:bodyPr wrap="square" rtlCol="0">
            <a:spAutoFit/>
          </a:bodyPr>
          <a:lstStyle/>
          <a:p>
            <a:r>
              <a:rPr lang="sv-SE" dirty="0">
                <a:solidFill>
                  <a:srgbClr val="FF0000"/>
                </a:solidFill>
              </a:rPr>
              <a:t>Skriv här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270200" y="1878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114285"/>
              <a:buFont typeface="Calibri"/>
              <a:buNone/>
            </a:pPr>
            <a:r>
              <a:rPr lang="sv"/>
              <a:t>Anmälda lag till Sanktan</a:t>
            </a:r>
            <a:endParaRPr/>
          </a:p>
        </p:txBody>
      </p:sp>
      <p:sp>
        <p:nvSpPr>
          <p:cNvPr id="88" name="Google Shape;88;p18"/>
          <p:cNvSpPr txBox="1">
            <a:spLocks noGrp="1"/>
          </p:cNvSpPr>
          <p:nvPr>
            <p:ph type="body" idx="1"/>
          </p:nvPr>
        </p:nvSpPr>
        <p:spPr>
          <a:xfrm>
            <a:off x="270200" y="760550"/>
            <a:ext cx="8520600" cy="3416400"/>
          </a:xfrm>
          <a:prstGeom prst="rect">
            <a:avLst/>
          </a:prstGeom>
        </p:spPr>
        <p:txBody>
          <a:bodyPr spcFirstLastPara="1" wrap="square" lIns="91425" tIns="91425" rIns="91425" bIns="91425" anchor="t" anchorCtr="0">
            <a:normAutofit/>
          </a:bodyPr>
          <a:lstStyle/>
          <a:p>
            <a:pPr marL="0" indent="0">
              <a:lnSpc>
                <a:spcPct val="100000"/>
              </a:lnSpc>
              <a:buClr>
                <a:schemeClr val="dk1"/>
              </a:buClr>
              <a:buSzPts val="3200"/>
              <a:buNone/>
            </a:pPr>
            <a:r>
              <a:rPr lang="sv" sz="1600" dirty="0">
                <a:solidFill>
                  <a:schemeClr val="dk1"/>
                </a:solidFill>
                <a:latin typeface="Calibri"/>
                <a:ea typeface="Calibri"/>
                <a:cs typeface="Calibri"/>
                <a:sym typeface="Calibri"/>
              </a:rPr>
              <a:t>Hur många spelare har ni i truppen? </a:t>
            </a:r>
            <a:r>
              <a:rPr lang="sv-SE" sz="2000" dirty="0">
                <a:solidFill>
                  <a:srgbClr val="FF0000"/>
                </a:solidFill>
              </a:rPr>
              <a:t>SKRIV HÄR </a:t>
            </a:r>
          </a:p>
          <a:p>
            <a:pPr marL="0" lvl="0" indent="0" algn="l" rtl="0">
              <a:lnSpc>
                <a:spcPct val="100000"/>
              </a:lnSpc>
              <a:spcBef>
                <a:spcPts val="0"/>
              </a:spcBef>
              <a:spcAft>
                <a:spcPts val="0"/>
              </a:spcAft>
              <a:buClr>
                <a:schemeClr val="dk1"/>
              </a:buClr>
              <a:buSzPts val="3200"/>
              <a:buFont typeface="Calibri"/>
              <a:buNone/>
            </a:pPr>
            <a:r>
              <a:rPr lang="sv" sz="2000" dirty="0">
                <a:solidFill>
                  <a:schemeClr val="dk1"/>
                </a:solidFill>
                <a:latin typeface="Calibri"/>
                <a:ea typeface="Calibri"/>
                <a:cs typeface="Calibri"/>
                <a:sym typeface="Calibri"/>
              </a:rPr>
              <a:t>_____</a:t>
            </a:r>
            <a:endParaRPr dirty="0"/>
          </a:p>
        </p:txBody>
      </p:sp>
      <p:graphicFrame>
        <p:nvGraphicFramePr>
          <p:cNvPr id="89" name="Google Shape;89;p18"/>
          <p:cNvGraphicFramePr/>
          <p:nvPr>
            <p:extLst>
              <p:ext uri="{D42A27DB-BD31-4B8C-83A1-F6EECF244321}">
                <p14:modId xmlns:p14="http://schemas.microsoft.com/office/powerpoint/2010/main" val="3805577118"/>
              </p:ext>
            </p:extLst>
          </p:nvPr>
        </p:nvGraphicFramePr>
        <p:xfrm>
          <a:off x="270199" y="1276000"/>
          <a:ext cx="8659056" cy="3581715"/>
        </p:xfrm>
        <a:graphic>
          <a:graphicData uri="http://schemas.openxmlformats.org/drawingml/2006/table">
            <a:tbl>
              <a:tblPr>
                <a:noFill/>
                <a:tableStyleId>{95B65667-DDE4-4E6E-B2E7-F76449A1066C}</a:tableStyleId>
              </a:tblPr>
              <a:tblGrid>
                <a:gridCol w="2886914">
                  <a:extLst>
                    <a:ext uri="{9D8B030D-6E8A-4147-A177-3AD203B41FA5}">
                      <a16:colId xmlns:a16="http://schemas.microsoft.com/office/drawing/2014/main" val="20000"/>
                    </a:ext>
                  </a:extLst>
                </a:gridCol>
                <a:gridCol w="2885228">
                  <a:extLst>
                    <a:ext uri="{9D8B030D-6E8A-4147-A177-3AD203B41FA5}">
                      <a16:colId xmlns:a16="http://schemas.microsoft.com/office/drawing/2014/main" val="20001"/>
                    </a:ext>
                  </a:extLst>
                </a:gridCol>
                <a:gridCol w="2886914">
                  <a:extLst>
                    <a:ext uri="{9D8B030D-6E8A-4147-A177-3AD203B41FA5}">
                      <a16:colId xmlns:a16="http://schemas.microsoft.com/office/drawing/2014/main" val="20002"/>
                    </a:ext>
                  </a:extLst>
                </a:gridCol>
              </a:tblGrid>
              <a:tr h="371475">
                <a:tc>
                  <a:txBody>
                    <a:bodyPr/>
                    <a:lstStyle/>
                    <a:p>
                      <a:pPr marL="0" marR="0" lvl="0" indent="0" algn="l" rtl="0">
                        <a:lnSpc>
                          <a:spcPct val="100000"/>
                        </a:lnSpc>
                        <a:spcBef>
                          <a:spcPts val="0"/>
                        </a:spcBef>
                        <a:spcAft>
                          <a:spcPts val="0"/>
                        </a:spcAft>
                        <a:buClr>
                          <a:srgbClr val="000000"/>
                        </a:buClr>
                        <a:buSzPts val="1800"/>
                        <a:buFont typeface="Arial"/>
                        <a:buNone/>
                      </a:pPr>
                      <a:r>
                        <a:rPr lang="sv" sz="1800" b="1" i="0" u="none" strike="noStrike" cap="none" dirty="0">
                          <a:solidFill>
                            <a:srgbClr val="000000"/>
                          </a:solidFill>
                          <a:latin typeface="Arial"/>
                          <a:ea typeface="Arial"/>
                          <a:cs typeface="Arial"/>
                          <a:sym typeface="Arial"/>
                        </a:rPr>
                        <a:t>Nivå</a:t>
                      </a:r>
                      <a:r>
                        <a:rPr lang="sv" sz="1800" b="0" i="0" u="none" strike="noStrike" cap="none" dirty="0">
                          <a:solidFill>
                            <a:srgbClr val="000000"/>
                          </a:solidFill>
                          <a:latin typeface="Arial"/>
                          <a:ea typeface="Arial"/>
                          <a:cs typeface="Arial"/>
                          <a:sym typeface="Arial"/>
                        </a:rPr>
                        <a:t> </a:t>
                      </a:r>
                      <a:endParaRPr b="0"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tc>
                  <a:txBody>
                    <a:bodyPr/>
                    <a:lstStyle/>
                    <a:p>
                      <a:pPr marL="0" marR="0" lvl="0" indent="0" algn="l" rtl="0">
                        <a:spcBef>
                          <a:spcPts val="0"/>
                        </a:spcBef>
                        <a:spcAft>
                          <a:spcPts val="0"/>
                        </a:spcAft>
                        <a:buNone/>
                      </a:pPr>
                      <a:r>
                        <a:rPr lang="sv" sz="1800" b="1" dirty="0"/>
                        <a:t>Antal matcher om relevant</a:t>
                      </a:r>
                      <a:endParaRPr sz="1800" b="1"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sv" sz="1400" b="1" i="0" u="none" dirty="0">
                          <a:solidFill>
                            <a:srgbClr val="000000"/>
                          </a:solidFill>
                          <a:latin typeface="Arial"/>
                          <a:ea typeface="Arial"/>
                          <a:cs typeface="Arial"/>
                          <a:sym typeface="Arial"/>
                        </a:rPr>
                        <a:t>Tänkbara samarbeten med andra lag i seriespel?</a:t>
                      </a:r>
                      <a:endParaRPr sz="1400" b="1"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extLst>
                  <a:ext uri="{0D108BD9-81ED-4DB2-BD59-A6C34878D82A}">
                    <a16:rowId xmlns:a16="http://schemas.microsoft.com/office/drawing/2014/main" val="10000"/>
                  </a:ext>
                </a:extLst>
              </a:tr>
              <a:tr h="4191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800" dirty="0">
                          <a:solidFill>
                            <a:srgbClr val="FF0000"/>
                          </a:solidFill>
                        </a:rPr>
                        <a:t>Skriv här</a:t>
                      </a: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800" dirty="0">
                          <a:solidFill>
                            <a:srgbClr val="FF0000"/>
                          </a:solidFill>
                        </a:rPr>
                        <a:t>Skriv här</a:t>
                      </a:r>
                      <a:endParaRPr sz="180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800" dirty="0">
                          <a:solidFill>
                            <a:srgbClr val="FF0000"/>
                          </a:solidFill>
                        </a:rPr>
                        <a:t>Skriv här</a:t>
                      </a:r>
                      <a:endParaRPr sz="180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1"/>
                  </a:ext>
                </a:extLst>
              </a:tr>
              <a:tr h="51752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2"/>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3"/>
                  </a:ext>
                </a:extLst>
              </a:tr>
              <a:tr h="519100">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4"/>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5"/>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6"/>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100000"/>
              <a:buFont typeface="Calibri"/>
              <a:buNone/>
            </a:pPr>
            <a:r>
              <a:rPr lang="sv" sz="3200" dirty="0">
                <a:latin typeface="Calibri"/>
                <a:ea typeface="Calibri"/>
                <a:cs typeface="Calibri"/>
                <a:sym typeface="Calibri"/>
              </a:rPr>
              <a:t>Planering av träningsmatcher och läger</a:t>
            </a:r>
            <a:endParaRPr sz="3200" dirty="0">
              <a:latin typeface="Calibri"/>
              <a:ea typeface="Calibri"/>
              <a:cs typeface="Calibri"/>
              <a:sym typeface="Calibri"/>
            </a:endParaRPr>
          </a:p>
          <a:p>
            <a:pPr marL="0" lvl="0" indent="0" algn="l" rtl="0">
              <a:spcBef>
                <a:spcPts val="0"/>
              </a:spcBef>
              <a:spcAft>
                <a:spcPts val="0"/>
              </a:spcAft>
              <a:buNone/>
            </a:pPr>
            <a:endParaRPr dirty="0"/>
          </a:p>
        </p:txBody>
      </p:sp>
      <p:graphicFrame>
        <p:nvGraphicFramePr>
          <p:cNvPr id="95" name="Google Shape;95;p19"/>
          <p:cNvGraphicFramePr/>
          <p:nvPr>
            <p:extLst>
              <p:ext uri="{D42A27DB-BD31-4B8C-83A1-F6EECF244321}">
                <p14:modId xmlns:p14="http://schemas.microsoft.com/office/powerpoint/2010/main" val="253096795"/>
              </p:ext>
            </p:extLst>
          </p:nvPr>
        </p:nvGraphicFramePr>
        <p:xfrm>
          <a:off x="462774" y="1444875"/>
          <a:ext cx="8218475" cy="3313100"/>
        </p:xfrm>
        <a:graphic>
          <a:graphicData uri="http://schemas.openxmlformats.org/drawingml/2006/table">
            <a:tbl>
              <a:tblPr>
                <a:noFill/>
                <a:tableStyleId>{95B65667-DDE4-4E6E-B2E7-F76449A1066C}</a:tableStyleId>
              </a:tblPr>
              <a:tblGrid>
                <a:gridCol w="2740025">
                  <a:extLst>
                    <a:ext uri="{9D8B030D-6E8A-4147-A177-3AD203B41FA5}">
                      <a16:colId xmlns:a16="http://schemas.microsoft.com/office/drawing/2014/main" val="20000"/>
                    </a:ext>
                  </a:extLst>
                </a:gridCol>
                <a:gridCol w="2738425">
                  <a:extLst>
                    <a:ext uri="{9D8B030D-6E8A-4147-A177-3AD203B41FA5}">
                      <a16:colId xmlns:a16="http://schemas.microsoft.com/office/drawing/2014/main" val="20001"/>
                    </a:ext>
                  </a:extLst>
                </a:gridCol>
                <a:gridCol w="2740025">
                  <a:extLst>
                    <a:ext uri="{9D8B030D-6E8A-4147-A177-3AD203B41FA5}">
                      <a16:colId xmlns:a16="http://schemas.microsoft.com/office/drawing/2014/main" val="20002"/>
                    </a:ext>
                  </a:extLst>
                </a:gridCol>
              </a:tblGrid>
              <a:tr h="371475">
                <a:tc>
                  <a:txBody>
                    <a:bodyPr/>
                    <a:lstStyle/>
                    <a:p>
                      <a:pPr marL="0" marR="0" lvl="0" indent="0" algn="l" rtl="0">
                        <a:lnSpc>
                          <a:spcPct val="100000"/>
                        </a:lnSpc>
                        <a:spcBef>
                          <a:spcPts val="0"/>
                        </a:spcBef>
                        <a:spcAft>
                          <a:spcPts val="0"/>
                        </a:spcAft>
                        <a:buClr>
                          <a:srgbClr val="000000"/>
                        </a:buClr>
                        <a:buSzPts val="1800"/>
                        <a:buFont typeface="Arial"/>
                        <a:buNone/>
                      </a:pPr>
                      <a:r>
                        <a:rPr lang="sv" sz="1800" b="1" i="0" u="none" dirty="0">
                          <a:solidFill>
                            <a:srgbClr val="000000"/>
                          </a:solidFill>
                          <a:latin typeface="Arial"/>
                          <a:ea typeface="Arial"/>
                          <a:cs typeface="Arial"/>
                          <a:sym typeface="Arial"/>
                        </a:rPr>
                        <a:t>När </a:t>
                      </a:r>
                      <a:endParaRPr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sv" sz="1800" b="1" i="0" u="none" dirty="0">
                          <a:solidFill>
                            <a:srgbClr val="000000"/>
                          </a:solidFill>
                          <a:latin typeface="Arial"/>
                          <a:ea typeface="Arial"/>
                          <a:cs typeface="Arial"/>
                          <a:sym typeface="Arial"/>
                        </a:rPr>
                        <a:t>Var</a:t>
                      </a:r>
                      <a:endParaRPr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sv" sz="1800" b="1" i="0" u="none" dirty="0">
                          <a:solidFill>
                            <a:srgbClr val="000000"/>
                          </a:solidFill>
                          <a:latin typeface="Arial"/>
                          <a:ea typeface="Arial"/>
                          <a:cs typeface="Arial"/>
                          <a:sym typeface="Arial"/>
                        </a:rPr>
                        <a:t>Kostnad</a:t>
                      </a:r>
                      <a:endParaRPr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extLst>
                  <a:ext uri="{0D108BD9-81ED-4DB2-BD59-A6C34878D82A}">
                    <a16:rowId xmlns:a16="http://schemas.microsoft.com/office/drawing/2014/main" val="10000"/>
                  </a:ext>
                </a:extLst>
              </a:tr>
              <a:tr h="4191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800" dirty="0">
                          <a:solidFill>
                            <a:srgbClr val="FF0000"/>
                          </a:solidFill>
                        </a:rPr>
                        <a:t>Skriv här</a:t>
                      </a:r>
                      <a:endParaRPr sz="180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800" dirty="0">
                          <a:solidFill>
                            <a:srgbClr val="FF0000"/>
                          </a:solidFill>
                        </a:rPr>
                        <a:t>Skriv här</a:t>
                      </a:r>
                      <a:endParaRPr sz="180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800" dirty="0">
                          <a:solidFill>
                            <a:srgbClr val="FF0000"/>
                          </a:solidFill>
                        </a:rPr>
                        <a:t>Skriv här</a:t>
                      </a:r>
                      <a:endParaRPr sz="180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1"/>
                  </a:ext>
                </a:extLst>
              </a:tr>
              <a:tr h="51752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2"/>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3"/>
                  </a:ext>
                </a:extLst>
              </a:tr>
              <a:tr h="519100">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4"/>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5"/>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6"/>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100000"/>
              <a:buFont typeface="Calibri"/>
              <a:buNone/>
            </a:pPr>
            <a:r>
              <a:rPr lang="sv" sz="3200" dirty="0">
                <a:latin typeface="Calibri"/>
                <a:ea typeface="Calibri"/>
                <a:cs typeface="Calibri"/>
                <a:sym typeface="Calibri"/>
              </a:rPr>
              <a:t>Planering av cuper (ej Sanktan) under året</a:t>
            </a:r>
            <a:endParaRPr sz="3200" dirty="0">
              <a:latin typeface="Calibri"/>
              <a:ea typeface="Calibri"/>
              <a:cs typeface="Calibri"/>
              <a:sym typeface="Calibri"/>
            </a:endParaRPr>
          </a:p>
          <a:p>
            <a:pPr marL="0" lvl="0" indent="0" algn="l" rtl="0">
              <a:spcBef>
                <a:spcPts val="0"/>
              </a:spcBef>
              <a:spcAft>
                <a:spcPts val="0"/>
              </a:spcAft>
              <a:buClr>
                <a:schemeClr val="dk1"/>
              </a:buClr>
              <a:buSzPct val="182278"/>
              <a:buFont typeface="Calibri"/>
              <a:buNone/>
            </a:pPr>
            <a:r>
              <a:rPr lang="sv" sz="1755" dirty="0">
                <a:latin typeface="Calibri"/>
                <a:ea typeface="Calibri"/>
                <a:cs typeface="Calibri"/>
                <a:sym typeface="Calibri"/>
              </a:rPr>
              <a:t>Kolla alltid att cupen är sanktionerad av StFF eller SvFF</a:t>
            </a:r>
            <a:endParaRPr sz="1755" dirty="0">
              <a:latin typeface="Calibri"/>
              <a:ea typeface="Calibri"/>
              <a:cs typeface="Calibri"/>
              <a:sym typeface="Calibri"/>
            </a:endParaRPr>
          </a:p>
          <a:p>
            <a:pPr marL="0" lvl="0" indent="0" algn="l" rtl="0">
              <a:spcBef>
                <a:spcPts val="0"/>
              </a:spcBef>
              <a:spcAft>
                <a:spcPts val="0"/>
              </a:spcAft>
              <a:buClr>
                <a:schemeClr val="dk1"/>
              </a:buClr>
              <a:buSzPct val="100000"/>
              <a:buFont typeface="Calibri"/>
              <a:buNone/>
            </a:pPr>
            <a:endParaRPr sz="3200" dirty="0">
              <a:latin typeface="Calibri"/>
              <a:ea typeface="Calibri"/>
              <a:cs typeface="Calibri"/>
              <a:sym typeface="Calibri"/>
            </a:endParaRPr>
          </a:p>
          <a:p>
            <a:pPr marL="0" lvl="0" indent="0" algn="l" rtl="0">
              <a:spcBef>
                <a:spcPts val="0"/>
              </a:spcBef>
              <a:spcAft>
                <a:spcPts val="0"/>
              </a:spcAft>
              <a:buNone/>
            </a:pPr>
            <a:endParaRPr dirty="0"/>
          </a:p>
        </p:txBody>
      </p:sp>
      <p:graphicFrame>
        <p:nvGraphicFramePr>
          <p:cNvPr id="101" name="Google Shape;101;p20"/>
          <p:cNvGraphicFramePr/>
          <p:nvPr>
            <p:extLst>
              <p:ext uri="{D42A27DB-BD31-4B8C-83A1-F6EECF244321}">
                <p14:modId xmlns:p14="http://schemas.microsoft.com/office/powerpoint/2010/main" val="1912115864"/>
              </p:ext>
            </p:extLst>
          </p:nvPr>
        </p:nvGraphicFramePr>
        <p:xfrm>
          <a:off x="462774" y="1325812"/>
          <a:ext cx="8218475" cy="3313100"/>
        </p:xfrm>
        <a:graphic>
          <a:graphicData uri="http://schemas.openxmlformats.org/drawingml/2006/table">
            <a:tbl>
              <a:tblPr>
                <a:noFill/>
                <a:tableStyleId>{95B65667-DDE4-4E6E-B2E7-F76449A1066C}</a:tableStyleId>
              </a:tblPr>
              <a:tblGrid>
                <a:gridCol w="2740025">
                  <a:extLst>
                    <a:ext uri="{9D8B030D-6E8A-4147-A177-3AD203B41FA5}">
                      <a16:colId xmlns:a16="http://schemas.microsoft.com/office/drawing/2014/main" val="20000"/>
                    </a:ext>
                  </a:extLst>
                </a:gridCol>
                <a:gridCol w="2738425">
                  <a:extLst>
                    <a:ext uri="{9D8B030D-6E8A-4147-A177-3AD203B41FA5}">
                      <a16:colId xmlns:a16="http://schemas.microsoft.com/office/drawing/2014/main" val="20001"/>
                    </a:ext>
                  </a:extLst>
                </a:gridCol>
                <a:gridCol w="2740025">
                  <a:extLst>
                    <a:ext uri="{9D8B030D-6E8A-4147-A177-3AD203B41FA5}">
                      <a16:colId xmlns:a16="http://schemas.microsoft.com/office/drawing/2014/main" val="20002"/>
                    </a:ext>
                  </a:extLst>
                </a:gridCol>
              </a:tblGrid>
              <a:tr h="371475">
                <a:tc>
                  <a:txBody>
                    <a:bodyPr/>
                    <a:lstStyle/>
                    <a:p>
                      <a:pPr marL="0" marR="0" lvl="0" indent="0" algn="l" rtl="0">
                        <a:lnSpc>
                          <a:spcPct val="100000"/>
                        </a:lnSpc>
                        <a:spcBef>
                          <a:spcPts val="0"/>
                        </a:spcBef>
                        <a:spcAft>
                          <a:spcPts val="0"/>
                        </a:spcAft>
                        <a:buClr>
                          <a:srgbClr val="000000"/>
                        </a:buClr>
                        <a:buSzPts val="1800"/>
                        <a:buFont typeface="Arial"/>
                        <a:buNone/>
                      </a:pPr>
                      <a:r>
                        <a:rPr lang="sv" sz="1800" b="1" i="0" u="none">
                          <a:solidFill>
                            <a:srgbClr val="000000"/>
                          </a:solidFill>
                          <a:latin typeface="Arial"/>
                          <a:ea typeface="Arial"/>
                          <a:cs typeface="Arial"/>
                          <a:sym typeface="Arial"/>
                        </a:rPr>
                        <a:t>Cup</a:t>
                      </a:r>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sv" sz="1800" b="1" i="0" u="none">
                          <a:solidFill>
                            <a:srgbClr val="000000"/>
                          </a:solidFill>
                          <a:latin typeface="Arial"/>
                          <a:ea typeface="Arial"/>
                          <a:cs typeface="Arial"/>
                          <a:sym typeface="Arial"/>
                        </a:rPr>
                        <a:t>Nivå</a:t>
                      </a:r>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sv" sz="1800" b="1" i="0" u="none" dirty="0">
                          <a:solidFill>
                            <a:srgbClr val="000000"/>
                          </a:solidFill>
                          <a:latin typeface="Arial"/>
                          <a:cs typeface="Arial"/>
                          <a:sym typeface="Arial"/>
                        </a:rPr>
                        <a:t>Kostnad</a:t>
                      </a:r>
                      <a:endParaRPr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extLst>
                  <a:ext uri="{0D108BD9-81ED-4DB2-BD59-A6C34878D82A}">
                    <a16:rowId xmlns:a16="http://schemas.microsoft.com/office/drawing/2014/main" val="10000"/>
                  </a:ext>
                </a:extLst>
              </a:tr>
              <a:tr h="4191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800" dirty="0">
                          <a:solidFill>
                            <a:srgbClr val="FF0000"/>
                          </a:solidFill>
                        </a:rPr>
                        <a:t>Skriv här</a:t>
                      </a:r>
                      <a:endParaRPr sz="180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800" dirty="0">
                          <a:solidFill>
                            <a:srgbClr val="FF0000"/>
                          </a:solidFill>
                        </a:rPr>
                        <a:t>Skriv här</a:t>
                      </a:r>
                      <a:endParaRPr sz="180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800" dirty="0">
                          <a:solidFill>
                            <a:srgbClr val="FF0000"/>
                          </a:solidFill>
                        </a:rPr>
                        <a:t>Skriv här</a:t>
                      </a:r>
                      <a:endParaRPr sz="180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1"/>
                  </a:ext>
                </a:extLst>
              </a:tr>
              <a:tr h="51752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2"/>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3"/>
                  </a:ext>
                </a:extLst>
              </a:tr>
              <a:tr h="519100">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4"/>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5"/>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6"/>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100000"/>
              <a:buFont typeface="Calibri"/>
              <a:buNone/>
            </a:pPr>
            <a:r>
              <a:rPr lang="sv" sz="3200">
                <a:latin typeface="Calibri"/>
                <a:ea typeface="Calibri"/>
                <a:cs typeface="Calibri"/>
                <a:sym typeface="Calibri"/>
              </a:rPr>
              <a:t>Träningsplanering för vinter och sommar</a:t>
            </a:r>
            <a:endParaRPr/>
          </a:p>
        </p:txBody>
      </p:sp>
      <p:sp>
        <p:nvSpPr>
          <p:cNvPr id="107" name="Google Shape;107;p21"/>
          <p:cNvSpPr txBox="1">
            <a:spLocks noGrp="1"/>
          </p:cNvSpPr>
          <p:nvPr>
            <p:ph type="body" idx="1"/>
          </p:nvPr>
        </p:nvSpPr>
        <p:spPr>
          <a:xfrm>
            <a:off x="311700" y="1152475"/>
            <a:ext cx="8520600" cy="5727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3200"/>
              <a:buFont typeface="Calibri"/>
              <a:buNone/>
            </a:pPr>
            <a:r>
              <a:rPr lang="sv" sz="1600" dirty="0">
                <a:solidFill>
                  <a:schemeClr val="dk1"/>
                </a:solidFill>
                <a:latin typeface="Calibri"/>
                <a:ea typeface="Calibri"/>
                <a:cs typeface="Calibri"/>
                <a:sym typeface="Calibri"/>
              </a:rPr>
              <a:t>Föreningen erbjuder 2 träningstider per vecka under säsong.</a:t>
            </a:r>
            <a:endParaRPr sz="1600" dirty="0"/>
          </a:p>
        </p:txBody>
      </p:sp>
      <p:graphicFrame>
        <p:nvGraphicFramePr>
          <p:cNvPr id="108" name="Google Shape;108;p21"/>
          <p:cNvGraphicFramePr/>
          <p:nvPr/>
        </p:nvGraphicFramePr>
        <p:xfrm>
          <a:off x="462774" y="1725187"/>
          <a:ext cx="8218475" cy="3313745"/>
        </p:xfrm>
        <a:graphic>
          <a:graphicData uri="http://schemas.openxmlformats.org/drawingml/2006/table">
            <a:tbl>
              <a:tblPr>
                <a:noFill/>
                <a:tableStyleId>{95B65667-DDE4-4E6E-B2E7-F76449A1066C}</a:tableStyleId>
              </a:tblPr>
              <a:tblGrid>
                <a:gridCol w="2740025">
                  <a:extLst>
                    <a:ext uri="{9D8B030D-6E8A-4147-A177-3AD203B41FA5}">
                      <a16:colId xmlns:a16="http://schemas.microsoft.com/office/drawing/2014/main" val="20000"/>
                    </a:ext>
                  </a:extLst>
                </a:gridCol>
                <a:gridCol w="2738425">
                  <a:extLst>
                    <a:ext uri="{9D8B030D-6E8A-4147-A177-3AD203B41FA5}">
                      <a16:colId xmlns:a16="http://schemas.microsoft.com/office/drawing/2014/main" val="20001"/>
                    </a:ext>
                  </a:extLst>
                </a:gridCol>
                <a:gridCol w="2740025">
                  <a:extLst>
                    <a:ext uri="{9D8B030D-6E8A-4147-A177-3AD203B41FA5}">
                      <a16:colId xmlns:a16="http://schemas.microsoft.com/office/drawing/2014/main" val="20002"/>
                    </a:ext>
                  </a:extLst>
                </a:gridCol>
              </a:tblGrid>
              <a:tr h="371475">
                <a:tc>
                  <a:txBody>
                    <a:bodyPr/>
                    <a:lstStyle/>
                    <a:p>
                      <a:pPr marL="0" marR="0" lvl="0" indent="0" algn="l" rtl="0">
                        <a:lnSpc>
                          <a:spcPct val="100000"/>
                        </a:lnSpc>
                        <a:spcBef>
                          <a:spcPts val="0"/>
                        </a:spcBef>
                        <a:spcAft>
                          <a:spcPts val="0"/>
                        </a:spcAft>
                        <a:buClr>
                          <a:srgbClr val="000000"/>
                        </a:buClr>
                        <a:buSzPts val="1800"/>
                        <a:buFont typeface="Arial"/>
                        <a:buNone/>
                      </a:pPr>
                      <a:r>
                        <a:rPr lang="sv" sz="1800" b="1" i="0" u="none">
                          <a:solidFill>
                            <a:srgbClr val="000000"/>
                          </a:solidFill>
                          <a:latin typeface="Arial"/>
                          <a:ea typeface="Arial"/>
                          <a:cs typeface="Arial"/>
                          <a:sym typeface="Arial"/>
                        </a:rPr>
                        <a:t>Typ av träning</a:t>
                      </a:r>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sv" sz="1800" b="1" i="0" u="none">
                          <a:solidFill>
                            <a:srgbClr val="000000"/>
                          </a:solidFill>
                          <a:latin typeface="Arial"/>
                          <a:ea typeface="Arial"/>
                          <a:cs typeface="Arial"/>
                          <a:sym typeface="Arial"/>
                        </a:rPr>
                        <a:t>Antal träningar/vecka</a:t>
                      </a:r>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sv" sz="1800" b="1" i="0" u="none">
                          <a:solidFill>
                            <a:srgbClr val="000000"/>
                          </a:solidFill>
                          <a:latin typeface="Arial"/>
                          <a:ea typeface="Arial"/>
                          <a:cs typeface="Arial"/>
                          <a:sym typeface="Arial"/>
                        </a:rPr>
                        <a:t>Notering</a:t>
                      </a:r>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extLst>
                  <a:ext uri="{0D108BD9-81ED-4DB2-BD59-A6C34878D82A}">
                    <a16:rowId xmlns:a16="http://schemas.microsoft.com/office/drawing/2014/main" val="10000"/>
                  </a:ext>
                </a:extLst>
              </a:tr>
              <a:tr h="419100">
                <a:tc>
                  <a:txBody>
                    <a:bodyPr/>
                    <a:lstStyle/>
                    <a:p>
                      <a:pPr marL="0" marR="0" lvl="0" indent="0" algn="l" rtl="0">
                        <a:lnSpc>
                          <a:spcPct val="100000"/>
                        </a:lnSpc>
                        <a:spcBef>
                          <a:spcPts val="0"/>
                        </a:spcBef>
                        <a:spcAft>
                          <a:spcPts val="0"/>
                        </a:spcAft>
                        <a:buClr>
                          <a:srgbClr val="000000"/>
                        </a:buClr>
                        <a:buSzPts val="1400"/>
                        <a:buFont typeface="Arial"/>
                        <a:buNone/>
                      </a:pPr>
                      <a:r>
                        <a:rPr lang="sv" sz="1400" b="0" i="0" u="none">
                          <a:solidFill>
                            <a:srgbClr val="000000"/>
                          </a:solidFill>
                          <a:latin typeface="Arial"/>
                          <a:ea typeface="Arial"/>
                          <a:cs typeface="Arial"/>
                          <a:sym typeface="Arial"/>
                        </a:rPr>
                        <a:t>Inomhus vintern</a:t>
                      </a:r>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sv" sz="1400" b="0" i="0" u="none">
                          <a:solidFill>
                            <a:srgbClr val="000000"/>
                          </a:solidFill>
                          <a:latin typeface="Arial"/>
                          <a:ea typeface="Arial"/>
                          <a:cs typeface="Arial"/>
                          <a:sym typeface="Arial"/>
                        </a:rPr>
                        <a:t>1 x 60 minuter</a:t>
                      </a:r>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1"/>
                  </a:ext>
                </a:extLst>
              </a:tr>
              <a:tr h="517525">
                <a:tc>
                  <a:txBody>
                    <a:bodyPr/>
                    <a:lstStyle/>
                    <a:p>
                      <a:pPr marL="0" marR="0" lvl="0" indent="0" algn="l" rtl="0">
                        <a:lnSpc>
                          <a:spcPct val="100000"/>
                        </a:lnSpc>
                        <a:spcBef>
                          <a:spcPts val="0"/>
                        </a:spcBef>
                        <a:spcAft>
                          <a:spcPts val="0"/>
                        </a:spcAft>
                        <a:buClr>
                          <a:srgbClr val="000000"/>
                        </a:buClr>
                        <a:buSzPts val="1400"/>
                        <a:buFont typeface="Arial"/>
                        <a:buNone/>
                      </a:pPr>
                      <a:r>
                        <a:rPr lang="sv" sz="1400" b="0" i="0" u="none">
                          <a:solidFill>
                            <a:srgbClr val="000000"/>
                          </a:solidFill>
                          <a:latin typeface="Arial"/>
                          <a:ea typeface="Arial"/>
                          <a:cs typeface="Arial"/>
                          <a:sym typeface="Arial"/>
                        </a:rPr>
                        <a:t>Utomhus</a:t>
                      </a:r>
                      <a:br>
                        <a:rPr lang="sv" sz="1400" b="0" i="0" u="none">
                          <a:solidFill>
                            <a:srgbClr val="000000"/>
                          </a:solidFill>
                          <a:latin typeface="Arial"/>
                          <a:ea typeface="Arial"/>
                          <a:cs typeface="Arial"/>
                          <a:sym typeface="Arial"/>
                        </a:rPr>
                      </a:br>
                      <a:r>
                        <a:rPr lang="sv" sz="1400" b="0" i="0" u="none">
                          <a:solidFill>
                            <a:srgbClr val="000000"/>
                          </a:solidFill>
                          <a:latin typeface="Arial"/>
                          <a:ea typeface="Arial"/>
                          <a:cs typeface="Arial"/>
                          <a:sym typeface="Arial"/>
                        </a:rPr>
                        <a:t>ordinarie träning</a:t>
                      </a:r>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sv" sz="1400" b="0" i="0" u="none" dirty="0">
                          <a:solidFill>
                            <a:srgbClr val="000000"/>
                          </a:solidFill>
                          <a:latin typeface="Arial"/>
                          <a:ea typeface="Arial"/>
                          <a:cs typeface="Arial"/>
                          <a:sym typeface="Arial"/>
                        </a:rPr>
                        <a:t>2 x 60 minuter</a:t>
                      </a:r>
                      <a:endParaRPr dirty="0"/>
                    </a:p>
                    <a:p>
                      <a:pPr marL="0" marR="0" lvl="0" indent="0" algn="l" rtl="0">
                        <a:spcBef>
                          <a:spcPts val="0"/>
                        </a:spcBef>
                        <a:spcAft>
                          <a:spcPts val="0"/>
                        </a:spcAft>
                        <a:buNone/>
                      </a:pPr>
                      <a:endParaRPr sz="1400" b="0" i="0" u="none"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2"/>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3"/>
                  </a:ext>
                </a:extLst>
              </a:tr>
              <a:tr h="519100">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4"/>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5"/>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6"/>
                  </a:ext>
                </a:extLst>
              </a:tr>
              <a:tr h="371475">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spcBef>
                          <a:spcPts val="0"/>
                        </a:spcBef>
                        <a:spcAft>
                          <a:spcPts val="0"/>
                        </a:spcAft>
                        <a:buNone/>
                      </a:pPr>
                      <a:endParaRPr sz="180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2"/>
          <p:cNvSpPr txBox="1">
            <a:spLocks noGrp="1"/>
          </p:cNvSpPr>
          <p:nvPr>
            <p:ph type="title"/>
          </p:nvPr>
        </p:nvSpPr>
        <p:spPr>
          <a:xfrm>
            <a:off x="110809" y="-10223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87500"/>
              <a:buFont typeface="Calibri"/>
              <a:buNone/>
            </a:pPr>
            <a:r>
              <a:rPr lang="sv" dirty="0">
                <a:latin typeface="Calibri"/>
                <a:ea typeface="Calibri"/>
                <a:cs typeface="Calibri"/>
                <a:sym typeface="Calibri"/>
              </a:rPr>
              <a:t>Rekommendation lagets organisation</a:t>
            </a:r>
            <a:endParaRPr sz="3200" dirty="0">
              <a:latin typeface="Calibri"/>
              <a:ea typeface="Calibri"/>
              <a:cs typeface="Calibri"/>
              <a:sym typeface="Calibri"/>
            </a:endParaRPr>
          </a:p>
          <a:p>
            <a:pPr marL="0" lvl="0" indent="0" algn="l" rtl="0">
              <a:spcBef>
                <a:spcPts val="0"/>
              </a:spcBef>
              <a:spcAft>
                <a:spcPts val="0"/>
              </a:spcAft>
              <a:buNone/>
            </a:pPr>
            <a:endParaRPr dirty="0"/>
          </a:p>
        </p:txBody>
      </p:sp>
      <p:graphicFrame>
        <p:nvGraphicFramePr>
          <p:cNvPr id="114" name="Google Shape;114;p22"/>
          <p:cNvGraphicFramePr/>
          <p:nvPr>
            <p:extLst>
              <p:ext uri="{D42A27DB-BD31-4B8C-83A1-F6EECF244321}">
                <p14:modId xmlns:p14="http://schemas.microsoft.com/office/powerpoint/2010/main" val="3451250602"/>
              </p:ext>
            </p:extLst>
          </p:nvPr>
        </p:nvGraphicFramePr>
        <p:xfrm>
          <a:off x="110809" y="384687"/>
          <a:ext cx="8229600" cy="4471020"/>
        </p:xfrm>
        <a:graphic>
          <a:graphicData uri="http://schemas.openxmlformats.org/drawingml/2006/table">
            <a:tbl>
              <a:tblPr>
                <a:noFill/>
                <a:tableStyleId>{95B65667-DDE4-4E6E-B2E7-F76449A1066C}</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65125">
                <a:tc>
                  <a:txBody>
                    <a:bodyPr/>
                    <a:lstStyle/>
                    <a:p>
                      <a:pPr marL="0" marR="0" lvl="0" indent="0" algn="l" rtl="0">
                        <a:lnSpc>
                          <a:spcPct val="100000"/>
                        </a:lnSpc>
                        <a:spcBef>
                          <a:spcPts val="0"/>
                        </a:spcBef>
                        <a:spcAft>
                          <a:spcPts val="0"/>
                        </a:spcAft>
                        <a:buClr>
                          <a:srgbClr val="000000"/>
                        </a:buClr>
                        <a:buSzPts val="1800"/>
                        <a:buFont typeface="Arial"/>
                        <a:buNone/>
                      </a:pPr>
                      <a:r>
                        <a:rPr lang="sv" sz="1800" b="1" i="0" u="none" dirty="0">
                          <a:solidFill>
                            <a:srgbClr val="000000"/>
                          </a:solidFill>
                          <a:latin typeface="Arial"/>
                          <a:ea typeface="Arial"/>
                          <a:cs typeface="Arial"/>
                          <a:sym typeface="Arial"/>
                        </a:rPr>
                        <a:t>Roll/funktion</a:t>
                      </a:r>
                      <a:endParaRPr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sv" sz="1800" b="1" i="0" u="none">
                          <a:solidFill>
                            <a:srgbClr val="000000"/>
                          </a:solidFill>
                          <a:latin typeface="Arial"/>
                          <a:ea typeface="Arial"/>
                          <a:cs typeface="Arial"/>
                          <a:sym typeface="Arial"/>
                        </a:rPr>
                        <a:t>Vem/vilka</a:t>
                      </a:r>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sv" sz="1800" b="1" i="0" u="none" dirty="0">
                          <a:solidFill>
                            <a:srgbClr val="000000"/>
                          </a:solidFill>
                          <a:latin typeface="Arial"/>
                          <a:ea typeface="Arial"/>
                          <a:cs typeface="Arial"/>
                          <a:sym typeface="Arial"/>
                        </a:rPr>
                        <a:t>Utbildning</a:t>
                      </a:r>
                      <a:endParaRPr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BBE0E3"/>
                    </a:solidFill>
                  </a:tcPr>
                </a:tc>
                <a:extLst>
                  <a:ext uri="{0D108BD9-81ED-4DB2-BD59-A6C34878D82A}">
                    <a16:rowId xmlns:a16="http://schemas.microsoft.com/office/drawing/2014/main" val="10000"/>
                  </a:ext>
                </a:extLst>
              </a:tr>
              <a:tr h="349250">
                <a:tc>
                  <a:txBody>
                    <a:bodyPr/>
                    <a:lstStyle/>
                    <a:p>
                      <a:pPr marL="0" marR="0" lvl="0" indent="0" algn="l" rtl="0">
                        <a:lnSpc>
                          <a:spcPct val="100000"/>
                        </a:lnSpc>
                        <a:spcBef>
                          <a:spcPts val="0"/>
                        </a:spcBef>
                        <a:spcAft>
                          <a:spcPts val="0"/>
                        </a:spcAft>
                        <a:buClr>
                          <a:srgbClr val="000000"/>
                        </a:buClr>
                        <a:buSzPts val="1400"/>
                        <a:buFont typeface="Arial"/>
                        <a:buNone/>
                      </a:pPr>
                      <a:r>
                        <a:rPr lang="sv" sz="1050" b="1" i="1" u="none" dirty="0">
                          <a:solidFill>
                            <a:srgbClr val="000000"/>
                          </a:solidFill>
                          <a:latin typeface="Arial"/>
                          <a:ea typeface="Arial"/>
                          <a:cs typeface="Arial"/>
                          <a:sym typeface="Arial"/>
                        </a:rPr>
                        <a:t>Huvudtränare (1-2)</a:t>
                      </a:r>
                      <a:endParaRPr sz="1050"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rPr>
                        <a:t>Skriv här</a:t>
                      </a:r>
                      <a:endParaRPr sz="105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rPr>
                        <a:t>Skriv här</a:t>
                      </a:r>
                      <a:endParaRPr sz="105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1"/>
                  </a:ext>
                </a:extLst>
              </a:tr>
              <a:tr h="347650">
                <a:tc>
                  <a:txBody>
                    <a:bodyPr/>
                    <a:lstStyle/>
                    <a:p>
                      <a:pPr marL="0" marR="0" lvl="0" indent="0" algn="l" rtl="0">
                        <a:lnSpc>
                          <a:spcPct val="100000"/>
                        </a:lnSpc>
                        <a:spcBef>
                          <a:spcPts val="0"/>
                        </a:spcBef>
                        <a:spcAft>
                          <a:spcPts val="0"/>
                        </a:spcAft>
                        <a:buClr>
                          <a:srgbClr val="000000"/>
                        </a:buClr>
                        <a:buSzPts val="1400"/>
                        <a:buFont typeface="Arial"/>
                        <a:buNone/>
                      </a:pPr>
                      <a:r>
                        <a:rPr lang="sv" sz="1050" b="1" i="1" u="none" dirty="0">
                          <a:solidFill>
                            <a:srgbClr val="000000"/>
                          </a:solidFill>
                          <a:latin typeface="Arial"/>
                          <a:ea typeface="Arial"/>
                          <a:cs typeface="Arial"/>
                          <a:sym typeface="Arial"/>
                        </a:rPr>
                        <a:t>Tränare (1-5)</a:t>
                      </a:r>
                      <a:endParaRPr sz="1050"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rPr>
                        <a:t>Skriv här</a:t>
                      </a:r>
                      <a:endParaRPr sz="105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rPr>
                        <a:t>Skriv här</a:t>
                      </a:r>
                      <a:endParaRPr sz="105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2"/>
                  </a:ext>
                </a:extLst>
              </a:tr>
              <a:tr h="361950">
                <a:tc>
                  <a:txBody>
                    <a:bodyPr/>
                    <a:lstStyle/>
                    <a:p>
                      <a:pPr marL="0" marR="0" lvl="0" indent="0" algn="l" rtl="0">
                        <a:lnSpc>
                          <a:spcPct val="100000"/>
                        </a:lnSpc>
                        <a:spcBef>
                          <a:spcPts val="0"/>
                        </a:spcBef>
                        <a:spcAft>
                          <a:spcPts val="0"/>
                        </a:spcAft>
                        <a:buClr>
                          <a:srgbClr val="000000"/>
                        </a:buClr>
                        <a:buSzPts val="1400"/>
                        <a:buFont typeface="Arial"/>
                        <a:buNone/>
                      </a:pPr>
                      <a:r>
                        <a:rPr lang="sv" sz="1050" b="1" i="1" u="none" dirty="0">
                          <a:solidFill>
                            <a:srgbClr val="000000"/>
                          </a:solidFill>
                          <a:latin typeface="Arial"/>
                          <a:ea typeface="Arial"/>
                          <a:cs typeface="Arial"/>
                          <a:sym typeface="Arial"/>
                        </a:rPr>
                        <a:t>Lagledare (1-2)</a:t>
                      </a:r>
                      <a:endParaRPr sz="1050"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rPr>
                        <a:t>Skriv här</a:t>
                      </a:r>
                      <a:endParaRPr sz="105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latin typeface="Arial"/>
                          <a:ea typeface="Arial"/>
                          <a:cs typeface="Arial"/>
                          <a:sym typeface="Arial"/>
                        </a:rPr>
                        <a:t>XX</a:t>
                      </a:r>
                      <a:endParaRPr sz="1050" dirty="0">
                        <a:solidFill>
                          <a:srgbClr val="FF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3"/>
                  </a:ext>
                </a:extLst>
              </a:tr>
              <a:tr h="361950">
                <a:tc>
                  <a:txBody>
                    <a:bodyPr/>
                    <a:lstStyle/>
                    <a:p>
                      <a:pPr marL="0" marR="0" lvl="0" indent="0" algn="l" rtl="0">
                        <a:lnSpc>
                          <a:spcPct val="100000"/>
                        </a:lnSpc>
                        <a:spcBef>
                          <a:spcPts val="0"/>
                        </a:spcBef>
                        <a:spcAft>
                          <a:spcPts val="0"/>
                        </a:spcAft>
                        <a:buClr>
                          <a:srgbClr val="000000"/>
                        </a:buClr>
                        <a:buSzPts val="1400"/>
                        <a:buFont typeface="Arial"/>
                        <a:buNone/>
                      </a:pPr>
                      <a:r>
                        <a:rPr lang="sv" sz="1050" b="1" i="1" u="none" dirty="0">
                          <a:solidFill>
                            <a:srgbClr val="000000"/>
                          </a:solidFill>
                          <a:latin typeface="Arial"/>
                          <a:ea typeface="Arial"/>
                          <a:cs typeface="Arial"/>
                          <a:sym typeface="Arial"/>
                        </a:rPr>
                        <a:t>Kassör (1-2)</a:t>
                      </a:r>
                      <a:endParaRPr sz="1050"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rPr>
                        <a:t>Skriv här</a:t>
                      </a:r>
                      <a:endParaRPr sz="105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latin typeface="Arial"/>
                          <a:ea typeface="Arial"/>
                          <a:cs typeface="Arial"/>
                          <a:sym typeface="Arial"/>
                        </a:rPr>
                        <a:t>XX</a:t>
                      </a:r>
                      <a:endParaRPr sz="105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4"/>
                  </a:ext>
                </a:extLst>
              </a:tr>
              <a:tr h="361950">
                <a:tc>
                  <a:txBody>
                    <a:bodyPr/>
                    <a:lstStyle/>
                    <a:p>
                      <a:pPr marL="0" marR="0" lvl="0" indent="0" algn="l" rtl="0">
                        <a:lnSpc>
                          <a:spcPct val="100000"/>
                        </a:lnSpc>
                        <a:spcBef>
                          <a:spcPts val="0"/>
                        </a:spcBef>
                        <a:spcAft>
                          <a:spcPts val="0"/>
                        </a:spcAft>
                        <a:buClr>
                          <a:srgbClr val="000000"/>
                        </a:buClr>
                        <a:buSzPts val="1400"/>
                        <a:buFont typeface="Arial"/>
                        <a:buNone/>
                      </a:pPr>
                      <a:r>
                        <a:rPr lang="sv" sz="1050" b="1" i="1" u="none" dirty="0">
                          <a:solidFill>
                            <a:srgbClr val="000000"/>
                          </a:solidFill>
                          <a:latin typeface="Arial"/>
                          <a:ea typeface="Arial"/>
                          <a:cs typeface="Arial"/>
                          <a:sym typeface="Arial"/>
                        </a:rPr>
                        <a:t>Kafeansvarig</a:t>
                      </a:r>
                      <a:endParaRPr sz="1050"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rPr>
                        <a:t>Skriv här</a:t>
                      </a:r>
                      <a:endParaRPr sz="105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sv" sz="1050" b="1" i="0" u="none" dirty="0">
                          <a:solidFill>
                            <a:srgbClr val="000000"/>
                          </a:solidFill>
                          <a:latin typeface="Arial"/>
                          <a:ea typeface="Arial"/>
                          <a:cs typeface="Arial"/>
                          <a:sym typeface="Arial"/>
                        </a:rPr>
                        <a:t>Kontakta kansliet</a:t>
                      </a:r>
                      <a:endParaRPr sz="1050"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5"/>
                  </a:ext>
                </a:extLst>
              </a:tr>
              <a:tr h="517525">
                <a:tc>
                  <a: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v-SE" sz="1050" b="1" i="1" u="none" dirty="0">
                          <a:solidFill>
                            <a:srgbClr val="000000"/>
                          </a:solidFill>
                          <a:latin typeface="Arial"/>
                          <a:ea typeface="Arial"/>
                          <a:cs typeface="Arial"/>
                          <a:sym typeface="Arial"/>
                        </a:rPr>
                        <a:t>Sociala medier och webb (1-2)</a:t>
                      </a:r>
                      <a:endParaRPr lang="sv-SE" sz="1050" b="1" dirty="0"/>
                    </a:p>
                    <a:p>
                      <a:pPr marL="0" marR="0" lvl="0" indent="0" algn="l" rtl="0">
                        <a:lnSpc>
                          <a:spcPct val="100000"/>
                        </a:lnSpc>
                        <a:spcBef>
                          <a:spcPts val="0"/>
                        </a:spcBef>
                        <a:spcAft>
                          <a:spcPts val="0"/>
                        </a:spcAft>
                        <a:buClr>
                          <a:srgbClr val="000000"/>
                        </a:buClr>
                        <a:buSzPts val="1400"/>
                        <a:buFont typeface="Arial"/>
                        <a:buNone/>
                      </a:pPr>
                      <a:endParaRPr sz="1050" b="1" i="0"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rPr>
                        <a:t>Skriv här</a:t>
                      </a:r>
                      <a:endParaRPr sz="105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rPr>
                        <a:t>XX</a:t>
                      </a:r>
                      <a:endParaRPr sz="105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6"/>
                  </a:ext>
                </a:extLst>
              </a:tr>
              <a:tr h="519100">
                <a:tc>
                  <a:txBody>
                    <a:bodyPr/>
                    <a:lstStyle/>
                    <a:p>
                      <a:pPr marL="0" marR="0" lvl="0" indent="0" algn="l" rtl="0">
                        <a:spcBef>
                          <a:spcPts val="0"/>
                        </a:spcBef>
                        <a:spcAft>
                          <a:spcPts val="0"/>
                        </a:spcAft>
                        <a:buNone/>
                      </a:pPr>
                      <a:r>
                        <a:rPr lang="sv" sz="1050" b="1" i="1" u="none" dirty="0">
                          <a:solidFill>
                            <a:srgbClr val="000000"/>
                          </a:solidFill>
                          <a:latin typeface="Arial"/>
                          <a:cs typeface="Arial"/>
                          <a:sym typeface="Arial"/>
                        </a:rPr>
                        <a:t>Värdegrund &amp; aktivitets grupp (2-4)</a:t>
                      </a:r>
                      <a:endParaRPr sz="1050" b="1" i="1" u="none"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rPr>
                        <a:t>Skriv här</a:t>
                      </a:r>
                      <a:endParaRPr sz="105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rPr>
                        <a:t>XX</a:t>
                      </a:r>
                      <a:endParaRPr sz="105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E7F3F4"/>
                    </a:solidFill>
                  </a:tcPr>
                </a:tc>
                <a:extLst>
                  <a:ext uri="{0D108BD9-81ED-4DB2-BD59-A6C34878D82A}">
                    <a16:rowId xmlns:a16="http://schemas.microsoft.com/office/drawing/2014/main" val="10007"/>
                  </a:ext>
                </a:extLst>
              </a:tr>
              <a:tr h="1285875">
                <a:tc>
                  <a:txBody>
                    <a:bodyPr/>
                    <a:lstStyle/>
                    <a:p>
                      <a:pPr marL="0" marR="0" lvl="0" indent="0" algn="l" rtl="0">
                        <a:lnSpc>
                          <a:spcPct val="100000"/>
                        </a:lnSpc>
                        <a:spcBef>
                          <a:spcPts val="0"/>
                        </a:spcBef>
                        <a:spcAft>
                          <a:spcPts val="0"/>
                        </a:spcAft>
                        <a:buClr>
                          <a:srgbClr val="000000"/>
                        </a:buClr>
                        <a:buSzPts val="1400"/>
                        <a:buFont typeface="Arial"/>
                        <a:buNone/>
                      </a:pPr>
                      <a:r>
                        <a:rPr lang="sv" sz="1050" b="1" i="1" u="none" dirty="0">
                          <a:solidFill>
                            <a:srgbClr val="000000"/>
                          </a:solidFill>
                          <a:latin typeface="Arial"/>
                          <a:cs typeface="Arial"/>
                          <a:sym typeface="Arial"/>
                        </a:rPr>
                        <a:t>Försäljnings grupp (2-4)</a:t>
                      </a:r>
                      <a:endParaRPr sz="1050" b="1" dirty="0"/>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rPr>
                        <a:t>Skriv här</a:t>
                      </a:r>
                      <a:endParaRPr sz="105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sv-SE" sz="1050" dirty="0">
                          <a:solidFill>
                            <a:srgbClr val="FF0000"/>
                          </a:solidFill>
                        </a:rPr>
                        <a:t>XX</a:t>
                      </a:r>
                      <a:endParaRPr sz="1050" dirty="0">
                        <a:solidFill>
                          <a:srgbClr val="000000"/>
                        </a:solidFill>
                        <a:latin typeface="Arial"/>
                        <a:ea typeface="Arial"/>
                        <a:cs typeface="Arial"/>
                        <a:sym typeface="Arial"/>
                      </a:endParaRPr>
                    </a:p>
                  </a:txBody>
                  <a:tcPr marL="91450" marR="91450" marT="45725" marB="45725">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3F9FA"/>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100000"/>
              <a:buFont typeface="Calibri"/>
              <a:buNone/>
            </a:pPr>
            <a:r>
              <a:rPr lang="sv" sz="3200">
                <a:latin typeface="Calibri"/>
                <a:ea typeface="Calibri"/>
                <a:cs typeface="Calibri"/>
                <a:sym typeface="Calibri"/>
              </a:rPr>
              <a:t>Kostnader och inköp av material till laget under året</a:t>
            </a:r>
            <a:endParaRPr/>
          </a:p>
        </p:txBody>
      </p:sp>
      <p:sp>
        <p:nvSpPr>
          <p:cNvPr id="120" name="Google Shape;120;p23"/>
          <p:cNvSpPr txBox="1">
            <a:spLocks noGrp="1"/>
          </p:cNvSpPr>
          <p:nvPr>
            <p:ph type="body" idx="1"/>
          </p:nvPr>
        </p:nvSpPr>
        <p:spPr>
          <a:xfrm>
            <a:off x="311700" y="1152475"/>
            <a:ext cx="8520600" cy="3717398"/>
          </a:xfrm>
          <a:prstGeom prst="rect">
            <a:avLst/>
          </a:prstGeom>
        </p:spPr>
        <p:txBody>
          <a:bodyPr spcFirstLastPara="1" wrap="square" lIns="91425" tIns="91425" rIns="91425" bIns="91425" anchor="t" anchorCtr="0">
            <a:normAutofit lnSpcReduction="10000"/>
          </a:bodyPr>
          <a:lstStyle/>
          <a:p>
            <a:pPr marL="342900">
              <a:lnSpc>
                <a:spcPct val="100000"/>
              </a:lnSpc>
              <a:buClr>
                <a:schemeClr val="dk1"/>
              </a:buClr>
              <a:buSzPts val="2000"/>
              <a:buFont typeface="Calibri"/>
              <a:buChar char="•"/>
            </a:pPr>
            <a:r>
              <a:rPr lang="sv" sz="1300" dirty="0">
                <a:solidFill>
                  <a:schemeClr val="dk1"/>
                </a:solidFill>
                <a:latin typeface="Calibri"/>
                <a:ea typeface="Calibri"/>
                <a:cs typeface="Calibri"/>
                <a:sym typeface="Calibri"/>
              </a:rPr>
              <a:t>Domararvoden?</a:t>
            </a:r>
            <a:r>
              <a:rPr lang="sv-SE" sz="1300" dirty="0">
                <a:solidFill>
                  <a:srgbClr val="FF0000"/>
                </a:solidFill>
              </a:rPr>
              <a:t> Skriv här</a:t>
            </a:r>
            <a:endParaRPr sz="1300" dirty="0">
              <a:solidFill>
                <a:schemeClr val="dk1"/>
              </a:solidFill>
              <a:latin typeface="Calibri"/>
              <a:ea typeface="Calibri"/>
              <a:cs typeface="Calibri"/>
              <a:sym typeface="Calibri"/>
            </a:endParaRPr>
          </a:p>
          <a:p>
            <a:pPr marL="342900">
              <a:lnSpc>
                <a:spcPct val="100000"/>
              </a:lnSpc>
              <a:spcBef>
                <a:spcPts val="400"/>
              </a:spcBef>
              <a:buClr>
                <a:schemeClr val="dk1"/>
              </a:buClr>
              <a:buSzPts val="2000"/>
              <a:buFont typeface="Calibri"/>
              <a:buChar char="•"/>
            </a:pPr>
            <a:r>
              <a:rPr lang="sv" sz="1300" dirty="0">
                <a:solidFill>
                  <a:schemeClr val="dk1"/>
                </a:solidFill>
                <a:latin typeface="Calibri"/>
                <a:ea typeface="Calibri"/>
                <a:cs typeface="Calibri"/>
                <a:sym typeface="Calibri"/>
              </a:rPr>
              <a:t>Hyra av planer vintertid?</a:t>
            </a:r>
            <a:r>
              <a:rPr lang="sv-SE" sz="1300" dirty="0">
                <a:solidFill>
                  <a:srgbClr val="FF0000"/>
                </a:solidFill>
              </a:rPr>
              <a:t> Skriv här</a:t>
            </a:r>
          </a:p>
          <a:p>
            <a:pPr marL="342900">
              <a:lnSpc>
                <a:spcPct val="100000"/>
              </a:lnSpc>
              <a:spcBef>
                <a:spcPts val="400"/>
              </a:spcBef>
              <a:buClr>
                <a:schemeClr val="dk1"/>
              </a:buClr>
              <a:buSzPts val="2000"/>
              <a:buFont typeface="Calibri"/>
              <a:buChar char="•"/>
            </a:pPr>
            <a:r>
              <a:rPr lang="sv" sz="1300" dirty="0">
                <a:solidFill>
                  <a:schemeClr val="dk1"/>
                </a:solidFill>
                <a:latin typeface="Calibri"/>
                <a:ea typeface="Calibri"/>
                <a:cs typeface="Calibri"/>
                <a:sym typeface="Calibri"/>
              </a:rPr>
              <a:t>Kläder?</a:t>
            </a:r>
            <a:r>
              <a:rPr lang="sv-SE" sz="1300" dirty="0">
                <a:solidFill>
                  <a:srgbClr val="FF0000"/>
                </a:solidFill>
              </a:rPr>
              <a:t> Skriv här </a:t>
            </a:r>
          </a:p>
          <a:p>
            <a:pPr marL="342900">
              <a:lnSpc>
                <a:spcPct val="100000"/>
              </a:lnSpc>
              <a:spcBef>
                <a:spcPts val="400"/>
              </a:spcBef>
              <a:buClr>
                <a:schemeClr val="dk1"/>
              </a:buClr>
              <a:buSzPts val="2000"/>
              <a:buFont typeface="Calibri"/>
              <a:buChar char="•"/>
            </a:pPr>
            <a:r>
              <a:rPr lang="sv" sz="1300" dirty="0">
                <a:solidFill>
                  <a:schemeClr val="dk1"/>
                </a:solidFill>
                <a:latin typeface="Calibri"/>
                <a:ea typeface="Calibri"/>
                <a:cs typeface="Calibri"/>
                <a:sym typeface="Calibri"/>
              </a:rPr>
              <a:t>Cuper? </a:t>
            </a:r>
            <a:r>
              <a:rPr lang="sv-SE" sz="1300" dirty="0">
                <a:solidFill>
                  <a:srgbClr val="FF0000"/>
                </a:solidFill>
              </a:rPr>
              <a:t>Skriv här</a:t>
            </a:r>
            <a:endParaRPr sz="1300" dirty="0">
              <a:solidFill>
                <a:schemeClr val="dk1"/>
              </a:solidFill>
              <a:latin typeface="Calibri"/>
              <a:ea typeface="Calibri"/>
              <a:cs typeface="Calibri"/>
              <a:sym typeface="Calibri"/>
            </a:endParaRPr>
          </a:p>
          <a:p>
            <a:pPr marL="342900">
              <a:lnSpc>
                <a:spcPct val="100000"/>
              </a:lnSpc>
              <a:spcBef>
                <a:spcPts val="400"/>
              </a:spcBef>
              <a:buClr>
                <a:schemeClr val="dk1"/>
              </a:buClr>
              <a:buSzPts val="2000"/>
              <a:buFont typeface="Calibri"/>
              <a:buChar char="•"/>
            </a:pPr>
            <a:r>
              <a:rPr lang="sv" sz="1300" dirty="0">
                <a:solidFill>
                  <a:schemeClr val="dk1"/>
                </a:solidFill>
                <a:latin typeface="Calibri"/>
                <a:ea typeface="Calibri"/>
                <a:cs typeface="Calibri"/>
                <a:sym typeface="Calibri"/>
              </a:rPr>
              <a:t>Läger? </a:t>
            </a:r>
            <a:r>
              <a:rPr lang="sv-SE" sz="1300" dirty="0">
                <a:solidFill>
                  <a:srgbClr val="FF0000"/>
                </a:solidFill>
              </a:rPr>
              <a:t>Skriv här </a:t>
            </a:r>
          </a:p>
          <a:p>
            <a:pPr marL="342900">
              <a:lnSpc>
                <a:spcPct val="100000"/>
              </a:lnSpc>
              <a:spcBef>
                <a:spcPts val="400"/>
              </a:spcBef>
              <a:buClr>
                <a:schemeClr val="dk1"/>
              </a:buClr>
              <a:buSzPts val="2000"/>
              <a:buFont typeface="Calibri"/>
              <a:buChar char="•"/>
            </a:pPr>
            <a:r>
              <a:rPr lang="sv" sz="1300" dirty="0">
                <a:solidFill>
                  <a:schemeClr val="dk1"/>
                </a:solidFill>
                <a:latin typeface="Calibri"/>
                <a:ea typeface="Calibri"/>
                <a:cs typeface="Calibri"/>
                <a:sym typeface="Calibri"/>
              </a:rPr>
              <a:t>Fylla på sjukvårdsväska? </a:t>
            </a:r>
            <a:r>
              <a:rPr lang="sv-SE" sz="1300" dirty="0">
                <a:solidFill>
                  <a:srgbClr val="FF0000"/>
                </a:solidFill>
              </a:rPr>
              <a:t>Skriv här</a:t>
            </a:r>
          </a:p>
          <a:p>
            <a:pPr marL="342900">
              <a:lnSpc>
                <a:spcPct val="100000"/>
              </a:lnSpc>
              <a:spcBef>
                <a:spcPts val="400"/>
              </a:spcBef>
              <a:buClr>
                <a:schemeClr val="dk1"/>
              </a:buClr>
              <a:buSzPts val="2000"/>
              <a:buFont typeface="Calibri"/>
              <a:buChar char="•"/>
            </a:pPr>
            <a:r>
              <a:rPr lang="sv" sz="1300" dirty="0">
                <a:solidFill>
                  <a:schemeClr val="dk1"/>
                </a:solidFill>
                <a:latin typeface="Calibri"/>
                <a:ea typeface="Calibri"/>
                <a:cs typeface="Calibri"/>
                <a:sym typeface="Calibri"/>
              </a:rPr>
              <a:t>Övrigt? </a:t>
            </a:r>
            <a:r>
              <a:rPr lang="sv-SE" sz="1300" dirty="0">
                <a:solidFill>
                  <a:srgbClr val="FF0000"/>
                </a:solidFill>
              </a:rPr>
              <a:t>Skriv här</a:t>
            </a:r>
            <a:br>
              <a:rPr lang="sv-SE" sz="1700" dirty="0">
                <a:solidFill>
                  <a:srgbClr val="FF0000"/>
                </a:solidFill>
              </a:rPr>
            </a:br>
            <a:endParaRPr lang="sv-SE" sz="1700" dirty="0">
              <a:solidFill>
                <a:srgbClr val="FF0000"/>
              </a:solidFill>
            </a:endParaRPr>
          </a:p>
          <a:p>
            <a:pPr marL="0" indent="0">
              <a:lnSpc>
                <a:spcPct val="100000"/>
              </a:lnSpc>
              <a:spcBef>
                <a:spcPts val="400"/>
              </a:spcBef>
              <a:buClr>
                <a:schemeClr val="dk1"/>
              </a:buClr>
              <a:buSzPts val="2000"/>
              <a:buNone/>
            </a:pPr>
            <a:r>
              <a:rPr lang="sv-SE" sz="1300" dirty="0">
                <a:solidFill>
                  <a:schemeClr val="tx1"/>
                </a:solidFill>
              </a:rPr>
              <a:t>Totala utgifter uppskattat för säsongen 2026: </a:t>
            </a:r>
            <a:r>
              <a:rPr lang="sv-SE" sz="1300" dirty="0">
                <a:solidFill>
                  <a:srgbClr val="FF0000"/>
                </a:solidFill>
              </a:rPr>
              <a:t>Skriv här</a:t>
            </a:r>
            <a:br>
              <a:rPr lang="sv-SE" sz="1300" dirty="0">
                <a:solidFill>
                  <a:srgbClr val="FF0000"/>
                </a:solidFill>
              </a:rPr>
            </a:br>
            <a:br>
              <a:rPr lang="sv-SE" sz="1300" dirty="0">
                <a:solidFill>
                  <a:srgbClr val="FF0000"/>
                </a:solidFill>
              </a:rPr>
            </a:br>
            <a:endParaRPr lang="sv-SE" sz="1300" dirty="0">
              <a:solidFill>
                <a:srgbClr val="FF0000"/>
              </a:solidFill>
            </a:endParaRPr>
          </a:p>
          <a:p>
            <a:pPr marL="0" indent="0">
              <a:lnSpc>
                <a:spcPct val="100000"/>
              </a:lnSpc>
              <a:spcBef>
                <a:spcPts val="400"/>
              </a:spcBef>
              <a:buClr>
                <a:schemeClr val="dk1"/>
              </a:buClr>
              <a:buSzPts val="2000"/>
              <a:buNone/>
            </a:pPr>
            <a:br>
              <a:rPr lang="sv-SE" sz="1300" dirty="0">
                <a:solidFill>
                  <a:srgbClr val="FF0000"/>
                </a:solidFill>
              </a:rPr>
            </a:br>
            <a:r>
              <a:rPr lang="sv-SE" sz="1300" dirty="0">
                <a:solidFill>
                  <a:schemeClr val="tx1"/>
                </a:solidFill>
              </a:rPr>
              <a:t>Hur ser planen ut för att dra in pengar: </a:t>
            </a:r>
            <a:r>
              <a:rPr lang="sv-SE" sz="1300" dirty="0">
                <a:solidFill>
                  <a:srgbClr val="FF0000"/>
                </a:solidFill>
              </a:rPr>
              <a:t>Skriv här</a:t>
            </a:r>
            <a:endParaRPr lang="sv-SE" sz="1300" dirty="0">
              <a:solidFill>
                <a:schemeClr val="tx1"/>
              </a:solidFill>
            </a:endParaRPr>
          </a:p>
          <a:p>
            <a:pPr marL="0" lvl="0" indent="0" algn="l" rtl="0">
              <a:lnSpc>
                <a:spcPct val="100000"/>
              </a:lnSpc>
              <a:spcBef>
                <a:spcPts val="400"/>
              </a:spcBef>
              <a:spcAft>
                <a:spcPts val="0"/>
              </a:spcAft>
              <a:buClr>
                <a:schemeClr val="dk1"/>
              </a:buClr>
              <a:buSzPts val="2000"/>
              <a:buNone/>
            </a:pPr>
            <a:br>
              <a:rPr lang="sv-SE" dirty="0"/>
            </a:b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100000"/>
              <a:buFont typeface="Calibri"/>
              <a:buNone/>
            </a:pPr>
            <a:r>
              <a:rPr lang="sv" sz="3200" dirty="0">
                <a:latin typeface="Calibri"/>
                <a:ea typeface="Calibri"/>
                <a:cs typeface="Calibri"/>
                <a:sym typeface="Calibri"/>
              </a:rPr>
              <a:t>Vad behöver ni hjälp med av föreningsutvecklaren?</a:t>
            </a:r>
            <a:endParaRPr sz="3200" dirty="0">
              <a:latin typeface="Calibri"/>
              <a:ea typeface="Calibri"/>
              <a:cs typeface="Calibri"/>
              <a:sym typeface="Calibri"/>
            </a:endParaRPr>
          </a:p>
          <a:p>
            <a:pPr marL="0" lvl="0" indent="0" algn="l" rtl="0">
              <a:spcBef>
                <a:spcPts val="0"/>
              </a:spcBef>
              <a:spcAft>
                <a:spcPts val="0"/>
              </a:spcAft>
              <a:buNone/>
            </a:pPr>
            <a:endParaRPr dirty="0"/>
          </a:p>
        </p:txBody>
      </p:sp>
      <p:sp>
        <p:nvSpPr>
          <p:cNvPr id="126" name="Google Shape;126;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47500" lnSpcReduction="20000"/>
          </a:bodyPr>
          <a:lstStyle/>
          <a:p>
            <a:pPr marL="0" lvl="0" indent="-88582" algn="l" rtl="0">
              <a:lnSpc>
                <a:spcPct val="100000"/>
              </a:lnSpc>
              <a:spcBef>
                <a:spcPts val="360"/>
              </a:spcBef>
              <a:spcAft>
                <a:spcPts val="0"/>
              </a:spcAft>
              <a:buClr>
                <a:schemeClr val="dk1"/>
              </a:buClr>
              <a:buSzPct val="100000"/>
              <a:buFont typeface="Calibri"/>
              <a:buChar char="•"/>
            </a:pPr>
            <a:r>
              <a:rPr lang="sv" dirty="0">
                <a:solidFill>
                  <a:schemeClr val="dk1"/>
                </a:solidFill>
                <a:latin typeface="Calibri"/>
                <a:ea typeface="Calibri"/>
                <a:cs typeface="Calibri"/>
                <a:sym typeface="Calibri"/>
              </a:rPr>
              <a:t> Tips på upplägg av träningar och/eller säsongsplanering? </a:t>
            </a:r>
            <a:r>
              <a:rPr lang="sv" dirty="0">
                <a:solidFill>
                  <a:srgbClr val="FF0000"/>
                </a:solidFill>
                <a:latin typeface="Calibri"/>
                <a:ea typeface="Calibri"/>
                <a:cs typeface="Calibri"/>
                <a:sym typeface="Calibri"/>
              </a:rPr>
              <a:t>Skriv här</a:t>
            </a:r>
            <a:endParaRPr dirty="0">
              <a:solidFill>
                <a:srgbClr val="FF0000"/>
              </a:solidFill>
              <a:latin typeface="Calibri"/>
              <a:ea typeface="Calibri"/>
              <a:cs typeface="Calibri"/>
              <a:sym typeface="Calibri"/>
            </a:endParaRPr>
          </a:p>
          <a:p>
            <a:pPr marL="0" lvl="0" indent="0" algn="l" rtl="0">
              <a:lnSpc>
                <a:spcPct val="100000"/>
              </a:lnSpc>
              <a:spcBef>
                <a:spcPts val="360"/>
              </a:spcBef>
              <a:spcAft>
                <a:spcPts val="0"/>
              </a:spcAft>
              <a:buClr>
                <a:schemeClr val="dk1"/>
              </a:buClr>
              <a:buSzPct val="100000"/>
              <a:buFont typeface="Calibri"/>
              <a:buNone/>
            </a:pPr>
            <a:endParaRPr dirty="0">
              <a:solidFill>
                <a:schemeClr val="dk1"/>
              </a:solidFill>
              <a:latin typeface="Calibri"/>
              <a:ea typeface="Calibri"/>
              <a:cs typeface="Calibri"/>
              <a:sym typeface="Calibri"/>
            </a:endParaRPr>
          </a:p>
          <a:p>
            <a:pPr marL="0" lvl="0" indent="-88582" algn="l" rtl="0">
              <a:lnSpc>
                <a:spcPct val="100000"/>
              </a:lnSpc>
              <a:spcBef>
                <a:spcPts val="360"/>
              </a:spcBef>
              <a:spcAft>
                <a:spcPts val="0"/>
              </a:spcAft>
              <a:buClr>
                <a:schemeClr val="dk1"/>
              </a:buClr>
              <a:buSzPct val="100000"/>
              <a:buFont typeface="Calibri"/>
              <a:buChar char="•"/>
            </a:pPr>
            <a:r>
              <a:rPr lang="sv" dirty="0">
                <a:solidFill>
                  <a:schemeClr val="dk1"/>
                </a:solidFill>
                <a:latin typeface="Calibri"/>
                <a:ea typeface="Calibri"/>
                <a:cs typeface="Calibri"/>
                <a:sym typeface="Calibri"/>
              </a:rPr>
              <a:t> </a:t>
            </a:r>
            <a:r>
              <a:rPr lang="sv-SE" dirty="0">
                <a:solidFill>
                  <a:schemeClr val="dk1"/>
                </a:solidFill>
                <a:latin typeface="Calibri"/>
                <a:ea typeface="Calibri"/>
                <a:cs typeface="Calibri"/>
                <a:sym typeface="Calibri"/>
              </a:rPr>
              <a:t>Hjälp med föräldramöte för att sätta organisationen i laget. </a:t>
            </a:r>
            <a:r>
              <a:rPr lang="sv-SE" dirty="0">
                <a:solidFill>
                  <a:srgbClr val="FF0000"/>
                </a:solidFill>
                <a:latin typeface="Calibri"/>
                <a:ea typeface="Calibri"/>
                <a:cs typeface="Calibri"/>
                <a:sym typeface="Calibri"/>
              </a:rPr>
              <a:t>Skriv här</a:t>
            </a:r>
            <a:br>
              <a:rPr lang="sv-SE" dirty="0">
                <a:solidFill>
                  <a:schemeClr val="dk1"/>
                </a:solidFill>
                <a:latin typeface="Calibri"/>
                <a:ea typeface="Calibri"/>
                <a:cs typeface="Calibri"/>
                <a:sym typeface="Calibri"/>
              </a:rPr>
            </a:br>
            <a:endParaRPr lang="sv-SE" dirty="0">
              <a:solidFill>
                <a:schemeClr val="dk1"/>
              </a:solidFill>
              <a:latin typeface="Calibri"/>
              <a:ea typeface="Calibri"/>
              <a:cs typeface="Calibri"/>
              <a:sym typeface="Calibri"/>
            </a:endParaRPr>
          </a:p>
          <a:p>
            <a:pPr marL="0" lvl="0" indent="-88582" algn="l" rtl="0">
              <a:lnSpc>
                <a:spcPct val="100000"/>
              </a:lnSpc>
              <a:spcBef>
                <a:spcPts val="360"/>
              </a:spcBef>
              <a:spcAft>
                <a:spcPts val="0"/>
              </a:spcAft>
              <a:buClr>
                <a:schemeClr val="dk1"/>
              </a:buClr>
              <a:buSzPct val="100000"/>
              <a:buFont typeface="Calibri"/>
              <a:buChar char="•"/>
            </a:pPr>
            <a:r>
              <a:rPr lang="sv-SE" dirty="0">
                <a:solidFill>
                  <a:schemeClr val="dk1"/>
                </a:solidFill>
                <a:latin typeface="Calibri"/>
                <a:ea typeface="Calibri"/>
                <a:cs typeface="Calibri"/>
                <a:sym typeface="Calibri"/>
              </a:rPr>
              <a:t> Hjälp med att sätta en plan för att få in pengar. </a:t>
            </a:r>
            <a:r>
              <a:rPr lang="sv-SE" dirty="0">
                <a:solidFill>
                  <a:srgbClr val="FF0000"/>
                </a:solidFill>
                <a:latin typeface="Calibri"/>
                <a:ea typeface="Calibri"/>
                <a:cs typeface="Calibri"/>
                <a:sym typeface="Calibri"/>
              </a:rPr>
              <a:t>Skriv här</a:t>
            </a:r>
          </a:p>
          <a:p>
            <a:pPr marL="0" lvl="0" indent="0" algn="l" rtl="0">
              <a:lnSpc>
                <a:spcPct val="100000"/>
              </a:lnSpc>
              <a:spcBef>
                <a:spcPts val="360"/>
              </a:spcBef>
              <a:spcAft>
                <a:spcPts val="0"/>
              </a:spcAft>
              <a:buClr>
                <a:schemeClr val="dk1"/>
              </a:buClr>
              <a:buSzPct val="100000"/>
              <a:buNone/>
            </a:pPr>
            <a:br>
              <a:rPr lang="sv-SE" dirty="0">
                <a:solidFill>
                  <a:schemeClr val="dk1"/>
                </a:solidFill>
                <a:latin typeface="Calibri"/>
                <a:ea typeface="Calibri"/>
                <a:cs typeface="Calibri"/>
                <a:sym typeface="Calibri"/>
              </a:rPr>
            </a:br>
            <a:endParaRPr lang="sv-SE" dirty="0">
              <a:solidFill>
                <a:schemeClr val="dk1"/>
              </a:solidFill>
              <a:latin typeface="Calibri"/>
              <a:ea typeface="Calibri"/>
              <a:cs typeface="Calibri"/>
              <a:sym typeface="Calibri"/>
            </a:endParaRPr>
          </a:p>
          <a:p>
            <a:pPr marL="0" lvl="0" indent="0" algn="l" rtl="0">
              <a:lnSpc>
                <a:spcPct val="100000"/>
              </a:lnSpc>
              <a:spcBef>
                <a:spcPts val="360"/>
              </a:spcBef>
              <a:spcAft>
                <a:spcPts val="0"/>
              </a:spcAft>
              <a:buClr>
                <a:schemeClr val="dk1"/>
              </a:buClr>
              <a:buSzPct val="100000"/>
              <a:buNone/>
            </a:pPr>
            <a:endParaRPr lang="sv-SE" b="1">
              <a:solidFill>
                <a:schemeClr val="dk1"/>
              </a:solidFill>
              <a:latin typeface="Calibri"/>
              <a:ea typeface="Calibri"/>
              <a:cs typeface="Calibri"/>
              <a:sym typeface="Calibri"/>
            </a:endParaRPr>
          </a:p>
          <a:p>
            <a:pPr marL="0" lvl="0" indent="0" algn="l" rtl="0">
              <a:lnSpc>
                <a:spcPct val="100000"/>
              </a:lnSpc>
              <a:spcBef>
                <a:spcPts val="360"/>
              </a:spcBef>
              <a:spcAft>
                <a:spcPts val="0"/>
              </a:spcAft>
              <a:buClr>
                <a:schemeClr val="dk1"/>
              </a:buClr>
              <a:buSzPct val="100000"/>
              <a:buNone/>
            </a:pPr>
            <a:r>
              <a:rPr lang="sv-SE" b="1">
                <a:solidFill>
                  <a:schemeClr val="dk1"/>
                </a:solidFill>
                <a:latin typeface="Calibri"/>
                <a:ea typeface="Calibri"/>
                <a:cs typeface="Calibri"/>
                <a:sym typeface="Calibri"/>
              </a:rPr>
              <a:t>När </a:t>
            </a:r>
            <a:r>
              <a:rPr lang="sv-SE" b="1" dirty="0">
                <a:solidFill>
                  <a:schemeClr val="dk1"/>
                </a:solidFill>
                <a:latin typeface="Calibri"/>
                <a:ea typeface="Calibri"/>
                <a:cs typeface="Calibri"/>
                <a:sym typeface="Calibri"/>
              </a:rPr>
              <a:t>planerar ni att hålla föräldramöte inför säsongen 2026 ? </a:t>
            </a:r>
            <a:r>
              <a:rPr lang="sv-SE" dirty="0">
                <a:solidFill>
                  <a:srgbClr val="FF0000"/>
                </a:solidFill>
                <a:latin typeface="Calibri"/>
                <a:ea typeface="Calibri"/>
                <a:cs typeface="Calibri"/>
                <a:sym typeface="Calibri"/>
              </a:rPr>
              <a:t>Skriv här</a:t>
            </a:r>
            <a:endParaRPr dirty="0">
              <a:solidFill>
                <a:srgbClr val="FF0000"/>
              </a:solidFill>
              <a:latin typeface="Calibri"/>
              <a:ea typeface="Calibri"/>
              <a:cs typeface="Calibri"/>
              <a:sym typeface="Calibri"/>
            </a:endParaRPr>
          </a:p>
          <a:p>
            <a:pPr marL="0" lvl="0" indent="0" algn="l" rtl="0">
              <a:lnSpc>
                <a:spcPct val="100000"/>
              </a:lnSpc>
              <a:spcBef>
                <a:spcPts val="360"/>
              </a:spcBef>
              <a:spcAft>
                <a:spcPts val="0"/>
              </a:spcAft>
              <a:buClr>
                <a:schemeClr val="dk1"/>
              </a:buClr>
              <a:buSzPct val="100000"/>
              <a:buFont typeface="Calibri"/>
              <a:buNone/>
            </a:pPr>
            <a:endParaRPr dirty="0">
              <a:solidFill>
                <a:schemeClr val="dk1"/>
              </a:solidFill>
              <a:latin typeface="Calibri"/>
              <a:ea typeface="Calibri"/>
              <a:cs typeface="Calibri"/>
              <a:sym typeface="Calibri"/>
            </a:endParaRPr>
          </a:p>
          <a:p>
            <a:pPr marL="0" lvl="0" indent="0" algn="l" rtl="0">
              <a:lnSpc>
                <a:spcPct val="100000"/>
              </a:lnSpc>
              <a:spcBef>
                <a:spcPts val="360"/>
              </a:spcBef>
              <a:spcAft>
                <a:spcPts val="0"/>
              </a:spcAft>
              <a:buClr>
                <a:schemeClr val="dk1"/>
              </a:buClr>
              <a:buSzPct val="100000"/>
              <a:buFont typeface="Calibri"/>
              <a:buNone/>
            </a:pPr>
            <a:endParaRPr dirty="0">
              <a:solidFill>
                <a:schemeClr val="dk1"/>
              </a:solidFill>
              <a:latin typeface="Calibri"/>
              <a:ea typeface="Calibri"/>
              <a:cs typeface="Calibri"/>
              <a:sym typeface="Calibri"/>
            </a:endParaRPr>
          </a:p>
          <a:p>
            <a:pPr marL="0" lvl="0" indent="0" algn="l" rtl="0">
              <a:lnSpc>
                <a:spcPct val="100000"/>
              </a:lnSpc>
              <a:spcBef>
                <a:spcPts val="360"/>
              </a:spcBef>
              <a:spcAft>
                <a:spcPts val="0"/>
              </a:spcAft>
              <a:buClr>
                <a:schemeClr val="dk1"/>
              </a:buClr>
              <a:buSzPct val="100000"/>
              <a:buFont typeface="Calibri"/>
              <a:buNone/>
            </a:pPr>
            <a:endParaRPr dirty="0">
              <a:solidFill>
                <a:schemeClr val="dk1"/>
              </a:solidFill>
              <a:latin typeface="Calibri"/>
              <a:ea typeface="Calibri"/>
              <a:cs typeface="Calibri"/>
              <a:sym typeface="Calibri"/>
            </a:endParaRPr>
          </a:p>
          <a:p>
            <a:pPr marL="0" lvl="0" indent="0" algn="l" rtl="0">
              <a:lnSpc>
                <a:spcPct val="100000"/>
              </a:lnSpc>
              <a:spcBef>
                <a:spcPts val="360"/>
              </a:spcBef>
              <a:spcAft>
                <a:spcPts val="0"/>
              </a:spcAft>
              <a:buNone/>
            </a:pPr>
            <a:r>
              <a:rPr lang="sv" b="1" i="1" u="sng" dirty="0">
                <a:solidFill>
                  <a:schemeClr val="dk1"/>
                </a:solidFill>
                <a:latin typeface="Calibri"/>
                <a:ea typeface="Calibri"/>
                <a:cs typeface="Calibri"/>
                <a:sym typeface="Calibri"/>
              </a:rPr>
              <a:t>Följande ledare i laget har läst och förstått Handboken för ledare i Segeltorps IF. (Minst två tränare/ledare varav en är huvudtränare ska ha skrivit på verksamhetsplanen)</a:t>
            </a:r>
            <a:endParaRPr b="1" i="1" u="sng" dirty="0">
              <a:solidFill>
                <a:schemeClr val="dk1"/>
              </a:solidFill>
              <a:latin typeface="Calibri"/>
              <a:ea typeface="Calibri"/>
              <a:cs typeface="Calibri"/>
              <a:sym typeface="Calibri"/>
            </a:endParaRPr>
          </a:p>
          <a:p>
            <a:pPr marL="0" lvl="0" indent="0" algn="l" rtl="0">
              <a:lnSpc>
                <a:spcPct val="100000"/>
              </a:lnSpc>
              <a:spcBef>
                <a:spcPts val="360"/>
              </a:spcBef>
              <a:spcAft>
                <a:spcPts val="0"/>
              </a:spcAft>
              <a:buNone/>
            </a:pPr>
            <a:endParaRPr dirty="0">
              <a:solidFill>
                <a:schemeClr val="dk1"/>
              </a:solidFill>
              <a:latin typeface="Calibri"/>
              <a:ea typeface="Calibri"/>
              <a:cs typeface="Calibri"/>
              <a:sym typeface="Calibri"/>
            </a:endParaRPr>
          </a:p>
          <a:p>
            <a:pPr marL="0" lvl="0" indent="0" algn="l" rtl="0">
              <a:lnSpc>
                <a:spcPct val="100000"/>
              </a:lnSpc>
              <a:spcBef>
                <a:spcPts val="360"/>
              </a:spcBef>
              <a:spcAft>
                <a:spcPts val="0"/>
              </a:spcAft>
              <a:buNone/>
            </a:pPr>
            <a:endParaRPr dirty="0">
              <a:solidFill>
                <a:schemeClr val="dk1"/>
              </a:solidFill>
              <a:latin typeface="Calibri"/>
              <a:ea typeface="Calibri"/>
              <a:cs typeface="Calibri"/>
              <a:sym typeface="Calibri"/>
            </a:endParaRPr>
          </a:p>
          <a:p>
            <a:pPr marL="0" lvl="0" indent="0" algn="l" rtl="0">
              <a:lnSpc>
                <a:spcPct val="100000"/>
              </a:lnSpc>
              <a:spcBef>
                <a:spcPts val="360"/>
              </a:spcBef>
              <a:spcAft>
                <a:spcPts val="0"/>
              </a:spcAft>
              <a:buNone/>
            </a:pPr>
            <a:endParaRPr dirty="0">
              <a:solidFill>
                <a:schemeClr val="dk1"/>
              </a:solidFill>
              <a:latin typeface="Calibri"/>
              <a:ea typeface="Calibri"/>
              <a:cs typeface="Calibri"/>
              <a:sym typeface="Calibri"/>
            </a:endParaRPr>
          </a:p>
          <a:p>
            <a:pPr marL="0" indent="0">
              <a:lnSpc>
                <a:spcPct val="100000"/>
              </a:lnSpc>
              <a:spcBef>
                <a:spcPts val="360"/>
              </a:spcBef>
              <a:buNone/>
            </a:pPr>
            <a:r>
              <a:rPr lang="sv-SE" b="1" dirty="0">
                <a:solidFill>
                  <a:schemeClr val="dk1"/>
                </a:solidFill>
                <a:latin typeface="Calibri"/>
                <a:ea typeface="Calibri"/>
                <a:cs typeface="Calibri"/>
                <a:sym typeface="Calibri"/>
              </a:rPr>
              <a:t>Namn:               						Namn:               </a:t>
            </a:r>
            <a:br>
              <a:rPr lang="sv-SE" b="1" dirty="0">
                <a:solidFill>
                  <a:schemeClr val="dk1"/>
                </a:solidFill>
                <a:latin typeface="Calibri"/>
                <a:ea typeface="Calibri"/>
                <a:cs typeface="Calibri"/>
                <a:sym typeface="Calibri"/>
              </a:rPr>
            </a:br>
            <a:r>
              <a:rPr lang="sv-SE" b="1" dirty="0">
                <a:solidFill>
                  <a:schemeClr val="dk1"/>
                </a:solidFill>
                <a:latin typeface="Calibri"/>
                <a:ea typeface="Calibri"/>
                <a:cs typeface="Calibri"/>
                <a:sym typeface="Calibri"/>
              </a:rPr>
              <a:t>Roll: </a:t>
            </a:r>
            <a:r>
              <a:rPr lang="sv-SE" dirty="0">
                <a:solidFill>
                  <a:schemeClr val="dk1"/>
                </a:solidFill>
                <a:latin typeface="Calibri"/>
                <a:ea typeface="Calibri"/>
                <a:cs typeface="Calibri"/>
                <a:sym typeface="Calibri"/>
              </a:rPr>
              <a:t>						</a:t>
            </a:r>
            <a:r>
              <a:rPr lang="sv-SE" b="1" dirty="0">
                <a:solidFill>
                  <a:schemeClr val="dk1"/>
                </a:solidFill>
                <a:latin typeface="Calibri"/>
                <a:ea typeface="Calibri"/>
                <a:cs typeface="Calibri"/>
                <a:sym typeface="Calibri"/>
              </a:rPr>
              <a:t>Roll: </a:t>
            </a:r>
            <a:br>
              <a:rPr lang="sv-SE" dirty="0">
                <a:solidFill>
                  <a:schemeClr val="dk1"/>
                </a:solidFill>
                <a:latin typeface="Calibri"/>
                <a:ea typeface="Calibri"/>
                <a:cs typeface="Calibri"/>
                <a:sym typeface="Calibri"/>
              </a:rPr>
            </a:br>
            <a:br>
              <a:rPr lang="sv-SE" dirty="0">
                <a:solidFill>
                  <a:schemeClr val="dk1"/>
                </a:solidFill>
                <a:latin typeface="Calibri"/>
                <a:ea typeface="Calibri"/>
                <a:cs typeface="Calibri"/>
                <a:sym typeface="Calibri"/>
              </a:rPr>
            </a:br>
            <a:endParaRPr dirty="0">
              <a:solidFill>
                <a:schemeClr val="dk1"/>
              </a:solidFill>
              <a:latin typeface="Calibri"/>
              <a:ea typeface="Calibri"/>
              <a:cs typeface="Calibri"/>
              <a:sym typeface="Calibri"/>
            </a:endParaRPr>
          </a:p>
          <a:p>
            <a:pPr marL="0" lvl="0" indent="0" algn="l" rtl="0">
              <a:lnSpc>
                <a:spcPct val="100000"/>
              </a:lnSpc>
              <a:spcBef>
                <a:spcPts val="360"/>
              </a:spcBef>
              <a:spcAft>
                <a:spcPts val="0"/>
              </a:spcAft>
              <a:buClr>
                <a:schemeClr val="dk1"/>
              </a:buClr>
              <a:buSzPct val="100000"/>
              <a:buFont typeface="Calibri"/>
              <a:buNone/>
            </a:pPr>
            <a:r>
              <a:rPr lang="sv" dirty="0">
                <a:solidFill>
                  <a:schemeClr val="dk1"/>
                </a:solidFill>
                <a:latin typeface="Calibri"/>
                <a:ea typeface="Calibri"/>
                <a:cs typeface="Calibri"/>
                <a:sym typeface="Calibri"/>
              </a:rPr>
              <a:t>………………………..						…………………………..</a:t>
            </a:r>
            <a:endParaRPr dirty="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100000"/>
              <a:buFont typeface="Calibri"/>
              <a:buNone/>
            </a:pPr>
            <a:r>
              <a:rPr lang="sv" sz="3200" dirty="0">
                <a:latin typeface="Calibri"/>
                <a:ea typeface="Calibri"/>
                <a:cs typeface="Calibri"/>
                <a:sym typeface="Calibri"/>
              </a:rPr>
              <a:t>Vad tycker ni att föreningen kan bli bättre på eller utvecklas inom?</a:t>
            </a:r>
            <a:br>
              <a:rPr lang="sv" sz="3200" dirty="0">
                <a:latin typeface="Calibri"/>
                <a:ea typeface="Calibri"/>
                <a:cs typeface="Calibri"/>
                <a:sym typeface="Calibri"/>
              </a:rPr>
            </a:br>
            <a:endParaRPr dirty="0"/>
          </a:p>
        </p:txBody>
      </p:sp>
      <p:sp>
        <p:nvSpPr>
          <p:cNvPr id="132" name="Google Shape;132;p25"/>
          <p:cNvSpPr txBox="1">
            <a:spLocks noGrp="1"/>
          </p:cNvSpPr>
          <p:nvPr>
            <p:ph type="body" idx="1"/>
          </p:nvPr>
        </p:nvSpPr>
        <p:spPr>
          <a:xfrm>
            <a:off x="311700" y="1582625"/>
            <a:ext cx="8520600" cy="2986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sv" dirty="0"/>
              <a:t>Kom gärna med förslag och inspel …:</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32088A-F7F7-1B9D-65BC-F3B063018515}"/>
              </a:ext>
            </a:extLst>
          </p:cNvPr>
          <p:cNvSpPr>
            <a:spLocks noGrp="1"/>
          </p:cNvSpPr>
          <p:nvPr>
            <p:ph type="title"/>
          </p:nvPr>
        </p:nvSpPr>
        <p:spPr/>
        <p:txBody>
          <a:bodyPr>
            <a:normAutofit/>
          </a:bodyPr>
          <a:lstStyle/>
          <a:p>
            <a:r>
              <a:rPr lang="sv" sz="2000" dirty="0">
                <a:latin typeface="Calibri"/>
                <a:ea typeface="Calibri"/>
                <a:cs typeface="Calibri"/>
                <a:sym typeface="Calibri"/>
              </a:rPr>
              <a:t>T</a:t>
            </a:r>
            <a:r>
              <a:rPr lang="sv-SE" sz="2000" dirty="0">
                <a:latin typeface="Calibri"/>
                <a:ea typeface="Calibri"/>
                <a:cs typeface="Calibri"/>
                <a:sym typeface="Calibri"/>
              </a:rPr>
              <a:t>i</a:t>
            </a:r>
            <a:r>
              <a:rPr lang="sv" sz="2000" dirty="0">
                <a:latin typeface="Calibri"/>
                <a:ea typeface="Calibri"/>
                <a:cs typeface="Calibri"/>
                <a:sym typeface="Calibri"/>
              </a:rPr>
              <a:t>ps på dokument att använda och läsa igenom för er verksamhet 2026</a:t>
            </a:r>
            <a:endParaRPr lang="sv-SE" sz="2000" dirty="0"/>
          </a:p>
        </p:txBody>
      </p:sp>
      <p:sp>
        <p:nvSpPr>
          <p:cNvPr id="3" name="Platshållare för text 2">
            <a:extLst>
              <a:ext uri="{FF2B5EF4-FFF2-40B4-BE49-F238E27FC236}">
                <a16:creationId xmlns:a16="http://schemas.microsoft.com/office/drawing/2014/main" id="{C935F1F4-968F-115F-B0E9-5B06116EDC2E}"/>
              </a:ext>
            </a:extLst>
          </p:cNvPr>
          <p:cNvSpPr>
            <a:spLocks noGrp="1"/>
          </p:cNvSpPr>
          <p:nvPr>
            <p:ph type="body" idx="1"/>
          </p:nvPr>
        </p:nvSpPr>
        <p:spPr/>
        <p:txBody>
          <a:bodyPr/>
          <a:lstStyle/>
          <a:p>
            <a:r>
              <a:rPr lang="sv-SE" sz="1200" b="1" dirty="0">
                <a:latin typeface="Calibri" panose="020F0502020204030204" pitchFamily="34" charset="0"/>
                <a:ea typeface="Calibri" panose="020F0502020204030204" pitchFamily="34" charset="0"/>
                <a:cs typeface="Calibri" panose="020F0502020204030204" pitchFamily="34" charset="0"/>
              </a:rPr>
              <a:t>Spelarutbildningsplan: </a:t>
            </a:r>
            <a:br>
              <a:rPr lang="sv-SE" sz="1200" dirty="0">
                <a:latin typeface="Calibri" panose="020F0502020204030204" pitchFamily="34" charset="0"/>
                <a:ea typeface="Calibri" panose="020F0502020204030204" pitchFamily="34" charset="0"/>
                <a:cs typeface="Calibri" panose="020F0502020204030204" pitchFamily="34" charset="0"/>
              </a:rPr>
            </a:br>
            <a:r>
              <a:rPr lang="sv-SE" sz="1200" dirty="0">
                <a:latin typeface="Calibri" panose="020F0502020204030204" pitchFamily="34" charset="0"/>
                <a:ea typeface="Calibri" panose="020F0502020204030204" pitchFamily="34" charset="0"/>
                <a:cs typeface="Calibri" panose="020F0502020204030204" pitchFamily="34" charset="0"/>
              </a:rPr>
              <a:t>Syftet med spelarutbildningsplanen är att hjälpa ledare att skapa förutsättningar för långsiktig utveckling och livslångt fotbollsintresse. Material för varje spelform finns här att ta del av här: </a:t>
            </a:r>
            <a:r>
              <a:rPr lang="sv-SE" sz="1200" dirty="0">
                <a:latin typeface="Calibri" panose="020F0502020204030204" pitchFamily="34" charset="0"/>
                <a:ea typeface="Calibri" panose="020F0502020204030204" pitchFamily="34" charset="0"/>
                <a:cs typeface="Calibri" panose="020F0502020204030204" pitchFamily="34" charset="0"/>
                <a:hlinkClick r:id="rId2"/>
              </a:rPr>
              <a:t>https://aktiva.svenskfotboll.se/tranare/spelarutbildning/spelarutbildningsplan/ </a:t>
            </a:r>
            <a:br>
              <a:rPr lang="sv-SE" sz="1200" dirty="0">
                <a:latin typeface="Calibri" panose="020F0502020204030204" pitchFamily="34" charset="0"/>
                <a:ea typeface="Calibri" panose="020F0502020204030204" pitchFamily="34" charset="0"/>
                <a:cs typeface="Calibri" panose="020F0502020204030204" pitchFamily="34" charset="0"/>
              </a:rPr>
            </a:br>
            <a:endParaRPr lang="sv-SE" sz="1200" dirty="0">
              <a:latin typeface="Calibri" panose="020F0502020204030204" pitchFamily="34" charset="0"/>
              <a:ea typeface="Calibri" panose="020F0502020204030204" pitchFamily="34" charset="0"/>
              <a:cs typeface="Calibri" panose="020F0502020204030204" pitchFamily="34" charset="0"/>
            </a:endParaRPr>
          </a:p>
          <a:p>
            <a:r>
              <a:rPr lang="sv-SE" sz="1200" b="1" dirty="0">
                <a:latin typeface="Calibri" panose="020F0502020204030204" pitchFamily="34" charset="0"/>
                <a:ea typeface="Calibri" panose="020F0502020204030204" pitchFamily="34" charset="0"/>
                <a:cs typeface="Calibri" panose="020F0502020204030204" pitchFamily="34" charset="0"/>
              </a:rPr>
              <a:t>Handböcker för ledare och föräldrar</a:t>
            </a:r>
            <a:br>
              <a:rPr lang="sv-SE" sz="1200" dirty="0">
                <a:latin typeface="Calibri" panose="020F0502020204030204" pitchFamily="34" charset="0"/>
                <a:ea typeface="Calibri" panose="020F0502020204030204" pitchFamily="34" charset="0"/>
                <a:cs typeface="Calibri" panose="020F0502020204030204" pitchFamily="34" charset="0"/>
              </a:rPr>
            </a:br>
            <a:r>
              <a:rPr lang="sv-SE" sz="1200" dirty="0">
                <a:latin typeface="Calibri" panose="020F0502020204030204" pitchFamily="34" charset="0"/>
                <a:ea typeface="Calibri" panose="020F0502020204030204" pitchFamily="34" charset="0"/>
                <a:cs typeface="Calibri" panose="020F0502020204030204" pitchFamily="34" charset="0"/>
                <a:hlinkClick r:id="rId3"/>
              </a:rPr>
              <a:t>Microsoft Word - SIF Fotboll Handbok för ledare 2025</a:t>
            </a:r>
            <a:r>
              <a:rPr lang="sv-SE" sz="1200" dirty="0">
                <a:latin typeface="Calibri" panose="020F0502020204030204" pitchFamily="34" charset="0"/>
                <a:ea typeface="Calibri" panose="020F0502020204030204" pitchFamily="34" charset="0"/>
                <a:cs typeface="Calibri" panose="020F0502020204030204" pitchFamily="34" charset="0"/>
              </a:rPr>
              <a:t> </a:t>
            </a:r>
            <a:br>
              <a:rPr lang="sv-SE" sz="1200" dirty="0">
                <a:latin typeface="Calibri" panose="020F0502020204030204" pitchFamily="34" charset="0"/>
                <a:ea typeface="Calibri" panose="020F0502020204030204" pitchFamily="34" charset="0"/>
                <a:cs typeface="Calibri" panose="020F0502020204030204" pitchFamily="34" charset="0"/>
              </a:rPr>
            </a:br>
            <a:r>
              <a:rPr lang="sv-SE" sz="1200" dirty="0">
                <a:latin typeface="Calibri" panose="020F0502020204030204" pitchFamily="34" charset="0"/>
                <a:ea typeface="Calibri" panose="020F0502020204030204" pitchFamily="34" charset="0"/>
                <a:cs typeface="Calibri" panose="020F0502020204030204" pitchFamily="34" charset="0"/>
                <a:hlinkClick r:id="rId4"/>
              </a:rPr>
              <a:t>Microsoft Word - SIF Fotboll Handbok för vårdnadshavare 2025</a:t>
            </a:r>
            <a:r>
              <a:rPr lang="sv-SE" sz="1200" dirty="0">
                <a:latin typeface="Calibri" panose="020F0502020204030204" pitchFamily="34" charset="0"/>
                <a:ea typeface="Calibri" panose="020F0502020204030204" pitchFamily="34" charset="0"/>
                <a:cs typeface="Calibri" panose="020F0502020204030204" pitchFamily="34" charset="0"/>
              </a:rPr>
              <a:t> </a:t>
            </a:r>
            <a:br>
              <a:rPr lang="sv-SE" sz="1200" dirty="0">
                <a:latin typeface="Calibri" panose="020F0502020204030204" pitchFamily="34" charset="0"/>
                <a:ea typeface="Calibri" panose="020F0502020204030204" pitchFamily="34" charset="0"/>
                <a:cs typeface="Calibri" panose="020F0502020204030204" pitchFamily="34" charset="0"/>
              </a:rPr>
            </a:br>
            <a:endParaRPr lang="sv-SE" sz="1200" dirty="0">
              <a:latin typeface="Calibri" panose="020F0502020204030204" pitchFamily="34" charset="0"/>
              <a:ea typeface="Calibri" panose="020F0502020204030204" pitchFamily="34" charset="0"/>
              <a:cs typeface="Calibri" panose="020F0502020204030204" pitchFamily="34" charset="0"/>
            </a:endParaRPr>
          </a:p>
          <a:p>
            <a:r>
              <a:rPr lang="sv-SE" sz="1200" b="1" dirty="0">
                <a:latin typeface="Calibri" panose="020F0502020204030204" pitchFamily="34" charset="0"/>
                <a:ea typeface="Calibri" panose="020F0502020204030204" pitchFamily="34" charset="0"/>
                <a:cs typeface="Calibri" panose="020F0502020204030204" pitchFamily="34" charset="0"/>
              </a:rPr>
              <a:t>Värdegrunden och en övning att göra med laget:</a:t>
            </a:r>
            <a:br>
              <a:rPr lang="sv-SE" sz="1200" dirty="0">
                <a:latin typeface="Calibri" panose="020F0502020204030204" pitchFamily="34" charset="0"/>
                <a:ea typeface="Calibri" panose="020F0502020204030204" pitchFamily="34" charset="0"/>
                <a:cs typeface="Calibri" panose="020F0502020204030204" pitchFamily="34" charset="0"/>
              </a:rPr>
            </a:br>
            <a:r>
              <a:rPr lang="sv-SE" sz="1200" dirty="0">
                <a:latin typeface="Calibri" panose="020F0502020204030204" pitchFamily="34" charset="0"/>
                <a:ea typeface="Calibri" panose="020F0502020204030204" pitchFamily="34" charset="0"/>
                <a:cs typeface="Calibri" panose="020F0502020204030204" pitchFamily="34" charset="0"/>
                <a:hlinkClick r:id="rId5"/>
              </a:rPr>
              <a:t>Microsoft Word - Värdegrund för SIF Fotboll – 2025</a:t>
            </a:r>
            <a:r>
              <a:rPr lang="sv-SE" sz="1200" dirty="0">
                <a:latin typeface="Calibri" panose="020F0502020204030204" pitchFamily="34" charset="0"/>
                <a:ea typeface="Calibri" panose="020F0502020204030204" pitchFamily="34" charset="0"/>
                <a:cs typeface="Calibri" panose="020F0502020204030204" pitchFamily="34" charset="0"/>
              </a:rPr>
              <a:t> </a:t>
            </a:r>
            <a:br>
              <a:rPr lang="sv-SE" sz="1200" dirty="0">
                <a:latin typeface="Calibri" panose="020F0502020204030204" pitchFamily="34" charset="0"/>
                <a:ea typeface="Calibri" panose="020F0502020204030204" pitchFamily="34" charset="0"/>
                <a:cs typeface="Calibri" panose="020F0502020204030204" pitchFamily="34" charset="0"/>
              </a:rPr>
            </a:br>
            <a:r>
              <a:rPr lang="sv-SE" sz="1200" dirty="0">
                <a:latin typeface="Calibri" panose="020F0502020204030204" pitchFamily="34" charset="0"/>
                <a:ea typeface="Calibri" panose="020F0502020204030204" pitchFamily="34" charset="0"/>
                <a:cs typeface="Calibri" panose="020F0502020204030204" pitchFamily="34" charset="0"/>
                <a:hlinkClick r:id="rId6"/>
              </a:rPr>
              <a:t>Värdegrundsövning</a:t>
            </a:r>
            <a:endParaRPr lang="sv-SE" sz="1200" dirty="0">
              <a:latin typeface="Calibri" panose="020F0502020204030204" pitchFamily="34" charset="0"/>
              <a:ea typeface="Calibri" panose="020F0502020204030204" pitchFamily="34" charset="0"/>
              <a:cs typeface="Calibri" panose="020F0502020204030204" pitchFamily="34" charset="0"/>
            </a:endParaRPr>
          </a:p>
          <a:p>
            <a:endParaRPr lang="sv-SE" sz="1200" dirty="0"/>
          </a:p>
          <a:p>
            <a:pPr marL="114300" indent="0">
              <a:buNone/>
            </a:pPr>
            <a:endParaRPr lang="sv-SE" dirty="0"/>
          </a:p>
        </p:txBody>
      </p:sp>
    </p:spTree>
    <p:extLst>
      <p:ext uri="{BB962C8B-B14F-4D97-AF65-F5344CB8AC3E}">
        <p14:creationId xmlns:p14="http://schemas.microsoft.com/office/powerpoint/2010/main" val="2202985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6"/>
          <p:cNvSpPr txBox="1">
            <a:spLocks noGrp="1"/>
          </p:cNvSpPr>
          <p:nvPr>
            <p:ph type="title"/>
          </p:nvPr>
        </p:nvSpPr>
        <p:spPr>
          <a:xfrm>
            <a:off x="32490" y="19720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sv" dirty="0"/>
              <a:t>Tack!</a:t>
            </a:r>
            <a:endParaRPr dirty="0"/>
          </a:p>
        </p:txBody>
      </p:sp>
      <p:sp>
        <p:nvSpPr>
          <p:cNvPr id="138" name="Google Shape;138;p26"/>
          <p:cNvSpPr txBox="1">
            <a:spLocks noGrp="1"/>
          </p:cNvSpPr>
          <p:nvPr>
            <p:ph type="subTitle" idx="4294967295"/>
          </p:nvPr>
        </p:nvSpPr>
        <p:spPr>
          <a:xfrm>
            <a:off x="311700" y="4350900"/>
            <a:ext cx="8520600" cy="792600"/>
          </a:xfrm>
          <a:prstGeom prst="rect">
            <a:avLst/>
          </a:prstGeom>
        </p:spPr>
        <p:txBody>
          <a:bodyPr spcFirstLastPara="1" wrap="square" lIns="91425" tIns="91425" rIns="91425" bIns="91425" anchor="t" anchorCtr="0">
            <a:normAutofit/>
          </a:bodyPr>
          <a:lstStyle/>
          <a:p>
            <a:pPr marL="0" lvl="0" indent="0" algn="ctr">
              <a:buNone/>
            </a:pPr>
            <a:r>
              <a:rPr lang="sv-SE" sz="2400" i="1" dirty="0">
                <a:solidFill>
                  <a:schemeClr val="accent1"/>
                </a:solidFill>
              </a:rPr>
              <a:t>Utveckling</a:t>
            </a:r>
            <a:r>
              <a:rPr lang="sv-SE" sz="2400" i="1" dirty="0"/>
              <a:t> - </a:t>
            </a:r>
            <a:r>
              <a:rPr lang="sv-SE" sz="2400" i="1" dirty="0">
                <a:solidFill>
                  <a:schemeClr val="accent1">
                    <a:lumMod val="75000"/>
                  </a:schemeClr>
                </a:solidFill>
              </a:rPr>
              <a:t>Glädje</a:t>
            </a:r>
            <a:r>
              <a:rPr lang="sv-SE" sz="2400" i="1" dirty="0"/>
              <a:t> - </a:t>
            </a:r>
            <a:r>
              <a:rPr lang="sv-SE" sz="2400" i="1" dirty="0">
                <a:solidFill>
                  <a:schemeClr val="accent1">
                    <a:lumMod val="50000"/>
                  </a:schemeClr>
                </a:solidFill>
              </a:rPr>
              <a:t>Tillsammans</a:t>
            </a:r>
          </a:p>
        </p:txBody>
      </p:sp>
      <p:pic>
        <p:nvPicPr>
          <p:cNvPr id="139" name="Google Shape;139;p26" descr="Segeltorps_IF.png"/>
          <p:cNvPicPr preferRelativeResize="0"/>
          <p:nvPr/>
        </p:nvPicPr>
        <p:blipFill rotWithShape="1">
          <a:blip r:embed="rId3">
            <a:alphaModFix/>
          </a:blip>
          <a:srcRect/>
          <a:stretch/>
        </p:blipFill>
        <p:spPr>
          <a:xfrm>
            <a:off x="3587287" y="976655"/>
            <a:ext cx="1411005" cy="1532750"/>
          </a:xfrm>
          <a:prstGeom prst="rect">
            <a:avLst/>
          </a:prstGeom>
          <a:noFill/>
          <a:ln>
            <a:noFill/>
          </a:ln>
          <a:effectLst>
            <a:outerShdw blurRad="292100" dist="215899" dir="2700000" sx="91000" sy="91000" algn="tl" rotWithShape="0">
              <a:srgbClr val="000000">
                <a:alpha val="64709"/>
              </a:srgbClr>
            </a:outerShdw>
          </a:effectLst>
        </p:spPr>
      </p:pic>
      <p:sp>
        <p:nvSpPr>
          <p:cNvPr id="6" name="textruta 5">
            <a:extLst>
              <a:ext uri="{FF2B5EF4-FFF2-40B4-BE49-F238E27FC236}">
                <a16:creationId xmlns:a16="http://schemas.microsoft.com/office/drawing/2014/main" id="{4F95CACF-1C10-06F7-1A88-8B78BED59066}"/>
              </a:ext>
            </a:extLst>
          </p:cNvPr>
          <p:cNvSpPr txBox="1"/>
          <p:nvPr/>
        </p:nvSpPr>
        <p:spPr>
          <a:xfrm>
            <a:off x="3415173" y="2881285"/>
            <a:ext cx="4572000" cy="1169551"/>
          </a:xfrm>
          <a:prstGeom prst="rect">
            <a:avLst/>
          </a:prstGeom>
          <a:noFill/>
        </p:spPr>
        <p:txBody>
          <a:bodyPr wrap="square">
            <a:spAutoFit/>
          </a:bodyPr>
          <a:lstStyle/>
          <a:p>
            <a:pPr algn="l">
              <a:buNone/>
            </a:pPr>
            <a:r>
              <a:rPr lang="sv-SE" b="0" i="1" dirty="0">
                <a:solidFill>
                  <a:srgbClr val="222222"/>
                </a:solidFill>
                <a:effectLst/>
                <a:latin typeface="Arial" panose="020B0604020202020204" pitchFamily="34" charset="0"/>
              </a:rPr>
              <a:t>Med vänliga hälsningar</a:t>
            </a:r>
            <a:endParaRPr lang="sv-SE" b="0" i="0" dirty="0">
              <a:solidFill>
                <a:srgbClr val="222222"/>
              </a:solidFill>
              <a:effectLst/>
              <a:latin typeface="Arial" panose="020B0604020202020204" pitchFamily="34" charset="0"/>
            </a:endParaRPr>
          </a:p>
          <a:p>
            <a:pPr algn="l">
              <a:buNone/>
            </a:pPr>
            <a:r>
              <a:rPr lang="sv-SE" b="0" i="0" dirty="0">
                <a:solidFill>
                  <a:srgbClr val="222222"/>
                </a:solidFill>
                <a:effectLst/>
                <a:latin typeface="Arial" panose="020B0604020202020204" pitchFamily="34" charset="0"/>
              </a:rPr>
              <a:t>Richard Thunström </a:t>
            </a:r>
          </a:p>
          <a:p>
            <a:pPr algn="l">
              <a:buNone/>
            </a:pPr>
            <a:r>
              <a:rPr lang="sv-SE" b="1" i="1" dirty="0">
                <a:solidFill>
                  <a:srgbClr val="222222"/>
                </a:solidFill>
                <a:effectLst/>
                <a:latin typeface="Arial" panose="020B0604020202020204" pitchFamily="34" charset="0"/>
              </a:rPr>
              <a:t>Segeltorps IF Fotboll</a:t>
            </a:r>
            <a:endParaRPr lang="sv-SE" b="0" i="0" dirty="0">
              <a:solidFill>
                <a:srgbClr val="222222"/>
              </a:solidFill>
              <a:effectLst/>
              <a:latin typeface="Arial" panose="020B0604020202020204" pitchFamily="34" charset="0"/>
            </a:endParaRPr>
          </a:p>
          <a:p>
            <a:pPr algn="l">
              <a:buNone/>
            </a:pPr>
            <a:r>
              <a:rPr lang="sv-SE" b="0" i="0" dirty="0">
                <a:solidFill>
                  <a:srgbClr val="222222"/>
                </a:solidFill>
                <a:effectLst/>
                <a:latin typeface="Arial" panose="020B0604020202020204" pitchFamily="34" charset="0"/>
                <a:hlinkClick r:id="rId4"/>
              </a:rPr>
              <a:t>foreningsutvecklare@segeltorpsfotboll.se</a:t>
            </a:r>
            <a:endParaRPr lang="sv-SE" dirty="0">
              <a:solidFill>
                <a:srgbClr val="222222"/>
              </a:solidFill>
              <a:latin typeface="Arial" panose="020B0604020202020204" pitchFamily="34" charset="0"/>
            </a:endParaRPr>
          </a:p>
          <a:p>
            <a:pPr algn="l">
              <a:buNone/>
            </a:pPr>
            <a:r>
              <a:rPr lang="sv-SE" b="0" i="1" dirty="0">
                <a:solidFill>
                  <a:srgbClr val="1155CC"/>
                </a:solidFill>
                <a:effectLst/>
                <a:latin typeface="Arial" panose="020B0604020202020204" pitchFamily="34" charset="0"/>
                <a:hlinkClick r:id="rId5"/>
              </a:rPr>
              <a:t>0704557218</a:t>
            </a:r>
            <a:endParaRPr lang="sv-SE" b="0" i="0" dirty="0">
              <a:solidFill>
                <a:srgbClr val="222222"/>
              </a:solidFill>
              <a:effectLst/>
              <a:latin typeface="Arial" panose="020B0604020202020204" pitchFamily="34" charset="0"/>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1137</Words>
  <Application>Microsoft Office PowerPoint</Application>
  <PresentationFormat>Bildspel på skärmen (16:9)</PresentationFormat>
  <Paragraphs>139</Paragraphs>
  <Slides>15</Slides>
  <Notes>14</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15</vt:i4>
      </vt:variant>
    </vt:vector>
  </HeadingPairs>
  <TitlesOfParts>
    <vt:vector size="19" baseType="lpstr">
      <vt:lpstr>Arial</vt:lpstr>
      <vt:lpstr>Calibri</vt:lpstr>
      <vt:lpstr>Play</vt:lpstr>
      <vt:lpstr>Simple Light</vt:lpstr>
      <vt:lpstr>Verksamhetsplan för P/F- XX 2026</vt:lpstr>
      <vt:lpstr>Information om verksamhetsplanen</vt:lpstr>
      <vt:lpstr>Segeltorps IF Fotboll </vt:lpstr>
      <vt:lpstr>Lagets verksamhetsplan ska innehålla följande </vt:lpstr>
      <vt:lpstr>Spelartruppens utveckling</vt:lpstr>
      <vt:lpstr>Anmälda lag till Sanktan</vt:lpstr>
      <vt:lpstr>Planering av träningsmatcher och läger </vt:lpstr>
      <vt:lpstr>Planering av cuper (ej Sanktan) under året Kolla alltid att cupen är sanktionerad av StFF eller SvFF  </vt:lpstr>
      <vt:lpstr>Träningsplanering för vinter och sommar</vt:lpstr>
      <vt:lpstr>Rekommendation lagets organisation </vt:lpstr>
      <vt:lpstr>Kostnader och inköp av material till laget under året</vt:lpstr>
      <vt:lpstr>Vad behöver ni hjälp med av föreningsutvecklaren? </vt:lpstr>
      <vt:lpstr>Vad tycker ni att föreningen kan bli bättre på eller utvecklas inom? </vt:lpstr>
      <vt:lpstr>Tips på dokument att använda och läsa igenom för er verksamhet 2026</vt:lpstr>
      <vt:lpstr>Tack!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Christine Dartsch Nilsson</dc:creator>
  <cp:lastModifiedBy>Richard Thunström</cp:lastModifiedBy>
  <cp:revision>3</cp:revision>
  <dcterms:modified xsi:type="dcterms:W3CDTF">2025-11-25T08:24:15Z</dcterms:modified>
</cp:coreProperties>
</file>