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9"/>
  </p:notesMasterIdLst>
  <p:sldIdLst>
    <p:sldId id="385" r:id="rId5"/>
    <p:sldId id="387" r:id="rId6"/>
    <p:sldId id="388" r:id="rId7"/>
    <p:sldId id="412" r:id="rId8"/>
    <p:sldId id="389" r:id="rId9"/>
    <p:sldId id="395" r:id="rId10"/>
    <p:sldId id="390" r:id="rId11"/>
    <p:sldId id="391" r:id="rId12"/>
    <p:sldId id="392" r:id="rId13"/>
    <p:sldId id="393" r:id="rId14"/>
    <p:sldId id="394" r:id="rId15"/>
    <p:sldId id="396" r:id="rId16"/>
    <p:sldId id="425" r:id="rId17"/>
    <p:sldId id="256" r:id="rId18"/>
    <p:sldId id="340" r:id="rId19"/>
    <p:sldId id="424" r:id="rId20"/>
    <p:sldId id="429" r:id="rId21"/>
    <p:sldId id="430" r:id="rId22"/>
    <p:sldId id="431" r:id="rId23"/>
    <p:sldId id="419" r:id="rId24"/>
    <p:sldId id="341" r:id="rId25"/>
    <p:sldId id="397" r:id="rId26"/>
    <p:sldId id="398" r:id="rId27"/>
    <p:sldId id="399" r:id="rId28"/>
    <p:sldId id="400" r:id="rId29"/>
    <p:sldId id="401" r:id="rId30"/>
    <p:sldId id="328" r:id="rId31"/>
    <p:sldId id="403" r:id="rId32"/>
    <p:sldId id="402" r:id="rId33"/>
    <p:sldId id="404" r:id="rId34"/>
    <p:sldId id="405" r:id="rId35"/>
    <p:sldId id="434" r:id="rId36"/>
    <p:sldId id="271" r:id="rId37"/>
    <p:sldId id="272" r:id="rId38"/>
    <p:sldId id="273" r:id="rId39"/>
    <p:sldId id="274" r:id="rId40"/>
    <p:sldId id="406" r:id="rId41"/>
    <p:sldId id="347" r:id="rId42"/>
    <p:sldId id="408" r:id="rId43"/>
    <p:sldId id="407" r:id="rId44"/>
    <p:sldId id="409" r:id="rId45"/>
    <p:sldId id="410" r:id="rId46"/>
    <p:sldId id="433" r:id="rId47"/>
    <p:sldId id="432" r:id="rId48"/>
    <p:sldId id="348" r:id="rId49"/>
    <p:sldId id="350" r:id="rId50"/>
    <p:sldId id="351" r:id="rId51"/>
    <p:sldId id="353" r:id="rId52"/>
    <p:sldId id="352" r:id="rId53"/>
    <p:sldId id="354" r:id="rId54"/>
    <p:sldId id="355" r:id="rId55"/>
    <p:sldId id="356" r:id="rId56"/>
    <p:sldId id="411" r:id="rId57"/>
    <p:sldId id="363" r:id="rId58"/>
    <p:sldId id="414" r:id="rId59"/>
    <p:sldId id="413" r:id="rId60"/>
    <p:sldId id="416" r:id="rId61"/>
    <p:sldId id="417" r:id="rId62"/>
    <p:sldId id="258" r:id="rId63"/>
    <p:sldId id="368" r:id="rId64"/>
    <p:sldId id="369" r:id="rId65"/>
    <p:sldId id="370" r:id="rId66"/>
    <p:sldId id="371" r:id="rId67"/>
    <p:sldId id="372" r:id="rId68"/>
    <p:sldId id="373" r:id="rId69"/>
    <p:sldId id="374" r:id="rId70"/>
    <p:sldId id="375" r:id="rId71"/>
    <p:sldId id="386" r:id="rId72"/>
    <p:sldId id="422" r:id="rId73"/>
    <p:sldId id="421" r:id="rId74"/>
    <p:sldId id="423" r:id="rId75"/>
    <p:sldId id="426" r:id="rId76"/>
    <p:sldId id="427" r:id="rId77"/>
    <p:sldId id="428" r:id="rId7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746B"/>
    <a:srgbClr val="781D29"/>
    <a:srgbClr val="ED7D31"/>
    <a:srgbClr val="A5A5A5"/>
    <a:srgbClr val="FFC000"/>
    <a:srgbClr val="87212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2ADB1A-64E2-49E5-9EB6-D63BD1FBBF7D}" v="4" dt="2026-02-09T08:58:03.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6/11/relationships/changesInfo" Target="changesInfos/changesInfo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fia Olsson" userId="f3acc492-2061-4d3a-b503-749e93043d7a" providerId="ADAL" clId="{812ADB1A-64E2-49E5-9EB6-D63BD1FBBF7D}"/>
    <pc:docChg chg="modSld">
      <pc:chgData name="Sofia Olsson" userId="f3acc492-2061-4d3a-b503-749e93043d7a" providerId="ADAL" clId="{812ADB1A-64E2-49E5-9EB6-D63BD1FBBF7D}" dt="2026-02-09T08:58:03.648" v="3" actId="20577"/>
      <pc:docMkLst>
        <pc:docMk/>
      </pc:docMkLst>
      <pc:sldChg chg="modSp">
        <pc:chgData name="Sofia Olsson" userId="f3acc492-2061-4d3a-b503-749e93043d7a" providerId="ADAL" clId="{812ADB1A-64E2-49E5-9EB6-D63BD1FBBF7D}" dt="2026-02-09T08:58:03.648" v="3" actId="20577"/>
        <pc:sldMkLst>
          <pc:docMk/>
          <pc:sldMk cId="2251763253" sldId="390"/>
        </pc:sldMkLst>
        <pc:spChg chg="mod">
          <ac:chgData name="Sofia Olsson" userId="f3acc492-2061-4d3a-b503-749e93043d7a" providerId="ADAL" clId="{812ADB1A-64E2-49E5-9EB6-D63BD1FBBF7D}" dt="2026-02-09T08:58:03.648" v="3" actId="20577"/>
          <ac:spMkLst>
            <pc:docMk/>
            <pc:sldMk cId="2251763253" sldId="390"/>
            <ac:spMk id="2" creationId="{5009B364-E6D0-716C-FB7C-606E5D8CFA5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7326410532014"/>
          <c:y val="2.8596557514882592E-3"/>
          <c:w val="0.5612101807017793"/>
          <c:h val="0.86140982379566833"/>
        </c:manualLayout>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DA-4924-AB83-781894E9CA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DA-4924-AB83-781894E9CA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DA-4924-AB83-781894E9CA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DA-4924-AB83-781894E9CAB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2">
                  <c:v>Spelövning</c:v>
                </c:pt>
                <c:pt idx="3">
                  <c:v>Spel</c:v>
                </c:pt>
              </c:strCache>
            </c:strRef>
          </c:cat>
          <c:val>
            <c:numRef>
              <c:f>Blad1!$B$2:$B$5</c:f>
              <c:numCache>
                <c:formatCode>General</c:formatCode>
                <c:ptCount val="4"/>
                <c:pt idx="0">
                  <c:v>20</c:v>
                </c:pt>
                <c:pt idx="2">
                  <c:v>20</c:v>
                </c:pt>
                <c:pt idx="3">
                  <c:v>35</c:v>
                </c:pt>
              </c:numCache>
            </c:numRef>
          </c:val>
          <c:extLst>
            <c:ext xmlns:c16="http://schemas.microsoft.com/office/drawing/2014/chart" uri="{C3380CC4-5D6E-409C-BE32-E72D297353CC}">
              <c16:uniqueId val="{00000008-8ADA-4924-AB83-781894E9CA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7326410532014"/>
          <c:y val="2.8596557514882592E-3"/>
          <c:w val="0.5612101807017793"/>
          <c:h val="0.86140982379566833"/>
        </c:manualLayout>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DA-4924-AB83-781894E9CA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DA-4924-AB83-781894E9CA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DA-4924-AB83-781894E9CA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DA-4924-AB83-781894E9CAB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2">
                  <c:v>Spelövning</c:v>
                </c:pt>
                <c:pt idx="3">
                  <c:v>Spel</c:v>
                </c:pt>
              </c:strCache>
            </c:strRef>
          </c:cat>
          <c:val>
            <c:numRef>
              <c:f>Blad1!$B$2:$B$5</c:f>
              <c:numCache>
                <c:formatCode>General</c:formatCode>
                <c:ptCount val="4"/>
                <c:pt idx="0">
                  <c:v>20</c:v>
                </c:pt>
                <c:pt idx="2">
                  <c:v>20</c:v>
                </c:pt>
                <c:pt idx="3">
                  <c:v>35</c:v>
                </c:pt>
              </c:numCache>
            </c:numRef>
          </c:val>
          <c:extLst>
            <c:ext xmlns:c16="http://schemas.microsoft.com/office/drawing/2014/chart" uri="{C3380CC4-5D6E-409C-BE32-E72D297353CC}">
              <c16:uniqueId val="{00000008-8ADA-4924-AB83-781894E9CA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D0-4A50-BB5E-AE7FC1B62E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D0-4A50-BB5E-AE7FC1B62E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D0-4A50-BB5E-AE7FC1B62E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D0-4A50-BB5E-AE7FC1B62E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1">
                  <c:v>Färdihetsövning</c:v>
                </c:pt>
                <c:pt idx="2">
                  <c:v>Spelövning</c:v>
                </c:pt>
                <c:pt idx="3">
                  <c:v>Spel</c:v>
                </c:pt>
              </c:strCache>
            </c:strRef>
          </c:cat>
          <c:val>
            <c:numRef>
              <c:f>Blad1!$B$2:$B$5</c:f>
              <c:numCache>
                <c:formatCode>General</c:formatCode>
                <c:ptCount val="4"/>
                <c:pt idx="0">
                  <c:v>20</c:v>
                </c:pt>
                <c:pt idx="1">
                  <c:v>15</c:v>
                </c:pt>
                <c:pt idx="2">
                  <c:v>25</c:v>
                </c:pt>
                <c:pt idx="3">
                  <c:v>30</c:v>
                </c:pt>
              </c:numCache>
            </c:numRef>
          </c:val>
          <c:extLst>
            <c:ext xmlns:c16="http://schemas.microsoft.com/office/drawing/2014/chart" uri="{C3380CC4-5D6E-409C-BE32-E72D297353CC}">
              <c16:uniqueId val="{00000008-3BD0-4A50-BB5E-AE7FC1B62E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D0-4A50-BB5E-AE7FC1B62E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D0-4A50-BB5E-AE7FC1B62E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D0-4A50-BB5E-AE7FC1B62E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D0-4A50-BB5E-AE7FC1B62E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1">
                  <c:v>Färdihetsövning</c:v>
                </c:pt>
                <c:pt idx="2">
                  <c:v>Spelövning</c:v>
                </c:pt>
                <c:pt idx="3">
                  <c:v>Spel</c:v>
                </c:pt>
              </c:strCache>
            </c:strRef>
          </c:cat>
          <c:val>
            <c:numRef>
              <c:f>Blad1!$B$2:$B$5</c:f>
              <c:numCache>
                <c:formatCode>General</c:formatCode>
                <c:ptCount val="4"/>
                <c:pt idx="0">
                  <c:v>20</c:v>
                </c:pt>
                <c:pt idx="1">
                  <c:v>15</c:v>
                </c:pt>
                <c:pt idx="2">
                  <c:v>25</c:v>
                </c:pt>
                <c:pt idx="3">
                  <c:v>30</c:v>
                </c:pt>
              </c:numCache>
            </c:numRef>
          </c:val>
          <c:extLst>
            <c:ext xmlns:c16="http://schemas.microsoft.com/office/drawing/2014/chart" uri="{C3380CC4-5D6E-409C-BE32-E72D297353CC}">
              <c16:uniqueId val="{00000008-3BD0-4A50-BB5E-AE7FC1B62E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D0-4A50-BB5E-AE7FC1B62E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D0-4A50-BB5E-AE7FC1B62E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D0-4A50-BB5E-AE7FC1B62E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D0-4A50-BB5E-AE7FC1B62E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1">
                  <c:v>Färdihetsövning</c:v>
                </c:pt>
                <c:pt idx="2">
                  <c:v>Spelövning</c:v>
                </c:pt>
                <c:pt idx="3">
                  <c:v>Spel</c:v>
                </c:pt>
              </c:strCache>
            </c:strRef>
          </c:cat>
          <c:val>
            <c:numRef>
              <c:f>Blad1!$B$2:$B$5</c:f>
              <c:numCache>
                <c:formatCode>General</c:formatCode>
                <c:ptCount val="4"/>
                <c:pt idx="0">
                  <c:v>20</c:v>
                </c:pt>
                <c:pt idx="1">
                  <c:v>15</c:v>
                </c:pt>
                <c:pt idx="2">
                  <c:v>25</c:v>
                </c:pt>
                <c:pt idx="3">
                  <c:v>30</c:v>
                </c:pt>
              </c:numCache>
            </c:numRef>
          </c:val>
          <c:extLst>
            <c:ext xmlns:c16="http://schemas.microsoft.com/office/drawing/2014/chart" uri="{C3380CC4-5D6E-409C-BE32-E72D297353CC}">
              <c16:uniqueId val="{00000008-3BD0-4A50-BB5E-AE7FC1B62E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7326410532014"/>
          <c:y val="2.8596557514882592E-3"/>
          <c:w val="0.5612101807017793"/>
          <c:h val="0.86140982379566833"/>
        </c:manualLayout>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DA-4924-AB83-781894E9CA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DA-4924-AB83-781894E9CA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DA-4924-AB83-781894E9CA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DA-4924-AB83-781894E9CAB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2">
                  <c:v>Spelövning</c:v>
                </c:pt>
                <c:pt idx="3">
                  <c:v>Spel</c:v>
                </c:pt>
              </c:strCache>
            </c:strRef>
          </c:cat>
          <c:val>
            <c:numRef>
              <c:f>Blad1!$B$2:$B$5</c:f>
              <c:numCache>
                <c:formatCode>General</c:formatCode>
                <c:ptCount val="4"/>
                <c:pt idx="0">
                  <c:v>20</c:v>
                </c:pt>
                <c:pt idx="2">
                  <c:v>20</c:v>
                </c:pt>
                <c:pt idx="3">
                  <c:v>35</c:v>
                </c:pt>
              </c:numCache>
            </c:numRef>
          </c:val>
          <c:extLst>
            <c:ext xmlns:c16="http://schemas.microsoft.com/office/drawing/2014/chart" uri="{C3380CC4-5D6E-409C-BE32-E72D297353CC}">
              <c16:uniqueId val="{00000008-8ADA-4924-AB83-781894E9CA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BAD508-C3E2-934F-ADBF-3D1393C206F8}" type="doc">
      <dgm:prSet loTypeId="urn:microsoft.com/office/officeart/2005/8/layout/radial1" loCatId="" qsTypeId="urn:microsoft.com/office/officeart/2005/8/quickstyle/simple5" qsCatId="simple" csTypeId="urn:microsoft.com/office/officeart/2005/8/colors/accent0_1" csCatId="mainScheme" phldr="1"/>
      <dgm:spPr/>
      <dgm:t>
        <a:bodyPr/>
        <a:lstStyle/>
        <a:p>
          <a:endParaRPr lang="sv-SE"/>
        </a:p>
      </dgm:t>
    </dgm:pt>
    <dgm:pt modelId="{F9163B32-0F30-5E45-A196-2ED40D7177C0}">
      <dgm:prSet phldrT="[Text]" phldr="0" custT="1"/>
      <dgm:spPr/>
      <dgm:t>
        <a:bodyPr/>
        <a:lstStyle/>
        <a:p>
          <a:r>
            <a:rPr lang="sv-SE" sz="2000" b="1">
              <a:latin typeface="Aptos Display" panose="02110004020202020204"/>
            </a:rPr>
            <a:t>LAGET</a:t>
          </a:r>
          <a:endParaRPr lang="sv-SE" sz="2000" b="1"/>
        </a:p>
      </dgm:t>
    </dgm:pt>
    <dgm:pt modelId="{A20A6E07-AF19-904B-9CEE-AD61493AF2B2}" type="parTrans" cxnId="{9C16B104-6F22-9845-B65F-17667D0AC761}">
      <dgm:prSet/>
      <dgm:spPr/>
      <dgm:t>
        <a:bodyPr/>
        <a:lstStyle/>
        <a:p>
          <a:endParaRPr lang="sv-SE"/>
        </a:p>
      </dgm:t>
    </dgm:pt>
    <dgm:pt modelId="{38E75DB7-AD3B-E64A-8AA9-0C91B0E8EE1B}" type="sibTrans" cxnId="{9C16B104-6F22-9845-B65F-17667D0AC761}">
      <dgm:prSet/>
      <dgm:spPr/>
      <dgm:t>
        <a:bodyPr/>
        <a:lstStyle/>
        <a:p>
          <a:endParaRPr lang="sv-SE"/>
        </a:p>
      </dgm:t>
    </dgm:pt>
    <dgm:pt modelId="{D9E4BE0E-021D-9848-AA14-9A7271AB77BD}">
      <dgm:prSet phldrT="[Text]" custT="1"/>
      <dgm:spPr/>
      <dgm:t>
        <a:bodyPr/>
        <a:lstStyle/>
        <a:p>
          <a:r>
            <a:rPr lang="sv-SE" sz="1400" b="1" dirty="0">
              <a:latin typeface="Aptos Display" panose="02110004020202020204"/>
            </a:rPr>
            <a:t>Tränare/</a:t>
          </a:r>
          <a:br>
            <a:rPr lang="sv-SE" sz="1400" b="1" dirty="0">
              <a:latin typeface="Aptos Display" panose="02110004020202020204"/>
            </a:rPr>
          </a:br>
          <a:r>
            <a:rPr lang="sv-SE" sz="1400" b="1" dirty="0">
              <a:latin typeface="Aptos Display" panose="02110004020202020204"/>
            </a:rPr>
            <a:t>ledare</a:t>
          </a:r>
          <a:endParaRPr lang="sv-SE" sz="1400" dirty="0"/>
        </a:p>
      </dgm:t>
    </dgm:pt>
    <dgm:pt modelId="{4550C86E-9EA8-E347-A36E-70B2622F4EDA}" type="parTrans" cxnId="{0FD61114-B1BC-3B4F-9330-9CB976FFAEDE}">
      <dgm:prSet custT="1"/>
      <dgm:spPr/>
      <dgm:t>
        <a:bodyPr/>
        <a:lstStyle/>
        <a:p>
          <a:endParaRPr lang="sv-SE" sz="1400"/>
        </a:p>
      </dgm:t>
    </dgm:pt>
    <dgm:pt modelId="{836D2D44-2778-EA4B-A61A-D4E26197AA8D}" type="sibTrans" cxnId="{0FD61114-B1BC-3B4F-9330-9CB976FFAEDE}">
      <dgm:prSet/>
      <dgm:spPr/>
      <dgm:t>
        <a:bodyPr/>
        <a:lstStyle/>
        <a:p>
          <a:endParaRPr lang="sv-SE"/>
        </a:p>
      </dgm:t>
    </dgm:pt>
    <dgm:pt modelId="{A21A87B2-D9C7-9A4A-BCF1-ED6C3271ACE7}">
      <dgm:prSet phldrT="[Text]" phldr="0" custT="1"/>
      <dgm:spPr/>
      <dgm:t>
        <a:bodyPr/>
        <a:lstStyle/>
        <a:p>
          <a:r>
            <a:rPr lang="sv-SE" sz="1400" b="1" dirty="0">
              <a:latin typeface="Aptos Display" panose="02110004020202020204"/>
            </a:rPr>
            <a:t>Lagledare</a:t>
          </a:r>
          <a:endParaRPr lang="sv-SE" sz="1400" b="1" dirty="0"/>
        </a:p>
      </dgm:t>
    </dgm:pt>
    <dgm:pt modelId="{FC466599-FD6D-9343-8A6F-8EA19939734A}" type="parTrans" cxnId="{02EF7E67-DF61-3E4A-AAFC-0484752EEA5D}">
      <dgm:prSet custT="1"/>
      <dgm:spPr/>
      <dgm:t>
        <a:bodyPr/>
        <a:lstStyle/>
        <a:p>
          <a:endParaRPr lang="sv-SE" sz="1400"/>
        </a:p>
      </dgm:t>
    </dgm:pt>
    <dgm:pt modelId="{FC82F745-4DDE-2946-AC84-FD66B8337869}" type="sibTrans" cxnId="{02EF7E67-DF61-3E4A-AAFC-0484752EEA5D}">
      <dgm:prSet/>
      <dgm:spPr/>
      <dgm:t>
        <a:bodyPr/>
        <a:lstStyle/>
        <a:p>
          <a:endParaRPr lang="sv-SE"/>
        </a:p>
      </dgm:t>
    </dgm:pt>
    <dgm:pt modelId="{97AAA517-4F9C-B842-AFE7-9FB832A57FAE}">
      <dgm:prSet phldrT="[Text]" custT="1"/>
      <dgm:spPr/>
      <dgm:t>
        <a:bodyPr/>
        <a:lstStyle/>
        <a:p>
          <a:r>
            <a:rPr lang="sv-SE" sz="1400" b="1" dirty="0">
              <a:latin typeface="Aptos Display" panose="02110004020202020204"/>
            </a:rPr>
            <a:t>Försäljnings-grupp</a:t>
          </a:r>
          <a:endParaRPr lang="sv-SE" sz="1400" b="1" dirty="0"/>
        </a:p>
      </dgm:t>
    </dgm:pt>
    <dgm:pt modelId="{77B8940D-2D20-DD43-90E8-D0968DEC1669}" type="parTrans" cxnId="{FD18ADF1-7052-CF48-8425-D2C522E17C1D}">
      <dgm:prSet custT="1"/>
      <dgm:spPr/>
      <dgm:t>
        <a:bodyPr/>
        <a:lstStyle/>
        <a:p>
          <a:endParaRPr lang="sv-SE" sz="1400"/>
        </a:p>
      </dgm:t>
    </dgm:pt>
    <dgm:pt modelId="{BEB36126-8293-E847-BA05-FFCFC8ED0115}" type="sibTrans" cxnId="{FD18ADF1-7052-CF48-8425-D2C522E17C1D}">
      <dgm:prSet/>
      <dgm:spPr/>
      <dgm:t>
        <a:bodyPr/>
        <a:lstStyle/>
        <a:p>
          <a:endParaRPr lang="sv-SE"/>
        </a:p>
      </dgm:t>
    </dgm:pt>
    <dgm:pt modelId="{475F0A01-78C3-DF47-BE42-AABBEEBD931D}">
      <dgm:prSet phldrT="[Text]" phldr="0" custT="1"/>
      <dgm:spPr/>
      <dgm:t>
        <a:bodyPr/>
        <a:lstStyle/>
        <a:p>
          <a:r>
            <a:rPr lang="sv-SE" sz="1400" b="1" i="0">
              <a:latin typeface="Aptos Display" panose="02110004020202020204"/>
            </a:rPr>
            <a:t>Kontaktperson mot Barn-och ungdom</a:t>
          </a:r>
          <a:endParaRPr lang="sv-SE" sz="1400" b="1" i="0"/>
        </a:p>
      </dgm:t>
    </dgm:pt>
    <dgm:pt modelId="{5166D596-BA74-214E-9022-301F9A042C08}" type="parTrans" cxnId="{67E171E5-A01C-C54A-A634-D73B4B3C1117}">
      <dgm:prSet custT="1"/>
      <dgm:spPr/>
      <dgm:t>
        <a:bodyPr/>
        <a:lstStyle/>
        <a:p>
          <a:endParaRPr lang="sv-SE" sz="1400"/>
        </a:p>
      </dgm:t>
    </dgm:pt>
    <dgm:pt modelId="{E3F2B33A-3DD0-E047-B71E-E73234A8ADA0}" type="sibTrans" cxnId="{67E171E5-A01C-C54A-A634-D73B4B3C1117}">
      <dgm:prSet/>
      <dgm:spPr/>
      <dgm:t>
        <a:bodyPr/>
        <a:lstStyle/>
        <a:p>
          <a:endParaRPr lang="sv-SE"/>
        </a:p>
      </dgm:t>
    </dgm:pt>
    <dgm:pt modelId="{B90A2FE6-D7D7-914E-BFC2-A2AF953AB58A}">
      <dgm:prSet phldrT="[Text]" phldr="0" custT="1"/>
      <dgm:spPr/>
      <dgm:t>
        <a:bodyPr/>
        <a:lstStyle/>
        <a:p>
          <a:r>
            <a:rPr lang="sv-SE" sz="1400" b="1" dirty="0">
              <a:latin typeface="Aptos Display" panose="02110004020202020204"/>
            </a:rPr>
            <a:t>Tävlingsgrupp</a:t>
          </a:r>
          <a:endParaRPr lang="sv-SE" sz="1400" b="1" dirty="0"/>
        </a:p>
      </dgm:t>
    </dgm:pt>
    <dgm:pt modelId="{F90399C1-D3ED-1945-9A7A-AC16205F1B8D}" type="parTrans" cxnId="{E7439569-CF21-314A-9E15-36E5B74DEFDE}">
      <dgm:prSet custT="1"/>
      <dgm:spPr/>
      <dgm:t>
        <a:bodyPr/>
        <a:lstStyle/>
        <a:p>
          <a:endParaRPr lang="sv-SE" sz="1400"/>
        </a:p>
      </dgm:t>
    </dgm:pt>
    <dgm:pt modelId="{6A688A0E-65D7-FE40-B063-B188167A2D82}" type="sibTrans" cxnId="{E7439569-CF21-314A-9E15-36E5B74DEFDE}">
      <dgm:prSet/>
      <dgm:spPr/>
      <dgm:t>
        <a:bodyPr/>
        <a:lstStyle/>
        <a:p>
          <a:endParaRPr lang="sv-SE"/>
        </a:p>
      </dgm:t>
    </dgm:pt>
    <dgm:pt modelId="{9CF515F2-FDB9-3146-B1F9-2AC9C78A01A2}" type="pres">
      <dgm:prSet presAssocID="{37BAD508-C3E2-934F-ADBF-3D1393C206F8}" presName="cycle" presStyleCnt="0">
        <dgm:presLayoutVars>
          <dgm:chMax val="1"/>
          <dgm:dir/>
          <dgm:animLvl val="ctr"/>
          <dgm:resizeHandles val="exact"/>
        </dgm:presLayoutVars>
      </dgm:prSet>
      <dgm:spPr/>
    </dgm:pt>
    <dgm:pt modelId="{10492F85-629F-C94A-9CE2-3F8AFBE7DA09}" type="pres">
      <dgm:prSet presAssocID="{F9163B32-0F30-5E45-A196-2ED40D7177C0}" presName="centerShape" presStyleLbl="node0" presStyleIdx="0" presStyleCnt="1" custScaleX="138500" custScaleY="138500"/>
      <dgm:spPr/>
    </dgm:pt>
    <dgm:pt modelId="{65499B07-5D1E-2B48-BA77-731C5B19B00A}" type="pres">
      <dgm:prSet presAssocID="{4550C86E-9EA8-E347-A36E-70B2622F4EDA}" presName="Name9" presStyleLbl="parChTrans1D2" presStyleIdx="0" presStyleCnt="5" custScaleX="2000000" custScaleY="138499"/>
      <dgm:spPr/>
    </dgm:pt>
    <dgm:pt modelId="{AA7EB7B8-3381-D746-9834-738B5FFB0BB7}" type="pres">
      <dgm:prSet presAssocID="{4550C86E-9EA8-E347-A36E-70B2622F4EDA}" presName="connTx" presStyleLbl="parChTrans1D2" presStyleIdx="0" presStyleCnt="5"/>
      <dgm:spPr/>
    </dgm:pt>
    <dgm:pt modelId="{C6ADDF53-D61B-6C46-8E71-32AD12580BF7}" type="pres">
      <dgm:prSet presAssocID="{D9E4BE0E-021D-9848-AA14-9A7271AB77BD}" presName="node" presStyleLbl="node1" presStyleIdx="0" presStyleCnt="5" custScaleX="138500" custScaleY="138500">
        <dgm:presLayoutVars>
          <dgm:bulletEnabled val="1"/>
        </dgm:presLayoutVars>
      </dgm:prSet>
      <dgm:spPr/>
    </dgm:pt>
    <dgm:pt modelId="{28A3DEE1-9325-C247-8D07-3C5355E2160A}" type="pres">
      <dgm:prSet presAssocID="{FC466599-FD6D-9343-8A6F-8EA19939734A}" presName="Name9" presStyleLbl="parChTrans1D2" presStyleIdx="1" presStyleCnt="5" custScaleX="2000000" custScaleY="138499"/>
      <dgm:spPr/>
    </dgm:pt>
    <dgm:pt modelId="{173C11AA-D47E-9745-ACE1-A473C660B4DE}" type="pres">
      <dgm:prSet presAssocID="{FC466599-FD6D-9343-8A6F-8EA19939734A}" presName="connTx" presStyleLbl="parChTrans1D2" presStyleIdx="1" presStyleCnt="5"/>
      <dgm:spPr/>
    </dgm:pt>
    <dgm:pt modelId="{06E7B2C1-47F0-EE4E-AF3A-8999754DEFFB}" type="pres">
      <dgm:prSet presAssocID="{A21A87B2-D9C7-9A4A-BCF1-ED6C3271ACE7}" presName="node" presStyleLbl="node1" presStyleIdx="1" presStyleCnt="5" custScaleX="138500" custScaleY="138500">
        <dgm:presLayoutVars>
          <dgm:bulletEnabled val="1"/>
        </dgm:presLayoutVars>
      </dgm:prSet>
      <dgm:spPr/>
    </dgm:pt>
    <dgm:pt modelId="{72C40340-30C0-7B43-8D66-A44234230286}" type="pres">
      <dgm:prSet presAssocID="{77B8940D-2D20-DD43-90E8-D0968DEC1669}" presName="Name9" presStyleLbl="parChTrans1D2" presStyleIdx="2" presStyleCnt="5" custScaleX="2000000" custScaleY="138499"/>
      <dgm:spPr/>
    </dgm:pt>
    <dgm:pt modelId="{EDB8452F-E009-4D4C-A904-928B3648E702}" type="pres">
      <dgm:prSet presAssocID="{77B8940D-2D20-DD43-90E8-D0968DEC1669}" presName="connTx" presStyleLbl="parChTrans1D2" presStyleIdx="2" presStyleCnt="5"/>
      <dgm:spPr/>
    </dgm:pt>
    <dgm:pt modelId="{DCA69328-9597-7A40-8933-B6E30917A82C}" type="pres">
      <dgm:prSet presAssocID="{97AAA517-4F9C-B842-AFE7-9FB832A57FAE}" presName="node" presStyleLbl="node1" presStyleIdx="2" presStyleCnt="5" custScaleX="138500" custScaleY="138500">
        <dgm:presLayoutVars>
          <dgm:bulletEnabled val="1"/>
        </dgm:presLayoutVars>
      </dgm:prSet>
      <dgm:spPr/>
    </dgm:pt>
    <dgm:pt modelId="{EEF391F6-5690-1B44-A51D-8E3D8639F723}" type="pres">
      <dgm:prSet presAssocID="{5166D596-BA74-214E-9022-301F9A042C08}" presName="Name9" presStyleLbl="parChTrans1D2" presStyleIdx="3" presStyleCnt="5" custScaleX="2000000" custScaleY="138499"/>
      <dgm:spPr/>
    </dgm:pt>
    <dgm:pt modelId="{4D22C0B1-12CF-B648-A471-EA1D3D9BAE33}" type="pres">
      <dgm:prSet presAssocID="{5166D596-BA74-214E-9022-301F9A042C08}" presName="connTx" presStyleLbl="parChTrans1D2" presStyleIdx="3" presStyleCnt="5"/>
      <dgm:spPr/>
    </dgm:pt>
    <dgm:pt modelId="{62804A34-222F-B042-BE8E-1F55EE8B3028}" type="pres">
      <dgm:prSet presAssocID="{475F0A01-78C3-DF47-BE42-AABBEEBD931D}" presName="node" presStyleLbl="node1" presStyleIdx="3" presStyleCnt="5" custScaleX="138500" custScaleY="138500">
        <dgm:presLayoutVars>
          <dgm:bulletEnabled val="1"/>
        </dgm:presLayoutVars>
      </dgm:prSet>
      <dgm:spPr/>
    </dgm:pt>
    <dgm:pt modelId="{70C224EF-A7AD-DE4D-8488-4937DCDCFC85}" type="pres">
      <dgm:prSet presAssocID="{F90399C1-D3ED-1945-9A7A-AC16205F1B8D}" presName="Name9" presStyleLbl="parChTrans1D2" presStyleIdx="4" presStyleCnt="5" custScaleX="2000000" custScaleY="138499"/>
      <dgm:spPr/>
    </dgm:pt>
    <dgm:pt modelId="{B6C6731B-3414-6242-8D41-0B32ECC00BC3}" type="pres">
      <dgm:prSet presAssocID="{F90399C1-D3ED-1945-9A7A-AC16205F1B8D}" presName="connTx" presStyleLbl="parChTrans1D2" presStyleIdx="4" presStyleCnt="5"/>
      <dgm:spPr/>
    </dgm:pt>
    <dgm:pt modelId="{FC753C92-E9E8-2C4D-8C0E-6242FD66607A}" type="pres">
      <dgm:prSet presAssocID="{B90A2FE6-D7D7-914E-BFC2-A2AF953AB58A}" presName="node" presStyleLbl="node1" presStyleIdx="4" presStyleCnt="5" custScaleX="138500" custScaleY="138500">
        <dgm:presLayoutVars>
          <dgm:bulletEnabled val="1"/>
        </dgm:presLayoutVars>
      </dgm:prSet>
      <dgm:spPr/>
    </dgm:pt>
  </dgm:ptLst>
  <dgm:cxnLst>
    <dgm:cxn modelId="{E2F84302-961E-4A4F-8530-F5132D72D1B9}" type="presOf" srcId="{B90A2FE6-D7D7-914E-BFC2-A2AF953AB58A}" destId="{FC753C92-E9E8-2C4D-8C0E-6242FD66607A}" srcOrd="0" destOrd="0" presId="urn:microsoft.com/office/officeart/2005/8/layout/radial1"/>
    <dgm:cxn modelId="{BA648004-4E5F-4F43-BA71-4C31CB7559B6}" type="presOf" srcId="{F90399C1-D3ED-1945-9A7A-AC16205F1B8D}" destId="{70C224EF-A7AD-DE4D-8488-4937DCDCFC85}" srcOrd="0" destOrd="0" presId="urn:microsoft.com/office/officeart/2005/8/layout/radial1"/>
    <dgm:cxn modelId="{9C16B104-6F22-9845-B65F-17667D0AC761}" srcId="{37BAD508-C3E2-934F-ADBF-3D1393C206F8}" destId="{F9163B32-0F30-5E45-A196-2ED40D7177C0}" srcOrd="0" destOrd="0" parTransId="{A20A6E07-AF19-904B-9CEE-AD61493AF2B2}" sibTransId="{38E75DB7-AD3B-E64A-8AA9-0C91B0E8EE1B}"/>
    <dgm:cxn modelId="{70EECA09-08C2-B140-B879-081FD4FC05B1}" type="presOf" srcId="{4550C86E-9EA8-E347-A36E-70B2622F4EDA}" destId="{AA7EB7B8-3381-D746-9834-738B5FFB0BB7}" srcOrd="1" destOrd="0" presId="urn:microsoft.com/office/officeart/2005/8/layout/radial1"/>
    <dgm:cxn modelId="{9096780F-F163-134B-9A20-545C2A7403BB}" type="presOf" srcId="{FC466599-FD6D-9343-8A6F-8EA19939734A}" destId="{173C11AA-D47E-9745-ACE1-A473C660B4DE}" srcOrd="1" destOrd="0" presId="urn:microsoft.com/office/officeart/2005/8/layout/radial1"/>
    <dgm:cxn modelId="{0FD61114-B1BC-3B4F-9330-9CB976FFAEDE}" srcId="{F9163B32-0F30-5E45-A196-2ED40D7177C0}" destId="{D9E4BE0E-021D-9848-AA14-9A7271AB77BD}" srcOrd="0" destOrd="0" parTransId="{4550C86E-9EA8-E347-A36E-70B2622F4EDA}" sibTransId="{836D2D44-2778-EA4B-A61A-D4E26197AA8D}"/>
    <dgm:cxn modelId="{54A59E33-3BEE-0646-B251-2737359E8EFA}" type="presOf" srcId="{77B8940D-2D20-DD43-90E8-D0968DEC1669}" destId="{72C40340-30C0-7B43-8D66-A44234230286}" srcOrd="0" destOrd="0" presId="urn:microsoft.com/office/officeart/2005/8/layout/radial1"/>
    <dgm:cxn modelId="{A4285B43-5CFE-9341-83E6-11F061FCE16F}" type="presOf" srcId="{97AAA517-4F9C-B842-AFE7-9FB832A57FAE}" destId="{DCA69328-9597-7A40-8933-B6E30917A82C}" srcOrd="0" destOrd="0" presId="urn:microsoft.com/office/officeart/2005/8/layout/radial1"/>
    <dgm:cxn modelId="{8FC49C43-9AD2-F04A-8195-5D9BF01721C2}" type="presOf" srcId="{4550C86E-9EA8-E347-A36E-70B2622F4EDA}" destId="{65499B07-5D1E-2B48-BA77-731C5B19B00A}" srcOrd="0" destOrd="0" presId="urn:microsoft.com/office/officeart/2005/8/layout/radial1"/>
    <dgm:cxn modelId="{B8094267-C75A-4A4E-A59C-562E723E6041}" type="presOf" srcId="{FC466599-FD6D-9343-8A6F-8EA19939734A}" destId="{28A3DEE1-9325-C247-8D07-3C5355E2160A}" srcOrd="0" destOrd="0" presId="urn:microsoft.com/office/officeart/2005/8/layout/radial1"/>
    <dgm:cxn modelId="{02EF7E67-DF61-3E4A-AAFC-0484752EEA5D}" srcId="{F9163B32-0F30-5E45-A196-2ED40D7177C0}" destId="{A21A87B2-D9C7-9A4A-BCF1-ED6C3271ACE7}" srcOrd="1" destOrd="0" parTransId="{FC466599-FD6D-9343-8A6F-8EA19939734A}" sibTransId="{FC82F745-4DDE-2946-AC84-FD66B8337869}"/>
    <dgm:cxn modelId="{AD4E3169-B62E-5A42-9C19-50A2EADAE5F5}" type="presOf" srcId="{5166D596-BA74-214E-9022-301F9A042C08}" destId="{4D22C0B1-12CF-B648-A471-EA1D3D9BAE33}" srcOrd="1" destOrd="0" presId="urn:microsoft.com/office/officeart/2005/8/layout/radial1"/>
    <dgm:cxn modelId="{E7439569-CF21-314A-9E15-36E5B74DEFDE}" srcId="{F9163B32-0F30-5E45-A196-2ED40D7177C0}" destId="{B90A2FE6-D7D7-914E-BFC2-A2AF953AB58A}" srcOrd="4" destOrd="0" parTransId="{F90399C1-D3ED-1945-9A7A-AC16205F1B8D}" sibTransId="{6A688A0E-65D7-FE40-B063-B188167A2D82}"/>
    <dgm:cxn modelId="{7AFAA4A2-2BD5-A549-8F27-FE5A5DCD6611}" type="presOf" srcId="{5166D596-BA74-214E-9022-301F9A042C08}" destId="{EEF391F6-5690-1B44-A51D-8E3D8639F723}" srcOrd="0" destOrd="0" presId="urn:microsoft.com/office/officeart/2005/8/layout/radial1"/>
    <dgm:cxn modelId="{36E870B3-1E4D-3E4D-A7C6-BACAC6BD413E}" type="presOf" srcId="{77B8940D-2D20-DD43-90E8-D0968DEC1669}" destId="{EDB8452F-E009-4D4C-A904-928B3648E702}" srcOrd="1" destOrd="0" presId="urn:microsoft.com/office/officeart/2005/8/layout/radial1"/>
    <dgm:cxn modelId="{25B808C2-1AC1-3C48-896C-A52AA04566AA}" type="presOf" srcId="{F90399C1-D3ED-1945-9A7A-AC16205F1B8D}" destId="{B6C6731B-3414-6242-8D41-0B32ECC00BC3}" srcOrd="1" destOrd="0" presId="urn:microsoft.com/office/officeart/2005/8/layout/radial1"/>
    <dgm:cxn modelId="{898119C7-DB4D-ED42-B48D-DBF8C3F2F3F6}" type="presOf" srcId="{A21A87B2-D9C7-9A4A-BCF1-ED6C3271ACE7}" destId="{06E7B2C1-47F0-EE4E-AF3A-8999754DEFFB}" srcOrd="0" destOrd="0" presId="urn:microsoft.com/office/officeart/2005/8/layout/radial1"/>
    <dgm:cxn modelId="{36EEF7DB-FC78-4A41-A412-604BE519D22D}" type="presOf" srcId="{37BAD508-C3E2-934F-ADBF-3D1393C206F8}" destId="{9CF515F2-FDB9-3146-B1F9-2AC9C78A01A2}" srcOrd="0" destOrd="0" presId="urn:microsoft.com/office/officeart/2005/8/layout/radial1"/>
    <dgm:cxn modelId="{D19BC8E3-790C-7E48-9D55-5B613511EEDB}" type="presOf" srcId="{D9E4BE0E-021D-9848-AA14-9A7271AB77BD}" destId="{C6ADDF53-D61B-6C46-8E71-32AD12580BF7}" srcOrd="0" destOrd="0" presId="urn:microsoft.com/office/officeart/2005/8/layout/radial1"/>
    <dgm:cxn modelId="{67E171E5-A01C-C54A-A634-D73B4B3C1117}" srcId="{F9163B32-0F30-5E45-A196-2ED40D7177C0}" destId="{475F0A01-78C3-DF47-BE42-AABBEEBD931D}" srcOrd="3" destOrd="0" parTransId="{5166D596-BA74-214E-9022-301F9A042C08}" sibTransId="{E3F2B33A-3DD0-E047-B71E-E73234A8ADA0}"/>
    <dgm:cxn modelId="{28C418E9-1EAB-4B4D-8194-A054C16F97D6}" type="presOf" srcId="{F9163B32-0F30-5E45-A196-2ED40D7177C0}" destId="{10492F85-629F-C94A-9CE2-3F8AFBE7DA09}" srcOrd="0" destOrd="0" presId="urn:microsoft.com/office/officeart/2005/8/layout/radial1"/>
    <dgm:cxn modelId="{62CAEEE9-EEE9-4D4C-8C22-A1B2E52B4B43}" type="presOf" srcId="{475F0A01-78C3-DF47-BE42-AABBEEBD931D}" destId="{62804A34-222F-B042-BE8E-1F55EE8B3028}" srcOrd="0" destOrd="0" presId="urn:microsoft.com/office/officeart/2005/8/layout/radial1"/>
    <dgm:cxn modelId="{FD18ADF1-7052-CF48-8425-D2C522E17C1D}" srcId="{F9163B32-0F30-5E45-A196-2ED40D7177C0}" destId="{97AAA517-4F9C-B842-AFE7-9FB832A57FAE}" srcOrd="2" destOrd="0" parTransId="{77B8940D-2D20-DD43-90E8-D0968DEC1669}" sibTransId="{BEB36126-8293-E847-BA05-FFCFC8ED0115}"/>
    <dgm:cxn modelId="{4894B237-DB5A-0E4F-930D-AD5CE597935D}" type="presParOf" srcId="{9CF515F2-FDB9-3146-B1F9-2AC9C78A01A2}" destId="{10492F85-629F-C94A-9CE2-3F8AFBE7DA09}" srcOrd="0" destOrd="0" presId="urn:microsoft.com/office/officeart/2005/8/layout/radial1"/>
    <dgm:cxn modelId="{9C7BF22C-0185-904F-A080-226679923871}" type="presParOf" srcId="{9CF515F2-FDB9-3146-B1F9-2AC9C78A01A2}" destId="{65499B07-5D1E-2B48-BA77-731C5B19B00A}" srcOrd="1" destOrd="0" presId="urn:microsoft.com/office/officeart/2005/8/layout/radial1"/>
    <dgm:cxn modelId="{189B3C12-1A66-2D40-A9CA-D40866072C0A}" type="presParOf" srcId="{65499B07-5D1E-2B48-BA77-731C5B19B00A}" destId="{AA7EB7B8-3381-D746-9834-738B5FFB0BB7}" srcOrd="0" destOrd="0" presId="urn:microsoft.com/office/officeart/2005/8/layout/radial1"/>
    <dgm:cxn modelId="{B5FF9797-C3A2-634C-950A-D7FBD54D9D51}" type="presParOf" srcId="{9CF515F2-FDB9-3146-B1F9-2AC9C78A01A2}" destId="{C6ADDF53-D61B-6C46-8E71-32AD12580BF7}" srcOrd="2" destOrd="0" presId="urn:microsoft.com/office/officeart/2005/8/layout/radial1"/>
    <dgm:cxn modelId="{2DA81D06-F3E3-7447-8DB2-B410E784904F}" type="presParOf" srcId="{9CF515F2-FDB9-3146-B1F9-2AC9C78A01A2}" destId="{28A3DEE1-9325-C247-8D07-3C5355E2160A}" srcOrd="3" destOrd="0" presId="urn:microsoft.com/office/officeart/2005/8/layout/radial1"/>
    <dgm:cxn modelId="{2A90FE7D-D207-4941-8564-0FFB3EB65FCB}" type="presParOf" srcId="{28A3DEE1-9325-C247-8D07-3C5355E2160A}" destId="{173C11AA-D47E-9745-ACE1-A473C660B4DE}" srcOrd="0" destOrd="0" presId="urn:microsoft.com/office/officeart/2005/8/layout/radial1"/>
    <dgm:cxn modelId="{74C5F0CC-8A41-A948-887E-0FA8B7491C28}" type="presParOf" srcId="{9CF515F2-FDB9-3146-B1F9-2AC9C78A01A2}" destId="{06E7B2C1-47F0-EE4E-AF3A-8999754DEFFB}" srcOrd="4" destOrd="0" presId="urn:microsoft.com/office/officeart/2005/8/layout/radial1"/>
    <dgm:cxn modelId="{EBE37FA0-31BF-B442-A41A-15112DB3DF84}" type="presParOf" srcId="{9CF515F2-FDB9-3146-B1F9-2AC9C78A01A2}" destId="{72C40340-30C0-7B43-8D66-A44234230286}" srcOrd="5" destOrd="0" presId="urn:microsoft.com/office/officeart/2005/8/layout/radial1"/>
    <dgm:cxn modelId="{4B94E36A-C21F-CF46-A683-77B414CA7AF7}" type="presParOf" srcId="{72C40340-30C0-7B43-8D66-A44234230286}" destId="{EDB8452F-E009-4D4C-A904-928B3648E702}" srcOrd="0" destOrd="0" presId="urn:microsoft.com/office/officeart/2005/8/layout/radial1"/>
    <dgm:cxn modelId="{8F6C689D-B3E4-2A48-8B36-745DB29445AD}" type="presParOf" srcId="{9CF515F2-FDB9-3146-B1F9-2AC9C78A01A2}" destId="{DCA69328-9597-7A40-8933-B6E30917A82C}" srcOrd="6" destOrd="0" presId="urn:microsoft.com/office/officeart/2005/8/layout/radial1"/>
    <dgm:cxn modelId="{70158F02-BBB9-1B4C-B074-E9F45F8160F7}" type="presParOf" srcId="{9CF515F2-FDB9-3146-B1F9-2AC9C78A01A2}" destId="{EEF391F6-5690-1B44-A51D-8E3D8639F723}" srcOrd="7" destOrd="0" presId="urn:microsoft.com/office/officeart/2005/8/layout/radial1"/>
    <dgm:cxn modelId="{981229C5-8CFA-C442-8014-207AFB6E0D33}" type="presParOf" srcId="{EEF391F6-5690-1B44-A51D-8E3D8639F723}" destId="{4D22C0B1-12CF-B648-A471-EA1D3D9BAE33}" srcOrd="0" destOrd="0" presId="urn:microsoft.com/office/officeart/2005/8/layout/radial1"/>
    <dgm:cxn modelId="{4F2CB8CF-2D25-FE4A-B6DB-33930D21C85B}" type="presParOf" srcId="{9CF515F2-FDB9-3146-B1F9-2AC9C78A01A2}" destId="{62804A34-222F-B042-BE8E-1F55EE8B3028}" srcOrd="8" destOrd="0" presId="urn:microsoft.com/office/officeart/2005/8/layout/radial1"/>
    <dgm:cxn modelId="{5C3D0B95-9458-C244-8106-1521203F59CE}" type="presParOf" srcId="{9CF515F2-FDB9-3146-B1F9-2AC9C78A01A2}" destId="{70C224EF-A7AD-DE4D-8488-4937DCDCFC85}" srcOrd="9" destOrd="0" presId="urn:microsoft.com/office/officeart/2005/8/layout/radial1"/>
    <dgm:cxn modelId="{F225FF1A-A3BC-5F43-BF66-B4953F6AFCB8}" type="presParOf" srcId="{70C224EF-A7AD-DE4D-8488-4937DCDCFC85}" destId="{B6C6731B-3414-6242-8D41-0B32ECC00BC3}" srcOrd="0" destOrd="0" presId="urn:microsoft.com/office/officeart/2005/8/layout/radial1"/>
    <dgm:cxn modelId="{D60E5AEC-FE6A-8546-931D-429C3784985C}" type="presParOf" srcId="{9CF515F2-FDB9-3146-B1F9-2AC9C78A01A2}" destId="{FC753C92-E9E8-2C4D-8C0E-6242FD66607A}" srcOrd="10" destOrd="0" presId="urn:microsoft.com/office/officeart/2005/8/layout/radial1"/>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92F85-629F-C94A-9CE2-3F8AFBE7DA09}">
      <dsp:nvSpPr>
        <dsp:cNvPr id="0" name=""/>
        <dsp:cNvSpPr/>
      </dsp:nvSpPr>
      <dsp:spPr>
        <a:xfrm>
          <a:off x="2002520" y="1226498"/>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sv-SE" sz="2000" b="1" kern="1200">
              <a:latin typeface="Aptos Display" panose="02110004020202020204"/>
            </a:rPr>
            <a:t>LAGET</a:t>
          </a:r>
          <a:endParaRPr lang="sv-SE" sz="2000" b="1" kern="1200"/>
        </a:p>
      </dsp:txBody>
      <dsp:txXfrm>
        <a:off x="2224363" y="1448341"/>
        <a:ext cx="1071153" cy="1071153"/>
      </dsp:txXfrm>
    </dsp:sp>
    <dsp:sp modelId="{65499B07-5D1E-2B48-BA77-731C5B19B00A}">
      <dsp:nvSpPr>
        <dsp:cNvPr id="0" name=""/>
        <dsp:cNvSpPr/>
      </dsp:nvSpPr>
      <dsp:spPr>
        <a:xfrm rot="5400000">
          <a:off x="2714369" y="1254235"/>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714369" y="1268913"/>
        <a:ext cx="91140" cy="6311"/>
      </dsp:txXfrm>
    </dsp:sp>
    <dsp:sp modelId="{C6ADDF53-D61B-6C46-8E71-32AD12580BF7}">
      <dsp:nvSpPr>
        <dsp:cNvPr id="0" name=""/>
        <dsp:cNvSpPr/>
      </dsp:nvSpPr>
      <dsp:spPr>
        <a:xfrm>
          <a:off x="2002520" y="-197200"/>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Tränare/</a:t>
          </a:r>
          <a:br>
            <a:rPr lang="sv-SE" sz="1400" b="1" kern="1200" dirty="0">
              <a:latin typeface="Aptos Display" panose="02110004020202020204"/>
            </a:rPr>
          </a:br>
          <a:r>
            <a:rPr lang="sv-SE" sz="1400" b="1" kern="1200" dirty="0">
              <a:latin typeface="Aptos Display" panose="02110004020202020204"/>
            </a:rPr>
            <a:t>ledare</a:t>
          </a:r>
          <a:endParaRPr lang="sv-SE" sz="1400" kern="1200" dirty="0"/>
        </a:p>
      </dsp:txBody>
      <dsp:txXfrm>
        <a:off x="2224363" y="24643"/>
        <a:ext cx="1071153" cy="1071153"/>
      </dsp:txXfrm>
    </dsp:sp>
    <dsp:sp modelId="{28A3DEE1-9325-C247-8D07-3C5355E2160A}">
      <dsp:nvSpPr>
        <dsp:cNvPr id="0" name=""/>
        <dsp:cNvSpPr/>
      </dsp:nvSpPr>
      <dsp:spPr>
        <a:xfrm rot="9720000">
          <a:off x="3391378" y="1746111"/>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rot="10800000">
        <a:off x="3391378" y="1760788"/>
        <a:ext cx="91140" cy="6311"/>
      </dsp:txXfrm>
    </dsp:sp>
    <dsp:sp modelId="{06E7B2C1-47F0-EE4E-AF3A-8999754DEFFB}">
      <dsp:nvSpPr>
        <dsp:cNvPr id="0" name=""/>
        <dsp:cNvSpPr/>
      </dsp:nvSpPr>
      <dsp:spPr>
        <a:xfrm>
          <a:off x="3356538" y="786551"/>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Lagledare</a:t>
          </a:r>
          <a:endParaRPr lang="sv-SE" sz="1400" b="1" kern="1200" dirty="0"/>
        </a:p>
      </dsp:txBody>
      <dsp:txXfrm>
        <a:off x="3578381" y="1008394"/>
        <a:ext cx="1071153" cy="1071153"/>
      </dsp:txXfrm>
    </dsp:sp>
    <dsp:sp modelId="{72C40340-30C0-7B43-8D66-A44234230286}">
      <dsp:nvSpPr>
        <dsp:cNvPr id="0" name=""/>
        <dsp:cNvSpPr/>
      </dsp:nvSpPr>
      <dsp:spPr>
        <a:xfrm rot="14040000">
          <a:off x="3132784" y="2541983"/>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rot="10800000">
        <a:off x="3132784" y="2556660"/>
        <a:ext cx="91140" cy="6311"/>
      </dsp:txXfrm>
    </dsp:sp>
    <dsp:sp modelId="{DCA69328-9597-7A40-8933-B6E30917A82C}">
      <dsp:nvSpPr>
        <dsp:cNvPr id="0" name=""/>
        <dsp:cNvSpPr/>
      </dsp:nvSpPr>
      <dsp:spPr>
        <a:xfrm>
          <a:off x="2839349" y="2378295"/>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Försäljnings-grupp</a:t>
          </a:r>
          <a:endParaRPr lang="sv-SE" sz="1400" b="1" kern="1200" dirty="0"/>
        </a:p>
      </dsp:txBody>
      <dsp:txXfrm>
        <a:off x="3061192" y="2600138"/>
        <a:ext cx="1071153" cy="1071153"/>
      </dsp:txXfrm>
    </dsp:sp>
    <dsp:sp modelId="{EEF391F6-5690-1B44-A51D-8E3D8639F723}">
      <dsp:nvSpPr>
        <dsp:cNvPr id="0" name=""/>
        <dsp:cNvSpPr/>
      </dsp:nvSpPr>
      <dsp:spPr>
        <a:xfrm rot="18360000">
          <a:off x="2295955" y="2541983"/>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295955" y="2556660"/>
        <a:ext cx="91140" cy="6311"/>
      </dsp:txXfrm>
    </dsp:sp>
    <dsp:sp modelId="{62804A34-222F-B042-BE8E-1F55EE8B3028}">
      <dsp:nvSpPr>
        <dsp:cNvPr id="0" name=""/>
        <dsp:cNvSpPr/>
      </dsp:nvSpPr>
      <dsp:spPr>
        <a:xfrm>
          <a:off x="1165691" y="2378295"/>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i="0" kern="1200">
              <a:latin typeface="Aptos Display" panose="02110004020202020204"/>
            </a:rPr>
            <a:t>Kontaktperson mot Barn-och ungdom</a:t>
          </a:r>
          <a:endParaRPr lang="sv-SE" sz="1400" b="1" i="0" kern="1200"/>
        </a:p>
      </dsp:txBody>
      <dsp:txXfrm>
        <a:off x="1387534" y="2600138"/>
        <a:ext cx="1071153" cy="1071153"/>
      </dsp:txXfrm>
    </dsp:sp>
    <dsp:sp modelId="{70C224EF-A7AD-DE4D-8488-4937DCDCFC85}">
      <dsp:nvSpPr>
        <dsp:cNvPr id="0" name=""/>
        <dsp:cNvSpPr/>
      </dsp:nvSpPr>
      <dsp:spPr>
        <a:xfrm rot="1080000">
          <a:off x="2037360" y="1746111"/>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037360" y="1760788"/>
        <a:ext cx="91140" cy="6311"/>
      </dsp:txXfrm>
    </dsp:sp>
    <dsp:sp modelId="{FC753C92-E9E8-2C4D-8C0E-6242FD66607A}">
      <dsp:nvSpPr>
        <dsp:cNvPr id="0" name=""/>
        <dsp:cNvSpPr/>
      </dsp:nvSpPr>
      <dsp:spPr>
        <a:xfrm>
          <a:off x="648502" y="786551"/>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Tävlingsgrupp</a:t>
          </a:r>
          <a:endParaRPr lang="sv-SE" sz="1400" b="1" kern="1200" dirty="0"/>
        </a:p>
      </dsp:txBody>
      <dsp:txXfrm>
        <a:off x="870345" y="1008394"/>
        <a:ext cx="1071153" cy="1071153"/>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A088CE5-5476-4D78-8470-CF46EBF3C262}" type="datetimeFigureOut">
              <a:rPr lang="sv-SE" smtClean="0"/>
              <a:t>2026-02-09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164D-A637-4D09-A9FA-9372177FBCB2}" type="slidenum">
              <a:rPr lang="sv-SE" smtClean="0"/>
              <a:t>‹#›</a:t>
            </a:fld>
            <a:endParaRPr lang="sv-SE"/>
          </a:p>
        </p:txBody>
      </p:sp>
    </p:spTree>
    <p:extLst>
      <p:ext uri="{BB962C8B-B14F-4D97-AF65-F5344CB8AC3E}">
        <p14:creationId xmlns:p14="http://schemas.microsoft.com/office/powerpoint/2010/main" val="2311090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1B164D-A637-4D09-A9FA-9372177FBCB2}" type="slidenum">
              <a:rPr lang="sv-SE" smtClean="0"/>
              <a:t>12</a:t>
            </a:fld>
            <a:endParaRPr lang="sv-SE"/>
          </a:p>
        </p:txBody>
      </p:sp>
    </p:spTree>
    <p:extLst>
      <p:ext uri="{BB962C8B-B14F-4D97-AF65-F5344CB8AC3E}">
        <p14:creationId xmlns:p14="http://schemas.microsoft.com/office/powerpoint/2010/main" val="2245327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1B164D-A637-4D09-A9FA-9372177FBCB2}" type="slidenum">
              <a:rPr lang="sv-SE" smtClean="0"/>
              <a:t>14</a:t>
            </a:fld>
            <a:endParaRPr lang="sv-SE"/>
          </a:p>
        </p:txBody>
      </p:sp>
    </p:spTree>
    <p:extLst>
      <p:ext uri="{BB962C8B-B14F-4D97-AF65-F5344CB8AC3E}">
        <p14:creationId xmlns:p14="http://schemas.microsoft.com/office/powerpoint/2010/main" val="236613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FD7CB-B8F2-E5B1-9651-C76B18A320F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7014EBE-6E7C-A0CB-90CB-0DBBEBD6A7D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4D52BBC-4AC5-4998-357F-E28F7D689668}"/>
              </a:ext>
            </a:extLst>
          </p:cNvPr>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a:extLst>
              <a:ext uri="{FF2B5EF4-FFF2-40B4-BE49-F238E27FC236}">
                <a16:creationId xmlns:a16="http://schemas.microsoft.com/office/drawing/2014/main" id="{08DA938C-64D1-3C66-F2F2-08C0ADA01645}"/>
              </a:ext>
            </a:extLst>
          </p:cNvPr>
          <p:cNvSpPr>
            <a:spLocks noGrp="1"/>
          </p:cNvSpPr>
          <p:nvPr>
            <p:ph type="sldNum" sz="quarter" idx="5"/>
          </p:nvPr>
        </p:nvSpPr>
        <p:spPr/>
        <p:txBody>
          <a:bodyPr/>
          <a:lstStyle/>
          <a:p>
            <a:fld id="{35A3779C-6B7C-4B9A-9F34-32B06EB84116}" type="slidenum">
              <a:rPr lang="sv-SE" smtClean="0"/>
              <a:t>16</a:t>
            </a:fld>
            <a:endParaRPr lang="sv-SE"/>
          </a:p>
        </p:txBody>
      </p:sp>
    </p:spTree>
    <p:extLst>
      <p:ext uri="{BB962C8B-B14F-4D97-AF65-F5344CB8AC3E}">
        <p14:creationId xmlns:p14="http://schemas.microsoft.com/office/powerpoint/2010/main" val="2733698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21</a:t>
            </a:fld>
            <a:endParaRPr lang="sv-SE"/>
          </a:p>
        </p:txBody>
      </p:sp>
    </p:spTree>
    <p:extLst>
      <p:ext uri="{BB962C8B-B14F-4D97-AF65-F5344CB8AC3E}">
        <p14:creationId xmlns:p14="http://schemas.microsoft.com/office/powerpoint/2010/main" val="227271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27</a:t>
            </a:fld>
            <a:endParaRPr lang="sv-SE"/>
          </a:p>
        </p:txBody>
      </p:sp>
    </p:spTree>
    <p:extLst>
      <p:ext uri="{BB962C8B-B14F-4D97-AF65-F5344CB8AC3E}">
        <p14:creationId xmlns:p14="http://schemas.microsoft.com/office/powerpoint/2010/main" val="4063029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33</a:t>
            </a:fld>
            <a:endParaRPr lang="sv-SE"/>
          </a:p>
        </p:txBody>
      </p:sp>
    </p:spTree>
    <p:extLst>
      <p:ext uri="{BB962C8B-B14F-4D97-AF65-F5344CB8AC3E}">
        <p14:creationId xmlns:p14="http://schemas.microsoft.com/office/powerpoint/2010/main" val="3901705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34</a:t>
            </a:fld>
            <a:endParaRPr lang="sv-SE"/>
          </a:p>
        </p:txBody>
      </p:sp>
    </p:spTree>
    <p:extLst>
      <p:ext uri="{BB962C8B-B14F-4D97-AF65-F5344CB8AC3E}">
        <p14:creationId xmlns:p14="http://schemas.microsoft.com/office/powerpoint/2010/main" val="9484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35</a:t>
            </a:fld>
            <a:endParaRPr lang="sv-SE"/>
          </a:p>
        </p:txBody>
      </p:sp>
    </p:spTree>
    <p:extLst>
      <p:ext uri="{BB962C8B-B14F-4D97-AF65-F5344CB8AC3E}">
        <p14:creationId xmlns:p14="http://schemas.microsoft.com/office/powerpoint/2010/main" val="5485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36</a:t>
            </a:fld>
            <a:endParaRPr lang="sv-SE"/>
          </a:p>
        </p:txBody>
      </p:sp>
    </p:spTree>
    <p:extLst>
      <p:ext uri="{BB962C8B-B14F-4D97-AF65-F5344CB8AC3E}">
        <p14:creationId xmlns:p14="http://schemas.microsoft.com/office/powerpoint/2010/main" val="41117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38</a:t>
            </a:fld>
            <a:endParaRPr lang="sv-SE"/>
          </a:p>
        </p:txBody>
      </p:sp>
    </p:spTree>
    <p:extLst>
      <p:ext uri="{BB962C8B-B14F-4D97-AF65-F5344CB8AC3E}">
        <p14:creationId xmlns:p14="http://schemas.microsoft.com/office/powerpoint/2010/main" val="1175797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0842E-DD51-A14F-CD97-089594FC475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1AC9209-DCE1-0931-82BE-C65DA3FEFAF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C26F6A2-7DCF-132A-4085-4701224687B4}"/>
              </a:ext>
            </a:extLst>
          </p:cNvPr>
          <p:cNvSpPr>
            <a:spLocks noGrp="1"/>
          </p:cNvSpPr>
          <p:nvPr>
            <p:ph type="body" idx="1"/>
          </p:nvPr>
        </p:nvSpPr>
        <p:spPr/>
        <p:txBody>
          <a:bodyPr/>
          <a:lstStyle/>
          <a:p>
            <a:r>
              <a:rPr lang="sv-SE"/>
              <a:t>Baka ner den så den är super lätt att följa!!!</a:t>
            </a:r>
          </a:p>
        </p:txBody>
      </p:sp>
      <p:sp>
        <p:nvSpPr>
          <p:cNvPr id="4" name="Platshållare för bildnummer 3">
            <a:extLst>
              <a:ext uri="{FF2B5EF4-FFF2-40B4-BE49-F238E27FC236}">
                <a16:creationId xmlns:a16="http://schemas.microsoft.com/office/drawing/2014/main" id="{D310C378-6F1D-9530-2B71-D16B2CF62A87}"/>
              </a:ext>
            </a:extLst>
          </p:cNvPr>
          <p:cNvSpPr>
            <a:spLocks noGrp="1"/>
          </p:cNvSpPr>
          <p:nvPr>
            <p:ph type="sldNum" sz="quarter" idx="5"/>
          </p:nvPr>
        </p:nvSpPr>
        <p:spPr/>
        <p:txBody>
          <a:bodyPr/>
          <a:lstStyle/>
          <a:p>
            <a:fld id="{3C1B164D-A637-4D09-A9FA-9372177FBCB2}" type="slidenum">
              <a:rPr lang="sv-SE" smtClean="0"/>
              <a:t>44</a:t>
            </a:fld>
            <a:endParaRPr lang="sv-SE"/>
          </a:p>
        </p:txBody>
      </p:sp>
    </p:spTree>
    <p:extLst>
      <p:ext uri="{BB962C8B-B14F-4D97-AF65-F5344CB8AC3E}">
        <p14:creationId xmlns:p14="http://schemas.microsoft.com/office/powerpoint/2010/main" val="1683774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45</a:t>
            </a:fld>
            <a:endParaRPr lang="sv-SE"/>
          </a:p>
        </p:txBody>
      </p:sp>
    </p:spTree>
    <p:extLst>
      <p:ext uri="{BB962C8B-B14F-4D97-AF65-F5344CB8AC3E}">
        <p14:creationId xmlns:p14="http://schemas.microsoft.com/office/powerpoint/2010/main" val="42312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1B164D-A637-4D09-A9FA-9372177FBCB2}" type="slidenum">
              <a:rPr lang="sv-SE" smtClean="0"/>
              <a:t>46</a:t>
            </a:fld>
            <a:endParaRPr lang="sv-SE"/>
          </a:p>
        </p:txBody>
      </p:sp>
    </p:spTree>
    <p:extLst>
      <p:ext uri="{BB962C8B-B14F-4D97-AF65-F5344CB8AC3E}">
        <p14:creationId xmlns:p14="http://schemas.microsoft.com/office/powerpoint/2010/main" val="2208046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50</a:t>
            </a:fld>
            <a:endParaRPr lang="sv-SE"/>
          </a:p>
        </p:txBody>
      </p:sp>
    </p:spTree>
    <p:extLst>
      <p:ext uri="{BB962C8B-B14F-4D97-AF65-F5344CB8AC3E}">
        <p14:creationId xmlns:p14="http://schemas.microsoft.com/office/powerpoint/2010/main" val="1567819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52</a:t>
            </a:fld>
            <a:endParaRPr lang="sv-SE"/>
          </a:p>
        </p:txBody>
      </p:sp>
    </p:spTree>
    <p:extLst>
      <p:ext uri="{BB962C8B-B14F-4D97-AF65-F5344CB8AC3E}">
        <p14:creationId xmlns:p14="http://schemas.microsoft.com/office/powerpoint/2010/main" val="1034412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54</a:t>
            </a:fld>
            <a:endParaRPr lang="sv-SE"/>
          </a:p>
        </p:txBody>
      </p:sp>
    </p:spTree>
    <p:extLst>
      <p:ext uri="{BB962C8B-B14F-4D97-AF65-F5344CB8AC3E}">
        <p14:creationId xmlns:p14="http://schemas.microsoft.com/office/powerpoint/2010/main" val="1829965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60</a:t>
            </a:fld>
            <a:endParaRPr lang="sv-SE"/>
          </a:p>
        </p:txBody>
      </p:sp>
    </p:spTree>
    <p:extLst>
      <p:ext uri="{BB962C8B-B14F-4D97-AF65-F5344CB8AC3E}">
        <p14:creationId xmlns:p14="http://schemas.microsoft.com/office/powerpoint/2010/main" val="3083700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61</a:t>
            </a:fld>
            <a:endParaRPr lang="sv-SE"/>
          </a:p>
        </p:txBody>
      </p:sp>
    </p:spTree>
    <p:extLst>
      <p:ext uri="{BB962C8B-B14F-4D97-AF65-F5344CB8AC3E}">
        <p14:creationId xmlns:p14="http://schemas.microsoft.com/office/powerpoint/2010/main" val="1715921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66</a:t>
            </a:fld>
            <a:endParaRPr lang="sv-SE"/>
          </a:p>
        </p:txBody>
      </p:sp>
    </p:spTree>
    <p:extLst>
      <p:ext uri="{BB962C8B-B14F-4D97-AF65-F5344CB8AC3E}">
        <p14:creationId xmlns:p14="http://schemas.microsoft.com/office/powerpoint/2010/main" val="1345912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68</a:t>
            </a:fld>
            <a:endParaRPr lang="sv-SE"/>
          </a:p>
        </p:txBody>
      </p:sp>
    </p:spTree>
    <p:extLst>
      <p:ext uri="{BB962C8B-B14F-4D97-AF65-F5344CB8AC3E}">
        <p14:creationId xmlns:p14="http://schemas.microsoft.com/office/powerpoint/2010/main" val="879090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A3052-3602-201E-1D2C-9F9A585DA7D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0C16C5F-E71C-096F-4B0A-322DE6E1B7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59D3CF9-7F9D-6C7B-D378-B28813F009FC}"/>
              </a:ext>
            </a:extLst>
          </p:cNvPr>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a:extLst>
              <a:ext uri="{FF2B5EF4-FFF2-40B4-BE49-F238E27FC236}">
                <a16:creationId xmlns:a16="http://schemas.microsoft.com/office/drawing/2014/main" id="{51179730-E531-638E-352C-AD230D6301B8}"/>
              </a:ext>
            </a:extLst>
          </p:cNvPr>
          <p:cNvSpPr>
            <a:spLocks noGrp="1"/>
          </p:cNvSpPr>
          <p:nvPr>
            <p:ph type="sldNum" sz="quarter" idx="5"/>
          </p:nvPr>
        </p:nvSpPr>
        <p:spPr/>
        <p:txBody>
          <a:bodyPr/>
          <a:lstStyle/>
          <a:p>
            <a:fld id="{35A3779C-6B7C-4B9A-9F34-32B06EB84116}" type="slidenum">
              <a:rPr lang="sv-SE" smtClean="0"/>
              <a:t>70</a:t>
            </a:fld>
            <a:endParaRPr lang="sv-SE"/>
          </a:p>
        </p:txBody>
      </p:sp>
    </p:spTree>
    <p:extLst>
      <p:ext uri="{BB962C8B-B14F-4D97-AF65-F5344CB8AC3E}">
        <p14:creationId xmlns:p14="http://schemas.microsoft.com/office/powerpoint/2010/main" val="3559420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22D2C4-308D-43D9-91C4-83FF5EB871B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82D3306-0B7B-6C85-937F-CEDD457E3E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A96ED61-83B6-807B-5CFD-0C4D7E5441FA}"/>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5" name="Platshållare för sidfot 4">
            <a:extLst>
              <a:ext uri="{FF2B5EF4-FFF2-40B4-BE49-F238E27FC236}">
                <a16:creationId xmlns:a16="http://schemas.microsoft.com/office/drawing/2014/main" id="{CDA5CB8C-B208-729E-A033-51E7D33F2C2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F73B5C-A0CB-1CCC-8254-009A367F1CB1}"/>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2404133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F4E0B1-C586-2E8F-8A0A-0BFDC63D34C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03905FB-83FC-4039-BF48-F2F7EF4D13A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A9528C-4E78-AD2D-C15D-95E5BA322E5D}"/>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5" name="Platshållare för sidfot 4">
            <a:extLst>
              <a:ext uri="{FF2B5EF4-FFF2-40B4-BE49-F238E27FC236}">
                <a16:creationId xmlns:a16="http://schemas.microsoft.com/office/drawing/2014/main" id="{F53F5A8C-2790-F18A-0868-8B2EFBFD8C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F399338-4699-235B-E06A-B45520212354}"/>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305234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C07ECB-C6CD-E3DC-6DA9-F946783BEE0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6BA8A53-51A1-3D09-3399-8ECD157151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60ADA63-58FD-8229-173D-CE88012CB957}"/>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5" name="Platshållare för sidfot 4">
            <a:extLst>
              <a:ext uri="{FF2B5EF4-FFF2-40B4-BE49-F238E27FC236}">
                <a16:creationId xmlns:a16="http://schemas.microsoft.com/office/drawing/2014/main" id="{6645AECA-6D3F-F2AA-C047-C1D7D94593A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A804553-9629-483C-6942-6B77613E5631}"/>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72927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4A6116-E87C-508A-AF8B-3841159E900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0E495D2-2C58-9CF1-66EB-C3192C5939E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10DBA72F-CD05-7621-FA71-B7207B6281D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AD1F2D5-0243-A624-70B4-127DA6CD8432}"/>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6" name="Platshållare för sidfot 5">
            <a:extLst>
              <a:ext uri="{FF2B5EF4-FFF2-40B4-BE49-F238E27FC236}">
                <a16:creationId xmlns:a16="http://schemas.microsoft.com/office/drawing/2014/main" id="{05DDA699-7BA4-DAED-D201-AFDFD5D5DC7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3815ABE-2740-239F-6CC1-C8DF89A114CA}"/>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827380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F325F8-3548-FB9E-6B97-908BAB07E57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C79336F-14E3-B4E2-E1E3-845FA858F1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0F4B1CC-0FCD-B9B4-35A5-BD44C6CF3DE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B69AC14-B738-3A97-B1EF-4F1E3B11B7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B1F5792-E3A4-1CDE-B38D-816DF252E4C9}"/>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2F147F8-5CDA-6683-2A3F-E5FF0D0085C3}"/>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8" name="Platshållare för sidfot 7">
            <a:extLst>
              <a:ext uri="{FF2B5EF4-FFF2-40B4-BE49-F238E27FC236}">
                <a16:creationId xmlns:a16="http://schemas.microsoft.com/office/drawing/2014/main" id="{8B55F3A9-301E-B241-2276-47EFA265BCF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42B213A3-CD66-6721-56E9-8D4E268AB4DD}"/>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585696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FCDA86-AFB1-5502-BEE4-D7956F4EF3C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C56E072-DAB2-ADD1-91E9-0D16D740F6AF}"/>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4" name="Platshållare för sidfot 3">
            <a:extLst>
              <a:ext uri="{FF2B5EF4-FFF2-40B4-BE49-F238E27FC236}">
                <a16:creationId xmlns:a16="http://schemas.microsoft.com/office/drawing/2014/main" id="{9EBA22A9-59D3-9E4F-100A-AE2628DD07D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C2D324A-1CD1-D51E-6C27-D605B41F5F19}"/>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407248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8919A7D-7105-E3C9-3F75-6F769405355B}"/>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3" name="Platshållare för sidfot 2">
            <a:extLst>
              <a:ext uri="{FF2B5EF4-FFF2-40B4-BE49-F238E27FC236}">
                <a16:creationId xmlns:a16="http://schemas.microsoft.com/office/drawing/2014/main" id="{5DF723C9-6206-3B54-2F47-2A29E188027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A52FF98-8FBF-14D5-4309-8E6F47FAA63F}"/>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616566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7BEDC7-D088-B9D0-42E3-EE8D508FC70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3146CF7-FFE6-4A1C-6FEC-61DC03765E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2CD545C-9EAD-7F69-A3D7-90268A51D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749F54A-9532-6903-C809-4CCE2E92D4DC}"/>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6" name="Platshållare för sidfot 5">
            <a:extLst>
              <a:ext uri="{FF2B5EF4-FFF2-40B4-BE49-F238E27FC236}">
                <a16:creationId xmlns:a16="http://schemas.microsoft.com/office/drawing/2014/main" id="{A64806E7-FB19-6FF6-CE49-1A00DE574E8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89A8396-1460-D552-4E49-9854536DCAAD}"/>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3480096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8B226A-81A0-8D61-67C0-DE2C5322ACF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66B4F94F-EA47-8B0F-4EC5-B63E9ECF3D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10DC7BD-9CED-C141-9525-9B83AC4296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39B2CB9-8C54-72AD-5408-75382FE6A989}"/>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6" name="Platshållare för sidfot 5">
            <a:extLst>
              <a:ext uri="{FF2B5EF4-FFF2-40B4-BE49-F238E27FC236}">
                <a16:creationId xmlns:a16="http://schemas.microsoft.com/office/drawing/2014/main" id="{E77E2FFD-FE8F-E77A-DB7B-37EE8AC2297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625901-0C23-229F-5477-B5B2812E5AFD}"/>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2307021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E50BD3-E4C4-6C95-BA77-DB218AA230F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A4308E-5FAC-E9D0-ACDC-53B594FA81F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A96E770-287D-9978-D48A-9380041FD7B0}"/>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5" name="Platshållare för sidfot 4">
            <a:extLst>
              <a:ext uri="{FF2B5EF4-FFF2-40B4-BE49-F238E27FC236}">
                <a16:creationId xmlns:a16="http://schemas.microsoft.com/office/drawing/2014/main" id="{1810E3AC-F235-9F1C-9A02-B5CF49386F4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24B7DF-8286-F9D3-26DB-89FC3FD6E9D4}"/>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2914446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CBBB1DF-E22B-FFF4-C16B-883751EF313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FB23798-3758-6CBF-3FBA-D99C765CAE0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007760D-4027-5419-E8B2-D5F02C67E75F}"/>
              </a:ext>
            </a:extLst>
          </p:cNvPr>
          <p:cNvSpPr>
            <a:spLocks noGrp="1"/>
          </p:cNvSpPr>
          <p:nvPr>
            <p:ph type="dt" sz="half" idx="10"/>
          </p:nvPr>
        </p:nvSpPr>
        <p:spPr/>
        <p:txBody>
          <a:bodyPr/>
          <a:lstStyle/>
          <a:p>
            <a:fld id="{E1EDF2E5-C26C-4890-8AE8-D06CD648C7FC}" type="datetimeFigureOut">
              <a:rPr lang="sv-SE" smtClean="0"/>
              <a:t>2026-02-09</a:t>
            </a:fld>
            <a:endParaRPr lang="sv-SE"/>
          </a:p>
        </p:txBody>
      </p:sp>
      <p:sp>
        <p:nvSpPr>
          <p:cNvPr id="5" name="Platshållare för sidfot 4">
            <a:extLst>
              <a:ext uri="{FF2B5EF4-FFF2-40B4-BE49-F238E27FC236}">
                <a16:creationId xmlns:a16="http://schemas.microsoft.com/office/drawing/2014/main" id="{4A08C6AA-E934-DF74-9034-3D9B0D17E3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2AD4D81-3A51-90E2-D4F6-34EC490ED5B2}"/>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392731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mp; Bild - Vi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67356954-6D52-2C42-9FB8-9C2A685D9803}"/>
              </a:ext>
            </a:extLst>
          </p:cNvPr>
          <p:cNvSpPr>
            <a:spLocks noGrp="1"/>
          </p:cNvSpPr>
          <p:nvPr>
            <p:ph type="pic" idx="1"/>
          </p:nvPr>
        </p:nvSpPr>
        <p:spPr>
          <a:xfrm>
            <a:off x="6629400" y="2057399"/>
            <a:ext cx="4725988" cy="4145691"/>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DBA622FA-057F-1A49-82FD-00EAE58B1EC6}"/>
              </a:ext>
            </a:extLst>
          </p:cNvPr>
          <p:cNvSpPr>
            <a:spLocks noGrp="1"/>
          </p:cNvSpPr>
          <p:nvPr>
            <p:ph type="body" sz="half" idx="2" hasCustomPrompt="1"/>
          </p:nvPr>
        </p:nvSpPr>
        <p:spPr>
          <a:xfrm>
            <a:off x="487016" y="2057400"/>
            <a:ext cx="5754758" cy="4145692"/>
          </a:xfrm>
        </p:spPr>
        <p:txBody>
          <a:bodyPr/>
          <a:lstStyle>
            <a:lvl1pPr marL="0" indent="0">
              <a:buClr>
                <a:schemeClr val="bg2"/>
              </a:buClr>
              <a:buSzPct val="100000"/>
              <a:buFont typeface="Arial" panose="020B0604020202020204" pitchFamily="34" charset="0"/>
              <a:buNone/>
              <a:defRPr sz="1800" b="0" i="0">
                <a:latin typeface="Stag Sans Book" panose="020B05030400000200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skriva text</a:t>
            </a:r>
          </a:p>
          <a:p>
            <a:pPr lvl="0"/>
            <a:endParaRPr lang="sv-SE"/>
          </a:p>
          <a:p>
            <a:pPr lvl="0"/>
            <a:endParaRPr lang="sv-SE"/>
          </a:p>
        </p:txBody>
      </p:sp>
      <p:sp>
        <p:nvSpPr>
          <p:cNvPr id="8" name="Rubrik 1">
            <a:extLst>
              <a:ext uri="{FF2B5EF4-FFF2-40B4-BE49-F238E27FC236}">
                <a16:creationId xmlns:a16="http://schemas.microsoft.com/office/drawing/2014/main" id="{69BF31EF-C7E4-B447-A696-0FF9F2901CB9}"/>
              </a:ext>
            </a:extLst>
          </p:cNvPr>
          <p:cNvSpPr>
            <a:spLocks noGrp="1"/>
          </p:cNvSpPr>
          <p:nvPr>
            <p:ph type="title" hasCustomPrompt="1"/>
          </p:nvPr>
        </p:nvSpPr>
        <p:spPr>
          <a:xfrm>
            <a:off x="487017" y="496954"/>
            <a:ext cx="9531626" cy="773252"/>
          </a:xfrm>
          <a:prstGeom prst="rect">
            <a:avLst/>
          </a:prstGeom>
        </p:spPr>
        <p:txBody>
          <a:bodyPr/>
          <a:lstStyle>
            <a:lvl1pPr>
              <a:lnSpc>
                <a:spcPts val="5000"/>
              </a:lnSpc>
              <a:defRPr sz="5500"/>
            </a:lvl1pPr>
          </a:lstStyle>
          <a:p>
            <a:r>
              <a:rPr lang="sv-SE"/>
              <a:t>Rubrik</a:t>
            </a:r>
          </a:p>
        </p:txBody>
      </p:sp>
      <p:sp>
        <p:nvSpPr>
          <p:cNvPr id="9" name="Underrubrik 2">
            <a:extLst>
              <a:ext uri="{FF2B5EF4-FFF2-40B4-BE49-F238E27FC236}">
                <a16:creationId xmlns:a16="http://schemas.microsoft.com/office/drawing/2014/main" id="{30D5A097-E4FE-8C49-A497-01F091472B0A}"/>
              </a:ext>
            </a:extLst>
          </p:cNvPr>
          <p:cNvSpPr>
            <a:spLocks noGrp="1"/>
          </p:cNvSpPr>
          <p:nvPr>
            <p:ph type="subTitle" idx="13" hasCustomPrompt="1"/>
          </p:nvPr>
        </p:nvSpPr>
        <p:spPr>
          <a:xfrm>
            <a:off x="487016" y="1111182"/>
            <a:ext cx="9531625" cy="40950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Tree>
    <p:extLst>
      <p:ext uri="{BB962C8B-B14F-4D97-AF65-F5344CB8AC3E}">
        <p14:creationId xmlns:p14="http://schemas.microsoft.com/office/powerpoint/2010/main" val="25915813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7212E">
                <a:lumMod val="89000"/>
              </a:srgbClr>
            </a:gs>
            <a:gs pos="23000">
              <a:srgbClr val="87212E">
                <a:lumMod val="89000"/>
              </a:srgbClr>
            </a:gs>
            <a:gs pos="69000">
              <a:srgbClr val="87212E">
                <a:lumMod val="75000"/>
              </a:srgbClr>
            </a:gs>
            <a:gs pos="97000">
              <a:srgbClr val="87212E">
                <a:lumMod val="70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4C5E698-D765-4A9A-3F7F-80E326A756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2516F61-5F7A-9347-A79A-9076F4C45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3798D4D-8488-99A1-8EFA-18DFBC04BA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DF2E5-C26C-4890-8AE8-D06CD648C7FC}" type="datetimeFigureOut">
              <a:rPr lang="sv-SE" smtClean="0"/>
              <a:t>2026-02-09</a:t>
            </a:fld>
            <a:endParaRPr lang="sv-SE"/>
          </a:p>
        </p:txBody>
      </p:sp>
      <p:sp>
        <p:nvSpPr>
          <p:cNvPr id="5" name="Platshållare för sidfot 4">
            <a:extLst>
              <a:ext uri="{FF2B5EF4-FFF2-40B4-BE49-F238E27FC236}">
                <a16:creationId xmlns:a16="http://schemas.microsoft.com/office/drawing/2014/main" id="{908B8A28-8FD7-3945-E7CE-052EBC7EB8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E13DF1D-9D6C-881C-437E-D4C09A09A3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2392A-0EBF-4572-B322-407E9085EEB5}" type="slidenum">
              <a:rPr lang="sv-SE" smtClean="0"/>
              <a:t>‹#›</a:t>
            </a:fld>
            <a:endParaRPr lang="sv-SE"/>
          </a:p>
        </p:txBody>
      </p:sp>
    </p:spTree>
    <p:extLst>
      <p:ext uri="{BB962C8B-B14F-4D97-AF65-F5344CB8AC3E}">
        <p14:creationId xmlns:p14="http://schemas.microsoft.com/office/powerpoint/2010/main" val="2723514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ikrosso.se"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utbildning.sisuidrottsbocker.se/fotboll/tranare/spelarutbildning/svffs-spelarutbildningsplan/spel-5-mot-5/spelet/"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utbildning.sisuidrottsbocker.se/fotboll/tranare/spelarutbildning/svffs-spelarutbildningsplan/spel-5-mot-5/spelet/"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hyperlink" Target="https://utbildning.sisuidrottsbocker.se/fotboll/tranare/spelarutbildning/svffs-spelarutbildningsplan/spel-7-mot-7/spelet2/spelets-skeden/forsvarsspel/" TargetMode="External"/><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hyperlink" Target="https://utbildning.sisuidrottsbocker.se/fotboll/tranare/spelarutbildning/svffs-spelarutbildningsplan/spel-7-mot-7/spelet2/spelets-skeden/anfallsspel/" TargetMode="External"/><Relationship Id="rId5" Type="http://schemas.openxmlformats.org/officeDocument/2006/relationships/image" Target="../media/image6.png"/><Relationship Id="rId4" Type="http://schemas.openxmlformats.org/officeDocument/2006/relationships/hyperlink" Target="https://utbildning.sisuidrottsbocker.se/fotboll/tranare/spelarutbildning/svffs-spelarutbildningsplan/spel-7-mot-7/spelet2/mojligheter-i-spelet/" TargetMode="External"/><Relationship Id="rId9"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utbildning.sisuforlag.se/fotboll/tranare/spelarutbildning/svffs-spelarutbildningsplan/spel-9-mot-9/traning/exempel-traningspass-9-mot-9/fifa-11/" TargetMode="External"/><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hyperlink" Target="https://utbildning.sisuidrottsbocker.se/fotboll/tranare/spelarutbildning/svffs-spelarutbildningsplan/spel-9-mot-9/spelet2/mojligheter-i-spelet/" TargetMode="External"/><Relationship Id="rId4" Type="http://schemas.openxmlformats.org/officeDocument/2006/relationships/hyperlink" Target="https://utbildning.sisuforlag.se/fotboll/tranare/spelarutbildning/knakontroll/"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utbildning.sisuforlag.se/fotboll/tranare/spelarutbildning/svffs-spelarutbildningsplan/spel-9-mot-9/traning/exempel-traningspass-9-mot-9/fifa-11/" TargetMode="External"/><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hyperlink" Target="https://utbildning.sisuidrottsbocker.se/fotboll/tranare/spelarutbildning/svffs-spelarutbildningsplan/spel-11-mot-11/spelet2/mojligheter-i-spelet/" TargetMode="External"/><Relationship Id="rId4" Type="http://schemas.openxmlformats.org/officeDocument/2006/relationships/hyperlink" Target="https://utbildning.sisuforlag.se/fotboll/tranare/spelarutbildning/knakontroll/"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kansli.sportadmin.se/traningsplanering/ovningsbank"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utbildning.sisuidrottsbocker.se/fotboll/tranare/spelarutbildning/svffs-spelarutbildningsplan/spel-5-mot-5/spelet/"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7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23CD9498-6084-6C55-EE19-1BAE115BC0F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2" name="Rubrik 1">
            <a:extLst>
              <a:ext uri="{FF2B5EF4-FFF2-40B4-BE49-F238E27FC236}">
                <a16:creationId xmlns:a16="http://schemas.microsoft.com/office/drawing/2014/main" id="{40CD4865-7C54-84AC-438E-A11F88A23D43}"/>
              </a:ext>
            </a:extLst>
          </p:cNvPr>
          <p:cNvSpPr>
            <a:spLocks noGrp="1"/>
          </p:cNvSpPr>
          <p:nvPr>
            <p:ph type="ctrTitle"/>
          </p:nvPr>
        </p:nvSpPr>
        <p:spPr>
          <a:xfrm>
            <a:off x="-2275" y="1529721"/>
            <a:ext cx="12191999" cy="2712718"/>
          </a:xfrm>
        </p:spPr>
        <p:txBody>
          <a:bodyPr>
            <a:normAutofit/>
          </a:bodyPr>
          <a:lstStyle/>
          <a:p>
            <a:r>
              <a:rPr lang="sv-SE" b="1" dirty="0">
                <a:solidFill>
                  <a:schemeClr val="bg1"/>
                </a:solidFill>
                <a:latin typeface="Aptos Display" panose="020B0004020202020204" pitchFamily="34" charset="0"/>
                <a:ea typeface="Cambria" panose="02040503050406030204" pitchFamily="18" charset="0"/>
              </a:rPr>
              <a:t>SPELARUTBILDNINGSPLAN</a:t>
            </a:r>
            <a:br>
              <a:rPr lang="sv-SE" dirty="0">
                <a:solidFill>
                  <a:schemeClr val="bg1"/>
                </a:solidFill>
                <a:latin typeface="Aptos Display" panose="020B0004020202020204" pitchFamily="34" charset="0"/>
                <a:ea typeface="Cambria" panose="02040503050406030204" pitchFamily="18" charset="0"/>
              </a:rPr>
            </a:br>
            <a:r>
              <a:rPr lang="sv-SE" sz="4000" dirty="0">
                <a:solidFill>
                  <a:schemeClr val="bg1"/>
                </a:solidFill>
                <a:latin typeface="Aptos Display" panose="020B0004020202020204" pitchFamily="34" charset="0"/>
                <a:ea typeface="Cambria" panose="02040503050406030204" pitchFamily="18" charset="0"/>
              </a:rPr>
              <a:t>IK RÖSSÖ UDDEVALLA</a:t>
            </a:r>
            <a:br>
              <a:rPr lang="sv-SE" sz="4000" dirty="0">
                <a:solidFill>
                  <a:schemeClr val="bg1"/>
                </a:solidFill>
                <a:latin typeface="Aptos Display" panose="020B0004020202020204" pitchFamily="34" charset="0"/>
                <a:ea typeface="Cambria" panose="02040503050406030204" pitchFamily="18" charset="0"/>
              </a:rPr>
            </a:br>
            <a:r>
              <a:rPr lang="sv-SE" sz="1800" dirty="0">
                <a:solidFill>
                  <a:schemeClr val="bg1"/>
                </a:solidFill>
                <a:latin typeface="Aptos Display" panose="020B0004020202020204" pitchFamily="34" charset="0"/>
                <a:ea typeface="Cambria" panose="02040503050406030204" pitchFamily="18" charset="0"/>
              </a:rPr>
              <a:t>2026</a:t>
            </a:r>
            <a:endParaRPr lang="sv-SE" sz="2400" dirty="0">
              <a:solidFill>
                <a:schemeClr val="bg1"/>
              </a:solidFill>
              <a:latin typeface="Aptos Display" panose="020B0004020202020204" pitchFamily="34" charset="0"/>
              <a:ea typeface="Cambria" panose="02040503050406030204" pitchFamily="18" charset="0"/>
            </a:endParaRPr>
          </a:p>
        </p:txBody>
      </p:sp>
      <p:sp>
        <p:nvSpPr>
          <p:cNvPr id="16" name="textruta 15">
            <a:extLst>
              <a:ext uri="{FF2B5EF4-FFF2-40B4-BE49-F238E27FC236}">
                <a16:creationId xmlns:a16="http://schemas.microsoft.com/office/drawing/2014/main" id="{D9D9C219-1CDE-6DC1-BA1C-943B9A601505}"/>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21" name="textruta 20">
            <a:extLst>
              <a:ext uri="{FF2B5EF4-FFF2-40B4-BE49-F238E27FC236}">
                <a16:creationId xmlns:a16="http://schemas.microsoft.com/office/drawing/2014/main" id="{6DD1F974-A6BA-99F1-36AF-258F5CBD22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2" name="Bildobjekt 21" descr="En bild som visar Grafik, logotyp, kyckling, text&#10;&#10;Automatiskt genererad beskrivning">
            <a:extLst>
              <a:ext uri="{FF2B5EF4-FFF2-40B4-BE49-F238E27FC236}">
                <a16:creationId xmlns:a16="http://schemas.microsoft.com/office/drawing/2014/main" id="{6CB23D40-23E3-B010-49F1-6E944ED3D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770157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65A95-9BFA-BFA3-9F9C-8FC127DF441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FD3536A-6811-E5FD-CFDB-59771B181C6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p>
        </p:txBody>
      </p:sp>
      <p:pic>
        <p:nvPicPr>
          <p:cNvPr id="12" name="Bildobjekt 11" descr="En bild som visar Grafik, logotyp, kyckling, text&#10;&#10;Automatiskt genererad beskrivning">
            <a:extLst>
              <a:ext uri="{FF2B5EF4-FFF2-40B4-BE49-F238E27FC236}">
                <a16:creationId xmlns:a16="http://schemas.microsoft.com/office/drawing/2014/main" id="{DE8A560C-671E-6EBC-9AA8-9BCFCF74E4E1}"/>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9A7EDB09-3CE1-C67E-BF8C-49A552B971B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3" name="textruta 2">
            <a:extLst>
              <a:ext uri="{FF2B5EF4-FFF2-40B4-BE49-F238E27FC236}">
                <a16:creationId xmlns:a16="http://schemas.microsoft.com/office/drawing/2014/main" id="{BA3D987F-2F48-C743-B25A-7D4CEE72C946}"/>
              </a:ext>
            </a:extLst>
          </p:cNvPr>
          <p:cNvSpPr txBox="1"/>
          <p:nvPr/>
        </p:nvSpPr>
        <p:spPr>
          <a:xfrm>
            <a:off x="850295" y="1555845"/>
            <a:ext cx="8214657" cy="4247317"/>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000" dirty="0">
                <a:solidFill>
                  <a:prstClr val="white"/>
                </a:solidFill>
                <a:latin typeface="Aptos Display" panose="020B0004020202020204" pitchFamily="34" charset="0"/>
                <a:ea typeface="Calibri" panose="020F0502020204030204" pitchFamily="34" charset="0"/>
              </a:rPr>
              <a:t>Värdegrund &amp; vision</a:t>
            </a:r>
          </a:p>
          <a:p>
            <a:pPr marL="285750" indent="-285750">
              <a:lnSpc>
                <a:spcPct val="150000"/>
              </a:lnSpc>
              <a:buFont typeface="Arial" panose="020B0604020202020204" pitchFamily="34" charset="0"/>
              <a:buChar char="•"/>
              <a:defRPr/>
            </a:pPr>
            <a:r>
              <a:rPr lang="sv-SE" sz="2000" dirty="0">
                <a:solidFill>
                  <a:prstClr val="white"/>
                </a:solidFill>
                <a:latin typeface="Aptos Display" panose="020B0004020202020204" pitchFamily="34" charset="0"/>
                <a:ea typeface="Calibri" panose="020F0502020204030204" pitchFamily="34" charset="0"/>
              </a:rPr>
              <a:t>Spelarutbildningsplanens syfte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white"/>
                </a:solidFill>
                <a:effectLst/>
                <a:uLnTx/>
                <a:uFillTx/>
                <a:latin typeface="Aptos Display" panose="020B0004020202020204" pitchFamily="34" charset="0"/>
                <a:ea typeface="Calibri" panose="020F0502020204030204" pitchFamily="34" charset="0"/>
              </a:rPr>
              <a:t>Träningsmiljö</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000" dirty="0">
                <a:solidFill>
                  <a:prstClr val="white"/>
                </a:solidFill>
                <a:latin typeface="Aptos Display" panose="020B0004020202020204" pitchFamily="34" charset="0"/>
                <a:ea typeface="Calibri" panose="020F0502020204030204" pitchFamily="34" charset="0"/>
              </a:rPr>
              <a:t>Matchmiljö</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000" dirty="0">
                <a:solidFill>
                  <a:prstClr val="white"/>
                </a:solidFill>
                <a:latin typeface="Aptos Display" panose="020B0004020202020204" pitchFamily="34" charset="0"/>
                <a:ea typeface="Calibri" panose="020F0502020204030204" pitchFamily="34" charset="0"/>
              </a:rPr>
              <a:t>Spelarutbildningsplanen</a:t>
            </a:r>
          </a:p>
          <a:p>
            <a:pPr marL="742950" lvl="1" indent="-285750">
              <a:buFont typeface="Arial" panose="020B0604020202020204" pitchFamily="34" charset="0"/>
              <a:buChar char="•"/>
              <a:defRPr/>
            </a:pPr>
            <a:r>
              <a:rPr kumimoji="0" lang="sv-SE" sz="2000" b="0" i="0" u="none" strike="noStrike" kern="1200" cap="none" spc="0" normalizeH="0" noProof="0" dirty="0">
                <a:ln>
                  <a:noFill/>
                </a:ln>
                <a:solidFill>
                  <a:schemeClr val="bg1"/>
                </a:solidFill>
                <a:effectLst/>
                <a:uLnTx/>
                <a:uFillTx/>
                <a:latin typeface="Aptos Display" panose="020B0004020202020204" pitchFamily="34" charset="0"/>
                <a:ea typeface="Calibri" panose="020F0502020204030204" pitchFamily="34" charset="0"/>
              </a:rPr>
              <a:t>3 mot 3 </a:t>
            </a:r>
          </a:p>
          <a:p>
            <a:pPr marL="742950" lvl="1" indent="-285750">
              <a:buFont typeface="Arial" panose="020B0604020202020204" pitchFamily="34" charset="0"/>
              <a:buChar char="•"/>
              <a:defRPr/>
            </a:pPr>
            <a:r>
              <a:rPr lang="sv-SE" sz="2000" dirty="0">
                <a:solidFill>
                  <a:prstClr val="white"/>
                </a:solidFill>
                <a:latin typeface="Aptos Display" panose="020B0004020202020204" pitchFamily="34" charset="0"/>
                <a:ea typeface="Calibri" panose="020F0502020204030204" pitchFamily="34" charset="0"/>
              </a:rPr>
              <a:t>5 mot 5</a:t>
            </a:r>
          </a:p>
          <a:p>
            <a:pPr marL="742950" lvl="1" indent="-285750">
              <a:buFont typeface="Arial" panose="020B0604020202020204" pitchFamily="34" charset="0"/>
              <a:buChar char="•"/>
              <a:defRPr/>
            </a:pPr>
            <a:r>
              <a:rPr kumimoji="0" lang="sv-SE" sz="2000" b="0" i="0" u="none" strike="noStrike" kern="1200" cap="none" spc="0" normalizeH="0" noProof="0" dirty="0">
                <a:ln>
                  <a:noFill/>
                </a:ln>
                <a:solidFill>
                  <a:prstClr val="white"/>
                </a:solidFill>
                <a:effectLst/>
                <a:uLnTx/>
                <a:uFillTx/>
                <a:latin typeface="Aptos Display" panose="020B0004020202020204" pitchFamily="34" charset="0"/>
                <a:ea typeface="Calibri" panose="020F0502020204030204" pitchFamily="34" charset="0"/>
              </a:rPr>
              <a:t>7 mot 7</a:t>
            </a:r>
          </a:p>
          <a:p>
            <a:pPr marL="742950" lvl="1" indent="-285750">
              <a:buFont typeface="Arial" panose="020B0604020202020204" pitchFamily="34" charset="0"/>
              <a:buChar char="•"/>
              <a:defRPr/>
            </a:pPr>
            <a:r>
              <a:rPr lang="sv-SE" sz="2000" dirty="0">
                <a:solidFill>
                  <a:prstClr val="white"/>
                </a:solidFill>
                <a:latin typeface="Aptos Display" panose="020B0004020202020204" pitchFamily="34" charset="0"/>
                <a:ea typeface="Calibri" panose="020F0502020204030204" pitchFamily="34" charset="0"/>
              </a:rPr>
              <a:t>9 mot 9</a:t>
            </a:r>
          </a:p>
          <a:p>
            <a:pPr marL="742950" lvl="1" indent="-285750">
              <a:buFont typeface="Arial" panose="020B0604020202020204" pitchFamily="34" charset="0"/>
              <a:buChar char="•"/>
              <a:defRPr/>
            </a:pPr>
            <a:r>
              <a:rPr lang="sv-SE" sz="2000" dirty="0">
                <a:solidFill>
                  <a:prstClr val="white"/>
                </a:solidFill>
                <a:latin typeface="Aptos Display"/>
                <a:ea typeface="Calibri"/>
              </a:rPr>
              <a:t>11 mot 11</a:t>
            </a:r>
          </a:p>
          <a:p>
            <a:pPr marL="742950" lvl="1" indent="-285750">
              <a:buFont typeface="Arial" panose="020B0604020202020204" pitchFamily="34" charset="0"/>
              <a:buChar char="•"/>
              <a:defRPr/>
            </a:pPr>
            <a:r>
              <a:rPr lang="sv-SE" sz="2000" dirty="0">
                <a:solidFill>
                  <a:schemeClr val="bg1"/>
                </a:solidFill>
                <a:latin typeface="Aptos Display"/>
                <a:ea typeface="Calibri"/>
              </a:rPr>
              <a:t>Grunden</a:t>
            </a:r>
            <a:endParaRPr lang="sv-SE" sz="2000" b="0" i="0" u="none" strike="noStrike" kern="1200" cap="none" spc="0" normalizeH="0" noProof="0" dirty="0">
              <a:ln>
                <a:noFill/>
              </a:ln>
              <a:solidFill>
                <a:schemeClr val="bg1"/>
              </a:solidFill>
              <a:effectLst/>
              <a:uLnTx/>
              <a:uFillTx/>
              <a:latin typeface="Aptos Display"/>
              <a:ea typeface="Calibri"/>
            </a:endParaRPr>
          </a:p>
        </p:txBody>
      </p:sp>
      <p:sp>
        <p:nvSpPr>
          <p:cNvPr id="4" name="textruta 3">
            <a:extLst>
              <a:ext uri="{FF2B5EF4-FFF2-40B4-BE49-F238E27FC236}">
                <a16:creationId xmlns:a16="http://schemas.microsoft.com/office/drawing/2014/main" id="{E89C8A31-95F2-80B2-931D-0D844375EAC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C58763DA-09D7-02C4-2516-BDD8BC317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99FFB867-6145-66BC-E3BB-181CBD8AC916}"/>
              </a:ext>
            </a:extLst>
          </p:cNvPr>
          <p:cNvSpPr txBox="1"/>
          <p:nvPr/>
        </p:nvSpPr>
        <p:spPr>
          <a:xfrm>
            <a:off x="5838825" y="1343025"/>
            <a:ext cx="3695700" cy="3467100"/>
          </a:xfrm>
          <a:prstGeom prst="rect">
            <a:avLst/>
          </a:prstGeom>
          <a:noFill/>
        </p:spPr>
        <p:txBody>
          <a:bodyPr wrap="square" rtlCol="0">
            <a:spAutoFit/>
          </a:bodyPr>
          <a:lstStyle/>
          <a:p>
            <a:endParaRPr lang="sv-SE"/>
          </a:p>
        </p:txBody>
      </p:sp>
    </p:spTree>
    <p:extLst>
      <p:ext uri="{BB962C8B-B14F-4D97-AF65-F5344CB8AC3E}">
        <p14:creationId xmlns:p14="http://schemas.microsoft.com/office/powerpoint/2010/main" val="200033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DC5FB-A466-67DA-51D5-35B37EEBAB3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7F63DB4-1CCF-AC93-0238-64B8C7BABA22}"/>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VÄRDEGRUND</a:t>
            </a:r>
          </a:p>
        </p:txBody>
      </p:sp>
      <p:pic>
        <p:nvPicPr>
          <p:cNvPr id="12" name="Bildobjekt 11" descr="En bild som visar Grafik, logotyp, kyckling, text&#10;&#10;Automatiskt genererad beskrivning">
            <a:extLst>
              <a:ext uri="{FF2B5EF4-FFF2-40B4-BE49-F238E27FC236}">
                <a16:creationId xmlns:a16="http://schemas.microsoft.com/office/drawing/2014/main" id="{2255BD51-DE90-93FB-8D87-9CE91840B2E8}"/>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7D0CA258-8E0D-2211-A5FC-AFB7DFAFD8D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4" name="textruta 3">
            <a:extLst>
              <a:ext uri="{FF2B5EF4-FFF2-40B4-BE49-F238E27FC236}">
                <a16:creationId xmlns:a16="http://schemas.microsoft.com/office/drawing/2014/main" id="{2F115F0B-4A10-B6EE-58C6-E307E7D1E35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AD369C1E-E5A6-3C53-3A73-C78BB4C3C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4A79E996-7502-54AE-0717-F320F30CA4D5}"/>
              </a:ext>
            </a:extLst>
          </p:cNvPr>
          <p:cNvSpPr txBox="1"/>
          <p:nvPr/>
        </p:nvSpPr>
        <p:spPr>
          <a:xfrm>
            <a:off x="850295" y="1555845"/>
            <a:ext cx="10504642" cy="2585323"/>
          </a:xfrm>
          <a:prstGeom prst="rect">
            <a:avLst/>
          </a:prstGeom>
          <a:noFill/>
        </p:spPr>
        <p:txBody>
          <a:bodyPr wrap="square" rtlCol="0">
            <a:spAutoFit/>
          </a:bodyPr>
          <a:lstStyle/>
          <a:p>
            <a:pPr>
              <a:tabLst>
                <a:tab pos="355600" algn="l"/>
              </a:tabLst>
            </a:pPr>
            <a:r>
              <a:rPr lang="sv-SE">
                <a:solidFill>
                  <a:schemeClr val="bg1"/>
                </a:solidFill>
                <a:latin typeface="Arial" panose="020B0604020202020204" pitchFamily="34" charset="0"/>
                <a:cs typeface="Arial" panose="020B0604020202020204" pitchFamily="34" charset="0"/>
              </a:rPr>
              <a:t>Vi jobbar varje dag för en jämställd fotboll, en fotboll där tjejer är lika viktiga som killar. Vi följer barnkonventionen där barnets bästa sätts i första rummet. Alla bereds möjlighet att utvecklas individuellt och i sin egen takt. Vi vill att tjejer ska spela mycket fotboll och hålla på länge. Därför inkluderar vi alla, även de som ser fotboll mer som glädje och gemenskap snarare än en tävling. Vi toppar inga lag under ungdomstiden. Spelarna får speltid efter ambition och träningsnärvaro snarare än förmåga. Vi diskriminerar ingen utifrån hudfärg, religion, etnisk tillhörighet, sexuell läggning, könsöverskridande identitet eller uttryck, funktionsnedsättning, kön eller ålder. Vi uppträder respektfullt mot varandra, motspelare, andra ledare och domare. Vi utbildar våra ledare i detta ledarskap. </a:t>
            </a:r>
            <a:endParaRPr lang="sv-SE" sz="2000" i="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446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E08F-B9FE-308A-3F6A-997BFC8BE0A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B2CD5AC-7A8A-60FC-F0BC-66A1EA4FE20C}"/>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VISION</a:t>
            </a:r>
          </a:p>
        </p:txBody>
      </p:sp>
      <p:pic>
        <p:nvPicPr>
          <p:cNvPr id="12" name="Bildobjekt 11" descr="En bild som visar Grafik, logotyp, kyckling, text&#10;&#10;Automatiskt genererad beskrivning">
            <a:extLst>
              <a:ext uri="{FF2B5EF4-FFF2-40B4-BE49-F238E27FC236}">
                <a16:creationId xmlns:a16="http://schemas.microsoft.com/office/drawing/2014/main" id="{1916CEE2-F796-E102-68C5-7758D8AE274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80EA3504-1474-108D-049A-ED58B749F25B}"/>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4" name="textruta 3">
            <a:extLst>
              <a:ext uri="{FF2B5EF4-FFF2-40B4-BE49-F238E27FC236}">
                <a16:creationId xmlns:a16="http://schemas.microsoft.com/office/drawing/2014/main" id="{3114390D-7086-1079-AAD5-966CC3AA6E5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D585C0BA-EC46-0670-58B2-C7E445C23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DA61BA9D-F234-D575-8651-447D277B41F3}"/>
              </a:ext>
            </a:extLst>
          </p:cNvPr>
          <p:cNvSpPr txBox="1"/>
          <p:nvPr/>
        </p:nvSpPr>
        <p:spPr>
          <a:xfrm>
            <a:off x="850295" y="1555845"/>
            <a:ext cx="10504642" cy="1200329"/>
          </a:xfrm>
          <a:prstGeom prst="rect">
            <a:avLst/>
          </a:prstGeom>
          <a:noFill/>
        </p:spPr>
        <p:txBody>
          <a:bodyPr wrap="square" rtlCol="0">
            <a:spAutoFit/>
          </a:bodyPr>
          <a:lstStyle/>
          <a:p>
            <a:pPr>
              <a:tabLst>
                <a:tab pos="355600" algn="l"/>
              </a:tabLst>
            </a:pPr>
            <a:r>
              <a:rPr lang="sv-SE" dirty="0">
                <a:solidFill>
                  <a:schemeClr val="bg1"/>
                </a:solidFill>
                <a:latin typeface="Arial" panose="020B0604020202020204" pitchFamily="34" charset="0"/>
                <a:cs typeface="Arial" panose="020B0604020202020204" pitchFamily="34" charset="0"/>
              </a:rPr>
              <a:t>År 2030 har kvinnor och flickor samma möjligheter som män och pojkar att spela, tävla och utvecklas som fotbollsspelare fram till och med elitnivå. I Uddevalla är fotbollen prioriterad och har en central plats med hög tillgänglighet till träningsytor och samlingslokaler. Vi har ett representationslag i damallsvenskan.</a:t>
            </a:r>
          </a:p>
        </p:txBody>
      </p:sp>
    </p:spTree>
    <p:extLst>
      <p:ext uri="{BB962C8B-B14F-4D97-AF65-F5344CB8AC3E}">
        <p14:creationId xmlns:p14="http://schemas.microsoft.com/office/powerpoint/2010/main" val="2729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C7F2A-F7BF-D068-1395-52C7787611D9}"/>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E70E045-EE89-5DA8-5A33-F70CC52D37F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2192ED72-2890-2D95-A2A6-81E0BA00A6B7}"/>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7" name="textruta 6">
            <a:extLst>
              <a:ext uri="{FF2B5EF4-FFF2-40B4-BE49-F238E27FC236}">
                <a16:creationId xmlns:a16="http://schemas.microsoft.com/office/drawing/2014/main" id="{C617B9E1-55FC-BA31-E0C4-57FD01CF555B}"/>
              </a:ext>
            </a:extLst>
          </p:cNvPr>
          <p:cNvSpPr txBox="1"/>
          <p:nvPr/>
        </p:nvSpPr>
        <p:spPr>
          <a:xfrm>
            <a:off x="850295" y="1555845"/>
            <a:ext cx="10504642" cy="3877985"/>
          </a:xfrm>
          <a:prstGeom prst="rect">
            <a:avLst/>
          </a:prstGeom>
          <a:noFill/>
        </p:spPr>
        <p:txBody>
          <a:bodyPr wrap="square" lIns="91440" tIns="45720" rIns="91440" bIns="45720" rtlCol="0" anchor="t">
            <a:spAutoFit/>
          </a:bodyPr>
          <a:lstStyle/>
          <a:p>
            <a:pPr>
              <a:tabLst>
                <a:tab pos="355600" algn="l"/>
              </a:tabLst>
            </a:pPr>
            <a:r>
              <a:rPr lang="sv-SE" dirty="0">
                <a:solidFill>
                  <a:schemeClr val="bg1"/>
                </a:solidFill>
                <a:latin typeface="Aptos Display"/>
              </a:rPr>
              <a:t>Spelarutbildningsplanen följer SvFF riktlinjer för barn- och ungdomsverksamhet och är den styrande guiden för våra barn och ungdomsledare tillsammans med </a:t>
            </a:r>
            <a:r>
              <a:rPr lang="sv-SE" dirty="0" err="1">
                <a:solidFill>
                  <a:schemeClr val="bg1"/>
                </a:solidFill>
                <a:latin typeface="Aptos Display"/>
              </a:rPr>
              <a:t>Playbooken</a:t>
            </a:r>
            <a:r>
              <a:rPr lang="sv-SE" dirty="0">
                <a:solidFill>
                  <a:schemeClr val="bg1"/>
                </a:solidFill>
                <a:latin typeface="Aptos Display"/>
              </a:rPr>
              <a:t> i pedagogiskt lärande. </a:t>
            </a:r>
          </a:p>
          <a:p>
            <a:pPr>
              <a:tabLst>
                <a:tab pos="355600" algn="l"/>
              </a:tabLst>
            </a:pPr>
            <a:br>
              <a:rPr lang="sv-SE" dirty="0">
                <a:solidFill>
                  <a:schemeClr val="bg1"/>
                </a:solidFill>
                <a:latin typeface="Aptos Display" panose="020B0004020202020204" pitchFamily="34" charset="0"/>
              </a:rPr>
            </a:br>
            <a:r>
              <a:rPr lang="sv-SE" dirty="0">
                <a:solidFill>
                  <a:schemeClr val="bg1"/>
                </a:solidFill>
                <a:latin typeface="Aptos Display"/>
              </a:rPr>
              <a:t>Spelarutbildningsplanen är ett levande dokument och baseras på synpunkter från ledare och förening gemensamt med basen i SvFF rekommendationer. </a:t>
            </a:r>
            <a:br>
              <a:rPr lang="sv-SE" dirty="0">
                <a:solidFill>
                  <a:schemeClr val="bg1"/>
                </a:solidFill>
                <a:latin typeface="Aptos Display" panose="020B0004020202020204" pitchFamily="34" charset="0"/>
              </a:rPr>
            </a:br>
            <a:br>
              <a:rPr lang="sv-SE" dirty="0">
                <a:solidFill>
                  <a:schemeClr val="bg1"/>
                </a:solidFill>
                <a:latin typeface="Aptos Display" panose="020B0004020202020204" pitchFamily="34" charset="0"/>
              </a:rPr>
            </a:br>
            <a:r>
              <a:rPr lang="sv-SE" dirty="0">
                <a:solidFill>
                  <a:schemeClr val="bg1"/>
                </a:solidFill>
                <a:latin typeface="Aptos Display"/>
              </a:rPr>
              <a:t>Syftet med planen är att våra ledare ska förstå vad spelarna skall träna på i olika åldrar och spelformer och ska agera som ett stöddokument.</a:t>
            </a:r>
          </a:p>
          <a:p>
            <a:pPr>
              <a:tabLst>
                <a:tab pos="355600" algn="l"/>
              </a:tabLst>
            </a:pPr>
            <a:endParaRPr lang="sv-SE" dirty="0">
              <a:solidFill>
                <a:schemeClr val="bg1"/>
              </a:solidFill>
              <a:latin typeface="Aptos Display" panose="020B0004020202020204" pitchFamily="34" charset="0"/>
            </a:endParaRPr>
          </a:p>
          <a:p>
            <a:pPr>
              <a:tabLst>
                <a:tab pos="355600" algn="l"/>
              </a:tabLst>
            </a:pPr>
            <a:r>
              <a:rPr lang="sv-SE" dirty="0" err="1">
                <a:solidFill>
                  <a:schemeClr val="bg1"/>
                </a:solidFill>
                <a:latin typeface="Aptos Display"/>
              </a:rPr>
              <a:t>SUP:en</a:t>
            </a:r>
            <a:r>
              <a:rPr lang="sv-SE" dirty="0">
                <a:solidFill>
                  <a:schemeClr val="bg1"/>
                </a:solidFill>
                <a:latin typeface="Aptos Display"/>
              </a:rPr>
              <a:t> är riktlinjer som ska följas av förenings ledare och representanter. </a:t>
            </a:r>
          </a:p>
          <a:p>
            <a:pPr>
              <a:tabLst>
                <a:tab pos="355600" algn="l"/>
              </a:tabLst>
            </a:pPr>
            <a:endParaRPr lang="sv-SE" dirty="0">
              <a:solidFill>
                <a:schemeClr val="accent2"/>
              </a:solidFill>
              <a:latin typeface="Aptos Display"/>
            </a:endParaRPr>
          </a:p>
          <a:p>
            <a:pPr>
              <a:tabLst>
                <a:tab pos="355600" algn="l"/>
              </a:tabLst>
            </a:pPr>
            <a:endParaRPr lang="sv-SE" dirty="0">
              <a:solidFill>
                <a:schemeClr val="bg1"/>
              </a:solidFill>
              <a:latin typeface="Aptos Display" panose="020B0004020202020204" pitchFamily="34" charset="0"/>
            </a:endParaRPr>
          </a:p>
          <a:p>
            <a:pPr>
              <a:tabLst>
                <a:tab pos="355600" algn="l"/>
              </a:tabLst>
            </a:pPr>
            <a:endParaRPr lang="sv-SE" dirty="0">
              <a:solidFill>
                <a:schemeClr val="bg1"/>
              </a:solidFill>
              <a:latin typeface="Aptos Display" panose="020B0004020202020204" pitchFamily="34" charset="0"/>
            </a:endParaRPr>
          </a:p>
          <a:p>
            <a:pPr>
              <a:tabLst>
                <a:tab pos="355600" algn="l"/>
              </a:tabLst>
            </a:pPr>
            <a:r>
              <a:rPr lang="sv-SE" sz="1200" dirty="0">
                <a:solidFill>
                  <a:schemeClr val="bg1"/>
                </a:solidFill>
                <a:latin typeface="Aptos Display" panose="020B0004020202020204" pitchFamily="34" charset="0"/>
              </a:rPr>
              <a:t>Vid tankar om innehållet vänder man sig till Barn-och ungdomsutskottet via </a:t>
            </a:r>
            <a:r>
              <a:rPr lang="sv-SE" sz="1200" i="1" dirty="0">
                <a:solidFill>
                  <a:schemeClr val="bg1"/>
                </a:solidFill>
                <a:latin typeface="Aptos Display" panose="020B0004020202020204" pitchFamily="34" charset="0"/>
                <a:hlinkClick r:id="rId3">
                  <a:extLst>
                    <a:ext uri="{A12FA001-AC4F-418D-AE19-62706E023703}">
                      <ahyp:hlinkClr xmlns:ahyp="http://schemas.microsoft.com/office/drawing/2018/hyperlinkcolor" val="tx"/>
                    </a:ext>
                  </a:extLst>
                </a:hlinkClick>
              </a:rPr>
              <a:t>info@ikrosso.se</a:t>
            </a:r>
            <a:endParaRPr lang="sv-SE" sz="1200" i="1" dirty="0">
              <a:solidFill>
                <a:schemeClr val="bg1"/>
              </a:solidFill>
              <a:latin typeface="Aptos Display" panose="020B0004020202020204" pitchFamily="34" charset="0"/>
            </a:endParaRPr>
          </a:p>
        </p:txBody>
      </p:sp>
      <p:sp>
        <p:nvSpPr>
          <p:cNvPr id="14" name="Rubrik 1">
            <a:extLst>
              <a:ext uri="{FF2B5EF4-FFF2-40B4-BE49-F238E27FC236}">
                <a16:creationId xmlns:a16="http://schemas.microsoft.com/office/drawing/2014/main" id="{33261F80-7054-4E09-5C2B-19ECA0F09CC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OM SPELARUTBILDNINGSPLANEN</a:t>
            </a:r>
          </a:p>
        </p:txBody>
      </p:sp>
      <p:sp>
        <p:nvSpPr>
          <p:cNvPr id="15" name="textruta 14">
            <a:extLst>
              <a:ext uri="{FF2B5EF4-FFF2-40B4-BE49-F238E27FC236}">
                <a16:creationId xmlns:a16="http://schemas.microsoft.com/office/drawing/2014/main" id="{0DC51E44-F0CA-D3DD-0DC3-EF40537A830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7" name="Bildobjekt 16" descr="En bild som visar Grafik, logotyp, kyckling, text&#10;&#10;Automatiskt genererad beskrivning">
            <a:extLst>
              <a:ext uri="{FF2B5EF4-FFF2-40B4-BE49-F238E27FC236}">
                <a16:creationId xmlns:a16="http://schemas.microsoft.com/office/drawing/2014/main" id="{BC5B21A4-AEE5-DAEE-EC6E-B87A259B7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82135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E2B6-75AE-12AF-1601-15F9DE7573A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6F88D2B4-BC89-2AD6-53C6-DBDC07DF307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A011A3B7-08FF-678C-DB8A-DF2CBF598DB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7" name="textruta 6">
            <a:extLst>
              <a:ext uri="{FF2B5EF4-FFF2-40B4-BE49-F238E27FC236}">
                <a16:creationId xmlns:a16="http://schemas.microsoft.com/office/drawing/2014/main" id="{970F443D-8B5B-55BB-8E42-D0AF6484E07E}"/>
              </a:ext>
            </a:extLst>
          </p:cNvPr>
          <p:cNvSpPr txBox="1"/>
          <p:nvPr/>
        </p:nvSpPr>
        <p:spPr>
          <a:xfrm>
            <a:off x="850295" y="1555845"/>
            <a:ext cx="10504642" cy="3693319"/>
          </a:xfrm>
          <a:prstGeom prst="rect">
            <a:avLst/>
          </a:prstGeom>
          <a:noFill/>
        </p:spPr>
        <p:txBody>
          <a:bodyPr wrap="square" lIns="91440" tIns="45720" rIns="91440" bIns="45720" rtlCol="0" anchor="t">
            <a:spAutoFit/>
          </a:bodyPr>
          <a:lstStyle/>
          <a:p>
            <a:pPr>
              <a:tabLst>
                <a:tab pos="355600" algn="l"/>
              </a:tabLst>
            </a:pPr>
            <a:r>
              <a:rPr lang="sv-SE">
                <a:solidFill>
                  <a:schemeClr val="bg1"/>
                </a:solidFill>
              </a:rPr>
              <a:t>Att föreningen har ett gemensamt sätt att spela och träna som genomsyrar verksamheten och dess värdegrund.</a:t>
            </a:r>
          </a:p>
          <a:p>
            <a:pPr>
              <a:tabLst>
                <a:tab pos="355600" algn="l"/>
              </a:tabLst>
            </a:pPr>
            <a:endParaRPr lang="sv-SE">
              <a:solidFill>
                <a:schemeClr val="bg1"/>
              </a:solidFill>
            </a:endParaRPr>
          </a:p>
          <a:p>
            <a:pPr>
              <a:tabLst>
                <a:tab pos="355600" algn="l"/>
              </a:tabLst>
            </a:pPr>
            <a:r>
              <a:rPr lang="sv-SE">
                <a:solidFill>
                  <a:schemeClr val="bg1"/>
                </a:solidFill>
              </a:rPr>
              <a:t>Detta förväntas öka chanserna att…</a:t>
            </a:r>
          </a:p>
          <a:p>
            <a:pPr marL="342900" indent="-342900">
              <a:buFont typeface="Arial" panose="020B0604020202020204" pitchFamily="34" charset="0"/>
              <a:buChar char="•"/>
              <a:tabLst>
                <a:tab pos="355600" algn="l"/>
              </a:tabLst>
            </a:pPr>
            <a:r>
              <a:rPr lang="sv-SE">
                <a:solidFill>
                  <a:schemeClr val="bg1"/>
                </a:solidFill>
              </a:rPr>
              <a:t>…spelare utvecklas och blir bättre</a:t>
            </a:r>
          </a:p>
          <a:p>
            <a:pPr marL="342900" indent="-342900">
              <a:buFont typeface="Arial" panose="020B0604020202020204" pitchFamily="34" charset="0"/>
              <a:buChar char="•"/>
              <a:tabLst>
                <a:tab pos="355600" algn="l"/>
              </a:tabLst>
            </a:pPr>
            <a:r>
              <a:rPr lang="sv-SE">
                <a:solidFill>
                  <a:schemeClr val="bg1"/>
                </a:solidFill>
              </a:rPr>
              <a:t>…spelare lättare kan anpassa sig för spel och träning med flera av föreningens lag</a:t>
            </a:r>
          </a:p>
          <a:p>
            <a:pPr marL="342900" indent="-342900">
              <a:buFont typeface="Arial" panose="020B0604020202020204" pitchFamily="34" charset="0"/>
              <a:buChar char="•"/>
              <a:tabLst>
                <a:tab pos="355600" algn="l"/>
              </a:tabLst>
            </a:pPr>
            <a:r>
              <a:rPr lang="sv-SE">
                <a:solidFill>
                  <a:schemeClr val="bg1"/>
                </a:solidFill>
              </a:rPr>
              <a:t>…ledare i olika lag smidigare kan samarbeta och hjälpa varandra</a:t>
            </a:r>
          </a:p>
          <a:p>
            <a:pPr marL="342900" indent="-342900">
              <a:buFont typeface="Arial" panose="020B0604020202020204" pitchFamily="34" charset="0"/>
              <a:buChar char="•"/>
              <a:tabLst>
                <a:tab pos="355600" algn="l"/>
              </a:tabLst>
            </a:pPr>
            <a:r>
              <a:rPr lang="sv-SE">
                <a:solidFill>
                  <a:schemeClr val="bg1"/>
                </a:solidFill>
              </a:rPr>
              <a:t>…ledare får stöd att planera träningar, matcher och aktiviteter</a:t>
            </a:r>
          </a:p>
          <a:p>
            <a:pPr marL="342900" indent="-342900">
              <a:buFont typeface="Arial" panose="020B0604020202020204" pitchFamily="34" charset="0"/>
              <a:buChar char="•"/>
              <a:tabLst>
                <a:tab pos="355600" algn="l"/>
              </a:tabLst>
            </a:pPr>
            <a:r>
              <a:rPr lang="sv-SE">
                <a:solidFill>
                  <a:schemeClr val="bg1"/>
                </a:solidFill>
              </a:rPr>
              <a:t>…ge en tydlig förväntansbild och kravställning på våra ledare och spelare</a:t>
            </a:r>
          </a:p>
          <a:p>
            <a:pPr marL="342900" indent="-342900">
              <a:buFont typeface="Arial" panose="020B0604020202020204" pitchFamily="34" charset="0"/>
              <a:buChar char="•"/>
              <a:tabLst>
                <a:tab pos="355600" algn="l"/>
              </a:tabLst>
            </a:pPr>
            <a:r>
              <a:rPr lang="sv-SE">
                <a:solidFill>
                  <a:schemeClr val="bg1"/>
                </a:solidFill>
              </a:rPr>
              <a:t>…säkerställa att vi arbetar med vår värdegrund och visioner	</a:t>
            </a:r>
          </a:p>
          <a:p>
            <a:pPr marL="342900" indent="-342900">
              <a:buFont typeface="Arial" panose="020B0604020202020204" pitchFamily="34" charset="0"/>
              <a:buChar char="•"/>
              <a:tabLst>
                <a:tab pos="355600" algn="l"/>
              </a:tabLst>
            </a:pPr>
            <a:r>
              <a:rPr lang="sv-SE">
                <a:solidFill>
                  <a:schemeClr val="bg1"/>
                </a:solidFill>
              </a:rPr>
              <a:t>…skapa långsiktigt lärande och att spelare ska hålla på länge med fotboll</a:t>
            </a:r>
            <a:endParaRPr lang="sv-SE">
              <a:solidFill>
                <a:schemeClr val="bg1"/>
              </a:solidFill>
              <a:ea typeface="Calibri"/>
              <a:cs typeface="Calibri"/>
            </a:endParaRPr>
          </a:p>
          <a:p>
            <a:pPr marL="342900" indent="-342900">
              <a:buFont typeface="Arial" panose="020B0604020202020204" pitchFamily="34" charset="0"/>
              <a:buChar char="•"/>
              <a:tabLst>
                <a:tab pos="355600" algn="l"/>
              </a:tabLst>
            </a:pPr>
            <a:r>
              <a:rPr lang="sv-SE">
                <a:solidFill>
                  <a:schemeClr val="bg1"/>
                </a:solidFill>
                <a:ea typeface="Calibri"/>
                <a:cs typeface="Calibri"/>
              </a:rPr>
              <a:t>…ökad glädje på och vid sidan av planen</a:t>
            </a:r>
          </a:p>
          <a:p>
            <a:pPr>
              <a:tabLst>
                <a:tab pos="355600" algn="l"/>
              </a:tabLst>
            </a:pPr>
            <a:endParaRPr lang="sv-SE">
              <a:solidFill>
                <a:schemeClr val="bg1"/>
              </a:solidFill>
              <a:ea typeface="Calibri"/>
              <a:cs typeface="Calibri"/>
            </a:endParaRPr>
          </a:p>
        </p:txBody>
      </p:sp>
      <p:sp>
        <p:nvSpPr>
          <p:cNvPr id="14" name="Rubrik 1">
            <a:extLst>
              <a:ext uri="{FF2B5EF4-FFF2-40B4-BE49-F238E27FC236}">
                <a16:creationId xmlns:a16="http://schemas.microsoft.com/office/drawing/2014/main" id="{1C8BE86C-5D8E-E217-260D-9468EC606B3A}"/>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SPELARUTBILDNINGSPLANEN </a:t>
            </a:r>
            <a:r>
              <a:rPr lang="sv-SE" sz="4400">
                <a:solidFill>
                  <a:schemeClr val="bg1"/>
                </a:solidFill>
                <a:latin typeface="Aptos Display" panose="020B0004020202020204" pitchFamily="34" charset="0"/>
                <a:ea typeface="Cambria" panose="02040503050406030204" pitchFamily="18" charset="0"/>
              </a:rPr>
              <a:t>– Syfte </a:t>
            </a:r>
          </a:p>
        </p:txBody>
      </p:sp>
      <p:sp>
        <p:nvSpPr>
          <p:cNvPr id="15" name="textruta 14">
            <a:extLst>
              <a:ext uri="{FF2B5EF4-FFF2-40B4-BE49-F238E27FC236}">
                <a16:creationId xmlns:a16="http://schemas.microsoft.com/office/drawing/2014/main" id="{E45F757F-F436-D711-FAD3-8C7C5CF37F6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7" name="Bildobjekt 16" descr="En bild som visar Grafik, logotyp, kyckling, text&#10;&#10;Automatiskt genererad beskrivning">
            <a:extLst>
              <a:ext uri="{FF2B5EF4-FFF2-40B4-BE49-F238E27FC236}">
                <a16:creationId xmlns:a16="http://schemas.microsoft.com/office/drawing/2014/main" id="{5233A46A-D827-E366-7F5D-74D8C9B2C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112531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03E13-18C9-9559-8DA6-DA025B53B255}"/>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8C8A8EE-D833-1C25-FF2E-1E25EE8FDAF3}"/>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3A9BA796-AE41-6509-3D48-6CAEBA5E4DAB}"/>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CB4A0601-06B6-5925-EE47-A2FCD520EF79}"/>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a:ea typeface="Cambria"/>
              </a:rPr>
              <a:t>	</a:t>
            </a:r>
            <a:r>
              <a:rPr lang="sv-SE" sz="4400" b="1">
                <a:solidFill>
                  <a:schemeClr val="bg1"/>
                </a:solidFill>
                <a:latin typeface="Aptos Display"/>
                <a:ea typeface="Cambria"/>
              </a:rPr>
              <a:t>TRÄNINGSMILJÖ </a:t>
            </a:r>
            <a:r>
              <a:rPr lang="sv-SE" sz="4400">
                <a:solidFill>
                  <a:schemeClr val="bg1"/>
                </a:solidFill>
                <a:latin typeface="Aptos Display"/>
                <a:ea typeface="Cambria"/>
              </a:rPr>
              <a:t>5-15</a:t>
            </a:r>
            <a:r>
              <a:rPr lang="sv-SE" sz="4400">
                <a:solidFill>
                  <a:srgbClr val="FFC000"/>
                </a:solidFill>
                <a:latin typeface="Aptos Display"/>
                <a:ea typeface="Cambria"/>
              </a:rPr>
              <a:t> </a:t>
            </a:r>
            <a:r>
              <a:rPr lang="sv-SE" sz="4400">
                <a:solidFill>
                  <a:schemeClr val="bg1"/>
                </a:solidFill>
                <a:latin typeface="Aptos Display"/>
                <a:ea typeface="Cambria"/>
              </a:rPr>
              <a:t>år</a:t>
            </a:r>
          </a:p>
        </p:txBody>
      </p:sp>
      <p:sp>
        <p:nvSpPr>
          <p:cNvPr id="2" name="Platshållare för text 2">
            <a:extLst>
              <a:ext uri="{FF2B5EF4-FFF2-40B4-BE49-F238E27FC236}">
                <a16:creationId xmlns:a16="http://schemas.microsoft.com/office/drawing/2014/main" id="{5009B364-E6D0-716C-FB7C-606E5D8CFA5A}"/>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endParaRPr lang="sv-SE" sz="1600" dirty="0">
              <a:solidFill>
                <a:srgbClr val="FFC000"/>
              </a:solidFill>
              <a:latin typeface="Aptos Display"/>
            </a:endParaRPr>
          </a:p>
          <a:p>
            <a:pPr>
              <a:tabLst>
                <a:tab pos="355600" algn="l"/>
              </a:tabLst>
            </a:pPr>
            <a:r>
              <a:rPr lang="sv-SE" sz="1600" dirty="0">
                <a:solidFill>
                  <a:schemeClr val="bg1"/>
                </a:solidFill>
                <a:latin typeface="Aptos Display"/>
              </a:rPr>
              <a:t>Dessa beteenden och policys skapar en bra miljö.</a:t>
            </a:r>
          </a:p>
          <a:p>
            <a:pPr marL="342900" indent="-342900">
              <a:buFont typeface="Arial" panose="020B0604020202020204" pitchFamily="34" charset="0"/>
              <a:buChar char="•"/>
              <a:tabLst>
                <a:tab pos="355600" algn="l"/>
              </a:tabLst>
            </a:pPr>
            <a:r>
              <a:rPr lang="sv-SE" sz="1600" dirty="0">
                <a:solidFill>
                  <a:schemeClr val="bg1"/>
                </a:solidFill>
                <a:latin typeface="Aptos Display"/>
              </a:rPr>
              <a:t>Glädje står i centrum i allt vi gör</a:t>
            </a:r>
          </a:p>
          <a:p>
            <a:pPr marL="342900" indent="-342900">
              <a:buFont typeface="Arial" panose="020B0604020202020204" pitchFamily="34" charset="0"/>
              <a:buChar char="•"/>
              <a:tabLst>
                <a:tab pos="355600" algn="l"/>
              </a:tabLst>
            </a:pPr>
            <a:r>
              <a:rPr lang="sv-SE" sz="1600" dirty="0">
                <a:solidFill>
                  <a:schemeClr val="bg1"/>
                </a:solidFill>
                <a:latin typeface="Aptos Display"/>
              </a:rPr>
              <a:t>Vi ska leka fotboll</a:t>
            </a:r>
          </a:p>
          <a:p>
            <a:pPr marL="342900" indent="-342900">
              <a:buFont typeface="Arial" panose="020B0604020202020204" pitchFamily="34" charset="0"/>
              <a:buChar char="•"/>
              <a:tabLst>
                <a:tab pos="355600" algn="l"/>
              </a:tabLst>
            </a:pPr>
            <a:r>
              <a:rPr lang="sv-SE" sz="1600" dirty="0">
                <a:solidFill>
                  <a:schemeClr val="bg1"/>
                </a:solidFill>
                <a:latin typeface="Aptos Display"/>
              </a:rPr>
              <a:t>Alltid berömma positiva beteenden och försök. Få spelarna att våga misslyckas vilket kommer skapa modiga spelare</a:t>
            </a:r>
          </a:p>
          <a:p>
            <a:pPr marL="342900" indent="-342900">
              <a:buFont typeface="Arial" panose="020B0604020202020204" pitchFamily="34" charset="0"/>
              <a:buChar char="•"/>
              <a:tabLst>
                <a:tab pos="355600" algn="l"/>
              </a:tabLst>
            </a:pPr>
            <a:r>
              <a:rPr lang="sv-SE" sz="1600" dirty="0">
                <a:solidFill>
                  <a:schemeClr val="bg1"/>
                </a:solidFill>
                <a:latin typeface="Aptos Display"/>
              </a:rPr>
              <a:t>Positiva relationer mellan spelare &amp; spelare, ledare &amp; ledare samt ledare &amp; spelare</a:t>
            </a:r>
          </a:p>
          <a:p>
            <a:pPr marL="342900" indent="-342900">
              <a:buFont typeface="Arial" panose="020B0604020202020204" pitchFamily="34" charset="0"/>
              <a:buChar char="•"/>
              <a:tabLst>
                <a:tab pos="355600" algn="l"/>
              </a:tabLst>
            </a:pPr>
            <a:r>
              <a:rPr lang="sv-SE" sz="1600" dirty="0">
                <a:solidFill>
                  <a:schemeClr val="bg1"/>
                </a:solidFill>
                <a:latin typeface="Aptos Display"/>
              </a:rPr>
              <a:t>Individen ska alltid vara i fokus vi ska utbilda varje enskild spelare</a:t>
            </a:r>
          </a:p>
          <a:p>
            <a:pPr marL="342900" indent="-342900">
              <a:buFont typeface="Arial" panose="020B0604020202020204" pitchFamily="34" charset="0"/>
              <a:buChar char="•"/>
              <a:tabLst>
                <a:tab pos="355600" algn="l"/>
              </a:tabLst>
            </a:pPr>
            <a:r>
              <a:rPr lang="sv-SE" sz="1600" dirty="0">
                <a:solidFill>
                  <a:schemeClr val="bg1"/>
                </a:solidFill>
                <a:latin typeface="Aptos Display"/>
              </a:rPr>
              <a:t>Vi ska alltid sträva efter att varje spelare ska ha så mycket boll som möjligt varje träning</a:t>
            </a:r>
          </a:p>
          <a:p>
            <a:pPr marL="342900" indent="-342900">
              <a:buFont typeface="Arial" panose="020B0604020202020204" pitchFamily="34" charset="0"/>
              <a:buChar char="•"/>
              <a:tabLst>
                <a:tab pos="355600" algn="l"/>
              </a:tabLst>
            </a:pPr>
            <a:r>
              <a:rPr lang="sv-SE" sz="1600" dirty="0">
                <a:solidFill>
                  <a:schemeClr val="bg1"/>
                </a:solidFill>
                <a:latin typeface="Aptos Display"/>
              </a:rPr>
              <a:t>Använd gärna samma övningar ofta. </a:t>
            </a:r>
            <a:r>
              <a:rPr lang="sv-SE" sz="1600">
                <a:solidFill>
                  <a:schemeClr val="bg1"/>
                </a:solidFill>
                <a:latin typeface="Aptos Display"/>
              </a:rPr>
              <a:t>Repetition </a:t>
            </a:r>
            <a:r>
              <a:rPr lang="sv-SE" sz="1600" dirty="0">
                <a:solidFill>
                  <a:schemeClr val="bg1"/>
                </a:solidFill>
                <a:latin typeface="Aptos Display"/>
              </a:rPr>
              <a:t>skapar en trygghet för spelarna samt många övningar kan man ha till olika syften genom bara mindre justeringar</a:t>
            </a:r>
          </a:p>
          <a:p>
            <a:pPr marL="342900" indent="-342900">
              <a:buFont typeface="Arial" panose="020B0604020202020204" pitchFamily="34" charset="0"/>
              <a:buChar char="•"/>
              <a:tabLst>
                <a:tab pos="355600" algn="l"/>
              </a:tabLst>
            </a:pPr>
            <a:r>
              <a:rPr lang="sv-SE" sz="1600" dirty="0">
                <a:solidFill>
                  <a:schemeClr val="bg1"/>
                </a:solidFill>
                <a:latin typeface="Aptos Display"/>
              </a:rPr>
              <a:t>Individuella spelarsamtal ska hållas 1-2 gånger om året med spelare från 12 år och uppåt. Det gör att vi bygger relationer och stämmer av hur spelaren trivs, utvecklas och hur fotbollen funkar i kombination med skola och andra aktiviteter. Som hjälpmedel finns färdiga mallar för olika åldrar. </a:t>
            </a:r>
          </a:p>
        </p:txBody>
      </p:sp>
      <p:sp>
        <p:nvSpPr>
          <p:cNvPr id="3" name="textruta 2">
            <a:extLst>
              <a:ext uri="{FF2B5EF4-FFF2-40B4-BE49-F238E27FC236}">
                <a16:creationId xmlns:a16="http://schemas.microsoft.com/office/drawing/2014/main" id="{66B7726E-FB4A-E74E-2B84-0D9563334B7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7CBD2DA5-D161-9798-EB61-78CC064047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25176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500"/>
                                        <p:tgtEl>
                                          <p:spTgt spid="2">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fade">
                                      <p:cBhvr>
                                        <p:cTn id="26" dur="500"/>
                                        <p:tgtEl>
                                          <p:spTgt spid="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fade">
                                      <p:cBhvr>
                                        <p:cTn id="31" dur="500"/>
                                        <p:tgtEl>
                                          <p:spTgt spid="2">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fade">
                                      <p:cBhvr>
                                        <p:cTn id="3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D4659-D91E-390E-8F82-460552E162E7}"/>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E0402F19-1E20-4127-1E6B-3C50123B7C4C}"/>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343E7C31-A5BE-3573-B195-190461075D09}"/>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2EC43B74-795E-C2B8-D916-EA929906409A}"/>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TRÄNINGSMILJÖ </a:t>
            </a:r>
            <a:r>
              <a:rPr lang="sv-SE" sz="4400">
                <a:solidFill>
                  <a:schemeClr val="bg1"/>
                </a:solidFill>
                <a:latin typeface="Aptos Display" panose="020B0004020202020204" pitchFamily="34" charset="0"/>
                <a:ea typeface="Cambria" panose="02040503050406030204" pitchFamily="18" charset="0"/>
              </a:rPr>
              <a:t>–</a:t>
            </a:r>
            <a:r>
              <a:rPr lang="sv-SE" sz="4400" b="1">
                <a:solidFill>
                  <a:schemeClr val="bg1"/>
                </a:solidFill>
                <a:latin typeface="Aptos Display" panose="020B0004020202020204" pitchFamily="34" charset="0"/>
                <a:ea typeface="Cambria" panose="02040503050406030204" pitchFamily="18" charset="0"/>
              </a:rPr>
              <a:t> </a:t>
            </a:r>
            <a:r>
              <a:rPr lang="sv-SE" sz="4400">
                <a:solidFill>
                  <a:schemeClr val="bg1"/>
                </a:solidFill>
                <a:latin typeface="Aptos Display" panose="020B0004020202020204" pitchFamily="34" charset="0"/>
                <a:ea typeface="Cambria" panose="02040503050406030204" pitchFamily="18" charset="0"/>
              </a:rPr>
              <a:t>Nivåanpassning </a:t>
            </a:r>
          </a:p>
        </p:txBody>
      </p:sp>
      <p:sp>
        <p:nvSpPr>
          <p:cNvPr id="2" name="Platshållare för text 2">
            <a:extLst>
              <a:ext uri="{FF2B5EF4-FFF2-40B4-BE49-F238E27FC236}">
                <a16:creationId xmlns:a16="http://schemas.microsoft.com/office/drawing/2014/main" id="{85A8ECB0-0631-84C6-7B64-6950E592A8CD}"/>
              </a:ext>
            </a:extLst>
          </p:cNvPr>
          <p:cNvSpPr>
            <a:spLocks noGrp="1"/>
          </p:cNvSpPr>
          <p:nvPr/>
        </p:nvSpPr>
        <p:spPr>
          <a:xfrm>
            <a:off x="752304" y="1555845"/>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a:rPr>
              <a:t>Nivåanpassning</a:t>
            </a:r>
          </a:p>
          <a:p>
            <a:pPr marL="342900" indent="-342900">
              <a:buFont typeface="Arial" panose="020B0604020202020204" pitchFamily="34" charset="0"/>
              <a:buChar char="•"/>
              <a:tabLst>
                <a:tab pos="355600" algn="l"/>
              </a:tabLst>
            </a:pPr>
            <a:r>
              <a:rPr lang="sv-SE" dirty="0">
                <a:solidFill>
                  <a:schemeClr val="bg1"/>
                </a:solidFill>
                <a:latin typeface="Aptos Display"/>
              </a:rPr>
              <a:t>Individen ska vara i centrum</a:t>
            </a:r>
          </a:p>
          <a:p>
            <a:pPr marL="342900" indent="-342900">
              <a:buFont typeface="Arial" panose="020B0604020202020204" pitchFamily="34" charset="0"/>
              <a:buChar char="•"/>
              <a:tabLst>
                <a:tab pos="355600" algn="l"/>
              </a:tabLst>
            </a:pPr>
            <a:r>
              <a:rPr lang="sv-SE" dirty="0">
                <a:solidFill>
                  <a:schemeClr val="bg1"/>
                </a:solidFill>
                <a:latin typeface="Aptos Display"/>
              </a:rPr>
              <a:t>Vi ska i alla åldrar nivåanpassa våra träningar utifrån hur långt varje individ har kommit</a:t>
            </a:r>
          </a:p>
          <a:p>
            <a:pPr marL="342900" indent="-342900">
              <a:buFont typeface="Arial" panose="020B0604020202020204" pitchFamily="34" charset="0"/>
              <a:buChar char="•"/>
              <a:tabLst>
                <a:tab pos="355600" algn="l"/>
              </a:tabLst>
            </a:pPr>
            <a:r>
              <a:rPr lang="sv-SE" dirty="0">
                <a:solidFill>
                  <a:schemeClr val="bg1"/>
                </a:solidFill>
                <a:latin typeface="Aptos Display"/>
              </a:rPr>
              <a:t>Anpassa genom att ge olika utmaningar/instruktioner baserat på hur långt individen har kommit</a:t>
            </a:r>
          </a:p>
          <a:p>
            <a:pPr marL="342900" indent="-342900">
              <a:buFont typeface="Arial" panose="020B0604020202020204" pitchFamily="34" charset="0"/>
              <a:buChar char="•"/>
              <a:tabLst>
                <a:tab pos="355600" algn="l"/>
              </a:tabLst>
            </a:pPr>
            <a:endParaRPr lang="sv-SE" dirty="0">
              <a:solidFill>
                <a:schemeClr val="bg1"/>
              </a:solidFill>
              <a:latin typeface="Aptos Display" panose="020B0004020202020204" pitchFamily="34" charset="0"/>
            </a:endParaRPr>
          </a:p>
          <a:p>
            <a:pPr>
              <a:tabLst>
                <a:tab pos="355600" algn="l"/>
              </a:tabLst>
            </a:pPr>
            <a:r>
              <a:rPr lang="sv-SE" sz="2400" b="1" dirty="0">
                <a:solidFill>
                  <a:schemeClr val="bg1"/>
                </a:solidFill>
                <a:latin typeface="Aptos Display"/>
              </a:rPr>
              <a:t>Nivåindelning:</a:t>
            </a:r>
          </a:p>
          <a:p>
            <a:pPr marL="457200" indent="-457200">
              <a:buFont typeface="Arial" panose="020B0604020202020204" pitchFamily="34" charset="0"/>
              <a:buChar char="•"/>
              <a:tabLst>
                <a:tab pos="355600" algn="l"/>
              </a:tabLst>
            </a:pPr>
            <a:r>
              <a:rPr lang="sv-SE" dirty="0">
                <a:solidFill>
                  <a:schemeClr val="bg1"/>
                </a:solidFill>
                <a:latin typeface="Aptos Display"/>
              </a:rPr>
              <a:t>Görs från 7 mot 7 och uppåt</a:t>
            </a:r>
          </a:p>
          <a:p>
            <a:pPr marL="457200" indent="-457200">
              <a:buFont typeface="Arial" panose="020B0604020202020204" pitchFamily="34" charset="0"/>
              <a:buChar char="•"/>
              <a:tabLst>
                <a:tab pos="355600" algn="l"/>
              </a:tabLst>
            </a:pPr>
            <a:r>
              <a:rPr lang="sv-SE" dirty="0">
                <a:solidFill>
                  <a:schemeClr val="bg1"/>
                </a:solidFill>
                <a:latin typeface="Aptos Display"/>
              </a:rPr>
              <a:t>Vi delar in i olika grupper utifrån hur långt spelarna har kommit just nu för att utmana dem på rätt nivå i samma övningarna men olika progressioner eller anpassningar. </a:t>
            </a:r>
          </a:p>
          <a:p>
            <a:pPr marL="457200" indent="-457200">
              <a:buFont typeface="Arial" panose="020B0604020202020204" pitchFamily="34" charset="0"/>
              <a:buChar char="•"/>
              <a:tabLst>
                <a:tab pos="355600" algn="l"/>
              </a:tabLst>
            </a:pPr>
            <a:r>
              <a:rPr lang="sv-SE" dirty="0">
                <a:solidFill>
                  <a:schemeClr val="bg1"/>
                </a:solidFill>
                <a:latin typeface="Aptos Display"/>
              </a:rPr>
              <a:t>Vi </a:t>
            </a:r>
            <a:r>
              <a:rPr lang="sv-SE" dirty="0" err="1">
                <a:solidFill>
                  <a:schemeClr val="bg1"/>
                </a:solidFill>
                <a:latin typeface="Aptos Display"/>
              </a:rPr>
              <a:t>nivåindelar</a:t>
            </a:r>
            <a:r>
              <a:rPr lang="sv-SE" dirty="0">
                <a:solidFill>
                  <a:schemeClr val="bg1"/>
                </a:solidFill>
                <a:latin typeface="Aptos Display"/>
              </a:rPr>
              <a:t> tidsmässigt max 2/3 av en träning</a:t>
            </a:r>
          </a:p>
          <a:p>
            <a:pPr marL="457200" indent="-457200">
              <a:buFont typeface="Arial" panose="020B0604020202020204" pitchFamily="34" charset="0"/>
              <a:buChar char="•"/>
              <a:tabLst>
                <a:tab pos="355600" algn="l"/>
              </a:tabLst>
            </a:pPr>
            <a:r>
              <a:rPr lang="sv-SE" dirty="0">
                <a:solidFill>
                  <a:schemeClr val="bg1"/>
                </a:solidFill>
                <a:latin typeface="Aptos Display"/>
              </a:rPr>
              <a:t>Detta ska inte göras varje träning under en vecka</a:t>
            </a:r>
          </a:p>
        </p:txBody>
      </p:sp>
      <p:sp>
        <p:nvSpPr>
          <p:cNvPr id="3" name="textruta 2">
            <a:extLst>
              <a:ext uri="{FF2B5EF4-FFF2-40B4-BE49-F238E27FC236}">
                <a16:creationId xmlns:a16="http://schemas.microsoft.com/office/drawing/2014/main" id="{0B9806CE-14EB-F8C8-F0CA-503C21E2551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CDFA871E-B599-DE41-9A41-C139AC053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399455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42B6C-8F5F-1CE7-BF35-E66B3B9CAF3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CDCA9CB4-F7E3-3529-76A3-4D8E9947FF5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2BD0AB67-DDDF-4E70-6E26-546C2017AEF4}"/>
              </a:ext>
            </a:extLst>
          </p:cNvPr>
          <p:cNvSpPr txBox="1"/>
          <p:nvPr/>
        </p:nvSpPr>
        <p:spPr>
          <a:xfrm>
            <a:off x="7178188" y="1656404"/>
            <a:ext cx="4515262" cy="3139321"/>
          </a:xfrm>
          <a:prstGeom prst="rect">
            <a:avLst/>
          </a:prstGeom>
          <a:noFill/>
        </p:spPr>
        <p:txBody>
          <a:bodyPr wrap="square" lIns="91440" tIns="45720" rIns="91440" bIns="45720" anchor="t">
            <a:spAutoFit/>
          </a:bodyPr>
          <a:lstStyle/>
          <a:p>
            <a:pPr>
              <a:tabLst>
                <a:tab pos="355600" algn="l"/>
              </a:tabLst>
            </a:pPr>
            <a:r>
              <a:rPr lang="sv-SE" sz="1800" dirty="0">
                <a:solidFill>
                  <a:schemeClr val="bg1"/>
                </a:solidFill>
                <a:latin typeface="Aptos Display"/>
              </a:rPr>
              <a:t>Förhållningsregler:</a:t>
            </a:r>
          </a:p>
          <a:p>
            <a:pPr marL="285750" indent="-285750">
              <a:buFont typeface="Wingdings" panose="05000000000000000000" pitchFamily="2" charset="2"/>
              <a:buChar char="ü"/>
              <a:tabLst>
                <a:tab pos="355600" algn="l"/>
              </a:tabLst>
            </a:pPr>
            <a:r>
              <a:rPr lang="sv-SE" sz="1800" dirty="0">
                <a:solidFill>
                  <a:schemeClr val="bg1"/>
                </a:solidFill>
                <a:latin typeface="Aptos Display"/>
              </a:rPr>
              <a:t>Ledarna i lagen sköter kommunikationen mellan varandra om berörda spelare.</a:t>
            </a:r>
          </a:p>
          <a:p>
            <a:pPr marL="285750" indent="-285750">
              <a:buFont typeface="Wingdings" panose="05000000000000000000" pitchFamily="2" charset="2"/>
              <a:buChar char="ü"/>
              <a:tabLst>
                <a:tab pos="355600" algn="l"/>
              </a:tabLst>
            </a:pPr>
            <a:r>
              <a:rPr lang="sv-SE" dirty="0">
                <a:solidFill>
                  <a:schemeClr val="bg1"/>
                </a:solidFill>
                <a:latin typeface="Aptos Display"/>
              </a:rPr>
              <a:t>Spelare kontaktar sin egna ledare vid intresse av stimulansträning.</a:t>
            </a:r>
          </a:p>
          <a:p>
            <a:pPr marL="285750" indent="-285750">
              <a:buFont typeface="Wingdings" panose="05000000000000000000" pitchFamily="2" charset="2"/>
              <a:buChar char="ü"/>
              <a:tabLst>
                <a:tab pos="355600" algn="l"/>
              </a:tabLst>
            </a:pPr>
            <a:r>
              <a:rPr lang="sv-SE" dirty="0">
                <a:solidFill>
                  <a:schemeClr val="bg1"/>
                </a:solidFill>
                <a:latin typeface="Aptos Display"/>
              </a:rPr>
              <a:t>Vid behov förs samtal med Barn-och ungdomsutskottet.</a:t>
            </a:r>
          </a:p>
          <a:p>
            <a:pPr marL="285750" indent="-285750">
              <a:buFont typeface="Wingdings" panose="05000000000000000000" pitchFamily="2" charset="2"/>
              <a:buChar char="ü"/>
              <a:tabLst>
                <a:tab pos="355600" algn="l"/>
              </a:tabLst>
            </a:pPr>
            <a:endParaRPr lang="sv-SE" dirty="0">
              <a:solidFill>
                <a:schemeClr val="bg1"/>
              </a:solidFill>
              <a:latin typeface="Aptos Display" panose="020B0004020202020204" pitchFamily="34" charset="0"/>
            </a:endParaRPr>
          </a:p>
          <a:p>
            <a:pPr>
              <a:tabLst>
                <a:tab pos="355600" algn="l"/>
              </a:tabLst>
            </a:pPr>
            <a:r>
              <a:rPr lang="sv-SE" dirty="0">
                <a:solidFill>
                  <a:schemeClr val="bg1"/>
                </a:solidFill>
                <a:latin typeface="Aptos Display"/>
              </a:rPr>
              <a:t>9 mot 9 och uppåt erbjuder tränarna stimulansträning för spelare, ej öppen fråga. </a:t>
            </a:r>
          </a:p>
          <a:p>
            <a:pPr>
              <a:tabLst>
                <a:tab pos="355600" algn="l"/>
              </a:tabLst>
            </a:pPr>
            <a:r>
              <a:rPr lang="sv-SE" dirty="0">
                <a:solidFill>
                  <a:schemeClr val="bg1"/>
                </a:solidFill>
                <a:latin typeface="Aptos Display"/>
              </a:rPr>
              <a:t>7 mot 7 och neråt ska alla erbjudas. </a:t>
            </a:r>
          </a:p>
        </p:txBody>
      </p:sp>
      <p:sp>
        <p:nvSpPr>
          <p:cNvPr id="14" name="Rubrik 1">
            <a:extLst>
              <a:ext uri="{FF2B5EF4-FFF2-40B4-BE49-F238E27FC236}">
                <a16:creationId xmlns:a16="http://schemas.microsoft.com/office/drawing/2014/main" id="{8A239B7B-3959-AD0B-9A99-EAC2206DDCCF}"/>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TRÄNINGSMILJÖ </a:t>
            </a:r>
            <a:r>
              <a:rPr lang="sv-SE" sz="4400">
                <a:solidFill>
                  <a:schemeClr val="bg1"/>
                </a:solidFill>
                <a:latin typeface="Aptos Display" panose="020B0004020202020204" pitchFamily="34" charset="0"/>
                <a:ea typeface="Cambria" panose="02040503050406030204" pitchFamily="18" charset="0"/>
              </a:rPr>
              <a:t>–</a:t>
            </a:r>
            <a:r>
              <a:rPr lang="sv-SE" sz="4400" b="1">
                <a:solidFill>
                  <a:schemeClr val="bg1"/>
                </a:solidFill>
                <a:latin typeface="Aptos Display" panose="020B0004020202020204" pitchFamily="34" charset="0"/>
                <a:ea typeface="Cambria" panose="02040503050406030204" pitchFamily="18" charset="0"/>
              </a:rPr>
              <a:t> </a:t>
            </a:r>
            <a:r>
              <a:rPr lang="sv-SE" sz="4400">
                <a:solidFill>
                  <a:schemeClr val="bg1"/>
                </a:solidFill>
                <a:latin typeface="Aptos Display" panose="020B0004020202020204" pitchFamily="34" charset="0"/>
                <a:ea typeface="Cambria" panose="02040503050406030204" pitchFamily="18" charset="0"/>
              </a:rPr>
              <a:t>Stimulansträning</a:t>
            </a:r>
            <a:endParaRPr lang="sv-SE" sz="4400">
              <a:solidFill>
                <a:srgbClr val="FFC000"/>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9607C250-ABAA-BEE4-E00E-23BF19EA381E}"/>
              </a:ext>
            </a:extLst>
          </p:cNvPr>
          <p:cNvSpPr>
            <a:spLocks noGrp="1"/>
          </p:cNvSpPr>
          <p:nvPr/>
        </p:nvSpPr>
        <p:spPr>
          <a:xfrm>
            <a:off x="752304" y="1555845"/>
            <a:ext cx="6527151" cy="473650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a:rPr>
              <a:t>Träning med yngre lag</a:t>
            </a:r>
          </a:p>
          <a:p>
            <a:pPr marL="342900" indent="-342900">
              <a:buFont typeface="Arial" panose="020B0604020202020204" pitchFamily="34" charset="0"/>
              <a:buChar char="•"/>
              <a:tabLst>
                <a:tab pos="355600" algn="l"/>
              </a:tabLst>
            </a:pPr>
            <a:r>
              <a:rPr lang="sv-SE" dirty="0">
                <a:solidFill>
                  <a:schemeClr val="bg1"/>
                </a:solidFill>
                <a:latin typeface="Aptos Display"/>
              </a:rPr>
              <a:t>Vid önskan av mer träning</a:t>
            </a:r>
          </a:p>
          <a:p>
            <a:pPr marL="342900" indent="-342900">
              <a:buFont typeface="Arial" panose="020B0604020202020204" pitchFamily="34" charset="0"/>
              <a:buChar char="•"/>
              <a:tabLst>
                <a:tab pos="355600" algn="l"/>
              </a:tabLst>
            </a:pPr>
            <a:r>
              <a:rPr lang="sv-SE" dirty="0">
                <a:solidFill>
                  <a:schemeClr val="bg1"/>
                </a:solidFill>
                <a:latin typeface="Aptos Display"/>
              </a:rPr>
              <a:t>Ska ha kontinuerligt träningsnärvaro</a:t>
            </a:r>
          </a:p>
          <a:p>
            <a:pPr marL="342900" indent="-342900">
              <a:buFont typeface="Arial" panose="020B0604020202020204" pitchFamily="34" charset="0"/>
              <a:buChar char="•"/>
              <a:tabLst>
                <a:tab pos="355600" algn="l"/>
              </a:tabLst>
            </a:pPr>
            <a:endParaRPr lang="sv-SE" sz="2400">
              <a:solidFill>
                <a:schemeClr val="bg1"/>
              </a:solidFill>
              <a:latin typeface="+mn-lt"/>
            </a:endParaRPr>
          </a:p>
          <a:p>
            <a:pPr>
              <a:tabLst>
                <a:tab pos="355600" algn="l"/>
              </a:tabLst>
            </a:pPr>
            <a:r>
              <a:rPr lang="sv-SE" sz="2400" b="1" dirty="0">
                <a:solidFill>
                  <a:schemeClr val="bg1"/>
                </a:solidFill>
                <a:latin typeface="Aptos Display"/>
              </a:rPr>
              <a:t>Träning med äldre lag</a:t>
            </a:r>
          </a:p>
          <a:p>
            <a:pPr marL="457200" indent="-457200">
              <a:buFont typeface="Arial" panose="020B0604020202020204" pitchFamily="34" charset="0"/>
              <a:buChar char="•"/>
              <a:tabLst>
                <a:tab pos="355600" algn="l"/>
              </a:tabLst>
            </a:pPr>
            <a:r>
              <a:rPr lang="sv-SE" dirty="0">
                <a:solidFill>
                  <a:schemeClr val="bg1"/>
                </a:solidFill>
                <a:latin typeface="Aptos Display"/>
              </a:rPr>
              <a:t>Ska hålla en hög nivå inom sitt eget lag</a:t>
            </a:r>
          </a:p>
          <a:p>
            <a:pPr marL="457200" indent="-457200">
              <a:buFont typeface="Arial" panose="020B0604020202020204" pitchFamily="34" charset="0"/>
              <a:buChar char="•"/>
              <a:tabLst>
                <a:tab pos="355600" algn="l"/>
              </a:tabLst>
            </a:pPr>
            <a:r>
              <a:rPr lang="sv-SE" dirty="0">
                <a:solidFill>
                  <a:schemeClr val="bg1"/>
                </a:solidFill>
                <a:latin typeface="Aptos Display"/>
              </a:rPr>
              <a:t>Ska ha kontinuerlig träningsutveckling</a:t>
            </a:r>
            <a:r>
              <a:rPr lang="sv-SE" dirty="0">
                <a:solidFill>
                  <a:srgbClr val="FFC000"/>
                </a:solidFill>
                <a:latin typeface="Aptos Display"/>
              </a:rPr>
              <a:t> </a:t>
            </a:r>
          </a:p>
          <a:p>
            <a:pPr marL="457200" indent="-457200">
              <a:buFont typeface="Arial" panose="020B0604020202020204" pitchFamily="34" charset="0"/>
              <a:buChar char="•"/>
              <a:tabLst>
                <a:tab pos="355600" algn="l"/>
              </a:tabLst>
            </a:pPr>
            <a:r>
              <a:rPr lang="sv-SE" dirty="0">
                <a:solidFill>
                  <a:schemeClr val="bg1"/>
                </a:solidFill>
                <a:latin typeface="Aptos Display"/>
              </a:rPr>
              <a:t>Max 3 spelare per träningstillfälle eller efter överenskommelse</a:t>
            </a:r>
            <a:endParaRPr lang="sv-SE" dirty="0">
              <a:solidFill>
                <a:schemeClr val="bg1"/>
              </a:solidFill>
              <a:latin typeface="Aptos Display" panose="020B0004020202020204" pitchFamily="34" charset="0"/>
            </a:endParaRPr>
          </a:p>
          <a:p>
            <a:pPr marL="457200" indent="-457200">
              <a:buFont typeface="Arial" panose="020B0604020202020204" pitchFamily="34" charset="0"/>
              <a:buChar char="•"/>
              <a:tabLst>
                <a:tab pos="355600" algn="l"/>
              </a:tabLst>
            </a:pPr>
            <a:r>
              <a:rPr lang="sv-SE" dirty="0">
                <a:solidFill>
                  <a:schemeClr val="bg1"/>
                </a:solidFill>
                <a:latin typeface="Aptos Display"/>
              </a:rPr>
              <a:t>Tränaren avgör vilka som klarar av att hålla nivån uppåt - dialog med spelaren</a:t>
            </a:r>
            <a:endParaRPr lang="sv-SE" dirty="0">
              <a:solidFill>
                <a:schemeClr val="bg1"/>
              </a:solidFill>
              <a:latin typeface="Aptos Display" panose="020B0004020202020204" pitchFamily="34" charset="0"/>
            </a:endParaRPr>
          </a:p>
          <a:p>
            <a:pPr marL="457200" indent="-457200">
              <a:buFont typeface="Arial" panose="020B0604020202020204" pitchFamily="34" charset="0"/>
              <a:buChar char="•"/>
              <a:tabLst>
                <a:tab pos="355600" algn="l"/>
              </a:tabLst>
            </a:pPr>
            <a:r>
              <a:rPr lang="sv-SE" dirty="0">
                <a:solidFill>
                  <a:schemeClr val="bg1"/>
                </a:solidFill>
                <a:latin typeface="Aptos Display"/>
              </a:rPr>
              <a:t>Klara av att hålla nivån i ett år äldre</a:t>
            </a:r>
            <a:r>
              <a:rPr lang="sv-SE" dirty="0">
                <a:solidFill>
                  <a:srgbClr val="FFC000"/>
                </a:solidFill>
                <a:latin typeface="Aptos Display"/>
              </a:rPr>
              <a:t> </a:t>
            </a:r>
            <a:endParaRPr lang="sv-SE" dirty="0">
              <a:solidFill>
                <a:schemeClr val="bg1"/>
              </a:solidFill>
              <a:latin typeface="Aptos Display" panose="020B0004020202020204" pitchFamily="34" charset="0"/>
            </a:endParaRPr>
          </a:p>
          <a:p>
            <a:pPr marL="457200" indent="-457200">
              <a:buFont typeface="Arial" panose="020B0604020202020204" pitchFamily="34" charset="0"/>
              <a:buChar char="•"/>
              <a:tabLst>
                <a:tab pos="355600" algn="l"/>
              </a:tabLst>
            </a:pPr>
            <a:r>
              <a:rPr lang="sv-SE" dirty="0">
                <a:solidFill>
                  <a:schemeClr val="bg1"/>
                </a:solidFill>
                <a:latin typeface="Aptos Display"/>
              </a:rPr>
              <a:t>Ska var en extra träning och </a:t>
            </a:r>
            <a:r>
              <a:rPr lang="sv-SE" i="1" dirty="0">
                <a:solidFill>
                  <a:schemeClr val="bg1"/>
                </a:solidFill>
                <a:latin typeface="Aptos Display"/>
              </a:rPr>
              <a:t>inte</a:t>
            </a:r>
            <a:r>
              <a:rPr lang="sv-SE" dirty="0">
                <a:solidFill>
                  <a:schemeClr val="bg1"/>
                </a:solidFill>
                <a:latin typeface="Aptos Display"/>
              </a:rPr>
              <a:t> ersätta träning eller efter överenskommelse</a:t>
            </a:r>
            <a:r>
              <a:rPr lang="sv-SE" dirty="0">
                <a:solidFill>
                  <a:srgbClr val="FFC000"/>
                </a:solidFill>
                <a:latin typeface="Aptos Display"/>
              </a:rPr>
              <a:t> </a:t>
            </a:r>
          </a:p>
        </p:txBody>
      </p:sp>
      <p:sp>
        <p:nvSpPr>
          <p:cNvPr id="4" name="textruta 3">
            <a:extLst>
              <a:ext uri="{FF2B5EF4-FFF2-40B4-BE49-F238E27FC236}">
                <a16:creationId xmlns:a16="http://schemas.microsoft.com/office/drawing/2014/main" id="{3D2E1147-1CB9-C3A7-E116-308EA561AF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0D83F228-CE14-51F3-5DC9-E76D08892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582133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7795-5C27-5ADB-DC05-336E3B4494DE}"/>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0561069-1907-278B-227E-BD5086B6E2A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4" name="Rubrik 1">
            <a:extLst>
              <a:ext uri="{FF2B5EF4-FFF2-40B4-BE49-F238E27FC236}">
                <a16:creationId xmlns:a16="http://schemas.microsoft.com/office/drawing/2014/main" id="{776DA420-0C6C-740E-A17C-941F1F2E7217}"/>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TRÄNINGSMILJÖ </a:t>
            </a:r>
            <a:r>
              <a:rPr lang="sv-SE" sz="4400">
                <a:solidFill>
                  <a:schemeClr val="bg1"/>
                </a:solidFill>
                <a:latin typeface="Aptos Display" panose="020B0004020202020204" pitchFamily="34" charset="0"/>
                <a:ea typeface="Cambria" panose="02040503050406030204" pitchFamily="18" charset="0"/>
              </a:rPr>
              <a:t>–</a:t>
            </a:r>
            <a:r>
              <a:rPr lang="sv-SE" sz="4400" b="1">
                <a:solidFill>
                  <a:schemeClr val="bg1"/>
                </a:solidFill>
                <a:latin typeface="Aptos Display" panose="020B0004020202020204" pitchFamily="34" charset="0"/>
                <a:ea typeface="Cambria" panose="02040503050406030204" pitchFamily="18" charset="0"/>
              </a:rPr>
              <a:t> </a:t>
            </a:r>
            <a:r>
              <a:rPr lang="sv-SE" sz="4400">
                <a:solidFill>
                  <a:schemeClr val="bg1"/>
                </a:solidFill>
                <a:latin typeface="Aptos Display" panose="020B0004020202020204" pitchFamily="34" charset="0"/>
                <a:ea typeface="Cambria" panose="02040503050406030204" pitchFamily="18" charset="0"/>
              </a:rPr>
              <a:t>Ledare</a:t>
            </a:r>
            <a:endParaRPr lang="sv-SE" sz="4400">
              <a:solidFill>
                <a:srgbClr val="FFC000"/>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671CBE02-E6C2-49E5-1123-65057E5B902D}"/>
              </a:ext>
            </a:extLst>
          </p:cNvPr>
          <p:cNvSpPr>
            <a:spLocks noGrp="1"/>
          </p:cNvSpPr>
          <p:nvPr/>
        </p:nvSpPr>
        <p:spPr>
          <a:xfrm>
            <a:off x="785640" y="1555845"/>
            <a:ext cx="11105894" cy="517308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panose="020B0004020202020204" pitchFamily="34" charset="0"/>
              </a:rPr>
              <a:t>Förväntningar på våra ledare vid träning</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Vara en bra förbild till alla våra barn/ungdomar </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Följa vår SUP, värdegrund och policys</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Vi skall visa domaren, ledare och motståndare respekt</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Berömma och förstärka positiva beteenden, inte resultat eller utfall</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Vara välplanerad och i tid till träning, match och andra aktiviteter</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Bära tilldelade ledarkläder vid alla samlingar som rör IK Rössö</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Bemöta och behandla alla med en positiv attityd</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Hälsar och bemöter alla med respekt, ledare, föräldrar och spelare</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a:rPr>
              <a:t>Hälsa på varje enskild spelare när de kommer till träning, match och annan aktiviteter</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a:rPr>
              <a:t>Tränarna för varje lag ska tillsammans med sitt lag komma fram till ”spelregler” för tränings-och matchmiljö</a:t>
            </a:r>
          </a:p>
        </p:txBody>
      </p:sp>
      <p:sp>
        <p:nvSpPr>
          <p:cNvPr id="4" name="textruta 3">
            <a:extLst>
              <a:ext uri="{FF2B5EF4-FFF2-40B4-BE49-F238E27FC236}">
                <a16:creationId xmlns:a16="http://schemas.microsoft.com/office/drawing/2014/main" id="{33E7E404-4698-DAB0-2159-4B538171BC6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87C714B9-B601-0CB2-FB94-49F93754F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395797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66F1-37DD-2D2C-C9A2-775E1BFB6936}"/>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A4241615-52C7-F7FF-3893-8E5A6FE83FBB}"/>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04B1102B-86B3-6B1B-D5D5-E3DCB8621A15}"/>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BC519C9D-6EDE-86F3-5CB3-56E45583736A}"/>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panose="020B0004020202020204" pitchFamily="34" charset="0"/>
                <a:ea typeface="Cambria" panose="02040503050406030204" pitchFamily="18" charset="0"/>
              </a:rPr>
              <a:t>	</a:t>
            </a:r>
            <a:r>
              <a:rPr lang="sv-SE" sz="4400" b="1" dirty="0">
                <a:solidFill>
                  <a:schemeClr val="bg1"/>
                </a:solidFill>
                <a:latin typeface="Aptos Display" panose="020B0004020202020204" pitchFamily="34" charset="0"/>
                <a:ea typeface="Cambria" panose="02040503050406030204" pitchFamily="18" charset="0"/>
              </a:rPr>
              <a:t>MATCHMILJÖ </a:t>
            </a:r>
            <a:endParaRPr lang="sv-SE" sz="4400" dirty="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B66839B4-807B-B3AA-D6A6-9576FC1C1D80}"/>
              </a:ext>
            </a:extLst>
          </p:cNvPr>
          <p:cNvSpPr>
            <a:spLocks noGrp="1"/>
          </p:cNvSpPr>
          <p:nvPr/>
        </p:nvSpPr>
        <p:spPr>
          <a:xfrm>
            <a:off x="596613" y="1510958"/>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dirty="0">
                <a:solidFill>
                  <a:schemeClr val="bg1"/>
                </a:solidFill>
                <a:latin typeface="Aptos Display"/>
              </a:rPr>
              <a:t>Dessa beteenden och policys vill vi ha för att skapa en bra miljö.</a:t>
            </a:r>
            <a:br>
              <a:rPr lang="sv-SE" dirty="0">
                <a:latin typeface="Aptos Display" panose="020B0004020202020204" pitchFamily="34" charset="0"/>
              </a:rPr>
            </a:br>
            <a:r>
              <a:rPr lang="sv-SE" dirty="0">
                <a:solidFill>
                  <a:schemeClr val="bg1"/>
                </a:solidFill>
                <a:latin typeface="Aptos Display"/>
              </a:rPr>
              <a:t>Föreningen skapar ett gemensamt sätt att få en bra miljö får våra barn och ungdomar att spela match i.</a:t>
            </a:r>
            <a:br>
              <a:rPr lang="sv-SE" dirty="0">
                <a:latin typeface="Aptos Display" panose="020B0004020202020204" pitchFamily="34" charset="0"/>
              </a:rPr>
            </a:br>
            <a:endParaRPr lang="sv-SE" dirty="0">
              <a:solidFill>
                <a:schemeClr val="bg1"/>
              </a:solidFill>
              <a:latin typeface="Aptos Display" panose="020B0004020202020204" pitchFamily="34" charset="0"/>
            </a:endParaRPr>
          </a:p>
          <a:p>
            <a:pPr marL="342900" indent="-342900">
              <a:buFont typeface="Arial" panose="020B0604020202020204" pitchFamily="34" charset="0"/>
              <a:buChar char="•"/>
              <a:tabLst>
                <a:tab pos="355600" algn="l"/>
              </a:tabLst>
            </a:pPr>
            <a:r>
              <a:rPr lang="sv-SE" sz="1600" dirty="0">
                <a:solidFill>
                  <a:schemeClr val="bg1"/>
                </a:solidFill>
                <a:latin typeface="Aptos Display"/>
              </a:rPr>
              <a:t>Alltid fokus på prestation och inte på resultat</a:t>
            </a:r>
          </a:p>
          <a:p>
            <a:pPr marL="342900" indent="-342900">
              <a:buFont typeface="Arial" panose="020B0604020202020204" pitchFamily="34" charset="0"/>
              <a:buChar char="•"/>
              <a:tabLst>
                <a:tab pos="355600" algn="l"/>
              </a:tabLst>
            </a:pPr>
            <a:r>
              <a:rPr lang="sv-SE" sz="1600" dirty="0">
                <a:solidFill>
                  <a:schemeClr val="bg1"/>
                </a:solidFill>
                <a:latin typeface="Aptos Display"/>
              </a:rPr>
              <a:t>Berömma positiva beteenden och försök</a:t>
            </a:r>
          </a:p>
          <a:p>
            <a:pPr marL="342900" indent="-342900">
              <a:buFont typeface="Arial" panose="020B0604020202020204" pitchFamily="34" charset="0"/>
              <a:buChar char="•"/>
              <a:tabLst>
                <a:tab pos="355600" algn="l"/>
              </a:tabLst>
            </a:pPr>
            <a:r>
              <a:rPr lang="sv-SE" sz="1600" dirty="0">
                <a:solidFill>
                  <a:schemeClr val="bg1"/>
                </a:solidFill>
                <a:latin typeface="Aptos Display"/>
              </a:rPr>
              <a:t>Vi lägger fokus på temat vi haft under veckan </a:t>
            </a:r>
          </a:p>
          <a:p>
            <a:pPr marL="342900" indent="-342900">
              <a:buFont typeface="Arial" panose="020B0604020202020204" pitchFamily="34" charset="0"/>
              <a:buChar char="•"/>
              <a:tabLst>
                <a:tab pos="355600" algn="l"/>
              </a:tabLst>
            </a:pPr>
            <a:r>
              <a:rPr lang="sv-SE" sz="1600" dirty="0">
                <a:solidFill>
                  <a:schemeClr val="bg1"/>
                </a:solidFill>
                <a:latin typeface="Aptos Display"/>
              </a:rPr>
              <a:t>Ledaren har en mer passiv roll. Ger korta och få instruktioner under matchen för att spelarna själva ska få fatta egna beslut. Sedan hjälper vi spelarna att reflektera över sina beslut i efterhand. </a:t>
            </a:r>
          </a:p>
          <a:p>
            <a:pPr marL="342900" indent="-342900">
              <a:buFont typeface="Arial" panose="020B0604020202020204" pitchFamily="34" charset="0"/>
              <a:buChar char="•"/>
              <a:tabLst>
                <a:tab pos="355600" algn="l"/>
              </a:tabLst>
            </a:pPr>
            <a:r>
              <a:rPr lang="sv-SE" sz="1600" dirty="0">
                <a:solidFill>
                  <a:schemeClr val="bg1"/>
                </a:solidFill>
                <a:latin typeface="Aptos Display"/>
              </a:rPr>
              <a:t>Under säsongen ska alla ha erbjudits lika många matcher</a:t>
            </a:r>
          </a:p>
          <a:p>
            <a:pPr marL="342900" indent="-342900">
              <a:buFont typeface="Arial" panose="020B0604020202020204" pitchFamily="34" charset="0"/>
              <a:buChar char="•"/>
              <a:tabLst>
                <a:tab pos="355600" algn="l"/>
              </a:tabLst>
            </a:pPr>
            <a:r>
              <a:rPr lang="sv-SE" sz="1600" dirty="0">
                <a:solidFill>
                  <a:schemeClr val="bg1"/>
                </a:solidFill>
                <a:latin typeface="Aptos Display"/>
              </a:rPr>
              <a:t>Samtliga spelare som blir kallade till match ska erbjudas minst halva matchen</a:t>
            </a:r>
          </a:p>
          <a:p>
            <a:pPr marL="342900" indent="-342900">
              <a:lnSpc>
                <a:spcPct val="100000"/>
              </a:lnSpc>
              <a:spcAft>
                <a:spcPts val="800"/>
              </a:spcAft>
              <a:buFont typeface="Arial" panose="020B0604020202020204" pitchFamily="34" charset="0"/>
              <a:buChar char="•"/>
            </a:pPr>
            <a:r>
              <a:rPr lang="sv-SE" sz="1600" dirty="0">
                <a:solidFill>
                  <a:schemeClr val="bg1"/>
                </a:solidFill>
                <a:latin typeface="Aptos Display"/>
                <a:ea typeface="Calibri"/>
                <a:cs typeface="Times New Roman"/>
              </a:rPr>
              <a:t>Börjar du som </a:t>
            </a:r>
            <a:r>
              <a:rPr lang="sv-SE" sz="1600" i="1" dirty="0">
                <a:solidFill>
                  <a:schemeClr val="bg1"/>
                </a:solidFill>
                <a:latin typeface="Aptos Display"/>
                <a:ea typeface="Calibri"/>
                <a:cs typeface="Times New Roman"/>
              </a:rPr>
              <a:t>ny</a:t>
            </a:r>
            <a:r>
              <a:rPr lang="sv-SE" sz="1600" dirty="0">
                <a:solidFill>
                  <a:schemeClr val="bg1"/>
                </a:solidFill>
                <a:latin typeface="Aptos Display"/>
                <a:ea typeface="Calibri"/>
                <a:cs typeface="Times New Roman"/>
              </a:rPr>
              <a:t> spelare utan förkunskaper i 7 mot 7 eller uppåt skall du träna ca 2 månader innan matchspel erbjuds. Vid tidigare erfarenhet så är det upp till tränaren att avgöra detta. Rekommendation är 2-4 veckor – dialog med spelaren.</a:t>
            </a:r>
          </a:p>
          <a:p>
            <a:pPr marL="342900" indent="-342900">
              <a:lnSpc>
                <a:spcPct val="100000"/>
              </a:lnSpc>
              <a:spcAft>
                <a:spcPts val="800"/>
              </a:spcAft>
              <a:buFont typeface="Arial" panose="020B0604020202020204" pitchFamily="34" charset="0"/>
              <a:buChar char="•"/>
            </a:pPr>
            <a:r>
              <a:rPr lang="sv-SE" sz="1600" dirty="0">
                <a:solidFill>
                  <a:schemeClr val="bg1"/>
                </a:solidFill>
                <a:latin typeface="Aptos Display"/>
                <a:ea typeface="Calibri"/>
                <a:cs typeface="Times New Roman"/>
              </a:rPr>
              <a:t>Samarbete över laggränser för att ge alla spelare en så bra matchmiljö som möjligt. Både uppåt och neråt. </a:t>
            </a:r>
          </a:p>
          <a:p>
            <a:pPr marL="342900" indent="-342900">
              <a:lnSpc>
                <a:spcPct val="100000"/>
              </a:lnSpc>
              <a:spcAft>
                <a:spcPts val="800"/>
              </a:spcAft>
              <a:buFont typeface="Arial" panose="020B0604020202020204" pitchFamily="34" charset="0"/>
              <a:buChar char="•"/>
            </a:pPr>
            <a:r>
              <a:rPr lang="sv-SE" sz="1600" dirty="0">
                <a:solidFill>
                  <a:schemeClr val="bg1"/>
                </a:solidFill>
                <a:latin typeface="Aptos Display"/>
                <a:ea typeface="Calibri"/>
                <a:cs typeface="Times New Roman"/>
              </a:rPr>
              <a:t>Se/bekräfta varje spelare vid varje byte. T.ex. </a:t>
            </a:r>
            <a:r>
              <a:rPr lang="sv-SE" sz="1600" dirty="0" err="1">
                <a:solidFill>
                  <a:schemeClr val="bg1"/>
                </a:solidFill>
                <a:latin typeface="Aptos Display"/>
                <a:ea typeface="Calibri"/>
                <a:cs typeface="Times New Roman"/>
              </a:rPr>
              <a:t>high</a:t>
            </a:r>
            <a:r>
              <a:rPr lang="sv-SE" sz="1600" dirty="0">
                <a:solidFill>
                  <a:schemeClr val="bg1"/>
                </a:solidFill>
                <a:latin typeface="Aptos Display"/>
                <a:ea typeface="Calibri"/>
                <a:cs typeface="Times New Roman"/>
              </a:rPr>
              <a:t> </a:t>
            </a:r>
            <a:r>
              <a:rPr lang="sv-SE" sz="1600" dirty="0" err="1">
                <a:solidFill>
                  <a:schemeClr val="bg1"/>
                </a:solidFill>
                <a:latin typeface="Aptos Display"/>
                <a:ea typeface="Calibri"/>
                <a:cs typeface="Times New Roman"/>
              </a:rPr>
              <a:t>five</a:t>
            </a:r>
            <a:r>
              <a:rPr lang="sv-SE" sz="1600" dirty="0">
                <a:solidFill>
                  <a:schemeClr val="bg1"/>
                </a:solidFill>
                <a:latin typeface="Aptos Display"/>
                <a:ea typeface="Calibri"/>
                <a:cs typeface="Times New Roman"/>
              </a:rPr>
              <a:t> och ord</a:t>
            </a:r>
          </a:p>
          <a:p>
            <a:pPr marL="342900" indent="-342900">
              <a:lnSpc>
                <a:spcPct val="100000"/>
              </a:lnSpc>
              <a:spcAft>
                <a:spcPts val="800"/>
              </a:spcAft>
              <a:buFont typeface="Arial" panose="020B0604020202020204" pitchFamily="34" charset="0"/>
              <a:buChar char="•"/>
            </a:pPr>
            <a:endParaRPr lang="sv-SE" sz="1600" dirty="0">
              <a:solidFill>
                <a:schemeClr val="bg1"/>
              </a:solidFill>
              <a:latin typeface="Aptos Display"/>
              <a:ea typeface="Calibri"/>
              <a:cs typeface="Times New Roman"/>
            </a:endParaRPr>
          </a:p>
        </p:txBody>
      </p:sp>
      <p:sp>
        <p:nvSpPr>
          <p:cNvPr id="3" name="textruta 2">
            <a:extLst>
              <a:ext uri="{FF2B5EF4-FFF2-40B4-BE49-F238E27FC236}">
                <a16:creationId xmlns:a16="http://schemas.microsoft.com/office/drawing/2014/main" id="{876C76D0-8295-1972-1F18-CA1A639DC4E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0D1C186-D8E6-B712-FE9E-D459699E60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109655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E11E6-D6EB-C588-9E29-EE42B4A362AC}"/>
            </a:ext>
          </a:extLst>
        </p:cNvPr>
        <p:cNvGrpSpPr/>
        <p:nvPr/>
      </p:nvGrpSpPr>
      <p:grpSpPr>
        <a:xfrm>
          <a:off x="0" y="0"/>
          <a:ext cx="0" cy="0"/>
          <a:chOff x="0" y="0"/>
          <a:chExt cx="0" cy="0"/>
        </a:xfrm>
      </p:grpSpPr>
      <p:pic>
        <p:nvPicPr>
          <p:cNvPr id="6" name="Bildobjekt 5" descr="En bild som visar person, Människoansikte, klädsel, utomhus&#10;&#10;Automatiskt genererad beskrivning">
            <a:extLst>
              <a:ext uri="{FF2B5EF4-FFF2-40B4-BE49-F238E27FC236}">
                <a16:creationId xmlns:a16="http://schemas.microsoft.com/office/drawing/2014/main" id="{BC175022-7D8F-A8FD-3D49-E19F4F113C8C}"/>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390997"/>
            <a:ext cx="13845540" cy="7248997"/>
          </a:xfrm>
          <a:prstGeom prst="rect">
            <a:avLst/>
          </a:prstGeom>
        </p:spPr>
      </p:pic>
      <p:sp>
        <p:nvSpPr>
          <p:cNvPr id="16" name="textruta 15">
            <a:extLst>
              <a:ext uri="{FF2B5EF4-FFF2-40B4-BE49-F238E27FC236}">
                <a16:creationId xmlns:a16="http://schemas.microsoft.com/office/drawing/2014/main" id="{CD4787AD-3B7B-B228-3178-897B871B6899}"/>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C186A7C0-DDF7-AFA7-FACA-53837C935A96}"/>
              </a:ext>
            </a:extLst>
          </p:cNvPr>
          <p:cNvSpPr>
            <a:spLocks noGrp="1"/>
          </p:cNvSpPr>
          <p:nvPr>
            <p:ph type="ctrTitle"/>
          </p:nvPr>
        </p:nvSpPr>
        <p:spPr>
          <a:xfrm>
            <a:off x="1" y="1"/>
            <a:ext cx="12191999" cy="1102936"/>
          </a:xfrm>
        </p:spPr>
        <p:txBody>
          <a:bodyPr>
            <a:normAutofit/>
          </a:bodyPr>
          <a:lstStyle/>
          <a:p>
            <a:pPr algn="l"/>
            <a:r>
              <a:rPr lang="sv-SE" b="1" dirty="0">
                <a:solidFill>
                  <a:schemeClr val="bg1"/>
                </a:solidFill>
                <a:latin typeface="Aptos Display" panose="020B0004020202020204" pitchFamily="34" charset="0"/>
                <a:ea typeface="Cambria" panose="02040503050406030204" pitchFamily="18" charset="0"/>
              </a:rPr>
              <a:t>	</a:t>
            </a:r>
            <a:r>
              <a:rPr lang="sv-SE" sz="4400" b="1" dirty="0">
                <a:solidFill>
                  <a:schemeClr val="bg1"/>
                </a:solidFill>
                <a:latin typeface="Aptos Display" panose="020B0004020202020204" pitchFamily="34" charset="0"/>
                <a:ea typeface="Cambria" panose="02040503050406030204" pitchFamily="18" charset="0"/>
              </a:rPr>
              <a:t>FÖRÄLDER I IK RÖSSÖ</a:t>
            </a:r>
            <a:endParaRPr lang="sv-SE" sz="4400" dirty="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C441E30B-754F-90D9-7C6D-A5A05A9F4874}"/>
              </a:ext>
            </a:extLst>
          </p:cNvPr>
          <p:cNvSpPr>
            <a:spLocks noGrp="1"/>
          </p:cNvSpPr>
          <p:nvPr/>
        </p:nvSpPr>
        <p:spPr>
          <a:xfrm>
            <a:off x="388645" y="1011981"/>
            <a:ext cx="10769136" cy="483403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dirty="0">
                <a:solidFill>
                  <a:schemeClr val="bg1"/>
                </a:solidFill>
                <a:latin typeface="Aptos Display" panose="020B0004020202020204" pitchFamily="34" charset="0"/>
              </a:rPr>
              <a:t>Detta är att vara en del av våran ideella förening. </a:t>
            </a:r>
            <a:br>
              <a:rPr lang="sv-SE"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Dessa förväntningar har vi på dig som förälder i IK Rössö.</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Alltid stötta sitt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barn</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på ett positivt sätt</a:t>
            </a:r>
          </a:p>
          <a:p>
            <a:pPr marL="285750" indent="-285750">
              <a:lnSpc>
                <a:spcPct val="100000"/>
              </a:lnSpc>
              <a:spcAft>
                <a:spcPts val="800"/>
              </a:spcAft>
              <a:buFont typeface="Arial" panose="020B0604020202020204" pitchFamily="34" charset="0"/>
              <a:buChar char="•"/>
            </a:pP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Vara en del av något utskott kring föräldrateamet</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Inte betala sina barn för antal mål, prestation mm.</a:t>
            </a: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På match ska föräldrar stå på motsatt sida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om</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båsen</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Heja på spelare och inte coacha dem, endast positiva </a:t>
            </a:r>
            <a:r>
              <a:rPr lang="sv-SE" sz="1600" dirty="0" err="1">
                <a:solidFill>
                  <a:schemeClr val="bg1"/>
                </a:solidFill>
                <a:latin typeface="Aptos Display" panose="020B0004020202020204" pitchFamily="34" charset="0"/>
                <a:ea typeface="Calibri" panose="020F0502020204030204" pitchFamily="34" charset="0"/>
                <a:cs typeface="Times New Roman" panose="02020603050405020304" pitchFamily="18" charset="0"/>
              </a:rPr>
              <a:t>hejarrop</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Föräldrar ska visa domaren, ledare och motståndare respekt</a:t>
            </a: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Heja på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alla</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spelare</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Ställa upp med att stå k</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iosk, som domarstödjare, städdagar och föreningens försäljningar. Dett</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a för att ditt barn ska få en så bra föreningsmiljö som möjligt.</a:t>
            </a: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Se till att sina barn kommer till och ifrån träning/match och lämna svar på kallelser i god tid</a:t>
            </a:r>
            <a:endParaRPr lang="sv-SE" sz="16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024765FF-CA50-2332-7AEF-1A0A0C0FA98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4E740B4-22CD-2333-E80A-813F142494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734757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4C2DD-3778-B154-0914-3AF81A969D8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3739D1A-640A-5F5D-5065-436D84C0C1D1}"/>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2" name="Rubrik 1">
            <a:extLst>
              <a:ext uri="{FF2B5EF4-FFF2-40B4-BE49-F238E27FC236}">
                <a16:creationId xmlns:a16="http://schemas.microsoft.com/office/drawing/2014/main" id="{FF544F16-322A-FDFE-C4B9-161625B26636}"/>
              </a:ext>
            </a:extLst>
          </p:cNvPr>
          <p:cNvSpPr>
            <a:spLocks noGrp="1"/>
          </p:cNvSpPr>
          <p:nvPr>
            <p:ph type="title"/>
          </p:nvPr>
        </p:nvSpPr>
        <p:spPr/>
        <p:txBody>
          <a:bodyPr>
            <a:normAutofit/>
          </a:bodyPr>
          <a:lstStyle/>
          <a:p>
            <a:r>
              <a:rPr lang="sv-SE" sz="3600" b="1" dirty="0">
                <a:solidFill>
                  <a:schemeClr val="bg1"/>
                </a:solidFill>
                <a:latin typeface="Arial" panose="020B0604020202020204" pitchFamily="34" charset="0"/>
                <a:ea typeface="Cambria" panose="02040503050406030204" pitchFamily="18" charset="0"/>
                <a:cs typeface="Arial" panose="020B0604020202020204" pitchFamily="34" charset="0"/>
              </a:rPr>
              <a:t>FÖRÄLDRATEAM </a:t>
            </a:r>
          </a:p>
        </p:txBody>
      </p:sp>
      <p:pic>
        <p:nvPicPr>
          <p:cNvPr id="22" name="Bildobjekt 21" descr="En bild som visar Grafik, logotyp, kyckling, text&#10;&#10;Automatiskt genererad beskrivning">
            <a:extLst>
              <a:ext uri="{FF2B5EF4-FFF2-40B4-BE49-F238E27FC236}">
                <a16:creationId xmlns:a16="http://schemas.microsoft.com/office/drawing/2014/main" id="{14BBFDD3-23E1-951F-913E-F6020FEA4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graphicFrame>
        <p:nvGraphicFramePr>
          <p:cNvPr id="11" name="Platshållare för innehåll 3">
            <a:extLst>
              <a:ext uri="{FF2B5EF4-FFF2-40B4-BE49-F238E27FC236}">
                <a16:creationId xmlns:a16="http://schemas.microsoft.com/office/drawing/2014/main" id="{F52C9436-939E-C59C-6C98-5D7247FF7CF8}"/>
              </a:ext>
            </a:extLst>
          </p:cNvPr>
          <p:cNvGraphicFramePr>
            <a:graphicFrameLocks/>
          </p:cNvGraphicFramePr>
          <p:nvPr/>
        </p:nvGraphicFramePr>
        <p:xfrm>
          <a:off x="396058" y="2190517"/>
          <a:ext cx="5519880" cy="3695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Platshållare för innehåll 2">
            <a:extLst>
              <a:ext uri="{FF2B5EF4-FFF2-40B4-BE49-F238E27FC236}">
                <a16:creationId xmlns:a16="http://schemas.microsoft.com/office/drawing/2014/main" id="{E4E9972E-A3EF-8DAD-475C-978037453AD3}"/>
              </a:ext>
            </a:extLst>
          </p:cNvPr>
          <p:cNvSpPr txBox="1">
            <a:spLocks/>
          </p:cNvSpPr>
          <p:nvPr/>
        </p:nvSpPr>
        <p:spPr>
          <a:xfrm>
            <a:off x="952294" y="1530721"/>
            <a:ext cx="440740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800" dirty="0">
                <a:solidFill>
                  <a:schemeClr val="bg1"/>
                </a:solidFill>
                <a:latin typeface="Arial" panose="020B0604020202020204" pitchFamily="34" charset="0"/>
                <a:cs typeface="Arial" panose="020B0604020202020204" pitchFamily="34" charset="0"/>
              </a:rPr>
              <a:t>Våra utskott</a:t>
            </a:r>
          </a:p>
          <a:p>
            <a:pPr algn="ctr"/>
            <a:endParaRPr lang="sv-SE" sz="1800" dirty="0">
              <a:solidFill>
                <a:schemeClr val="bg1"/>
              </a:solidFill>
              <a:latin typeface="Arial" panose="020B0604020202020204" pitchFamily="34" charset="0"/>
              <a:cs typeface="Arial" panose="020B0604020202020204" pitchFamily="34" charset="0"/>
            </a:endParaRPr>
          </a:p>
        </p:txBody>
      </p:sp>
      <p:sp>
        <p:nvSpPr>
          <p:cNvPr id="9" name="textruta 10">
            <a:extLst>
              <a:ext uri="{FF2B5EF4-FFF2-40B4-BE49-F238E27FC236}">
                <a16:creationId xmlns:a16="http://schemas.microsoft.com/office/drawing/2014/main" id="{455B847D-F69F-3FEF-C6DC-7612AC7AB5C0}"/>
              </a:ext>
            </a:extLst>
          </p:cNvPr>
          <p:cNvSpPr txBox="1"/>
          <p:nvPr/>
        </p:nvSpPr>
        <p:spPr>
          <a:xfrm>
            <a:off x="5567926" y="1293451"/>
            <a:ext cx="5844064" cy="540624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defPPr>
              <a:defRPr lang="sv-SE"/>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Tränare/ledare</a:t>
            </a:r>
          </a:p>
          <a:p>
            <a:pPr defTabSz="533400"/>
            <a:r>
              <a:rPr lang="sv-SE" sz="1200" dirty="0">
                <a:solidFill>
                  <a:schemeClr val="bg1"/>
                </a:solidFill>
                <a:latin typeface="Arial" panose="020B0604020202020204" pitchFamily="34" charset="0"/>
                <a:ea typeface="Roboto"/>
                <a:cs typeface="Arial" panose="020B0604020202020204" pitchFamily="34" charset="0"/>
              </a:rPr>
              <a:t>Planera och genomföra träningar, coacha vid match och närvaroregistrera. </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Tillsammans med övriga i ledarteamet ansvara för matchuttagningar, planera och genomföra cuper och andra relationsbyggande aktiviteter genom säsongen. </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Närvara vid föreningens utbildningar och aktiviteter. </a:t>
            </a:r>
          </a:p>
          <a:p>
            <a:pPr defTabSz="533400"/>
            <a:endParaRPr lang="sv-SE" sz="1200"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Lagledare</a:t>
            </a:r>
          </a:p>
          <a:p>
            <a:pPr defTabSz="533400"/>
            <a:r>
              <a:rPr lang="sv-SE" sz="1200" dirty="0">
                <a:solidFill>
                  <a:schemeClr val="bg1"/>
                </a:solidFill>
                <a:latin typeface="Arial" panose="020B0604020202020204" pitchFamily="34" charset="0"/>
                <a:ea typeface="Roboto"/>
                <a:cs typeface="Arial" panose="020B0604020202020204" pitchFamily="34" charset="0"/>
              </a:rPr>
              <a:t>Lagledare ansvarar för administrativa uppgifterna, så som </a:t>
            </a:r>
            <a:r>
              <a:rPr lang="sv-SE" sz="1200" dirty="0" err="1">
                <a:solidFill>
                  <a:schemeClr val="bg1"/>
                </a:solidFill>
                <a:latin typeface="Arial" panose="020B0604020202020204" pitchFamily="34" charset="0"/>
                <a:ea typeface="Roboto"/>
                <a:cs typeface="Arial" panose="020B0604020202020204" pitchFamily="34" charset="0"/>
              </a:rPr>
              <a:t>Fogis</a:t>
            </a:r>
            <a:r>
              <a:rPr lang="sv-SE" sz="1200" dirty="0">
                <a:solidFill>
                  <a:schemeClr val="bg1"/>
                </a:solidFill>
                <a:latin typeface="Arial" panose="020B0604020202020204" pitchFamily="34" charset="0"/>
                <a:ea typeface="Roboto"/>
                <a:cs typeface="Arial" panose="020B0604020202020204" pitchFamily="34" charset="0"/>
              </a:rPr>
              <a:t>, anmäla seriespel/cuper, bokning och avbokning av träningar och matcher. Information &amp; utskick till föräldrar och domarbokning. </a:t>
            </a:r>
            <a:br>
              <a:rPr lang="sv-SE" sz="1200" dirty="0">
                <a:solidFill>
                  <a:schemeClr val="bg1"/>
                </a:solidFill>
                <a:latin typeface="Arial" panose="020B0604020202020204" pitchFamily="34" charset="0"/>
                <a:ea typeface="Roboto"/>
                <a:cs typeface="Arial" panose="020B0604020202020204" pitchFamily="34" charset="0"/>
              </a:rPr>
            </a:br>
            <a:endParaRPr lang="sv-SE" sz="1200" b="1"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Försäljningsgrupp</a:t>
            </a:r>
          </a:p>
          <a:p>
            <a:pPr defTabSz="533400"/>
            <a:r>
              <a:rPr lang="sv-SE" sz="1200" dirty="0">
                <a:solidFill>
                  <a:schemeClr val="bg1"/>
                </a:solidFill>
                <a:latin typeface="Arial" panose="020B0604020202020204" pitchFamily="34" charset="0"/>
                <a:ea typeface="Roboto"/>
                <a:cs typeface="Arial" panose="020B0604020202020204" pitchFamily="34" charset="0"/>
              </a:rPr>
              <a:t>Innebär att ha kontakt med föreningens gemensamma försäljningar samt lagets egna försäljningar och intäktsdrivande aktiviteter. </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Tränare och ledare ska inte ingå i denna. </a:t>
            </a:r>
          </a:p>
          <a:p>
            <a:pPr defTabSz="533400"/>
            <a:endParaRPr lang="sv-SE" sz="1200" b="1"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Kontaktperson</a:t>
            </a:r>
          </a:p>
          <a:p>
            <a:pPr defTabSz="533400"/>
            <a:r>
              <a:rPr lang="sv-SE" sz="1200" dirty="0">
                <a:solidFill>
                  <a:schemeClr val="bg1"/>
                </a:solidFill>
                <a:latin typeface="Arial" panose="020B0604020202020204" pitchFamily="34" charset="0"/>
                <a:ea typeface="Roboto"/>
                <a:cs typeface="Arial" panose="020B0604020202020204" pitchFamily="34" charset="0"/>
              </a:rPr>
              <a:t>Uppdraget innebär att representera laget mot barn- &amp; ungdomsutskottet. Personerna engagerar sig i föreningens frågor kring barn-och ungdomsutveckling och ingår helst i Barn-och ungdomsutskottet.</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Tränare och ledare ska inte ingå i den här gruppen. </a:t>
            </a:r>
          </a:p>
          <a:p>
            <a:pPr marL="0" defTabSz="533400"/>
            <a:endParaRPr lang="sv-SE" sz="1200" dirty="0">
              <a:solidFill>
                <a:schemeClr val="bg1"/>
              </a:solidFill>
              <a:latin typeface="Arial" panose="020B0604020202020204" pitchFamily="34" charset="0"/>
              <a:ea typeface="Roboto"/>
              <a:cs typeface="Arial" panose="020B0604020202020204" pitchFamily="34" charset="0"/>
            </a:endParaRPr>
          </a:p>
          <a:p>
            <a:pPr defTabSz="533400"/>
            <a:r>
              <a:rPr lang="sv-SE" sz="1200" b="1" u="sng" dirty="0">
                <a:solidFill>
                  <a:schemeClr val="bg1"/>
                </a:solidFill>
                <a:latin typeface="Arial" panose="020B0604020202020204" pitchFamily="34" charset="0"/>
                <a:cs typeface="Arial" panose="020B0604020202020204" pitchFamily="34" charset="0"/>
              </a:rPr>
              <a:t>Tävlingsgrupp</a:t>
            </a:r>
            <a:endParaRPr lang="sv-SE" sz="1200" b="1"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dirty="0">
                <a:solidFill>
                  <a:schemeClr val="bg1"/>
                </a:solidFill>
                <a:latin typeface="Arial" panose="020B0604020202020204" pitchFamily="34" charset="0"/>
                <a:ea typeface="Roboto"/>
                <a:cs typeface="Arial" panose="020B0604020202020204" pitchFamily="34" charset="0"/>
              </a:rPr>
              <a:t>I detta team ingår alla föräldrar som inte tagit på sig någon av ovanstående roller runt laget. Uppdraget innebär att se till att våra seriematcher, cuper, sammandrag på hemmaplan fungerar på bästa sätt.</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Tränare och ledare ska inte ingå i denna.</a:t>
            </a:r>
            <a:br>
              <a:rPr lang="sv-SE" sz="1000" b="1" dirty="0">
                <a:solidFill>
                  <a:schemeClr val="bg1"/>
                </a:solidFill>
                <a:latin typeface="Arial" panose="020B0604020202020204" pitchFamily="34" charset="0"/>
                <a:ea typeface="Roboto"/>
                <a:cs typeface="Arial" panose="020B0604020202020204" pitchFamily="34" charset="0"/>
              </a:rPr>
            </a:br>
            <a:br>
              <a:rPr lang="sv-SE" sz="1200" b="0" i="0" kern="1200" dirty="0">
                <a:solidFill>
                  <a:schemeClr val="bg1"/>
                </a:solidFill>
                <a:latin typeface="Arial" panose="020B0604020202020204" pitchFamily="34" charset="0"/>
                <a:cs typeface="Arial" panose="020B0604020202020204" pitchFamily="34" charset="0"/>
              </a:rPr>
            </a:br>
            <a:endParaRPr lang="sv-SE" sz="1200" b="0" i="0" kern="1200" dirty="0">
              <a:solidFill>
                <a:schemeClr val="bg1"/>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Arial"/>
              <a:buChar char="•"/>
            </a:pPr>
            <a:endParaRPr lang="sv-SE" sz="1200" b="0" i="0" kern="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818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A87E4BD-B003-BC50-C9F8-2DE1DABE2A6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0" y="-777607"/>
            <a:ext cx="12192000" cy="8016608"/>
          </a:xfrm>
          <a:prstGeom prst="rect">
            <a:avLst/>
          </a:prstGeom>
        </p:spPr>
      </p:pic>
      <p:sp>
        <p:nvSpPr>
          <p:cNvPr id="8" name="textruta 7">
            <a:extLst>
              <a:ext uri="{FF2B5EF4-FFF2-40B4-BE49-F238E27FC236}">
                <a16:creationId xmlns:a16="http://schemas.microsoft.com/office/drawing/2014/main" id="{123587F2-C63F-9DD4-DB5F-B976D51DDE9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28694C8-24F2-D055-4E85-D469A6F1A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1" name="Rubrik 1">
            <a:extLst>
              <a:ext uri="{FF2B5EF4-FFF2-40B4-BE49-F238E27FC236}">
                <a16:creationId xmlns:a16="http://schemas.microsoft.com/office/drawing/2014/main" id="{63E239AF-5A07-2B3C-8CC8-67E6AEB9C579}"/>
              </a:ext>
            </a:extLst>
          </p:cNvPr>
          <p:cNvSpPr txBox="1">
            <a:spLocks/>
          </p:cNvSpPr>
          <p:nvPr/>
        </p:nvSpPr>
        <p:spPr>
          <a:xfrm>
            <a:off x="1" y="2587477"/>
            <a:ext cx="12191999" cy="16830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SPELARUTBILDNINGSPLAN</a:t>
            </a:r>
            <a:br>
              <a:rPr lang="sv-SE">
                <a:solidFill>
                  <a:schemeClr val="bg1"/>
                </a:solidFill>
                <a:latin typeface="Aptos Display" panose="020B0004020202020204" pitchFamily="34" charset="0"/>
                <a:ea typeface="Cambria" panose="02040503050406030204" pitchFamily="18" charset="0"/>
              </a:rPr>
            </a:br>
            <a:r>
              <a:rPr lang="sv-SE" sz="4000">
                <a:solidFill>
                  <a:schemeClr val="bg1"/>
                </a:solidFill>
                <a:latin typeface="Aptos Display" panose="020B0004020202020204" pitchFamily="34" charset="0"/>
                <a:ea typeface="Cambria" panose="02040503050406030204" pitchFamily="18" charset="0"/>
              </a:rPr>
              <a:t>IK RÖSSÖ UDDEVALLA</a:t>
            </a:r>
            <a:endParaRPr lang="sv-SE" sz="2400">
              <a:solidFill>
                <a:schemeClr val="bg1"/>
              </a:solidFill>
              <a:latin typeface="Aptos Display" panose="020B0004020202020204" pitchFamily="34" charset="0"/>
              <a:ea typeface="Cambria" panose="02040503050406030204" pitchFamily="18" charset="0"/>
            </a:endParaRPr>
          </a:p>
        </p:txBody>
      </p:sp>
    </p:spTree>
    <p:extLst>
      <p:ext uri="{BB962C8B-B14F-4D97-AF65-F5344CB8AC3E}">
        <p14:creationId xmlns:p14="http://schemas.microsoft.com/office/powerpoint/2010/main" val="2567102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D600058B-800B-22A7-2064-5A131E41CC7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73109C52-8436-F5EC-411E-A71F932A38EF}"/>
              </a:ext>
            </a:extLst>
          </p:cNvPr>
          <p:cNvSpPr>
            <a:spLocks noGrp="1"/>
          </p:cNvSpPr>
          <p:nvPr>
            <p:ph type="subTitle" idx="1"/>
          </p:nvPr>
        </p:nvSpPr>
        <p:spPr>
          <a:xfrm>
            <a:off x="1524000" y="2950289"/>
            <a:ext cx="9144000" cy="1639999"/>
          </a:xfrm>
        </p:spPr>
        <p:txBody>
          <a:bodyPr>
            <a:normAutofit/>
          </a:bodyPr>
          <a:lstStyle/>
          <a:p>
            <a:r>
              <a:rPr lang="sv-SE" sz="6000" b="1" dirty="0">
                <a:solidFill>
                  <a:schemeClr val="bg1"/>
                </a:solidFill>
                <a:latin typeface="Aptos Display" panose="020B0004020202020204" pitchFamily="34" charset="0"/>
                <a:ea typeface="Cambria" panose="02040503050406030204" pitchFamily="18" charset="0"/>
                <a:cs typeface="+mj-cs"/>
              </a:rPr>
              <a:t>3 mot 3</a:t>
            </a:r>
            <a:br>
              <a:rPr lang="sv-SE" sz="6000" b="1" dirty="0">
                <a:solidFill>
                  <a:schemeClr val="bg1"/>
                </a:solidFill>
                <a:latin typeface="Aptos Display" panose="020B0004020202020204" pitchFamily="34" charset="0"/>
                <a:ea typeface="Cambria" panose="02040503050406030204" pitchFamily="18" charset="0"/>
                <a:cs typeface="+mj-cs"/>
              </a:rPr>
            </a:br>
            <a:r>
              <a:rPr lang="sv-SE" b="1" dirty="0">
                <a:solidFill>
                  <a:schemeClr val="bg1"/>
                </a:solidFill>
                <a:latin typeface="Aptos Display" panose="020B0004020202020204" pitchFamily="34" charset="0"/>
                <a:ea typeface="Cambria" panose="02040503050406030204" pitchFamily="18" charset="0"/>
                <a:cs typeface="+mj-cs"/>
              </a:rPr>
              <a:t>(6 – 7 år)</a:t>
            </a:r>
          </a:p>
          <a:p>
            <a:endParaRPr lang="sv-SE" sz="6000" b="1" dirty="0">
              <a:solidFill>
                <a:schemeClr val="bg1"/>
              </a:solidFill>
              <a:latin typeface="Aptos Display" panose="020B0004020202020204" pitchFamily="34" charset="0"/>
              <a:ea typeface="Cambria" panose="02040503050406030204" pitchFamily="18" charset="0"/>
              <a:cs typeface="+mj-cs"/>
            </a:endParaRPr>
          </a:p>
        </p:txBody>
      </p:sp>
      <p:sp>
        <p:nvSpPr>
          <p:cNvPr id="9" name="textruta 8">
            <a:extLst>
              <a:ext uri="{FF2B5EF4-FFF2-40B4-BE49-F238E27FC236}">
                <a16:creationId xmlns:a16="http://schemas.microsoft.com/office/drawing/2014/main" id="{9D15EC8F-3496-E78A-0C79-5D4DAF42C3C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F823EBAA-3EEC-57E4-F7AA-CB7AD5A94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1985191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D06D3-1DE4-BEAB-FC91-4DB8D5BC6E47}"/>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E6F03585-E954-5A38-77FA-2BCDCFFE384E}"/>
              </a:ext>
            </a:extLst>
          </p:cNvPr>
          <p:cNvSpPr>
            <a:spLocks noGrp="1"/>
          </p:cNvSpPr>
          <p:nvPr>
            <p:ph type="title"/>
          </p:nvPr>
        </p:nvSpPr>
        <p:spPr>
          <a:xfrm>
            <a:off x="518124" y="332990"/>
            <a:ext cx="10367152" cy="773252"/>
          </a:xfrm>
        </p:spPr>
        <p:txBody>
          <a:bodyPr>
            <a:noAutofit/>
          </a:bodyPr>
          <a:lstStyle/>
          <a:p>
            <a:pPr algn="ctr"/>
            <a:r>
              <a:rPr lang="sv-SE" sz="4400" b="1">
                <a:solidFill>
                  <a:schemeClr val="bg1"/>
                </a:solidFill>
                <a:latin typeface="Aptos Display" panose="020B0004020202020204" pitchFamily="34" charset="0"/>
                <a:ea typeface="Cambria" panose="02040503050406030204" pitchFamily="18" charset="0"/>
              </a:rPr>
              <a:t>FOKUS</a:t>
            </a:r>
          </a:p>
        </p:txBody>
      </p:sp>
      <p:sp>
        <p:nvSpPr>
          <p:cNvPr id="31" name="Rektangel: rundade hörn 30">
            <a:extLst>
              <a:ext uri="{FF2B5EF4-FFF2-40B4-BE49-F238E27FC236}">
                <a16:creationId xmlns:a16="http://schemas.microsoft.com/office/drawing/2014/main" id="{3633CACB-A8F4-CA54-0D0A-4929923FF103}"/>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2650730F-857B-C50A-8001-712EDD817B0C}"/>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BB4A812E-2808-0C02-C2AA-4CA275F9B607}"/>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B1B106C3-07E3-3DF4-6605-7145AC1A2537}"/>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CC1E897C-8B1B-CBBE-210D-91597D47CA51}"/>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D88146BA-67FA-8252-D0E9-AABC242CFDDD}"/>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FED1E091-4409-768E-79C0-CC743F53A2F5}"/>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dirty="0">
              <a:ln>
                <a:noFill/>
              </a:ln>
              <a:solidFill>
                <a:schemeClr val="bg1"/>
              </a:solidFill>
              <a:effectLst/>
              <a:uLnTx/>
              <a:uFillTx/>
              <a:latin typeface="Calibri"/>
              <a:ea typeface="Calibri"/>
              <a:cs typeface="Calibri"/>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a:ln>
                <a:noFill/>
              </a:ln>
              <a:solidFill>
                <a:schemeClr val="bg1"/>
              </a:solidFill>
              <a:effectLst/>
              <a:uLnTx/>
              <a:uFillTx/>
              <a:latin typeface="Calibri"/>
              <a:ea typeface="Calibri"/>
              <a:cs typeface="Calibri"/>
            </a:endParaRPr>
          </a:p>
        </p:txBody>
      </p:sp>
      <p:sp>
        <p:nvSpPr>
          <p:cNvPr id="38" name="Rektangel: rundade hörn 37">
            <a:extLst>
              <a:ext uri="{FF2B5EF4-FFF2-40B4-BE49-F238E27FC236}">
                <a16:creationId xmlns:a16="http://schemas.microsoft.com/office/drawing/2014/main" id="{3ECC4859-8315-7F26-63A9-4F54F4450C7C}"/>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9" name="Pil: vänster-höger 38">
            <a:extLst>
              <a:ext uri="{FF2B5EF4-FFF2-40B4-BE49-F238E27FC236}">
                <a16:creationId xmlns:a16="http://schemas.microsoft.com/office/drawing/2014/main" id="{AB6EB175-5975-BD1F-1F55-652FA1E85B1C}"/>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A9F699C4-F7A2-3DF7-1AC5-33B30157448A}"/>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D3532489-A119-0D12-5184-70CC23EAD3F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BE917467-FE87-7967-F454-510EFF1BCEA3}"/>
              </a:ext>
            </a:extLst>
          </p:cNvPr>
          <p:cNvSpPr/>
          <p:nvPr/>
        </p:nvSpPr>
        <p:spPr>
          <a:xfrm>
            <a:off x="487021" y="2931692"/>
            <a:ext cx="5043056" cy="74728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CA9947CC-8A27-42F9-F56E-90E4165F5FE8}"/>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p:txBody>
      </p:sp>
      <p:sp>
        <p:nvSpPr>
          <p:cNvPr id="44" name="Rektangel: rundade hörn 43">
            <a:extLst>
              <a:ext uri="{FF2B5EF4-FFF2-40B4-BE49-F238E27FC236}">
                <a16:creationId xmlns:a16="http://schemas.microsoft.com/office/drawing/2014/main" id="{7AE3E400-B141-E7A3-CB34-9C42CA9ED8F0}"/>
              </a:ext>
            </a:extLst>
          </p:cNvPr>
          <p:cNvSpPr/>
          <p:nvPr/>
        </p:nvSpPr>
        <p:spPr>
          <a:xfrm>
            <a:off x="5811123" y="2954690"/>
            <a:ext cx="5043056" cy="717578"/>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endParaRPr lang="sv-SE" sz="1400" b="0" i="0" u="none" strike="noStrike" kern="0" cap="none" spc="0" normalizeH="0" baseline="0" noProof="0">
              <a:ln>
                <a:noFill/>
              </a:ln>
              <a:solidFill>
                <a:prstClr val="white"/>
              </a:solidFill>
              <a:effectLst/>
              <a:uLnTx/>
              <a:uFillTx/>
              <a:latin typeface="Calibri"/>
              <a:ea typeface="Calibri"/>
              <a:cs typeface="Calibri"/>
            </a:endParaRPr>
          </a:p>
        </p:txBody>
      </p:sp>
      <p:sp>
        <p:nvSpPr>
          <p:cNvPr id="45" name="Rektangel: rundade hörn 44">
            <a:extLst>
              <a:ext uri="{FF2B5EF4-FFF2-40B4-BE49-F238E27FC236}">
                <a16:creationId xmlns:a16="http://schemas.microsoft.com/office/drawing/2014/main" id="{F91BD365-13F1-26C3-9B68-399A53671059}"/>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endParaRPr lang="sv-SE" sz="1400" b="0" i="0" u="none" strike="noStrike" kern="0" cap="none" spc="0" normalizeH="0" baseline="0" noProof="0">
              <a:ln>
                <a:noFill/>
              </a:ln>
              <a:solidFill>
                <a:prstClr val="white"/>
              </a:solidFill>
              <a:effectLst/>
              <a:uLnTx/>
              <a:uFillTx/>
              <a:latin typeface="Calibri"/>
              <a:ea typeface="Calibri"/>
              <a:cs typeface="Calibri"/>
            </a:endParaRPr>
          </a:p>
        </p:txBody>
      </p:sp>
      <p:sp>
        <p:nvSpPr>
          <p:cNvPr id="46" name="Rektangel: rundade hörn 45">
            <a:extLst>
              <a:ext uri="{FF2B5EF4-FFF2-40B4-BE49-F238E27FC236}">
                <a16:creationId xmlns:a16="http://schemas.microsoft.com/office/drawing/2014/main" id="{69E842EB-CEE5-DC61-E0FA-5E77518BFF56}"/>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D487358D-ED0D-B665-17D2-29C65889DF3F}"/>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77905CAB-0801-DBDE-1C4E-96F682F2C31A}"/>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rundade hörn 48">
            <a:extLst>
              <a:ext uri="{FF2B5EF4-FFF2-40B4-BE49-F238E27FC236}">
                <a16:creationId xmlns:a16="http://schemas.microsoft.com/office/drawing/2014/main" id="{CFD199E9-FD8D-E5DD-8384-45B36F549076}"/>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F761DDAF-6BF9-A12E-6927-F07A295DC465}"/>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dirty="0">
              <a:ln>
                <a:noFill/>
              </a:ln>
              <a:solidFill>
                <a:prstClr val="white"/>
              </a:solidFill>
              <a:effectLst/>
              <a:uLnTx/>
              <a:uFillTx/>
              <a:latin typeface="Calibri"/>
              <a:ea typeface="Calibri"/>
              <a:cs typeface="Calibri"/>
            </a:endParaRPr>
          </a:p>
        </p:txBody>
      </p:sp>
      <p:sp>
        <p:nvSpPr>
          <p:cNvPr id="51" name="Rektangel: rundade hörn 50">
            <a:extLst>
              <a:ext uri="{FF2B5EF4-FFF2-40B4-BE49-F238E27FC236}">
                <a16:creationId xmlns:a16="http://schemas.microsoft.com/office/drawing/2014/main" id="{B07D1875-2DAD-11CE-03FD-97F52129D04C}"/>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rundade hörn 51">
            <a:extLst>
              <a:ext uri="{FF2B5EF4-FFF2-40B4-BE49-F238E27FC236}">
                <a16:creationId xmlns:a16="http://schemas.microsoft.com/office/drawing/2014/main" id="{E10A0020-DB5F-974E-FF86-391955C86657}"/>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41C104F9-61AE-4762-0497-D63741FA77B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01CE55D5-B3C2-CB0E-2F86-94F3E3827676}"/>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EFE5EC0-6D0F-2C8F-47A3-0BB9D9DF6B93}"/>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4AD7F885-DD90-096F-2E87-EC295CFF06AD}"/>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8F878F78-C0F7-30A0-450B-30868438D9F2}"/>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lIns="91440" tIns="45720" rIns="91440" bIns="45720" rtlCol="0" anchor="t" anchorCtr="0"/>
          <a:lstStyle/>
          <a:p>
            <a:pPr>
              <a:defRPr/>
            </a:pPr>
            <a:r>
              <a:rPr lang="sv-SE" sz="1400" kern="0" dirty="0">
                <a:solidFill>
                  <a:srgbClr val="1F1F1F"/>
                </a:solidFill>
                <a:ea typeface="+mn-lt"/>
                <a:cs typeface="+mn-lt"/>
              </a:rPr>
              <a:t>Rulla, kasta och fånga bollen. Koordinationsövningar</a:t>
            </a:r>
            <a:r>
              <a:rPr kumimoji="0" lang="sv-SE" sz="1400" b="0" i="0" u="none" strike="noStrike" kern="0" cap="none" spc="0" normalizeH="0" baseline="0" noProof="0" dirty="0">
                <a:ln>
                  <a:noFill/>
                </a:ln>
                <a:solidFill>
                  <a:srgbClr val="1F1F1F"/>
                </a:solidFill>
                <a:effectLst/>
                <a:uLnTx/>
                <a:uFillTx/>
                <a:ea typeface="+mn-lt"/>
                <a:cs typeface="+mn-lt"/>
              </a:rPr>
              <a:t> med boll</a:t>
            </a:r>
            <a:r>
              <a:rPr lang="sv-SE" sz="1400" kern="0" noProof="0" dirty="0">
                <a:solidFill>
                  <a:srgbClr val="1F1F1F"/>
                </a:solidFill>
                <a:ea typeface="+mn-lt"/>
                <a:cs typeface="+mn-lt"/>
              </a:rPr>
              <a:t>,</a:t>
            </a:r>
            <a:r>
              <a:rPr kumimoji="0" lang="sv-SE" sz="1400" b="0" i="0" u="none" strike="noStrike" kern="0" cap="none" spc="0" normalizeH="0" baseline="0" noProof="0" dirty="0">
                <a:ln>
                  <a:noFill/>
                </a:ln>
                <a:solidFill>
                  <a:srgbClr val="1F1F1F"/>
                </a:solidFill>
                <a:effectLst/>
                <a:uLnTx/>
                <a:uFillTx/>
                <a:ea typeface="+mn-lt"/>
                <a:cs typeface="+mn-lt"/>
              </a:rPr>
              <a:t> stafetter och </a:t>
            </a:r>
            <a:r>
              <a:rPr lang="sv-SE" sz="1400" kern="0" dirty="0">
                <a:solidFill>
                  <a:srgbClr val="1F1F1F"/>
                </a:solidFill>
                <a:ea typeface="+mn-lt"/>
                <a:cs typeface="+mn-lt"/>
              </a:rPr>
              <a:t>hinderbanor</a:t>
            </a:r>
            <a:r>
              <a:rPr kumimoji="0" lang="sv-SE" sz="1400" b="0" i="0" u="none" strike="noStrike" kern="0" cap="none" spc="0" normalizeH="0" noProof="0" dirty="0">
                <a:ln>
                  <a:noFill/>
                </a:ln>
                <a:solidFill>
                  <a:srgbClr val="1F1F1F"/>
                </a:solidFill>
                <a:effectLst/>
                <a:uLnTx/>
                <a:uFillTx/>
                <a:ea typeface="+mn-lt"/>
                <a:cs typeface="+mn-lt"/>
              </a:rPr>
              <a:t>.</a:t>
            </a:r>
            <a:endParaRPr lang="sv-SE" sz="1100" dirty="0">
              <a:solidFill>
                <a:srgbClr val="1F1F1F"/>
              </a:solidFill>
              <a:ea typeface="+mn-lt"/>
              <a:cs typeface="+mn-lt"/>
            </a:endParaRP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dirty="0">
                <a:solidFill>
                  <a:srgbClr val="FFC000"/>
                </a:solidFill>
                <a:latin typeface="Calibri"/>
                <a:hlinkClick r:id="rId3">
                  <a:extLst>
                    <a:ext uri="{A12FA001-AC4F-418D-AE19-62706E023703}">
                      <ahyp:hlinkClr xmlns:ahyp="http://schemas.microsoft.com/office/drawing/2018/hyperlinkcolor" val="tx"/>
                    </a:ext>
                  </a:extLst>
                </a:hlinkClick>
              </a:rPr>
              <a:t>Fifa 11+ Kids</a:t>
            </a:r>
            <a:endParaRPr kumimoji="0" lang="sv-SE" sz="1400" b="0" i="0" u="none" strike="noStrike" kern="0" cap="none" spc="0" normalizeH="0" baseline="0" noProof="0" dirty="0">
              <a:ln>
                <a:noFill/>
              </a:ln>
              <a:solidFill>
                <a:srgbClr val="FFC000"/>
              </a:solidFill>
              <a:effectLst/>
              <a:uLnTx/>
              <a:uFillTx/>
              <a:latin typeface="Calibri"/>
            </a:endParaRPr>
          </a:p>
        </p:txBody>
      </p:sp>
      <p:sp>
        <p:nvSpPr>
          <p:cNvPr id="61" name="Rektangel: rundade hörn 60">
            <a:extLst>
              <a:ext uri="{FF2B5EF4-FFF2-40B4-BE49-F238E27FC236}">
                <a16:creationId xmlns:a16="http://schemas.microsoft.com/office/drawing/2014/main" id="{7ECCB98F-774E-70C3-A7D5-9D84A1438B05}"/>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4C550CDB-4B86-06F3-B0C1-D3B9DDC8CCC2}"/>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6F8825F3-9953-F1CA-0D52-E446AA8D3349}"/>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60366309-4A10-FC30-0844-3893B81DF626}"/>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EDF86115-E3E6-AA17-EAED-56BFB4A697C7}"/>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10EFAD9E-531A-B2C6-F1FB-B9A0646F6914}"/>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5EEA4C57-1396-790E-82B3-7B078C733AAA}"/>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23E9FAF3-7E65-CB3B-5FE0-8B1D2C76C4A0}"/>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6C69CE98-480A-2D6D-155B-E2C186F98938}"/>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2085E780-C14F-2624-DFA7-679FC5E275DC}"/>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372FB6FB-2D6E-9225-3C55-546B635DC39D}"/>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pic>
        <p:nvPicPr>
          <p:cNvPr id="3" name="Bildobjekt 2">
            <a:hlinkClick r:id="rId4"/>
            <a:extLst>
              <a:ext uri="{FF2B5EF4-FFF2-40B4-BE49-F238E27FC236}">
                <a16:creationId xmlns:a16="http://schemas.microsoft.com/office/drawing/2014/main" id="{1C64923B-2C28-EE5E-624F-A70A5BA7F5D4}"/>
              </a:ext>
            </a:extLst>
          </p:cNvPr>
          <p:cNvPicPr>
            <a:picLocks noChangeAspect="1"/>
          </p:cNvPicPr>
          <p:nvPr/>
        </p:nvPicPr>
        <p:blipFill>
          <a:blip r:embed="rId5"/>
          <a:stretch>
            <a:fillRect/>
          </a:stretch>
        </p:blipFill>
        <p:spPr>
          <a:xfrm>
            <a:off x="1172190" y="5857882"/>
            <a:ext cx="3565924" cy="931708"/>
          </a:xfrm>
          <a:prstGeom prst="rect">
            <a:avLst/>
          </a:prstGeom>
        </p:spPr>
      </p:pic>
      <p:pic>
        <p:nvPicPr>
          <p:cNvPr id="5" name="Bildobjekt 4">
            <a:hlinkClick r:id="rId4"/>
            <a:extLst>
              <a:ext uri="{FF2B5EF4-FFF2-40B4-BE49-F238E27FC236}">
                <a16:creationId xmlns:a16="http://schemas.microsoft.com/office/drawing/2014/main" id="{47D4C4E4-0CA9-FDE0-BFD2-6AAAF7CB0780}"/>
              </a:ext>
            </a:extLst>
          </p:cNvPr>
          <p:cNvPicPr>
            <a:picLocks noChangeAspect="1"/>
          </p:cNvPicPr>
          <p:nvPr/>
        </p:nvPicPr>
        <p:blipFill>
          <a:blip r:embed="rId6"/>
          <a:stretch>
            <a:fillRect/>
          </a:stretch>
        </p:blipFill>
        <p:spPr>
          <a:xfrm>
            <a:off x="6439246" y="5738703"/>
            <a:ext cx="3565924" cy="954595"/>
          </a:xfrm>
          <a:prstGeom prst="rect">
            <a:avLst/>
          </a:prstGeom>
        </p:spPr>
      </p:pic>
      <p:sp>
        <p:nvSpPr>
          <p:cNvPr id="2" name="textruta 1">
            <a:extLst>
              <a:ext uri="{FF2B5EF4-FFF2-40B4-BE49-F238E27FC236}">
                <a16:creationId xmlns:a16="http://schemas.microsoft.com/office/drawing/2014/main" id="{6915AAAB-C60B-4A59-15E9-32E2612FB7B4}"/>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DDD8399F-AB07-6A8B-6844-A6E2F4E8E2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3473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nodePh="1">
                                  <p:stCondLst>
                                    <p:cond delay="0"/>
                                  </p:stCondLst>
                                  <p:endCondLst>
                                    <p:cond evt="begin" delay="0">
                                      <p:tn val="13"/>
                                    </p:cond>
                                  </p:end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animBg="1"/>
      <p:bldP spid="45" grpId="0" animBg="1"/>
      <p:bldP spid="50" grpId="0"/>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26999-D9CA-B0D8-BC00-5B775B2328C1}"/>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7D9488CB-6429-386E-DC3F-EAC849A18A0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21B402BA-5ED0-8AD6-7E73-FBC48291142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57B98264-5BD0-09E6-106A-347B4D6FE679}"/>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69482727-4014-F6AA-807F-62886640C754}"/>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dirty="0">
                <a:solidFill>
                  <a:schemeClr val="bg1"/>
                </a:solidFill>
                <a:latin typeface="Aptos Display"/>
              </a:rPr>
              <a:t>Vi vill skapa en nyfikenhet för fotbollen då det är deras första år. Detta gör vi genom mycket lek</a:t>
            </a:r>
          </a:p>
          <a:p>
            <a:pPr marL="342900" indent="-342900">
              <a:buFont typeface="Arial" panose="020B0604020202020204" pitchFamily="34" charset="0"/>
              <a:buChar char="•"/>
            </a:pPr>
            <a:r>
              <a:rPr lang="sv-SE" i="1" dirty="0">
                <a:solidFill>
                  <a:schemeClr val="bg1"/>
                </a:solidFill>
                <a:latin typeface="Aptos Display"/>
              </a:rPr>
              <a:t>Glädje</a:t>
            </a:r>
            <a:r>
              <a:rPr lang="sv-SE" dirty="0">
                <a:solidFill>
                  <a:schemeClr val="bg1"/>
                </a:solidFill>
                <a:latin typeface="Aptos Display"/>
              </a:rPr>
              <a:t> och </a:t>
            </a:r>
            <a:r>
              <a:rPr lang="sv-SE" i="1" dirty="0">
                <a:solidFill>
                  <a:schemeClr val="bg1"/>
                </a:solidFill>
                <a:latin typeface="Aptos Display"/>
              </a:rPr>
              <a:t>lek</a:t>
            </a:r>
            <a:r>
              <a:rPr lang="sv-SE" dirty="0">
                <a:solidFill>
                  <a:schemeClr val="bg1"/>
                </a:solidFill>
                <a:latin typeface="Aptos Display"/>
              </a:rPr>
              <a:t> är centralt på varje träning och sammankomst</a:t>
            </a:r>
            <a:endParaRPr lang="sv-SE" dirty="0">
              <a:solidFill>
                <a:schemeClr val="bg1"/>
              </a:solidFill>
              <a:latin typeface="Aptos Display" panose="020B0004020202020204" pitchFamily="34" charset="0"/>
            </a:endParaRPr>
          </a:p>
          <a:p>
            <a:pPr marL="342900" indent="-342900">
              <a:buFont typeface="Arial" panose="020B0604020202020204" pitchFamily="34" charset="0"/>
              <a:buChar char="•"/>
            </a:pPr>
            <a:r>
              <a:rPr lang="sv-SE" dirty="0">
                <a:solidFill>
                  <a:schemeClr val="bg1"/>
                </a:solidFill>
                <a:latin typeface="Aptos Display"/>
              </a:rPr>
              <a:t>Vi ska alltid sträva efter ”JAG och bollen” – sträva efter att alla har varsin boll hela träningen </a:t>
            </a:r>
          </a:p>
          <a:p>
            <a:pPr marL="342900" indent="-342900">
              <a:buFont typeface="Arial" panose="020B0604020202020204" pitchFamily="34" charset="0"/>
              <a:buChar char="•"/>
            </a:pPr>
            <a:r>
              <a:rPr lang="sv-SE" dirty="0">
                <a:solidFill>
                  <a:schemeClr val="bg1"/>
                </a:solidFill>
                <a:latin typeface="Aptos Display"/>
              </a:rPr>
              <a:t>Bollkontroll och koordination</a:t>
            </a:r>
          </a:p>
          <a:p>
            <a:pPr marL="342900" indent="-342900">
              <a:buFont typeface="Arial" panose="020B0604020202020204" pitchFamily="34" charset="0"/>
              <a:buChar char="•"/>
            </a:pPr>
            <a:r>
              <a:rPr lang="sv-SE" dirty="0">
                <a:solidFill>
                  <a:schemeClr val="bg1"/>
                </a:solidFill>
                <a:latin typeface="Aptos Display"/>
              </a:rPr>
              <a:t>Undvik långa köer, MAX 3-4 spelare i kö</a:t>
            </a:r>
          </a:p>
          <a:p>
            <a:pPr marL="342900" indent="-342900">
              <a:buFont typeface="Arial" panose="020B0604020202020204" pitchFamily="34" charset="0"/>
              <a:buChar char="•"/>
            </a:pPr>
            <a:r>
              <a:rPr lang="sv-SE" dirty="0">
                <a:solidFill>
                  <a:schemeClr val="bg1"/>
                </a:solidFill>
                <a:latin typeface="Aptos Display"/>
              </a:rPr>
              <a:t>Bollen ska alltid vara med i varje övning</a:t>
            </a:r>
          </a:p>
          <a:p>
            <a:pPr marL="342900" indent="-342900">
              <a:buFont typeface="Arial" panose="020B0604020202020204" pitchFamily="34" charset="0"/>
              <a:buChar char="•"/>
            </a:pPr>
            <a:r>
              <a:rPr lang="sv-SE" dirty="0">
                <a:solidFill>
                  <a:schemeClr val="bg1"/>
                </a:solidFill>
                <a:latin typeface="Aptos Display"/>
              </a:rPr>
              <a:t>1-2 träningar under säsong. Valfritt innan/efter säsong</a:t>
            </a:r>
          </a:p>
          <a:p>
            <a:pPr marL="342900" indent="-342900">
              <a:buFont typeface="Arial" panose="020B0604020202020204" pitchFamily="34" charset="0"/>
              <a:buChar char="•"/>
            </a:pPr>
            <a:r>
              <a:rPr lang="sv-SE" dirty="0">
                <a:solidFill>
                  <a:schemeClr val="bg1"/>
                </a:solidFill>
                <a:latin typeface="Aptos Display"/>
              </a:rPr>
              <a:t>Minst 1 ledare per max 7 spelare</a:t>
            </a:r>
          </a:p>
          <a:p>
            <a:pPr marL="342900" indent="-342900">
              <a:buFont typeface="Arial" panose="020B0604020202020204" pitchFamily="34" charset="0"/>
              <a:buChar char="•"/>
            </a:pPr>
            <a:r>
              <a:rPr lang="sv-SE" dirty="0">
                <a:solidFill>
                  <a:schemeClr val="bg1"/>
                </a:solidFill>
                <a:latin typeface="Aptos Display"/>
              </a:rPr>
              <a:t>Inomhus på höst/vinter, utomhus på vår/sommar</a:t>
            </a:r>
          </a:p>
        </p:txBody>
      </p:sp>
      <p:sp>
        <p:nvSpPr>
          <p:cNvPr id="3" name="textruta 2">
            <a:extLst>
              <a:ext uri="{FF2B5EF4-FFF2-40B4-BE49-F238E27FC236}">
                <a16:creationId xmlns:a16="http://schemas.microsoft.com/office/drawing/2014/main" id="{50A0A878-D36A-FEC5-691E-C12DF21E12E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E02078C-AD2B-A089-BBC0-4CBFC4EC3F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47468532-EA07-8870-BE84-691E326C404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panose="020B0004020202020204" pitchFamily="34" charset="0"/>
                <a:ea typeface="Cambria" panose="02040503050406030204" pitchFamily="18" charset="0"/>
              </a:rPr>
              <a:t>SUP – 3 mot 3 </a:t>
            </a:r>
          </a:p>
        </p:txBody>
      </p:sp>
      <p:sp>
        <p:nvSpPr>
          <p:cNvPr id="6" name="textruta 5">
            <a:extLst>
              <a:ext uri="{FF2B5EF4-FFF2-40B4-BE49-F238E27FC236}">
                <a16:creationId xmlns:a16="http://schemas.microsoft.com/office/drawing/2014/main" id="{8FAAE679-BD67-400A-E3DD-986E6D3AD3F0}"/>
              </a:ext>
            </a:extLst>
          </p:cNvPr>
          <p:cNvSpPr txBox="1"/>
          <p:nvPr/>
        </p:nvSpPr>
        <p:spPr>
          <a:xfrm>
            <a:off x="7780020" y="3947160"/>
            <a:ext cx="4271977" cy="923330"/>
          </a:xfrm>
          <a:prstGeom prst="rect">
            <a:avLst/>
          </a:prstGeom>
          <a:noFill/>
        </p:spPr>
        <p:txBody>
          <a:bodyPr wrap="square" lIns="91440" tIns="45720" rIns="91440" bIns="45720" rtlCol="0" anchor="t">
            <a:spAutoFit/>
          </a:bodyPr>
          <a:lstStyle/>
          <a:p>
            <a:r>
              <a:rPr lang="sv-SE" dirty="0">
                <a:solidFill>
                  <a:schemeClr val="bg1"/>
                </a:solidFill>
              </a:rPr>
              <a:t>Vid match: </a:t>
            </a:r>
            <a:endParaRPr lang="sv-SE" dirty="0">
              <a:solidFill>
                <a:schemeClr val="bg1"/>
              </a:solidFill>
              <a:ea typeface="Calibri"/>
              <a:cs typeface="Calibri"/>
            </a:endParaRPr>
          </a:p>
          <a:p>
            <a:pPr marL="285750" indent="-285750">
              <a:buFontTx/>
              <a:buChar char="-"/>
            </a:pPr>
            <a:r>
              <a:rPr lang="sv-SE" dirty="0">
                <a:solidFill>
                  <a:schemeClr val="bg1"/>
                </a:solidFill>
              </a:rPr>
              <a:t>Alla ska spela lika mycket</a:t>
            </a:r>
            <a:endParaRPr lang="sv-SE" dirty="0">
              <a:solidFill>
                <a:schemeClr val="bg1"/>
              </a:solidFill>
              <a:ea typeface="Calibri"/>
              <a:cs typeface="Calibri"/>
            </a:endParaRPr>
          </a:p>
          <a:p>
            <a:pPr marL="285750" indent="-285750">
              <a:buFontTx/>
              <a:buChar char="-"/>
            </a:pPr>
            <a:r>
              <a:rPr lang="sv-SE" dirty="0">
                <a:solidFill>
                  <a:schemeClr val="bg1"/>
                </a:solidFill>
              </a:rPr>
              <a:t>Rekommenderat: 1-3 avbytare (MAX 4)</a:t>
            </a:r>
            <a:endParaRPr lang="sv-SE" dirty="0">
              <a:solidFill>
                <a:schemeClr val="bg1"/>
              </a:solidFill>
              <a:ea typeface="Calibri"/>
              <a:cs typeface="Calibri"/>
            </a:endParaRPr>
          </a:p>
        </p:txBody>
      </p:sp>
    </p:spTree>
    <p:extLst>
      <p:ext uri="{BB962C8B-B14F-4D97-AF65-F5344CB8AC3E}">
        <p14:creationId xmlns:p14="http://schemas.microsoft.com/office/powerpoint/2010/main" val="2303839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7EAF-B2A4-812C-F6CC-7EB76B1942B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707ED3C5-8430-72B6-CEC3-3FEA470201B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C968CC2-D8F6-1F77-805F-67A76C2EF54D}"/>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36F27E1A-5C2A-06F2-D121-38498D3E800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F312CCB8-8AF0-3422-2F4C-F224E5AEB640}"/>
              </a:ext>
            </a:extLst>
          </p:cNvPr>
          <p:cNvSpPr>
            <a:spLocks noGrp="1"/>
          </p:cNvSpPr>
          <p:nvPr/>
        </p:nvSpPr>
        <p:spPr>
          <a:xfrm>
            <a:off x="752304" y="145358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a:rPr>
              <a:t>Planering av träningar ska vara utifrån Spelarutbildningsplanens fokus. </a:t>
            </a:r>
            <a:br>
              <a:rPr lang="sv-SE" i="1" dirty="0">
                <a:latin typeface="Aptos Display" panose="020B0004020202020204" pitchFamily="34" charset="0"/>
              </a:rPr>
            </a:br>
            <a:r>
              <a:rPr lang="sv-SE" dirty="0">
                <a:solidFill>
                  <a:schemeClr val="bg1"/>
                </a:solidFill>
                <a:latin typeface="Aptos Display"/>
              </a:rPr>
              <a:t>Vi ska bygga våra träningar och våra övningar kring nedan tre frågor. </a:t>
            </a:r>
            <a:br>
              <a:rPr lang="sv-SE" dirty="0">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a:rPr>
              <a:t>VAD</a:t>
            </a:r>
            <a:r>
              <a:rPr lang="sv-SE" b="1" dirty="0">
                <a:solidFill>
                  <a:schemeClr val="bg1"/>
                </a:solidFill>
                <a:latin typeface="Aptos Display"/>
              </a:rPr>
              <a:t> </a:t>
            </a:r>
            <a:r>
              <a:rPr lang="sv-SE" sz="1400" dirty="0">
                <a:solidFill>
                  <a:schemeClr val="bg1"/>
                </a:solidFill>
                <a:latin typeface="Aptos Display"/>
              </a:rPr>
              <a:t>ska vi träna på?</a:t>
            </a:r>
          </a:p>
          <a:p>
            <a:r>
              <a:rPr lang="sv-SE" sz="1400" dirty="0">
                <a:solidFill>
                  <a:schemeClr val="bg1"/>
                </a:solidFill>
                <a:latin typeface="Aptos Display"/>
              </a:rPr>
              <a:t>Exempel på "VAD" kan vara Driva.</a:t>
            </a:r>
            <a:br>
              <a:rPr lang="sv-SE" sz="1400" dirty="0">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a:rPr>
              <a:t>VARFÖR</a:t>
            </a:r>
            <a:r>
              <a:rPr lang="sv-SE" b="1" dirty="0">
                <a:solidFill>
                  <a:schemeClr val="bg1"/>
                </a:solidFill>
                <a:latin typeface="Aptos Display"/>
              </a:rPr>
              <a:t> </a:t>
            </a:r>
            <a:r>
              <a:rPr lang="sv-SE" sz="1400" dirty="0">
                <a:solidFill>
                  <a:schemeClr val="bg1"/>
                </a:solidFill>
                <a:latin typeface="Aptos Display"/>
              </a:rPr>
              <a:t>tränar vi på det?</a:t>
            </a:r>
          </a:p>
          <a:p>
            <a:r>
              <a:rPr lang="sv-SE" sz="1400" dirty="0">
                <a:solidFill>
                  <a:schemeClr val="bg1"/>
                </a:solidFill>
                <a:latin typeface="Aptos Display"/>
              </a:rPr>
              <a:t>Exempel: För att kunna ta bollen framåt i plan samt öka bollkontrollen.</a:t>
            </a:r>
            <a:endParaRPr lang="sv-SE" sz="2000" dirty="0">
              <a:solidFill>
                <a:schemeClr val="bg1"/>
              </a:solidFill>
              <a:latin typeface="Aptos Display"/>
            </a:endParaRPr>
          </a:p>
          <a:p>
            <a:br>
              <a:rPr lang="sv-SE" sz="2000" b="1" dirty="0">
                <a:latin typeface="Aptos Display" panose="020B0004020202020204" pitchFamily="34" charset="0"/>
              </a:rPr>
            </a:br>
            <a:r>
              <a:rPr lang="sv-SE" b="1" u="sng" dirty="0">
                <a:solidFill>
                  <a:schemeClr val="bg1"/>
                </a:solidFill>
                <a:latin typeface="Aptos Display"/>
              </a:rPr>
              <a:t>HUR</a:t>
            </a:r>
            <a:r>
              <a:rPr lang="sv-SE" b="1" dirty="0">
                <a:solidFill>
                  <a:schemeClr val="bg1"/>
                </a:solidFill>
                <a:latin typeface="Aptos Display"/>
              </a:rPr>
              <a:t> </a:t>
            </a:r>
            <a:r>
              <a:rPr lang="sv-SE" sz="1400" dirty="0">
                <a:solidFill>
                  <a:schemeClr val="bg1"/>
                </a:solidFill>
                <a:latin typeface="Aptos Display"/>
              </a:rPr>
              <a:t>utför vi det?</a:t>
            </a:r>
          </a:p>
          <a:p>
            <a:r>
              <a:rPr lang="sv-SE" sz="1400" dirty="0">
                <a:solidFill>
                  <a:schemeClr val="bg1"/>
                </a:solidFill>
                <a:latin typeface="Aptos Display"/>
              </a:rPr>
              <a:t>Exempel: På olika sätt driva bollen åt olika håll. Genom att använda fotsulan, insidan, utsidan OSV.</a:t>
            </a:r>
            <a:br>
              <a:rPr lang="sv-SE" dirty="0">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D7D0475B-3F98-0A4E-4CC0-8069DF6EB17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60EAE41D-7976-109E-8361-5D6B4515F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E5B88ADF-2345-E64A-1114-FB2F40778939}"/>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panose="020B0004020202020204" pitchFamily="34" charset="0"/>
                <a:ea typeface="Cambria" panose="02040503050406030204" pitchFamily="18" charset="0"/>
              </a:rPr>
              <a:t>SUP – 3 mot 3 </a:t>
            </a:r>
          </a:p>
        </p:txBody>
      </p:sp>
      <p:sp>
        <p:nvSpPr>
          <p:cNvPr id="7" name="textruta 6">
            <a:extLst>
              <a:ext uri="{FF2B5EF4-FFF2-40B4-BE49-F238E27FC236}">
                <a16:creationId xmlns:a16="http://schemas.microsoft.com/office/drawing/2014/main" id="{07EA0FC6-BAFD-B172-92AA-DF176A2C743B}"/>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 </a:t>
            </a:r>
            <a:r>
              <a:rPr lang="sv-SE" sz="1100">
                <a:solidFill>
                  <a:schemeClr val="bg1"/>
                </a:solidFill>
                <a:highlight>
                  <a:srgbClr val="005293"/>
                </a:highlight>
                <a:latin typeface="Open Sans"/>
                <a:ea typeface="Open Sans"/>
                <a:cs typeface="Open Sans"/>
              </a:rPr>
              <a:t> </a:t>
            </a:r>
            <a:r>
              <a:rPr lang="sv-SE" sz="1100" u="sng">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2442957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0AFB4-F2B6-8F23-00D9-7BC6BE18F405}"/>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4BE579EC-0867-E142-9D43-2E6E30649D19}"/>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97D11B55-9675-192E-A65C-21FAE742D603}"/>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EF3CB349-317F-7A10-96E4-B534EE24279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973EBB5D-9377-1C9F-7448-5058432B3CE3}"/>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dirty="0">
                <a:solidFill>
                  <a:schemeClr val="bg1"/>
                </a:solidFill>
                <a:latin typeface="Aptos Display"/>
              </a:rPr>
              <a:t>45-60 min.</a:t>
            </a:r>
            <a:br>
              <a:rPr lang="sv-SE" b="1" dirty="0">
                <a:latin typeface="Aptos Display" panose="020B0004020202020204" pitchFamily="34" charset="0"/>
              </a:rPr>
            </a:br>
            <a:br>
              <a:rPr lang="sv-SE" b="1" dirty="0">
                <a:latin typeface="Aptos Display" panose="020B0004020202020204" pitchFamily="34" charset="0"/>
              </a:rPr>
            </a:br>
            <a:r>
              <a:rPr lang="sv-SE" b="1" dirty="0">
                <a:solidFill>
                  <a:schemeClr val="bg1"/>
                </a:solidFill>
                <a:latin typeface="Aptos Display"/>
              </a:rPr>
              <a:t>Förberedelseträning/uppvärmning </a:t>
            </a:r>
            <a:r>
              <a:rPr lang="sv-SE" dirty="0">
                <a:solidFill>
                  <a:schemeClr val="bg1"/>
                </a:solidFill>
                <a:latin typeface="Aptos Display"/>
              </a:rPr>
              <a:t>– ska bli varma, Fifa 11 + kids samt lek</a:t>
            </a:r>
            <a:br>
              <a:rPr lang="sv-SE" dirty="0">
                <a:latin typeface="Aptos Display" panose="020B0004020202020204" pitchFamily="34" charset="0"/>
              </a:rPr>
            </a:br>
            <a:r>
              <a:rPr lang="sv-SE" dirty="0">
                <a:solidFill>
                  <a:schemeClr val="bg1"/>
                </a:solidFill>
                <a:latin typeface="Aptos Display"/>
              </a:rPr>
              <a:t>15 - 20 MIN</a:t>
            </a:r>
            <a:r>
              <a:rPr lang="sv-SE" dirty="0">
                <a:solidFill>
                  <a:srgbClr val="FFC000"/>
                </a:solidFill>
                <a:latin typeface="Aptos Display"/>
              </a:rPr>
              <a:t> </a:t>
            </a:r>
          </a:p>
          <a:p>
            <a:endParaRPr lang="sv-SE">
              <a:solidFill>
                <a:schemeClr val="bg1"/>
              </a:solidFill>
              <a:latin typeface="Aptos Display" panose="020B0004020202020204" pitchFamily="34" charset="0"/>
            </a:endParaRPr>
          </a:p>
          <a:p>
            <a:endParaRPr lang="sv-SE" dirty="0">
              <a:solidFill>
                <a:schemeClr val="bg1"/>
              </a:solidFill>
              <a:latin typeface="Aptos Display"/>
            </a:endParaRPr>
          </a:p>
          <a:p>
            <a:endParaRPr lang="sv-SE">
              <a:solidFill>
                <a:schemeClr val="bg1"/>
              </a:solidFill>
              <a:latin typeface="Aptos Display" panose="020B0004020202020204" pitchFamily="34" charset="0"/>
            </a:endParaRPr>
          </a:p>
          <a:p>
            <a:r>
              <a:rPr lang="sv-SE" b="1" dirty="0">
                <a:solidFill>
                  <a:schemeClr val="bg1"/>
                </a:solidFill>
                <a:latin typeface="Aptos Display"/>
              </a:rPr>
              <a:t>Spel </a:t>
            </a:r>
            <a:r>
              <a:rPr lang="sv-SE" dirty="0">
                <a:solidFill>
                  <a:schemeClr val="bg1"/>
                </a:solidFill>
                <a:latin typeface="Aptos Display"/>
              </a:rPr>
              <a:t>– Matchlika situationer, spelarna ska ta många beslut.   </a:t>
            </a:r>
            <a:br>
              <a:rPr lang="sv-SE" dirty="0">
                <a:latin typeface="Aptos Display" panose="020B0004020202020204" pitchFamily="34" charset="0"/>
              </a:rPr>
            </a:br>
            <a:r>
              <a:rPr lang="sv-SE" dirty="0">
                <a:solidFill>
                  <a:schemeClr val="bg1"/>
                </a:solidFill>
                <a:latin typeface="Aptos Display"/>
              </a:rPr>
              <a:t>1 mot 1, 2 mot 2, 3 mot 3.</a:t>
            </a:r>
            <a:br>
              <a:rPr lang="sv-SE" dirty="0">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dirty="0">
                <a:solidFill>
                  <a:schemeClr val="bg1"/>
                </a:solidFill>
                <a:latin typeface="Aptos Display"/>
              </a:rPr>
              <a:t>30 - 40 MIN</a:t>
            </a:r>
          </a:p>
          <a:p>
            <a:br>
              <a:rPr lang="sv-SE" dirty="0">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0B8DD54B-7B6D-EC7D-53A8-615DC9A4DF7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800762F2-228E-B947-A467-CDFFC31D7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2D87654E-AB6F-DC9E-1570-E8DE2F865E86}"/>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panose="020B0004020202020204" pitchFamily="34" charset="0"/>
                <a:ea typeface="Cambria" panose="02040503050406030204" pitchFamily="18" charset="0"/>
              </a:rPr>
              <a:t>SUP – 3 mot 3 </a:t>
            </a:r>
          </a:p>
        </p:txBody>
      </p:sp>
      <p:graphicFrame>
        <p:nvGraphicFramePr>
          <p:cNvPr id="6" name="Diagram 5">
            <a:extLst>
              <a:ext uri="{FF2B5EF4-FFF2-40B4-BE49-F238E27FC236}">
                <a16:creationId xmlns:a16="http://schemas.microsoft.com/office/drawing/2014/main" id="{5CACBCB3-25F2-318D-CB61-660D1A041378}"/>
              </a:ext>
            </a:extLst>
          </p:cNvPr>
          <p:cNvGraphicFramePr/>
          <p:nvPr/>
        </p:nvGraphicFramePr>
        <p:xfrm>
          <a:off x="5732236" y="1788313"/>
          <a:ext cx="6816701" cy="4441094"/>
        </p:xfrm>
        <a:graphic>
          <a:graphicData uri="http://schemas.openxmlformats.org/drawingml/2006/chart">
            <c:chart xmlns:c="http://schemas.openxmlformats.org/drawingml/2006/chart" xmlns:r="http://schemas.openxmlformats.org/officeDocument/2006/relationships" r:id="rId3"/>
          </a:graphicData>
        </a:graphic>
      </p:graphicFrame>
      <p:sp>
        <p:nvSpPr>
          <p:cNvPr id="8" name="Rektangel 7">
            <a:extLst>
              <a:ext uri="{FF2B5EF4-FFF2-40B4-BE49-F238E27FC236}">
                <a16:creationId xmlns:a16="http://schemas.microsoft.com/office/drawing/2014/main" id="{90BBFE2F-4E15-9D04-F5EE-168A68A54347}"/>
              </a:ext>
            </a:extLst>
          </p:cNvPr>
          <p:cNvSpPr/>
          <p:nvPr/>
        </p:nvSpPr>
        <p:spPr>
          <a:xfrm>
            <a:off x="318648" y="2083285"/>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5BCA6F09-081F-036D-F455-451C7F9A5AE6}"/>
              </a:ext>
            </a:extLst>
          </p:cNvPr>
          <p:cNvSpPr/>
          <p:nvPr/>
        </p:nvSpPr>
        <p:spPr>
          <a:xfrm>
            <a:off x="318648" y="4001867"/>
            <a:ext cx="433656" cy="366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9806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8C67D-DCC4-0436-C169-68222C0C9D13}"/>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335A6786-4065-D2A0-F38E-3005AA5E609E}"/>
              </a:ext>
            </a:extLst>
          </p:cNvPr>
          <p:cNvSpPr>
            <a:spLocks noGrp="1"/>
          </p:cNvSpPr>
          <p:nvPr>
            <p:ph type="subTitle" idx="1"/>
          </p:nvPr>
        </p:nvSpPr>
        <p:spPr>
          <a:xfrm>
            <a:off x="1524000" y="2950289"/>
            <a:ext cx="9144000" cy="957421"/>
          </a:xfrm>
        </p:spPr>
        <p:txBody>
          <a:bodyPr>
            <a:normAutofit/>
          </a:bodyPr>
          <a:lstStyle/>
          <a:p>
            <a:r>
              <a:rPr lang="sv-SE" sz="6000" b="1">
                <a:solidFill>
                  <a:schemeClr val="bg1"/>
                </a:solidFill>
                <a:latin typeface="Aptos Display" panose="020B0004020202020204" pitchFamily="34" charset="0"/>
                <a:ea typeface="Cambria" panose="02040503050406030204" pitchFamily="18" charset="0"/>
                <a:cs typeface="+mj-cs"/>
              </a:rPr>
              <a:t>5 mot 5</a:t>
            </a:r>
          </a:p>
        </p:txBody>
      </p:sp>
      <p:sp>
        <p:nvSpPr>
          <p:cNvPr id="9" name="textruta 8">
            <a:extLst>
              <a:ext uri="{FF2B5EF4-FFF2-40B4-BE49-F238E27FC236}">
                <a16:creationId xmlns:a16="http://schemas.microsoft.com/office/drawing/2014/main" id="{F6B3694E-8107-01EF-D57B-1BF3A46C244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A1EF1236-1E81-64D9-3F6E-D57D67852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pic>
        <p:nvPicPr>
          <p:cNvPr id="13" name="Bildobjekt 12" descr="En bild som visar Grafik, logotyp, kyckling, text&#10;&#10;Automatiskt genererad beskrivning">
            <a:extLst>
              <a:ext uri="{FF2B5EF4-FFF2-40B4-BE49-F238E27FC236}">
                <a16:creationId xmlns:a16="http://schemas.microsoft.com/office/drawing/2014/main" id="{6AB50F28-4EA0-E754-78BB-6E2ECCBD55A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4" name="textruta 3">
            <a:extLst>
              <a:ext uri="{FF2B5EF4-FFF2-40B4-BE49-F238E27FC236}">
                <a16:creationId xmlns:a16="http://schemas.microsoft.com/office/drawing/2014/main" id="{912C09A3-65DB-B5E1-6AE5-7F69F3E2600C}"/>
              </a:ext>
            </a:extLst>
          </p:cNvPr>
          <p:cNvSpPr txBox="1"/>
          <p:nvPr/>
        </p:nvSpPr>
        <p:spPr>
          <a:xfrm>
            <a:off x="5480692" y="3647523"/>
            <a:ext cx="6094476" cy="461665"/>
          </a:xfrm>
          <a:prstGeom prst="rect">
            <a:avLst/>
          </a:prstGeom>
          <a:noFill/>
        </p:spPr>
        <p:txBody>
          <a:bodyPr wrap="square">
            <a:spAutoFit/>
          </a:bodyPr>
          <a:lstStyle/>
          <a:p>
            <a:r>
              <a:rPr lang="sv-SE" sz="2400" b="1" dirty="0">
                <a:solidFill>
                  <a:schemeClr val="bg1"/>
                </a:solidFill>
                <a:latin typeface="Aptos Display" panose="020B0004020202020204" pitchFamily="34" charset="0"/>
                <a:ea typeface="Cambria" panose="02040503050406030204" pitchFamily="18" charset="0"/>
                <a:cs typeface="+mj-cs"/>
              </a:rPr>
              <a:t>(8 – 9 år)</a:t>
            </a:r>
            <a:endParaRPr lang="sv-SE" sz="2400" dirty="0"/>
          </a:p>
        </p:txBody>
      </p:sp>
    </p:spTree>
    <p:extLst>
      <p:ext uri="{BB962C8B-B14F-4D97-AF65-F5344CB8AC3E}">
        <p14:creationId xmlns:p14="http://schemas.microsoft.com/office/powerpoint/2010/main" val="3966122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234ADBDF-255F-154D-A4B9-1B01682619B1}"/>
              </a:ext>
            </a:extLst>
          </p:cNvPr>
          <p:cNvSpPr>
            <a:spLocks noGrp="1"/>
          </p:cNvSpPr>
          <p:nvPr>
            <p:ph type="title"/>
          </p:nvPr>
        </p:nvSpPr>
        <p:spPr>
          <a:xfrm>
            <a:off x="518124" y="332990"/>
            <a:ext cx="10367152" cy="773252"/>
          </a:xfrm>
        </p:spPr>
        <p:txBody>
          <a:bodyPr>
            <a:noAutofit/>
          </a:bodyPr>
          <a:lstStyle/>
          <a:p>
            <a:pPr algn="ctr"/>
            <a:r>
              <a:rPr lang="sv-SE" sz="4400" b="1">
                <a:solidFill>
                  <a:schemeClr val="bg1"/>
                </a:solidFill>
                <a:latin typeface="Aptos Display" panose="020B0004020202020204" pitchFamily="34" charset="0"/>
                <a:ea typeface="Cambria" panose="02040503050406030204" pitchFamily="18" charset="0"/>
              </a:rPr>
              <a:t>FOKUS</a:t>
            </a:r>
          </a:p>
        </p:txBody>
      </p:sp>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schemeClr val="bg1"/>
                </a:solidFill>
                <a:effectLst/>
                <a:uLnTx/>
                <a:uFillTx/>
                <a:latin typeface="Calibri"/>
                <a:ea typeface="+mn-ea"/>
                <a:cs typeface="+mn-cs"/>
              </a:rPr>
              <a:t>Spelbarhet</a:t>
            </a:r>
            <a:endParaRPr lang="sv-SE" sz="1400" b="0" i="0" u="none" strike="noStrike" kern="0" cap="none" spc="0" normalizeH="0" baseline="0" noProof="0">
              <a:ln>
                <a:noFill/>
              </a:ln>
              <a:solidFill>
                <a:schemeClr val="bg1"/>
              </a:solidFill>
              <a:effectLst/>
              <a:uLnTx/>
              <a:uFillTx/>
              <a:latin typeface="Calibri"/>
              <a:ea typeface="Calibri"/>
              <a:cs typeface="Calibri"/>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a:ln>
                <a:noFill/>
              </a:ln>
              <a:solidFill>
                <a:schemeClr val="bg1"/>
              </a:solidFill>
              <a:effectLst/>
              <a:uLnTx/>
              <a:uFillTx/>
              <a:latin typeface="Calibri"/>
              <a:ea typeface="Calibri"/>
              <a:cs typeface="Calibri"/>
            </a:endParaRP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31692"/>
            <a:ext cx="5043056" cy="74728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7578"/>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och utan boll</a:t>
            </a:r>
            <a:r>
              <a:rPr lang="sv-SE" sz="1400" kern="0" noProof="0">
                <a:solidFill>
                  <a:schemeClr val="accent4">
                    <a:lumMod val="10000"/>
                  </a:schemeClr>
                </a:solidFill>
                <a:latin typeface="Calibri"/>
              </a:rPr>
              <a:t>,</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stafetter och annan lek</a:t>
            </a:r>
            <a:r>
              <a:rPr kumimoji="0" lang="sv-SE" sz="1400" b="0" i="0" u="none" strike="noStrike" kern="0" cap="none" spc="0" normalizeH="0" noProof="0">
                <a:ln>
                  <a:noFill/>
                </a:ln>
                <a:solidFill>
                  <a:schemeClr val="accent4">
                    <a:lumMod val="10000"/>
                  </a:schemeClr>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a:solidFill>
                  <a:srgbClr val="FFC000"/>
                </a:solidFill>
                <a:latin typeface="Calibri"/>
                <a:hlinkClick r:id="rId3">
                  <a:extLst>
                    <a:ext uri="{A12FA001-AC4F-418D-AE19-62706E023703}">
                      <ahyp:hlinkClr xmlns:ahyp="http://schemas.microsoft.com/office/drawing/2018/hyperlinkcolor" val="tx"/>
                    </a:ext>
                  </a:extLst>
                </a:hlinkClick>
              </a:rPr>
              <a:t>Fifa 11+ Kids</a:t>
            </a:r>
            <a:endParaRPr kumimoji="0" lang="sv-SE" sz="1400" b="0" i="0" u="none" strike="noStrike" kern="0" cap="none" spc="0" normalizeH="0" baseline="0" noProof="0">
              <a:ln>
                <a:noFill/>
              </a:ln>
              <a:solidFill>
                <a:srgbClr val="FFC000"/>
              </a:solidFill>
              <a:effectLst/>
              <a:uLnTx/>
              <a:uFillTx/>
              <a:latin typeface="Calibri"/>
            </a:endParaRPr>
          </a:p>
        </p:txBody>
      </p:sp>
      <p:sp>
        <p:nvSpPr>
          <p:cNvPr id="61" name="Rektangel: rundade hörn 60">
            <a:extLst>
              <a:ext uri="{FF2B5EF4-FFF2-40B4-BE49-F238E27FC236}">
                <a16:creationId xmlns:a16="http://schemas.microsoft.com/office/drawing/2014/main" id="{7A989EF7-2EA7-4A82-92FF-BBD1A65ACD81}"/>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E2E57DD1-DA78-45BF-85E4-9D9196DAF0FE}"/>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E777C266-9C3E-46B9-ABF6-210FE7DFB6A0}"/>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9C78357D-EB8A-46AC-A3BE-CAFF671AB92C}"/>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A9C9588E-4760-4736-94C8-626DFF63699F}"/>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13A5ED87-2A23-4490-9EC4-E111CDF46139}"/>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03CD518E-E66E-43EA-B103-3BCC92E9E9B2}"/>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AAFD33AF-4CB9-4277-B1C8-0C943A83708E}"/>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1BCE0D02-3FDA-4F0B-8720-54F6775FC419}"/>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868FFA12-39E4-49E0-935C-0BCFB3FE4DED}"/>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pic>
        <p:nvPicPr>
          <p:cNvPr id="3" name="Bildobjekt 2">
            <a:hlinkClick r:id="rId4"/>
            <a:extLst>
              <a:ext uri="{FF2B5EF4-FFF2-40B4-BE49-F238E27FC236}">
                <a16:creationId xmlns:a16="http://schemas.microsoft.com/office/drawing/2014/main" id="{B075D38F-1D20-C2C4-57D4-267490C57FB5}"/>
              </a:ext>
            </a:extLst>
          </p:cNvPr>
          <p:cNvPicPr>
            <a:picLocks noChangeAspect="1"/>
          </p:cNvPicPr>
          <p:nvPr/>
        </p:nvPicPr>
        <p:blipFill>
          <a:blip r:embed="rId5"/>
          <a:stretch>
            <a:fillRect/>
          </a:stretch>
        </p:blipFill>
        <p:spPr>
          <a:xfrm>
            <a:off x="1172190" y="5857882"/>
            <a:ext cx="3565924" cy="931708"/>
          </a:xfrm>
          <a:prstGeom prst="rect">
            <a:avLst/>
          </a:prstGeom>
        </p:spPr>
      </p:pic>
      <p:pic>
        <p:nvPicPr>
          <p:cNvPr id="5" name="Bildobjekt 4">
            <a:hlinkClick r:id="rId4"/>
            <a:extLst>
              <a:ext uri="{FF2B5EF4-FFF2-40B4-BE49-F238E27FC236}">
                <a16:creationId xmlns:a16="http://schemas.microsoft.com/office/drawing/2014/main" id="{C7A5A3C9-E520-3B45-3B3D-1B7763492C97}"/>
              </a:ext>
            </a:extLst>
          </p:cNvPr>
          <p:cNvPicPr>
            <a:picLocks noChangeAspect="1"/>
          </p:cNvPicPr>
          <p:nvPr/>
        </p:nvPicPr>
        <p:blipFill>
          <a:blip r:embed="rId6"/>
          <a:stretch>
            <a:fillRect/>
          </a:stretch>
        </p:blipFill>
        <p:spPr>
          <a:xfrm>
            <a:off x="6439246" y="5738703"/>
            <a:ext cx="3565924" cy="954595"/>
          </a:xfrm>
          <a:prstGeom prst="rect">
            <a:avLst/>
          </a:prstGeom>
        </p:spPr>
      </p:pic>
      <p:sp>
        <p:nvSpPr>
          <p:cNvPr id="2" name="textruta 1">
            <a:extLst>
              <a:ext uri="{FF2B5EF4-FFF2-40B4-BE49-F238E27FC236}">
                <a16:creationId xmlns:a16="http://schemas.microsoft.com/office/drawing/2014/main" id="{2B83EF73-5F3A-80A9-03A4-FC080D5A2DB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7E6092FD-378D-2927-8188-1FB472C9A2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6847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animBg="1"/>
      <p:bldP spid="45" grpId="0" animBg="1"/>
      <p:bldP spid="50" grpId="0"/>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0095F-F96F-70CB-621C-6ABF25B973C4}"/>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84BDB40-536A-672E-64A0-759FDE2BE00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90D9F771-0C18-00C2-B9C6-7C4821A39D16}"/>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A4E20B03-7AAF-4028-CD3D-0184B641CC3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603BBDCF-BCA0-D430-4EF9-FB6FEAA269A3}"/>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i="1">
                <a:solidFill>
                  <a:schemeClr val="bg1"/>
                </a:solidFill>
                <a:latin typeface="Aptos Display" panose="020B0004020202020204" pitchFamily="34" charset="0"/>
              </a:rPr>
              <a:t>Glädje</a:t>
            </a:r>
            <a:r>
              <a:rPr lang="sv-SE">
                <a:solidFill>
                  <a:schemeClr val="bg1"/>
                </a:solidFill>
                <a:latin typeface="Aptos Display" panose="020B0004020202020204" pitchFamily="34" charset="0"/>
              </a:rPr>
              <a:t> och </a:t>
            </a:r>
            <a:r>
              <a:rPr lang="sv-SE" i="1">
                <a:solidFill>
                  <a:schemeClr val="bg1"/>
                </a:solidFill>
                <a:latin typeface="Aptos Display" panose="020B0004020202020204" pitchFamily="34" charset="0"/>
              </a:rPr>
              <a:t>lek</a:t>
            </a:r>
            <a:r>
              <a:rPr lang="sv-SE">
                <a:solidFill>
                  <a:schemeClr val="bg1"/>
                </a:solidFill>
                <a:latin typeface="Aptos Display" panose="020B0004020202020204" pitchFamily="34" charset="0"/>
              </a:rPr>
              <a:t> är centralt på varje träning och sammankomst</a:t>
            </a:r>
          </a:p>
          <a:p>
            <a:pPr marL="342900" indent="-342900">
              <a:buFont typeface="Arial" panose="020B0604020202020204" pitchFamily="34" charset="0"/>
              <a:buChar char="•"/>
            </a:pPr>
            <a:r>
              <a:rPr lang="sv-SE">
                <a:solidFill>
                  <a:schemeClr val="bg1"/>
                </a:solidFill>
                <a:latin typeface="Aptos Display" panose="020B0004020202020204" pitchFamily="34" charset="0"/>
              </a:rPr>
              <a:t>Vi ska alltid sträva efter ”JAG och bollen” – sträva efter att alla har varsin boll hela träningen </a:t>
            </a:r>
          </a:p>
          <a:p>
            <a:pPr marL="342900" indent="-342900">
              <a:buFont typeface="Arial" panose="020B0604020202020204" pitchFamily="34" charset="0"/>
              <a:buChar char="•"/>
            </a:pPr>
            <a:r>
              <a:rPr lang="sv-SE">
                <a:solidFill>
                  <a:schemeClr val="bg1"/>
                </a:solidFill>
                <a:latin typeface="Aptos Display" panose="020B0004020202020204" pitchFamily="34" charset="0"/>
              </a:rPr>
              <a:t>Vi ska utifrån våra temaveckor när vi planerar veckans träningsinnehåll</a:t>
            </a:r>
          </a:p>
          <a:p>
            <a:pPr marL="342900" indent="-342900">
              <a:buFont typeface="Arial" panose="020B0604020202020204" pitchFamily="34" charset="0"/>
              <a:buChar char="•"/>
            </a:pPr>
            <a:r>
              <a:rPr lang="sv-SE">
                <a:solidFill>
                  <a:schemeClr val="bg1"/>
                </a:solidFill>
                <a:latin typeface="Aptos Display" panose="020B0004020202020204" pitchFamily="34" charset="0"/>
              </a:rPr>
              <a:t>Bollkontroll och koordination</a:t>
            </a:r>
          </a:p>
          <a:p>
            <a:pPr marL="342900" indent="-342900">
              <a:buFont typeface="Arial" panose="020B0604020202020204" pitchFamily="34" charset="0"/>
              <a:buChar char="•"/>
            </a:pPr>
            <a:r>
              <a:rPr lang="sv-SE">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a:solidFill>
                  <a:schemeClr val="bg1"/>
                </a:solidFill>
                <a:latin typeface="Aptos Display" panose="020B0004020202020204" pitchFamily="34" charset="0"/>
              </a:rPr>
              <a:t>Få spelarna att ta många egna beslut och få dem att reflektera om deras beslut</a:t>
            </a:r>
          </a:p>
          <a:p>
            <a:pPr marL="342900" indent="-342900">
              <a:buFont typeface="Arial" panose="020B0604020202020204" pitchFamily="34" charset="0"/>
              <a:buChar char="•"/>
            </a:pPr>
            <a:r>
              <a:rPr lang="sv-SE">
                <a:solidFill>
                  <a:schemeClr val="bg1"/>
                </a:solidFill>
                <a:latin typeface="Aptos Display" panose="020B0004020202020204" pitchFamily="34" charset="0"/>
              </a:rPr>
              <a:t>Bollen ska alltid vara med i varje övning</a:t>
            </a:r>
          </a:p>
          <a:p>
            <a:pPr marL="342900" indent="-342900">
              <a:buFont typeface="Arial" panose="020B0604020202020204" pitchFamily="34" charset="0"/>
              <a:buChar char="•"/>
            </a:pPr>
            <a:r>
              <a:rPr lang="sv-SE">
                <a:solidFill>
                  <a:schemeClr val="bg1"/>
                </a:solidFill>
                <a:latin typeface="Aptos Display" panose="020B0004020202020204" pitchFamily="34" charset="0"/>
              </a:rPr>
              <a:t>1-2 träningar under säsong. Valfritt innan/efter säsong</a:t>
            </a:r>
          </a:p>
          <a:p>
            <a:pPr marL="342900" indent="-342900">
              <a:buFont typeface="Arial" panose="020B0604020202020204" pitchFamily="34" charset="0"/>
              <a:buChar char="•"/>
            </a:pPr>
            <a:r>
              <a:rPr lang="sv-SE">
                <a:solidFill>
                  <a:schemeClr val="bg1"/>
                </a:solidFill>
                <a:latin typeface="Aptos Display"/>
              </a:rPr>
              <a:t>Minst 1 ledare per max 7 spelare</a:t>
            </a:r>
          </a:p>
          <a:p>
            <a:pPr marL="342900" indent="-342900">
              <a:buFont typeface="Arial" panose="020B0604020202020204" pitchFamily="34" charset="0"/>
              <a:buChar char="•"/>
            </a:pPr>
            <a:r>
              <a:rPr lang="sv-SE">
                <a:solidFill>
                  <a:schemeClr val="bg1"/>
                </a:solidFill>
                <a:latin typeface="Aptos Display"/>
              </a:rPr>
              <a:t>Inomhus på höst/vinter, utomhus på vår/sommar</a:t>
            </a:r>
          </a:p>
        </p:txBody>
      </p:sp>
      <p:sp>
        <p:nvSpPr>
          <p:cNvPr id="3" name="textruta 2">
            <a:extLst>
              <a:ext uri="{FF2B5EF4-FFF2-40B4-BE49-F238E27FC236}">
                <a16:creationId xmlns:a16="http://schemas.microsoft.com/office/drawing/2014/main" id="{CB55CF9D-14D6-5BF9-37A6-A5D22F9DD9B6}"/>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23D3A4EE-C661-26FB-0954-9DA167BA2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F45F553-7198-2487-D227-DC50B716381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6" name="textruta 5">
            <a:extLst>
              <a:ext uri="{FF2B5EF4-FFF2-40B4-BE49-F238E27FC236}">
                <a16:creationId xmlns:a16="http://schemas.microsoft.com/office/drawing/2014/main" id="{A000960C-DAD5-EF40-9E63-0489B40715BE}"/>
              </a:ext>
            </a:extLst>
          </p:cNvPr>
          <p:cNvSpPr txBox="1"/>
          <p:nvPr/>
        </p:nvSpPr>
        <p:spPr>
          <a:xfrm>
            <a:off x="7780020" y="3947160"/>
            <a:ext cx="4271977" cy="1754326"/>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Vi strävar efter att alla ska spela på alla positioner</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1-4 avbytare (MAX 4)</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Tree>
    <p:extLst>
      <p:ext uri="{BB962C8B-B14F-4D97-AF65-F5344CB8AC3E}">
        <p14:creationId xmlns:p14="http://schemas.microsoft.com/office/powerpoint/2010/main" val="3769328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502B-6E02-6494-1116-9C35744EA2A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6F4DCAE8-41A6-BD69-489B-652D31E9DA30}"/>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7BD0C9C-4953-2F2A-81AA-F818B1B9AF5C}"/>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D52A5C75-4E8D-5A88-2A93-E12D04AE4DA0}"/>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1A94B8EA-D67A-92D3-8316-479C6B9946C5}"/>
              </a:ext>
            </a:extLst>
          </p:cNvPr>
          <p:cNvSpPr>
            <a:spLocks noGrp="1"/>
          </p:cNvSpPr>
          <p:nvPr/>
        </p:nvSpPr>
        <p:spPr>
          <a:xfrm>
            <a:off x="704189" y="163646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panose="020B0004020202020204" pitchFamily="34" charset="0"/>
              </a:rPr>
              <a:t>Temaveckor</a:t>
            </a:r>
            <a:br>
              <a:rPr lang="sv-SE" sz="2400" b="1">
                <a:solidFill>
                  <a:schemeClr val="bg1"/>
                </a:solidFill>
                <a:latin typeface="Aptos Display" panose="020B0004020202020204" pitchFamily="34" charset="0"/>
              </a:rPr>
            </a:br>
            <a:r>
              <a:rPr lang="sv-SE">
                <a:solidFill>
                  <a:schemeClr val="bg1"/>
                </a:solidFill>
                <a:latin typeface="Aptos Display" panose="020B0004020202020204" pitchFamily="34" charset="0"/>
              </a:rPr>
              <a:t>Vi jobbar med temaveckor. Varje tema pågår i 2 veckor rullande.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Tekniska färdigheter ( Spelaren)</a:t>
            </a:r>
          </a:p>
          <a:p>
            <a:pPr marL="0" indent="0">
              <a:buNone/>
            </a:pPr>
            <a:r>
              <a:rPr lang="sv-SE">
                <a:solidFill>
                  <a:schemeClr val="bg1"/>
                </a:solidFill>
                <a:latin typeface="Aptos Display" panose="020B0004020202020204" pitchFamily="34" charset="0"/>
              </a:rPr>
              <a:t>-  </a:t>
            </a:r>
            <a:r>
              <a:rPr lang="sv-SE" sz="1400" i="1">
                <a:solidFill>
                  <a:schemeClr val="bg1"/>
                </a:solidFill>
                <a:latin typeface="Aptos Display" panose="020B0004020202020204" pitchFamily="34" charset="0"/>
              </a:rPr>
              <a:t>Driva, Vända, Skjuta.</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Passning &amp; mottag (Spelaren)</a:t>
            </a:r>
          </a:p>
          <a:p>
            <a:pPr marL="0" indent="0">
              <a:buNone/>
            </a:pPr>
            <a:r>
              <a:rPr lang="sv-SE" i="1">
                <a:solidFill>
                  <a:schemeClr val="bg1"/>
                </a:solidFill>
                <a:latin typeface="Aptos Display" panose="020B0004020202020204" pitchFamily="34" charset="0"/>
              </a:rPr>
              <a:t>- </a:t>
            </a:r>
            <a:r>
              <a:rPr lang="sv-SE" sz="1400" i="1">
                <a:solidFill>
                  <a:schemeClr val="bg1"/>
                </a:solidFill>
                <a:latin typeface="Aptos Display" panose="020B0004020202020204" pitchFamily="34" charset="0"/>
              </a:rPr>
              <a:t>Passa, Ta Emot &amp; Spelbarhet.</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E790E9B2-BF23-8A79-D64D-54CBF58B895E}"/>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F6F06743-9ED6-12B8-9331-F059FED13B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2D5C48D4-3E93-A4DB-4D12-7D03330EA11E}"/>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8" name="textruta 7">
            <a:extLst>
              <a:ext uri="{FF2B5EF4-FFF2-40B4-BE49-F238E27FC236}">
                <a16:creationId xmlns:a16="http://schemas.microsoft.com/office/drawing/2014/main" id="{B18DC759-0ECE-9C69-0F6D-42BEC168F3C2}"/>
              </a:ext>
            </a:extLst>
          </p:cNvPr>
          <p:cNvSpPr txBox="1"/>
          <p:nvPr/>
        </p:nvSpPr>
        <p:spPr>
          <a:xfrm>
            <a:off x="7736454" y="2584604"/>
            <a:ext cx="4069080" cy="2831544"/>
          </a:xfrm>
          <a:prstGeom prst="rect">
            <a:avLst/>
          </a:prstGeom>
          <a:noFill/>
        </p:spPr>
        <p:txBody>
          <a:bodyPr wrap="square" lIns="91440" tIns="45720" rIns="91440" bIns="45720" rtlCol="0" anchor="t">
            <a:spAutoFit/>
          </a:bodyPr>
          <a:lstStyle/>
          <a:p>
            <a:r>
              <a:rPr lang="sv-SE" sz="2000">
                <a:solidFill>
                  <a:schemeClr val="bg1"/>
                </a:solidFill>
                <a:latin typeface="Stag Sans Book"/>
              </a:rPr>
              <a:t>Exempel:</a:t>
            </a:r>
            <a:br>
              <a:rPr lang="sv-SE" sz="2000">
                <a:solidFill>
                  <a:schemeClr val="bg1"/>
                </a:solidFill>
                <a:latin typeface="Stag Sans Book" panose="020B0503040000020004" pitchFamily="34" charset="77"/>
              </a:rPr>
            </a:br>
            <a:r>
              <a:rPr lang="sv-SE" sz="2000">
                <a:solidFill>
                  <a:schemeClr val="bg1"/>
                </a:solidFill>
                <a:latin typeface="Stag Sans Book"/>
              </a:rPr>
              <a:t>Vecka 1 &amp; 2: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3 &amp; 4: Passning &amp; mottag </a:t>
            </a:r>
          </a:p>
          <a:p>
            <a:r>
              <a:rPr lang="sv-SE" sz="2000">
                <a:solidFill>
                  <a:schemeClr val="bg1"/>
                </a:solidFill>
                <a:latin typeface="Stag Sans Book"/>
              </a:rPr>
              <a:t>Vecka 5: Valfritt</a:t>
            </a:r>
          </a:p>
          <a:p>
            <a:endParaRPr lang="sv-SE" sz="2000">
              <a:solidFill>
                <a:schemeClr val="bg1"/>
              </a:solidFill>
              <a:latin typeface="Stag Sans Book" panose="020B0503040000020004" pitchFamily="34" charset="77"/>
            </a:endParaRPr>
          </a:p>
          <a:p>
            <a:r>
              <a:rPr lang="sv-SE" sz="2000">
                <a:solidFill>
                  <a:schemeClr val="bg1"/>
                </a:solidFill>
                <a:latin typeface="Stag Sans Book"/>
              </a:rPr>
              <a:t>Vecka 6 &amp; 7: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8 &amp; 9: Passning &amp; mottag</a:t>
            </a:r>
            <a:br>
              <a:rPr lang="sv-SE" sz="2000">
                <a:solidFill>
                  <a:schemeClr val="bg1"/>
                </a:solidFill>
                <a:latin typeface="Stag Sans Book" panose="020B0503040000020004" pitchFamily="34" charset="77"/>
              </a:rPr>
            </a:br>
            <a:r>
              <a:rPr lang="sv-SE" sz="2000">
                <a:solidFill>
                  <a:schemeClr val="bg1"/>
                </a:solidFill>
                <a:latin typeface="Stag Sans Book"/>
              </a:rPr>
              <a:t>Vecka 10: Valfritt</a:t>
            </a:r>
          </a:p>
          <a:p>
            <a:endParaRPr lang="sv-SE">
              <a:solidFill>
                <a:srgbClr val="FFC000"/>
              </a:solidFill>
            </a:endParaRPr>
          </a:p>
        </p:txBody>
      </p:sp>
    </p:spTree>
    <p:extLst>
      <p:ext uri="{BB962C8B-B14F-4D97-AF65-F5344CB8AC3E}">
        <p14:creationId xmlns:p14="http://schemas.microsoft.com/office/powerpoint/2010/main" val="3670579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03AD-7088-FA79-6B30-CFCA14AA4766}"/>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31081FE-803B-6EE7-4788-3B0F4DD8FBF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98D92A52-8EBB-DDD2-7B8D-41EB3C4709E2}"/>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562E3774-33CF-47D4-1E8B-CE1D6F7803C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C158D8F8-7B31-A522-4DB5-374CC9A4CE05}"/>
              </a:ext>
            </a:extLst>
          </p:cNvPr>
          <p:cNvSpPr>
            <a:spLocks noGrp="1"/>
          </p:cNvSpPr>
          <p:nvPr/>
        </p:nvSpPr>
        <p:spPr>
          <a:xfrm>
            <a:off x="752304" y="145358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Passning och Mottag. – Passning</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kunna anpassa kraften i passningarna på olika avstånd.</a:t>
            </a:r>
            <a:endParaRPr lang="sv-SE" sz="2000" dirty="0">
              <a:solidFill>
                <a:schemeClr val="bg1"/>
              </a:solidFill>
              <a:latin typeface="Aptos Display" panose="020B0004020202020204" pitchFamily="34" charset="0"/>
            </a:endParaRP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a:rPr>
              <a:t>Exempel: Spänn foten, pendla igenom ordentligt, träffa bollen mitt på med bredsidan. Ju längre passning, desto mer </a:t>
            </a:r>
            <a:br>
              <a:rPr lang="sv-SE" sz="1400" dirty="0">
                <a:latin typeface="Aptos Display" panose="020B0004020202020204" pitchFamily="34" charset="0"/>
              </a:rPr>
            </a:br>
            <a:r>
              <a:rPr lang="sv-SE" sz="1400" dirty="0">
                <a:solidFill>
                  <a:schemeClr val="bg1"/>
                </a:solidFill>
                <a:latin typeface="Aptos Display"/>
              </a:rPr>
              <a:t>pendlar vi för det ger mer kraft. Ju närmare desto mindre.</a:t>
            </a:r>
            <a:br>
              <a:rPr lang="sv-SE" dirty="0">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C74AAB8D-FC4F-0DC1-7752-F432B54118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AC86D02F-BCDB-CBCB-533B-A6527C949B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E65F2DE1-AB3B-D208-871D-992AB49F5737}"/>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7" name="textruta 6">
            <a:extLst>
              <a:ext uri="{FF2B5EF4-FFF2-40B4-BE49-F238E27FC236}">
                <a16:creationId xmlns:a16="http://schemas.microsoft.com/office/drawing/2014/main" id="{1DBCEFD5-1ED8-A4E2-75D0-FC15DD63724F}"/>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 </a:t>
            </a:r>
            <a:r>
              <a:rPr lang="sv-SE" sz="1100">
                <a:solidFill>
                  <a:schemeClr val="bg1"/>
                </a:solidFill>
                <a:highlight>
                  <a:srgbClr val="005293"/>
                </a:highlight>
                <a:latin typeface="Open Sans"/>
                <a:ea typeface="Open Sans"/>
                <a:cs typeface="Open Sans"/>
              </a:rPr>
              <a:t> </a:t>
            </a:r>
            <a:r>
              <a:rPr lang="sv-SE" sz="1100" u="sng">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3676848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39BC-FE3E-1906-3203-CC337B188331}"/>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C9AA978-0E2A-9306-23B3-1C6889340BF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E9F5738F-7C6C-D964-D1FD-53788E74BEF3}"/>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6B4E4FF5-E55A-8C11-8BE8-F2FF9646EDA0}"/>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4EDF82D9-C090-19F8-D84E-FB1B370B6EED}"/>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60-75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 kids, lek</a:t>
            </a:r>
            <a:br>
              <a:rPr lang="sv-SE">
                <a:latin typeface="Aptos Display" panose="020B0004020202020204" pitchFamily="34" charset="0"/>
              </a:rPr>
            </a:br>
            <a:r>
              <a:rPr lang="sv-SE">
                <a:solidFill>
                  <a:schemeClr val="bg1"/>
                </a:solidFill>
                <a:latin typeface="Aptos Display"/>
              </a:rPr>
              <a:t>15 - 20 MIN</a:t>
            </a:r>
            <a:r>
              <a:rPr lang="sv-SE">
                <a:solidFill>
                  <a:srgbClr val="FFC000"/>
                </a:solidFill>
                <a:latin typeface="Aptos Display"/>
              </a:rPr>
              <a:t> </a:t>
            </a:r>
          </a:p>
          <a:p>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 </a:t>
            </a:r>
            <a:br>
              <a:rPr lang="sv-SE">
                <a:latin typeface="Aptos Display" panose="020B0004020202020204" pitchFamily="34" charset="0"/>
              </a:rPr>
            </a:br>
            <a:r>
              <a:rPr lang="sv-SE">
                <a:solidFill>
                  <a:schemeClr val="bg1"/>
                </a:solidFill>
                <a:latin typeface="Aptos Display"/>
              </a:rPr>
              <a:t>15 - 20 MIN</a:t>
            </a:r>
          </a:p>
          <a:p>
            <a:endParaRPr lang="sv-SE">
              <a:solidFill>
                <a:schemeClr val="bg1"/>
              </a:solidFill>
              <a:latin typeface="Aptos Display" panose="020B0004020202020204" pitchFamily="34" charset="0"/>
            </a:endParaRPr>
          </a:p>
          <a:p>
            <a:r>
              <a:rPr lang="sv-SE" b="1">
                <a:solidFill>
                  <a:schemeClr val="bg1"/>
                </a:solidFill>
                <a:latin typeface="Aptos Display" panose="020B0004020202020204" pitchFamily="34" charset="0"/>
              </a:rPr>
              <a:t>Spel </a:t>
            </a:r>
            <a:r>
              <a:rPr lang="sv-SE">
                <a:solidFill>
                  <a:schemeClr val="bg1"/>
                </a:solidFill>
                <a:latin typeface="Aptos Display" panose="020B0004020202020204" pitchFamily="34" charset="0"/>
              </a:rPr>
              <a:t>– Matchlika situationer, spelarna ska ta många beslut.   </a:t>
            </a:r>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1 mot 1, 2 mot 2, 3 mot 3, 4 mot 4</a:t>
            </a:r>
            <a:br>
              <a:rPr lang="sv-SE">
                <a:solidFill>
                  <a:schemeClr val="bg1"/>
                </a:solidFill>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panose="020B0004020202020204" pitchFamily="34" charset="0"/>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74BA6671-8D9F-A388-186E-0064E808D74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168F0054-C24D-28D7-F723-D116F62FFD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A6A86417-74C9-CEA8-71C7-2E1C18523A06}"/>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graphicFrame>
        <p:nvGraphicFramePr>
          <p:cNvPr id="6" name="Diagram 5">
            <a:extLst>
              <a:ext uri="{FF2B5EF4-FFF2-40B4-BE49-F238E27FC236}">
                <a16:creationId xmlns:a16="http://schemas.microsoft.com/office/drawing/2014/main" id="{E39EE80F-F73F-CABD-AC6D-FE8BDFE86CAF}"/>
              </a:ext>
            </a:extLst>
          </p:cNvPr>
          <p:cNvGraphicFramePr/>
          <p:nvPr>
            <p:extLst>
              <p:ext uri="{D42A27DB-BD31-4B8C-83A1-F6EECF244321}">
                <p14:modId xmlns:p14="http://schemas.microsoft.com/office/powerpoint/2010/main" val="2102437926"/>
              </p:ext>
            </p:extLst>
          </p:nvPr>
        </p:nvGraphicFramePr>
        <p:xfrm>
          <a:off x="5732236" y="1788313"/>
          <a:ext cx="6816701" cy="4441094"/>
        </p:xfrm>
        <a:graphic>
          <a:graphicData uri="http://schemas.openxmlformats.org/drawingml/2006/chart">
            <c:chart xmlns:c="http://schemas.openxmlformats.org/drawingml/2006/chart" xmlns:r="http://schemas.openxmlformats.org/officeDocument/2006/relationships" r:id="rId3"/>
          </a:graphicData>
        </a:graphic>
      </p:graphicFrame>
      <p:sp>
        <p:nvSpPr>
          <p:cNvPr id="8" name="Rektangel 7">
            <a:extLst>
              <a:ext uri="{FF2B5EF4-FFF2-40B4-BE49-F238E27FC236}">
                <a16:creationId xmlns:a16="http://schemas.microsoft.com/office/drawing/2014/main" id="{FF7A9FC5-6A8B-0972-D445-46C70CA449D7}"/>
              </a:ext>
            </a:extLst>
          </p:cNvPr>
          <p:cNvSpPr/>
          <p:nvPr/>
        </p:nvSpPr>
        <p:spPr>
          <a:xfrm>
            <a:off x="318648" y="2083285"/>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92E6D767-CBF6-E0FD-7DA7-09729CEA8980}"/>
              </a:ext>
            </a:extLst>
          </p:cNvPr>
          <p:cNvSpPr/>
          <p:nvPr/>
        </p:nvSpPr>
        <p:spPr>
          <a:xfrm>
            <a:off x="318648" y="3343348"/>
            <a:ext cx="433656" cy="366311"/>
          </a:xfrm>
          <a:prstGeom prst="rect">
            <a:avLst/>
          </a:prstGeom>
          <a:solidFill>
            <a:srgbClr val="A5A5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46532C55-4FBB-3D4D-FEDE-AFCD860F1CC1}"/>
              </a:ext>
            </a:extLst>
          </p:cNvPr>
          <p:cNvSpPr/>
          <p:nvPr/>
        </p:nvSpPr>
        <p:spPr>
          <a:xfrm>
            <a:off x="318648" y="4304426"/>
            <a:ext cx="433656" cy="366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948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E3705-4F32-966B-E3D5-87987610D308}"/>
            </a:ext>
          </a:extLst>
        </p:cNvPr>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29E60103-BB72-9952-D8BF-02C634E62D0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B917E20E-8CED-F595-6BAC-5BA43AE14972}"/>
              </a:ext>
            </a:extLst>
          </p:cNvPr>
          <p:cNvSpPr>
            <a:spLocks noGrp="1"/>
          </p:cNvSpPr>
          <p:nvPr>
            <p:ph type="subTitle" idx="1"/>
          </p:nvPr>
        </p:nvSpPr>
        <p:spPr>
          <a:xfrm>
            <a:off x="1524000" y="2950289"/>
            <a:ext cx="9144000" cy="1530271"/>
          </a:xfrm>
        </p:spPr>
        <p:txBody>
          <a:bodyPr>
            <a:normAutofit fontScale="47500" lnSpcReduction="20000"/>
          </a:bodyPr>
          <a:lstStyle/>
          <a:p>
            <a:r>
              <a:rPr lang="sv-SE" sz="18500" b="1" dirty="0">
                <a:solidFill>
                  <a:schemeClr val="bg1"/>
                </a:solidFill>
                <a:latin typeface="Aptos Display" panose="020B0004020202020204" pitchFamily="34" charset="0"/>
                <a:ea typeface="Cambria" panose="02040503050406030204" pitchFamily="18" charset="0"/>
                <a:cs typeface="+mj-cs"/>
              </a:rPr>
              <a:t>7 mot 7</a:t>
            </a:r>
          </a:p>
          <a:p>
            <a:r>
              <a:rPr lang="sv-SE" sz="6000" b="1" dirty="0">
                <a:solidFill>
                  <a:schemeClr val="bg1"/>
                </a:solidFill>
                <a:latin typeface="Aptos Display" panose="020B0004020202020204" pitchFamily="34" charset="0"/>
                <a:ea typeface="Cambria" panose="02040503050406030204" pitchFamily="18" charset="0"/>
                <a:cs typeface="+mj-cs"/>
              </a:rPr>
              <a:t>(10 – 12 år)</a:t>
            </a:r>
          </a:p>
        </p:txBody>
      </p:sp>
      <p:sp>
        <p:nvSpPr>
          <p:cNvPr id="9" name="textruta 8">
            <a:extLst>
              <a:ext uri="{FF2B5EF4-FFF2-40B4-BE49-F238E27FC236}">
                <a16:creationId xmlns:a16="http://schemas.microsoft.com/office/drawing/2014/main" id="{F4A7D2F9-9681-F53A-399C-20FB79F15A6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DEC42147-367C-2D4E-C8E2-3EFFE1A43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221564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Spelbarhet</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Speldjup</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Spelbredd</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Spelavstånd</a:t>
            </a: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Försvarssida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Täckning</a:t>
            </a: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54690"/>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Driva</a:t>
            </a:r>
            <a:br>
              <a:rPr kumimoji="0" lang="sv-SE" sz="1400" b="0" i="0" u="none" strike="noStrike" kern="0" cap="none" spc="0" normalizeH="0" baseline="0" noProof="0">
                <a:ln>
                  <a:noFill/>
                </a:ln>
                <a:solidFill>
                  <a:prstClr val="white"/>
                </a:solidFill>
                <a:effectLst/>
                <a:uLnTx/>
                <a:uFillTx/>
                <a:ea typeface="+mn-ea"/>
                <a:cs typeface="+mn-cs"/>
              </a:rPr>
            </a:br>
            <a:r>
              <a:rPr kumimoji="0" lang="sv-SE" sz="1400" b="0" i="0" u="none" strike="noStrike" kern="0" cap="none" spc="0" normalizeH="0" baseline="0" noProof="0">
                <a:ln>
                  <a:noFill/>
                </a:ln>
                <a:solidFill>
                  <a:prstClr val="white"/>
                </a:solidFill>
                <a:effectLst/>
                <a:uLnTx/>
                <a:uFillTx/>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Kasta bollen</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Markera</a:t>
            </a: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Kasta sig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Palming</a:t>
            </a:r>
            <a:endParaRPr kumimoji="0" lang="sv-SE" sz="14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Positionering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Djupledsspel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Spelvändning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Uppflyttning</a:t>
            </a: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Väggspel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Överlappning</a:t>
            </a: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Nedflyttning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Tackla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 djupledspassning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och utan boll</a:t>
            </a:r>
            <a:r>
              <a:rPr lang="sv-SE" sz="1400" kern="0" noProof="0">
                <a:solidFill>
                  <a:schemeClr val="accent4">
                    <a:lumMod val="10000"/>
                  </a:schemeClr>
                </a:solidFill>
                <a:latin typeface="Calibri"/>
              </a:rPr>
              <a:t>,</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stafetter och annan lek</a:t>
            </a:r>
            <a:r>
              <a:rPr kumimoji="0" lang="sv-SE" sz="1400" b="0" i="0" u="none" strike="noStrike" kern="0" cap="none" spc="0" normalizeH="0" noProof="0">
                <a:ln>
                  <a:noFill/>
                </a:ln>
                <a:solidFill>
                  <a:schemeClr val="accent4">
                    <a:lumMod val="10000"/>
                  </a:schemeClr>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a:solidFill>
                  <a:schemeClr val="accent4">
                    <a:lumMod val="10000"/>
                  </a:schemeClr>
                </a:solidFill>
                <a:latin typeface="Calibri"/>
                <a:hlinkClick r:id="rId3"/>
              </a:rPr>
              <a:t>Fifa 11+ Kids</a:t>
            </a:r>
            <a:r>
              <a:rPr lang="sv-SE" sz="1400" kern="0" noProof="0">
                <a:solidFill>
                  <a:schemeClr val="accent4">
                    <a:lumMod val="10000"/>
                  </a:schemeClr>
                </a:solidFill>
                <a:latin typeface="Calibri"/>
              </a:rPr>
              <a:t> + knäkontroll + Malin </a:t>
            </a:r>
            <a:r>
              <a:rPr lang="sv-SE" sz="1400" kern="0" noProof="0" err="1">
                <a:solidFill>
                  <a:schemeClr val="accent4">
                    <a:lumMod val="10000"/>
                  </a:schemeClr>
                </a:solidFill>
                <a:latin typeface="Calibri"/>
              </a:rPr>
              <a:t>Boltorp</a:t>
            </a:r>
            <a:endPar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endParaRPr>
          </a:p>
        </p:txBody>
      </p:sp>
      <p:sp>
        <p:nvSpPr>
          <p:cNvPr id="61" name="Rektangel: rundade hörn 60">
            <a:extLst>
              <a:ext uri="{FF2B5EF4-FFF2-40B4-BE49-F238E27FC236}">
                <a16:creationId xmlns:a16="http://schemas.microsoft.com/office/drawing/2014/main" id="{7A989EF7-2EA7-4A82-92FF-BBD1A65ACD81}"/>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E2E57DD1-DA78-45BF-85E4-9D9196DAF0FE}"/>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E777C266-9C3E-46B9-ABF6-210FE7DFB6A0}"/>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9C78357D-EB8A-46AC-A3BE-CAFF671AB92C}"/>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A9C9588E-4760-4736-94C8-626DFF63699F}"/>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13A5ED87-2A23-4490-9EC4-E111CDF46139}"/>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03CD518E-E66E-43EA-B103-3BCC92E9E9B2}"/>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AAFD33AF-4CB9-4277-B1C8-0C943A83708E}"/>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1BCE0D02-3FDA-4F0B-8720-54F6775FC419}"/>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pic>
        <p:nvPicPr>
          <p:cNvPr id="2" name="Bildobjekt 1">
            <a:hlinkClick r:id="rId4"/>
            <a:extLst>
              <a:ext uri="{FF2B5EF4-FFF2-40B4-BE49-F238E27FC236}">
                <a16:creationId xmlns:a16="http://schemas.microsoft.com/office/drawing/2014/main" id="{BE27F4B3-7322-5879-70B0-7C674600E97E}"/>
              </a:ext>
            </a:extLst>
          </p:cNvPr>
          <p:cNvPicPr>
            <a:picLocks noChangeAspect="1"/>
          </p:cNvPicPr>
          <p:nvPr/>
        </p:nvPicPr>
        <p:blipFill>
          <a:blip r:embed="rId5"/>
          <a:stretch>
            <a:fillRect/>
          </a:stretch>
        </p:blipFill>
        <p:spPr>
          <a:xfrm>
            <a:off x="486881" y="5782632"/>
            <a:ext cx="3633427" cy="919860"/>
          </a:xfrm>
          <a:prstGeom prst="rect">
            <a:avLst/>
          </a:prstGeom>
        </p:spPr>
      </p:pic>
      <p:pic>
        <p:nvPicPr>
          <p:cNvPr id="3" name="Bildobjekt 2">
            <a:hlinkClick r:id="rId6"/>
            <a:extLst>
              <a:ext uri="{FF2B5EF4-FFF2-40B4-BE49-F238E27FC236}">
                <a16:creationId xmlns:a16="http://schemas.microsoft.com/office/drawing/2014/main" id="{1489E691-8F34-4285-9448-C564C781E73A}"/>
              </a:ext>
            </a:extLst>
          </p:cNvPr>
          <p:cNvPicPr>
            <a:picLocks noChangeAspect="1"/>
          </p:cNvPicPr>
          <p:nvPr/>
        </p:nvPicPr>
        <p:blipFill>
          <a:blip r:embed="rId7"/>
          <a:stretch>
            <a:fillRect/>
          </a:stretch>
        </p:blipFill>
        <p:spPr>
          <a:xfrm>
            <a:off x="4368952" y="5778672"/>
            <a:ext cx="3454095" cy="902528"/>
          </a:xfrm>
          <a:prstGeom prst="rect">
            <a:avLst/>
          </a:prstGeom>
        </p:spPr>
      </p:pic>
      <p:pic>
        <p:nvPicPr>
          <p:cNvPr id="5" name="Bildobjekt 4">
            <a:hlinkClick r:id="rId8"/>
            <a:extLst>
              <a:ext uri="{FF2B5EF4-FFF2-40B4-BE49-F238E27FC236}">
                <a16:creationId xmlns:a16="http://schemas.microsoft.com/office/drawing/2014/main" id="{160A8BB0-59FB-4752-83BD-A1D27E02FBEB}"/>
              </a:ext>
            </a:extLst>
          </p:cNvPr>
          <p:cNvPicPr>
            <a:picLocks noChangeAspect="1"/>
          </p:cNvPicPr>
          <p:nvPr/>
        </p:nvPicPr>
        <p:blipFill>
          <a:blip r:embed="rId9"/>
          <a:stretch>
            <a:fillRect/>
          </a:stretch>
        </p:blipFill>
        <p:spPr>
          <a:xfrm>
            <a:off x="8146864" y="5754703"/>
            <a:ext cx="3454095" cy="914378"/>
          </a:xfrm>
          <a:prstGeom prst="rect">
            <a:avLst/>
          </a:prstGeom>
        </p:spPr>
      </p:pic>
      <p:sp>
        <p:nvSpPr>
          <p:cNvPr id="9" name="Rubrik 3">
            <a:extLst>
              <a:ext uri="{FF2B5EF4-FFF2-40B4-BE49-F238E27FC236}">
                <a16:creationId xmlns:a16="http://schemas.microsoft.com/office/drawing/2014/main" id="{5A155DEA-1AB8-D3D1-F78B-B70C96BF7A13}"/>
              </a:ext>
            </a:extLst>
          </p:cNvPr>
          <p:cNvSpPr txBox="1">
            <a:spLocks/>
          </p:cNvSpPr>
          <p:nvPr/>
        </p:nvSpPr>
        <p:spPr>
          <a:xfrm>
            <a:off x="518124" y="332990"/>
            <a:ext cx="10367152"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mj-lt"/>
                <a:ea typeface="+mj-ea"/>
                <a:cs typeface="+mj-cs"/>
              </a:defRPr>
            </a:lvl1pPr>
          </a:lstStyle>
          <a:p>
            <a:pPr algn="ctr"/>
            <a:r>
              <a:rPr lang="sv-SE" sz="4400" b="1">
                <a:solidFill>
                  <a:schemeClr val="bg1"/>
                </a:solidFill>
                <a:latin typeface="Aptos Display" panose="020B0004020202020204" pitchFamily="34" charset="0"/>
                <a:ea typeface="Cambria" panose="02040503050406030204" pitchFamily="18" charset="0"/>
              </a:rPr>
              <a:t>SPELARKUNSKAPER</a:t>
            </a:r>
          </a:p>
        </p:txBody>
      </p:sp>
      <p:sp>
        <p:nvSpPr>
          <p:cNvPr id="13" name="Rubrik 3">
            <a:extLst>
              <a:ext uri="{FF2B5EF4-FFF2-40B4-BE49-F238E27FC236}">
                <a16:creationId xmlns:a16="http://schemas.microsoft.com/office/drawing/2014/main" id="{64AFE3B2-0F79-D923-4F95-D6E5AF4016E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Tree>
    <p:extLst>
      <p:ext uri="{BB962C8B-B14F-4D97-AF65-F5344CB8AC3E}">
        <p14:creationId xmlns:p14="http://schemas.microsoft.com/office/powerpoint/2010/main" val="272905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fade">
                                      <p:cBhvr>
                                        <p:cTn id="7" dur="500"/>
                                        <p:tgtEl>
                                          <p:spTgt spid="3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
                                            <p:txEl>
                                              <p:pRg st="2" end="2"/>
                                            </p:txEl>
                                          </p:spTgt>
                                        </p:tgtEl>
                                        <p:attrNameLst>
                                          <p:attrName>style.visibility</p:attrName>
                                        </p:attrNameLst>
                                      </p:cBhvr>
                                      <p:to>
                                        <p:strVal val="visible"/>
                                      </p:to>
                                    </p:set>
                                    <p:animEffect transition="in" filter="fade">
                                      <p:cBhvr>
                                        <p:cTn id="10" dur="500"/>
                                        <p:tgtEl>
                                          <p:spTgt spid="3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xEl>
                                              <p:pRg st="3" end="3"/>
                                            </p:txEl>
                                          </p:spTgt>
                                        </p:tgtEl>
                                        <p:attrNameLst>
                                          <p:attrName>style.visibility</p:attrName>
                                        </p:attrNameLst>
                                      </p:cBhvr>
                                      <p:to>
                                        <p:strVal val="visible"/>
                                      </p:to>
                                    </p:set>
                                    <p:animEffect transition="in" filter="fade">
                                      <p:cBhvr>
                                        <p:cTn id="13" dur="500"/>
                                        <p:tgtEl>
                                          <p:spTgt spid="37">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
                                            <p:txEl>
                                              <p:pRg st="0" end="0"/>
                                            </p:txEl>
                                          </p:spTgt>
                                        </p:tgtEl>
                                        <p:attrNameLst>
                                          <p:attrName>style.visibility</p:attrName>
                                        </p:attrNameLst>
                                      </p:cBhvr>
                                      <p:to>
                                        <p:strVal val="visible"/>
                                      </p:to>
                                    </p:set>
                                    <p:animEffect transition="in" filter="fade">
                                      <p:cBhvr>
                                        <p:cTn id="18" dur="500"/>
                                        <p:tgtEl>
                                          <p:spTgt spid="4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xEl>
                                              <p:pRg st="1" end="1"/>
                                            </p:txEl>
                                          </p:spTgt>
                                        </p:tgtEl>
                                        <p:attrNameLst>
                                          <p:attrName>style.visibility</p:attrName>
                                        </p:attrNameLst>
                                      </p:cBhvr>
                                      <p:to>
                                        <p:strVal val="visible"/>
                                      </p:to>
                                    </p:set>
                                    <p:animEffect transition="in" filter="fade">
                                      <p:cBhvr>
                                        <p:cTn id="21" dur="500"/>
                                        <p:tgtEl>
                                          <p:spTgt spid="48">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xEl>
                                              <p:pRg st="2" end="2"/>
                                            </p:txEl>
                                          </p:spTgt>
                                        </p:tgtEl>
                                        <p:attrNameLst>
                                          <p:attrName>style.visibility</p:attrName>
                                        </p:attrNameLst>
                                      </p:cBhvr>
                                      <p:to>
                                        <p:strVal val="visible"/>
                                      </p:to>
                                    </p:set>
                                    <p:animEffect transition="in" filter="fade">
                                      <p:cBhvr>
                                        <p:cTn id="24" dur="500"/>
                                        <p:tgtEl>
                                          <p:spTgt spid="48">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8">
                                            <p:txEl>
                                              <p:pRg st="3" end="3"/>
                                            </p:txEl>
                                          </p:spTgt>
                                        </p:tgtEl>
                                        <p:attrNameLst>
                                          <p:attrName>style.visibility</p:attrName>
                                        </p:attrNameLst>
                                      </p:cBhvr>
                                      <p:to>
                                        <p:strVal val="visible"/>
                                      </p:to>
                                    </p:set>
                                    <p:animEffect transition="in" filter="fade">
                                      <p:cBhvr>
                                        <p:cTn id="27" dur="500"/>
                                        <p:tgtEl>
                                          <p:spTgt spid="4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9">
                                            <p:txEl>
                                              <p:pRg st="0" end="0"/>
                                            </p:txEl>
                                          </p:spTgt>
                                        </p:tgtEl>
                                        <p:attrNameLst>
                                          <p:attrName>style.visibility</p:attrName>
                                        </p:attrNameLst>
                                      </p:cBhvr>
                                      <p:to>
                                        <p:strVal val="visible"/>
                                      </p:to>
                                    </p:set>
                                    <p:animEffect transition="in" filter="fade">
                                      <p:cBhvr>
                                        <p:cTn id="32" dur="500"/>
                                        <p:tgtEl>
                                          <p:spTgt spid="49">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9">
                                            <p:txEl>
                                              <p:pRg st="1" end="1"/>
                                            </p:txEl>
                                          </p:spTgt>
                                        </p:tgtEl>
                                        <p:attrNameLst>
                                          <p:attrName>style.visibility</p:attrName>
                                        </p:attrNameLst>
                                      </p:cBhvr>
                                      <p:to>
                                        <p:strVal val="visible"/>
                                      </p:to>
                                    </p:set>
                                    <p:animEffect transition="in" filter="fade">
                                      <p:cBhvr>
                                        <p:cTn id="35" dur="500"/>
                                        <p:tgtEl>
                                          <p:spTgt spid="4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8">
                                            <p:txEl>
                                              <p:pRg st="0" end="0"/>
                                            </p:txEl>
                                          </p:spTgt>
                                        </p:tgtEl>
                                        <p:attrNameLst>
                                          <p:attrName>style.visibility</p:attrName>
                                        </p:attrNameLst>
                                      </p:cBhvr>
                                      <p:to>
                                        <p:strVal val="visible"/>
                                      </p:to>
                                    </p:set>
                                    <p:animEffect transition="in" filter="fade">
                                      <p:cBhvr>
                                        <p:cTn id="40" dur="500"/>
                                        <p:tgtEl>
                                          <p:spTgt spid="38">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8">
                                            <p:txEl>
                                              <p:pRg st="1" end="1"/>
                                            </p:txEl>
                                          </p:spTgt>
                                        </p:tgtEl>
                                        <p:attrNameLst>
                                          <p:attrName>style.visibility</p:attrName>
                                        </p:attrNameLst>
                                      </p:cBhvr>
                                      <p:to>
                                        <p:strVal val="visible"/>
                                      </p:to>
                                    </p:set>
                                    <p:animEffect transition="in" filter="fade">
                                      <p:cBhvr>
                                        <p:cTn id="43" dur="500"/>
                                        <p:tgtEl>
                                          <p:spTgt spid="38">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2">
                                            <p:txEl>
                                              <p:pRg st="0" end="0"/>
                                            </p:txEl>
                                          </p:spTgt>
                                        </p:tgtEl>
                                        <p:attrNameLst>
                                          <p:attrName>style.visibility</p:attrName>
                                        </p:attrNameLst>
                                      </p:cBhvr>
                                      <p:to>
                                        <p:strVal val="visible"/>
                                      </p:to>
                                    </p:set>
                                    <p:animEffect transition="in" filter="fade">
                                      <p:cBhvr>
                                        <p:cTn id="48" dur="500"/>
                                        <p:tgtEl>
                                          <p:spTgt spid="52">
                                            <p:txEl>
                                              <p:pRg st="0" end="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52">
                                            <p:txEl>
                                              <p:pRg st="1" end="1"/>
                                            </p:txEl>
                                          </p:spTgt>
                                        </p:tgtEl>
                                        <p:attrNameLst>
                                          <p:attrName>style.visibility</p:attrName>
                                        </p:attrNameLst>
                                      </p:cBhvr>
                                      <p:to>
                                        <p:strVal val="visible"/>
                                      </p:to>
                                    </p:set>
                                    <p:animEffect transition="in" filter="fade">
                                      <p:cBhvr>
                                        <p:cTn id="51" dur="500"/>
                                        <p:tgtEl>
                                          <p:spTgt spid="52">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4">
                                            <p:txEl>
                                              <p:pRg st="2" end="2"/>
                                            </p:txEl>
                                          </p:spTgt>
                                        </p:tgtEl>
                                        <p:attrNameLst>
                                          <p:attrName>style.visibility</p:attrName>
                                        </p:attrNameLst>
                                      </p:cBhvr>
                                      <p:to>
                                        <p:strVal val="visible"/>
                                      </p:to>
                                    </p:set>
                                    <p:animEffect transition="in" filter="fade">
                                      <p:cBhvr>
                                        <p:cTn id="56" dur="500"/>
                                        <p:tgtEl>
                                          <p:spTgt spid="44">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3">
                                            <p:txEl>
                                              <p:pRg st="0" end="0"/>
                                            </p:txEl>
                                          </p:spTgt>
                                        </p:tgtEl>
                                        <p:attrNameLst>
                                          <p:attrName>style.visibility</p:attrName>
                                        </p:attrNameLst>
                                      </p:cBhvr>
                                      <p:to>
                                        <p:strVal val="visible"/>
                                      </p:to>
                                    </p:set>
                                    <p:animEffect transition="in" filter="fade">
                                      <p:cBhvr>
                                        <p:cTn id="61" dur="500"/>
                                        <p:tgtEl>
                                          <p:spTgt spid="53">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5">
                                            <p:txEl>
                                              <p:pRg st="2" end="2"/>
                                            </p:txEl>
                                          </p:spTgt>
                                        </p:tgtEl>
                                        <p:attrNameLst>
                                          <p:attrName>style.visibility</p:attrName>
                                        </p:attrNameLst>
                                      </p:cBhvr>
                                      <p:to>
                                        <p:strVal val="visible"/>
                                      </p:to>
                                    </p:set>
                                    <p:animEffect transition="in" filter="fade">
                                      <p:cBhvr>
                                        <p:cTn id="66" dur="500"/>
                                        <p:tgtEl>
                                          <p:spTgt spid="45">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54">
                                            <p:txEl>
                                              <p:pRg st="0" end="0"/>
                                            </p:txEl>
                                          </p:spTgt>
                                        </p:tgtEl>
                                        <p:attrNameLst>
                                          <p:attrName>style.visibility</p:attrName>
                                        </p:attrNameLst>
                                      </p:cBhvr>
                                      <p:to>
                                        <p:strVal val="visible"/>
                                      </p:to>
                                    </p:set>
                                    <p:animEffect transition="in" filter="fade">
                                      <p:cBhvr>
                                        <p:cTn id="71" dur="500"/>
                                        <p:tgtEl>
                                          <p:spTgt spid="54">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500"/>
                                        <p:tgtEl>
                                          <p:spTgt spid="2"/>
                                        </p:tgtEl>
                                      </p:cBhvr>
                                    </p:animEffect>
                                  </p:childTnLst>
                                </p:cTn>
                              </p:par>
                              <p:par>
                                <p:cTn id="77" presetID="10" presetClass="entr" presetSubtype="0" fill="hold" nodeType="with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500"/>
                                        <p:tgtEl>
                                          <p:spTgt spid="3"/>
                                        </p:tgtEl>
                                      </p:cBhvr>
                                    </p:animEffect>
                                  </p:childTnLst>
                                </p:cTn>
                              </p:par>
                              <p:par>
                                <p:cTn id="80" presetID="10" presetClass="entr" presetSubtype="0" fill="hold" nodeType="with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fade">
                                      <p:cBhvr>
                                        <p:cTn id="8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4ABD2-3F39-A89C-9D0C-0A587C671D11}"/>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4A119345-8336-F3CF-0206-DB8861D69FC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FFF8E94D-84C9-306A-5A26-4CEE86B16E4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34683EC8-2006-E44F-08F1-DB495B645FF6}"/>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4A7D0C7D-D35A-8D26-792D-1B823186EF0B}"/>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dirty="0">
                <a:solidFill>
                  <a:schemeClr val="bg1"/>
                </a:solidFill>
                <a:latin typeface="Aptos Display" panose="020B0004020202020204" pitchFamily="34" charset="0"/>
              </a:rPr>
              <a:t>Vi ska ha GLÄDJEN i centrum.</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Ska alltid sträva efter ”Vi och bollen” vilket är att ha så mycket boll per spelare som möjligt. </a:t>
            </a:r>
          </a:p>
          <a:p>
            <a:pPr marL="342900" indent="-342900">
              <a:buFont typeface="Arial" panose="020B0604020202020204" pitchFamily="34" charset="0"/>
              <a:buChar char="•"/>
            </a:pPr>
            <a:r>
              <a:rPr lang="sv-SE" dirty="0">
                <a:solidFill>
                  <a:schemeClr val="bg1"/>
                </a:solidFill>
                <a:latin typeface="Aptos Display"/>
              </a:rPr>
              <a:t>Vi ska utifrån våra temaveckor planera veckans träningsinnehåll.</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Få spelarna att ta många egna beslut och få dem att reflektera deras beslut.</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Bollen ska alltid vara med i varje övning.</a:t>
            </a:r>
          </a:p>
          <a:p>
            <a:pPr marL="342900" indent="-342900">
              <a:buFont typeface="Arial" panose="020B0604020202020204" pitchFamily="34" charset="0"/>
              <a:buChar char="•"/>
            </a:pPr>
            <a:r>
              <a:rPr lang="sv-SE" dirty="0">
                <a:solidFill>
                  <a:schemeClr val="bg1"/>
                </a:solidFill>
                <a:latin typeface="Aptos Display"/>
              </a:rPr>
              <a:t>Minst 2, max 3 träningar/veckan under säsong. 1-2 träningar/veckan innan/efter säsong</a:t>
            </a:r>
          </a:p>
          <a:p>
            <a:pPr marL="342900" indent="-342900">
              <a:buFont typeface="Arial" panose="020B0604020202020204" pitchFamily="34" charset="0"/>
              <a:buChar char="•"/>
            </a:pPr>
            <a:r>
              <a:rPr lang="sv-SE" dirty="0">
                <a:solidFill>
                  <a:schemeClr val="bg1"/>
                </a:solidFill>
                <a:latin typeface="Aptos Display"/>
              </a:rPr>
              <a:t>Alla spelare ska ges möjlighet att träna/spela på alla positioner</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Tränarna ska gå igenom spelidén med spelarna </a:t>
            </a:r>
          </a:p>
          <a:p>
            <a:pPr marL="342900" indent="-342900">
              <a:buFont typeface="Arial" panose="020B0604020202020204" pitchFamily="34" charset="0"/>
              <a:buChar char="•"/>
            </a:pPr>
            <a:r>
              <a:rPr lang="sv-SE" dirty="0">
                <a:solidFill>
                  <a:schemeClr val="bg1"/>
                </a:solidFill>
                <a:latin typeface="Aptos Display"/>
              </a:rPr>
              <a:t>Minst 1 ledare per max 7 spelare</a:t>
            </a:r>
          </a:p>
          <a:p>
            <a:endParaRPr lang="sv-SE" dirty="0">
              <a:solidFill>
                <a:srgbClr val="FFC000"/>
              </a:solidFill>
              <a:latin typeface="Aptos Display" panose="020B0004020202020204" pitchFamily="34" charset="0"/>
            </a:endParaRPr>
          </a:p>
          <a:p>
            <a:endParaRPr lang="sv-SE" dirty="0">
              <a:solidFill>
                <a:srgbClr val="FFC000"/>
              </a:solidFill>
              <a:latin typeface="Aptos Display" panose="020B0004020202020204" pitchFamily="34" charset="0"/>
            </a:endParaRPr>
          </a:p>
          <a:p>
            <a:pPr marL="342900" indent="-342900">
              <a:buFont typeface="Arial" panose="020B0604020202020204" pitchFamily="34" charset="0"/>
              <a:buChar char="•"/>
            </a:pP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1FAF3CA4-9AC6-4D5B-57D0-59C8554811E9}"/>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8432EFB-B2A8-F819-631A-8415B7606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DEAAC9AB-1E24-E5B1-FFAE-A1DFE71F59B2}"/>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6" name="textruta 5">
            <a:extLst>
              <a:ext uri="{FF2B5EF4-FFF2-40B4-BE49-F238E27FC236}">
                <a16:creationId xmlns:a16="http://schemas.microsoft.com/office/drawing/2014/main" id="{550739B0-D31F-4D9D-FD53-84193797D5C1}"/>
              </a:ext>
            </a:extLst>
          </p:cNvPr>
          <p:cNvSpPr txBox="1"/>
          <p:nvPr/>
        </p:nvSpPr>
        <p:spPr>
          <a:xfrm>
            <a:off x="7259599" y="4344373"/>
            <a:ext cx="3860497" cy="2031325"/>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Alla ska få möjligheten att vara kapten</a:t>
            </a:r>
            <a:endParaRPr lang="sv-SE">
              <a:solidFill>
                <a:schemeClr val="bg1"/>
              </a:solidFill>
              <a:ea typeface="Calibri"/>
              <a:cs typeface="Calibri"/>
            </a:endParaRPr>
          </a:p>
          <a:p>
            <a:pPr marL="285750" indent="-285750">
              <a:buFontTx/>
              <a:buChar char="-"/>
            </a:pPr>
            <a:r>
              <a:rPr lang="sv-SE">
                <a:solidFill>
                  <a:schemeClr val="bg1"/>
                </a:solidFill>
              </a:rPr>
              <a:t>Minst 2 positioner/match/spelare</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2-3 avbytare</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Tree>
    <p:extLst>
      <p:ext uri="{BB962C8B-B14F-4D97-AF65-F5344CB8AC3E}">
        <p14:creationId xmlns:p14="http://schemas.microsoft.com/office/powerpoint/2010/main" val="3614410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15058-404F-7DC4-B050-6329C07D24C9}"/>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B98AD2E3-937C-DBE1-5B34-7BFE9899A9F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D700B023-FEC1-1A83-0818-53C2803A96B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46882AF2-70EE-1C9F-B60A-E9B88825DC78}"/>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5F001796-657D-426C-FF5A-17C7049607F5}"/>
              </a:ext>
            </a:extLst>
          </p:cNvPr>
          <p:cNvSpPr>
            <a:spLocks noGrp="1"/>
          </p:cNvSpPr>
          <p:nvPr/>
        </p:nvSpPr>
        <p:spPr>
          <a:xfrm>
            <a:off x="704189" y="163646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panose="020B0004020202020204" pitchFamily="34" charset="0"/>
              </a:rPr>
              <a:t>Temaveckor</a:t>
            </a:r>
            <a:br>
              <a:rPr lang="sv-SE" sz="2400" b="1">
                <a:solidFill>
                  <a:schemeClr val="bg1"/>
                </a:solidFill>
                <a:latin typeface="Aptos Display" panose="020B0004020202020204" pitchFamily="34" charset="0"/>
              </a:rPr>
            </a:br>
            <a:r>
              <a:rPr lang="sv-SE">
                <a:solidFill>
                  <a:schemeClr val="bg1"/>
                </a:solidFill>
                <a:latin typeface="Aptos Display" panose="020B0004020202020204" pitchFamily="34" charset="0"/>
              </a:rPr>
              <a:t>Vi jobbar med temaveckor. Varje tema pågår i 2 veckor.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Tekniska färdigheter (Spelaren)</a:t>
            </a:r>
          </a:p>
          <a:p>
            <a:r>
              <a:rPr lang="sv-SE" sz="1400" i="1">
                <a:solidFill>
                  <a:schemeClr val="bg1"/>
                </a:solidFill>
                <a:latin typeface="Aptos Display" panose="020B0004020202020204" pitchFamily="34" charset="0"/>
              </a:rPr>
              <a:t>-  Driva, Vända, Skjuta, Passa, Ta emot boll</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Speluppbyggnad / Förhindra speluppbyggnad (Laget)</a:t>
            </a:r>
          </a:p>
          <a:p>
            <a:r>
              <a:rPr lang="sv-SE" sz="1400" i="1">
                <a:solidFill>
                  <a:schemeClr val="bg1"/>
                </a:solidFill>
                <a:latin typeface="Aptos Display" panose="020B0004020202020204" pitchFamily="34" charset="0"/>
              </a:rPr>
              <a:t>- Spelbarhet, Speldjup, Spelbredd, Spelavstånd &amp; Positionering</a:t>
            </a:r>
          </a:p>
          <a:p>
            <a:pPr marL="285750" indent="-285750">
              <a:buFontTx/>
              <a:buChar char="-"/>
            </a:pP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KTAGM – Komma Till Avslut Göra Mål (Laget)</a:t>
            </a:r>
            <a:br>
              <a:rPr lang="sv-SE">
                <a:solidFill>
                  <a:schemeClr val="bg1"/>
                </a:solidFill>
                <a:latin typeface="Aptos Display" panose="020B0004020202020204" pitchFamily="34" charset="0"/>
              </a:rPr>
            </a:br>
            <a:r>
              <a:rPr lang="sv-SE" i="1">
                <a:solidFill>
                  <a:schemeClr val="bg1"/>
                </a:solidFill>
              </a:rPr>
              <a:t>- </a:t>
            </a:r>
            <a:r>
              <a:rPr lang="sv-SE" sz="1400" i="1">
                <a:solidFill>
                  <a:schemeClr val="bg1"/>
                </a:solidFill>
              </a:rPr>
              <a:t>Djupledsspel, Uppflyttning, Spelvändning, Utmana, Finta och Dribbla</a:t>
            </a:r>
            <a:endParaRPr lang="sv-SE">
              <a:solidFill>
                <a:schemeClr val="bg1"/>
              </a:solidFill>
              <a:latin typeface="Aptos Display" panose="020B0004020202020204" pitchFamily="34" charset="0"/>
            </a:endParaRP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4: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2C07D4B1-9BC4-C2A4-C1C3-789D6E980AE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1CBD2916-F63B-53A5-E3DE-B627E20818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DF3E5727-540C-3CB0-C6BD-4E9D8124E53C}"/>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8" name="textruta 7">
            <a:extLst>
              <a:ext uri="{FF2B5EF4-FFF2-40B4-BE49-F238E27FC236}">
                <a16:creationId xmlns:a16="http://schemas.microsoft.com/office/drawing/2014/main" id="{9B9FAC2D-B15F-F349-BD17-4C8CDF172814}"/>
              </a:ext>
            </a:extLst>
          </p:cNvPr>
          <p:cNvSpPr txBox="1"/>
          <p:nvPr/>
        </p:nvSpPr>
        <p:spPr>
          <a:xfrm>
            <a:off x="7624012" y="2737675"/>
            <a:ext cx="4550764" cy="2462213"/>
          </a:xfrm>
          <a:prstGeom prst="rect">
            <a:avLst/>
          </a:prstGeom>
          <a:noFill/>
        </p:spPr>
        <p:txBody>
          <a:bodyPr wrap="square" lIns="91440" tIns="45720" rIns="91440" bIns="45720" rtlCol="0" anchor="t">
            <a:spAutoFit/>
          </a:bodyPr>
          <a:lstStyle/>
          <a:p>
            <a:r>
              <a:rPr lang="sv-SE" sz="1400">
                <a:solidFill>
                  <a:schemeClr val="bg1"/>
                </a:solidFill>
                <a:latin typeface="Stag Sans Book"/>
              </a:rPr>
              <a:t>Exempel:</a:t>
            </a:r>
            <a:br>
              <a:rPr lang="sv-SE" sz="1400">
                <a:solidFill>
                  <a:schemeClr val="bg1"/>
                </a:solidFill>
                <a:latin typeface="Stag Sans Book" panose="020B0503040000020004" pitchFamily="34" charset="77"/>
              </a:rPr>
            </a:br>
            <a:r>
              <a:rPr lang="sv-SE" sz="1400">
                <a:solidFill>
                  <a:schemeClr val="bg1"/>
                </a:solidFill>
                <a:latin typeface="Stag Sans Book"/>
              </a:rPr>
              <a:t>Vecka 1 &amp; 2: Tekniska färdigheter</a:t>
            </a:r>
            <a:br>
              <a:rPr lang="sv-SE" sz="1400">
                <a:solidFill>
                  <a:schemeClr val="bg1"/>
                </a:solidFill>
                <a:latin typeface="Stag Sans Book" panose="020B0503040000020004" pitchFamily="34" charset="77"/>
              </a:rPr>
            </a:br>
            <a:r>
              <a:rPr lang="sv-SE" sz="1400">
                <a:solidFill>
                  <a:schemeClr val="bg1"/>
                </a:solidFill>
                <a:latin typeface="Stag Sans Book"/>
              </a:rPr>
              <a:t>Vecka 3 &amp; 4: Speluppbyggnad/Förhindra speluppbyggnad</a:t>
            </a:r>
          </a:p>
          <a:p>
            <a:r>
              <a:rPr lang="sv-SE" sz="1400">
                <a:solidFill>
                  <a:schemeClr val="bg1"/>
                </a:solidFill>
                <a:latin typeface="Stag Sans Book"/>
              </a:rPr>
              <a:t>Vecka 5 &amp; 6: KTAGM</a:t>
            </a:r>
            <a:br>
              <a:rPr lang="sv-SE" sz="1400">
                <a:solidFill>
                  <a:schemeClr val="bg1"/>
                </a:solidFill>
                <a:latin typeface="Stag Sans Book" panose="020B0503040000020004" pitchFamily="34" charset="77"/>
              </a:rPr>
            </a:br>
            <a:r>
              <a:rPr lang="sv-SE" sz="1400">
                <a:solidFill>
                  <a:schemeClr val="bg1"/>
                </a:solidFill>
                <a:latin typeface="Stag Sans Book"/>
              </a:rPr>
              <a:t>Vecka 7: Valfritt</a:t>
            </a:r>
          </a:p>
          <a:p>
            <a:endParaRPr lang="sv-SE" sz="1400">
              <a:solidFill>
                <a:schemeClr val="bg1"/>
              </a:solidFill>
              <a:latin typeface="Stag Sans Book" panose="020B0503040000020004" pitchFamily="34" charset="77"/>
            </a:endParaRPr>
          </a:p>
          <a:p>
            <a:r>
              <a:rPr lang="sv-SE" sz="1400">
                <a:solidFill>
                  <a:schemeClr val="bg1"/>
                </a:solidFill>
                <a:latin typeface="Stag Sans Book"/>
              </a:rPr>
              <a:t>Vecka 8 &amp; 9: Tekniska färdigheter</a:t>
            </a:r>
            <a:br>
              <a:rPr lang="sv-SE" sz="1400">
                <a:solidFill>
                  <a:schemeClr val="bg1"/>
                </a:solidFill>
                <a:latin typeface="Stag Sans Book" panose="020B0503040000020004" pitchFamily="34" charset="77"/>
              </a:rPr>
            </a:br>
            <a:r>
              <a:rPr lang="sv-SE" sz="1400">
                <a:solidFill>
                  <a:schemeClr val="bg1"/>
                </a:solidFill>
                <a:latin typeface="Stag Sans Book"/>
              </a:rPr>
              <a:t>Vecka 10 &amp; 11: Speluppbyggnad/Förhindra speluppbyggnad</a:t>
            </a:r>
          </a:p>
          <a:p>
            <a:r>
              <a:rPr lang="sv-SE" sz="1400">
                <a:solidFill>
                  <a:schemeClr val="bg1"/>
                </a:solidFill>
                <a:latin typeface="Stag Sans Book"/>
              </a:rPr>
              <a:t>Vecka 12 &amp; 13: KTAGM</a:t>
            </a:r>
            <a:br>
              <a:rPr lang="sv-SE" sz="1400">
                <a:solidFill>
                  <a:schemeClr val="bg1"/>
                </a:solidFill>
                <a:latin typeface="Stag Sans Book" panose="020B0503040000020004" pitchFamily="34" charset="77"/>
              </a:rPr>
            </a:br>
            <a:r>
              <a:rPr lang="sv-SE" sz="1400">
                <a:solidFill>
                  <a:schemeClr val="bg1"/>
                </a:solidFill>
                <a:latin typeface="Stag Sans Book"/>
              </a:rPr>
              <a:t>Vecka 14: Valfritt</a:t>
            </a:r>
          </a:p>
          <a:p>
            <a:endParaRPr lang="sv-SE" sz="1400">
              <a:solidFill>
                <a:srgbClr val="FFC000"/>
              </a:solidFill>
            </a:endParaRPr>
          </a:p>
        </p:txBody>
      </p:sp>
    </p:spTree>
    <p:extLst>
      <p:ext uri="{BB962C8B-B14F-4D97-AF65-F5344CB8AC3E}">
        <p14:creationId xmlns:p14="http://schemas.microsoft.com/office/powerpoint/2010/main" val="3628619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4D2C-1C51-B8C3-DEAE-C2458878086B}"/>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49471E7-E3DE-665F-F741-C3E9D757487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61C8E6B7-7549-AF2E-9E4F-D63A2D52B2AD}"/>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6124E0CD-3DFE-4B2F-018A-89272BD3233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9D6B6479-D05B-F0F9-F2A4-9AABDDE98C74}"/>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90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 kids, lek</a:t>
            </a:r>
            <a:br>
              <a:rPr lang="sv-SE">
                <a:latin typeface="Aptos Display" panose="020B0004020202020204" pitchFamily="34" charset="0"/>
              </a:rPr>
            </a:br>
            <a:r>
              <a:rPr lang="sv-SE">
                <a:solidFill>
                  <a:schemeClr val="bg1"/>
                </a:solidFill>
                <a:latin typeface="Aptos Display"/>
              </a:rPr>
              <a:t>15-20 min </a:t>
            </a:r>
            <a:br>
              <a:rPr lang="sv-SE">
                <a:latin typeface="Aptos Display" panose="020B0004020202020204" pitchFamily="34" charset="0"/>
              </a:rPr>
            </a:br>
            <a:endParaRPr lang="sv-SE">
              <a:solidFill>
                <a:srgbClr val="FFC000"/>
              </a:solidFill>
              <a:latin typeface="Aptos Display" panose="020B0004020202020204" pitchFamily="34" charset="0"/>
            </a:endParaRPr>
          </a:p>
          <a:p>
            <a:r>
              <a:rPr lang="sv-SE" b="1">
                <a:solidFill>
                  <a:schemeClr val="bg1"/>
                </a:solidFill>
                <a:latin typeface="Aptos Display" panose="020B0004020202020204" pitchFamily="34" charset="0"/>
              </a:rPr>
              <a:t>Färdighetsövning</a:t>
            </a:r>
            <a:r>
              <a:rPr lang="sv-SE">
                <a:solidFill>
                  <a:schemeClr val="bg1"/>
                </a:solidFill>
                <a:latin typeface="+mn-lt"/>
              </a:rPr>
              <a:t> </a:t>
            </a:r>
            <a:r>
              <a:rPr lang="sv-SE">
                <a:solidFill>
                  <a:schemeClr val="bg1"/>
                </a:solidFill>
                <a:latin typeface="Aptos Display" panose="020B0004020202020204" pitchFamily="34" charset="0"/>
              </a:rPr>
              <a:t>– Teknik, mycket Repetition</a:t>
            </a:r>
          </a:p>
          <a:p>
            <a:r>
              <a:rPr lang="sv-SE">
                <a:solidFill>
                  <a:schemeClr val="bg1"/>
                </a:solidFill>
                <a:latin typeface="Aptos Display"/>
              </a:rPr>
              <a:t>15-20 min</a:t>
            </a:r>
            <a:br>
              <a:rPr lang="sv-SE">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 </a:t>
            </a:r>
            <a:br>
              <a:rPr lang="sv-SE">
                <a:latin typeface="Aptos Display" panose="020B0004020202020204" pitchFamily="34" charset="0"/>
              </a:rPr>
            </a:br>
            <a:r>
              <a:rPr lang="sv-SE">
                <a:solidFill>
                  <a:schemeClr val="bg1"/>
                </a:solidFill>
                <a:latin typeface="Aptos Display"/>
              </a:rPr>
              <a:t>15 - 20 min</a:t>
            </a:r>
          </a:p>
          <a:p>
            <a:endParaRPr lang="sv-SE">
              <a:solidFill>
                <a:schemeClr val="bg1"/>
              </a:solidFill>
              <a:latin typeface="Aptos Display" panose="020B0004020202020204" pitchFamily="34" charset="0"/>
            </a:endParaRPr>
          </a:p>
          <a:p>
            <a:r>
              <a:rPr lang="sv-SE" b="1">
                <a:solidFill>
                  <a:schemeClr val="bg1"/>
                </a:solidFill>
                <a:latin typeface="Aptos Display"/>
              </a:rPr>
              <a:t>Spel </a:t>
            </a:r>
            <a:r>
              <a:rPr lang="sv-SE">
                <a:solidFill>
                  <a:schemeClr val="bg1"/>
                </a:solidFill>
                <a:latin typeface="Aptos Display"/>
              </a:rPr>
              <a:t>– Matchlika situationer, spelarna ska ta många beslut.   </a:t>
            </a:r>
            <a:br>
              <a:rPr lang="sv-SE">
                <a:latin typeface="Aptos Display" panose="020B0004020202020204" pitchFamily="34" charset="0"/>
              </a:rPr>
            </a:br>
            <a:r>
              <a:rPr lang="sv-SE">
                <a:solidFill>
                  <a:schemeClr val="bg1"/>
                </a:solidFill>
                <a:latin typeface="Aptos Display"/>
              </a:rPr>
              <a:t>Sätt in arbetssätt</a:t>
            </a:r>
            <a:br>
              <a:rPr lang="sv-SE">
                <a:latin typeface="Aptos Display" panose="020B0004020202020204" pitchFamily="34" charset="0"/>
              </a:rPr>
            </a:br>
            <a:r>
              <a:rPr lang="sv-SE">
                <a:solidFill>
                  <a:schemeClr val="bg1"/>
                </a:solidFill>
                <a:latin typeface="Aptos Display"/>
              </a:rPr>
              <a:t>3v3, 4v4, 5v5</a:t>
            </a:r>
            <a:br>
              <a:rPr lang="sv-SE">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F9151B1D-E1BA-9D1D-7165-2A5B4D4B5AD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69544F9E-E2E0-3619-149E-465BFFD69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9618FF1-02E7-70E5-C839-F060DF219D2C}"/>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8" name="Rektangel 7">
            <a:extLst>
              <a:ext uri="{FF2B5EF4-FFF2-40B4-BE49-F238E27FC236}">
                <a16:creationId xmlns:a16="http://schemas.microsoft.com/office/drawing/2014/main" id="{BEFC3D4A-67FE-96AF-7A59-D2CE9CE94162}"/>
              </a:ext>
            </a:extLst>
          </p:cNvPr>
          <p:cNvSpPr/>
          <p:nvPr/>
        </p:nvSpPr>
        <p:spPr>
          <a:xfrm>
            <a:off x="318648" y="2037807"/>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2E2AF629-912B-28DA-53F1-17B446852440}"/>
              </a:ext>
            </a:extLst>
          </p:cNvPr>
          <p:cNvSpPr/>
          <p:nvPr/>
        </p:nvSpPr>
        <p:spPr>
          <a:xfrm>
            <a:off x="351787" y="4136132"/>
            <a:ext cx="433656" cy="366311"/>
          </a:xfrm>
          <a:prstGeom prst="rect">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398181EF-D1B0-4494-29B8-4D6C1877DA55}"/>
              </a:ext>
            </a:extLst>
          </p:cNvPr>
          <p:cNvSpPr/>
          <p:nvPr/>
        </p:nvSpPr>
        <p:spPr>
          <a:xfrm>
            <a:off x="318648" y="5200198"/>
            <a:ext cx="433656" cy="36631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13" name="Diagram 12">
            <a:extLst>
              <a:ext uri="{FF2B5EF4-FFF2-40B4-BE49-F238E27FC236}">
                <a16:creationId xmlns:a16="http://schemas.microsoft.com/office/drawing/2014/main" id="{36B4C09F-5321-1579-C166-C935D7C5DC5D}"/>
              </a:ext>
            </a:extLst>
          </p:cNvPr>
          <p:cNvGraphicFramePr/>
          <p:nvPr>
            <p:extLst>
              <p:ext uri="{D42A27DB-BD31-4B8C-83A1-F6EECF244321}">
                <p14:modId xmlns:p14="http://schemas.microsoft.com/office/powerpoint/2010/main" val="2563571268"/>
              </p:ext>
            </p:extLst>
          </p:nvPr>
        </p:nvGraphicFramePr>
        <p:xfrm>
          <a:off x="5960158" y="1729756"/>
          <a:ext cx="6913137" cy="464191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ktangel 14">
            <a:extLst>
              <a:ext uri="{FF2B5EF4-FFF2-40B4-BE49-F238E27FC236}">
                <a16:creationId xmlns:a16="http://schemas.microsoft.com/office/drawing/2014/main" id="{6DFE51C6-8BD9-8DBC-6E20-57831E28FE95}"/>
              </a:ext>
            </a:extLst>
          </p:cNvPr>
          <p:cNvSpPr/>
          <p:nvPr/>
        </p:nvSpPr>
        <p:spPr>
          <a:xfrm>
            <a:off x="351787" y="3157954"/>
            <a:ext cx="433656" cy="366311"/>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2727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Graphic spid="13" grpId="0">
        <p:bldAsOne/>
      </p:bldGraphic>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788A0-CE4B-1FF4-EDE6-2BD287A03C8A}"/>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0927915B-DAB3-E201-836D-ACD692502D69}"/>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B9C4440B-9AB7-3684-CF31-599377E7C00A}"/>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27BCE2A2-C83E-25FA-FB19-3470CFD474C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F7D82160-01E2-35F0-022E-F4FDBCD28BD7}"/>
              </a:ext>
            </a:extLst>
          </p:cNvPr>
          <p:cNvSpPr>
            <a:spLocks noGrp="1"/>
          </p:cNvSpPr>
          <p:nvPr/>
        </p:nvSpPr>
        <p:spPr>
          <a:xfrm>
            <a:off x="752304" y="145358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Komma till avslut göra mål – utmana, finta, dribbla</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bli bättre en mot en.</a:t>
            </a:r>
            <a:endParaRPr lang="sv-SE" sz="2000" dirty="0">
              <a:solidFill>
                <a:schemeClr val="bg1"/>
              </a:solidFill>
              <a:latin typeface="Aptos Display" panose="020B0004020202020204" pitchFamily="34" charset="0"/>
            </a:endParaRP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panose="020B0004020202020204" pitchFamily="34" charset="0"/>
              </a:rPr>
              <a:t>Exempel: </a:t>
            </a:r>
            <a:r>
              <a:rPr lang="sv-SE" sz="1400" dirty="0">
                <a:solidFill>
                  <a:schemeClr val="bg1"/>
                </a:solidFill>
                <a:latin typeface="+mn-lt"/>
              </a:rPr>
              <a:t>1. Driv bollen med fart. </a:t>
            </a:r>
            <a:br>
              <a:rPr lang="sv-SE" sz="1400" dirty="0">
                <a:solidFill>
                  <a:schemeClr val="bg1"/>
                </a:solidFill>
                <a:latin typeface="+mn-lt"/>
              </a:rPr>
            </a:br>
            <a:r>
              <a:rPr lang="sv-SE" sz="1400" dirty="0">
                <a:solidFill>
                  <a:schemeClr val="bg1"/>
                </a:solidFill>
                <a:latin typeface="+mn-lt"/>
              </a:rPr>
              <a:t>2. Gör finten 1-1,5 meter ifrån motspelare           </a:t>
            </a:r>
            <a:br>
              <a:rPr lang="sv-SE" sz="1400" dirty="0">
                <a:solidFill>
                  <a:schemeClr val="bg1"/>
                </a:solidFill>
                <a:latin typeface="+mn-lt"/>
              </a:rPr>
            </a:br>
            <a:r>
              <a:rPr lang="sv-SE" sz="1400" dirty="0">
                <a:solidFill>
                  <a:schemeClr val="bg1"/>
                </a:solidFill>
                <a:latin typeface="+mn-lt"/>
              </a:rPr>
              <a:t>3. Tempoväxling för att ta oss förbi motspelare</a:t>
            </a: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C3EC6E41-536D-486B-3023-A76DEFE5DB2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D3378FA6-6F94-35B6-C9DF-0A54F4C8F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DA13CCB6-12C4-268F-AA66-EA84EFB9EA2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7" name="textruta 6">
            <a:extLst>
              <a:ext uri="{FF2B5EF4-FFF2-40B4-BE49-F238E27FC236}">
                <a16:creationId xmlns:a16="http://schemas.microsoft.com/office/drawing/2014/main" id="{B61C9DD7-0C00-3CA7-641B-BDF248C03B77}"/>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a:t>
            </a:r>
            <a:r>
              <a:rPr lang="sv-SE" sz="1100">
                <a:solidFill>
                  <a:schemeClr val="bg1"/>
                </a:solidFill>
                <a:highlight>
                  <a:srgbClr val="005293"/>
                </a:highlight>
                <a:latin typeface="Open Sans"/>
                <a:ea typeface="Open Sans"/>
                <a:cs typeface="Open Sans"/>
              </a:rPr>
              <a:t> </a:t>
            </a:r>
            <a:r>
              <a:rPr lang="sv-SE" sz="1100">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1142236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8A1630-87F2-E47C-9A44-BA89964E2D1D}"/>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EA3E8317-3774-B0E5-AF32-C442EC59BD94}"/>
              </a:ext>
            </a:extLst>
          </p:cNvPr>
          <p:cNvSpPr>
            <a:spLocks noGrp="1" noRot="1" noMove="1" noResize="1" noEditPoints="1" noAdjustHandles="1" noChangeArrowheads="1" noChangeShapeType="1"/>
          </p:cNvSpPr>
          <p:nvPr/>
        </p:nvSpPr>
        <p:spPr>
          <a:xfrm>
            <a:off x="0" y="4"/>
            <a:ext cx="12192000" cy="6858000"/>
          </a:xfrm>
          <a:prstGeom prst="rect">
            <a:avLst/>
          </a:prstGeom>
          <a:solidFill>
            <a:srgbClr val="781D2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v-SE" sz="1801"/>
          </a:p>
        </p:txBody>
      </p:sp>
      <p:pic>
        <p:nvPicPr>
          <p:cNvPr id="41" name="Bildobjekt 19" descr="En bild som visar Grafik, logotyp, kyckling, text&#10;&#10;Automatiskt genererad beskrivning">
            <a:extLst>
              <a:ext uri="{FF2B5EF4-FFF2-40B4-BE49-F238E27FC236}">
                <a16:creationId xmlns:a16="http://schemas.microsoft.com/office/drawing/2014/main" id="{1F1C92EA-AFF1-2E88-78AD-75D72DE978BD}"/>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2" name="Bildobjekt 1">
            <a:extLst>
              <a:ext uri="{FF2B5EF4-FFF2-40B4-BE49-F238E27FC236}">
                <a16:creationId xmlns:a16="http://schemas.microsoft.com/office/drawing/2014/main" id="{5A91DC17-2BF9-63E9-EC5F-0D4F6B556A99}"/>
              </a:ext>
            </a:extLst>
          </p:cNvPr>
          <p:cNvPicPr>
            <a:picLocks noChangeAspect="1"/>
          </p:cNvPicPr>
          <p:nvPr/>
        </p:nvPicPr>
        <p:blipFill rotWithShape="1">
          <a:blip r:embed="rId4"/>
          <a:srcRect l="62770" t="2085" r="1812" b="3497"/>
          <a:stretch/>
        </p:blipFill>
        <p:spPr>
          <a:xfrm>
            <a:off x="1697844" y="1950426"/>
            <a:ext cx="2659422" cy="3987801"/>
          </a:xfrm>
          <a:prstGeom prst="rect">
            <a:avLst/>
          </a:prstGeom>
        </p:spPr>
      </p:pic>
      <p:sp>
        <p:nvSpPr>
          <p:cNvPr id="9" name="Rektangel 8">
            <a:extLst>
              <a:ext uri="{FF2B5EF4-FFF2-40B4-BE49-F238E27FC236}">
                <a16:creationId xmlns:a16="http://schemas.microsoft.com/office/drawing/2014/main" id="{FAE0ABFF-2430-A2FE-6444-76D0C6319E92}"/>
              </a:ext>
            </a:extLst>
          </p:cNvPr>
          <p:cNvSpPr>
            <a:spLocks/>
          </p:cNvSpPr>
          <p:nvPr/>
        </p:nvSpPr>
        <p:spPr>
          <a:xfrm>
            <a:off x="1697846" y="1956820"/>
            <a:ext cx="2666331"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endParaRPr lang="sv-SE" sz="1050" dirty="0"/>
          </a:p>
        </p:txBody>
      </p:sp>
      <p:sp>
        <p:nvSpPr>
          <p:cNvPr id="13" name="textruta 12">
            <a:extLst>
              <a:ext uri="{FF2B5EF4-FFF2-40B4-BE49-F238E27FC236}">
                <a16:creationId xmlns:a16="http://schemas.microsoft.com/office/drawing/2014/main" id="{D8E9FA44-3E35-8F08-82D0-E129177E46C1}"/>
              </a:ext>
            </a:extLst>
          </p:cNvPr>
          <p:cNvSpPr txBox="1"/>
          <p:nvPr/>
        </p:nvSpPr>
        <p:spPr>
          <a:xfrm>
            <a:off x="1724806" y="1443419"/>
            <a:ext cx="2654983" cy="430887"/>
          </a:xfrm>
          <a:prstGeom prst="rect">
            <a:avLst/>
          </a:prstGeom>
          <a:noFill/>
        </p:spPr>
        <p:txBody>
          <a:bodyPr wrap="square" lIns="91440" tIns="45720" rIns="91440" bIns="45720" rtlCol="0" anchor="t">
            <a:spAutoFit/>
          </a:bodyPr>
          <a:lstStyle/>
          <a:p>
            <a:pPr>
              <a:lnSpc>
                <a:spcPct val="150000"/>
              </a:lnSpc>
            </a:pPr>
            <a:r>
              <a:rPr lang="sv-SE" sz="1600" dirty="0">
                <a:solidFill>
                  <a:schemeClr val="bg2"/>
                </a:solidFill>
                <a:latin typeface="Aharoni"/>
                <a:cs typeface="Aharoni"/>
              </a:rPr>
              <a:t>BOLLSIDA/ICKE BOLLSIDA</a:t>
            </a:r>
            <a:endParaRPr lang="sv-SE" sz="1600" dirty="0">
              <a:solidFill>
                <a:schemeClr val="bg2"/>
              </a:solidFill>
              <a:latin typeface="Aharoni" panose="02010803020104030203" pitchFamily="2" charset="-79"/>
              <a:cs typeface="Aharoni" panose="02010803020104030203" pitchFamily="2" charset="-79"/>
            </a:endParaRPr>
          </a:p>
        </p:txBody>
      </p:sp>
      <p:sp>
        <p:nvSpPr>
          <p:cNvPr id="26" name="textruta 25">
            <a:extLst>
              <a:ext uri="{FF2B5EF4-FFF2-40B4-BE49-F238E27FC236}">
                <a16:creationId xmlns:a16="http://schemas.microsoft.com/office/drawing/2014/main" id="{F46969E0-EDE5-0503-46FB-1BF477D0C3B7}"/>
              </a:ext>
            </a:extLst>
          </p:cNvPr>
          <p:cNvSpPr txBox="1"/>
          <p:nvPr/>
        </p:nvSpPr>
        <p:spPr>
          <a:xfrm>
            <a:off x="2111481" y="3720782"/>
            <a:ext cx="1407278" cy="253916"/>
          </a:xfrm>
          <a:prstGeom prst="rect">
            <a:avLst/>
          </a:prstGeom>
          <a:noFill/>
        </p:spPr>
        <p:txBody>
          <a:bodyPr wrap="square" lIns="91440" tIns="45720" rIns="91440" bIns="45720" rtlCol="0" anchor="t">
            <a:spAutoFit/>
          </a:bodyPr>
          <a:lstStyle/>
          <a:p>
            <a:r>
              <a:rPr lang="sv-SE" sz="1050" dirty="0">
                <a:solidFill>
                  <a:schemeClr val="bg2"/>
                </a:solidFill>
                <a:ea typeface="Calibri"/>
                <a:cs typeface="Calibri"/>
              </a:rPr>
              <a:t>BOLLSIDA</a:t>
            </a:r>
          </a:p>
        </p:txBody>
      </p:sp>
      <p:sp>
        <p:nvSpPr>
          <p:cNvPr id="27" name="textruta 26">
            <a:extLst>
              <a:ext uri="{FF2B5EF4-FFF2-40B4-BE49-F238E27FC236}">
                <a16:creationId xmlns:a16="http://schemas.microsoft.com/office/drawing/2014/main" id="{C00AC107-8247-9ABB-9D23-342397714D33}"/>
              </a:ext>
            </a:extLst>
          </p:cNvPr>
          <p:cNvSpPr txBox="1"/>
          <p:nvPr/>
        </p:nvSpPr>
        <p:spPr>
          <a:xfrm>
            <a:off x="3328637" y="3716327"/>
            <a:ext cx="1386735" cy="253916"/>
          </a:xfrm>
          <a:prstGeom prst="rect">
            <a:avLst/>
          </a:prstGeom>
          <a:noFill/>
        </p:spPr>
        <p:txBody>
          <a:bodyPr wrap="square" lIns="91440" tIns="45720" rIns="91440" bIns="45720" rtlCol="0" anchor="t">
            <a:spAutoFit/>
          </a:bodyPr>
          <a:lstStyle/>
          <a:p>
            <a:r>
              <a:rPr lang="sv-SE" sz="1050" dirty="0">
                <a:solidFill>
                  <a:schemeClr val="bg2"/>
                </a:solidFill>
                <a:ea typeface="Calibri"/>
                <a:cs typeface="Calibri"/>
              </a:rPr>
              <a:t>ICKE BOLLSIDA</a:t>
            </a:r>
            <a:endParaRPr lang="sv-SE" sz="1050" dirty="0">
              <a:solidFill>
                <a:schemeClr val="bg2"/>
              </a:solidFill>
            </a:endParaRPr>
          </a:p>
        </p:txBody>
      </p:sp>
      <p:sp>
        <p:nvSpPr>
          <p:cNvPr id="43" name="Rubrik 1">
            <a:extLst>
              <a:ext uri="{FF2B5EF4-FFF2-40B4-BE49-F238E27FC236}">
                <a16:creationId xmlns:a16="http://schemas.microsoft.com/office/drawing/2014/main" id="{612B5B64-3F0C-2B50-4C4F-D9FE1D88E691}"/>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a:ea typeface="Cambria"/>
              </a:rPr>
              <a:t>	</a:t>
            </a:r>
            <a:r>
              <a:rPr lang="sv-SE" sz="4400" b="1" dirty="0">
                <a:solidFill>
                  <a:schemeClr val="bg1"/>
                </a:solidFill>
                <a:latin typeface="Aptos Display"/>
                <a:ea typeface="Cambria"/>
              </a:rPr>
              <a:t>PLANENS INDELNING </a:t>
            </a:r>
            <a:endParaRPr lang="sv-SE" sz="4000" dirty="0">
              <a:solidFill>
                <a:schemeClr val="bg1"/>
              </a:solidFill>
              <a:latin typeface="Aptos Display"/>
              <a:ea typeface="Cambria"/>
            </a:endParaRPr>
          </a:p>
        </p:txBody>
      </p:sp>
      <p:sp>
        <p:nvSpPr>
          <p:cNvPr id="59" name="textruta 2">
            <a:extLst>
              <a:ext uri="{FF2B5EF4-FFF2-40B4-BE49-F238E27FC236}">
                <a16:creationId xmlns:a16="http://schemas.microsoft.com/office/drawing/2014/main" id="{507B0D3C-AE09-495A-E887-524E4880A74B}"/>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65" name="Bildobjekt 3" descr="En bild som visar Grafik, logotyp, kyckling, text&#10;&#10;Automatiskt genererad beskrivning">
            <a:extLst>
              <a:ext uri="{FF2B5EF4-FFF2-40B4-BE49-F238E27FC236}">
                <a16:creationId xmlns:a16="http://schemas.microsoft.com/office/drawing/2014/main" id="{EA74AA2F-625F-ED2B-1E77-5390BD1E5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7" name="Rubrik 3">
            <a:extLst>
              <a:ext uri="{FF2B5EF4-FFF2-40B4-BE49-F238E27FC236}">
                <a16:creationId xmlns:a16="http://schemas.microsoft.com/office/drawing/2014/main" id="{4175643A-CDD4-DB3C-587A-78283DEB378E}"/>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a:ea typeface="Cambria"/>
              </a:rPr>
              <a:t>SUP –  7 mot 7 </a:t>
            </a:r>
          </a:p>
        </p:txBody>
      </p:sp>
      <p:cxnSp>
        <p:nvCxnSpPr>
          <p:cNvPr id="80" name="Straight Arrow Connector 79">
            <a:extLst>
              <a:ext uri="{FF2B5EF4-FFF2-40B4-BE49-F238E27FC236}">
                <a16:creationId xmlns:a16="http://schemas.microsoft.com/office/drawing/2014/main" id="{38EDCF12-15CA-CBFB-78FA-27DE1E1CFF9F}"/>
              </a:ext>
            </a:extLst>
          </p:cNvPr>
          <p:cNvCxnSpPr/>
          <p:nvPr/>
        </p:nvCxnSpPr>
        <p:spPr>
          <a:xfrm>
            <a:off x="3046660" y="1942964"/>
            <a:ext cx="13415" cy="3971859"/>
          </a:xfrm>
          <a:prstGeom prst="straightConnector1">
            <a:avLst/>
          </a:prstGeom>
        </p:spPr>
        <p:style>
          <a:lnRef idx="1">
            <a:schemeClr val="dk1"/>
          </a:lnRef>
          <a:fillRef idx="0">
            <a:schemeClr val="dk1"/>
          </a:fillRef>
          <a:effectRef idx="0">
            <a:schemeClr val="dk1"/>
          </a:effectRef>
          <a:fontRef idx="minor">
            <a:schemeClr val="tx1"/>
          </a:fontRef>
        </p:style>
      </p:cxnSp>
      <p:pic>
        <p:nvPicPr>
          <p:cNvPr id="81" name="Graphic 80" descr="Fotboll med hel fyllning">
            <a:extLst>
              <a:ext uri="{FF2B5EF4-FFF2-40B4-BE49-F238E27FC236}">
                <a16:creationId xmlns:a16="http://schemas.microsoft.com/office/drawing/2014/main" id="{781AB63E-25C4-BF8E-6BA4-FE18889BB5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2490" y="2349321"/>
            <a:ext cx="184598" cy="206062"/>
          </a:xfrm>
          <a:prstGeom prst="rect">
            <a:avLst/>
          </a:prstGeom>
        </p:spPr>
      </p:pic>
      <p:pic>
        <p:nvPicPr>
          <p:cNvPr id="140" name="Bildobjekt 1">
            <a:extLst>
              <a:ext uri="{FF2B5EF4-FFF2-40B4-BE49-F238E27FC236}">
                <a16:creationId xmlns:a16="http://schemas.microsoft.com/office/drawing/2014/main" id="{B1D9CC1F-F90B-3303-0234-9E16F43A2D54}"/>
              </a:ext>
            </a:extLst>
          </p:cNvPr>
          <p:cNvPicPr>
            <a:picLocks noChangeAspect="1"/>
          </p:cNvPicPr>
          <p:nvPr/>
        </p:nvPicPr>
        <p:blipFill rotWithShape="1">
          <a:blip r:embed="rId4"/>
          <a:srcRect l="62770" t="2085" r="1812" b="3497"/>
          <a:stretch/>
        </p:blipFill>
        <p:spPr>
          <a:xfrm>
            <a:off x="6935252" y="1896763"/>
            <a:ext cx="2659422" cy="3987801"/>
          </a:xfrm>
          <a:prstGeom prst="rect">
            <a:avLst/>
          </a:prstGeom>
        </p:spPr>
      </p:pic>
      <p:sp>
        <p:nvSpPr>
          <p:cNvPr id="141" name="Rektangel 8">
            <a:extLst>
              <a:ext uri="{FF2B5EF4-FFF2-40B4-BE49-F238E27FC236}">
                <a16:creationId xmlns:a16="http://schemas.microsoft.com/office/drawing/2014/main" id="{B5033DA3-521C-388E-CA31-9BE366BDEBC2}"/>
              </a:ext>
            </a:extLst>
          </p:cNvPr>
          <p:cNvSpPr>
            <a:spLocks/>
          </p:cNvSpPr>
          <p:nvPr/>
        </p:nvSpPr>
        <p:spPr>
          <a:xfrm>
            <a:off x="6928032" y="1905724"/>
            <a:ext cx="2666331"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endParaRPr lang="sv-SE" sz="1050" dirty="0"/>
          </a:p>
        </p:txBody>
      </p:sp>
      <p:sp>
        <p:nvSpPr>
          <p:cNvPr id="145" name="textruta 38">
            <a:extLst>
              <a:ext uri="{FF2B5EF4-FFF2-40B4-BE49-F238E27FC236}">
                <a16:creationId xmlns:a16="http://schemas.microsoft.com/office/drawing/2014/main" id="{C0E23A30-5220-4A6B-C484-D86550A06F31}"/>
              </a:ext>
            </a:extLst>
          </p:cNvPr>
          <p:cNvSpPr txBox="1"/>
          <p:nvPr/>
        </p:nvSpPr>
        <p:spPr>
          <a:xfrm>
            <a:off x="7217583" y="3220270"/>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147" name="textruta 39">
            <a:extLst>
              <a:ext uri="{FF2B5EF4-FFF2-40B4-BE49-F238E27FC236}">
                <a16:creationId xmlns:a16="http://schemas.microsoft.com/office/drawing/2014/main" id="{A61DC898-0DCD-80B0-477F-5898BACC95AA}"/>
              </a:ext>
            </a:extLst>
          </p:cNvPr>
          <p:cNvSpPr txBox="1"/>
          <p:nvPr/>
        </p:nvSpPr>
        <p:spPr>
          <a:xfrm>
            <a:off x="7713222" y="3169470"/>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149" name="textruta 43">
            <a:extLst>
              <a:ext uri="{FF2B5EF4-FFF2-40B4-BE49-F238E27FC236}">
                <a16:creationId xmlns:a16="http://schemas.microsoft.com/office/drawing/2014/main" id="{EE646A92-EBDC-73FD-02AC-980E127DF243}"/>
              </a:ext>
            </a:extLst>
          </p:cNvPr>
          <p:cNvSpPr txBox="1"/>
          <p:nvPr/>
        </p:nvSpPr>
        <p:spPr>
          <a:xfrm>
            <a:off x="9271986" y="3229012"/>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151" name="textruta 44">
            <a:extLst>
              <a:ext uri="{FF2B5EF4-FFF2-40B4-BE49-F238E27FC236}">
                <a16:creationId xmlns:a16="http://schemas.microsoft.com/office/drawing/2014/main" id="{310E6001-043D-624D-96B7-069DC43B0DC3}"/>
              </a:ext>
            </a:extLst>
          </p:cNvPr>
          <p:cNvSpPr txBox="1"/>
          <p:nvPr/>
        </p:nvSpPr>
        <p:spPr>
          <a:xfrm>
            <a:off x="8782244" y="3177656"/>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153" name="textruta 45">
            <a:extLst>
              <a:ext uri="{FF2B5EF4-FFF2-40B4-BE49-F238E27FC236}">
                <a16:creationId xmlns:a16="http://schemas.microsoft.com/office/drawing/2014/main" id="{6EF0C00C-7954-5812-F2FE-B39D41127682}"/>
              </a:ext>
            </a:extLst>
          </p:cNvPr>
          <p:cNvSpPr txBox="1"/>
          <p:nvPr/>
        </p:nvSpPr>
        <p:spPr>
          <a:xfrm>
            <a:off x="8255988" y="3121292"/>
            <a:ext cx="45719" cy="1815882"/>
          </a:xfrm>
          <a:prstGeom prst="rect">
            <a:avLst/>
          </a:prstGeom>
          <a:noFill/>
        </p:spPr>
        <p:txBody>
          <a:bodyPr wrap="square" rtlCol="0">
            <a:spAutoFit/>
          </a:bodyPr>
          <a:lstStyle/>
          <a:p>
            <a:pPr algn="ctr"/>
            <a:r>
              <a:rPr lang="sv-SE" sz="700">
                <a:solidFill>
                  <a:schemeClr val="bg2"/>
                </a:solidFill>
              </a:rPr>
              <a:t>CENTRAL </a:t>
            </a:r>
          </a:p>
          <a:p>
            <a:pPr algn="ctr"/>
            <a:r>
              <a:rPr lang="sv-SE" sz="700">
                <a:solidFill>
                  <a:schemeClr val="bg2"/>
                </a:solidFill>
              </a:rPr>
              <a:t> KORRIDOR</a:t>
            </a:r>
          </a:p>
        </p:txBody>
      </p:sp>
      <p:cxnSp>
        <p:nvCxnSpPr>
          <p:cNvPr id="158" name="Straight Arrow Connector 157">
            <a:extLst>
              <a:ext uri="{FF2B5EF4-FFF2-40B4-BE49-F238E27FC236}">
                <a16:creationId xmlns:a16="http://schemas.microsoft.com/office/drawing/2014/main" id="{92C000AA-C406-D299-0DE3-48371CA8935A}"/>
              </a:ext>
            </a:extLst>
          </p:cNvPr>
          <p:cNvCxnSpPr>
            <a:cxnSpLocks/>
          </p:cNvCxnSpPr>
          <p:nvPr/>
        </p:nvCxnSpPr>
        <p:spPr>
          <a:xfrm flipH="1">
            <a:off x="7561569" y="2144981"/>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cxnSp>
        <p:nvCxnSpPr>
          <p:cNvPr id="159" name="Straight Arrow Connector 158">
            <a:extLst>
              <a:ext uri="{FF2B5EF4-FFF2-40B4-BE49-F238E27FC236}">
                <a16:creationId xmlns:a16="http://schemas.microsoft.com/office/drawing/2014/main" id="{AD083E28-4F29-882F-993F-969AEF2277F7}"/>
              </a:ext>
            </a:extLst>
          </p:cNvPr>
          <p:cNvCxnSpPr>
            <a:cxnSpLocks/>
          </p:cNvCxnSpPr>
          <p:nvPr/>
        </p:nvCxnSpPr>
        <p:spPr>
          <a:xfrm flipH="1">
            <a:off x="7962208" y="2184259"/>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cxnSp>
        <p:nvCxnSpPr>
          <p:cNvPr id="160" name="Straight Arrow Connector 159">
            <a:extLst>
              <a:ext uri="{FF2B5EF4-FFF2-40B4-BE49-F238E27FC236}">
                <a16:creationId xmlns:a16="http://schemas.microsoft.com/office/drawing/2014/main" id="{18F0B533-1540-ED59-8ED8-F6141F5605F7}"/>
              </a:ext>
            </a:extLst>
          </p:cNvPr>
          <p:cNvCxnSpPr>
            <a:cxnSpLocks/>
          </p:cNvCxnSpPr>
          <p:nvPr/>
        </p:nvCxnSpPr>
        <p:spPr>
          <a:xfrm flipH="1">
            <a:off x="8610492" y="2146326"/>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cxnSp>
        <p:nvCxnSpPr>
          <p:cNvPr id="161" name="Straight Arrow Connector 160">
            <a:extLst>
              <a:ext uri="{FF2B5EF4-FFF2-40B4-BE49-F238E27FC236}">
                <a16:creationId xmlns:a16="http://schemas.microsoft.com/office/drawing/2014/main" id="{CC9337C4-4C92-5BCB-3218-8BC7E00E3BBA}"/>
              </a:ext>
            </a:extLst>
          </p:cNvPr>
          <p:cNvCxnSpPr>
            <a:cxnSpLocks/>
          </p:cNvCxnSpPr>
          <p:nvPr/>
        </p:nvCxnSpPr>
        <p:spPr>
          <a:xfrm flipH="1">
            <a:off x="9021510" y="2183271"/>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sp>
        <p:nvSpPr>
          <p:cNvPr id="164" name="textruta 15">
            <a:extLst>
              <a:ext uri="{FF2B5EF4-FFF2-40B4-BE49-F238E27FC236}">
                <a16:creationId xmlns:a16="http://schemas.microsoft.com/office/drawing/2014/main" id="{00FB2A5C-CA54-41BC-BDBB-91A1D0C7F777}"/>
              </a:ext>
            </a:extLst>
          </p:cNvPr>
          <p:cNvSpPr txBox="1"/>
          <p:nvPr/>
        </p:nvSpPr>
        <p:spPr>
          <a:xfrm>
            <a:off x="7278637" y="1438436"/>
            <a:ext cx="2024254" cy="430887"/>
          </a:xfrm>
          <a:prstGeom prst="rect">
            <a:avLst/>
          </a:prstGeom>
          <a:noFill/>
        </p:spPr>
        <p:txBody>
          <a:bodyPr wrap="square" lIns="91440" tIns="45720" rIns="91440" bIns="45720" rtlCol="0" anchor="t">
            <a:spAutoFit/>
          </a:bodyPr>
          <a:lstStyle/>
          <a:p>
            <a:pPr>
              <a:lnSpc>
                <a:spcPct val="150000"/>
              </a:lnSpc>
            </a:pPr>
            <a:r>
              <a:rPr lang="sv-SE" sz="1600" dirty="0">
                <a:solidFill>
                  <a:schemeClr val="bg2"/>
                </a:solidFill>
                <a:latin typeface="Aharoni"/>
                <a:cs typeface="Aharoni"/>
              </a:rPr>
              <a:t>KORRIDORER (år 3) </a:t>
            </a:r>
            <a:endParaRPr lang="sv-SE" sz="1600" dirty="0">
              <a:solidFill>
                <a:schemeClr val="bg2"/>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327838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descr="En bild som visar Grafik, logotyp, kyckling, text&#10;&#10;Automatiskt genererad beskrivning">
            <a:extLst>
              <a:ext uri="{FF2B5EF4-FFF2-40B4-BE49-F238E27FC236}">
                <a16:creationId xmlns:a16="http://schemas.microsoft.com/office/drawing/2014/main" id="{FB60121D-9DE9-E0E0-5575-E2CD6857F8F6}"/>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4"/>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8794356" y="4263018"/>
            <a:ext cx="2162323" cy="369332"/>
          </a:xfrm>
          <a:prstGeom prst="rect">
            <a:avLst/>
          </a:prstGeom>
          <a:noFill/>
        </p:spPr>
        <p:txBody>
          <a:bodyPr wrap="none" rtlCol="0">
            <a:spAutoFit/>
          </a:bodyPr>
          <a:lstStyle/>
          <a:p>
            <a:r>
              <a:rPr lang="sv-SE">
                <a:solidFill>
                  <a:srgbClr val="FFC000"/>
                </a:solidFill>
              </a:rPr>
              <a:t>Formation: MV-2-3-1</a:t>
            </a:r>
          </a:p>
        </p:txBody>
      </p:sp>
      <p:sp>
        <p:nvSpPr>
          <p:cNvPr id="2" name="Cirkel">
            <a:extLst>
              <a:ext uri="{FF2B5EF4-FFF2-40B4-BE49-F238E27FC236}">
                <a16:creationId xmlns:a16="http://schemas.microsoft.com/office/drawing/2014/main" id="{4F1C802B-652D-F4BA-A36E-70647FF1FF3C}"/>
              </a:ext>
            </a:extLst>
          </p:cNvPr>
          <p:cNvSpPr/>
          <p:nvPr/>
        </p:nvSpPr>
        <p:spPr>
          <a:xfrm>
            <a:off x="9783443" y="5690081"/>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787185" y="5006435"/>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8828276" y="50064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779647" y="4023125"/>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7851402" y="3921697"/>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1724294" y="3921697"/>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764944" y="2895116"/>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742607" y="1485226"/>
            <a:ext cx="6825239" cy="537277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Wingdings" panose="05000000000000000000" pitchFamily="2" charset="2"/>
              <a:buChar char="Ø"/>
              <a:tabLst>
                <a:tab pos="355600" algn="l"/>
              </a:tabLst>
            </a:pPr>
            <a:r>
              <a:rPr lang="sv-SE" dirty="0">
                <a:solidFill>
                  <a:schemeClr val="bg1"/>
                </a:solidFill>
                <a:latin typeface="Aptos Display"/>
              </a:rPr>
              <a:t>MV till backar, backar till mittfält och mittfält till forwards.</a:t>
            </a:r>
          </a:p>
          <a:p>
            <a:pPr marL="342900" indent="-342900">
              <a:buFont typeface="Wingdings" panose="05000000000000000000" pitchFamily="2" charset="2"/>
              <a:buChar char="Ø"/>
              <a:tabLst>
                <a:tab pos="355600" algn="l"/>
              </a:tabLst>
            </a:pPr>
            <a:r>
              <a:rPr lang="sv-SE" dirty="0">
                <a:solidFill>
                  <a:schemeClr val="bg1"/>
                </a:solidFill>
                <a:latin typeface="Aptos Display"/>
              </a:rPr>
              <a:t>Vi anfaller alltså med </a:t>
            </a:r>
            <a:r>
              <a:rPr lang="sv-SE" i="1" dirty="0">
                <a:solidFill>
                  <a:schemeClr val="bg1"/>
                </a:solidFill>
                <a:latin typeface="Aptos Display"/>
              </a:rPr>
              <a:t>alla</a:t>
            </a:r>
            <a:r>
              <a:rPr lang="sv-SE" dirty="0">
                <a:solidFill>
                  <a:schemeClr val="bg1"/>
                </a:solidFill>
                <a:latin typeface="Aptos Display"/>
              </a:rPr>
              <a:t> våra spelare.</a:t>
            </a:r>
          </a:p>
          <a:p>
            <a:pPr marL="342900" indent="-342900">
              <a:buFont typeface="Wingdings" panose="05000000000000000000" pitchFamily="2" charset="2"/>
              <a:buChar char="Ø"/>
              <a:tabLst>
                <a:tab pos="355600" algn="l"/>
              </a:tabLst>
            </a:pPr>
            <a:r>
              <a:rPr lang="sv-SE" dirty="0">
                <a:solidFill>
                  <a:schemeClr val="bg1"/>
                </a:solidFill>
                <a:latin typeface="Aptos Display"/>
              </a:rPr>
              <a:t>Vi strävar efter att ha så många spelare som möjligt halvt rättvänd eller rättvänd.</a:t>
            </a:r>
            <a:endParaRPr lang="sv-SE" dirty="0">
              <a:solidFill>
                <a:schemeClr val="bg1"/>
              </a:solidFill>
              <a:latin typeface="Aptos Display" panose="020B0004020202020204" pitchFamily="34" charset="0"/>
            </a:endParaRPr>
          </a:p>
          <a:p>
            <a:pPr>
              <a:tabLst>
                <a:tab pos="355600" algn="l"/>
              </a:tabLst>
            </a:pPr>
            <a:endParaRPr lang="sv-SE">
              <a:solidFill>
                <a:schemeClr val="bg1"/>
              </a:solidFill>
              <a:latin typeface="Aptos Display" panose="020B0004020202020204" pitchFamily="34" charset="0"/>
            </a:endParaRPr>
          </a:p>
          <a:p>
            <a:pPr>
              <a:tabLst>
                <a:tab pos="355600" algn="l"/>
              </a:tabLst>
            </a:pPr>
            <a:r>
              <a:rPr lang="sv-SE" dirty="0">
                <a:solidFill>
                  <a:schemeClr val="bg1"/>
                </a:solidFill>
                <a:latin typeface="Aptos Display"/>
              </a:rPr>
              <a:t>Ska sträva efter att alltid uppfylla Grundförutsättningarna i Anfallsspel:</a:t>
            </a:r>
          </a:p>
          <a:p>
            <a:pPr marL="342900" indent="-342900">
              <a:buFont typeface="Arial" panose="020B0604020202020204" pitchFamily="34" charset="0"/>
              <a:buChar char="•"/>
              <a:tabLst>
                <a:tab pos="355600" algn="l"/>
              </a:tabLst>
            </a:pPr>
            <a:r>
              <a:rPr lang="sv-SE" sz="1400" dirty="0">
                <a:solidFill>
                  <a:schemeClr val="bg1"/>
                </a:solidFill>
                <a:latin typeface="Aptos Display"/>
              </a:rPr>
              <a:t>Spelbredd</a:t>
            </a:r>
          </a:p>
          <a:p>
            <a:pPr marL="342900" indent="-342900">
              <a:buFont typeface="Arial" panose="020B0604020202020204" pitchFamily="34" charset="0"/>
              <a:buChar char="•"/>
              <a:tabLst>
                <a:tab pos="355600" algn="l"/>
              </a:tabLst>
            </a:pPr>
            <a:r>
              <a:rPr lang="sv-SE" sz="1400" dirty="0">
                <a:solidFill>
                  <a:schemeClr val="bg1"/>
                </a:solidFill>
                <a:latin typeface="Aptos Display"/>
              </a:rPr>
              <a:t>Spelbarhet </a:t>
            </a:r>
          </a:p>
          <a:p>
            <a:pPr marL="342900" indent="-342900">
              <a:buFont typeface="Arial" panose="020B0604020202020204" pitchFamily="34" charset="0"/>
              <a:buChar char="•"/>
              <a:tabLst>
                <a:tab pos="355600" algn="l"/>
              </a:tabLst>
            </a:pPr>
            <a:r>
              <a:rPr lang="sv-SE" sz="1400" dirty="0">
                <a:solidFill>
                  <a:schemeClr val="bg1"/>
                </a:solidFill>
                <a:latin typeface="Aptos Display"/>
              </a:rPr>
              <a:t>Spelavstånd</a:t>
            </a:r>
          </a:p>
          <a:p>
            <a:pPr marL="342900" indent="-342900">
              <a:buFont typeface="Arial" panose="020B0604020202020204" pitchFamily="34" charset="0"/>
              <a:buChar char="•"/>
              <a:tabLst>
                <a:tab pos="355600" algn="l"/>
              </a:tabLst>
            </a:pPr>
            <a:r>
              <a:rPr lang="sv-SE" sz="1400" dirty="0">
                <a:solidFill>
                  <a:schemeClr val="bg1"/>
                </a:solidFill>
                <a:latin typeface="Aptos Display"/>
              </a:rPr>
              <a:t>Speldjup</a:t>
            </a:r>
          </a:p>
        </p:txBody>
      </p:sp>
      <p:sp>
        <p:nvSpPr>
          <p:cNvPr id="38" name="Cirkel">
            <a:extLst>
              <a:ext uri="{FF2B5EF4-FFF2-40B4-BE49-F238E27FC236}">
                <a16:creationId xmlns:a16="http://schemas.microsoft.com/office/drawing/2014/main" id="{DA6145CA-BB54-CBCD-9BFC-F1575DEE5D35}"/>
              </a:ext>
            </a:extLst>
          </p:cNvPr>
          <p:cNvSpPr/>
          <p:nvPr/>
        </p:nvSpPr>
        <p:spPr>
          <a:xfrm>
            <a:off x="9230694" y="272434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361950" y="272755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1005932" y="392169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8556288" y="39117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776298" y="36663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20310" y="468809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71722" y="8481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 name="textruta 4">
            <a:extLst>
              <a:ext uri="{FF2B5EF4-FFF2-40B4-BE49-F238E27FC236}">
                <a16:creationId xmlns:a16="http://schemas.microsoft.com/office/drawing/2014/main" id="{DB9F6550-E199-4454-C97B-D1E2578B644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2" name="Bildobjekt 11" descr="En bild som visar Grafik, logotyp, kyckling, text&#10;&#10;Automatiskt genererad beskrivning">
            <a:extLst>
              <a:ext uri="{FF2B5EF4-FFF2-40B4-BE49-F238E27FC236}">
                <a16:creationId xmlns:a16="http://schemas.microsoft.com/office/drawing/2014/main" id="{EEC0A150-F2A3-725D-32FB-3027C32850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2" name="Rulle: vågrät 21">
            <a:extLst>
              <a:ext uri="{FF2B5EF4-FFF2-40B4-BE49-F238E27FC236}">
                <a16:creationId xmlns:a16="http://schemas.microsoft.com/office/drawing/2014/main" id="{0732D268-4A7A-A22D-840A-23D37D791F22}"/>
              </a:ext>
            </a:extLst>
          </p:cNvPr>
          <p:cNvSpPr/>
          <p:nvPr/>
        </p:nvSpPr>
        <p:spPr>
          <a:xfrm>
            <a:off x="1132135" y="5045843"/>
            <a:ext cx="5650448" cy="1556367"/>
          </a:xfrm>
          <a:prstGeom prst="horizontalScroll">
            <a:avLst/>
          </a:prstGeom>
          <a:solidFill>
            <a:srgbClr val="FF0000"/>
          </a:solidFill>
        </p:spPr>
        <p:style>
          <a:lnRef idx="3">
            <a:schemeClr val="lt1"/>
          </a:lnRef>
          <a:fillRef idx="1">
            <a:schemeClr val="accent6"/>
          </a:fillRef>
          <a:effectRef idx="1">
            <a:schemeClr val="accent6"/>
          </a:effectRef>
          <a:fontRef idx="minor">
            <a:schemeClr val="lt1"/>
          </a:fontRef>
        </p:style>
        <p:txBody>
          <a:bodyPr rtlCol="0" anchor="ctr"/>
          <a:lstStyle/>
          <a:p>
            <a:pPr>
              <a:tabLst>
                <a:tab pos="355600" algn="l"/>
              </a:tabLst>
            </a:pPr>
            <a:r>
              <a:rPr lang="sv-SE" sz="1800">
                <a:solidFill>
                  <a:schemeClr val="bg1"/>
                </a:solidFill>
                <a:latin typeface="Aptos Display" panose="020B0004020202020204" pitchFamily="34" charset="0"/>
              </a:rPr>
              <a:t>Våga att göra det svåra och INTE ta den lätta vägen.</a:t>
            </a:r>
          </a:p>
          <a:p>
            <a:pPr>
              <a:tabLst>
                <a:tab pos="355600" algn="l"/>
              </a:tabLst>
            </a:pPr>
            <a:r>
              <a:rPr lang="sv-SE">
                <a:solidFill>
                  <a:schemeClr val="bg1"/>
                </a:solidFill>
                <a:latin typeface="Aptos Display" panose="020B0004020202020204" pitchFamily="34" charset="0"/>
              </a:rPr>
              <a:t>MV ska inte skjuta ut bollen.</a:t>
            </a:r>
          </a:p>
          <a:p>
            <a:pPr>
              <a:tabLst>
                <a:tab pos="355600" algn="l"/>
              </a:tabLst>
            </a:pPr>
            <a:r>
              <a:rPr lang="sv-SE" sz="1800">
                <a:solidFill>
                  <a:schemeClr val="bg1"/>
                </a:solidFill>
                <a:latin typeface="Aptos Display" panose="020B0004020202020204" pitchFamily="34" charset="0"/>
              </a:rPr>
              <a:t>Sträva efter att alltid ha bollen längs marken.</a:t>
            </a:r>
          </a:p>
          <a:p>
            <a:pPr>
              <a:tabLst>
                <a:tab pos="355600" algn="l"/>
              </a:tabLst>
            </a:pPr>
            <a:r>
              <a:rPr lang="sv-SE" sz="1800">
                <a:solidFill>
                  <a:schemeClr val="bg1"/>
                </a:solidFill>
                <a:latin typeface="Aptos Display" panose="020B0004020202020204" pitchFamily="34" charset="0"/>
              </a:rPr>
              <a:t>Undvik i största möjliga mån att rensa bort bollen!</a:t>
            </a:r>
          </a:p>
        </p:txBody>
      </p:sp>
      <p:sp>
        <p:nvSpPr>
          <p:cNvPr id="23" name="Rubrik 3">
            <a:extLst>
              <a:ext uri="{FF2B5EF4-FFF2-40B4-BE49-F238E27FC236}">
                <a16:creationId xmlns:a16="http://schemas.microsoft.com/office/drawing/2014/main" id="{F954312D-1D16-D6D2-ABFD-DCB9803F3D7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4" name="Rubrik 1">
            <a:extLst>
              <a:ext uri="{FF2B5EF4-FFF2-40B4-BE49-F238E27FC236}">
                <a16:creationId xmlns:a16="http://schemas.microsoft.com/office/drawing/2014/main" id="{F8BC93F5-F424-F0F8-C8AE-DE4B308DCB0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SPELUPPBYGGNAD</a:t>
            </a:r>
            <a:endParaRPr lang="sv-SE">
              <a:solidFill>
                <a:schemeClr val="bg1"/>
              </a:solidFill>
              <a:latin typeface="Aptos Display" panose="020B0004020202020204" pitchFamily="34" charset="0"/>
              <a:ea typeface="Cambria" panose="02040503050406030204" pitchFamily="18" charset="0"/>
            </a:endParaRPr>
          </a:p>
        </p:txBody>
      </p:sp>
      <p:sp>
        <p:nvSpPr>
          <p:cNvPr id="25" name="textruta 24">
            <a:extLst>
              <a:ext uri="{FF2B5EF4-FFF2-40B4-BE49-F238E27FC236}">
                <a16:creationId xmlns:a16="http://schemas.microsoft.com/office/drawing/2014/main" id="{B2F41A9C-2632-9F72-2ED5-3EDA763DE980}"/>
              </a:ext>
            </a:extLst>
          </p:cNvPr>
          <p:cNvSpPr txBox="1"/>
          <p:nvPr/>
        </p:nvSpPr>
        <p:spPr>
          <a:xfrm>
            <a:off x="561348" y="100430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Vi ska ta bollen framåt lagdel för lagdel. </a:t>
            </a:r>
          </a:p>
        </p:txBody>
      </p:sp>
    </p:spTree>
    <p:extLst>
      <p:ext uri="{BB962C8B-B14F-4D97-AF65-F5344CB8AC3E}">
        <p14:creationId xmlns:p14="http://schemas.microsoft.com/office/powerpoint/2010/main" val="425700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fade">
                                      <p:cBhvr>
                                        <p:cTn id="13" dur="500"/>
                                        <p:tgtEl>
                                          <p:spTgt spid="1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xEl>
                                              <p:pRg st="4" end="4"/>
                                            </p:txEl>
                                          </p:spTgt>
                                        </p:tgtEl>
                                        <p:attrNameLst>
                                          <p:attrName>style.visibility</p:attrName>
                                        </p:attrNameLst>
                                      </p:cBhvr>
                                      <p:to>
                                        <p:strVal val="visible"/>
                                      </p:to>
                                    </p:set>
                                    <p:animEffect transition="in" filter="fade">
                                      <p:cBhvr>
                                        <p:cTn id="18" dur="500"/>
                                        <p:tgtEl>
                                          <p:spTgt spid="1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6" end="6"/>
                                            </p:txEl>
                                          </p:spTgt>
                                        </p:tgtEl>
                                        <p:attrNameLst>
                                          <p:attrName>style.visibility</p:attrName>
                                        </p:attrNameLst>
                                      </p:cBhvr>
                                      <p:to>
                                        <p:strVal val="visible"/>
                                      </p:to>
                                    </p:set>
                                    <p:animEffect transition="in" filter="fade">
                                      <p:cBhvr>
                                        <p:cTn id="28" dur="500"/>
                                        <p:tgtEl>
                                          <p:spTgt spid="1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7" end="7"/>
                                            </p:txEl>
                                          </p:spTgt>
                                        </p:tgtEl>
                                        <p:attrNameLst>
                                          <p:attrName>style.visibility</p:attrName>
                                        </p:attrNameLst>
                                      </p:cBhvr>
                                      <p:to>
                                        <p:strVal val="visible"/>
                                      </p:to>
                                    </p:set>
                                    <p:animEffect transition="in" filter="fade">
                                      <p:cBhvr>
                                        <p:cTn id="33" dur="500"/>
                                        <p:tgtEl>
                                          <p:spTgt spid="19">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9">
                                            <p:txEl>
                                              <p:pRg st="8" end="8"/>
                                            </p:txEl>
                                          </p:spTgt>
                                        </p:tgtEl>
                                        <p:attrNameLst>
                                          <p:attrName>style.visibility</p:attrName>
                                        </p:attrNameLst>
                                      </p:cBhvr>
                                      <p:to>
                                        <p:strVal val="visible"/>
                                      </p:to>
                                    </p:set>
                                    <p:animEffect transition="in" filter="fade">
                                      <p:cBhvr>
                                        <p:cTn id="38"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afik, logotyp, kyckling, text&#10;&#10;Automatiskt genererad beskrivning">
            <a:extLst>
              <a:ext uri="{FF2B5EF4-FFF2-40B4-BE49-F238E27FC236}">
                <a16:creationId xmlns:a16="http://schemas.microsoft.com/office/drawing/2014/main" id="{C836CC6D-A2A7-DF0D-CBDC-322D91864524}"/>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4"/>
          <a:srcRect l="62770" t="2085" r="1812" b="3497"/>
          <a:stretch/>
        </p:blipFill>
        <p:spPr>
          <a:xfrm>
            <a:off x="7623416" y="7410"/>
            <a:ext cx="4568584" cy="6850590"/>
          </a:xfrm>
          <a:prstGeom prst="rect">
            <a:avLst/>
          </a:prstGeom>
        </p:spPr>
      </p:pic>
      <p:sp>
        <p:nvSpPr>
          <p:cNvPr id="2" name="Cirkel">
            <a:extLst>
              <a:ext uri="{FF2B5EF4-FFF2-40B4-BE49-F238E27FC236}">
                <a16:creationId xmlns:a16="http://schemas.microsoft.com/office/drawing/2014/main" id="{4F1C802B-652D-F4BA-A36E-70647FF1FF3C}"/>
              </a:ext>
            </a:extLst>
          </p:cNvPr>
          <p:cNvSpPr/>
          <p:nvPr/>
        </p:nvSpPr>
        <p:spPr>
          <a:xfrm>
            <a:off x="9748294" y="4982321"/>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689109" y="3169543"/>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8947029" y="3169543"/>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748294" y="261844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7826927" y="2064237"/>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1888959" y="207973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776298" y="168116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 name="textruta 15">
            <a:extLst>
              <a:ext uri="{FF2B5EF4-FFF2-40B4-BE49-F238E27FC236}">
                <a16:creationId xmlns:a16="http://schemas.microsoft.com/office/drawing/2014/main" id="{B60956BD-7045-536D-2D52-CFEAE7E122BA}"/>
              </a:ext>
            </a:extLst>
          </p:cNvPr>
          <p:cNvSpPr txBox="1"/>
          <p:nvPr/>
        </p:nvSpPr>
        <p:spPr>
          <a:xfrm>
            <a:off x="568990" y="1036837"/>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68990" y="1564023"/>
            <a:ext cx="6255913" cy="452150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Wingdings" panose="05000000000000000000" pitchFamily="2" charset="2"/>
              <a:buChar char="Ø"/>
              <a:tabLst>
                <a:tab pos="355600" algn="l"/>
              </a:tabLst>
            </a:pPr>
            <a:r>
              <a:rPr lang="sv-SE" dirty="0">
                <a:solidFill>
                  <a:schemeClr val="bg1"/>
                </a:solidFill>
                <a:latin typeface="Aptos Display"/>
              </a:rPr>
              <a:t>Vi vill avsluta inne eller strax utanför straffområdet.</a:t>
            </a:r>
          </a:p>
          <a:p>
            <a:pPr marL="342900" indent="-342900">
              <a:buFont typeface="Wingdings" panose="05000000000000000000" pitchFamily="2" charset="2"/>
              <a:buChar char="Ø"/>
              <a:tabLst>
                <a:tab pos="355600" algn="l"/>
              </a:tabLst>
            </a:pPr>
            <a:r>
              <a:rPr lang="sv-SE" dirty="0">
                <a:solidFill>
                  <a:schemeClr val="bg1"/>
                </a:solidFill>
                <a:latin typeface="Aptos Display"/>
              </a:rPr>
              <a:t> Vi strävar efter att hålla ihop laget så vi både har passningsalternativ framåt och bakåt.</a:t>
            </a:r>
          </a:p>
          <a:p>
            <a:pPr marL="342900" indent="-342900">
              <a:buFont typeface="Wingdings" panose="05000000000000000000" pitchFamily="2" charset="2"/>
              <a:buChar char="Ø"/>
              <a:tabLst>
                <a:tab pos="355600" algn="l"/>
              </a:tabLst>
            </a:pPr>
            <a:r>
              <a:rPr lang="sv-SE" dirty="0">
                <a:solidFill>
                  <a:schemeClr val="bg1"/>
                </a:solidFill>
                <a:latin typeface="Aptos Display"/>
              </a:rPr>
              <a:t>MV flyttar med en bit upp för att vara redo på en omställning.</a:t>
            </a:r>
          </a:p>
          <a:p>
            <a:pPr marL="342900" indent="-342900">
              <a:buFont typeface="Wingdings" panose="05000000000000000000" pitchFamily="2" charset="2"/>
              <a:buChar char="Ø"/>
              <a:tabLst>
                <a:tab pos="355600" algn="l"/>
              </a:tabLst>
            </a:pPr>
            <a:r>
              <a:rPr lang="sv-SE" dirty="0">
                <a:solidFill>
                  <a:schemeClr val="bg1"/>
                </a:solidFill>
                <a:latin typeface="Aptos Display"/>
              </a:rPr>
              <a:t>Vid trångt på en kant ska vi försöka spelvända till andra.</a:t>
            </a:r>
          </a:p>
          <a:p>
            <a:pPr marL="342900" indent="-342900">
              <a:buFont typeface="Wingdings" panose="05000000000000000000" pitchFamily="2" charset="2"/>
              <a:buChar char="Ø"/>
              <a:tabLst>
                <a:tab pos="355600" algn="l"/>
              </a:tabLst>
            </a:pPr>
            <a:r>
              <a:rPr lang="sv-SE" dirty="0">
                <a:solidFill>
                  <a:schemeClr val="bg1"/>
                </a:solidFill>
                <a:latin typeface="Aptos Display"/>
              </a:rPr>
              <a:t>Vi strävar efter att ha så många spelare som möjligt halvt rättvänd eller rättvänd.</a:t>
            </a:r>
          </a:p>
          <a:p>
            <a:pPr>
              <a:tabLst>
                <a:tab pos="355600" algn="l"/>
              </a:tabLst>
            </a:pPr>
            <a:endParaRPr lang="sv-SE">
              <a:solidFill>
                <a:schemeClr val="bg1"/>
              </a:solidFill>
              <a:latin typeface="Aptos Display" panose="020B0004020202020204" pitchFamily="34" charset="0"/>
            </a:endParaRPr>
          </a:p>
          <a:p>
            <a:pPr>
              <a:tabLst>
                <a:tab pos="355600" algn="l"/>
              </a:tabLst>
            </a:pPr>
            <a:r>
              <a:rPr lang="sv-SE" dirty="0">
                <a:solidFill>
                  <a:schemeClr val="bg1"/>
                </a:solidFill>
                <a:latin typeface="Aptos Display"/>
              </a:rPr>
              <a:t>Vi ska sträva efter att använda olika Anfallsvapen:</a:t>
            </a:r>
          </a:p>
          <a:p>
            <a:pPr marL="342900" indent="-342900">
              <a:buFont typeface="Arial" panose="020B0604020202020204" pitchFamily="34" charset="0"/>
              <a:buChar char="•"/>
              <a:tabLst>
                <a:tab pos="355600" algn="l"/>
              </a:tabLst>
            </a:pPr>
            <a:r>
              <a:rPr lang="sv-SE" sz="1400" dirty="0">
                <a:solidFill>
                  <a:schemeClr val="bg1"/>
                </a:solidFill>
                <a:latin typeface="Aptos Display"/>
              </a:rPr>
              <a:t>Utmana, Finta &amp; Dribbla</a:t>
            </a:r>
          </a:p>
          <a:p>
            <a:pPr marL="342900" indent="-342900">
              <a:buFont typeface="Arial" panose="020B0604020202020204" pitchFamily="34" charset="0"/>
              <a:buChar char="•"/>
              <a:tabLst>
                <a:tab pos="355600" algn="l"/>
              </a:tabLst>
            </a:pPr>
            <a:r>
              <a:rPr lang="sv-SE" sz="1400" dirty="0">
                <a:solidFill>
                  <a:schemeClr val="bg1"/>
                </a:solidFill>
                <a:latin typeface="Aptos Display"/>
              </a:rPr>
              <a:t>Väggspel</a:t>
            </a:r>
          </a:p>
          <a:p>
            <a:pPr marL="342900" indent="-342900">
              <a:buFont typeface="Arial" panose="020B0604020202020204" pitchFamily="34" charset="0"/>
              <a:buChar char="•"/>
              <a:tabLst>
                <a:tab pos="355600" algn="l"/>
              </a:tabLst>
            </a:pPr>
            <a:r>
              <a:rPr lang="sv-SE" sz="1400" dirty="0">
                <a:solidFill>
                  <a:schemeClr val="bg1"/>
                </a:solidFill>
                <a:latin typeface="Aptos Display"/>
              </a:rPr>
              <a:t>Överlapp</a:t>
            </a:r>
          </a:p>
          <a:p>
            <a:pPr marL="342900" indent="-342900">
              <a:buFont typeface="Arial" panose="020B0604020202020204" pitchFamily="34" charset="0"/>
              <a:buChar char="•"/>
              <a:tabLst>
                <a:tab pos="355600" algn="l"/>
              </a:tabLst>
            </a:pPr>
            <a:r>
              <a:rPr lang="sv-SE" sz="1400" dirty="0">
                <a:solidFill>
                  <a:schemeClr val="bg1"/>
                </a:solidFill>
                <a:latin typeface="Aptos Display"/>
              </a:rPr>
              <a:t>Djupledsspel</a:t>
            </a:r>
          </a:p>
          <a:p>
            <a:pPr>
              <a:tabLst>
                <a:tab pos="355600" algn="l"/>
              </a:tabLst>
            </a:pPr>
            <a:endParaRPr lang="sv-SE">
              <a:solidFill>
                <a:schemeClr val="bg1"/>
              </a:solidFill>
              <a:latin typeface="Aptos Display" panose="020B0004020202020204" pitchFamily="34" charset="0"/>
            </a:endParaRPr>
          </a:p>
          <a:p>
            <a:pPr>
              <a:tabLst>
                <a:tab pos="355600" algn="l"/>
              </a:tabLst>
            </a:pPr>
            <a:endParaRPr lang="sv-SE">
              <a:solidFill>
                <a:srgbClr val="FF0000"/>
              </a:solidFill>
              <a:latin typeface="Aptos Display" panose="020B0004020202020204" pitchFamily="34" charset="0"/>
            </a:endParaRPr>
          </a:p>
          <a:p>
            <a:pPr>
              <a:tabLst>
                <a:tab pos="355600" algn="l"/>
              </a:tabLst>
            </a:pPr>
            <a:endParaRPr lang="sv-SE">
              <a:solidFill>
                <a:schemeClr val="bg1"/>
              </a:solidFill>
              <a:latin typeface="Aptos Display" panose="020B0004020202020204" pitchFamily="34" charset="0"/>
            </a:endParaRPr>
          </a:p>
        </p:txBody>
      </p:sp>
      <p:sp>
        <p:nvSpPr>
          <p:cNvPr id="38" name="Cirkel">
            <a:extLst>
              <a:ext uri="{FF2B5EF4-FFF2-40B4-BE49-F238E27FC236}">
                <a16:creationId xmlns:a16="http://schemas.microsoft.com/office/drawing/2014/main" id="{DA6145CA-BB54-CBCD-9BFC-F1575DEE5D35}"/>
              </a:ext>
            </a:extLst>
          </p:cNvPr>
          <p:cNvSpPr/>
          <p:nvPr/>
        </p:nvSpPr>
        <p:spPr>
          <a:xfrm>
            <a:off x="9265888" y="149118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326324" y="145542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1215172" y="20317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8499631" y="197216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737359" y="20734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18069" y="33475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25748" y="59112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textruta 11">
            <a:extLst>
              <a:ext uri="{FF2B5EF4-FFF2-40B4-BE49-F238E27FC236}">
                <a16:creationId xmlns:a16="http://schemas.microsoft.com/office/drawing/2014/main" id="{5DE352A4-BDA0-88EB-F98F-82FA97258D6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0" name="Bildobjekt 19" descr="En bild som visar Grafik, logotyp, kyckling, text&#10;&#10;Automatiskt genererad beskrivning">
            <a:extLst>
              <a:ext uri="{FF2B5EF4-FFF2-40B4-BE49-F238E27FC236}">
                <a16:creationId xmlns:a16="http://schemas.microsoft.com/office/drawing/2014/main" id="{66D3AF38-4A13-870D-C56F-E2286EB6C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1" name="Rubrik 1">
            <a:extLst>
              <a:ext uri="{FF2B5EF4-FFF2-40B4-BE49-F238E27FC236}">
                <a16:creationId xmlns:a16="http://schemas.microsoft.com/office/drawing/2014/main" id="{F0A4D2BE-7C92-471F-3824-54F90CBEA5CB}"/>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2" name="textruta 21">
            <a:extLst>
              <a:ext uri="{FF2B5EF4-FFF2-40B4-BE49-F238E27FC236}">
                <a16:creationId xmlns:a16="http://schemas.microsoft.com/office/drawing/2014/main" id="{414C26A7-0BF5-F6AF-38A1-6BEF18CD9950}"/>
              </a:ext>
            </a:extLst>
          </p:cNvPr>
          <p:cNvSpPr txBox="1"/>
          <p:nvPr/>
        </p:nvSpPr>
        <p:spPr>
          <a:xfrm>
            <a:off x="8794356" y="4263018"/>
            <a:ext cx="2162323" cy="369332"/>
          </a:xfrm>
          <a:prstGeom prst="rect">
            <a:avLst/>
          </a:prstGeom>
          <a:noFill/>
        </p:spPr>
        <p:txBody>
          <a:bodyPr wrap="none" rtlCol="0">
            <a:spAutoFit/>
          </a:bodyPr>
          <a:lstStyle/>
          <a:p>
            <a:r>
              <a:rPr lang="sv-SE">
                <a:solidFill>
                  <a:srgbClr val="FFC000"/>
                </a:solidFill>
              </a:rPr>
              <a:t>Formation: MV-2-3-1</a:t>
            </a:r>
          </a:p>
        </p:txBody>
      </p:sp>
      <p:sp>
        <p:nvSpPr>
          <p:cNvPr id="23" name="Rubrik 3">
            <a:extLst>
              <a:ext uri="{FF2B5EF4-FFF2-40B4-BE49-F238E27FC236}">
                <a16:creationId xmlns:a16="http://schemas.microsoft.com/office/drawing/2014/main" id="{C7CE446C-8B5B-8CB9-7B1C-9AF6BE1B2302}"/>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4" name="Rulle: vågrät 23">
            <a:extLst>
              <a:ext uri="{FF2B5EF4-FFF2-40B4-BE49-F238E27FC236}">
                <a16:creationId xmlns:a16="http://schemas.microsoft.com/office/drawing/2014/main" id="{8AF2176E-BBAF-3809-7880-8D54C2DC2098}"/>
              </a:ext>
            </a:extLst>
          </p:cNvPr>
          <p:cNvSpPr/>
          <p:nvPr/>
        </p:nvSpPr>
        <p:spPr>
          <a:xfrm>
            <a:off x="1498341" y="5937278"/>
            <a:ext cx="4962696" cy="809674"/>
          </a:xfrm>
          <a:prstGeom prst="horizontalScroll">
            <a:avLst/>
          </a:prstGeom>
        </p:spPr>
        <p:style>
          <a:lnRef idx="3">
            <a:schemeClr val="lt1"/>
          </a:lnRef>
          <a:fillRef idx="1">
            <a:schemeClr val="accent6"/>
          </a:fillRef>
          <a:effectRef idx="1">
            <a:schemeClr val="accent6"/>
          </a:effectRef>
          <a:fontRef idx="minor">
            <a:schemeClr val="lt1"/>
          </a:fontRef>
        </p:style>
        <p:txBody>
          <a:bodyPr rtlCol="0" anchor="ctr"/>
          <a:lstStyle/>
          <a:p>
            <a:pPr>
              <a:tabLst>
                <a:tab pos="355600" algn="l"/>
              </a:tabLst>
            </a:pPr>
            <a:r>
              <a:rPr lang="sv-SE" sz="1800">
                <a:solidFill>
                  <a:schemeClr val="bg1"/>
                </a:solidFill>
                <a:latin typeface="Aptos Display" panose="020B0004020202020204" pitchFamily="34" charset="0"/>
              </a:rPr>
              <a:t>Sträva efter att alltid ha bollen längs marken.</a:t>
            </a:r>
          </a:p>
        </p:txBody>
      </p:sp>
    </p:spTree>
    <p:extLst>
      <p:ext uri="{BB962C8B-B14F-4D97-AF65-F5344CB8AC3E}">
        <p14:creationId xmlns:p14="http://schemas.microsoft.com/office/powerpoint/2010/main" val="157968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xEl>
                                              <p:pRg st="8" end="8"/>
                                            </p:txEl>
                                          </p:spTgt>
                                        </p:tgtEl>
                                        <p:attrNameLst>
                                          <p:attrName>style.visibility</p:attrName>
                                        </p:attrNameLst>
                                      </p:cBhvr>
                                      <p:to>
                                        <p:strVal val="visible"/>
                                      </p:to>
                                    </p:set>
                                    <p:animEffect transition="in" filter="fade">
                                      <p:cBhvr>
                                        <p:cTn id="36" dur="500"/>
                                        <p:tgtEl>
                                          <p:spTgt spid="19">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9" end="9"/>
                                            </p:txEl>
                                          </p:spTgt>
                                        </p:tgtEl>
                                        <p:attrNameLst>
                                          <p:attrName>style.visibility</p:attrName>
                                        </p:attrNameLst>
                                      </p:cBhvr>
                                      <p:to>
                                        <p:strVal val="visible"/>
                                      </p:to>
                                    </p:set>
                                    <p:animEffect transition="in" filter="fade">
                                      <p:cBhvr>
                                        <p:cTn id="41" dur="500"/>
                                        <p:tgtEl>
                                          <p:spTgt spid="19">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xEl>
                                              <p:pRg st="10" end="10"/>
                                            </p:txEl>
                                          </p:spTgt>
                                        </p:tgtEl>
                                        <p:attrNameLst>
                                          <p:attrName>style.visibility</p:attrName>
                                        </p:attrNameLst>
                                      </p:cBhvr>
                                      <p:to>
                                        <p:strVal val="visible"/>
                                      </p:to>
                                    </p:set>
                                    <p:animEffect transition="in" filter="fade">
                                      <p:cBhvr>
                                        <p:cTn id="46"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2" name="Cirkel">
            <a:extLst>
              <a:ext uri="{FF2B5EF4-FFF2-40B4-BE49-F238E27FC236}">
                <a16:creationId xmlns:a16="http://schemas.microsoft.com/office/drawing/2014/main" id="{4F1C802B-652D-F4BA-A36E-70647FF1FF3C}"/>
              </a:ext>
            </a:extLst>
          </p:cNvPr>
          <p:cNvSpPr/>
          <p:nvPr/>
        </p:nvSpPr>
        <p:spPr>
          <a:xfrm>
            <a:off x="9748294" y="4982321"/>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326976" y="325551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9232087" y="325551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776297" y="225966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8814302" y="203171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0722294" y="205677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776298" y="168116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 name="textruta 15">
            <a:extLst>
              <a:ext uri="{FF2B5EF4-FFF2-40B4-BE49-F238E27FC236}">
                <a16:creationId xmlns:a16="http://schemas.microsoft.com/office/drawing/2014/main" id="{B60956BD-7045-536D-2D52-CFEAE7E122BA}"/>
              </a:ext>
            </a:extLst>
          </p:cNvPr>
          <p:cNvSpPr txBox="1"/>
          <p:nvPr/>
        </p:nvSpPr>
        <p:spPr>
          <a:xfrm>
            <a:off x="557110" y="965001"/>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sv-SE" sz="2400" b="1" strike="noStrike" kern="1200" cap="none" spc="0" normalizeH="0" baseline="0" noProof="0">
                <a:ln>
                  <a:noFill/>
                </a:ln>
                <a:solidFill>
                  <a:schemeClr val="bg1"/>
                </a:solidFill>
                <a:effectLst/>
                <a:uLnTx/>
                <a:uFillTx/>
                <a:latin typeface="Aptos Display" panose="020B0004020202020204" pitchFamily="34" charset="0"/>
              </a:rPr>
              <a:t>Arbetssätt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a:t>
            </a:r>
            <a:r>
              <a:rPr lang="sv-SE" sz="2400">
                <a:solidFill>
                  <a:schemeClr val="bg1"/>
                </a:solidFill>
                <a:latin typeface="Aptos Display" panose="020B0004020202020204" pitchFamily="34" charset="0"/>
              </a:rPr>
              <a: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Förhindra Speluppbyggnad</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57110" y="1458900"/>
            <a:ext cx="6255913" cy="53991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600">
                <a:solidFill>
                  <a:schemeClr val="bg1"/>
                </a:solidFill>
                <a:latin typeface="Aptos Display"/>
              </a:rPr>
              <a:t>Vi vill hålla ihop laget så motståndarna inte kan spela igenom oss. </a:t>
            </a:r>
          </a:p>
          <a:p>
            <a:pPr marL="285750" indent="-285750">
              <a:buFont typeface="Wingdings" panose="05000000000000000000" pitchFamily="2" charset="2"/>
              <a:buChar char="Ø"/>
              <a:tabLst>
                <a:tab pos="355600" algn="l"/>
              </a:tabLst>
            </a:pPr>
            <a:r>
              <a:rPr lang="sv-SE" sz="1600">
                <a:solidFill>
                  <a:schemeClr val="bg1"/>
                </a:solidFill>
                <a:latin typeface="Aptos Display"/>
              </a:rPr>
              <a:t> Vi strävar efter att ha motståndarna framför och utanför oss.</a:t>
            </a:r>
          </a:p>
          <a:p>
            <a:pPr marL="285750" indent="-285750">
              <a:buFont typeface="Wingdings" panose="05000000000000000000" pitchFamily="2" charset="2"/>
              <a:buChar char="Ø"/>
              <a:tabLst>
                <a:tab pos="355600" algn="l"/>
              </a:tabLst>
            </a:pPr>
            <a:r>
              <a:rPr lang="sv-SE" sz="1600">
                <a:solidFill>
                  <a:schemeClr val="bg1"/>
                </a:solidFill>
                <a:latin typeface="Aptos Display"/>
              </a:rPr>
              <a:t>Vi försvar alltså med alla våra spelare.</a:t>
            </a:r>
          </a:p>
          <a:p>
            <a:pPr marL="285750" indent="-285750">
              <a:buFont typeface="Wingdings" panose="05000000000000000000" pitchFamily="2" charset="2"/>
              <a:buChar char="Ø"/>
              <a:tabLst>
                <a:tab pos="355600" algn="l"/>
              </a:tabLst>
            </a:pPr>
            <a:r>
              <a:rPr lang="sv-SE" sz="1600">
                <a:solidFill>
                  <a:schemeClr val="bg1"/>
                </a:solidFill>
                <a:latin typeface="Aptos Display"/>
              </a:rPr>
              <a:t>Vi vill pressa motståndarna högt och strävar efter att vinna bollen så högt upp i plan som möjligt.</a:t>
            </a:r>
          </a:p>
          <a:p>
            <a:pPr marL="285750" indent="-285750">
              <a:buFont typeface="Wingdings" panose="05000000000000000000" pitchFamily="2" charset="2"/>
              <a:buChar char="Ø"/>
              <a:tabLst>
                <a:tab pos="355600" algn="l"/>
              </a:tabLst>
            </a:pPr>
            <a:r>
              <a:rPr lang="sv-SE" sz="1600">
                <a:solidFill>
                  <a:schemeClr val="bg1"/>
                </a:solidFill>
                <a:latin typeface="Aptos Display"/>
              </a:rPr>
              <a:t>Vi vill börja implementera Direkt återerövring vid bolltapp.</a:t>
            </a:r>
          </a:p>
          <a:p>
            <a:pPr marL="285750" indent="-285750">
              <a:buFont typeface="Wingdings" panose="05000000000000000000" pitchFamily="2" charset="2"/>
              <a:buChar char="Ø"/>
              <a:tabLst>
                <a:tab pos="355600" algn="l"/>
              </a:tabLst>
            </a:pPr>
            <a:r>
              <a:rPr lang="sv-SE" sz="1600">
                <a:solidFill>
                  <a:schemeClr val="bg1"/>
                </a:solidFill>
                <a:latin typeface="Aptos Display"/>
              </a:rPr>
              <a:t>Vi vill börja implementera zonförsvar och korridor (år 3)</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a:rPr>
              <a:t>Ska sträva efter att använda kollektiva försvarsmetoder så som:</a:t>
            </a:r>
          </a:p>
          <a:p>
            <a:pPr marL="285750" indent="-285750">
              <a:buFont typeface="Arial" panose="020B0604020202020204" pitchFamily="34" charset="0"/>
              <a:buChar char="•"/>
              <a:tabLst>
                <a:tab pos="355600" algn="l"/>
              </a:tabLst>
            </a:pPr>
            <a:r>
              <a:rPr lang="sv-SE" sz="1400">
                <a:solidFill>
                  <a:schemeClr val="bg1"/>
                </a:solidFill>
                <a:latin typeface="Aptos Display"/>
              </a:rPr>
              <a:t>Nedflyttning</a:t>
            </a:r>
          </a:p>
          <a:p>
            <a:pPr marL="285750" indent="-285750">
              <a:buFont typeface="Arial" panose="020B0604020202020204" pitchFamily="34" charset="0"/>
              <a:buChar char="•"/>
              <a:tabLst>
                <a:tab pos="355600" algn="l"/>
              </a:tabLst>
            </a:pPr>
            <a:r>
              <a:rPr lang="sv-SE" sz="1400">
                <a:solidFill>
                  <a:schemeClr val="bg1"/>
                </a:solidFill>
                <a:latin typeface="Aptos Display"/>
              </a:rPr>
              <a:t>Uppflyttning</a:t>
            </a:r>
            <a:br>
              <a:rPr lang="sv-SE" sz="1400">
                <a:latin typeface="Aptos Display" panose="020B0004020202020204" pitchFamily="34" charset="0"/>
              </a:rPr>
            </a:br>
            <a:endParaRPr lang="sv-SE" sz="14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a:rPr>
              <a:t> Vi ska jobba med olika Grundförutsättningar i Försvarsspelet så som:</a:t>
            </a:r>
          </a:p>
          <a:p>
            <a:pPr marL="285750" indent="-285750">
              <a:buFont typeface="Arial" panose="020B0604020202020204" pitchFamily="34" charset="0"/>
              <a:buChar char="•"/>
              <a:tabLst>
                <a:tab pos="355600" algn="l"/>
              </a:tabLst>
            </a:pPr>
            <a:r>
              <a:rPr lang="sv-SE" sz="1400">
                <a:solidFill>
                  <a:schemeClr val="bg1"/>
                </a:solidFill>
                <a:latin typeface="Aptos Display"/>
              </a:rPr>
              <a:t>Markering</a:t>
            </a:r>
          </a:p>
          <a:p>
            <a:pPr marL="285750" indent="-285750">
              <a:buFont typeface="Arial" panose="020B0604020202020204" pitchFamily="34" charset="0"/>
              <a:buChar char="•"/>
              <a:tabLst>
                <a:tab pos="355600" algn="l"/>
              </a:tabLst>
            </a:pPr>
            <a:r>
              <a:rPr lang="sv-SE" sz="1400">
                <a:solidFill>
                  <a:schemeClr val="bg1"/>
                </a:solidFill>
                <a:latin typeface="Aptos Display"/>
              </a:rPr>
              <a:t>Press</a:t>
            </a:r>
          </a:p>
          <a:p>
            <a:pPr>
              <a:tabLst>
                <a:tab pos="355600" algn="l"/>
              </a:tabLst>
            </a:pPr>
            <a:endParaRPr lang="sv-SE" sz="1600">
              <a:solidFill>
                <a:srgbClr val="FF0000"/>
              </a:solidFill>
              <a:latin typeface="Aptos Display" panose="020B0004020202020204" pitchFamily="34" charset="0"/>
            </a:endParaRPr>
          </a:p>
          <a:p>
            <a:pPr>
              <a:tabLst>
                <a:tab pos="355600" algn="l"/>
              </a:tabLst>
            </a:pPr>
            <a:endParaRPr lang="sv-SE" sz="1600">
              <a:solidFill>
                <a:schemeClr val="bg1"/>
              </a:solidFill>
              <a:latin typeface="Aptos Display" panose="020B0004020202020204" pitchFamily="34" charset="0"/>
            </a:endParaRPr>
          </a:p>
        </p:txBody>
      </p:sp>
      <p:sp>
        <p:nvSpPr>
          <p:cNvPr id="38" name="Cirkel">
            <a:extLst>
              <a:ext uri="{FF2B5EF4-FFF2-40B4-BE49-F238E27FC236}">
                <a16:creationId xmlns:a16="http://schemas.microsoft.com/office/drawing/2014/main" id="{DA6145CA-BB54-CBCD-9BFC-F1575DEE5D35}"/>
              </a:ext>
            </a:extLst>
          </p:cNvPr>
          <p:cNvSpPr/>
          <p:nvPr/>
        </p:nvSpPr>
        <p:spPr>
          <a:xfrm>
            <a:off x="9039104" y="115155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597033" y="119823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2007849" y="177323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7728639" y="167139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737359" y="20734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18069" y="33475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25748" y="59112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Rubrik 3">
            <a:extLst>
              <a:ext uri="{FF2B5EF4-FFF2-40B4-BE49-F238E27FC236}">
                <a16:creationId xmlns:a16="http://schemas.microsoft.com/office/drawing/2014/main" id="{12970235-E197-D2B0-2799-22D37DFA5AE9}"/>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1" name="textruta 20">
            <a:extLst>
              <a:ext uri="{FF2B5EF4-FFF2-40B4-BE49-F238E27FC236}">
                <a16:creationId xmlns:a16="http://schemas.microsoft.com/office/drawing/2014/main" id="{75A7F2C5-4CC8-97F2-9034-B22F58496C8D}"/>
              </a:ext>
            </a:extLst>
          </p:cNvPr>
          <p:cNvSpPr txBox="1"/>
          <p:nvPr/>
        </p:nvSpPr>
        <p:spPr>
          <a:xfrm>
            <a:off x="8794356" y="4263018"/>
            <a:ext cx="2162323" cy="369332"/>
          </a:xfrm>
          <a:prstGeom prst="rect">
            <a:avLst/>
          </a:prstGeom>
          <a:noFill/>
        </p:spPr>
        <p:txBody>
          <a:bodyPr wrap="none" rtlCol="0">
            <a:spAutoFit/>
          </a:bodyPr>
          <a:lstStyle/>
          <a:p>
            <a:r>
              <a:rPr lang="sv-SE">
                <a:solidFill>
                  <a:srgbClr val="FFC000"/>
                </a:solidFill>
              </a:rPr>
              <a:t>Formation: MV-2-3-1</a:t>
            </a:r>
          </a:p>
        </p:txBody>
      </p:sp>
      <p:sp>
        <p:nvSpPr>
          <p:cNvPr id="22" name="textruta 21">
            <a:extLst>
              <a:ext uri="{FF2B5EF4-FFF2-40B4-BE49-F238E27FC236}">
                <a16:creationId xmlns:a16="http://schemas.microsoft.com/office/drawing/2014/main" id="{49A8F3FE-09EF-C896-AED8-1D893C82A44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3" name="Bildobjekt 22" descr="En bild som visar Grafik, logotyp, kyckling, text&#10;&#10;Automatiskt genererad beskrivning">
            <a:extLst>
              <a:ext uri="{FF2B5EF4-FFF2-40B4-BE49-F238E27FC236}">
                <a16:creationId xmlns:a16="http://schemas.microsoft.com/office/drawing/2014/main" id="{7F68B000-C327-BE09-FC12-0CB0CC1888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4" name="Rubrik 1">
            <a:extLst>
              <a:ext uri="{FF2B5EF4-FFF2-40B4-BE49-F238E27FC236}">
                <a16:creationId xmlns:a16="http://schemas.microsoft.com/office/drawing/2014/main" id="{6388C6ED-3593-0F60-9D5D-D49E8B154F89}"/>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cxnSp>
        <p:nvCxnSpPr>
          <p:cNvPr id="13" name="Rak koppling 12">
            <a:extLst>
              <a:ext uri="{FF2B5EF4-FFF2-40B4-BE49-F238E27FC236}">
                <a16:creationId xmlns:a16="http://schemas.microsoft.com/office/drawing/2014/main" id="{0FA94C83-BD9D-7711-6935-A64D4EFD4500}"/>
              </a:ext>
            </a:extLst>
          </p:cNvPr>
          <p:cNvCxnSpPr/>
          <p:nvPr/>
        </p:nvCxnSpPr>
        <p:spPr>
          <a:xfrm>
            <a:off x="9932445" y="502920"/>
            <a:ext cx="45068" cy="5867103"/>
          </a:xfrm>
          <a:prstGeom prst="line">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02520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fade">
                                      <p:cBhvr>
                                        <p:cTn id="24" dur="500"/>
                                        <p:tgtEl>
                                          <p:spTgt spid="19">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xEl>
                                              <p:pRg st="7" end="7"/>
                                            </p:txEl>
                                          </p:spTgt>
                                        </p:tgtEl>
                                        <p:attrNameLst>
                                          <p:attrName>style.visibility</p:attrName>
                                        </p:attrNameLst>
                                      </p:cBhvr>
                                      <p:to>
                                        <p:strVal val="visible"/>
                                      </p:to>
                                    </p:set>
                                    <p:animEffect transition="in" filter="fade">
                                      <p:cBhvr>
                                        <p:cTn id="29" dur="500"/>
                                        <p:tgtEl>
                                          <p:spTgt spid="19">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9">
                                            <p:txEl>
                                              <p:pRg st="8" end="8"/>
                                            </p:txEl>
                                          </p:spTgt>
                                        </p:tgtEl>
                                        <p:attrNameLst>
                                          <p:attrName>style.visibility</p:attrName>
                                        </p:attrNameLst>
                                      </p:cBhvr>
                                      <p:to>
                                        <p:strVal val="visible"/>
                                      </p:to>
                                    </p:set>
                                    <p:animEffect transition="in" filter="fade">
                                      <p:cBhvr>
                                        <p:cTn id="34" dur="500"/>
                                        <p:tgtEl>
                                          <p:spTgt spid="19">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xEl>
                                              <p:pRg st="9" end="9"/>
                                            </p:txEl>
                                          </p:spTgt>
                                        </p:tgtEl>
                                        <p:attrNameLst>
                                          <p:attrName>style.visibility</p:attrName>
                                        </p:attrNameLst>
                                      </p:cBhvr>
                                      <p:to>
                                        <p:strVal val="visible"/>
                                      </p:to>
                                    </p:set>
                                    <p:animEffect transition="in" filter="fade">
                                      <p:cBhvr>
                                        <p:cTn id="39" dur="500"/>
                                        <p:tgtEl>
                                          <p:spTgt spid="19">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9">
                                            <p:txEl>
                                              <p:pRg st="10" end="10"/>
                                            </p:txEl>
                                          </p:spTgt>
                                        </p:tgtEl>
                                        <p:attrNameLst>
                                          <p:attrName>style.visibility</p:attrName>
                                        </p:attrNameLst>
                                      </p:cBhvr>
                                      <p:to>
                                        <p:strVal val="visible"/>
                                      </p:to>
                                    </p:set>
                                    <p:animEffect transition="in" filter="fade">
                                      <p:cBhvr>
                                        <p:cTn id="44" dur="500"/>
                                        <p:tgtEl>
                                          <p:spTgt spid="19">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xEl>
                                              <p:pRg st="11" end="11"/>
                                            </p:txEl>
                                          </p:spTgt>
                                        </p:tgtEl>
                                        <p:attrNameLst>
                                          <p:attrName>style.visibility</p:attrName>
                                        </p:attrNameLst>
                                      </p:cBhvr>
                                      <p:to>
                                        <p:strVal val="visible"/>
                                      </p:to>
                                    </p:set>
                                    <p:animEffect transition="in" filter="fade">
                                      <p:cBhvr>
                                        <p:cTn id="49" dur="500"/>
                                        <p:tgtEl>
                                          <p:spTgt spid="19">
                                            <p:txEl>
                                              <p:pRg st="11" end="1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9">
                                            <p:txEl>
                                              <p:pRg st="12" end="12"/>
                                            </p:txEl>
                                          </p:spTgt>
                                        </p:tgtEl>
                                        <p:attrNameLst>
                                          <p:attrName>style.visibility</p:attrName>
                                        </p:attrNameLst>
                                      </p:cBhvr>
                                      <p:to>
                                        <p:strVal val="visible"/>
                                      </p:to>
                                    </p:set>
                                    <p:animEffect transition="in" filter="fade">
                                      <p:cBhvr>
                                        <p:cTn id="54" dur="500"/>
                                        <p:tgtEl>
                                          <p:spTgt spid="19">
                                            <p:txEl>
                                              <p:pRg st="12" end="1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grpId="0" nodeType="clickEffect">
                                  <p:stCondLst>
                                    <p:cond delay="0"/>
                                  </p:stCondLst>
                                  <p:childTnLst>
                                    <p:animMotion origin="layout" path="M -6.25E-7 -3.7037E-7 L -0.00039 0.14537 " pathEditMode="relative" rAng="0" ptsTypes="AA">
                                      <p:cBhvr>
                                        <p:cTn id="58" dur="2000" fill="hold"/>
                                        <p:tgtEl>
                                          <p:spTgt spid="43"/>
                                        </p:tgtEl>
                                        <p:attrNameLst>
                                          <p:attrName>ppt_x</p:attrName>
                                          <p:attrName>ppt_y</p:attrName>
                                        </p:attrNameLst>
                                      </p:cBhvr>
                                      <p:rCtr x="-26" y="72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afik, logotyp, kyckling, text&#10;&#10;Automatiskt genererad beskrivning">
            <a:extLst>
              <a:ext uri="{FF2B5EF4-FFF2-40B4-BE49-F238E27FC236}">
                <a16:creationId xmlns:a16="http://schemas.microsoft.com/office/drawing/2014/main" id="{5E654ABF-6D80-E4BC-D739-2E2EECA1DF4B}"/>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4"/>
          <a:srcRect l="62770" t="2085" r="1812" b="3497"/>
          <a:stretch/>
        </p:blipFill>
        <p:spPr>
          <a:xfrm>
            <a:off x="7623416" y="7410"/>
            <a:ext cx="4568584" cy="6850590"/>
          </a:xfrm>
          <a:prstGeom prst="rect">
            <a:avLst/>
          </a:prstGeom>
        </p:spPr>
      </p:pic>
      <p:sp>
        <p:nvSpPr>
          <p:cNvPr id="2" name="Cirkel">
            <a:extLst>
              <a:ext uri="{FF2B5EF4-FFF2-40B4-BE49-F238E27FC236}">
                <a16:creationId xmlns:a16="http://schemas.microsoft.com/office/drawing/2014/main" id="{4F1C802B-652D-F4BA-A36E-70647FF1FF3C}"/>
              </a:ext>
            </a:extLst>
          </p:cNvPr>
          <p:cNvSpPr/>
          <p:nvPr/>
        </p:nvSpPr>
        <p:spPr>
          <a:xfrm>
            <a:off x="9825747" y="604816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348681" y="5345576"/>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9185214" y="5345576"/>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815632" y="471381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8705331" y="465693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0869443" y="462173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872841" y="382084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713748" y="1639186"/>
            <a:ext cx="6604513"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Wingdings" panose="05000000000000000000" pitchFamily="2" charset="2"/>
              <a:buChar char="Ø"/>
              <a:tabLst>
                <a:tab pos="355600" algn="l"/>
              </a:tabLst>
            </a:pPr>
            <a:r>
              <a:rPr lang="sv-SE">
                <a:solidFill>
                  <a:schemeClr val="bg1"/>
                </a:solidFill>
                <a:latin typeface="Aptos Display" panose="020B0004020202020204" pitchFamily="34" charset="0"/>
              </a:rPr>
              <a:t>Vi vill hålla ihop laget så motståndarna inte kan spela igenom oss. </a:t>
            </a:r>
          </a:p>
          <a:p>
            <a:pPr marL="342900" indent="-342900">
              <a:buFont typeface="Wingdings" panose="05000000000000000000" pitchFamily="2" charset="2"/>
              <a:buChar char="Ø"/>
              <a:tabLst>
                <a:tab pos="355600" algn="l"/>
              </a:tabLst>
            </a:pPr>
            <a:r>
              <a:rPr lang="sv-SE">
                <a:solidFill>
                  <a:schemeClr val="bg1"/>
                </a:solidFill>
                <a:latin typeface="Aptos Display" panose="020B0004020202020204" pitchFamily="34" charset="0"/>
              </a:rPr>
              <a:t>Vi strävar efter att ha motståndarna framför oss eller utanför oss.</a:t>
            </a:r>
          </a:p>
          <a:p>
            <a:pPr marL="342900" indent="-342900">
              <a:buFont typeface="Wingdings" panose="05000000000000000000" pitchFamily="2" charset="2"/>
              <a:buChar char="Ø"/>
              <a:tabLst>
                <a:tab pos="355600" algn="l"/>
              </a:tabLst>
            </a:pPr>
            <a:r>
              <a:rPr lang="sv-SE">
                <a:solidFill>
                  <a:schemeClr val="bg1"/>
                </a:solidFill>
                <a:latin typeface="Aptos Display" panose="020B0004020202020204" pitchFamily="34" charset="0"/>
              </a:rPr>
              <a:t>Vi Försvarar alltså med alla våra spelare.</a:t>
            </a:r>
          </a:p>
          <a:p>
            <a:pPr>
              <a:tabLst>
                <a:tab pos="355600" algn="l"/>
              </a:tabLst>
            </a:pPr>
            <a:endParaRPr lang="sv-SE">
              <a:solidFill>
                <a:schemeClr val="bg1"/>
              </a:solidFill>
              <a:latin typeface="Aptos Display" panose="020B0004020202020204" pitchFamily="34" charset="0"/>
            </a:endParaRPr>
          </a:p>
          <a:p>
            <a:pPr>
              <a:tabLst>
                <a:tab pos="355600" algn="l"/>
              </a:tabLst>
            </a:pPr>
            <a:r>
              <a:rPr lang="sv-SE">
                <a:solidFill>
                  <a:schemeClr val="bg1"/>
                </a:solidFill>
                <a:latin typeface="Aptos Display" panose="020B0004020202020204" pitchFamily="34" charset="0"/>
              </a:rPr>
              <a:t>Vi vill undvika att motståndarna kommer till avslut i straffområdet.</a:t>
            </a:r>
          </a:p>
          <a:p>
            <a:pPr>
              <a:tabLst>
                <a:tab pos="355600" algn="l"/>
              </a:tabLst>
            </a:pPr>
            <a:endParaRPr lang="sv-SE">
              <a:solidFill>
                <a:srgbClr val="FF0000"/>
              </a:solidFill>
              <a:latin typeface="Aptos Display" panose="020B0004020202020204" pitchFamily="34" charset="0"/>
            </a:endParaRPr>
          </a:p>
          <a:p>
            <a:pPr>
              <a:tabLst>
                <a:tab pos="355600" algn="l"/>
              </a:tabLst>
            </a:pPr>
            <a:endParaRPr lang="sv-SE">
              <a:solidFill>
                <a:schemeClr val="bg1"/>
              </a:solidFill>
              <a:latin typeface="Aptos Display" panose="020B0004020202020204" pitchFamily="34" charset="0"/>
            </a:endParaRPr>
          </a:p>
        </p:txBody>
      </p:sp>
      <p:sp>
        <p:nvSpPr>
          <p:cNvPr id="38" name="Cirkel">
            <a:extLst>
              <a:ext uri="{FF2B5EF4-FFF2-40B4-BE49-F238E27FC236}">
                <a16:creationId xmlns:a16="http://schemas.microsoft.com/office/drawing/2014/main" id="{DA6145CA-BB54-CBCD-9BFC-F1575DEE5D35}"/>
              </a:ext>
            </a:extLst>
          </p:cNvPr>
          <p:cNvSpPr/>
          <p:nvPr/>
        </p:nvSpPr>
        <p:spPr>
          <a:xfrm>
            <a:off x="9093138" y="333692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440756" y="337945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1866044" y="44879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7717084" y="4580028"/>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872841" y="43901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08214" y="526897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25748" y="59112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Rubrik 3">
            <a:extLst>
              <a:ext uri="{FF2B5EF4-FFF2-40B4-BE49-F238E27FC236}">
                <a16:creationId xmlns:a16="http://schemas.microsoft.com/office/drawing/2014/main" id="{E84BF541-631A-2930-41EA-6920E96015A2}"/>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0" name="textruta 19">
            <a:extLst>
              <a:ext uri="{FF2B5EF4-FFF2-40B4-BE49-F238E27FC236}">
                <a16:creationId xmlns:a16="http://schemas.microsoft.com/office/drawing/2014/main" id="{03471BD7-82E9-C8A0-A815-0181CB7E83F6}"/>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1" name="Bildobjekt 20" descr="En bild som visar Grafik, logotyp, kyckling, text&#10;&#10;Automatiskt genererad beskrivning">
            <a:extLst>
              <a:ext uri="{FF2B5EF4-FFF2-40B4-BE49-F238E27FC236}">
                <a16:creationId xmlns:a16="http://schemas.microsoft.com/office/drawing/2014/main" id="{23E8BAE4-29E4-7FC8-8C2A-21D473EF2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2" name="textruta 21">
            <a:extLst>
              <a:ext uri="{FF2B5EF4-FFF2-40B4-BE49-F238E27FC236}">
                <a16:creationId xmlns:a16="http://schemas.microsoft.com/office/drawing/2014/main" id="{4CCC256F-2DF4-0B57-CF59-D3036BE6817B}"/>
              </a:ext>
            </a:extLst>
          </p:cNvPr>
          <p:cNvSpPr txBox="1"/>
          <p:nvPr/>
        </p:nvSpPr>
        <p:spPr>
          <a:xfrm>
            <a:off x="8826545" y="2567839"/>
            <a:ext cx="2162323" cy="369332"/>
          </a:xfrm>
          <a:prstGeom prst="rect">
            <a:avLst/>
          </a:prstGeom>
          <a:noFill/>
        </p:spPr>
        <p:txBody>
          <a:bodyPr wrap="none" rtlCol="0">
            <a:spAutoFit/>
          </a:bodyPr>
          <a:lstStyle/>
          <a:p>
            <a:r>
              <a:rPr lang="sv-SE">
                <a:solidFill>
                  <a:srgbClr val="FFC000"/>
                </a:solidFill>
              </a:rPr>
              <a:t>Formation: MV-2-3-1</a:t>
            </a:r>
          </a:p>
        </p:txBody>
      </p:sp>
      <p:sp>
        <p:nvSpPr>
          <p:cNvPr id="23" name="Rubrik 1">
            <a:extLst>
              <a:ext uri="{FF2B5EF4-FFF2-40B4-BE49-F238E27FC236}">
                <a16:creationId xmlns:a16="http://schemas.microsoft.com/office/drawing/2014/main" id="{8F04E6C4-8C8E-8B49-71AD-A7033FACF2B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sp>
        <p:nvSpPr>
          <p:cNvPr id="24" name="textruta 23">
            <a:extLst>
              <a:ext uri="{FF2B5EF4-FFF2-40B4-BE49-F238E27FC236}">
                <a16:creationId xmlns:a16="http://schemas.microsoft.com/office/drawing/2014/main" id="{2ECAB357-E473-59CD-5CD6-D57E4FAA2157}"/>
              </a:ext>
            </a:extLst>
          </p:cNvPr>
          <p:cNvSpPr txBox="1"/>
          <p:nvPr/>
        </p:nvSpPr>
        <p:spPr>
          <a:xfrm>
            <a:off x="713748" y="1131713"/>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sv-SE" sz="2400" b="1" strike="noStrike" kern="1200" cap="none" spc="0" normalizeH="0" baseline="0" noProof="0">
                <a:ln>
                  <a:noFill/>
                </a:ln>
                <a:solidFill>
                  <a:schemeClr val="bg1"/>
                </a:solidFill>
                <a:effectLst/>
                <a:uLnTx/>
                <a:uFillTx/>
                <a:latin typeface="Aptos Display" panose="020B0004020202020204" pitchFamily="34" charset="0"/>
              </a:rPr>
              <a:t>Arbetssätt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a:t>
            </a:r>
            <a:r>
              <a:rPr lang="sv-SE" sz="2400">
                <a:solidFill>
                  <a:schemeClr val="bg1"/>
                </a:solidFill>
                <a:latin typeface="Aptos Display" panose="020B0004020202020204" pitchFamily="34" charset="0"/>
              </a:rPr>
              <a: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Förhindra / Rädda avslut</a:t>
            </a:r>
          </a:p>
        </p:txBody>
      </p:sp>
    </p:spTree>
    <p:extLst>
      <p:ext uri="{BB962C8B-B14F-4D97-AF65-F5344CB8AC3E}">
        <p14:creationId xmlns:p14="http://schemas.microsoft.com/office/powerpoint/2010/main" val="253842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4" end="4"/>
                                            </p:txEl>
                                          </p:spTgt>
                                        </p:tgtEl>
                                        <p:attrNameLst>
                                          <p:attrName>style.visibility</p:attrName>
                                        </p:attrNameLst>
                                      </p:cBhvr>
                                      <p:to>
                                        <p:strVal val="visible"/>
                                      </p:to>
                                    </p:set>
                                    <p:animEffect transition="in" filter="fade">
                                      <p:cBhvr>
                                        <p:cTn id="18"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5D184-E20C-DDEB-2ACC-61C14734CEA9}"/>
            </a:ext>
          </a:extLst>
        </p:cNvPr>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05BC2BB5-1E66-B754-BD64-BC7CFACA041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A6747B37-52B8-4EB5-F800-10AF1026BCC3}"/>
              </a:ext>
            </a:extLst>
          </p:cNvPr>
          <p:cNvSpPr>
            <a:spLocks noGrp="1"/>
          </p:cNvSpPr>
          <p:nvPr>
            <p:ph type="subTitle" idx="1"/>
          </p:nvPr>
        </p:nvSpPr>
        <p:spPr>
          <a:xfrm>
            <a:off x="1521725" y="2579823"/>
            <a:ext cx="9144000" cy="1905175"/>
          </a:xfrm>
        </p:spPr>
        <p:txBody>
          <a:bodyPr>
            <a:normAutofit/>
          </a:bodyPr>
          <a:lstStyle/>
          <a:p>
            <a:r>
              <a:rPr lang="sv-SE" sz="6000" b="1" dirty="0">
                <a:solidFill>
                  <a:schemeClr val="bg1"/>
                </a:solidFill>
                <a:latin typeface="Aptos Display" panose="020B0004020202020204" pitchFamily="34" charset="0"/>
                <a:ea typeface="Cambria" panose="02040503050406030204" pitchFamily="18" charset="0"/>
                <a:cs typeface="+mj-cs"/>
              </a:rPr>
              <a:t>9 mot 9</a:t>
            </a:r>
          </a:p>
          <a:p>
            <a:r>
              <a:rPr lang="sv-SE" b="1" dirty="0">
                <a:solidFill>
                  <a:schemeClr val="bg1"/>
                </a:solidFill>
                <a:latin typeface="Aptos Display" panose="020B0004020202020204" pitchFamily="34" charset="0"/>
                <a:ea typeface="Cambria" panose="02040503050406030204" pitchFamily="18" charset="0"/>
                <a:cs typeface="+mj-cs"/>
              </a:rPr>
              <a:t>(13 – 14 år)</a:t>
            </a:r>
          </a:p>
          <a:p>
            <a:endParaRPr lang="sv-SE" sz="6000" b="1" dirty="0">
              <a:solidFill>
                <a:schemeClr val="bg1"/>
              </a:solidFill>
              <a:latin typeface="Aptos Display" panose="020B0004020202020204" pitchFamily="34" charset="0"/>
              <a:ea typeface="Cambria" panose="02040503050406030204" pitchFamily="18" charset="0"/>
              <a:cs typeface="+mj-cs"/>
            </a:endParaRPr>
          </a:p>
        </p:txBody>
      </p:sp>
      <p:sp>
        <p:nvSpPr>
          <p:cNvPr id="9" name="textruta 8">
            <a:extLst>
              <a:ext uri="{FF2B5EF4-FFF2-40B4-BE49-F238E27FC236}">
                <a16:creationId xmlns:a16="http://schemas.microsoft.com/office/drawing/2014/main" id="{FC55E79D-B635-1C48-DBED-9962D51624A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51A1D2F-6BE0-882C-1506-8031FD315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523131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Spelbarhet</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Speldjup</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Spelbredd</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Spelavstånd</a:t>
            </a: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Försvarssida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Täckning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Understöd</a:t>
            </a: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54690"/>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Utspark</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Markera</a:t>
            </a: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err="1">
                <a:ln>
                  <a:noFill/>
                </a:ln>
                <a:solidFill>
                  <a:prstClr val="white"/>
                </a:solidFill>
                <a:effectLst/>
                <a:uLnTx/>
                <a:uFillTx/>
                <a:latin typeface="Calibri"/>
                <a:ea typeface="+mn-ea"/>
                <a:cs typeface="+mn-cs"/>
              </a:rPr>
              <a:t>Palming</a:t>
            </a: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Positionering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Djupledsspel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Spelvändning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975350" y="1692293"/>
            <a:ext cx="1695249"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Väggspel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Överlappning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Avledande rörelse</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Nedflyttning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Centrering</a:t>
            </a: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Tackla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Blockera</a:t>
            </a: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 djupledspassning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Boxa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Upphopp (fånga/boxa)</a:t>
            </a: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6992" y="5056491"/>
            <a:ext cx="10367160" cy="712939"/>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boll, stafetter</a:t>
            </a:r>
            <a:r>
              <a:rPr lang="sv-SE" sz="1400" kern="0">
                <a:solidFill>
                  <a:schemeClr val="accent4">
                    <a:lumMod val="10000"/>
                  </a:schemeClr>
                </a:solidFill>
                <a:latin typeface="Calibri"/>
              </a:rPr>
              <a:t> och annan lek.                        Löpningar med Hastighet och rikstingsförändringar.</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Parövningar med den egna kroppen som belastning </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hlinkClick r:id="rId3"/>
              </a:rPr>
              <a:t>FIFA 11+ </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&amp; </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hlinkClick r:id="rId4"/>
              </a:rPr>
              <a:t>Knäkontroll</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 </a:t>
            </a:r>
            <a:r>
              <a:rPr kumimoji="0" lang="sv-SE" sz="1400" b="0" i="0" u="none" strike="noStrike" kern="0" cap="none" spc="0" normalizeH="0" baseline="0" noProof="0">
                <a:ln>
                  <a:noFill/>
                </a:ln>
                <a:solidFill>
                  <a:srgbClr val="FFC000"/>
                </a:solidFill>
                <a:effectLst/>
                <a:uLnTx/>
                <a:uFillTx/>
                <a:latin typeface="Calibri"/>
                <a:ea typeface="+mn-ea"/>
                <a:cs typeface="+mn-cs"/>
              </a:rPr>
              <a:t>Malins övningar</a:t>
            </a: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868FFA12-39E4-49E0-935C-0BCFB3FE4DED}"/>
              </a:ext>
            </a:extLst>
          </p:cNvPr>
          <p:cNvSpPr txBox="1">
            <a:spLocks/>
          </p:cNvSpPr>
          <p:nvPr/>
        </p:nvSpPr>
        <p:spPr>
          <a:xfrm>
            <a:off x="7105208" y="254845"/>
            <a:ext cx="1520360"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endParaRPr lang="sv-SE">
              <a:latin typeface="Stag Sans Semibold" panose="020B0703040000020004" pitchFamily="34" charset="0"/>
            </a:endParaRPr>
          </a:p>
        </p:txBody>
      </p:sp>
      <p:pic>
        <p:nvPicPr>
          <p:cNvPr id="5" name="Bildobjekt 4">
            <a:hlinkClick r:id="rId5"/>
            <a:extLst>
              <a:ext uri="{FF2B5EF4-FFF2-40B4-BE49-F238E27FC236}">
                <a16:creationId xmlns:a16="http://schemas.microsoft.com/office/drawing/2014/main" id="{8D6FDB73-39D4-8083-AAD3-56DDA288A75F}"/>
              </a:ext>
            </a:extLst>
          </p:cNvPr>
          <p:cNvPicPr>
            <a:picLocks noChangeAspect="1"/>
          </p:cNvPicPr>
          <p:nvPr/>
        </p:nvPicPr>
        <p:blipFill>
          <a:blip r:embed="rId6"/>
          <a:stretch>
            <a:fillRect/>
          </a:stretch>
        </p:blipFill>
        <p:spPr>
          <a:xfrm>
            <a:off x="797419" y="5864828"/>
            <a:ext cx="4400550" cy="906443"/>
          </a:xfrm>
          <a:prstGeom prst="rect">
            <a:avLst/>
          </a:prstGeom>
        </p:spPr>
      </p:pic>
      <p:pic>
        <p:nvPicPr>
          <p:cNvPr id="6" name="Bildobjekt 5">
            <a:hlinkClick r:id="rId5"/>
            <a:extLst>
              <a:ext uri="{FF2B5EF4-FFF2-40B4-BE49-F238E27FC236}">
                <a16:creationId xmlns:a16="http://schemas.microsoft.com/office/drawing/2014/main" id="{611EC2A2-3425-D522-3512-DE4EACFC9CBF}"/>
              </a:ext>
            </a:extLst>
          </p:cNvPr>
          <p:cNvPicPr>
            <a:picLocks noChangeAspect="1"/>
          </p:cNvPicPr>
          <p:nvPr/>
        </p:nvPicPr>
        <p:blipFill>
          <a:blip r:embed="rId7"/>
          <a:stretch>
            <a:fillRect/>
          </a:stretch>
        </p:blipFill>
        <p:spPr>
          <a:xfrm>
            <a:off x="6024020" y="5929105"/>
            <a:ext cx="4400551" cy="921634"/>
          </a:xfrm>
          <a:prstGeom prst="rect">
            <a:avLst/>
          </a:prstGeom>
        </p:spPr>
      </p:pic>
      <p:sp>
        <p:nvSpPr>
          <p:cNvPr id="12" name="Rubrik 3">
            <a:extLst>
              <a:ext uri="{FF2B5EF4-FFF2-40B4-BE49-F238E27FC236}">
                <a16:creationId xmlns:a16="http://schemas.microsoft.com/office/drawing/2014/main" id="{4DFE871B-851A-8868-175B-3AEF2EE9F6D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15" name="Rubrik 3">
            <a:extLst>
              <a:ext uri="{FF2B5EF4-FFF2-40B4-BE49-F238E27FC236}">
                <a16:creationId xmlns:a16="http://schemas.microsoft.com/office/drawing/2014/main" id="{674D6DBD-8860-B595-D194-A53A1C6A7A72}"/>
              </a:ext>
            </a:extLst>
          </p:cNvPr>
          <p:cNvSpPr txBox="1">
            <a:spLocks/>
          </p:cNvSpPr>
          <p:nvPr/>
        </p:nvSpPr>
        <p:spPr>
          <a:xfrm>
            <a:off x="518124" y="332990"/>
            <a:ext cx="10367152"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mj-lt"/>
                <a:ea typeface="+mj-ea"/>
                <a:cs typeface="+mj-cs"/>
              </a:defRPr>
            </a:lvl1pPr>
          </a:lstStyle>
          <a:p>
            <a:pPr algn="ctr"/>
            <a:r>
              <a:rPr lang="sv-SE" sz="4400" b="1">
                <a:solidFill>
                  <a:schemeClr val="bg1"/>
                </a:solidFill>
                <a:latin typeface="Aptos Display" panose="020B0004020202020204" pitchFamily="34" charset="0"/>
                <a:ea typeface="Cambria" panose="02040503050406030204" pitchFamily="18" charset="0"/>
              </a:rPr>
              <a:t>SPELARKUNSKAPER</a:t>
            </a:r>
          </a:p>
        </p:txBody>
      </p:sp>
      <p:sp>
        <p:nvSpPr>
          <p:cNvPr id="2" name="textruta 1">
            <a:extLst>
              <a:ext uri="{FF2B5EF4-FFF2-40B4-BE49-F238E27FC236}">
                <a16:creationId xmlns:a16="http://schemas.microsoft.com/office/drawing/2014/main" id="{508607EE-F7CA-D005-EB5D-1622CCD2F03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3" name="Bildobjekt 2" descr="En bild som visar Grafik, logotyp, kyckling, text&#10;&#10;Automatiskt genererad beskrivning">
            <a:extLst>
              <a:ext uri="{FF2B5EF4-FFF2-40B4-BE49-F238E27FC236}">
                <a16:creationId xmlns:a16="http://schemas.microsoft.com/office/drawing/2014/main" id="{A2585450-7FD1-6C7C-6372-9C12ABF52C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95519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xEl>
                                              <p:pRg st="2" end="2"/>
                                            </p:txEl>
                                          </p:spTgt>
                                        </p:tgtEl>
                                        <p:attrNameLst>
                                          <p:attrName>style.visibility</p:attrName>
                                        </p:attrNameLst>
                                      </p:cBhvr>
                                      <p:to>
                                        <p:strVal val="visible"/>
                                      </p:to>
                                    </p:set>
                                    <p:animEffect transition="in" filter="fade">
                                      <p:cBhvr>
                                        <p:cTn id="7" dur="500"/>
                                        <p:tgtEl>
                                          <p:spTgt spid="4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xEl>
                                              <p:pRg st="2" end="2"/>
                                            </p:txEl>
                                          </p:spTgt>
                                        </p:tgtEl>
                                        <p:attrNameLst>
                                          <p:attrName>style.visibility</p:attrName>
                                        </p:attrNameLst>
                                      </p:cBhvr>
                                      <p:to>
                                        <p:strVal val="visible"/>
                                      </p:to>
                                    </p:set>
                                    <p:animEffect transition="in" filter="fade">
                                      <p:cBhvr>
                                        <p:cTn id="12" dur="500"/>
                                        <p:tgtEl>
                                          <p:spTgt spid="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xEl>
                                              <p:pRg st="3" end="3"/>
                                            </p:txEl>
                                          </p:spTgt>
                                        </p:tgtEl>
                                        <p:attrNameLst>
                                          <p:attrName>style.visibility</p:attrName>
                                        </p:attrNameLst>
                                      </p:cBhvr>
                                      <p:to>
                                        <p:strVal val="visible"/>
                                      </p:to>
                                    </p:set>
                                    <p:animEffect transition="in" filter="fade">
                                      <p:cBhvr>
                                        <p:cTn id="17" dur="500"/>
                                        <p:tgtEl>
                                          <p:spTgt spid="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xEl>
                                              <p:pRg st="0" end="0"/>
                                            </p:txEl>
                                          </p:spTgt>
                                        </p:tgtEl>
                                        <p:attrNameLst>
                                          <p:attrName>style.visibility</p:attrName>
                                        </p:attrNameLst>
                                      </p:cBhvr>
                                      <p:to>
                                        <p:strVal val="visible"/>
                                      </p:to>
                                    </p:set>
                                    <p:animEffect transition="in" filter="fade">
                                      <p:cBhvr>
                                        <p:cTn id="22" dur="500"/>
                                        <p:tgtEl>
                                          <p:spTgt spid="5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
                                            <p:txEl>
                                              <p:pRg st="1" end="1"/>
                                            </p:txEl>
                                          </p:spTgt>
                                        </p:tgtEl>
                                        <p:attrNameLst>
                                          <p:attrName>style.visibility</p:attrName>
                                        </p:attrNameLst>
                                      </p:cBhvr>
                                      <p:to>
                                        <p:strVal val="visible"/>
                                      </p:to>
                                    </p:set>
                                    <p:animEffect transition="in" filter="fade">
                                      <p:cBhvr>
                                        <p:cTn id="27" dur="500"/>
                                        <p:tgtEl>
                                          <p:spTgt spid="53">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3">
                                            <p:txEl>
                                              <p:pRg st="2" end="2"/>
                                            </p:txEl>
                                          </p:spTgt>
                                        </p:tgtEl>
                                        <p:attrNameLst>
                                          <p:attrName>style.visibility</p:attrName>
                                        </p:attrNameLst>
                                      </p:cBhvr>
                                      <p:to>
                                        <p:strVal val="visible"/>
                                      </p:to>
                                    </p:set>
                                    <p:animEffect transition="in" filter="fade">
                                      <p:cBhvr>
                                        <p:cTn id="30" dur="500"/>
                                        <p:tgtEl>
                                          <p:spTgt spid="5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3">
                                            <p:txEl>
                                              <p:pRg st="2" end="2"/>
                                            </p:txEl>
                                          </p:spTgt>
                                        </p:tgtEl>
                                        <p:attrNameLst>
                                          <p:attrName>style.visibility</p:attrName>
                                        </p:attrNameLst>
                                      </p:cBhvr>
                                      <p:to>
                                        <p:strVal val="visible"/>
                                      </p:to>
                                    </p:set>
                                    <p:animEffect transition="in" filter="fade">
                                      <p:cBhvr>
                                        <p:cTn id="35" dur="500"/>
                                        <p:tgtEl>
                                          <p:spTgt spid="4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xEl>
                                              <p:pRg st="1" end="1"/>
                                            </p:txEl>
                                          </p:spTgt>
                                        </p:tgtEl>
                                        <p:attrNameLst>
                                          <p:attrName>style.visibility</p:attrName>
                                        </p:attrNameLst>
                                      </p:cBhvr>
                                      <p:to>
                                        <p:strVal val="visible"/>
                                      </p:to>
                                    </p:set>
                                    <p:animEffect transition="in" filter="fade">
                                      <p:cBhvr>
                                        <p:cTn id="40" dur="500"/>
                                        <p:tgtEl>
                                          <p:spTgt spid="54">
                                            <p:txEl>
                                              <p:pRg st="1" end="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54">
                                            <p:txEl>
                                              <p:pRg st="2" end="2"/>
                                            </p:txEl>
                                          </p:spTgt>
                                        </p:tgtEl>
                                        <p:attrNameLst>
                                          <p:attrName>style.visibility</p:attrName>
                                        </p:attrNameLst>
                                      </p:cBhvr>
                                      <p:to>
                                        <p:strVal val="visible"/>
                                      </p:to>
                                    </p:set>
                                    <p:animEffect transition="in" filter="fade">
                                      <p:cBhvr>
                                        <p:cTn id="43" dur="500"/>
                                        <p:tgtEl>
                                          <p:spTgt spid="54">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0">
                                            <p:txEl>
                                              <p:pRg st="0" end="0"/>
                                            </p:txEl>
                                          </p:spTgt>
                                        </p:tgtEl>
                                        <p:attrNameLst>
                                          <p:attrName>style.visibility</p:attrName>
                                        </p:attrNameLst>
                                      </p:cBhvr>
                                      <p:to>
                                        <p:strVal val="visible"/>
                                      </p:to>
                                    </p:set>
                                    <p:animEffect transition="in" filter="fade">
                                      <p:cBhvr>
                                        <p:cTn id="48" dur="500"/>
                                        <p:tgtEl>
                                          <p:spTgt spid="30">
                                            <p:txEl>
                                              <p:pRg st="0" end="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xEl>
                                              <p:pRg st="1" end="1"/>
                                            </p:txEl>
                                          </p:spTgt>
                                        </p:tgtEl>
                                        <p:attrNameLst>
                                          <p:attrName>style.visibility</p:attrName>
                                        </p:attrNameLst>
                                      </p:cBhvr>
                                      <p:to>
                                        <p:strVal val="visible"/>
                                      </p:to>
                                    </p:set>
                                    <p:animEffect transition="in" filter="fade">
                                      <p:cBhvr>
                                        <p:cTn id="51" dur="500"/>
                                        <p:tgtEl>
                                          <p:spTgt spid="30">
                                            <p:txEl>
                                              <p:pRg st="1" end="1"/>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0">
                                            <p:txEl>
                                              <p:pRg st="2" end="2"/>
                                            </p:txEl>
                                          </p:spTgt>
                                        </p:tgtEl>
                                        <p:attrNameLst>
                                          <p:attrName>style.visibility</p:attrName>
                                        </p:attrNameLst>
                                      </p:cBhvr>
                                      <p:to>
                                        <p:strVal val="visible"/>
                                      </p:to>
                                    </p:set>
                                    <p:animEffect transition="in" filter="fade">
                                      <p:cBhvr>
                                        <p:cTn id="54" dur="500"/>
                                        <p:tgtEl>
                                          <p:spTgt spid="30">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500"/>
                                        <p:tgtEl>
                                          <p:spTgt spid="5"/>
                                        </p:tgtEl>
                                      </p:cBhvr>
                                    </p:animEffect>
                                  </p:childTnLst>
                                </p:cTn>
                              </p:par>
                              <p:par>
                                <p:cTn id="60" presetID="10" presetClass="entr" presetSubtype="0"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82250-EB14-73E2-1422-42BC25EE7F18}"/>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C01A88F3-5765-8025-BED3-06441589BFF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108F6A96-9BEB-1755-091B-8368581D970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4C08C910-CA14-44DE-A0E7-E214A19047E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CB4E8050-63F3-AFD9-8CBA-1D7095E929B2}"/>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a:solidFill>
                  <a:schemeClr val="bg1"/>
                </a:solidFill>
                <a:latin typeface="Aptos Display" panose="020B0004020202020204" pitchFamily="34" charset="0"/>
              </a:rPr>
              <a:t>Vi ska ha GLÄDJEN i centrum.</a:t>
            </a:r>
          </a:p>
          <a:p>
            <a:pPr marL="342900" indent="-342900">
              <a:buFont typeface="Arial" panose="020B0604020202020204" pitchFamily="34" charset="0"/>
              <a:buChar char="•"/>
            </a:pPr>
            <a:r>
              <a:rPr lang="sv-SE">
                <a:solidFill>
                  <a:schemeClr val="bg1"/>
                </a:solidFill>
                <a:latin typeface="Aptos Display"/>
              </a:rPr>
              <a:t>Vi ska utifrån våra temaveckor planera veckans träningsinnehåll.</a:t>
            </a:r>
          </a:p>
          <a:p>
            <a:pPr marL="342900" indent="-342900">
              <a:buFont typeface="Arial" panose="020B0604020202020204" pitchFamily="34" charset="0"/>
              <a:buChar char="•"/>
            </a:pPr>
            <a:r>
              <a:rPr lang="sv-SE">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a:solidFill>
                  <a:schemeClr val="bg1"/>
                </a:solidFill>
                <a:latin typeface="Aptos Display" panose="020B0004020202020204" pitchFamily="34" charset="0"/>
              </a:rPr>
              <a:t>Få spelarna att ta många egna beslut och få dem att reflektera deras beslut.</a:t>
            </a:r>
          </a:p>
          <a:p>
            <a:pPr marL="342900" indent="-342900">
              <a:buFont typeface="Arial" panose="020B0604020202020204" pitchFamily="34" charset="0"/>
              <a:buChar char="•"/>
            </a:pPr>
            <a:r>
              <a:rPr lang="sv-SE">
                <a:solidFill>
                  <a:schemeClr val="bg1"/>
                </a:solidFill>
                <a:latin typeface="Aptos Display" panose="020B0004020202020204" pitchFamily="34" charset="0"/>
              </a:rPr>
              <a:t>Bollen ska alltid vara med i varje övning.</a:t>
            </a:r>
          </a:p>
          <a:p>
            <a:pPr marL="342900" indent="-342900">
              <a:buFont typeface="Arial" panose="020B0604020202020204" pitchFamily="34" charset="0"/>
              <a:buChar char="•"/>
            </a:pPr>
            <a:r>
              <a:rPr lang="sv-SE">
                <a:solidFill>
                  <a:schemeClr val="bg1"/>
                </a:solidFill>
                <a:latin typeface="Aptos Display" panose="020B0004020202020204" pitchFamily="34" charset="0"/>
              </a:rPr>
              <a:t>2-3 Träningar under säsong. 1-2 träningar Innan/Efter säsong</a:t>
            </a:r>
          </a:p>
          <a:p>
            <a:pPr marL="342900" indent="-342900">
              <a:buFont typeface="Arial" panose="020B0604020202020204" pitchFamily="34" charset="0"/>
              <a:buChar char="•"/>
            </a:pPr>
            <a:r>
              <a:rPr lang="sv-SE">
                <a:solidFill>
                  <a:schemeClr val="bg1"/>
                </a:solidFill>
                <a:latin typeface="Aptos Display"/>
              </a:rPr>
              <a:t>Alla spelare ska erbjudas att träna/spela på minst 2 positioner (främja att hantera så många positioner som möjligt)</a:t>
            </a:r>
          </a:p>
          <a:p>
            <a:pPr marL="342900" indent="-342900">
              <a:buFont typeface="Arial" panose="020B0604020202020204" pitchFamily="34" charset="0"/>
              <a:buChar char="•"/>
            </a:pPr>
            <a:r>
              <a:rPr lang="sv-SE">
                <a:solidFill>
                  <a:schemeClr val="bg1"/>
                </a:solidFill>
                <a:latin typeface="Aptos Display" panose="020B0004020202020204" pitchFamily="34" charset="0"/>
              </a:rPr>
              <a:t>Tränarna ska gå igenom spelidén och positioner med spelarna</a:t>
            </a:r>
          </a:p>
          <a:p>
            <a:pPr marL="342900" indent="-342900">
              <a:buFont typeface="Arial" panose="020B0604020202020204" pitchFamily="34" charset="0"/>
              <a:buChar char="•"/>
            </a:pPr>
            <a:r>
              <a:rPr lang="sv-SE">
                <a:solidFill>
                  <a:schemeClr val="bg1"/>
                </a:solidFill>
                <a:latin typeface="Aptos Display"/>
              </a:rPr>
              <a:t>Minst 1 ledare per max 8 spelare</a:t>
            </a:r>
          </a:p>
          <a:p>
            <a:pPr marL="342900" indent="-342900">
              <a:buFont typeface="Arial" panose="020B0604020202020204" pitchFamily="34" charset="0"/>
              <a:buChar char="•"/>
            </a:pP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F03D5C38-3FD9-846A-7483-8F706A80DAB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CACE60C3-1870-0C1D-99A8-1535B1DC18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 name="textruta 5">
            <a:extLst>
              <a:ext uri="{FF2B5EF4-FFF2-40B4-BE49-F238E27FC236}">
                <a16:creationId xmlns:a16="http://schemas.microsoft.com/office/drawing/2014/main" id="{040B4BF4-3F9A-1727-AE3F-8469763CEA81}"/>
              </a:ext>
            </a:extLst>
          </p:cNvPr>
          <p:cNvSpPr txBox="1"/>
          <p:nvPr/>
        </p:nvSpPr>
        <p:spPr>
          <a:xfrm>
            <a:off x="8047264" y="1758672"/>
            <a:ext cx="3860497" cy="1754326"/>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Alla ska erbjudas att vara kapten</a:t>
            </a:r>
            <a:endParaRPr lang="sv-SE">
              <a:solidFill>
                <a:schemeClr val="bg1"/>
              </a:solidFill>
              <a:ea typeface="Calibri"/>
              <a:cs typeface="Calibri"/>
            </a:endParaRPr>
          </a:p>
          <a:p>
            <a:pPr marL="285750" indent="-285750">
              <a:buFontTx/>
              <a:buChar char="-"/>
            </a:pPr>
            <a:r>
              <a:rPr lang="sv-SE">
                <a:solidFill>
                  <a:schemeClr val="bg1"/>
                </a:solidFill>
              </a:rPr>
              <a:t>Minst 2 positioner/match/spelare</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2-3 avbytare</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
        <p:nvSpPr>
          <p:cNvPr id="9" name="Rubrik 3">
            <a:extLst>
              <a:ext uri="{FF2B5EF4-FFF2-40B4-BE49-F238E27FC236}">
                <a16:creationId xmlns:a16="http://schemas.microsoft.com/office/drawing/2014/main" id="{2FA87A54-0530-6B1A-D2D4-C53A913E43D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1963999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4D3C4-311C-B7A7-A455-FF963EF6AB83}"/>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A99A6BEA-E9AA-AB84-113A-39F47C96CD8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94D0B4CC-3E65-CF66-426E-B8A6A160A1AB}"/>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5FFA5970-C912-DE3D-A74D-0A9A11D74D0F}"/>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10B25687-76D6-9374-A519-20E248677E95}"/>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a:rPr>
              <a:t>Temaveckor</a:t>
            </a:r>
            <a:br>
              <a:rPr lang="sv-SE" sz="2400" b="1">
                <a:latin typeface="Aptos Display" panose="020B0004020202020204" pitchFamily="34" charset="0"/>
              </a:rPr>
            </a:br>
            <a:r>
              <a:rPr lang="sv-SE">
                <a:solidFill>
                  <a:schemeClr val="bg1"/>
                </a:solidFill>
                <a:latin typeface="Aptos Display"/>
              </a:rPr>
              <a:t>Vi jobbar med temaveckor. Varje tema pågår i 1-2 veckor.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Speluppbyggnad (Laget)</a:t>
            </a:r>
          </a:p>
          <a:p>
            <a:r>
              <a:rPr lang="sv-SE" sz="1400" i="1">
                <a:solidFill>
                  <a:schemeClr val="bg1"/>
                </a:solidFill>
                <a:latin typeface="Aptos Display" panose="020B0004020202020204" pitchFamily="34" charset="0"/>
              </a:rPr>
              <a:t>-  Spelbarhet, Speldjup, Spelbredd, Spelavstånd &amp; Positionering</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Förhindra speluppbyggnad &amp; FRA, Förhindra Rädda Avslut (Laget)</a:t>
            </a:r>
          </a:p>
          <a:p>
            <a:r>
              <a:rPr lang="sv-SE" sz="1400" i="1">
                <a:solidFill>
                  <a:schemeClr val="bg1"/>
                </a:solidFill>
                <a:latin typeface="Aptos Display" panose="020B0004020202020204" pitchFamily="34" charset="0"/>
              </a:rPr>
              <a:t>- Press, Täckning, Nedflyttning, Uppflyttning, Överflyttning &amp; Centrering</a:t>
            </a:r>
          </a:p>
          <a:p>
            <a:pPr marL="285750" indent="-285750">
              <a:buFontTx/>
              <a:buChar char="-"/>
            </a:pP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KTAGM – Komma Till Avslut Göra Mål (Laget)</a:t>
            </a:r>
            <a:br>
              <a:rPr lang="sv-SE">
                <a:solidFill>
                  <a:schemeClr val="bg1"/>
                </a:solidFill>
                <a:latin typeface="Aptos Display" panose="020B0004020202020204" pitchFamily="34" charset="0"/>
              </a:rPr>
            </a:br>
            <a:r>
              <a:rPr lang="sv-SE" i="1">
                <a:solidFill>
                  <a:schemeClr val="bg1"/>
                </a:solidFill>
              </a:rPr>
              <a:t>- </a:t>
            </a:r>
            <a:r>
              <a:rPr lang="sv-SE" sz="1400" i="1">
                <a:solidFill>
                  <a:schemeClr val="bg1"/>
                </a:solidFill>
                <a:latin typeface="Aptos Display" panose="020B0004020202020204" pitchFamily="34" charset="0"/>
              </a:rPr>
              <a:t>Djupledsspel, Uppflyttning, Spelvändning, Utmana, Finta och Dribbla</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4: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F7C9E3E4-0C3F-7046-3AD0-A071E11A507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BC2A4D7-8A9E-B321-C2FB-E97E3BCBC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textruta 7">
            <a:extLst>
              <a:ext uri="{FF2B5EF4-FFF2-40B4-BE49-F238E27FC236}">
                <a16:creationId xmlns:a16="http://schemas.microsoft.com/office/drawing/2014/main" id="{81BD6A40-B0B7-F480-4213-E21A4F1327F6}"/>
              </a:ext>
            </a:extLst>
          </p:cNvPr>
          <p:cNvSpPr txBox="1"/>
          <p:nvPr/>
        </p:nvSpPr>
        <p:spPr>
          <a:xfrm>
            <a:off x="8342277" y="2592685"/>
            <a:ext cx="3709720" cy="2462213"/>
          </a:xfrm>
          <a:prstGeom prst="rect">
            <a:avLst/>
          </a:prstGeom>
          <a:noFill/>
        </p:spPr>
        <p:txBody>
          <a:bodyPr wrap="square" lIns="91440" tIns="45720" rIns="91440" bIns="45720" rtlCol="0" anchor="t">
            <a:spAutoFit/>
          </a:bodyPr>
          <a:lstStyle/>
          <a:p>
            <a:r>
              <a:rPr lang="sv-SE" sz="1400">
                <a:solidFill>
                  <a:schemeClr val="bg1"/>
                </a:solidFill>
                <a:latin typeface="Stag Sans Book"/>
              </a:rPr>
              <a:t>Exempel:</a:t>
            </a:r>
            <a:br>
              <a:rPr lang="sv-SE" sz="1400">
                <a:solidFill>
                  <a:schemeClr val="bg1"/>
                </a:solidFill>
                <a:latin typeface="Stag Sans Book" panose="020B0503040000020004" pitchFamily="34" charset="77"/>
              </a:rPr>
            </a:br>
            <a:r>
              <a:rPr lang="sv-SE" sz="1400">
                <a:solidFill>
                  <a:schemeClr val="bg1"/>
                </a:solidFill>
                <a:latin typeface="Stag Sans Book"/>
              </a:rPr>
              <a:t>Vecka 1 &amp; 2: Speluppbyggnad</a:t>
            </a:r>
            <a:br>
              <a:rPr lang="sv-SE" sz="1400">
                <a:solidFill>
                  <a:schemeClr val="bg1"/>
                </a:solidFill>
                <a:latin typeface="Stag Sans Book" panose="020B0503040000020004" pitchFamily="34" charset="77"/>
              </a:rPr>
            </a:br>
            <a:r>
              <a:rPr lang="sv-SE" sz="1400">
                <a:solidFill>
                  <a:schemeClr val="bg1"/>
                </a:solidFill>
                <a:latin typeface="Stag Sans Book"/>
              </a:rPr>
              <a:t>Vecka 3 &amp; 4: Förhindra speluppbyggnad &amp; FRA </a:t>
            </a:r>
          </a:p>
          <a:p>
            <a:r>
              <a:rPr lang="sv-SE" sz="1400">
                <a:solidFill>
                  <a:schemeClr val="bg1"/>
                </a:solidFill>
                <a:latin typeface="Stag Sans Book"/>
              </a:rPr>
              <a:t>Vecka 5 &amp; 6: KTAGM</a:t>
            </a:r>
            <a:br>
              <a:rPr lang="sv-SE" sz="1400">
                <a:solidFill>
                  <a:schemeClr val="bg1"/>
                </a:solidFill>
                <a:latin typeface="Stag Sans Book" panose="020B0503040000020004" pitchFamily="34" charset="77"/>
              </a:rPr>
            </a:br>
            <a:r>
              <a:rPr lang="sv-SE" sz="1400">
                <a:solidFill>
                  <a:schemeClr val="bg1"/>
                </a:solidFill>
                <a:latin typeface="Stag Sans Book"/>
              </a:rPr>
              <a:t>Vecka 7: Valfritt</a:t>
            </a:r>
          </a:p>
          <a:p>
            <a:endParaRPr lang="sv-SE" sz="1400">
              <a:solidFill>
                <a:schemeClr val="bg1"/>
              </a:solidFill>
              <a:latin typeface="Stag Sans Book" panose="020B0503040000020004" pitchFamily="34" charset="77"/>
            </a:endParaRPr>
          </a:p>
          <a:p>
            <a:r>
              <a:rPr lang="sv-SE" sz="1400">
                <a:solidFill>
                  <a:schemeClr val="bg1"/>
                </a:solidFill>
                <a:latin typeface="Stag Sans Book"/>
              </a:rPr>
              <a:t>Vecka 8 &amp; 9: Speluppbyggnad</a:t>
            </a:r>
            <a:br>
              <a:rPr lang="sv-SE" sz="1400">
                <a:solidFill>
                  <a:schemeClr val="bg1"/>
                </a:solidFill>
                <a:latin typeface="Stag Sans Book" panose="020B0503040000020004" pitchFamily="34" charset="77"/>
              </a:rPr>
            </a:br>
            <a:r>
              <a:rPr lang="sv-SE" sz="1400">
                <a:solidFill>
                  <a:schemeClr val="bg1"/>
                </a:solidFill>
                <a:latin typeface="Stag Sans Book"/>
              </a:rPr>
              <a:t>Vecka 10 &amp; 11: Förhindra speluppbyggnad &amp; FRA </a:t>
            </a:r>
          </a:p>
          <a:p>
            <a:r>
              <a:rPr lang="sv-SE" sz="1400">
                <a:solidFill>
                  <a:schemeClr val="bg1"/>
                </a:solidFill>
                <a:latin typeface="Stag Sans Book"/>
              </a:rPr>
              <a:t>Vecka 12 &amp; 13: KTAGM</a:t>
            </a:r>
            <a:br>
              <a:rPr lang="sv-SE" sz="1400">
                <a:solidFill>
                  <a:schemeClr val="bg1"/>
                </a:solidFill>
                <a:latin typeface="Stag Sans Book" panose="020B0503040000020004" pitchFamily="34" charset="77"/>
              </a:rPr>
            </a:br>
            <a:r>
              <a:rPr lang="sv-SE" sz="1400">
                <a:solidFill>
                  <a:schemeClr val="bg1"/>
                </a:solidFill>
                <a:latin typeface="Stag Sans Book"/>
              </a:rPr>
              <a:t>Vecka 14: Valfritt</a:t>
            </a:r>
          </a:p>
          <a:p>
            <a:endParaRPr lang="sv-SE" sz="1400">
              <a:solidFill>
                <a:srgbClr val="FFC000"/>
              </a:solidFill>
            </a:endParaRPr>
          </a:p>
        </p:txBody>
      </p:sp>
      <p:sp>
        <p:nvSpPr>
          <p:cNvPr id="6" name="Rubrik 3">
            <a:extLst>
              <a:ext uri="{FF2B5EF4-FFF2-40B4-BE49-F238E27FC236}">
                <a16:creationId xmlns:a16="http://schemas.microsoft.com/office/drawing/2014/main" id="{F47A7E38-C7F9-02BA-A528-AC483283C903}"/>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335041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A4A72-3E22-CD66-DA9F-A373BD41D8D4}"/>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3BC85DB3-5820-77CC-5F03-498F5FCB219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EE0BC9F0-73D0-FB77-E1BE-C67324AC7C00}"/>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C77422B7-F688-F8A6-E5FF-2BB62E717549}"/>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416823F9-4368-CDEE-7276-BC55C6C642C5}"/>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90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knäkontroll, Malins övningar</a:t>
            </a:r>
            <a:br>
              <a:rPr lang="sv-SE">
                <a:solidFill>
                  <a:schemeClr val="bg1"/>
                </a:solidFill>
                <a:latin typeface="Aptos Display" panose="020B0004020202020204" pitchFamily="34" charset="0"/>
              </a:rPr>
            </a:br>
            <a:r>
              <a:rPr lang="sv-SE">
                <a:solidFill>
                  <a:schemeClr val="bg1"/>
                </a:solidFill>
                <a:latin typeface="Aptos Display"/>
              </a:rPr>
              <a:t>15-20 min </a:t>
            </a:r>
            <a:br>
              <a:rPr lang="sv-SE">
                <a:solidFill>
                  <a:schemeClr val="bg1"/>
                </a:solidFill>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panose="020B0004020202020204" pitchFamily="34" charset="0"/>
              </a:rPr>
              <a:t>Färdighetsövning</a:t>
            </a:r>
            <a:r>
              <a:rPr lang="sv-SE">
                <a:solidFill>
                  <a:schemeClr val="bg1"/>
                </a:solidFill>
                <a:latin typeface="+mn-lt"/>
              </a:rPr>
              <a:t> </a:t>
            </a:r>
            <a:r>
              <a:rPr lang="sv-SE">
                <a:solidFill>
                  <a:schemeClr val="bg1"/>
                </a:solidFill>
                <a:latin typeface="Aptos Display" panose="020B0004020202020204" pitchFamily="34" charset="0"/>
              </a:rPr>
              <a:t>– Teknik, mycket Repetition</a:t>
            </a:r>
          </a:p>
          <a:p>
            <a:r>
              <a:rPr lang="sv-SE">
                <a:solidFill>
                  <a:schemeClr val="bg1"/>
                </a:solidFill>
                <a:latin typeface="Aptos Display"/>
              </a:rPr>
              <a:t>15-20 min</a:t>
            </a:r>
            <a:br>
              <a:rPr lang="sv-SE">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a:t>
            </a:r>
            <a:br>
              <a:rPr lang="sv-SE">
                <a:latin typeface="Aptos Display" panose="020B0004020202020204" pitchFamily="34" charset="0"/>
              </a:rPr>
            </a:br>
            <a:r>
              <a:rPr lang="sv-SE">
                <a:solidFill>
                  <a:schemeClr val="bg1"/>
                </a:solidFill>
                <a:latin typeface="Aptos Display"/>
              </a:rPr>
              <a:t>Sätt in arbetssätt.</a:t>
            </a:r>
            <a:br>
              <a:rPr lang="sv-SE">
                <a:latin typeface="Aptos Display" panose="020B0004020202020204" pitchFamily="34" charset="0"/>
              </a:rPr>
            </a:br>
            <a:r>
              <a:rPr lang="sv-SE">
                <a:solidFill>
                  <a:schemeClr val="bg1"/>
                </a:solidFill>
                <a:latin typeface="Aptos Display"/>
              </a:rPr>
              <a:t>25 min</a:t>
            </a:r>
            <a:br>
              <a:rPr lang="sv-SE">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 </a:t>
            </a:r>
            <a:r>
              <a:rPr lang="sv-SE">
                <a:solidFill>
                  <a:schemeClr val="bg1"/>
                </a:solidFill>
                <a:latin typeface="Aptos Display"/>
              </a:rPr>
              <a:t>– Matchlika situationer, spelarna ska ta många beslut.   </a:t>
            </a:r>
            <a:br>
              <a:rPr lang="sv-SE">
                <a:latin typeface="Aptos Display" panose="020B0004020202020204" pitchFamily="34" charset="0"/>
              </a:rPr>
            </a:br>
            <a:r>
              <a:rPr lang="sv-SE">
                <a:solidFill>
                  <a:schemeClr val="bg1"/>
                </a:solidFill>
                <a:latin typeface="Aptos Display"/>
              </a:rPr>
              <a:t>Sätt in arbetssätt</a:t>
            </a:r>
            <a:br>
              <a:rPr lang="sv-SE">
                <a:latin typeface="Aptos Display" panose="020B0004020202020204" pitchFamily="34" charset="0"/>
              </a:rPr>
            </a:br>
            <a:r>
              <a:rPr lang="sv-SE">
                <a:solidFill>
                  <a:schemeClr val="bg1"/>
                </a:solidFill>
                <a:latin typeface="Aptos Display"/>
              </a:rPr>
              <a:t>3v3, 4v4, 5v5, 6v6 – komplettera med 7v7, 8v8, 9v9</a:t>
            </a:r>
            <a:br>
              <a:rPr lang="sv-SE">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63231145-4CCC-4B9B-98E0-F4DF5456BBF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B242A84E-4B18-0DFD-E95A-78D71CBFF5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Rektangel 7">
            <a:extLst>
              <a:ext uri="{FF2B5EF4-FFF2-40B4-BE49-F238E27FC236}">
                <a16:creationId xmlns:a16="http://schemas.microsoft.com/office/drawing/2014/main" id="{A29D829C-5416-C18D-742A-4796D9CEF29C}"/>
              </a:ext>
            </a:extLst>
          </p:cNvPr>
          <p:cNvSpPr/>
          <p:nvPr/>
        </p:nvSpPr>
        <p:spPr>
          <a:xfrm>
            <a:off x="318648" y="2037807"/>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9" name="Rektangel 8">
            <a:extLst>
              <a:ext uri="{FF2B5EF4-FFF2-40B4-BE49-F238E27FC236}">
                <a16:creationId xmlns:a16="http://schemas.microsoft.com/office/drawing/2014/main" id="{EF4852E9-A942-451E-140C-C1AFD23B64C0}"/>
              </a:ext>
            </a:extLst>
          </p:cNvPr>
          <p:cNvSpPr/>
          <p:nvPr/>
        </p:nvSpPr>
        <p:spPr>
          <a:xfrm>
            <a:off x="318648" y="4196700"/>
            <a:ext cx="433656" cy="366311"/>
          </a:xfrm>
          <a:prstGeom prst="rect">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10" name="Rektangel 9">
            <a:extLst>
              <a:ext uri="{FF2B5EF4-FFF2-40B4-BE49-F238E27FC236}">
                <a16:creationId xmlns:a16="http://schemas.microsoft.com/office/drawing/2014/main" id="{A4392F83-192D-D54B-C8CB-4B7849C9E525}"/>
              </a:ext>
            </a:extLst>
          </p:cNvPr>
          <p:cNvSpPr/>
          <p:nvPr/>
        </p:nvSpPr>
        <p:spPr>
          <a:xfrm>
            <a:off x="318648" y="5302155"/>
            <a:ext cx="433656" cy="36631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graphicFrame>
        <p:nvGraphicFramePr>
          <p:cNvPr id="13" name="Diagram 12">
            <a:extLst>
              <a:ext uri="{FF2B5EF4-FFF2-40B4-BE49-F238E27FC236}">
                <a16:creationId xmlns:a16="http://schemas.microsoft.com/office/drawing/2014/main" id="{74FABBCF-FA09-107B-9EB8-BA7B9C7D6DBF}"/>
              </a:ext>
            </a:extLst>
          </p:cNvPr>
          <p:cNvGraphicFramePr/>
          <p:nvPr/>
        </p:nvGraphicFramePr>
        <p:xfrm>
          <a:off x="5960158" y="1729756"/>
          <a:ext cx="6913137" cy="464191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ktangel 14">
            <a:extLst>
              <a:ext uri="{FF2B5EF4-FFF2-40B4-BE49-F238E27FC236}">
                <a16:creationId xmlns:a16="http://schemas.microsoft.com/office/drawing/2014/main" id="{3A7156A2-C071-33F9-A45B-CD5FB75942CA}"/>
              </a:ext>
            </a:extLst>
          </p:cNvPr>
          <p:cNvSpPr/>
          <p:nvPr/>
        </p:nvSpPr>
        <p:spPr>
          <a:xfrm>
            <a:off x="318648" y="3184753"/>
            <a:ext cx="433656" cy="366311"/>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6" name="Rubrik 3">
            <a:extLst>
              <a:ext uri="{FF2B5EF4-FFF2-40B4-BE49-F238E27FC236}">
                <a16:creationId xmlns:a16="http://schemas.microsoft.com/office/drawing/2014/main" id="{EB306E2B-B063-072F-3C14-92F23C44B121}"/>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227019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Graphic spid="13" grpId="0">
        <p:bldAsOne/>
      </p:bldGraphic>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CB6F0-02E5-A4E9-8E0E-9F7CA5598703}"/>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7D44C605-24FF-F446-D72B-5CCA64C13AF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FF81FF9-9248-8E85-7449-7308FF4C17AC}"/>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9CEA3E4E-3753-6AAA-E174-D0A682A7DBDF}"/>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EF0D3C45-47D4-59F2-9312-B1122DB67098}"/>
              </a:ext>
            </a:extLst>
          </p:cNvPr>
          <p:cNvSpPr>
            <a:spLocks noGrp="1"/>
          </p:cNvSpPr>
          <p:nvPr/>
        </p:nvSpPr>
        <p:spPr>
          <a:xfrm>
            <a:off x="752304" y="145358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Komma till avslut göra mål – Värdera hur vi ska ta oss in i Golden </a:t>
            </a:r>
            <a:r>
              <a:rPr lang="sv-SE" sz="1400" dirty="0" err="1">
                <a:solidFill>
                  <a:schemeClr val="bg1"/>
                </a:solidFill>
                <a:latin typeface="Aptos Display" panose="020B0004020202020204" pitchFamily="34" charset="0"/>
              </a:rPr>
              <a:t>Zone</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på olika sätt kunna komma in i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och göra mål beroende på var det finns yta</a:t>
            </a: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panose="020B0004020202020204" pitchFamily="34" charset="0"/>
              </a:rPr>
              <a:t>Exempel: Genom ta oss runt motståndarna om de står centralt och kommer till inlägg. </a:t>
            </a:r>
            <a:br>
              <a:rPr lang="sv-SE" sz="1400" dirty="0">
                <a:solidFill>
                  <a:schemeClr val="bg1"/>
                </a:solidFill>
                <a:latin typeface="Aptos Display" panose="020B0004020202020204" pitchFamily="34" charset="0"/>
              </a:rPr>
            </a:br>
            <a:r>
              <a:rPr lang="sv-SE" sz="1400" dirty="0">
                <a:solidFill>
                  <a:schemeClr val="bg1"/>
                </a:solidFill>
                <a:latin typeface="Aptos Display" panose="020B0004020202020204" pitchFamily="34" charset="0"/>
              </a:rPr>
              <a:t>Eller genom genombrott centralt om de står brett. </a:t>
            </a:r>
          </a:p>
          <a:p>
            <a:endParaRPr lang="sv-SE" sz="1400" dirty="0">
              <a:solidFill>
                <a:schemeClr val="bg1"/>
              </a:solidFill>
              <a:latin typeface="+mn-lt"/>
            </a:endParaRP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A6CC54AB-FF6B-8FB7-47BE-7F9B5728FF43}"/>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FAC7DBB6-9DD1-E1F0-DB27-C72D31857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42B7F98C-80B8-AF94-E0F2-328A91BD70E2}"/>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a:t>
            </a:r>
            <a:r>
              <a:rPr lang="sv-SE" sz="1100">
                <a:solidFill>
                  <a:schemeClr val="bg1"/>
                </a:solidFill>
                <a:highlight>
                  <a:srgbClr val="005293"/>
                </a:highlight>
                <a:latin typeface="Open Sans"/>
                <a:ea typeface="Open Sans"/>
                <a:cs typeface="Open Sans"/>
              </a:rPr>
              <a:t> </a:t>
            </a:r>
            <a:r>
              <a:rPr lang="sv-SE" sz="1100">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
        <p:nvSpPr>
          <p:cNvPr id="6" name="Rubrik 3">
            <a:extLst>
              <a:ext uri="{FF2B5EF4-FFF2-40B4-BE49-F238E27FC236}">
                <a16:creationId xmlns:a16="http://schemas.microsoft.com/office/drawing/2014/main" id="{4C5603DF-E61B-42E6-2E71-0C77CFC05400}"/>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14643783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9E7ACA-BFC2-5059-AAB2-6F0E05003E98}"/>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19BE74F5-90A7-8BA6-B00B-584DF7DB02BC}"/>
              </a:ext>
            </a:extLst>
          </p:cNvPr>
          <p:cNvSpPr>
            <a:spLocks noGrp="1" noRot="1" noMove="1" noResize="1" noEditPoints="1" noAdjustHandles="1" noChangeArrowheads="1" noChangeShapeType="1"/>
          </p:cNvSpPr>
          <p:nvPr/>
        </p:nvSpPr>
        <p:spPr>
          <a:xfrm>
            <a:off x="0" y="4"/>
            <a:ext cx="12192000" cy="6858000"/>
          </a:xfrm>
          <a:prstGeom prst="rect">
            <a:avLst/>
          </a:prstGeom>
          <a:solidFill>
            <a:srgbClr val="781D2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v-SE" sz="1801"/>
          </a:p>
        </p:txBody>
      </p:sp>
      <p:pic>
        <p:nvPicPr>
          <p:cNvPr id="41" name="Bildobjekt 19" descr="En bild som visar Grafik, logotyp, kyckling, text&#10;&#10;Automatiskt genererad beskrivning">
            <a:extLst>
              <a:ext uri="{FF2B5EF4-FFF2-40B4-BE49-F238E27FC236}">
                <a16:creationId xmlns:a16="http://schemas.microsoft.com/office/drawing/2014/main" id="{99384726-0EB7-FDDB-06B5-B2E4099D4EF3}"/>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2" name="Bildobjekt 1">
            <a:extLst>
              <a:ext uri="{FF2B5EF4-FFF2-40B4-BE49-F238E27FC236}">
                <a16:creationId xmlns:a16="http://schemas.microsoft.com/office/drawing/2014/main" id="{39B080E3-91BE-9FBB-5F6C-A14732B54BB3}"/>
              </a:ext>
            </a:extLst>
          </p:cNvPr>
          <p:cNvPicPr>
            <a:picLocks noChangeAspect="1"/>
          </p:cNvPicPr>
          <p:nvPr/>
        </p:nvPicPr>
        <p:blipFill rotWithShape="1">
          <a:blip r:embed="rId4"/>
          <a:srcRect l="62770" t="2085" r="1812" b="3497"/>
          <a:stretch/>
        </p:blipFill>
        <p:spPr>
          <a:xfrm>
            <a:off x="587989" y="1821637"/>
            <a:ext cx="2659422" cy="3987801"/>
          </a:xfrm>
          <a:prstGeom prst="rect">
            <a:avLst/>
          </a:prstGeom>
        </p:spPr>
      </p:pic>
      <p:pic>
        <p:nvPicPr>
          <p:cNvPr id="4" name="Bildobjekt 3">
            <a:extLst>
              <a:ext uri="{FF2B5EF4-FFF2-40B4-BE49-F238E27FC236}">
                <a16:creationId xmlns:a16="http://schemas.microsoft.com/office/drawing/2014/main" id="{FA4ECD34-F87F-2DEA-66B4-0F87DD48F19B}"/>
              </a:ext>
            </a:extLst>
          </p:cNvPr>
          <p:cNvPicPr>
            <a:picLocks noChangeAspect="1"/>
          </p:cNvPicPr>
          <p:nvPr/>
        </p:nvPicPr>
        <p:blipFill rotWithShape="1">
          <a:blip r:embed="rId4"/>
          <a:srcRect l="62770" t="2085" r="1812" b="3497"/>
          <a:stretch/>
        </p:blipFill>
        <p:spPr>
          <a:xfrm>
            <a:off x="3436579" y="1821637"/>
            <a:ext cx="2659422" cy="3987801"/>
          </a:xfrm>
          <a:prstGeom prst="rect">
            <a:avLst/>
          </a:prstGeom>
        </p:spPr>
      </p:pic>
      <p:pic>
        <p:nvPicPr>
          <p:cNvPr id="7" name="Bildobjekt 6">
            <a:extLst>
              <a:ext uri="{FF2B5EF4-FFF2-40B4-BE49-F238E27FC236}">
                <a16:creationId xmlns:a16="http://schemas.microsoft.com/office/drawing/2014/main" id="{67C6900B-EBAE-555D-3225-842CACDD9ABF}"/>
              </a:ext>
            </a:extLst>
          </p:cNvPr>
          <p:cNvPicPr>
            <a:picLocks noChangeAspect="1"/>
          </p:cNvPicPr>
          <p:nvPr/>
        </p:nvPicPr>
        <p:blipFill rotWithShape="1">
          <a:blip r:embed="rId4"/>
          <a:srcRect l="62770" t="2085" r="1812" b="3497"/>
          <a:stretch/>
        </p:blipFill>
        <p:spPr>
          <a:xfrm>
            <a:off x="6285171" y="1821636"/>
            <a:ext cx="2659422" cy="3987801"/>
          </a:xfrm>
          <a:prstGeom prst="rect">
            <a:avLst/>
          </a:prstGeom>
        </p:spPr>
      </p:pic>
      <p:pic>
        <p:nvPicPr>
          <p:cNvPr id="8" name="Bildobjekt 7">
            <a:extLst>
              <a:ext uri="{FF2B5EF4-FFF2-40B4-BE49-F238E27FC236}">
                <a16:creationId xmlns:a16="http://schemas.microsoft.com/office/drawing/2014/main" id="{AFCC3C81-25F7-056A-F315-37136C40B83D}"/>
              </a:ext>
            </a:extLst>
          </p:cNvPr>
          <p:cNvPicPr>
            <a:picLocks noChangeAspect="1"/>
          </p:cNvPicPr>
          <p:nvPr/>
        </p:nvPicPr>
        <p:blipFill rotWithShape="1">
          <a:blip r:embed="rId4"/>
          <a:srcRect l="62770" t="2085" r="1812" b="3497"/>
          <a:stretch/>
        </p:blipFill>
        <p:spPr>
          <a:xfrm>
            <a:off x="9133761" y="1821636"/>
            <a:ext cx="2659422" cy="3987801"/>
          </a:xfrm>
          <a:prstGeom prst="rect">
            <a:avLst/>
          </a:prstGeom>
        </p:spPr>
      </p:pic>
      <p:sp>
        <p:nvSpPr>
          <p:cNvPr id="9" name="Rektangel 8">
            <a:extLst>
              <a:ext uri="{FF2B5EF4-FFF2-40B4-BE49-F238E27FC236}">
                <a16:creationId xmlns:a16="http://schemas.microsoft.com/office/drawing/2014/main" id="{0E05C93F-29BE-A79F-F92D-ACF10C14AFA9}"/>
              </a:ext>
            </a:extLst>
          </p:cNvPr>
          <p:cNvSpPr>
            <a:spLocks/>
          </p:cNvSpPr>
          <p:nvPr/>
        </p:nvSpPr>
        <p:spPr>
          <a:xfrm>
            <a:off x="587992" y="1828504"/>
            <a:ext cx="2655598"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a:t>CENTRAL TREDJEDEL</a:t>
            </a:r>
          </a:p>
        </p:txBody>
      </p:sp>
      <p:sp>
        <p:nvSpPr>
          <p:cNvPr id="10" name="Rektangel 9">
            <a:extLst>
              <a:ext uri="{FF2B5EF4-FFF2-40B4-BE49-F238E27FC236}">
                <a16:creationId xmlns:a16="http://schemas.microsoft.com/office/drawing/2014/main" id="{6500AE54-7E60-60BD-71FB-AAE61442AB0B}"/>
              </a:ext>
            </a:extLst>
          </p:cNvPr>
          <p:cNvSpPr>
            <a:spLocks noGrp="1" noRot="1" noMove="1" noResize="1" noEditPoints="1" noAdjustHandles="1" noChangeArrowheads="1" noChangeShapeType="1"/>
          </p:cNvSpPr>
          <p:nvPr/>
        </p:nvSpPr>
        <p:spPr>
          <a:xfrm>
            <a:off x="3436577"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1" name="Rektangel 10">
            <a:extLst>
              <a:ext uri="{FF2B5EF4-FFF2-40B4-BE49-F238E27FC236}">
                <a16:creationId xmlns:a16="http://schemas.microsoft.com/office/drawing/2014/main" id="{C37EA860-50AD-F757-8035-1F3520BFED50}"/>
              </a:ext>
            </a:extLst>
          </p:cNvPr>
          <p:cNvSpPr>
            <a:spLocks noGrp="1" noRot="1" noMove="1" noResize="1" noEditPoints="1" noAdjustHandles="1" noChangeArrowheads="1" noChangeShapeType="1"/>
          </p:cNvSpPr>
          <p:nvPr/>
        </p:nvSpPr>
        <p:spPr>
          <a:xfrm>
            <a:off x="6285163"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2" name="Rektangel 11">
            <a:extLst>
              <a:ext uri="{FF2B5EF4-FFF2-40B4-BE49-F238E27FC236}">
                <a16:creationId xmlns:a16="http://schemas.microsoft.com/office/drawing/2014/main" id="{A729D3C0-D243-EABF-7C5F-33B35A73BB77}"/>
              </a:ext>
            </a:extLst>
          </p:cNvPr>
          <p:cNvSpPr>
            <a:spLocks noGrp="1" noRot="1" noMove="1" noResize="1" noEditPoints="1" noAdjustHandles="1" noChangeArrowheads="1" noChangeShapeType="1"/>
          </p:cNvSpPr>
          <p:nvPr/>
        </p:nvSpPr>
        <p:spPr>
          <a:xfrm>
            <a:off x="9133745" y="1821635"/>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3" name="textruta 12">
            <a:extLst>
              <a:ext uri="{FF2B5EF4-FFF2-40B4-BE49-F238E27FC236}">
                <a16:creationId xmlns:a16="http://schemas.microsoft.com/office/drawing/2014/main" id="{32E35B1F-EBF9-98AB-6FD2-FFEB62DBFE62}"/>
              </a:ext>
            </a:extLst>
          </p:cNvPr>
          <p:cNvSpPr txBox="1"/>
          <p:nvPr/>
        </p:nvSpPr>
        <p:spPr>
          <a:xfrm>
            <a:off x="1191545" y="1397615"/>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TREDJEDELAR </a:t>
            </a:r>
          </a:p>
        </p:txBody>
      </p:sp>
      <p:sp>
        <p:nvSpPr>
          <p:cNvPr id="16" name="textruta 15">
            <a:extLst>
              <a:ext uri="{FF2B5EF4-FFF2-40B4-BE49-F238E27FC236}">
                <a16:creationId xmlns:a16="http://schemas.microsoft.com/office/drawing/2014/main" id="{7389349A-0E5F-4EDE-1848-933352729942}"/>
              </a:ext>
            </a:extLst>
          </p:cNvPr>
          <p:cNvSpPr txBox="1"/>
          <p:nvPr/>
        </p:nvSpPr>
        <p:spPr>
          <a:xfrm>
            <a:off x="4040138" y="1397615"/>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KORRIDORER </a:t>
            </a:r>
          </a:p>
        </p:txBody>
      </p:sp>
      <p:sp>
        <p:nvSpPr>
          <p:cNvPr id="17" name="textruta 16">
            <a:extLst>
              <a:ext uri="{FF2B5EF4-FFF2-40B4-BE49-F238E27FC236}">
                <a16:creationId xmlns:a16="http://schemas.microsoft.com/office/drawing/2014/main" id="{CB13481E-E03F-3099-95F1-84A88D0560C0}"/>
              </a:ext>
            </a:extLst>
          </p:cNvPr>
          <p:cNvSpPr txBox="1"/>
          <p:nvPr/>
        </p:nvSpPr>
        <p:spPr>
          <a:xfrm>
            <a:off x="7077902" y="1394881"/>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SPELYTOR </a:t>
            </a:r>
          </a:p>
        </p:txBody>
      </p:sp>
      <p:sp>
        <p:nvSpPr>
          <p:cNvPr id="18" name="textruta 17">
            <a:extLst>
              <a:ext uri="{FF2B5EF4-FFF2-40B4-BE49-F238E27FC236}">
                <a16:creationId xmlns:a16="http://schemas.microsoft.com/office/drawing/2014/main" id="{14390A36-670C-EF82-1CE0-84965B603804}"/>
              </a:ext>
            </a:extLst>
          </p:cNvPr>
          <p:cNvSpPr txBox="1"/>
          <p:nvPr/>
        </p:nvSpPr>
        <p:spPr>
          <a:xfrm>
            <a:off x="10043129" y="1362549"/>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ZONER </a:t>
            </a:r>
          </a:p>
        </p:txBody>
      </p:sp>
      <p:cxnSp>
        <p:nvCxnSpPr>
          <p:cNvPr id="22" name="Rak koppling 21">
            <a:extLst>
              <a:ext uri="{FF2B5EF4-FFF2-40B4-BE49-F238E27FC236}">
                <a16:creationId xmlns:a16="http://schemas.microsoft.com/office/drawing/2014/main" id="{060EEAD6-C4B3-C0AE-6329-48A95C099ABA}"/>
              </a:ext>
            </a:extLst>
          </p:cNvPr>
          <p:cNvCxnSpPr>
            <a:cxnSpLocks noGrp="1" noRot="1" noMove="1" noResize="1" noEditPoints="1" noAdjustHandles="1" noChangeArrowheads="1" noChangeShapeType="1"/>
          </p:cNvCxnSpPr>
          <p:nvPr/>
        </p:nvCxnSpPr>
        <p:spPr>
          <a:xfrm>
            <a:off x="655949" y="3318934"/>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25" name="Rak koppling 24">
            <a:extLst>
              <a:ext uri="{FF2B5EF4-FFF2-40B4-BE49-F238E27FC236}">
                <a16:creationId xmlns:a16="http://schemas.microsoft.com/office/drawing/2014/main" id="{1EA63770-439C-2330-9793-D7262597EDFF}"/>
              </a:ext>
            </a:extLst>
          </p:cNvPr>
          <p:cNvCxnSpPr>
            <a:cxnSpLocks noGrp="1" noRot="1" noMove="1" noResize="1" noEditPoints="1" noAdjustHandles="1" noChangeArrowheads="1" noChangeShapeType="1"/>
          </p:cNvCxnSpPr>
          <p:nvPr/>
        </p:nvCxnSpPr>
        <p:spPr>
          <a:xfrm>
            <a:off x="655949" y="4377266"/>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26" name="textruta 25">
            <a:extLst>
              <a:ext uri="{FF2B5EF4-FFF2-40B4-BE49-F238E27FC236}">
                <a16:creationId xmlns:a16="http://schemas.microsoft.com/office/drawing/2014/main" id="{F7064B1A-142E-BDCE-8C16-F7CE69DF83E0}"/>
              </a:ext>
            </a:extLst>
          </p:cNvPr>
          <p:cNvSpPr txBox="1"/>
          <p:nvPr/>
        </p:nvSpPr>
        <p:spPr>
          <a:xfrm>
            <a:off x="1233003" y="2590882"/>
            <a:ext cx="1407278" cy="253916"/>
          </a:xfrm>
          <a:prstGeom prst="rect">
            <a:avLst/>
          </a:prstGeom>
          <a:noFill/>
        </p:spPr>
        <p:txBody>
          <a:bodyPr wrap="square" rtlCol="0">
            <a:spAutoFit/>
          </a:bodyPr>
          <a:lstStyle/>
          <a:p>
            <a:r>
              <a:rPr lang="sv-SE" sz="1050">
                <a:solidFill>
                  <a:schemeClr val="bg2"/>
                </a:solidFill>
              </a:rPr>
              <a:t>SISTA TREDJEDELEN</a:t>
            </a:r>
          </a:p>
        </p:txBody>
      </p:sp>
      <p:sp>
        <p:nvSpPr>
          <p:cNvPr id="27" name="textruta 26">
            <a:extLst>
              <a:ext uri="{FF2B5EF4-FFF2-40B4-BE49-F238E27FC236}">
                <a16:creationId xmlns:a16="http://schemas.microsoft.com/office/drawing/2014/main" id="{950583A3-B16A-E58A-5F98-C7761650B2A6}"/>
              </a:ext>
            </a:extLst>
          </p:cNvPr>
          <p:cNvSpPr txBox="1"/>
          <p:nvPr/>
        </p:nvSpPr>
        <p:spPr>
          <a:xfrm>
            <a:off x="1191549" y="5068609"/>
            <a:ext cx="1579918" cy="253916"/>
          </a:xfrm>
          <a:prstGeom prst="rect">
            <a:avLst/>
          </a:prstGeom>
          <a:noFill/>
        </p:spPr>
        <p:txBody>
          <a:bodyPr wrap="square" rtlCol="0">
            <a:spAutoFit/>
          </a:bodyPr>
          <a:lstStyle/>
          <a:p>
            <a:r>
              <a:rPr lang="sv-SE" sz="1050">
                <a:solidFill>
                  <a:schemeClr val="bg2"/>
                </a:solidFill>
              </a:rPr>
              <a:t>FÖRSTA TREDJEDELEN</a:t>
            </a:r>
          </a:p>
        </p:txBody>
      </p:sp>
      <p:cxnSp>
        <p:nvCxnSpPr>
          <p:cNvPr id="28" name="Rak koppling 27">
            <a:extLst>
              <a:ext uri="{FF2B5EF4-FFF2-40B4-BE49-F238E27FC236}">
                <a16:creationId xmlns:a16="http://schemas.microsoft.com/office/drawing/2014/main" id="{7C21C5F2-AFE7-9F5A-9CA5-8408BBD7C473}"/>
              </a:ext>
            </a:extLst>
          </p:cNvPr>
          <p:cNvCxnSpPr>
            <a:cxnSpLocks noGrp="1" noRot="1" noMove="1" noResize="1" noEditPoints="1" noAdjustHandles="1" noChangeArrowheads="1" noChangeShapeType="1"/>
          </p:cNvCxnSpPr>
          <p:nvPr/>
        </p:nvCxnSpPr>
        <p:spPr>
          <a:xfrm flipV="1">
            <a:off x="4064000"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6" name="Rak koppling 35">
            <a:extLst>
              <a:ext uri="{FF2B5EF4-FFF2-40B4-BE49-F238E27FC236}">
                <a16:creationId xmlns:a16="http://schemas.microsoft.com/office/drawing/2014/main" id="{E7BC2091-B990-D129-58D8-905E1693E586}"/>
              </a:ext>
            </a:extLst>
          </p:cNvPr>
          <p:cNvCxnSpPr>
            <a:cxnSpLocks noGrp="1" noRot="1" noMove="1" noResize="1" noEditPoints="1" noAdjustHandles="1" noChangeArrowheads="1" noChangeShapeType="1"/>
          </p:cNvCxnSpPr>
          <p:nvPr/>
        </p:nvCxnSpPr>
        <p:spPr>
          <a:xfrm flipV="1">
            <a:off x="4467225"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7" name="Rak koppling 36">
            <a:extLst>
              <a:ext uri="{FF2B5EF4-FFF2-40B4-BE49-F238E27FC236}">
                <a16:creationId xmlns:a16="http://schemas.microsoft.com/office/drawing/2014/main" id="{921D4251-90A0-53C7-14EB-5731B72E4196}"/>
              </a:ext>
            </a:extLst>
          </p:cNvPr>
          <p:cNvCxnSpPr>
            <a:cxnSpLocks noGrp="1" noRot="1" noMove="1" noResize="1" noEditPoints="1" noAdjustHandles="1" noChangeArrowheads="1" noChangeShapeType="1"/>
          </p:cNvCxnSpPr>
          <p:nvPr/>
        </p:nvCxnSpPr>
        <p:spPr>
          <a:xfrm flipV="1">
            <a:off x="5116513" y="2100267"/>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8" name="Rak koppling 37">
            <a:extLst>
              <a:ext uri="{FF2B5EF4-FFF2-40B4-BE49-F238E27FC236}">
                <a16:creationId xmlns:a16="http://schemas.microsoft.com/office/drawing/2014/main" id="{1638E11A-0356-6C46-7F65-421D2681425A}"/>
              </a:ext>
            </a:extLst>
          </p:cNvPr>
          <p:cNvCxnSpPr>
            <a:cxnSpLocks noGrp="1" noRot="1" noMove="1" noResize="1" noEditPoints="1" noAdjustHandles="1" noChangeArrowheads="1" noChangeShapeType="1"/>
          </p:cNvCxnSpPr>
          <p:nvPr/>
        </p:nvCxnSpPr>
        <p:spPr>
          <a:xfrm flipV="1">
            <a:off x="5513388" y="2100266"/>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sp>
        <p:nvSpPr>
          <p:cNvPr id="39" name="textruta 38">
            <a:extLst>
              <a:ext uri="{FF2B5EF4-FFF2-40B4-BE49-F238E27FC236}">
                <a16:creationId xmlns:a16="http://schemas.microsoft.com/office/drawing/2014/main" id="{AF1A764C-5D95-CFC3-5A6B-E076CB30D7AB}"/>
              </a:ext>
            </a:extLst>
          </p:cNvPr>
          <p:cNvSpPr txBox="1"/>
          <p:nvPr/>
        </p:nvSpPr>
        <p:spPr>
          <a:xfrm>
            <a:off x="3727435" y="3041529"/>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40" name="textruta 39">
            <a:extLst>
              <a:ext uri="{FF2B5EF4-FFF2-40B4-BE49-F238E27FC236}">
                <a16:creationId xmlns:a16="http://schemas.microsoft.com/office/drawing/2014/main" id="{D983B202-217B-7580-85DD-6C09567B28AA}"/>
              </a:ext>
            </a:extLst>
          </p:cNvPr>
          <p:cNvSpPr txBox="1"/>
          <p:nvPr/>
        </p:nvSpPr>
        <p:spPr>
          <a:xfrm>
            <a:off x="4223074" y="2990729"/>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44" name="textruta 43">
            <a:extLst>
              <a:ext uri="{FF2B5EF4-FFF2-40B4-BE49-F238E27FC236}">
                <a16:creationId xmlns:a16="http://schemas.microsoft.com/office/drawing/2014/main" id="{462D9A05-D593-D813-8002-BF390D91E3E1}"/>
              </a:ext>
            </a:extLst>
          </p:cNvPr>
          <p:cNvSpPr txBox="1"/>
          <p:nvPr/>
        </p:nvSpPr>
        <p:spPr>
          <a:xfrm>
            <a:off x="5781838" y="3050271"/>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45" name="textruta 44">
            <a:extLst>
              <a:ext uri="{FF2B5EF4-FFF2-40B4-BE49-F238E27FC236}">
                <a16:creationId xmlns:a16="http://schemas.microsoft.com/office/drawing/2014/main" id="{7C09A832-A475-16C4-97D8-D59200EDA72C}"/>
              </a:ext>
            </a:extLst>
          </p:cNvPr>
          <p:cNvSpPr txBox="1"/>
          <p:nvPr/>
        </p:nvSpPr>
        <p:spPr>
          <a:xfrm>
            <a:off x="5292096" y="2998915"/>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46" name="textruta 45">
            <a:extLst>
              <a:ext uri="{FF2B5EF4-FFF2-40B4-BE49-F238E27FC236}">
                <a16:creationId xmlns:a16="http://schemas.microsoft.com/office/drawing/2014/main" id="{48D4AC2C-F111-FCF6-C4FC-7720644A729B}"/>
              </a:ext>
            </a:extLst>
          </p:cNvPr>
          <p:cNvSpPr txBox="1"/>
          <p:nvPr/>
        </p:nvSpPr>
        <p:spPr>
          <a:xfrm>
            <a:off x="4765840" y="2942551"/>
            <a:ext cx="45719" cy="1815882"/>
          </a:xfrm>
          <a:prstGeom prst="rect">
            <a:avLst/>
          </a:prstGeom>
          <a:noFill/>
        </p:spPr>
        <p:txBody>
          <a:bodyPr wrap="square" rtlCol="0">
            <a:spAutoFit/>
          </a:bodyPr>
          <a:lstStyle/>
          <a:p>
            <a:pPr algn="ctr"/>
            <a:r>
              <a:rPr lang="sv-SE" sz="700">
                <a:solidFill>
                  <a:schemeClr val="bg2"/>
                </a:solidFill>
              </a:rPr>
              <a:t>CENTRAL </a:t>
            </a:r>
          </a:p>
          <a:p>
            <a:pPr algn="ctr"/>
            <a:r>
              <a:rPr lang="sv-SE" sz="700">
                <a:solidFill>
                  <a:schemeClr val="bg2"/>
                </a:solidFill>
              </a:rPr>
              <a:t> KORRIDOR</a:t>
            </a:r>
          </a:p>
        </p:txBody>
      </p:sp>
      <p:sp>
        <p:nvSpPr>
          <p:cNvPr id="47" name="textruta 46">
            <a:extLst>
              <a:ext uri="{FF2B5EF4-FFF2-40B4-BE49-F238E27FC236}">
                <a16:creationId xmlns:a16="http://schemas.microsoft.com/office/drawing/2014/main" id="{D7BB5F16-68A3-3C8E-EFE5-92BE66A48D98}"/>
              </a:ext>
            </a:extLst>
          </p:cNvPr>
          <p:cNvSpPr txBox="1"/>
          <p:nvPr/>
        </p:nvSpPr>
        <p:spPr>
          <a:xfrm>
            <a:off x="6191116" y="5032240"/>
            <a:ext cx="2918401" cy="369332"/>
          </a:xfrm>
          <a:prstGeom prst="rect">
            <a:avLst/>
          </a:prstGeom>
          <a:noFill/>
        </p:spPr>
        <p:txBody>
          <a:bodyPr wrap="square" rtlCol="0">
            <a:spAutoFit/>
          </a:bodyPr>
          <a:lstStyle/>
          <a:p>
            <a:pPr algn="ctr"/>
            <a:r>
              <a:rPr lang="sv-SE" sz="1100" b="1">
                <a:solidFill>
                  <a:schemeClr val="bg2"/>
                </a:solidFill>
              </a:rPr>
              <a:t>UTGÅNGSYTA</a:t>
            </a:r>
            <a:r>
              <a:rPr lang="sv-SE" sz="1050">
                <a:solidFill>
                  <a:schemeClr val="bg2"/>
                </a:solidFill>
              </a:rPr>
              <a:t> </a:t>
            </a:r>
          </a:p>
          <a:p>
            <a:pPr algn="ctr"/>
            <a:r>
              <a:rPr lang="sv-SE" sz="700">
                <a:solidFill>
                  <a:schemeClr val="bg2"/>
                </a:solidFill>
              </a:rPr>
              <a:t>FRAMFÖR MOTSTÅNDARNAS FORWARDS</a:t>
            </a:r>
          </a:p>
        </p:txBody>
      </p:sp>
      <p:cxnSp>
        <p:nvCxnSpPr>
          <p:cNvPr id="48" name="Rak koppling 47">
            <a:extLst>
              <a:ext uri="{FF2B5EF4-FFF2-40B4-BE49-F238E27FC236}">
                <a16:creationId xmlns:a16="http://schemas.microsoft.com/office/drawing/2014/main" id="{70DF6D79-0538-D272-3AB5-6FA956526CEF}"/>
              </a:ext>
            </a:extLst>
          </p:cNvPr>
          <p:cNvCxnSpPr>
            <a:cxnSpLocks noGrp="1" noRot="1" noMove="1" noResize="1" noEditPoints="1" noAdjustHandles="1" noChangeArrowheads="1" noChangeShapeType="1"/>
          </p:cNvCxnSpPr>
          <p:nvPr/>
        </p:nvCxnSpPr>
        <p:spPr>
          <a:xfrm>
            <a:off x="6369619" y="4802553"/>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49" name="Rak koppling 48">
            <a:extLst>
              <a:ext uri="{FF2B5EF4-FFF2-40B4-BE49-F238E27FC236}">
                <a16:creationId xmlns:a16="http://schemas.microsoft.com/office/drawing/2014/main" id="{C0BDFE3E-FBC9-BA4C-5873-7E6CE799A4A7}"/>
              </a:ext>
            </a:extLst>
          </p:cNvPr>
          <p:cNvCxnSpPr>
            <a:cxnSpLocks noGrp="1" noRot="1" noMove="1" noResize="1" noEditPoints="1" noAdjustHandles="1" noChangeArrowheads="1" noChangeShapeType="1"/>
          </p:cNvCxnSpPr>
          <p:nvPr/>
        </p:nvCxnSpPr>
        <p:spPr>
          <a:xfrm>
            <a:off x="6352685" y="3848209"/>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50" name="Rak koppling 49">
            <a:extLst>
              <a:ext uri="{FF2B5EF4-FFF2-40B4-BE49-F238E27FC236}">
                <a16:creationId xmlns:a16="http://schemas.microsoft.com/office/drawing/2014/main" id="{ADF914DA-69C2-A197-330F-EED114FA7234}"/>
              </a:ext>
            </a:extLst>
          </p:cNvPr>
          <p:cNvCxnSpPr>
            <a:cxnSpLocks noGrp="1" noRot="1" noMove="1" noResize="1" noEditPoints="1" noAdjustHandles="1" noChangeArrowheads="1" noChangeShapeType="1"/>
          </p:cNvCxnSpPr>
          <p:nvPr/>
        </p:nvCxnSpPr>
        <p:spPr>
          <a:xfrm>
            <a:off x="6352685" y="2892792"/>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51" name="textruta 50">
            <a:extLst>
              <a:ext uri="{FF2B5EF4-FFF2-40B4-BE49-F238E27FC236}">
                <a16:creationId xmlns:a16="http://schemas.microsoft.com/office/drawing/2014/main" id="{C5F38FDB-05E1-1901-B6EE-2350B0E8E96A}"/>
              </a:ext>
            </a:extLst>
          </p:cNvPr>
          <p:cNvSpPr txBox="1"/>
          <p:nvPr/>
        </p:nvSpPr>
        <p:spPr>
          <a:xfrm>
            <a:off x="6191113" y="4140720"/>
            <a:ext cx="2918401" cy="369332"/>
          </a:xfrm>
          <a:prstGeom prst="rect">
            <a:avLst/>
          </a:prstGeom>
          <a:noFill/>
        </p:spPr>
        <p:txBody>
          <a:bodyPr wrap="square" rtlCol="0">
            <a:spAutoFit/>
          </a:bodyPr>
          <a:lstStyle/>
          <a:p>
            <a:pPr algn="ctr"/>
            <a:r>
              <a:rPr lang="sv-SE" sz="1100" b="1">
                <a:solidFill>
                  <a:schemeClr val="bg2"/>
                </a:solidFill>
              </a:rPr>
              <a:t>SPELYTA 1</a:t>
            </a:r>
            <a:r>
              <a:rPr lang="sv-SE" sz="1050">
                <a:solidFill>
                  <a:schemeClr val="bg2"/>
                </a:solidFill>
              </a:rPr>
              <a:t> </a:t>
            </a:r>
          </a:p>
          <a:p>
            <a:pPr algn="ctr"/>
            <a:r>
              <a:rPr lang="sv-SE" sz="700">
                <a:solidFill>
                  <a:schemeClr val="bg2"/>
                </a:solidFill>
              </a:rPr>
              <a:t>BAKOM MOTSTÅNDARNAS FORWARDS</a:t>
            </a:r>
          </a:p>
        </p:txBody>
      </p:sp>
      <p:sp>
        <p:nvSpPr>
          <p:cNvPr id="52" name="textruta 51">
            <a:extLst>
              <a:ext uri="{FF2B5EF4-FFF2-40B4-BE49-F238E27FC236}">
                <a16:creationId xmlns:a16="http://schemas.microsoft.com/office/drawing/2014/main" id="{806D5864-7D08-6A3E-F7B2-74C0F4A0127D}"/>
              </a:ext>
            </a:extLst>
          </p:cNvPr>
          <p:cNvSpPr txBox="1"/>
          <p:nvPr/>
        </p:nvSpPr>
        <p:spPr>
          <a:xfrm>
            <a:off x="6169031" y="3200504"/>
            <a:ext cx="2918401" cy="369332"/>
          </a:xfrm>
          <a:prstGeom prst="rect">
            <a:avLst/>
          </a:prstGeom>
          <a:noFill/>
        </p:spPr>
        <p:txBody>
          <a:bodyPr wrap="square" rtlCol="0">
            <a:spAutoFit/>
          </a:bodyPr>
          <a:lstStyle/>
          <a:p>
            <a:pPr algn="ctr"/>
            <a:r>
              <a:rPr lang="sv-SE" sz="1100" b="1">
                <a:solidFill>
                  <a:schemeClr val="bg2"/>
                </a:solidFill>
              </a:rPr>
              <a:t>SPELYTA 2</a:t>
            </a:r>
            <a:r>
              <a:rPr lang="sv-SE" sz="1050">
                <a:solidFill>
                  <a:schemeClr val="bg2"/>
                </a:solidFill>
              </a:rPr>
              <a:t> </a:t>
            </a:r>
          </a:p>
          <a:p>
            <a:pPr algn="ctr"/>
            <a:r>
              <a:rPr lang="sv-SE" sz="700">
                <a:solidFill>
                  <a:schemeClr val="bg2"/>
                </a:solidFill>
              </a:rPr>
              <a:t>BAKOM MOTSTÅNDARNAS MITTFÄLT</a:t>
            </a:r>
          </a:p>
        </p:txBody>
      </p:sp>
      <p:sp>
        <p:nvSpPr>
          <p:cNvPr id="53" name="textruta 52">
            <a:extLst>
              <a:ext uri="{FF2B5EF4-FFF2-40B4-BE49-F238E27FC236}">
                <a16:creationId xmlns:a16="http://schemas.microsoft.com/office/drawing/2014/main" id="{D78326EB-4D7E-99D9-ADD3-C06B0BB8E280}"/>
              </a:ext>
            </a:extLst>
          </p:cNvPr>
          <p:cNvSpPr txBox="1"/>
          <p:nvPr/>
        </p:nvSpPr>
        <p:spPr>
          <a:xfrm>
            <a:off x="6169031" y="2249788"/>
            <a:ext cx="2918401" cy="369332"/>
          </a:xfrm>
          <a:prstGeom prst="rect">
            <a:avLst/>
          </a:prstGeom>
          <a:noFill/>
        </p:spPr>
        <p:txBody>
          <a:bodyPr wrap="square" rtlCol="0">
            <a:spAutoFit/>
          </a:bodyPr>
          <a:lstStyle/>
          <a:p>
            <a:pPr algn="ctr"/>
            <a:r>
              <a:rPr lang="sv-SE" sz="1100" b="1">
                <a:solidFill>
                  <a:schemeClr val="bg2"/>
                </a:solidFill>
              </a:rPr>
              <a:t>SPELYTA 3</a:t>
            </a:r>
            <a:r>
              <a:rPr lang="sv-SE" sz="1050">
                <a:solidFill>
                  <a:schemeClr val="bg2"/>
                </a:solidFill>
              </a:rPr>
              <a:t> </a:t>
            </a:r>
          </a:p>
          <a:p>
            <a:pPr algn="ctr"/>
            <a:r>
              <a:rPr lang="sv-SE" sz="700">
                <a:solidFill>
                  <a:schemeClr val="bg2"/>
                </a:solidFill>
              </a:rPr>
              <a:t>BAKOM MOTSTÅNDARNAS BACKAR</a:t>
            </a:r>
          </a:p>
        </p:txBody>
      </p:sp>
      <p:sp>
        <p:nvSpPr>
          <p:cNvPr id="54" name="Rektangel 53">
            <a:extLst>
              <a:ext uri="{FF2B5EF4-FFF2-40B4-BE49-F238E27FC236}">
                <a16:creationId xmlns:a16="http://schemas.microsoft.com/office/drawing/2014/main" id="{56EB69D3-1080-F804-AA05-D58BC5F5971D}"/>
              </a:ext>
            </a:extLst>
          </p:cNvPr>
          <p:cNvSpPr/>
          <p:nvPr/>
        </p:nvSpPr>
        <p:spPr>
          <a:xfrm>
            <a:off x="10160003" y="2100264"/>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GOLDEN</a:t>
            </a:r>
          </a:p>
          <a:p>
            <a:pPr algn="ctr"/>
            <a:r>
              <a:rPr lang="sv-SE" sz="601"/>
              <a:t>ZONE</a:t>
            </a:r>
          </a:p>
        </p:txBody>
      </p:sp>
      <p:sp>
        <p:nvSpPr>
          <p:cNvPr id="55" name="Rektangel 54">
            <a:extLst>
              <a:ext uri="{FF2B5EF4-FFF2-40B4-BE49-F238E27FC236}">
                <a16:creationId xmlns:a16="http://schemas.microsoft.com/office/drawing/2014/main" id="{5D1FF996-3B5D-1D2D-8AF3-257F0FDA47B3}"/>
              </a:ext>
            </a:extLst>
          </p:cNvPr>
          <p:cNvSpPr/>
          <p:nvPr/>
        </p:nvSpPr>
        <p:spPr>
          <a:xfrm>
            <a:off x="9761164"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56" name="Rektangel 55">
            <a:extLst>
              <a:ext uri="{FF2B5EF4-FFF2-40B4-BE49-F238E27FC236}">
                <a16:creationId xmlns:a16="http://schemas.microsoft.com/office/drawing/2014/main" id="{40D1A9BC-F057-93E0-83B8-A52BB864A396}"/>
              </a:ext>
            </a:extLst>
          </p:cNvPr>
          <p:cNvSpPr/>
          <p:nvPr/>
        </p:nvSpPr>
        <p:spPr>
          <a:xfrm>
            <a:off x="10827683"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57" name="Rektangel 56">
            <a:extLst>
              <a:ext uri="{FF2B5EF4-FFF2-40B4-BE49-F238E27FC236}">
                <a16:creationId xmlns:a16="http://schemas.microsoft.com/office/drawing/2014/main" id="{6D1557A3-559C-4504-4F5B-582E8B40D610}"/>
              </a:ext>
            </a:extLst>
          </p:cNvPr>
          <p:cNvSpPr/>
          <p:nvPr/>
        </p:nvSpPr>
        <p:spPr>
          <a:xfrm>
            <a:off x="9761163" y="263145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ASSIST</a:t>
            </a:r>
          </a:p>
          <a:p>
            <a:pPr algn="ctr"/>
            <a:r>
              <a:rPr lang="sv-SE" sz="601"/>
              <a:t>ZONE</a:t>
            </a:r>
          </a:p>
        </p:txBody>
      </p:sp>
      <p:sp>
        <p:nvSpPr>
          <p:cNvPr id="61" name="Rektangel 60">
            <a:extLst>
              <a:ext uri="{FF2B5EF4-FFF2-40B4-BE49-F238E27FC236}">
                <a16:creationId xmlns:a16="http://schemas.microsoft.com/office/drawing/2014/main" id="{0F705E9A-8237-08FA-1E34-064D5AED6CAC}"/>
              </a:ext>
            </a:extLst>
          </p:cNvPr>
          <p:cNvSpPr/>
          <p:nvPr/>
        </p:nvSpPr>
        <p:spPr>
          <a:xfrm>
            <a:off x="10160003" y="5063096"/>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GOLDEN</a:t>
            </a:r>
          </a:p>
          <a:p>
            <a:pPr algn="ctr"/>
            <a:r>
              <a:rPr lang="sv-SE" sz="601"/>
              <a:t>ZONE</a:t>
            </a:r>
          </a:p>
        </p:txBody>
      </p:sp>
      <p:sp>
        <p:nvSpPr>
          <p:cNvPr id="62" name="Rektangel 61">
            <a:extLst>
              <a:ext uri="{FF2B5EF4-FFF2-40B4-BE49-F238E27FC236}">
                <a16:creationId xmlns:a16="http://schemas.microsoft.com/office/drawing/2014/main" id="{67E3DA18-E650-C283-F5BA-D76282648F3A}"/>
              </a:ext>
            </a:extLst>
          </p:cNvPr>
          <p:cNvSpPr/>
          <p:nvPr/>
        </p:nvSpPr>
        <p:spPr>
          <a:xfrm>
            <a:off x="9761164"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63" name="Rektangel 62">
            <a:extLst>
              <a:ext uri="{FF2B5EF4-FFF2-40B4-BE49-F238E27FC236}">
                <a16:creationId xmlns:a16="http://schemas.microsoft.com/office/drawing/2014/main" id="{CC2FFF66-ECF5-EBDF-3033-591912476166}"/>
              </a:ext>
            </a:extLst>
          </p:cNvPr>
          <p:cNvSpPr/>
          <p:nvPr/>
        </p:nvSpPr>
        <p:spPr>
          <a:xfrm>
            <a:off x="10827683"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64" name="Rektangel 63">
            <a:extLst>
              <a:ext uri="{FF2B5EF4-FFF2-40B4-BE49-F238E27FC236}">
                <a16:creationId xmlns:a16="http://schemas.microsoft.com/office/drawing/2014/main" id="{35649F86-E78A-17D0-3DFE-F6BDD15B4C3C}"/>
              </a:ext>
            </a:extLst>
          </p:cNvPr>
          <p:cNvSpPr/>
          <p:nvPr/>
        </p:nvSpPr>
        <p:spPr>
          <a:xfrm>
            <a:off x="9761163" y="452421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ASSIST</a:t>
            </a:r>
          </a:p>
          <a:p>
            <a:pPr algn="ctr"/>
            <a:r>
              <a:rPr lang="sv-SE" sz="601"/>
              <a:t>ZONE</a:t>
            </a:r>
          </a:p>
        </p:txBody>
      </p:sp>
      <p:sp>
        <p:nvSpPr>
          <p:cNvPr id="19" name="Cirkel">
            <a:extLst>
              <a:ext uri="{FF2B5EF4-FFF2-40B4-BE49-F238E27FC236}">
                <a16:creationId xmlns:a16="http://schemas.microsoft.com/office/drawing/2014/main" id="{F9586617-BE62-E0DA-EC85-793707011353}"/>
              </a:ext>
            </a:extLst>
          </p:cNvPr>
          <p:cNvSpPr/>
          <p:nvPr/>
        </p:nvSpPr>
        <p:spPr>
          <a:xfrm>
            <a:off x="7267341" y="46665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FW</a:t>
            </a:r>
            <a:endParaRPr lang="sv-SE" sz="450">
              <a:solidFill>
                <a:srgbClr val="FFFFFF"/>
              </a:solidFill>
              <a:latin typeface="Neue Haas Grotesk Text Pro"/>
            </a:endParaRPr>
          </a:p>
        </p:txBody>
      </p:sp>
      <p:sp>
        <p:nvSpPr>
          <p:cNvPr id="21" name="Cirkel">
            <a:extLst>
              <a:ext uri="{FF2B5EF4-FFF2-40B4-BE49-F238E27FC236}">
                <a16:creationId xmlns:a16="http://schemas.microsoft.com/office/drawing/2014/main" id="{9F50BE3A-A0F7-D9D1-0FB6-C57162940A2F}"/>
              </a:ext>
            </a:extLst>
          </p:cNvPr>
          <p:cNvSpPr/>
          <p:nvPr/>
        </p:nvSpPr>
        <p:spPr>
          <a:xfrm>
            <a:off x="7862464" y="465041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FW</a:t>
            </a:r>
            <a:endParaRPr lang="sv-SE" sz="450">
              <a:solidFill>
                <a:srgbClr val="FFFFFF"/>
              </a:solidFill>
              <a:latin typeface="Neue Haas Grotesk Text Pro"/>
            </a:endParaRPr>
          </a:p>
        </p:txBody>
      </p:sp>
      <p:sp>
        <p:nvSpPr>
          <p:cNvPr id="23" name="Cirkel">
            <a:extLst>
              <a:ext uri="{FF2B5EF4-FFF2-40B4-BE49-F238E27FC236}">
                <a16:creationId xmlns:a16="http://schemas.microsoft.com/office/drawing/2014/main" id="{2080B5C9-7346-4F7C-0944-A409419189FF}"/>
              </a:ext>
            </a:extLst>
          </p:cNvPr>
          <p:cNvSpPr/>
          <p:nvPr/>
        </p:nvSpPr>
        <p:spPr>
          <a:xfrm>
            <a:off x="7202643"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CM</a:t>
            </a:r>
          </a:p>
        </p:txBody>
      </p:sp>
      <p:sp>
        <p:nvSpPr>
          <p:cNvPr id="24" name="Cirkel">
            <a:extLst>
              <a:ext uri="{FF2B5EF4-FFF2-40B4-BE49-F238E27FC236}">
                <a16:creationId xmlns:a16="http://schemas.microsoft.com/office/drawing/2014/main" id="{CB22629E-9C2A-72B4-BABB-8542698CBE7C}"/>
              </a:ext>
            </a:extLst>
          </p:cNvPr>
          <p:cNvSpPr/>
          <p:nvPr/>
        </p:nvSpPr>
        <p:spPr>
          <a:xfrm>
            <a:off x="7878378" y="3732046"/>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CM</a:t>
            </a:r>
          </a:p>
        </p:txBody>
      </p:sp>
      <p:sp>
        <p:nvSpPr>
          <p:cNvPr id="29" name="Cirkel">
            <a:extLst>
              <a:ext uri="{FF2B5EF4-FFF2-40B4-BE49-F238E27FC236}">
                <a16:creationId xmlns:a16="http://schemas.microsoft.com/office/drawing/2014/main" id="{7B7994B7-A0D1-4D4D-1B57-996C80FF6E24}"/>
              </a:ext>
            </a:extLst>
          </p:cNvPr>
          <p:cNvSpPr/>
          <p:nvPr/>
        </p:nvSpPr>
        <p:spPr>
          <a:xfrm>
            <a:off x="6703030"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YM</a:t>
            </a:r>
          </a:p>
        </p:txBody>
      </p:sp>
      <p:sp>
        <p:nvSpPr>
          <p:cNvPr id="30" name="Cirkel">
            <a:extLst>
              <a:ext uri="{FF2B5EF4-FFF2-40B4-BE49-F238E27FC236}">
                <a16:creationId xmlns:a16="http://schemas.microsoft.com/office/drawing/2014/main" id="{18497933-AF4A-8025-7FC4-DF366A772E0F}"/>
              </a:ext>
            </a:extLst>
          </p:cNvPr>
          <p:cNvSpPr/>
          <p:nvPr/>
        </p:nvSpPr>
        <p:spPr>
          <a:xfrm>
            <a:off x="8410340" y="37140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YM</a:t>
            </a:r>
          </a:p>
        </p:txBody>
      </p:sp>
      <p:sp>
        <p:nvSpPr>
          <p:cNvPr id="31" name="Cirkel">
            <a:extLst>
              <a:ext uri="{FF2B5EF4-FFF2-40B4-BE49-F238E27FC236}">
                <a16:creationId xmlns:a16="http://schemas.microsoft.com/office/drawing/2014/main" id="{DB659456-31AF-DA63-6FE1-9DB735C157CF}"/>
              </a:ext>
            </a:extLst>
          </p:cNvPr>
          <p:cNvSpPr/>
          <p:nvPr/>
        </p:nvSpPr>
        <p:spPr>
          <a:xfrm>
            <a:off x="7204425" y="277819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MB</a:t>
            </a:r>
          </a:p>
        </p:txBody>
      </p:sp>
      <p:sp>
        <p:nvSpPr>
          <p:cNvPr id="32" name="Cirkel">
            <a:extLst>
              <a:ext uri="{FF2B5EF4-FFF2-40B4-BE49-F238E27FC236}">
                <a16:creationId xmlns:a16="http://schemas.microsoft.com/office/drawing/2014/main" id="{3B45E7A6-1354-13E2-0381-6ABCC704BAB0}"/>
              </a:ext>
            </a:extLst>
          </p:cNvPr>
          <p:cNvSpPr/>
          <p:nvPr/>
        </p:nvSpPr>
        <p:spPr>
          <a:xfrm>
            <a:off x="7766984" y="278089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MB</a:t>
            </a:r>
          </a:p>
        </p:txBody>
      </p:sp>
      <p:sp>
        <p:nvSpPr>
          <p:cNvPr id="35" name="Cirkel">
            <a:extLst>
              <a:ext uri="{FF2B5EF4-FFF2-40B4-BE49-F238E27FC236}">
                <a16:creationId xmlns:a16="http://schemas.microsoft.com/office/drawing/2014/main" id="{AAFFB5C1-963C-7859-9F4D-2BA53C37403B}"/>
              </a:ext>
            </a:extLst>
          </p:cNvPr>
          <p:cNvSpPr/>
          <p:nvPr/>
        </p:nvSpPr>
        <p:spPr>
          <a:xfrm>
            <a:off x="7518944" y="20175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MV</a:t>
            </a:r>
          </a:p>
        </p:txBody>
      </p:sp>
      <p:sp>
        <p:nvSpPr>
          <p:cNvPr id="43" name="Rubrik 1">
            <a:extLst>
              <a:ext uri="{FF2B5EF4-FFF2-40B4-BE49-F238E27FC236}">
                <a16:creationId xmlns:a16="http://schemas.microsoft.com/office/drawing/2014/main" id="{ABF8D0F7-535F-D4EE-A8FC-D7A135C40605}"/>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a:ea typeface="Cambria"/>
              </a:rPr>
              <a:t>	</a:t>
            </a:r>
            <a:r>
              <a:rPr lang="sv-SE" sz="4400" b="1" dirty="0">
                <a:solidFill>
                  <a:schemeClr val="bg1"/>
                </a:solidFill>
                <a:latin typeface="Aptos Display"/>
                <a:ea typeface="Cambria"/>
              </a:rPr>
              <a:t>PLANENS INDELNING </a:t>
            </a:r>
            <a:endParaRPr lang="sv-SE" sz="4000" dirty="0">
              <a:solidFill>
                <a:schemeClr val="bg1"/>
              </a:solidFill>
              <a:latin typeface="Aptos Display"/>
              <a:ea typeface="Cambria"/>
            </a:endParaRPr>
          </a:p>
        </p:txBody>
      </p:sp>
      <p:sp>
        <p:nvSpPr>
          <p:cNvPr id="59" name="textruta 2">
            <a:extLst>
              <a:ext uri="{FF2B5EF4-FFF2-40B4-BE49-F238E27FC236}">
                <a16:creationId xmlns:a16="http://schemas.microsoft.com/office/drawing/2014/main" id="{D2C71F6B-938A-73C4-673A-0858900A624C}"/>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65" name="Bildobjekt 3" descr="En bild som visar Grafik, logotyp, kyckling, text&#10;&#10;Automatiskt genererad beskrivning">
            <a:extLst>
              <a:ext uri="{FF2B5EF4-FFF2-40B4-BE49-F238E27FC236}">
                <a16:creationId xmlns:a16="http://schemas.microsoft.com/office/drawing/2014/main" id="{BF7A4319-5223-82D9-D900-6DAE4BC62D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7" name="Rubrik 3">
            <a:extLst>
              <a:ext uri="{FF2B5EF4-FFF2-40B4-BE49-F238E27FC236}">
                <a16:creationId xmlns:a16="http://schemas.microsoft.com/office/drawing/2014/main" id="{C83FD1C8-2A31-0BA3-AE8C-909A5B4ACFD2}"/>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a:ea typeface="Cambria"/>
              </a:rPr>
              <a:t>SUP –  9 mot 9 </a:t>
            </a:r>
          </a:p>
        </p:txBody>
      </p:sp>
    </p:spTree>
    <p:extLst>
      <p:ext uri="{BB962C8B-B14F-4D97-AF65-F5344CB8AC3E}">
        <p14:creationId xmlns:p14="http://schemas.microsoft.com/office/powerpoint/2010/main" val="8742327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8EFFC-45E1-3C6D-35ED-43BA0E3F19FA}"/>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E08829CB-E54C-FBFF-0D85-A46E161B6AAD}"/>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20" name="Rektangel 19">
            <a:extLst>
              <a:ext uri="{FF2B5EF4-FFF2-40B4-BE49-F238E27FC236}">
                <a16:creationId xmlns:a16="http://schemas.microsoft.com/office/drawing/2014/main" id="{4FFD5DDF-CD1F-6762-AEAE-093E74FF8290}"/>
              </a:ext>
            </a:extLst>
          </p:cNvPr>
          <p:cNvSpPr/>
          <p:nvPr/>
        </p:nvSpPr>
        <p:spPr>
          <a:xfrm>
            <a:off x="7623417" y="4734037"/>
            <a:ext cx="4560768" cy="173047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Utgångsyta</a:t>
            </a:r>
          </a:p>
        </p:txBody>
      </p:sp>
      <p:sp>
        <p:nvSpPr>
          <p:cNvPr id="25" name="Rektangel 24">
            <a:extLst>
              <a:ext uri="{FF2B5EF4-FFF2-40B4-BE49-F238E27FC236}">
                <a16:creationId xmlns:a16="http://schemas.microsoft.com/office/drawing/2014/main" id="{ED685A2D-8A1F-181F-DDCC-3873C5B22110}"/>
              </a:ext>
            </a:extLst>
          </p:cNvPr>
          <p:cNvSpPr/>
          <p:nvPr/>
        </p:nvSpPr>
        <p:spPr>
          <a:xfrm>
            <a:off x="7621329" y="3499093"/>
            <a:ext cx="4570672" cy="1244939"/>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dirty="0">
                <a:ea typeface="Calibri"/>
                <a:cs typeface="Calibri"/>
              </a:rPr>
              <a:t>Spelyta 1</a:t>
            </a:r>
          </a:p>
        </p:txBody>
      </p:sp>
      <p:sp>
        <p:nvSpPr>
          <p:cNvPr id="34" name="Rektangel 33">
            <a:extLst>
              <a:ext uri="{FF2B5EF4-FFF2-40B4-BE49-F238E27FC236}">
                <a16:creationId xmlns:a16="http://schemas.microsoft.com/office/drawing/2014/main" id="{B37BDE9F-00D8-25D6-BA59-EA515A1081A7}"/>
              </a:ext>
            </a:extLst>
          </p:cNvPr>
          <p:cNvSpPr/>
          <p:nvPr/>
        </p:nvSpPr>
        <p:spPr>
          <a:xfrm>
            <a:off x="7617934" y="438147"/>
            <a:ext cx="4566251" cy="175806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dirty="0">
                <a:ea typeface="Calibri"/>
                <a:cs typeface="Calibri"/>
              </a:rPr>
              <a:t>Spelyta 3</a:t>
            </a:r>
          </a:p>
        </p:txBody>
      </p:sp>
      <p:sp>
        <p:nvSpPr>
          <p:cNvPr id="26" name="Rektangel 25">
            <a:extLst>
              <a:ext uri="{FF2B5EF4-FFF2-40B4-BE49-F238E27FC236}">
                <a16:creationId xmlns:a16="http://schemas.microsoft.com/office/drawing/2014/main" id="{5FA7AF45-E13E-8D86-B997-50BF73D7F510}"/>
              </a:ext>
            </a:extLst>
          </p:cNvPr>
          <p:cNvSpPr/>
          <p:nvPr/>
        </p:nvSpPr>
        <p:spPr>
          <a:xfrm>
            <a:off x="7595949" y="2209928"/>
            <a:ext cx="4596051" cy="127855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dirty="0">
                <a:ea typeface="Calibri"/>
                <a:cs typeface="Calibri"/>
              </a:rPr>
              <a:t>Spelyta 2</a:t>
            </a:r>
          </a:p>
        </p:txBody>
      </p:sp>
      <p:sp>
        <p:nvSpPr>
          <p:cNvPr id="19" name="Platshållare för text 2">
            <a:extLst>
              <a:ext uri="{FF2B5EF4-FFF2-40B4-BE49-F238E27FC236}">
                <a16:creationId xmlns:a16="http://schemas.microsoft.com/office/drawing/2014/main" id="{0164B557-5FF1-BAEC-4AF2-456FCBB52211}"/>
              </a:ext>
            </a:extLst>
          </p:cNvPr>
          <p:cNvSpPr>
            <a:spLocks noGrp="1"/>
          </p:cNvSpPr>
          <p:nvPr/>
        </p:nvSpPr>
        <p:spPr>
          <a:xfrm>
            <a:off x="891015" y="1639580"/>
            <a:ext cx="6255913" cy="414569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600" dirty="0">
                <a:solidFill>
                  <a:schemeClr val="bg1"/>
                </a:solidFill>
                <a:latin typeface="Aptos Display"/>
              </a:rPr>
              <a:t>Utgångsyta– (Framför motståndarnas Anfallare)MV startar med boll.</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dirty="0">
                <a:solidFill>
                  <a:schemeClr val="bg1"/>
                </a:solidFill>
                <a:latin typeface="Aptos Display"/>
              </a:rPr>
              <a:t>Spelyta 1- (Mellan motståndarnas Anfallare &amp; Mittfält) Vi arbetar med speluppbyggnad och spelar oss förbi deras press och tar oss uppåt i plan.</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dirty="0">
                <a:solidFill>
                  <a:schemeClr val="bg1"/>
                </a:solidFill>
                <a:latin typeface="Aptos Display"/>
              </a:rPr>
              <a:t>Spelyta 2 – </a:t>
            </a:r>
            <a:r>
              <a:rPr lang="sv-SE" sz="1600">
                <a:solidFill>
                  <a:schemeClr val="bg1"/>
                </a:solidFill>
                <a:latin typeface="Aptos Display"/>
              </a:rPr>
              <a:t>(Mellan motståndarnas Mittfält</a:t>
            </a:r>
            <a:r>
              <a:rPr lang="sv-SE" sz="1600" dirty="0">
                <a:solidFill>
                  <a:schemeClr val="bg1"/>
                </a:solidFill>
                <a:latin typeface="Aptos Display"/>
              </a:rPr>
              <a:t> &amp; Backar) Vi etablerar spel och går framåt när vi får läge.</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dirty="0">
                <a:solidFill>
                  <a:schemeClr val="bg1"/>
                </a:solidFill>
                <a:latin typeface="Aptos Display"/>
              </a:rPr>
              <a:t>Spelyta 3 (Bakom motståndarnas Backar)– Vi tar oss in i Assist zon samt Golden zon för att KTAGM.</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 name="Rak koppling 20">
            <a:extLst>
              <a:ext uri="{FF2B5EF4-FFF2-40B4-BE49-F238E27FC236}">
                <a16:creationId xmlns:a16="http://schemas.microsoft.com/office/drawing/2014/main" id="{FCE71217-3AF0-4BDB-4164-7EA972590E78}"/>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1C23F2F1-F7EB-9609-2462-8B53B09119FA}"/>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5F6C2FA5-111E-0E4D-0B8F-E6677888D9E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EB88987C-833D-A110-31B7-5C4ACBF8322B}"/>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48" name="Grupp 47">
            <a:extLst>
              <a:ext uri="{FF2B5EF4-FFF2-40B4-BE49-F238E27FC236}">
                <a16:creationId xmlns:a16="http://schemas.microsoft.com/office/drawing/2014/main" id="{6C8CA66F-3F6D-6596-91C8-D3261680CF02}"/>
              </a:ext>
            </a:extLst>
          </p:cNvPr>
          <p:cNvGrpSpPr/>
          <p:nvPr/>
        </p:nvGrpSpPr>
        <p:grpSpPr>
          <a:xfrm>
            <a:off x="7912664" y="3362432"/>
            <a:ext cx="513282" cy="515622"/>
            <a:chOff x="8183019" y="5898634"/>
            <a:chExt cx="513282" cy="515622"/>
          </a:xfrm>
        </p:grpSpPr>
        <p:sp>
          <p:nvSpPr>
            <p:cNvPr id="49" name="Cirkel">
              <a:extLst>
                <a:ext uri="{FF2B5EF4-FFF2-40B4-BE49-F238E27FC236}">
                  <a16:creationId xmlns:a16="http://schemas.microsoft.com/office/drawing/2014/main" id="{B80382FD-3C96-FA5E-78F6-267D85530362}"/>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37A4BBD9-6F32-2E30-3B2E-5B47F4C9C394}"/>
                </a:ext>
              </a:extLst>
            </p:cNvPr>
            <p:cNvSpPr txBox="1"/>
            <p:nvPr/>
          </p:nvSpPr>
          <p:spPr>
            <a:xfrm>
              <a:off x="8183019" y="6044924"/>
              <a:ext cx="513282" cy="369332"/>
            </a:xfrm>
            <a:prstGeom prst="rect">
              <a:avLst/>
            </a:prstGeom>
            <a:noFill/>
          </p:spPr>
          <p:txBody>
            <a:bodyPr wrap="none" lIns="91440" tIns="45720" rIns="91440" bIns="45720" rtlCol="0" anchor="t">
              <a:spAutoFit/>
            </a:bodyPr>
            <a:lstStyle/>
            <a:p>
              <a:r>
                <a:rPr lang="sv-SE">
                  <a:ea typeface="Calibri"/>
                  <a:cs typeface="Calibri"/>
                </a:rPr>
                <a:t>VM</a:t>
              </a:r>
            </a:p>
          </p:txBody>
        </p:sp>
      </p:grpSp>
      <p:grpSp>
        <p:nvGrpSpPr>
          <p:cNvPr id="51" name="Grupp 50">
            <a:extLst>
              <a:ext uri="{FF2B5EF4-FFF2-40B4-BE49-F238E27FC236}">
                <a16:creationId xmlns:a16="http://schemas.microsoft.com/office/drawing/2014/main" id="{01E76558-88FE-E045-9950-405A48DDC87F}"/>
              </a:ext>
            </a:extLst>
          </p:cNvPr>
          <p:cNvGrpSpPr/>
          <p:nvPr/>
        </p:nvGrpSpPr>
        <p:grpSpPr>
          <a:xfrm>
            <a:off x="10300569" y="3362432"/>
            <a:ext cx="505267" cy="515622"/>
            <a:chOff x="8183019" y="5898634"/>
            <a:chExt cx="505267" cy="515622"/>
          </a:xfrm>
        </p:grpSpPr>
        <p:sp>
          <p:nvSpPr>
            <p:cNvPr id="52" name="Cirkel">
              <a:extLst>
                <a:ext uri="{FF2B5EF4-FFF2-40B4-BE49-F238E27FC236}">
                  <a16:creationId xmlns:a16="http://schemas.microsoft.com/office/drawing/2014/main" id="{2293DA53-8EFD-DBCD-0AE9-A266C728972E}"/>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F0A93C7-0A35-2048-397D-367F68299098}"/>
                </a:ext>
              </a:extLst>
            </p:cNvPr>
            <p:cNvSpPr txBox="1"/>
            <p:nvPr/>
          </p:nvSpPr>
          <p:spPr>
            <a:xfrm>
              <a:off x="8183019" y="6044924"/>
              <a:ext cx="505267" cy="369332"/>
            </a:xfrm>
            <a:prstGeom prst="rect">
              <a:avLst/>
            </a:prstGeom>
            <a:noFill/>
          </p:spPr>
          <p:txBody>
            <a:bodyPr wrap="none" lIns="91440" tIns="45720" rIns="91440" bIns="45720" rtlCol="0" anchor="t">
              <a:spAutoFit/>
            </a:bodyPr>
            <a:lstStyle/>
            <a:p>
              <a:r>
                <a:rPr lang="sv-SE">
                  <a:ea typeface="Calibri"/>
                  <a:cs typeface="Calibri"/>
                </a:rPr>
                <a:t>CM</a:t>
              </a:r>
            </a:p>
          </p:txBody>
        </p:sp>
      </p:grpSp>
      <p:grpSp>
        <p:nvGrpSpPr>
          <p:cNvPr id="54" name="Grupp 53">
            <a:extLst>
              <a:ext uri="{FF2B5EF4-FFF2-40B4-BE49-F238E27FC236}">
                <a16:creationId xmlns:a16="http://schemas.microsoft.com/office/drawing/2014/main" id="{F733D40A-C1EB-CBA4-538C-0F3184C128B7}"/>
              </a:ext>
            </a:extLst>
          </p:cNvPr>
          <p:cNvGrpSpPr/>
          <p:nvPr/>
        </p:nvGrpSpPr>
        <p:grpSpPr>
          <a:xfrm>
            <a:off x="10215502" y="4511365"/>
            <a:ext cx="495649" cy="515622"/>
            <a:chOff x="8183019" y="5898634"/>
            <a:chExt cx="495649" cy="515622"/>
          </a:xfrm>
        </p:grpSpPr>
        <p:sp>
          <p:nvSpPr>
            <p:cNvPr id="55" name="Cirkel">
              <a:extLst>
                <a:ext uri="{FF2B5EF4-FFF2-40B4-BE49-F238E27FC236}">
                  <a16:creationId xmlns:a16="http://schemas.microsoft.com/office/drawing/2014/main" id="{0B2FF72B-900A-F494-8502-D2EB233E4B58}"/>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5737B0EC-74BC-5D53-2D39-FA3076232C6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57" name="Grupp 56">
            <a:extLst>
              <a:ext uri="{FF2B5EF4-FFF2-40B4-BE49-F238E27FC236}">
                <a16:creationId xmlns:a16="http://schemas.microsoft.com/office/drawing/2014/main" id="{0C027574-324C-DB95-91A8-241D7790015F}"/>
              </a:ext>
            </a:extLst>
          </p:cNvPr>
          <p:cNvGrpSpPr/>
          <p:nvPr/>
        </p:nvGrpSpPr>
        <p:grpSpPr>
          <a:xfrm>
            <a:off x="9698522" y="610711"/>
            <a:ext cx="513282" cy="515622"/>
            <a:chOff x="8183019" y="5898634"/>
            <a:chExt cx="513282" cy="515622"/>
          </a:xfrm>
        </p:grpSpPr>
        <p:sp>
          <p:nvSpPr>
            <p:cNvPr id="58" name="Cirkel">
              <a:extLst>
                <a:ext uri="{FF2B5EF4-FFF2-40B4-BE49-F238E27FC236}">
                  <a16:creationId xmlns:a16="http://schemas.microsoft.com/office/drawing/2014/main" id="{9B8966B3-41F2-F39E-8B98-8A59DF5D28BF}"/>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5E63035C-BD63-563F-B6F5-A732FC8DB6EB}"/>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60" name="Grupp 59">
            <a:extLst>
              <a:ext uri="{FF2B5EF4-FFF2-40B4-BE49-F238E27FC236}">
                <a16:creationId xmlns:a16="http://schemas.microsoft.com/office/drawing/2014/main" id="{A455234E-3C55-3E3F-900E-AE5B1B827B76}"/>
              </a:ext>
            </a:extLst>
          </p:cNvPr>
          <p:cNvGrpSpPr/>
          <p:nvPr/>
        </p:nvGrpSpPr>
        <p:grpSpPr>
          <a:xfrm>
            <a:off x="8908890" y="2208113"/>
            <a:ext cx="506870" cy="515622"/>
            <a:chOff x="8183019" y="5898634"/>
            <a:chExt cx="506870" cy="515622"/>
          </a:xfrm>
        </p:grpSpPr>
        <p:sp>
          <p:nvSpPr>
            <p:cNvPr id="61" name="Cirkel">
              <a:extLst>
                <a:ext uri="{FF2B5EF4-FFF2-40B4-BE49-F238E27FC236}">
                  <a16:creationId xmlns:a16="http://schemas.microsoft.com/office/drawing/2014/main" id="{602ADF71-61D1-2D3F-2610-CB76E8C97312}"/>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D8FFD195-9221-06FD-DF3B-62BBA45C9357}"/>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9" name="Grupp 68">
            <a:extLst>
              <a:ext uri="{FF2B5EF4-FFF2-40B4-BE49-F238E27FC236}">
                <a16:creationId xmlns:a16="http://schemas.microsoft.com/office/drawing/2014/main" id="{3F04D524-2193-F5BD-4D76-EADC8DFE47D2}"/>
              </a:ext>
            </a:extLst>
          </p:cNvPr>
          <p:cNvGrpSpPr/>
          <p:nvPr/>
        </p:nvGrpSpPr>
        <p:grpSpPr>
          <a:xfrm>
            <a:off x="10405035" y="2205278"/>
            <a:ext cx="506870" cy="515622"/>
            <a:chOff x="8183019" y="5898634"/>
            <a:chExt cx="506870" cy="515622"/>
          </a:xfrm>
        </p:grpSpPr>
        <p:sp>
          <p:nvSpPr>
            <p:cNvPr id="70" name="Cirkel">
              <a:extLst>
                <a:ext uri="{FF2B5EF4-FFF2-40B4-BE49-F238E27FC236}">
                  <a16:creationId xmlns:a16="http://schemas.microsoft.com/office/drawing/2014/main" id="{390E5871-3130-6395-C585-B8576082E092}"/>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textruta 70">
              <a:extLst>
                <a:ext uri="{FF2B5EF4-FFF2-40B4-BE49-F238E27FC236}">
                  <a16:creationId xmlns:a16="http://schemas.microsoft.com/office/drawing/2014/main" id="{BC93EC6F-9481-5038-852E-D630A022A602}"/>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72" name="Grupp 71">
            <a:extLst>
              <a:ext uri="{FF2B5EF4-FFF2-40B4-BE49-F238E27FC236}">
                <a16:creationId xmlns:a16="http://schemas.microsoft.com/office/drawing/2014/main" id="{3E49B74A-E9F4-6693-91CF-49A62B455241}"/>
              </a:ext>
            </a:extLst>
          </p:cNvPr>
          <p:cNvGrpSpPr/>
          <p:nvPr/>
        </p:nvGrpSpPr>
        <p:grpSpPr>
          <a:xfrm>
            <a:off x="9041429" y="3364497"/>
            <a:ext cx="505267" cy="515622"/>
            <a:chOff x="8171813" y="5898634"/>
            <a:chExt cx="505267" cy="515622"/>
          </a:xfrm>
        </p:grpSpPr>
        <p:sp>
          <p:nvSpPr>
            <p:cNvPr id="73" name="Cirkel">
              <a:extLst>
                <a:ext uri="{FF2B5EF4-FFF2-40B4-BE49-F238E27FC236}">
                  <a16:creationId xmlns:a16="http://schemas.microsoft.com/office/drawing/2014/main" id="{5C2E9A56-A552-0BF6-5D94-FE2A05476E86}"/>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4" name="textruta 73">
              <a:extLst>
                <a:ext uri="{FF2B5EF4-FFF2-40B4-BE49-F238E27FC236}">
                  <a16:creationId xmlns:a16="http://schemas.microsoft.com/office/drawing/2014/main" id="{E660E30D-4762-49CF-3D9C-3C2B161CD07D}"/>
                </a:ext>
              </a:extLst>
            </p:cNvPr>
            <p:cNvSpPr txBox="1"/>
            <p:nvPr/>
          </p:nvSpPr>
          <p:spPr>
            <a:xfrm>
              <a:off x="8171813" y="6044924"/>
              <a:ext cx="505267" cy="369332"/>
            </a:xfrm>
            <a:prstGeom prst="rect">
              <a:avLst/>
            </a:prstGeom>
            <a:noFill/>
          </p:spPr>
          <p:txBody>
            <a:bodyPr wrap="none" lIns="91440" tIns="45720" rIns="91440" bIns="45720" rtlCol="0" anchor="t">
              <a:spAutoFit/>
            </a:bodyPr>
            <a:lstStyle/>
            <a:p>
              <a:r>
                <a:rPr lang="sv-SE">
                  <a:ea typeface="Calibri"/>
                  <a:cs typeface="Calibri"/>
                </a:rPr>
                <a:t>CM</a:t>
              </a:r>
            </a:p>
          </p:txBody>
        </p:sp>
      </p:grpSp>
      <p:grpSp>
        <p:nvGrpSpPr>
          <p:cNvPr id="2" name="Grupp 1">
            <a:extLst>
              <a:ext uri="{FF2B5EF4-FFF2-40B4-BE49-F238E27FC236}">
                <a16:creationId xmlns:a16="http://schemas.microsoft.com/office/drawing/2014/main" id="{93759EAD-CF72-DCC7-769A-ADB7F193234B}"/>
              </a:ext>
            </a:extLst>
          </p:cNvPr>
          <p:cNvGrpSpPr/>
          <p:nvPr/>
        </p:nvGrpSpPr>
        <p:grpSpPr>
          <a:xfrm>
            <a:off x="11118384" y="3367870"/>
            <a:ext cx="526106" cy="515622"/>
            <a:chOff x="8183019" y="5898634"/>
            <a:chExt cx="526106" cy="515622"/>
          </a:xfrm>
        </p:grpSpPr>
        <p:sp>
          <p:nvSpPr>
            <p:cNvPr id="3" name="Cirkel">
              <a:extLst>
                <a:ext uri="{FF2B5EF4-FFF2-40B4-BE49-F238E27FC236}">
                  <a16:creationId xmlns:a16="http://schemas.microsoft.com/office/drawing/2014/main" id="{81D9E7D1-1C27-0BD5-7B2B-1CDD730BE1F3}"/>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 name="textruta 4">
              <a:extLst>
                <a:ext uri="{FF2B5EF4-FFF2-40B4-BE49-F238E27FC236}">
                  <a16:creationId xmlns:a16="http://schemas.microsoft.com/office/drawing/2014/main" id="{1476611C-CB10-EA63-ECA2-EB9BB53EE55A}"/>
                </a:ext>
              </a:extLst>
            </p:cNvPr>
            <p:cNvSpPr txBox="1"/>
            <p:nvPr/>
          </p:nvSpPr>
          <p:spPr>
            <a:xfrm>
              <a:off x="8183019" y="6044924"/>
              <a:ext cx="526106" cy="369332"/>
            </a:xfrm>
            <a:prstGeom prst="rect">
              <a:avLst/>
            </a:prstGeom>
            <a:noFill/>
          </p:spPr>
          <p:txBody>
            <a:bodyPr wrap="none" lIns="91440" tIns="45720" rIns="91440" bIns="45720" rtlCol="0" anchor="t">
              <a:spAutoFit/>
            </a:bodyPr>
            <a:lstStyle/>
            <a:p>
              <a:r>
                <a:rPr lang="sv-SE"/>
                <a:t>HM</a:t>
              </a:r>
            </a:p>
          </p:txBody>
        </p:sp>
      </p:grpSp>
      <p:grpSp>
        <p:nvGrpSpPr>
          <p:cNvPr id="7" name="Grupp 6">
            <a:extLst>
              <a:ext uri="{FF2B5EF4-FFF2-40B4-BE49-F238E27FC236}">
                <a16:creationId xmlns:a16="http://schemas.microsoft.com/office/drawing/2014/main" id="{EBEC0034-1159-31A8-0A78-70EDF903C5CA}"/>
              </a:ext>
            </a:extLst>
          </p:cNvPr>
          <p:cNvGrpSpPr/>
          <p:nvPr/>
        </p:nvGrpSpPr>
        <p:grpSpPr>
          <a:xfrm>
            <a:off x="9100324" y="4506352"/>
            <a:ext cx="495649" cy="515622"/>
            <a:chOff x="8183019" y="5898634"/>
            <a:chExt cx="495649" cy="515622"/>
          </a:xfrm>
        </p:grpSpPr>
        <p:sp>
          <p:nvSpPr>
            <p:cNvPr id="8" name="Cirkel">
              <a:extLst>
                <a:ext uri="{FF2B5EF4-FFF2-40B4-BE49-F238E27FC236}">
                  <a16:creationId xmlns:a16="http://schemas.microsoft.com/office/drawing/2014/main" id="{872C34AE-F68D-A462-6A2E-761CF7503159}"/>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textruta 8">
              <a:extLst>
                <a:ext uri="{FF2B5EF4-FFF2-40B4-BE49-F238E27FC236}">
                  <a16:creationId xmlns:a16="http://schemas.microsoft.com/office/drawing/2014/main" id="{67A2861E-5591-648B-6C60-B29C6FD47A70}"/>
                </a:ext>
              </a:extLst>
            </p:cNvPr>
            <p:cNvSpPr txBox="1"/>
            <p:nvPr/>
          </p:nvSpPr>
          <p:spPr>
            <a:xfrm>
              <a:off x="8183019" y="6044924"/>
              <a:ext cx="495649" cy="369332"/>
            </a:xfrm>
            <a:prstGeom prst="rect">
              <a:avLst/>
            </a:prstGeom>
            <a:noFill/>
          </p:spPr>
          <p:txBody>
            <a:bodyPr wrap="none" lIns="91440" tIns="45720" rIns="91440" bIns="45720" rtlCol="0" anchor="t">
              <a:spAutoFit/>
            </a:bodyPr>
            <a:lstStyle/>
            <a:p>
              <a:r>
                <a:rPr lang="sv-SE">
                  <a:ea typeface="Calibri"/>
                  <a:cs typeface="Calibri"/>
                </a:rPr>
                <a:t>FW</a:t>
              </a:r>
            </a:p>
          </p:txBody>
        </p:sp>
      </p:grpSp>
      <p:pic>
        <p:nvPicPr>
          <p:cNvPr id="12" name="Bildobjekt 11" descr="En bild som visar Grafik, logotyp, kyckling, text&#10;&#10;Automatiskt genererad beskrivning">
            <a:extLst>
              <a:ext uri="{FF2B5EF4-FFF2-40B4-BE49-F238E27FC236}">
                <a16:creationId xmlns:a16="http://schemas.microsoft.com/office/drawing/2014/main" id="{6DEB48AB-5523-6164-4032-1AD5988554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4" name="Rubrik 3">
            <a:extLst>
              <a:ext uri="{FF2B5EF4-FFF2-40B4-BE49-F238E27FC236}">
                <a16:creationId xmlns:a16="http://schemas.microsoft.com/office/drawing/2014/main" id="{A40E83F8-47AF-7BBB-1078-89383EC8A0C7}"/>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a:ea typeface="Cambria"/>
              </a:rPr>
              <a:t>SUP –  9 mot 9 </a:t>
            </a:r>
          </a:p>
        </p:txBody>
      </p:sp>
      <p:sp>
        <p:nvSpPr>
          <p:cNvPr id="29" name="Rubrik 1">
            <a:extLst>
              <a:ext uri="{FF2B5EF4-FFF2-40B4-BE49-F238E27FC236}">
                <a16:creationId xmlns:a16="http://schemas.microsoft.com/office/drawing/2014/main" id="{AEE170C6-6A5B-9773-67DB-6631C419B56A}"/>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30" name="textruta 29">
            <a:extLst>
              <a:ext uri="{FF2B5EF4-FFF2-40B4-BE49-F238E27FC236}">
                <a16:creationId xmlns:a16="http://schemas.microsoft.com/office/drawing/2014/main" id="{0E669A03-13F0-C8C1-405E-81119EAE2F1D}"/>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Tree>
    <p:extLst>
      <p:ext uri="{BB962C8B-B14F-4D97-AF65-F5344CB8AC3E}">
        <p14:creationId xmlns:p14="http://schemas.microsoft.com/office/powerpoint/2010/main" val="244710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3" end="3"/>
                                            </p:txEl>
                                          </p:spTgt>
                                        </p:tgtEl>
                                        <p:attrNameLst>
                                          <p:attrName>style.visibility</p:attrName>
                                        </p:attrNameLst>
                                      </p:cBhvr>
                                      <p:to>
                                        <p:strVal val="visible"/>
                                      </p:to>
                                    </p:set>
                                    <p:animEffect transition="in" filter="fade">
                                      <p:cBhvr>
                                        <p:cTn id="12" dur="500"/>
                                        <p:tgtEl>
                                          <p:spTgt spid="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6" end="6"/>
                                            </p:txEl>
                                          </p:spTgt>
                                        </p:tgtEl>
                                        <p:attrNameLst>
                                          <p:attrName>style.visibility</p:attrName>
                                        </p:attrNameLst>
                                      </p:cBhvr>
                                      <p:to>
                                        <p:strVal val="visible"/>
                                      </p:to>
                                    </p:set>
                                    <p:animEffect transition="in" filter="fade">
                                      <p:cBhvr>
                                        <p:cTn id="17" dur="500"/>
                                        <p:tgtEl>
                                          <p:spTgt spid="1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9" end="9"/>
                                            </p:txEl>
                                          </p:spTgt>
                                        </p:tgtEl>
                                        <p:attrNameLst>
                                          <p:attrName>style.visibility</p:attrName>
                                        </p:attrNameLst>
                                      </p:cBhvr>
                                      <p:to>
                                        <p:strVal val="visible"/>
                                      </p:to>
                                    </p:set>
                                    <p:animEffect transition="in" filter="fade">
                                      <p:cBhvr>
                                        <p:cTn id="2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8894327" y="2549751"/>
            <a:ext cx="2100319" cy="338554"/>
          </a:xfrm>
          <a:prstGeom prst="rect">
            <a:avLst/>
          </a:prstGeom>
          <a:noFill/>
        </p:spPr>
        <p:txBody>
          <a:bodyPr wrap="none" rtlCol="0">
            <a:spAutoFit/>
          </a:bodyPr>
          <a:lstStyle/>
          <a:p>
            <a:r>
              <a:rPr lang="sv-SE" sz="1600">
                <a:solidFill>
                  <a:srgbClr val="FFC000"/>
                </a:solidFill>
              </a:rPr>
              <a:t>Formation: MV-2-3:2-1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908067" y="1394432"/>
            <a:ext cx="6255913" cy="46469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anfalla med alla våra spelare.</a:t>
            </a:r>
          </a:p>
          <a:p>
            <a:pPr>
              <a:tabLst>
                <a:tab pos="355600" algn="l"/>
              </a:tabLst>
            </a:pPr>
            <a:r>
              <a:rPr lang="sv-SE" sz="1600">
                <a:solidFill>
                  <a:schemeClr val="bg1"/>
                </a:solidFill>
                <a:latin typeface="Aptos Display" panose="020B0004020202020204" pitchFamily="34" charset="0"/>
              </a:rPr>
              <a:t>Vi ska ta oss fram i planen genom variation.</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Genom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Runt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Diagonal, långa &amp; korta passningar</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Spelare i alla korridorer</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panose="020B0004020202020204" pitchFamily="34" charset="0"/>
              </a:rPr>
              <a:t>Grundförutsättningarna i Anfallsspel:</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Spelbredd</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Spelbarhet </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Spelavstånd</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Speldjup</a:t>
            </a: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grpSp>
        <p:nvGrpSpPr>
          <p:cNvPr id="25" name="Grupp 24">
            <a:extLst>
              <a:ext uri="{FF2B5EF4-FFF2-40B4-BE49-F238E27FC236}">
                <a16:creationId xmlns:a16="http://schemas.microsoft.com/office/drawing/2014/main" id="{6D3DA075-D3CE-97FD-D8AD-9791EF5C919B}"/>
              </a:ext>
            </a:extLst>
          </p:cNvPr>
          <p:cNvGrpSpPr/>
          <p:nvPr/>
        </p:nvGrpSpPr>
        <p:grpSpPr>
          <a:xfrm>
            <a:off x="9668959" y="4742821"/>
            <a:ext cx="474810" cy="515622"/>
            <a:chOff x="8183019" y="5898634"/>
            <a:chExt cx="474810" cy="515622"/>
          </a:xfrm>
        </p:grpSpPr>
        <p:sp>
          <p:nvSpPr>
            <p:cNvPr id="26" name="Cirkel">
              <a:extLst>
                <a:ext uri="{FF2B5EF4-FFF2-40B4-BE49-F238E27FC236}">
                  <a16:creationId xmlns:a16="http://schemas.microsoft.com/office/drawing/2014/main" id="{7E6F3EB2-8919-83D5-F2DB-A4CE90071C5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0304614A-903E-AACB-EC4F-3ABC54070EB6}"/>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35" name="Grupp 34">
            <a:extLst>
              <a:ext uri="{FF2B5EF4-FFF2-40B4-BE49-F238E27FC236}">
                <a16:creationId xmlns:a16="http://schemas.microsoft.com/office/drawing/2014/main" id="{488B681E-90C2-0C77-3F70-9BD2031AE281}"/>
              </a:ext>
            </a:extLst>
          </p:cNvPr>
          <p:cNvGrpSpPr/>
          <p:nvPr/>
        </p:nvGrpSpPr>
        <p:grpSpPr>
          <a:xfrm>
            <a:off x="7663379" y="4713814"/>
            <a:ext cx="514885" cy="515622"/>
            <a:chOff x="8183019" y="5898634"/>
            <a:chExt cx="514885" cy="515622"/>
          </a:xfrm>
        </p:grpSpPr>
        <p:sp>
          <p:nvSpPr>
            <p:cNvPr id="36" name="Cirkel">
              <a:extLst>
                <a:ext uri="{FF2B5EF4-FFF2-40B4-BE49-F238E27FC236}">
                  <a16:creationId xmlns:a16="http://schemas.microsoft.com/office/drawing/2014/main" id="{E544F9BA-F276-2FDE-B266-89BFCF92850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textruta 36">
              <a:extLst>
                <a:ext uri="{FF2B5EF4-FFF2-40B4-BE49-F238E27FC236}">
                  <a16:creationId xmlns:a16="http://schemas.microsoft.com/office/drawing/2014/main" id="{A9E7F8BA-5922-A5A8-99ED-CBCF6DEC5100}"/>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5" name="Grupp 44">
            <a:extLst>
              <a:ext uri="{FF2B5EF4-FFF2-40B4-BE49-F238E27FC236}">
                <a16:creationId xmlns:a16="http://schemas.microsoft.com/office/drawing/2014/main" id="{4C9ADAFD-6C09-8AB2-D1EA-6394CE796EE3}"/>
              </a:ext>
            </a:extLst>
          </p:cNvPr>
          <p:cNvGrpSpPr/>
          <p:nvPr/>
        </p:nvGrpSpPr>
        <p:grpSpPr>
          <a:xfrm>
            <a:off x="11754786" y="4713814"/>
            <a:ext cx="514885" cy="515622"/>
            <a:chOff x="8183019" y="5898634"/>
            <a:chExt cx="514885" cy="515622"/>
          </a:xfrm>
        </p:grpSpPr>
        <p:sp>
          <p:nvSpPr>
            <p:cNvPr id="46" name="Cirkel">
              <a:extLst>
                <a:ext uri="{FF2B5EF4-FFF2-40B4-BE49-F238E27FC236}">
                  <a16:creationId xmlns:a16="http://schemas.microsoft.com/office/drawing/2014/main" id="{412E95DE-314D-62C1-D9BE-C759818AD13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27CC0112-C0F1-CE44-3F4E-7926E4F73A6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8" name="Grupp 47">
            <a:extLst>
              <a:ext uri="{FF2B5EF4-FFF2-40B4-BE49-F238E27FC236}">
                <a16:creationId xmlns:a16="http://schemas.microsoft.com/office/drawing/2014/main" id="{A3C7398E-5EED-7343-687D-67CD53692864}"/>
              </a:ext>
            </a:extLst>
          </p:cNvPr>
          <p:cNvGrpSpPr/>
          <p:nvPr/>
        </p:nvGrpSpPr>
        <p:grpSpPr>
          <a:xfrm>
            <a:off x="8723530" y="3908981"/>
            <a:ext cx="474810" cy="515622"/>
            <a:chOff x="8183019" y="5898634"/>
            <a:chExt cx="474810" cy="515622"/>
          </a:xfrm>
        </p:grpSpPr>
        <p:sp>
          <p:nvSpPr>
            <p:cNvPr id="49" name="Cirkel">
              <a:extLst>
                <a:ext uri="{FF2B5EF4-FFF2-40B4-BE49-F238E27FC236}">
                  <a16:creationId xmlns:a16="http://schemas.microsoft.com/office/drawing/2014/main" id="{C70D7DD6-0BD7-26DE-B560-8EB02F38D9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A64AA186-1395-C783-0475-968421D30413}"/>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1" name="Grupp 50">
            <a:extLst>
              <a:ext uri="{FF2B5EF4-FFF2-40B4-BE49-F238E27FC236}">
                <a16:creationId xmlns:a16="http://schemas.microsoft.com/office/drawing/2014/main" id="{84050126-A2E0-8AB5-921D-43B878C72F74}"/>
              </a:ext>
            </a:extLst>
          </p:cNvPr>
          <p:cNvGrpSpPr/>
          <p:nvPr/>
        </p:nvGrpSpPr>
        <p:grpSpPr>
          <a:xfrm>
            <a:off x="10746748" y="3908981"/>
            <a:ext cx="474810" cy="515622"/>
            <a:chOff x="8183019" y="5898634"/>
            <a:chExt cx="474810" cy="515622"/>
          </a:xfrm>
        </p:grpSpPr>
        <p:sp>
          <p:nvSpPr>
            <p:cNvPr id="52" name="Cirkel">
              <a:extLst>
                <a:ext uri="{FF2B5EF4-FFF2-40B4-BE49-F238E27FC236}">
                  <a16:creationId xmlns:a16="http://schemas.microsoft.com/office/drawing/2014/main" id="{56127297-67B5-6E78-699E-DAC6DCDA600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8D5313C-2BAE-D6D5-69DC-ACB80913CF85}"/>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4" name="Grupp 53">
            <a:extLst>
              <a:ext uri="{FF2B5EF4-FFF2-40B4-BE49-F238E27FC236}">
                <a16:creationId xmlns:a16="http://schemas.microsoft.com/office/drawing/2014/main" id="{9BC7945D-7F91-2729-299B-2EE4B870C81C}"/>
              </a:ext>
            </a:extLst>
          </p:cNvPr>
          <p:cNvGrpSpPr/>
          <p:nvPr/>
        </p:nvGrpSpPr>
        <p:grpSpPr>
          <a:xfrm>
            <a:off x="9676323" y="3335598"/>
            <a:ext cx="495649" cy="515622"/>
            <a:chOff x="8183019" y="5898634"/>
            <a:chExt cx="495649" cy="515622"/>
          </a:xfrm>
        </p:grpSpPr>
        <p:sp>
          <p:nvSpPr>
            <p:cNvPr id="55" name="Cirkel">
              <a:extLst>
                <a:ext uri="{FF2B5EF4-FFF2-40B4-BE49-F238E27FC236}">
                  <a16:creationId xmlns:a16="http://schemas.microsoft.com/office/drawing/2014/main" id="{67F7B9EF-29DE-A387-E5FF-9757B18DA7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BB28FF68-E3A2-DBEB-E6D1-39D9B9E751FC}"/>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57" name="Grupp 56">
            <a:extLst>
              <a:ext uri="{FF2B5EF4-FFF2-40B4-BE49-F238E27FC236}">
                <a16:creationId xmlns:a16="http://schemas.microsoft.com/office/drawing/2014/main" id="{5E64870F-4E57-56AC-C89A-83DB4C5CBDFA}"/>
              </a:ext>
            </a:extLst>
          </p:cNvPr>
          <p:cNvGrpSpPr/>
          <p:nvPr/>
        </p:nvGrpSpPr>
        <p:grpSpPr>
          <a:xfrm>
            <a:off x="9698522" y="5944711"/>
            <a:ext cx="513282" cy="515622"/>
            <a:chOff x="8183019" y="5898634"/>
            <a:chExt cx="513282" cy="515622"/>
          </a:xfrm>
        </p:grpSpPr>
        <p:sp>
          <p:nvSpPr>
            <p:cNvPr id="58" name="Cirkel">
              <a:extLst>
                <a:ext uri="{FF2B5EF4-FFF2-40B4-BE49-F238E27FC236}">
                  <a16:creationId xmlns:a16="http://schemas.microsoft.com/office/drawing/2014/main" id="{204149D8-28D4-DC8F-1459-6000E538B3B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4D74DBD4-3B32-15CE-20CE-9FE4D70912AF}"/>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60" name="Grupp 59">
            <a:extLst>
              <a:ext uri="{FF2B5EF4-FFF2-40B4-BE49-F238E27FC236}">
                <a16:creationId xmlns:a16="http://schemas.microsoft.com/office/drawing/2014/main" id="{78354CB7-BF1D-946C-8E90-1EA5BB1547C1}"/>
              </a:ext>
            </a:extLst>
          </p:cNvPr>
          <p:cNvGrpSpPr/>
          <p:nvPr/>
        </p:nvGrpSpPr>
        <p:grpSpPr>
          <a:xfrm>
            <a:off x="8774419" y="5648319"/>
            <a:ext cx="506870" cy="515622"/>
            <a:chOff x="8183019" y="5898634"/>
            <a:chExt cx="506870" cy="515622"/>
          </a:xfrm>
        </p:grpSpPr>
        <p:sp>
          <p:nvSpPr>
            <p:cNvPr id="61" name="Cirkel">
              <a:extLst>
                <a:ext uri="{FF2B5EF4-FFF2-40B4-BE49-F238E27FC236}">
                  <a16:creationId xmlns:a16="http://schemas.microsoft.com/office/drawing/2014/main" id="{2A5A2F42-F73D-28C6-E5B7-59A82315AF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BA037409-B157-8BB8-A506-36BD25EC8E4E}"/>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3" name="Grupp 62">
            <a:extLst>
              <a:ext uri="{FF2B5EF4-FFF2-40B4-BE49-F238E27FC236}">
                <a16:creationId xmlns:a16="http://schemas.microsoft.com/office/drawing/2014/main" id="{9B45AA29-5065-3D0E-E309-6916E4987F8A}"/>
              </a:ext>
            </a:extLst>
          </p:cNvPr>
          <p:cNvGrpSpPr/>
          <p:nvPr/>
        </p:nvGrpSpPr>
        <p:grpSpPr>
          <a:xfrm>
            <a:off x="10741211" y="5645484"/>
            <a:ext cx="506870" cy="515622"/>
            <a:chOff x="8183019" y="5898634"/>
            <a:chExt cx="506870" cy="515622"/>
          </a:xfrm>
        </p:grpSpPr>
        <p:sp>
          <p:nvSpPr>
            <p:cNvPr id="64" name="Cirkel">
              <a:extLst>
                <a:ext uri="{FF2B5EF4-FFF2-40B4-BE49-F238E27FC236}">
                  <a16:creationId xmlns:a16="http://schemas.microsoft.com/office/drawing/2014/main" id="{899AAFE5-03A3-3A10-CEA7-B57EC9D5A573}"/>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textruta 64">
              <a:extLst>
                <a:ext uri="{FF2B5EF4-FFF2-40B4-BE49-F238E27FC236}">
                  <a16:creationId xmlns:a16="http://schemas.microsoft.com/office/drawing/2014/main" id="{F111B266-8B90-02E0-4D86-B685324E8737}"/>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sp>
        <p:nvSpPr>
          <p:cNvPr id="2" name="Rubrik 1">
            <a:extLst>
              <a:ext uri="{FF2B5EF4-FFF2-40B4-BE49-F238E27FC236}">
                <a16:creationId xmlns:a16="http://schemas.microsoft.com/office/drawing/2014/main" id="{5AB3B95D-C7AD-1E9D-1734-C36F9E594B6C}"/>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5" name="textruta 4">
            <a:extLst>
              <a:ext uri="{FF2B5EF4-FFF2-40B4-BE49-F238E27FC236}">
                <a16:creationId xmlns:a16="http://schemas.microsoft.com/office/drawing/2014/main" id="{7745DD9D-F33C-E405-A0D0-B425054CC523}"/>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
        <p:nvSpPr>
          <p:cNvPr id="8" name="Rubrik 3">
            <a:extLst>
              <a:ext uri="{FF2B5EF4-FFF2-40B4-BE49-F238E27FC236}">
                <a16:creationId xmlns:a16="http://schemas.microsoft.com/office/drawing/2014/main" id="{9280D16E-E451-6AC0-F2C6-1BEF349BD98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3" name="textruta 2">
            <a:extLst>
              <a:ext uri="{FF2B5EF4-FFF2-40B4-BE49-F238E27FC236}">
                <a16:creationId xmlns:a16="http://schemas.microsoft.com/office/drawing/2014/main" id="{5D1DAC25-465B-CB70-A21F-ECCE4EA0739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9" name="Bildobjekt 8" descr="En bild som visar Grafik, logotyp, kyckling, text&#10;&#10;Automatiskt genererad beskrivning">
            <a:extLst>
              <a:ext uri="{FF2B5EF4-FFF2-40B4-BE49-F238E27FC236}">
                <a16:creationId xmlns:a16="http://schemas.microsoft.com/office/drawing/2014/main" id="{DC83A48A-F92D-A461-DD60-9622D8E7EF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0" name="Rulle: vågrät 9">
            <a:extLst>
              <a:ext uri="{FF2B5EF4-FFF2-40B4-BE49-F238E27FC236}">
                <a16:creationId xmlns:a16="http://schemas.microsoft.com/office/drawing/2014/main" id="{EC644228-90D0-2E01-F008-9EA1A942D5AF}"/>
              </a:ext>
            </a:extLst>
          </p:cNvPr>
          <p:cNvSpPr/>
          <p:nvPr/>
        </p:nvSpPr>
        <p:spPr>
          <a:xfrm>
            <a:off x="1316735" y="5463568"/>
            <a:ext cx="5465847" cy="1265360"/>
          </a:xfrm>
          <a:prstGeom prst="horizontalScroll">
            <a:avLst/>
          </a:prstGeom>
          <a:solidFill>
            <a:srgbClr val="FF0000"/>
          </a:solidFill>
        </p:spPr>
        <p:style>
          <a:lnRef idx="3">
            <a:schemeClr val="lt1"/>
          </a:lnRef>
          <a:fillRef idx="1">
            <a:schemeClr val="accent6"/>
          </a:fillRef>
          <a:effectRef idx="1">
            <a:schemeClr val="accent6"/>
          </a:effectRef>
          <a:fontRef idx="minor">
            <a:schemeClr val="lt1"/>
          </a:fontRef>
        </p:style>
        <p:txBody>
          <a:bodyPr rtlCol="0" anchor="ctr"/>
          <a:lstStyle/>
          <a:p>
            <a:pPr>
              <a:tabLst>
                <a:tab pos="355600" algn="l"/>
              </a:tabLst>
            </a:pPr>
            <a:r>
              <a:rPr lang="sv-SE" sz="1400">
                <a:solidFill>
                  <a:schemeClr val="bg1"/>
                </a:solidFill>
                <a:latin typeface="Aptos Display" panose="020B0004020202020204" pitchFamily="34" charset="0"/>
              </a:rPr>
              <a:t>Våga att göra det svåra och INTE ta den lätta vägen.</a:t>
            </a:r>
          </a:p>
          <a:p>
            <a:pPr>
              <a:tabLst>
                <a:tab pos="355600" algn="l"/>
              </a:tabLst>
            </a:pPr>
            <a:r>
              <a:rPr lang="sv-SE" sz="1400">
                <a:solidFill>
                  <a:schemeClr val="bg1"/>
                </a:solidFill>
                <a:latin typeface="Aptos Display" panose="020B0004020202020204" pitchFamily="34" charset="0"/>
              </a:rPr>
              <a:t>MV ska inte skjuta ut bollen.</a:t>
            </a:r>
          </a:p>
          <a:p>
            <a:pPr>
              <a:tabLst>
                <a:tab pos="355600" algn="l"/>
              </a:tabLst>
            </a:pPr>
            <a:r>
              <a:rPr lang="sv-SE" sz="1400">
                <a:solidFill>
                  <a:schemeClr val="bg1"/>
                </a:solidFill>
                <a:latin typeface="Aptos Display" panose="020B0004020202020204" pitchFamily="34" charset="0"/>
              </a:rPr>
              <a:t>Sträva efter att alltid ha bollen längs marken.</a:t>
            </a:r>
          </a:p>
          <a:p>
            <a:pPr>
              <a:tabLst>
                <a:tab pos="355600" algn="l"/>
              </a:tabLst>
            </a:pPr>
            <a:r>
              <a:rPr lang="sv-SE" sz="1400">
                <a:solidFill>
                  <a:schemeClr val="bg1"/>
                </a:solidFill>
                <a:latin typeface="Aptos Display" panose="020B0004020202020204" pitchFamily="34" charset="0"/>
              </a:rPr>
              <a:t>Undvik i största möjliga mån att rensa bort bollen!</a:t>
            </a:r>
          </a:p>
        </p:txBody>
      </p:sp>
    </p:spTree>
    <p:extLst>
      <p:ext uri="{BB962C8B-B14F-4D97-AF65-F5344CB8AC3E}">
        <p14:creationId xmlns:p14="http://schemas.microsoft.com/office/powerpoint/2010/main" val="10407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par>
                                <p:cTn id="30" presetID="10" presetClass="entr" presetSubtype="0"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fade">
                                      <p:cBhvr>
                                        <p:cTn id="40" dur="500"/>
                                        <p:tgtEl>
                                          <p:spTgt spid="19">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xEl>
                                              <p:pRg st="1" end="1"/>
                                            </p:txEl>
                                          </p:spTgt>
                                        </p:tgtEl>
                                        <p:attrNameLst>
                                          <p:attrName>style.visibility</p:attrName>
                                        </p:attrNameLst>
                                      </p:cBhvr>
                                      <p:to>
                                        <p:strVal val="visible"/>
                                      </p:to>
                                    </p:set>
                                    <p:animEffect transition="in" filter="fade">
                                      <p:cBhvr>
                                        <p:cTn id="43" dur="500"/>
                                        <p:tgtEl>
                                          <p:spTgt spid="19">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xEl>
                                              <p:pRg st="2" end="2"/>
                                            </p:txEl>
                                          </p:spTgt>
                                        </p:tgtEl>
                                        <p:attrNameLst>
                                          <p:attrName>style.visibility</p:attrName>
                                        </p:attrNameLst>
                                      </p:cBhvr>
                                      <p:to>
                                        <p:strVal val="visible"/>
                                      </p:to>
                                    </p:set>
                                    <p:animEffect transition="in" filter="fade">
                                      <p:cBhvr>
                                        <p:cTn id="48" dur="500"/>
                                        <p:tgtEl>
                                          <p:spTgt spid="19">
                                            <p:txEl>
                                              <p:pRg st="2" end="2"/>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9">
                                            <p:txEl>
                                              <p:pRg st="3" end="3"/>
                                            </p:txEl>
                                          </p:spTgt>
                                        </p:tgtEl>
                                        <p:attrNameLst>
                                          <p:attrName>style.visibility</p:attrName>
                                        </p:attrNameLst>
                                      </p:cBhvr>
                                      <p:to>
                                        <p:strVal val="visible"/>
                                      </p:to>
                                    </p:set>
                                    <p:animEffect transition="in" filter="fade">
                                      <p:cBhvr>
                                        <p:cTn id="51" dur="500"/>
                                        <p:tgtEl>
                                          <p:spTgt spid="19">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9">
                                            <p:txEl>
                                              <p:pRg st="4" end="4"/>
                                            </p:txEl>
                                          </p:spTgt>
                                        </p:tgtEl>
                                        <p:attrNameLst>
                                          <p:attrName>style.visibility</p:attrName>
                                        </p:attrNameLst>
                                      </p:cBhvr>
                                      <p:to>
                                        <p:strVal val="visible"/>
                                      </p:to>
                                    </p:set>
                                    <p:animEffect transition="in" filter="fade">
                                      <p:cBhvr>
                                        <p:cTn id="56" dur="500"/>
                                        <p:tgtEl>
                                          <p:spTgt spid="19">
                                            <p:txEl>
                                              <p:pRg st="4" end="4"/>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9">
                                            <p:txEl>
                                              <p:pRg st="5" end="5"/>
                                            </p:txEl>
                                          </p:spTgt>
                                        </p:tgtEl>
                                        <p:attrNameLst>
                                          <p:attrName>style.visibility</p:attrName>
                                        </p:attrNameLst>
                                      </p:cBhvr>
                                      <p:to>
                                        <p:strVal val="visible"/>
                                      </p:to>
                                    </p:set>
                                    <p:animEffect transition="in" filter="fade">
                                      <p:cBhvr>
                                        <p:cTn id="59" dur="500"/>
                                        <p:tgtEl>
                                          <p:spTgt spid="19">
                                            <p:txEl>
                                              <p:pRg st="5" end="5"/>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9">
                                            <p:txEl>
                                              <p:pRg st="7" end="7"/>
                                            </p:txEl>
                                          </p:spTgt>
                                        </p:tgtEl>
                                        <p:attrNameLst>
                                          <p:attrName>style.visibility</p:attrName>
                                        </p:attrNameLst>
                                      </p:cBhvr>
                                      <p:to>
                                        <p:strVal val="visible"/>
                                      </p:to>
                                    </p:set>
                                    <p:animEffect transition="in" filter="fade">
                                      <p:cBhvr>
                                        <p:cTn id="64" dur="500"/>
                                        <p:tgtEl>
                                          <p:spTgt spid="19">
                                            <p:txEl>
                                              <p:pRg st="7" end="7"/>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fade">
                                      <p:cBhvr>
                                        <p:cTn id="69" dur="500"/>
                                        <p:tgtEl>
                                          <p:spTgt spid="19">
                                            <p:txEl>
                                              <p:pRg st="8" end="8"/>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19">
                                            <p:txEl>
                                              <p:pRg st="9" end="9"/>
                                            </p:txEl>
                                          </p:spTgt>
                                        </p:tgtEl>
                                        <p:attrNameLst>
                                          <p:attrName>style.visibility</p:attrName>
                                        </p:attrNameLst>
                                      </p:cBhvr>
                                      <p:to>
                                        <p:strVal val="visible"/>
                                      </p:to>
                                    </p:set>
                                    <p:animEffect transition="in" filter="fade">
                                      <p:cBhvr>
                                        <p:cTn id="72" dur="500"/>
                                        <p:tgtEl>
                                          <p:spTgt spid="19">
                                            <p:txEl>
                                              <p:pRg st="9" end="9"/>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19">
                                            <p:txEl>
                                              <p:pRg st="10" end="10"/>
                                            </p:txEl>
                                          </p:spTgt>
                                        </p:tgtEl>
                                        <p:attrNameLst>
                                          <p:attrName>style.visibility</p:attrName>
                                        </p:attrNameLst>
                                      </p:cBhvr>
                                      <p:to>
                                        <p:strVal val="visible"/>
                                      </p:to>
                                    </p:set>
                                    <p:animEffect transition="in" filter="fade">
                                      <p:cBhvr>
                                        <p:cTn id="75" dur="500"/>
                                        <p:tgtEl>
                                          <p:spTgt spid="19">
                                            <p:txEl>
                                              <p:pRg st="10" end="10"/>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19">
                                            <p:txEl>
                                              <p:pRg st="11" end="11"/>
                                            </p:txEl>
                                          </p:spTgt>
                                        </p:tgtEl>
                                        <p:attrNameLst>
                                          <p:attrName>style.visibility</p:attrName>
                                        </p:attrNameLst>
                                      </p:cBhvr>
                                      <p:to>
                                        <p:strVal val="visible"/>
                                      </p:to>
                                    </p:set>
                                    <p:animEffect transition="in" filter="fade">
                                      <p:cBhvr>
                                        <p:cTn id="78"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8735701" y="898323"/>
            <a:ext cx="2341860" cy="369332"/>
          </a:xfrm>
          <a:prstGeom prst="rect">
            <a:avLst/>
          </a:prstGeom>
          <a:noFill/>
        </p:spPr>
        <p:txBody>
          <a:bodyPr wrap="none" rtlCol="0">
            <a:spAutoFit/>
          </a:bodyPr>
          <a:lstStyle/>
          <a:p>
            <a:r>
              <a:rPr lang="sv-SE">
                <a:solidFill>
                  <a:srgbClr val="FFC000"/>
                </a:solidFill>
              </a:rPr>
              <a:t>Formation: MV-2-3:2-1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659550" y="1436723"/>
            <a:ext cx="6255913" cy="25643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sträva efter att våra backar sköter uppspelen </a:t>
            </a:r>
            <a:r>
              <a:rPr lang="sv-SE" sz="1600">
                <a:solidFill>
                  <a:schemeClr val="bg1"/>
                </a:solidFill>
                <a:latin typeface="Aptos Display" panose="020B0004020202020204" pitchFamily="34" charset="0"/>
                <a:sym typeface="Wingdings" panose="05000000000000000000" pitchFamily="2" charset="2"/>
              </a:rPr>
              <a:t> v</a:t>
            </a:r>
            <a:r>
              <a:rPr lang="sv-SE" sz="1600">
                <a:solidFill>
                  <a:schemeClr val="bg1"/>
                </a:solidFill>
                <a:latin typeface="Aptos Display" panose="020B0004020202020204" pitchFamily="34" charset="0"/>
              </a:rPr>
              <a:t>ilket gör att MV </a:t>
            </a:r>
            <a:r>
              <a:rPr lang="sv-SE" sz="1600" i="1">
                <a:solidFill>
                  <a:schemeClr val="bg1"/>
                </a:solidFill>
                <a:latin typeface="Aptos Display" panose="020B0004020202020204" pitchFamily="34" charset="0"/>
              </a:rPr>
              <a:t>alltid</a:t>
            </a:r>
            <a:r>
              <a:rPr lang="sv-SE" sz="1600">
                <a:solidFill>
                  <a:schemeClr val="bg1"/>
                </a:solidFill>
                <a:latin typeface="Aptos Display" panose="020B0004020202020204" pitchFamily="34" charset="0"/>
              </a:rPr>
              <a:t> rullar ut bollen.</a:t>
            </a:r>
          </a:p>
          <a:p>
            <a:pPr>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err="1">
                <a:solidFill>
                  <a:schemeClr val="bg1"/>
                </a:solidFill>
                <a:latin typeface="Aptos Display" panose="020B0004020202020204" pitchFamily="34" charset="0"/>
              </a:rPr>
              <a:t>Wingback</a:t>
            </a:r>
            <a:r>
              <a:rPr lang="sv-SE" sz="1600">
                <a:solidFill>
                  <a:schemeClr val="bg1"/>
                </a:solidFill>
                <a:latin typeface="Aptos Display" panose="020B0004020202020204" pitchFamily="34" charset="0"/>
              </a:rPr>
              <a:t> ska stå för beredd och göra sig spelbar i yttre-korridor.</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6:a ska vara spelbar centralt. </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8:or gör sig spelbar i inre korridor.</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Forward hota med djupledslöpning.</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MV ska vara en naturlig del i spelet</a:t>
            </a: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cxnSp>
        <p:nvCxnSpPr>
          <p:cNvPr id="12" name="Rak pilkoppling 11">
            <a:extLst>
              <a:ext uri="{FF2B5EF4-FFF2-40B4-BE49-F238E27FC236}">
                <a16:creationId xmlns:a16="http://schemas.microsoft.com/office/drawing/2014/main" id="{2D31F61F-0DA8-7363-6F47-98CF80D4D923}"/>
              </a:ext>
            </a:extLst>
          </p:cNvPr>
          <p:cNvCxnSpPr>
            <a:cxnSpLocks/>
            <a:stCxn id="24" idx="2"/>
          </p:cNvCxnSpPr>
          <p:nvPr/>
        </p:nvCxnSpPr>
        <p:spPr>
          <a:xfrm flipV="1">
            <a:off x="10862387" y="4207276"/>
            <a:ext cx="749391" cy="7451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Cirkel">
            <a:extLst>
              <a:ext uri="{FF2B5EF4-FFF2-40B4-BE49-F238E27FC236}">
                <a16:creationId xmlns:a16="http://schemas.microsoft.com/office/drawing/2014/main" id="{89CCB324-1B1A-D984-581A-FB09EE5F218F}"/>
              </a:ext>
            </a:extLst>
          </p:cNvPr>
          <p:cNvSpPr/>
          <p:nvPr/>
        </p:nvSpPr>
        <p:spPr>
          <a:xfrm>
            <a:off x="10862387" y="4898434"/>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5" name="Rak pilkoppling 34">
            <a:extLst>
              <a:ext uri="{FF2B5EF4-FFF2-40B4-BE49-F238E27FC236}">
                <a16:creationId xmlns:a16="http://schemas.microsoft.com/office/drawing/2014/main" id="{E084D4E3-A515-F506-6EBB-0B46EA291037}"/>
              </a:ext>
            </a:extLst>
          </p:cNvPr>
          <p:cNvCxnSpPr>
            <a:cxnSpLocks/>
            <a:stCxn id="24" idx="1"/>
          </p:cNvCxnSpPr>
          <p:nvPr/>
        </p:nvCxnSpPr>
        <p:spPr>
          <a:xfrm flipH="1" flipV="1">
            <a:off x="10808716" y="3617324"/>
            <a:ext cx="69487" cy="12969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Rak pilkoppling 47">
            <a:extLst>
              <a:ext uri="{FF2B5EF4-FFF2-40B4-BE49-F238E27FC236}">
                <a16:creationId xmlns:a16="http://schemas.microsoft.com/office/drawing/2014/main" id="{13615CE3-B90C-A18A-12C4-90CAFFFC5C34}"/>
              </a:ext>
            </a:extLst>
          </p:cNvPr>
          <p:cNvCxnSpPr>
            <a:cxnSpLocks/>
          </p:cNvCxnSpPr>
          <p:nvPr/>
        </p:nvCxnSpPr>
        <p:spPr>
          <a:xfrm flipH="1">
            <a:off x="10020678" y="5033403"/>
            <a:ext cx="923690" cy="6566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Rak pilkoppling 44">
            <a:extLst>
              <a:ext uri="{FF2B5EF4-FFF2-40B4-BE49-F238E27FC236}">
                <a16:creationId xmlns:a16="http://schemas.microsoft.com/office/drawing/2014/main" id="{D85D7F20-69DF-E21E-89E9-A5B57FF3E35B}"/>
              </a:ext>
            </a:extLst>
          </p:cNvPr>
          <p:cNvCxnSpPr>
            <a:cxnSpLocks/>
            <a:stCxn id="24" idx="2"/>
          </p:cNvCxnSpPr>
          <p:nvPr/>
        </p:nvCxnSpPr>
        <p:spPr>
          <a:xfrm flipH="1" flipV="1">
            <a:off x="9960449" y="4275116"/>
            <a:ext cx="901938" cy="6773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Rak pilkoppling 33">
            <a:extLst>
              <a:ext uri="{FF2B5EF4-FFF2-40B4-BE49-F238E27FC236}">
                <a16:creationId xmlns:a16="http://schemas.microsoft.com/office/drawing/2014/main" id="{52FA3850-1CA7-7E63-6755-6DFEB5D5A94A}"/>
              </a:ext>
            </a:extLst>
          </p:cNvPr>
          <p:cNvCxnSpPr>
            <a:cxnSpLocks/>
          </p:cNvCxnSpPr>
          <p:nvPr/>
        </p:nvCxnSpPr>
        <p:spPr>
          <a:xfrm flipH="1">
            <a:off x="9164195" y="5033403"/>
            <a:ext cx="1649958" cy="39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9" name="Grupp 48">
            <a:extLst>
              <a:ext uri="{FF2B5EF4-FFF2-40B4-BE49-F238E27FC236}">
                <a16:creationId xmlns:a16="http://schemas.microsoft.com/office/drawing/2014/main" id="{7B247FE6-8E77-1C67-89AC-6B17E9E69D10}"/>
              </a:ext>
            </a:extLst>
          </p:cNvPr>
          <p:cNvGrpSpPr/>
          <p:nvPr/>
        </p:nvGrpSpPr>
        <p:grpSpPr>
          <a:xfrm>
            <a:off x="9623453" y="4130974"/>
            <a:ext cx="474810" cy="515622"/>
            <a:chOff x="8183019" y="5898634"/>
            <a:chExt cx="474810" cy="515622"/>
          </a:xfrm>
        </p:grpSpPr>
        <p:sp>
          <p:nvSpPr>
            <p:cNvPr id="50" name="Cirkel">
              <a:extLst>
                <a:ext uri="{FF2B5EF4-FFF2-40B4-BE49-F238E27FC236}">
                  <a16:creationId xmlns:a16="http://schemas.microsoft.com/office/drawing/2014/main" id="{6DAC9DD5-E38E-748A-A462-8BA008CBB8D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1" name="textruta 50">
              <a:extLst>
                <a:ext uri="{FF2B5EF4-FFF2-40B4-BE49-F238E27FC236}">
                  <a16:creationId xmlns:a16="http://schemas.microsoft.com/office/drawing/2014/main" id="{1B98CA09-9BA0-0058-1872-2CE1A53DB6AE}"/>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52" name="Grupp 51">
            <a:extLst>
              <a:ext uri="{FF2B5EF4-FFF2-40B4-BE49-F238E27FC236}">
                <a16:creationId xmlns:a16="http://schemas.microsoft.com/office/drawing/2014/main" id="{3EFD95C8-CAD3-E7C8-206A-E8BAA62C5A84}"/>
              </a:ext>
            </a:extLst>
          </p:cNvPr>
          <p:cNvGrpSpPr/>
          <p:nvPr/>
        </p:nvGrpSpPr>
        <p:grpSpPr>
          <a:xfrm>
            <a:off x="8719919" y="5006434"/>
            <a:ext cx="506870" cy="515622"/>
            <a:chOff x="8183019" y="5898634"/>
            <a:chExt cx="506870" cy="515622"/>
          </a:xfrm>
        </p:grpSpPr>
        <p:sp>
          <p:nvSpPr>
            <p:cNvPr id="53" name="Cirkel">
              <a:extLst>
                <a:ext uri="{FF2B5EF4-FFF2-40B4-BE49-F238E27FC236}">
                  <a16:creationId xmlns:a16="http://schemas.microsoft.com/office/drawing/2014/main" id="{8108D8C9-362D-8968-14AC-7EC9704601E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4" name="textruta 53">
              <a:extLst>
                <a:ext uri="{FF2B5EF4-FFF2-40B4-BE49-F238E27FC236}">
                  <a16:creationId xmlns:a16="http://schemas.microsoft.com/office/drawing/2014/main" id="{7256FFFB-15D2-3361-2D87-BC6D9FA176A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5" name="Grupp 54">
            <a:extLst>
              <a:ext uri="{FF2B5EF4-FFF2-40B4-BE49-F238E27FC236}">
                <a16:creationId xmlns:a16="http://schemas.microsoft.com/office/drawing/2014/main" id="{A2822E21-F93C-8853-A118-AC9F9E7F559C}"/>
              </a:ext>
            </a:extLst>
          </p:cNvPr>
          <p:cNvGrpSpPr/>
          <p:nvPr/>
        </p:nvGrpSpPr>
        <p:grpSpPr>
          <a:xfrm>
            <a:off x="10686711" y="5003599"/>
            <a:ext cx="506870" cy="515622"/>
            <a:chOff x="8183019" y="5898634"/>
            <a:chExt cx="506870" cy="515622"/>
          </a:xfrm>
        </p:grpSpPr>
        <p:sp>
          <p:nvSpPr>
            <p:cNvPr id="56" name="Cirkel">
              <a:extLst>
                <a:ext uri="{FF2B5EF4-FFF2-40B4-BE49-F238E27FC236}">
                  <a16:creationId xmlns:a16="http://schemas.microsoft.com/office/drawing/2014/main" id="{0A72172D-4AE3-6AFC-BCFE-3DFFC8E28E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E16D04F2-CF2D-BE4F-460C-4C13905C90E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8" name="Grupp 57">
            <a:extLst>
              <a:ext uri="{FF2B5EF4-FFF2-40B4-BE49-F238E27FC236}">
                <a16:creationId xmlns:a16="http://schemas.microsoft.com/office/drawing/2014/main" id="{7DEDCE17-C456-40CD-666A-606881CE51FC}"/>
              </a:ext>
            </a:extLst>
          </p:cNvPr>
          <p:cNvGrpSpPr/>
          <p:nvPr/>
        </p:nvGrpSpPr>
        <p:grpSpPr>
          <a:xfrm>
            <a:off x="8725190" y="3560290"/>
            <a:ext cx="474810" cy="515622"/>
            <a:chOff x="8183019" y="5898634"/>
            <a:chExt cx="474810" cy="515622"/>
          </a:xfrm>
        </p:grpSpPr>
        <p:sp>
          <p:nvSpPr>
            <p:cNvPr id="59" name="Cirkel">
              <a:extLst>
                <a:ext uri="{FF2B5EF4-FFF2-40B4-BE49-F238E27FC236}">
                  <a16:creationId xmlns:a16="http://schemas.microsoft.com/office/drawing/2014/main" id="{23FE867B-3596-ED8D-8425-F3BD92179AD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0" name="textruta 59">
              <a:extLst>
                <a:ext uri="{FF2B5EF4-FFF2-40B4-BE49-F238E27FC236}">
                  <a16:creationId xmlns:a16="http://schemas.microsoft.com/office/drawing/2014/main" id="{6C4D542E-D198-5FA6-FBAB-9D185DE6A76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1" name="Grupp 60">
            <a:extLst>
              <a:ext uri="{FF2B5EF4-FFF2-40B4-BE49-F238E27FC236}">
                <a16:creationId xmlns:a16="http://schemas.microsoft.com/office/drawing/2014/main" id="{BA73A378-294A-DD00-53B1-7251208DBE81}"/>
              </a:ext>
            </a:extLst>
          </p:cNvPr>
          <p:cNvGrpSpPr/>
          <p:nvPr/>
        </p:nvGrpSpPr>
        <p:grpSpPr>
          <a:xfrm>
            <a:off x="10574024" y="3414000"/>
            <a:ext cx="474810" cy="515622"/>
            <a:chOff x="8183019" y="5898634"/>
            <a:chExt cx="474810" cy="515622"/>
          </a:xfrm>
        </p:grpSpPr>
        <p:sp>
          <p:nvSpPr>
            <p:cNvPr id="62" name="Cirkel">
              <a:extLst>
                <a:ext uri="{FF2B5EF4-FFF2-40B4-BE49-F238E27FC236}">
                  <a16:creationId xmlns:a16="http://schemas.microsoft.com/office/drawing/2014/main" id="{7C3D93F4-1DCA-3D2D-DE2E-AD79EB636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7E6EA198-4FFC-519E-13E2-427AA938BC86}"/>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4" name="Grupp 63">
            <a:extLst>
              <a:ext uri="{FF2B5EF4-FFF2-40B4-BE49-F238E27FC236}">
                <a16:creationId xmlns:a16="http://schemas.microsoft.com/office/drawing/2014/main" id="{3EB1BA47-D514-C08C-1083-641091801786}"/>
              </a:ext>
            </a:extLst>
          </p:cNvPr>
          <p:cNvGrpSpPr/>
          <p:nvPr/>
        </p:nvGrpSpPr>
        <p:grpSpPr>
          <a:xfrm>
            <a:off x="9676709" y="3102900"/>
            <a:ext cx="495649" cy="515622"/>
            <a:chOff x="8183019" y="5898634"/>
            <a:chExt cx="495649" cy="515622"/>
          </a:xfrm>
        </p:grpSpPr>
        <p:sp>
          <p:nvSpPr>
            <p:cNvPr id="65" name="Cirkel">
              <a:extLst>
                <a:ext uri="{FF2B5EF4-FFF2-40B4-BE49-F238E27FC236}">
                  <a16:creationId xmlns:a16="http://schemas.microsoft.com/office/drawing/2014/main" id="{BAB83047-FF69-653F-F31A-F6549304398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0FA23D08-572B-7E98-A90A-C59D6F7F517B}"/>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67" name="Grupp 66">
            <a:extLst>
              <a:ext uri="{FF2B5EF4-FFF2-40B4-BE49-F238E27FC236}">
                <a16:creationId xmlns:a16="http://schemas.microsoft.com/office/drawing/2014/main" id="{23D0E6B1-CEE9-CFC5-B8D7-6D73608E00EC}"/>
              </a:ext>
            </a:extLst>
          </p:cNvPr>
          <p:cNvGrpSpPr/>
          <p:nvPr/>
        </p:nvGrpSpPr>
        <p:grpSpPr>
          <a:xfrm>
            <a:off x="7663379" y="4713814"/>
            <a:ext cx="514885" cy="515622"/>
            <a:chOff x="8183019" y="5898634"/>
            <a:chExt cx="514885" cy="515622"/>
          </a:xfrm>
        </p:grpSpPr>
        <p:sp>
          <p:nvSpPr>
            <p:cNvPr id="68" name="Cirkel">
              <a:extLst>
                <a:ext uri="{FF2B5EF4-FFF2-40B4-BE49-F238E27FC236}">
                  <a16:creationId xmlns:a16="http://schemas.microsoft.com/office/drawing/2014/main" id="{D85090E2-4719-E1FD-0D70-0717CA1429D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B3A98702-790F-833D-5DA3-330FA1458B5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0" name="Grupp 69">
            <a:extLst>
              <a:ext uri="{FF2B5EF4-FFF2-40B4-BE49-F238E27FC236}">
                <a16:creationId xmlns:a16="http://schemas.microsoft.com/office/drawing/2014/main" id="{0A6D742E-A425-E0E1-7210-FF7D37655FD0}"/>
              </a:ext>
            </a:extLst>
          </p:cNvPr>
          <p:cNvGrpSpPr/>
          <p:nvPr/>
        </p:nvGrpSpPr>
        <p:grpSpPr>
          <a:xfrm>
            <a:off x="11681549" y="4001056"/>
            <a:ext cx="514885" cy="515622"/>
            <a:chOff x="8183019" y="5898634"/>
            <a:chExt cx="514885" cy="515622"/>
          </a:xfrm>
        </p:grpSpPr>
        <p:sp>
          <p:nvSpPr>
            <p:cNvPr id="71" name="Cirkel">
              <a:extLst>
                <a:ext uri="{FF2B5EF4-FFF2-40B4-BE49-F238E27FC236}">
                  <a16:creationId xmlns:a16="http://schemas.microsoft.com/office/drawing/2014/main" id="{9EF9E7AF-0EAA-9D95-FFBD-A7D0DD6F0E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A17D5F4A-9DF4-039D-FFAF-CEDC4CC7F1A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3" name="Grupp 72">
            <a:extLst>
              <a:ext uri="{FF2B5EF4-FFF2-40B4-BE49-F238E27FC236}">
                <a16:creationId xmlns:a16="http://schemas.microsoft.com/office/drawing/2014/main" id="{B75A971F-6C1F-4624-CBFA-605DA9850A83}"/>
              </a:ext>
            </a:extLst>
          </p:cNvPr>
          <p:cNvGrpSpPr/>
          <p:nvPr/>
        </p:nvGrpSpPr>
        <p:grpSpPr>
          <a:xfrm>
            <a:off x="9669226" y="5677564"/>
            <a:ext cx="513282" cy="515622"/>
            <a:chOff x="8183019" y="5898634"/>
            <a:chExt cx="513282" cy="515622"/>
          </a:xfrm>
        </p:grpSpPr>
        <p:sp>
          <p:nvSpPr>
            <p:cNvPr id="74" name="Cirkel">
              <a:extLst>
                <a:ext uri="{FF2B5EF4-FFF2-40B4-BE49-F238E27FC236}">
                  <a16:creationId xmlns:a16="http://schemas.microsoft.com/office/drawing/2014/main" id="{ADBE0F2A-95B8-493C-900D-860DF5D2F80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2C6E6E1E-760E-BC2C-0A97-F27F649D126C}"/>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sp>
        <p:nvSpPr>
          <p:cNvPr id="2" name="Rubrik 3">
            <a:extLst>
              <a:ext uri="{FF2B5EF4-FFF2-40B4-BE49-F238E27FC236}">
                <a16:creationId xmlns:a16="http://schemas.microsoft.com/office/drawing/2014/main" id="{AA070866-F981-8A94-F10D-8EA92B5A743B}"/>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3" name="Rubrik 1">
            <a:extLst>
              <a:ext uri="{FF2B5EF4-FFF2-40B4-BE49-F238E27FC236}">
                <a16:creationId xmlns:a16="http://schemas.microsoft.com/office/drawing/2014/main" id="{BD85512A-D999-8B98-D0D9-BD5A605E32E2}"/>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5" name="textruta 4">
            <a:extLst>
              <a:ext uri="{FF2B5EF4-FFF2-40B4-BE49-F238E27FC236}">
                <a16:creationId xmlns:a16="http://schemas.microsoft.com/office/drawing/2014/main" id="{CB780FDA-4B76-08DF-223D-62A537CCC4B8}"/>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
        <p:nvSpPr>
          <p:cNvPr id="7" name="Rulle: vågrät 6">
            <a:extLst>
              <a:ext uri="{FF2B5EF4-FFF2-40B4-BE49-F238E27FC236}">
                <a16:creationId xmlns:a16="http://schemas.microsoft.com/office/drawing/2014/main" id="{BDDF8BB9-B457-BC7A-8CD7-A507CD7E6E9E}"/>
              </a:ext>
            </a:extLst>
          </p:cNvPr>
          <p:cNvSpPr/>
          <p:nvPr/>
        </p:nvSpPr>
        <p:spPr>
          <a:xfrm>
            <a:off x="812542" y="4516678"/>
            <a:ext cx="6242477" cy="1541276"/>
          </a:xfrm>
          <a:prstGeom prst="horizontalScroll">
            <a:avLst/>
          </a:prstGeom>
        </p:spPr>
        <p:style>
          <a:lnRef idx="3">
            <a:schemeClr val="lt1"/>
          </a:lnRef>
          <a:fillRef idx="1">
            <a:schemeClr val="accent6"/>
          </a:fillRef>
          <a:effectRef idx="1">
            <a:schemeClr val="accent6"/>
          </a:effectRef>
          <a:fontRef idx="minor">
            <a:schemeClr val="lt1"/>
          </a:fontRef>
        </p:style>
        <p:txBody>
          <a:bodyPr rtlCol="0" anchor="ctr"/>
          <a:lstStyle/>
          <a:p>
            <a:pPr>
              <a:lnSpc>
                <a:spcPct val="90000"/>
              </a:lnSpc>
              <a:spcBef>
                <a:spcPts val="1000"/>
              </a:spcBef>
              <a:buClr>
                <a:schemeClr val="bg2"/>
              </a:buClr>
              <a:buSzPct val="100000"/>
              <a:tabLst>
                <a:tab pos="355600" algn="l"/>
              </a:tabLst>
            </a:pPr>
            <a:r>
              <a:rPr lang="sv-SE" sz="1600">
                <a:solidFill>
                  <a:schemeClr val="bg1"/>
                </a:solidFill>
                <a:latin typeface="Aptos Display" panose="020B0004020202020204" pitchFamily="34" charset="0"/>
              </a:rPr>
              <a:t>Sträva efter att spela rättvänd eller halvt-rättvänd spelare. </a:t>
            </a:r>
          </a:p>
          <a:p>
            <a:pPr>
              <a:lnSpc>
                <a:spcPct val="90000"/>
              </a:lnSpc>
              <a:spcBef>
                <a:spcPts val="1000"/>
              </a:spcBef>
              <a:buClr>
                <a:schemeClr val="bg2"/>
              </a:buClr>
              <a:buSzPct val="100000"/>
              <a:tabLst>
                <a:tab pos="355600" algn="l"/>
              </a:tabLst>
            </a:pPr>
            <a:r>
              <a:rPr lang="sv-SE" sz="1600">
                <a:solidFill>
                  <a:schemeClr val="bg1"/>
                </a:solidFill>
                <a:latin typeface="Aptos Display" panose="020B0004020202020204" pitchFamily="34" charset="0"/>
              </a:rPr>
              <a:t>Sträva efter att alltid ha spelare i alla korridorer i uppspelen.</a:t>
            </a:r>
          </a:p>
          <a:p>
            <a:pPr>
              <a:lnSpc>
                <a:spcPct val="90000"/>
              </a:lnSpc>
              <a:spcBef>
                <a:spcPts val="1000"/>
              </a:spcBef>
              <a:buClr>
                <a:schemeClr val="bg2"/>
              </a:buClr>
              <a:buSzPct val="100000"/>
              <a:tabLst>
                <a:tab pos="355600" algn="l"/>
              </a:tabLst>
            </a:pPr>
            <a:r>
              <a:rPr lang="sv-SE" sz="1600">
                <a:solidFill>
                  <a:schemeClr val="bg1"/>
                </a:solidFill>
                <a:latin typeface="Aptos Display" panose="020B0004020202020204" pitchFamily="34" charset="0"/>
              </a:rPr>
              <a:t>Uppmuntra spelarna att ta meter med bollen genom att driva fram boll.</a:t>
            </a:r>
          </a:p>
        </p:txBody>
      </p:sp>
      <p:sp>
        <p:nvSpPr>
          <p:cNvPr id="8" name="textruta 7">
            <a:extLst>
              <a:ext uri="{FF2B5EF4-FFF2-40B4-BE49-F238E27FC236}">
                <a16:creationId xmlns:a16="http://schemas.microsoft.com/office/drawing/2014/main" id="{18A570AE-FBC0-06C3-69F7-03A8E87C126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9" name="Bildobjekt 8" descr="En bild som visar Grafik, logotyp, kyckling, text&#10;&#10;Automatiskt genererad beskrivning">
            <a:extLst>
              <a:ext uri="{FF2B5EF4-FFF2-40B4-BE49-F238E27FC236}">
                <a16:creationId xmlns:a16="http://schemas.microsoft.com/office/drawing/2014/main" id="{E73EC64F-F63C-F5DE-5FEA-C86D95C8A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17719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animEffect transition="in" filter="fade">
                                      <p:cBhvr>
                                        <p:cTn id="15" dur="500"/>
                                        <p:tgtEl>
                                          <p:spTgt spid="1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4" end="4"/>
                                            </p:txEl>
                                          </p:spTgt>
                                        </p:tgtEl>
                                        <p:attrNameLst>
                                          <p:attrName>style.visibility</p:attrName>
                                        </p:attrNameLst>
                                      </p:cBhvr>
                                      <p:to>
                                        <p:strVal val="visible"/>
                                      </p:to>
                                    </p:set>
                                    <p:animEffect transition="in" filter="fade">
                                      <p:cBhvr>
                                        <p:cTn id="20" dur="500"/>
                                        <p:tgtEl>
                                          <p:spTgt spid="19">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120194" y="1623737"/>
            <a:ext cx="184731" cy="369332"/>
          </a:xfrm>
          <a:prstGeom prst="rect">
            <a:avLst/>
          </a:prstGeom>
          <a:noFill/>
        </p:spPr>
        <p:txBody>
          <a:bodyPr wrap="none" rtlCol="0">
            <a:spAutoFit/>
          </a:bodyPr>
          <a:lstStyle/>
          <a:p>
            <a:endParaRPr lang="sv-SE" dirty="0">
              <a:solidFill>
                <a:srgbClr val="FFC000"/>
              </a:solidFill>
            </a:endParaRP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anfalla med alla våra spelare.</a:t>
            </a:r>
          </a:p>
          <a:p>
            <a:pPr>
              <a:tabLst>
                <a:tab pos="355600" algn="l"/>
              </a:tabLst>
            </a:pPr>
            <a:r>
              <a:rPr lang="sv-SE" sz="1600">
                <a:solidFill>
                  <a:schemeClr val="bg1"/>
                </a:solidFill>
                <a:latin typeface="Aptos Display" panose="020B0004020202020204" pitchFamily="34" charset="0"/>
              </a:rPr>
              <a:t>Vi ska ta oss in i Golden </a:t>
            </a:r>
            <a:r>
              <a:rPr lang="sv-SE" sz="1600" err="1">
                <a:solidFill>
                  <a:schemeClr val="bg1"/>
                </a:solidFill>
                <a:latin typeface="Aptos Display" panose="020B0004020202020204" pitchFamily="34" charset="0"/>
              </a:rPr>
              <a:t>zone</a:t>
            </a:r>
            <a:r>
              <a:rPr lang="sv-SE" sz="1600">
                <a:solidFill>
                  <a:schemeClr val="bg1"/>
                </a:solidFill>
                <a:latin typeface="Aptos Display" panose="020B0004020202020204" pitchFamily="34" charset="0"/>
              </a:rPr>
              <a:t> med variation genom:</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Djupledsspel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Överlapp</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Avledande rörelse</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Utmana, Finta &amp; Dribbla</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Väggspel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Inlägg</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panose="020B0004020202020204" pitchFamily="34" charset="0"/>
              </a:rPr>
              <a:t>Vi ska etablera spel och ta fram ta oss framåt när yta finns:</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Spelvändningar </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Uppflyttning</a:t>
            </a:r>
          </a:p>
          <a:p>
            <a:pPr marL="342900" indent="-342900">
              <a:buFont typeface="Arial" panose="020B0604020202020204" pitchFamily="34" charset="0"/>
              <a:buChar char="•"/>
              <a:tabLst>
                <a:tab pos="355600" algn="l"/>
              </a:tabLst>
            </a:pPr>
            <a:endParaRPr lang="sv-SE" sz="14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7" name="Rektangel 66">
            <a:extLst>
              <a:ext uri="{FF2B5EF4-FFF2-40B4-BE49-F238E27FC236}">
                <a16:creationId xmlns:a16="http://schemas.microsoft.com/office/drawing/2014/main" id="{C85AF6D9-D68F-51E6-FE44-5C277461DB5B}"/>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70" name="Grupp 69">
            <a:extLst>
              <a:ext uri="{FF2B5EF4-FFF2-40B4-BE49-F238E27FC236}">
                <a16:creationId xmlns:a16="http://schemas.microsoft.com/office/drawing/2014/main" id="{4614D48B-48CA-C0B7-83DE-9F6A141D5E8F}"/>
              </a:ext>
            </a:extLst>
          </p:cNvPr>
          <p:cNvGrpSpPr/>
          <p:nvPr/>
        </p:nvGrpSpPr>
        <p:grpSpPr>
          <a:xfrm>
            <a:off x="6837019" y="4145638"/>
            <a:ext cx="474810" cy="515622"/>
            <a:chOff x="8183019" y="5898634"/>
            <a:chExt cx="474810" cy="515622"/>
          </a:xfrm>
        </p:grpSpPr>
        <p:sp>
          <p:nvSpPr>
            <p:cNvPr id="71" name="Cirkel">
              <a:extLst>
                <a:ext uri="{FF2B5EF4-FFF2-40B4-BE49-F238E27FC236}">
                  <a16:creationId xmlns:a16="http://schemas.microsoft.com/office/drawing/2014/main" id="{26F7A4FD-91F4-74C7-6B5F-A928590C996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88795309-08D0-3E77-4CC0-CD96A41544B9}"/>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3" name="Grupp 72">
            <a:extLst>
              <a:ext uri="{FF2B5EF4-FFF2-40B4-BE49-F238E27FC236}">
                <a16:creationId xmlns:a16="http://schemas.microsoft.com/office/drawing/2014/main" id="{069104ED-E5B9-4CD9-E970-1FB15F79D760}"/>
              </a:ext>
            </a:extLst>
          </p:cNvPr>
          <p:cNvGrpSpPr/>
          <p:nvPr/>
        </p:nvGrpSpPr>
        <p:grpSpPr>
          <a:xfrm>
            <a:off x="9564915" y="4145638"/>
            <a:ext cx="474810" cy="515622"/>
            <a:chOff x="8183019" y="5898634"/>
            <a:chExt cx="474810" cy="515622"/>
          </a:xfrm>
        </p:grpSpPr>
        <p:sp>
          <p:nvSpPr>
            <p:cNvPr id="74" name="Cirkel">
              <a:extLst>
                <a:ext uri="{FF2B5EF4-FFF2-40B4-BE49-F238E27FC236}">
                  <a16:creationId xmlns:a16="http://schemas.microsoft.com/office/drawing/2014/main" id="{49DE20EA-B537-5462-1F2A-E25E4B863FA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A5DF873B-A44E-6B3D-2FBF-776B47EB874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6" name="Grupp 75">
            <a:extLst>
              <a:ext uri="{FF2B5EF4-FFF2-40B4-BE49-F238E27FC236}">
                <a16:creationId xmlns:a16="http://schemas.microsoft.com/office/drawing/2014/main" id="{0BB22E27-2091-C82D-5DCE-9E992DD1F10D}"/>
              </a:ext>
            </a:extLst>
          </p:cNvPr>
          <p:cNvGrpSpPr/>
          <p:nvPr/>
        </p:nvGrpSpPr>
        <p:grpSpPr>
          <a:xfrm>
            <a:off x="8147356" y="3786649"/>
            <a:ext cx="495649" cy="515622"/>
            <a:chOff x="8183019" y="5898634"/>
            <a:chExt cx="495649" cy="515622"/>
          </a:xfrm>
        </p:grpSpPr>
        <p:sp>
          <p:nvSpPr>
            <p:cNvPr id="77" name="Cirkel">
              <a:extLst>
                <a:ext uri="{FF2B5EF4-FFF2-40B4-BE49-F238E27FC236}">
                  <a16:creationId xmlns:a16="http://schemas.microsoft.com/office/drawing/2014/main" id="{679BC230-CA6B-1588-41DA-337013630E0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8" name="textruta 77">
              <a:extLst>
                <a:ext uri="{FF2B5EF4-FFF2-40B4-BE49-F238E27FC236}">
                  <a16:creationId xmlns:a16="http://schemas.microsoft.com/office/drawing/2014/main" id="{D9174256-ECC8-935F-1797-29C65933E53F}"/>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82" name="Grupp 81">
            <a:extLst>
              <a:ext uri="{FF2B5EF4-FFF2-40B4-BE49-F238E27FC236}">
                <a16:creationId xmlns:a16="http://schemas.microsoft.com/office/drawing/2014/main" id="{97155C48-B222-24B4-692C-2FAE7B3E7240}"/>
              </a:ext>
            </a:extLst>
          </p:cNvPr>
          <p:cNvGrpSpPr/>
          <p:nvPr/>
        </p:nvGrpSpPr>
        <p:grpSpPr>
          <a:xfrm>
            <a:off x="7113776" y="6204980"/>
            <a:ext cx="506870" cy="515622"/>
            <a:chOff x="8183019" y="5898634"/>
            <a:chExt cx="506870" cy="515622"/>
          </a:xfrm>
        </p:grpSpPr>
        <p:sp>
          <p:nvSpPr>
            <p:cNvPr id="83" name="Cirkel">
              <a:extLst>
                <a:ext uri="{FF2B5EF4-FFF2-40B4-BE49-F238E27FC236}">
                  <a16:creationId xmlns:a16="http://schemas.microsoft.com/office/drawing/2014/main" id="{7CA55ECA-8F90-9084-3AEA-A2A371AF635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4" name="textruta 83">
              <a:extLst>
                <a:ext uri="{FF2B5EF4-FFF2-40B4-BE49-F238E27FC236}">
                  <a16:creationId xmlns:a16="http://schemas.microsoft.com/office/drawing/2014/main" id="{35236C12-3DF7-2676-CC26-312FDF0DBC2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85" name="Grupp 84">
            <a:extLst>
              <a:ext uri="{FF2B5EF4-FFF2-40B4-BE49-F238E27FC236}">
                <a16:creationId xmlns:a16="http://schemas.microsoft.com/office/drawing/2014/main" id="{07E4A824-4543-C7BD-AD43-D36704896773}"/>
              </a:ext>
            </a:extLst>
          </p:cNvPr>
          <p:cNvGrpSpPr/>
          <p:nvPr/>
        </p:nvGrpSpPr>
        <p:grpSpPr>
          <a:xfrm>
            <a:off x="5855787" y="5049770"/>
            <a:ext cx="514885" cy="515622"/>
            <a:chOff x="8183019" y="5898634"/>
            <a:chExt cx="514885" cy="515622"/>
          </a:xfrm>
        </p:grpSpPr>
        <p:sp>
          <p:nvSpPr>
            <p:cNvPr id="86" name="Cirkel">
              <a:extLst>
                <a:ext uri="{FF2B5EF4-FFF2-40B4-BE49-F238E27FC236}">
                  <a16:creationId xmlns:a16="http://schemas.microsoft.com/office/drawing/2014/main" id="{0B464CBD-AE09-1845-2C26-B86ED6853D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7" name="textruta 86">
              <a:extLst>
                <a:ext uri="{FF2B5EF4-FFF2-40B4-BE49-F238E27FC236}">
                  <a16:creationId xmlns:a16="http://schemas.microsoft.com/office/drawing/2014/main" id="{F3D50959-8AA5-B5C0-5AEF-4FDAACD6677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88" name="Grupp 87">
            <a:extLst>
              <a:ext uri="{FF2B5EF4-FFF2-40B4-BE49-F238E27FC236}">
                <a16:creationId xmlns:a16="http://schemas.microsoft.com/office/drawing/2014/main" id="{F0EF6510-4D4B-CC12-105E-B3A4B8B36A3E}"/>
              </a:ext>
            </a:extLst>
          </p:cNvPr>
          <p:cNvGrpSpPr/>
          <p:nvPr/>
        </p:nvGrpSpPr>
        <p:grpSpPr>
          <a:xfrm>
            <a:off x="10475815" y="5049770"/>
            <a:ext cx="514885" cy="515622"/>
            <a:chOff x="8183019" y="5898634"/>
            <a:chExt cx="514885" cy="515622"/>
          </a:xfrm>
        </p:grpSpPr>
        <p:sp>
          <p:nvSpPr>
            <p:cNvPr id="89" name="Cirkel">
              <a:extLst>
                <a:ext uri="{FF2B5EF4-FFF2-40B4-BE49-F238E27FC236}">
                  <a16:creationId xmlns:a16="http://schemas.microsoft.com/office/drawing/2014/main" id="{B6B94880-3450-9A0F-EF90-2F3984111B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0" name="textruta 89">
              <a:extLst>
                <a:ext uri="{FF2B5EF4-FFF2-40B4-BE49-F238E27FC236}">
                  <a16:creationId xmlns:a16="http://schemas.microsoft.com/office/drawing/2014/main" id="{01372410-982A-8914-B695-E7E3E9FB9BCE}"/>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91" name="Grupp 90">
            <a:extLst>
              <a:ext uri="{FF2B5EF4-FFF2-40B4-BE49-F238E27FC236}">
                <a16:creationId xmlns:a16="http://schemas.microsoft.com/office/drawing/2014/main" id="{153BD41F-2125-5375-FA3D-29F8F0909F0F}"/>
              </a:ext>
            </a:extLst>
          </p:cNvPr>
          <p:cNvGrpSpPr/>
          <p:nvPr/>
        </p:nvGrpSpPr>
        <p:grpSpPr>
          <a:xfrm>
            <a:off x="9080568" y="6202145"/>
            <a:ext cx="506870" cy="515622"/>
            <a:chOff x="8183019" y="5898634"/>
            <a:chExt cx="506870" cy="515622"/>
          </a:xfrm>
        </p:grpSpPr>
        <p:sp>
          <p:nvSpPr>
            <p:cNvPr id="92" name="Cirkel">
              <a:extLst>
                <a:ext uri="{FF2B5EF4-FFF2-40B4-BE49-F238E27FC236}">
                  <a16:creationId xmlns:a16="http://schemas.microsoft.com/office/drawing/2014/main" id="{01161EEC-A46D-3056-F65A-1571AEF46AA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3" name="textruta 92">
              <a:extLst>
                <a:ext uri="{FF2B5EF4-FFF2-40B4-BE49-F238E27FC236}">
                  <a16:creationId xmlns:a16="http://schemas.microsoft.com/office/drawing/2014/main" id="{97D816C2-06E2-24C0-4B94-6C4D6C0FE99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94" name="Grupp 93">
            <a:extLst>
              <a:ext uri="{FF2B5EF4-FFF2-40B4-BE49-F238E27FC236}">
                <a16:creationId xmlns:a16="http://schemas.microsoft.com/office/drawing/2014/main" id="{B361EE10-409D-7241-1CE3-712C55A9C48D}"/>
              </a:ext>
            </a:extLst>
          </p:cNvPr>
          <p:cNvGrpSpPr/>
          <p:nvPr/>
        </p:nvGrpSpPr>
        <p:grpSpPr>
          <a:xfrm>
            <a:off x="8168195" y="5407695"/>
            <a:ext cx="474810" cy="515622"/>
            <a:chOff x="8183019" y="5898634"/>
            <a:chExt cx="474810" cy="515622"/>
          </a:xfrm>
        </p:grpSpPr>
        <p:sp>
          <p:nvSpPr>
            <p:cNvPr id="95" name="Cirkel">
              <a:extLst>
                <a:ext uri="{FF2B5EF4-FFF2-40B4-BE49-F238E27FC236}">
                  <a16:creationId xmlns:a16="http://schemas.microsoft.com/office/drawing/2014/main" id="{A6EC0F66-40C3-B2B6-A3A1-9D98DF3E4B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6" name="textruta 95">
              <a:extLst>
                <a:ext uri="{FF2B5EF4-FFF2-40B4-BE49-F238E27FC236}">
                  <a16:creationId xmlns:a16="http://schemas.microsoft.com/office/drawing/2014/main" id="{0D298F2D-3AE3-7BC1-F4DD-FA8E5AEFC5F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2" name="textruta 1">
            <a:extLst>
              <a:ext uri="{FF2B5EF4-FFF2-40B4-BE49-F238E27FC236}">
                <a16:creationId xmlns:a16="http://schemas.microsoft.com/office/drawing/2014/main" id="{D0E7145B-7DDA-A4C8-1F3E-9EE7AF516362}"/>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3" name="Rubrik 1">
            <a:extLst>
              <a:ext uri="{FF2B5EF4-FFF2-40B4-BE49-F238E27FC236}">
                <a16:creationId xmlns:a16="http://schemas.microsoft.com/office/drawing/2014/main" id="{C7E724C1-D610-AD93-B8EA-929DFA37A50E}"/>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Rubrik 3">
            <a:extLst>
              <a:ext uri="{FF2B5EF4-FFF2-40B4-BE49-F238E27FC236}">
                <a16:creationId xmlns:a16="http://schemas.microsoft.com/office/drawing/2014/main" id="{B577B25D-1F4D-3EFA-D1B7-B69842EC3761}"/>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7" name="textruta 6">
            <a:extLst>
              <a:ext uri="{FF2B5EF4-FFF2-40B4-BE49-F238E27FC236}">
                <a16:creationId xmlns:a16="http://schemas.microsoft.com/office/drawing/2014/main" id="{F8381DA0-ECBD-D27B-DA21-24752158031E}"/>
              </a:ext>
            </a:extLst>
          </p:cNvPr>
          <p:cNvSpPr txBox="1"/>
          <p:nvPr/>
        </p:nvSpPr>
        <p:spPr>
          <a:xfrm>
            <a:off x="6982349" y="796794"/>
            <a:ext cx="3163986" cy="261610"/>
          </a:xfrm>
          <a:prstGeom prst="rect">
            <a:avLst/>
          </a:prstGeom>
          <a:noFill/>
        </p:spPr>
        <p:txBody>
          <a:bodyPr wrap="square" rtlCol="0">
            <a:spAutoFit/>
          </a:bodyPr>
          <a:lstStyle/>
          <a:p>
            <a:endParaRPr lang="sv-SE" sz="1100" dirty="0">
              <a:solidFill>
                <a:srgbClr val="FFC000"/>
              </a:solidFill>
            </a:endParaRPr>
          </a:p>
        </p:txBody>
      </p:sp>
      <p:sp>
        <p:nvSpPr>
          <p:cNvPr id="8" name="textruta 7">
            <a:extLst>
              <a:ext uri="{FF2B5EF4-FFF2-40B4-BE49-F238E27FC236}">
                <a16:creationId xmlns:a16="http://schemas.microsoft.com/office/drawing/2014/main" id="{80F536F5-A8F0-AAC4-1B2D-DB8CEA0CD2CB}"/>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9" name="Bildobjekt 8" descr="En bild som visar Grafik, logotyp, kyckling, text&#10;&#10;Automatiskt genererad beskrivning">
            <a:extLst>
              <a:ext uri="{FF2B5EF4-FFF2-40B4-BE49-F238E27FC236}">
                <a16:creationId xmlns:a16="http://schemas.microsoft.com/office/drawing/2014/main" id="{82E66750-7735-DEC9-A86D-90BC75149D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7253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5" end="5"/>
                                            </p:txEl>
                                          </p:spTgt>
                                        </p:tgtEl>
                                        <p:attrNameLst>
                                          <p:attrName>style.visibility</p:attrName>
                                        </p:attrNameLst>
                                      </p:cBhvr>
                                      <p:to>
                                        <p:strVal val="visible"/>
                                      </p:to>
                                    </p:set>
                                    <p:animEffect transition="in" filter="fade">
                                      <p:cBhvr>
                                        <p:cTn id="26" dur="500"/>
                                        <p:tgtEl>
                                          <p:spTgt spid="19">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xEl>
                                              <p:pRg st="6" end="6"/>
                                            </p:txEl>
                                          </p:spTgt>
                                        </p:tgtEl>
                                        <p:attrNameLst>
                                          <p:attrName>style.visibility</p:attrName>
                                        </p:attrNameLst>
                                      </p:cBhvr>
                                      <p:to>
                                        <p:strVal val="visible"/>
                                      </p:to>
                                    </p:set>
                                    <p:animEffect transition="in" filter="fade">
                                      <p:cBhvr>
                                        <p:cTn id="29" dur="500"/>
                                        <p:tgtEl>
                                          <p:spTgt spid="19">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xEl>
                                              <p:pRg st="7" end="7"/>
                                            </p:txEl>
                                          </p:spTgt>
                                        </p:tgtEl>
                                        <p:attrNameLst>
                                          <p:attrName>style.visibility</p:attrName>
                                        </p:attrNameLst>
                                      </p:cBhvr>
                                      <p:to>
                                        <p:strVal val="visible"/>
                                      </p:to>
                                    </p:set>
                                    <p:animEffect transition="in" filter="fade">
                                      <p:cBhvr>
                                        <p:cTn id="32" dur="500"/>
                                        <p:tgtEl>
                                          <p:spTgt spid="1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xEl>
                                              <p:pRg st="9" end="9"/>
                                            </p:txEl>
                                          </p:spTgt>
                                        </p:tgtEl>
                                        <p:attrNameLst>
                                          <p:attrName>style.visibility</p:attrName>
                                        </p:attrNameLst>
                                      </p:cBhvr>
                                      <p:to>
                                        <p:strVal val="visible"/>
                                      </p:to>
                                    </p:set>
                                    <p:animEffect transition="in" filter="fade">
                                      <p:cBhvr>
                                        <p:cTn id="37" dur="500"/>
                                        <p:tgtEl>
                                          <p:spTgt spid="19">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xEl>
                                              <p:pRg st="10" end="10"/>
                                            </p:txEl>
                                          </p:spTgt>
                                        </p:tgtEl>
                                        <p:attrNameLst>
                                          <p:attrName>style.visibility</p:attrName>
                                        </p:attrNameLst>
                                      </p:cBhvr>
                                      <p:to>
                                        <p:strVal val="visible"/>
                                      </p:to>
                                    </p:set>
                                    <p:animEffect transition="in" filter="fade">
                                      <p:cBhvr>
                                        <p:cTn id="42" dur="500"/>
                                        <p:tgtEl>
                                          <p:spTgt spid="19">
                                            <p:txEl>
                                              <p:pRg st="10" end="1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xEl>
                                              <p:pRg st="11" end="11"/>
                                            </p:txEl>
                                          </p:spTgt>
                                        </p:tgtEl>
                                        <p:attrNameLst>
                                          <p:attrName>style.visibility</p:attrName>
                                        </p:attrNameLst>
                                      </p:cBhvr>
                                      <p:to>
                                        <p:strVal val="visible"/>
                                      </p:to>
                                    </p:set>
                                    <p:animEffect transition="in" filter="fade">
                                      <p:cBhvr>
                                        <p:cTn id="45"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224250" y="1646689"/>
            <a:ext cx="184731" cy="369332"/>
          </a:xfrm>
          <a:prstGeom prst="rect">
            <a:avLst/>
          </a:prstGeom>
          <a:noFill/>
        </p:spPr>
        <p:txBody>
          <a:bodyPr wrap="none" rtlCol="0">
            <a:spAutoFit/>
          </a:bodyPr>
          <a:lstStyle/>
          <a:p>
            <a:endParaRPr lang="sv-SE" dirty="0">
              <a:solidFill>
                <a:srgbClr val="FFC000"/>
              </a:solidFill>
            </a:endParaRP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dirty="0">
                <a:solidFill>
                  <a:schemeClr val="bg1"/>
                </a:solidFill>
                <a:latin typeface="Aptos Display" panose="020B0004020202020204" pitchFamily="34" charset="0"/>
              </a:rPr>
              <a:t>Vi ska sträva efter att ta oss in i </a:t>
            </a:r>
            <a:r>
              <a:rPr lang="sv-SE" sz="1400" dirty="0">
                <a:solidFill>
                  <a:schemeClr val="accent2"/>
                </a:solidFill>
                <a:latin typeface="Aptos Display" panose="020B0004020202020204" pitchFamily="34" charset="0"/>
              </a:rPr>
              <a:t>Assist </a:t>
            </a:r>
            <a:r>
              <a:rPr lang="sv-SE" sz="1400" dirty="0" err="1">
                <a:solidFill>
                  <a:schemeClr val="accent2"/>
                </a:solidFill>
                <a:latin typeface="Aptos Display" panose="020B0004020202020204" pitchFamily="34" charset="0"/>
              </a:rPr>
              <a:t>zone</a:t>
            </a:r>
            <a:r>
              <a:rPr lang="sv-SE" sz="1400" dirty="0">
                <a:solidFill>
                  <a:schemeClr val="accent2"/>
                </a:solidFill>
                <a:latin typeface="Aptos Display" panose="020B0004020202020204" pitchFamily="34" charset="0"/>
              </a:rPr>
              <a:t> </a:t>
            </a:r>
            <a:r>
              <a:rPr lang="sv-SE" sz="1400" dirty="0">
                <a:solidFill>
                  <a:schemeClr val="bg1"/>
                </a:solidFill>
                <a:latin typeface="Aptos Display" panose="020B0004020202020204" pitchFamily="34" charset="0"/>
              </a:rPr>
              <a:t>och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med kontroll.</a:t>
            </a:r>
          </a:p>
          <a:p>
            <a:pPr>
              <a:tabLst>
                <a:tab pos="355600" algn="l"/>
              </a:tabLst>
            </a:pPr>
            <a:r>
              <a:rPr lang="sv-SE" sz="1400" dirty="0" err="1">
                <a:solidFill>
                  <a:schemeClr val="bg1"/>
                </a:solidFill>
                <a:latin typeface="Aptos Display" panose="020B0004020202020204" pitchFamily="34" charset="0"/>
              </a:rPr>
              <a:t>WingBack</a:t>
            </a:r>
            <a:r>
              <a:rPr lang="sv-SE" sz="1400" dirty="0">
                <a:solidFill>
                  <a:schemeClr val="bg1"/>
                </a:solidFill>
                <a:latin typeface="Aptos Display" panose="020B0004020202020204" pitchFamily="34" charset="0"/>
              </a:rPr>
              <a:t> ska stå för beredd och göra sig spelbar i yttre-korridor.</a:t>
            </a:r>
          </a:p>
          <a:p>
            <a:pPr>
              <a:tabLst>
                <a:tab pos="355600" algn="l"/>
              </a:tabLst>
            </a:pPr>
            <a:r>
              <a:rPr lang="sv-SE" sz="1400" dirty="0">
                <a:solidFill>
                  <a:schemeClr val="bg1"/>
                </a:solidFill>
                <a:latin typeface="Aptos Display" panose="020B0004020202020204" pitchFamily="34" charset="0"/>
              </a:rPr>
              <a:t>6:a ska vara spelbar centralt. </a:t>
            </a:r>
          </a:p>
          <a:p>
            <a:pPr>
              <a:tabLst>
                <a:tab pos="355600" algn="l"/>
              </a:tabLst>
            </a:pPr>
            <a:r>
              <a:rPr lang="sv-SE" sz="1400" dirty="0">
                <a:solidFill>
                  <a:schemeClr val="bg1"/>
                </a:solidFill>
                <a:latin typeface="Aptos Display" panose="020B0004020202020204" pitchFamily="34" charset="0"/>
              </a:rPr>
              <a:t>8:or gör sig spelbar i inre korridor. Eller hotar i djupled bakom deras ytter back.</a:t>
            </a:r>
          </a:p>
          <a:p>
            <a:pPr>
              <a:tabLst>
                <a:tab pos="355600" algn="l"/>
              </a:tabLst>
            </a:pPr>
            <a:r>
              <a:rPr lang="sv-SE" sz="1400" dirty="0">
                <a:solidFill>
                  <a:schemeClr val="bg1"/>
                </a:solidFill>
                <a:latin typeface="Aptos Display" panose="020B0004020202020204" pitchFamily="34" charset="0"/>
              </a:rPr>
              <a:t>Forward hota med djupledslöpning bakom deras backar.</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Sträva efter att spela rättvänd eller halvt-rättvänd spelare. </a:t>
            </a:r>
          </a:p>
          <a:p>
            <a:pPr>
              <a:tabLst>
                <a:tab pos="355600" algn="l"/>
              </a:tabLst>
            </a:pPr>
            <a:r>
              <a:rPr lang="sv-SE" sz="1400" dirty="0">
                <a:solidFill>
                  <a:schemeClr val="bg1"/>
                </a:solidFill>
                <a:latin typeface="Aptos Display" panose="020B0004020202020204" pitchFamily="34" charset="0"/>
              </a:rPr>
              <a:t>Uppmuntra spelarna att ta meter med bollen genom att driva fram boll när yta finns.</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Våga Utmana, Finta &amp; dribbla i en mot en situationer.</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7" name="Rektangel 6">
            <a:extLst>
              <a:ext uri="{FF2B5EF4-FFF2-40B4-BE49-F238E27FC236}">
                <a16:creationId xmlns:a16="http://schemas.microsoft.com/office/drawing/2014/main" id="{C868B77F-77A2-7890-732E-F7B5DC67253A}"/>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8" name="Grupp 7">
            <a:extLst>
              <a:ext uri="{FF2B5EF4-FFF2-40B4-BE49-F238E27FC236}">
                <a16:creationId xmlns:a16="http://schemas.microsoft.com/office/drawing/2014/main" id="{7B5E1E06-1FB2-8AFC-F22C-C14838D690E8}"/>
              </a:ext>
            </a:extLst>
          </p:cNvPr>
          <p:cNvGrpSpPr/>
          <p:nvPr/>
        </p:nvGrpSpPr>
        <p:grpSpPr>
          <a:xfrm>
            <a:off x="6837019" y="4145638"/>
            <a:ext cx="474810" cy="515622"/>
            <a:chOff x="8183019" y="5898634"/>
            <a:chExt cx="474810" cy="515622"/>
          </a:xfrm>
        </p:grpSpPr>
        <p:sp>
          <p:nvSpPr>
            <p:cNvPr id="9" name="Cirkel">
              <a:extLst>
                <a:ext uri="{FF2B5EF4-FFF2-40B4-BE49-F238E27FC236}">
                  <a16:creationId xmlns:a16="http://schemas.microsoft.com/office/drawing/2014/main" id="{8FFF399A-5A2F-12D9-8F37-5C357F5D1D9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textruta 9">
              <a:extLst>
                <a:ext uri="{FF2B5EF4-FFF2-40B4-BE49-F238E27FC236}">
                  <a16:creationId xmlns:a16="http://schemas.microsoft.com/office/drawing/2014/main" id="{920626EE-39A0-991E-434F-B80378F0676C}"/>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 name="Grupp 10">
            <a:extLst>
              <a:ext uri="{FF2B5EF4-FFF2-40B4-BE49-F238E27FC236}">
                <a16:creationId xmlns:a16="http://schemas.microsoft.com/office/drawing/2014/main" id="{13EF6474-F03E-2245-3A33-780B9D172860}"/>
              </a:ext>
            </a:extLst>
          </p:cNvPr>
          <p:cNvGrpSpPr/>
          <p:nvPr/>
        </p:nvGrpSpPr>
        <p:grpSpPr>
          <a:xfrm>
            <a:off x="9564915" y="4145638"/>
            <a:ext cx="474810" cy="515622"/>
            <a:chOff x="8183019" y="5898634"/>
            <a:chExt cx="474810" cy="515622"/>
          </a:xfrm>
        </p:grpSpPr>
        <p:sp>
          <p:nvSpPr>
            <p:cNvPr id="20" name="Cirkel">
              <a:extLst>
                <a:ext uri="{FF2B5EF4-FFF2-40B4-BE49-F238E27FC236}">
                  <a16:creationId xmlns:a16="http://schemas.microsoft.com/office/drawing/2014/main" id="{63109E3E-7B52-62B8-EC62-89910BB4DBB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1" name="textruta 20">
              <a:extLst>
                <a:ext uri="{FF2B5EF4-FFF2-40B4-BE49-F238E27FC236}">
                  <a16:creationId xmlns:a16="http://schemas.microsoft.com/office/drawing/2014/main" id="{6E6632C2-DB6F-B5A3-013B-4A2616FE6EA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3" name="Grupp 22">
            <a:extLst>
              <a:ext uri="{FF2B5EF4-FFF2-40B4-BE49-F238E27FC236}">
                <a16:creationId xmlns:a16="http://schemas.microsoft.com/office/drawing/2014/main" id="{46A41DE4-179A-E5AC-BEF5-057D5AB6BC6F}"/>
              </a:ext>
            </a:extLst>
          </p:cNvPr>
          <p:cNvGrpSpPr/>
          <p:nvPr/>
        </p:nvGrpSpPr>
        <p:grpSpPr>
          <a:xfrm>
            <a:off x="8147356" y="3786649"/>
            <a:ext cx="495649" cy="515622"/>
            <a:chOff x="8183019" y="5898634"/>
            <a:chExt cx="495649" cy="515622"/>
          </a:xfrm>
        </p:grpSpPr>
        <p:sp>
          <p:nvSpPr>
            <p:cNvPr id="24" name="Cirkel">
              <a:extLst>
                <a:ext uri="{FF2B5EF4-FFF2-40B4-BE49-F238E27FC236}">
                  <a16:creationId xmlns:a16="http://schemas.microsoft.com/office/drawing/2014/main" id="{3756605A-3506-4BDC-0462-9E7EED5F167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textruta 26">
              <a:extLst>
                <a:ext uri="{FF2B5EF4-FFF2-40B4-BE49-F238E27FC236}">
                  <a16:creationId xmlns:a16="http://schemas.microsoft.com/office/drawing/2014/main" id="{2672F744-D377-4A8A-B945-7CF7C4A3DB49}"/>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28" name="Grupp 27">
            <a:extLst>
              <a:ext uri="{FF2B5EF4-FFF2-40B4-BE49-F238E27FC236}">
                <a16:creationId xmlns:a16="http://schemas.microsoft.com/office/drawing/2014/main" id="{BC069297-BF17-DE25-1C2B-09371E3986AA}"/>
              </a:ext>
            </a:extLst>
          </p:cNvPr>
          <p:cNvGrpSpPr/>
          <p:nvPr/>
        </p:nvGrpSpPr>
        <p:grpSpPr>
          <a:xfrm>
            <a:off x="7113776" y="6204980"/>
            <a:ext cx="506870" cy="515622"/>
            <a:chOff x="8183019" y="5898634"/>
            <a:chExt cx="506870" cy="515622"/>
          </a:xfrm>
        </p:grpSpPr>
        <p:sp>
          <p:nvSpPr>
            <p:cNvPr id="29" name="Cirkel">
              <a:extLst>
                <a:ext uri="{FF2B5EF4-FFF2-40B4-BE49-F238E27FC236}">
                  <a16:creationId xmlns:a16="http://schemas.microsoft.com/office/drawing/2014/main" id="{065F75DF-B2EA-76C8-ADBD-CEF986D7DDD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0" name="textruta 29">
              <a:extLst>
                <a:ext uri="{FF2B5EF4-FFF2-40B4-BE49-F238E27FC236}">
                  <a16:creationId xmlns:a16="http://schemas.microsoft.com/office/drawing/2014/main" id="{00A1754C-B2BB-7687-CB9D-C003D4E6AF14}"/>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31" name="Grupp 30">
            <a:extLst>
              <a:ext uri="{FF2B5EF4-FFF2-40B4-BE49-F238E27FC236}">
                <a16:creationId xmlns:a16="http://schemas.microsoft.com/office/drawing/2014/main" id="{3558DBA4-A99D-89B0-3240-DF5E0DA30B3C}"/>
              </a:ext>
            </a:extLst>
          </p:cNvPr>
          <p:cNvGrpSpPr/>
          <p:nvPr/>
        </p:nvGrpSpPr>
        <p:grpSpPr>
          <a:xfrm>
            <a:off x="5855787" y="5049770"/>
            <a:ext cx="514885" cy="515622"/>
            <a:chOff x="8183019" y="5898634"/>
            <a:chExt cx="514885" cy="515622"/>
          </a:xfrm>
        </p:grpSpPr>
        <p:sp>
          <p:nvSpPr>
            <p:cNvPr id="32" name="Cirkel">
              <a:extLst>
                <a:ext uri="{FF2B5EF4-FFF2-40B4-BE49-F238E27FC236}">
                  <a16:creationId xmlns:a16="http://schemas.microsoft.com/office/drawing/2014/main" id="{B3173B7C-966E-DD76-07BD-984E1234909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3" name="textruta 32">
              <a:extLst>
                <a:ext uri="{FF2B5EF4-FFF2-40B4-BE49-F238E27FC236}">
                  <a16:creationId xmlns:a16="http://schemas.microsoft.com/office/drawing/2014/main" id="{1F53C19D-F9FF-ACF9-00F7-9BDC1241C4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4" name="Grupp 33">
            <a:extLst>
              <a:ext uri="{FF2B5EF4-FFF2-40B4-BE49-F238E27FC236}">
                <a16:creationId xmlns:a16="http://schemas.microsoft.com/office/drawing/2014/main" id="{2A078ACA-F3A9-DF7C-94BF-C7ECFD379F91}"/>
              </a:ext>
            </a:extLst>
          </p:cNvPr>
          <p:cNvGrpSpPr/>
          <p:nvPr/>
        </p:nvGrpSpPr>
        <p:grpSpPr>
          <a:xfrm>
            <a:off x="10475815" y="5049770"/>
            <a:ext cx="514885" cy="515622"/>
            <a:chOff x="8183019" y="5898634"/>
            <a:chExt cx="514885" cy="515622"/>
          </a:xfrm>
        </p:grpSpPr>
        <p:sp>
          <p:nvSpPr>
            <p:cNvPr id="35" name="Cirkel">
              <a:extLst>
                <a:ext uri="{FF2B5EF4-FFF2-40B4-BE49-F238E27FC236}">
                  <a16:creationId xmlns:a16="http://schemas.microsoft.com/office/drawing/2014/main" id="{E0718DD4-6DF3-808A-18B9-2C98E9E5362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8" name="textruta 37">
              <a:extLst>
                <a:ext uri="{FF2B5EF4-FFF2-40B4-BE49-F238E27FC236}">
                  <a16:creationId xmlns:a16="http://schemas.microsoft.com/office/drawing/2014/main" id="{CB894C12-0536-81A9-1DA6-C244D4FA3F3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9" name="Grupp 38">
            <a:extLst>
              <a:ext uri="{FF2B5EF4-FFF2-40B4-BE49-F238E27FC236}">
                <a16:creationId xmlns:a16="http://schemas.microsoft.com/office/drawing/2014/main" id="{A7BFF00C-2EE7-E487-EF7D-3100FBC8F3AC}"/>
              </a:ext>
            </a:extLst>
          </p:cNvPr>
          <p:cNvGrpSpPr/>
          <p:nvPr/>
        </p:nvGrpSpPr>
        <p:grpSpPr>
          <a:xfrm>
            <a:off x="9080568" y="6202145"/>
            <a:ext cx="506870" cy="515622"/>
            <a:chOff x="8183019" y="5898634"/>
            <a:chExt cx="506870" cy="515622"/>
          </a:xfrm>
        </p:grpSpPr>
        <p:sp>
          <p:nvSpPr>
            <p:cNvPr id="40" name="Cirkel">
              <a:extLst>
                <a:ext uri="{FF2B5EF4-FFF2-40B4-BE49-F238E27FC236}">
                  <a16:creationId xmlns:a16="http://schemas.microsoft.com/office/drawing/2014/main" id="{08F688E6-6814-4D3E-830D-4A91DB5578B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textruta 40">
              <a:extLst>
                <a:ext uri="{FF2B5EF4-FFF2-40B4-BE49-F238E27FC236}">
                  <a16:creationId xmlns:a16="http://schemas.microsoft.com/office/drawing/2014/main" id="{9EF8F7B7-7FB9-4D78-A50A-C4CD8405776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2" name="Grupp 41">
            <a:extLst>
              <a:ext uri="{FF2B5EF4-FFF2-40B4-BE49-F238E27FC236}">
                <a16:creationId xmlns:a16="http://schemas.microsoft.com/office/drawing/2014/main" id="{A1059949-5747-8529-DAFB-E6ED2B6C4692}"/>
              </a:ext>
            </a:extLst>
          </p:cNvPr>
          <p:cNvGrpSpPr/>
          <p:nvPr/>
        </p:nvGrpSpPr>
        <p:grpSpPr>
          <a:xfrm>
            <a:off x="8168195" y="5407695"/>
            <a:ext cx="474810" cy="515622"/>
            <a:chOff x="8183019" y="5898634"/>
            <a:chExt cx="474810" cy="515622"/>
          </a:xfrm>
        </p:grpSpPr>
        <p:sp>
          <p:nvSpPr>
            <p:cNvPr id="43" name="Cirkel">
              <a:extLst>
                <a:ext uri="{FF2B5EF4-FFF2-40B4-BE49-F238E27FC236}">
                  <a16:creationId xmlns:a16="http://schemas.microsoft.com/office/drawing/2014/main" id="{F9E00F2C-FC3F-1CFB-1AC5-71B6F53EE77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5" name="textruta 44">
              <a:extLst>
                <a:ext uri="{FF2B5EF4-FFF2-40B4-BE49-F238E27FC236}">
                  <a16:creationId xmlns:a16="http://schemas.microsoft.com/office/drawing/2014/main" id="{0084991D-17A1-156A-704E-432B45C7BD64}"/>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2" name="textruta 1">
            <a:extLst>
              <a:ext uri="{FF2B5EF4-FFF2-40B4-BE49-F238E27FC236}">
                <a16:creationId xmlns:a16="http://schemas.microsoft.com/office/drawing/2014/main" id="{774332F9-C3FA-5B9A-5E3F-A5597109F0E7}"/>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3" name="Rubrik 1">
            <a:extLst>
              <a:ext uri="{FF2B5EF4-FFF2-40B4-BE49-F238E27FC236}">
                <a16:creationId xmlns:a16="http://schemas.microsoft.com/office/drawing/2014/main" id="{32F976F5-9E99-DB7A-B1ED-B7B0FA224505}"/>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Rubrik 3">
            <a:extLst>
              <a:ext uri="{FF2B5EF4-FFF2-40B4-BE49-F238E27FC236}">
                <a16:creationId xmlns:a16="http://schemas.microsoft.com/office/drawing/2014/main" id="{F1D5DACB-1ABA-3D4E-260D-06F9E474D65A}"/>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13" name="textruta 12">
            <a:extLst>
              <a:ext uri="{FF2B5EF4-FFF2-40B4-BE49-F238E27FC236}">
                <a16:creationId xmlns:a16="http://schemas.microsoft.com/office/drawing/2014/main" id="{CA99FDA3-4D5B-24DC-787B-25636FE0A9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4" name="Bildobjekt 13" descr="En bild som visar Grafik, logotyp, kyckling, text&#10;&#10;Automatiskt genererad beskrivning">
            <a:extLst>
              <a:ext uri="{FF2B5EF4-FFF2-40B4-BE49-F238E27FC236}">
                <a16:creationId xmlns:a16="http://schemas.microsoft.com/office/drawing/2014/main" id="{CC43421D-FEB2-46D5-B163-C3B2C066B3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08633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xEl>
                                              <p:pRg st="9" end="9"/>
                                            </p:txEl>
                                          </p:spTgt>
                                        </p:tgtEl>
                                        <p:attrNameLst>
                                          <p:attrName>style.visibility</p:attrName>
                                        </p:attrNameLst>
                                      </p:cBhvr>
                                      <p:to>
                                        <p:strVal val="visible"/>
                                      </p:to>
                                    </p:set>
                                    <p:animEffect transition="in" filter="fade">
                                      <p:cBhvr>
                                        <p:cTn id="34"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29" name="Rektangel 28">
            <a:extLst>
              <a:ext uri="{FF2B5EF4-FFF2-40B4-BE49-F238E27FC236}">
                <a16:creationId xmlns:a16="http://schemas.microsoft.com/office/drawing/2014/main" id="{34A74E3E-112F-850B-1E28-5D27EBB8F3DE}"/>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49199" y="1631976"/>
            <a:ext cx="2341860" cy="369332"/>
          </a:xfrm>
          <a:prstGeom prst="rect">
            <a:avLst/>
          </a:prstGeom>
          <a:noFill/>
        </p:spPr>
        <p:txBody>
          <a:bodyPr wrap="none" rtlCol="0">
            <a:spAutoFit/>
          </a:bodyPr>
          <a:lstStyle/>
          <a:p>
            <a:r>
              <a:rPr lang="sv-SE">
                <a:solidFill>
                  <a:srgbClr val="FFC000"/>
                </a:solidFill>
              </a:rPr>
              <a:t>Formation: MV-2-3:2-1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Blir det trångt och vi inte har möjlighet att ta oss in i assist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eller Golden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då motståndarna flyttat över ska vi göra spelvändning.</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6:a står för speldjup bakåt. Spelvändare.</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err="1">
                <a:solidFill>
                  <a:schemeClr val="bg1"/>
                </a:solidFill>
                <a:latin typeface="Aptos Display" panose="020B0004020202020204" pitchFamily="34" charset="0"/>
              </a:rPr>
              <a:t>WingBack</a:t>
            </a:r>
            <a:r>
              <a:rPr lang="sv-SE" sz="1400">
                <a:solidFill>
                  <a:schemeClr val="bg1"/>
                </a:solidFill>
                <a:latin typeface="Aptos Display" panose="020B0004020202020204" pitchFamily="34" charset="0"/>
              </a:rPr>
              <a:t> på Icke bollsida står för bredd.</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8:or gör sig spelbara i spelyta 2.</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Forward står för speldjup framåt.</a:t>
            </a:r>
          </a:p>
          <a:p>
            <a:pPr>
              <a:tabLst>
                <a:tab pos="355600" algn="l"/>
              </a:tabLst>
            </a:pPr>
            <a:endParaRPr lang="sv-SE" sz="1400">
              <a:solidFill>
                <a:schemeClr val="bg1"/>
              </a:solidFill>
              <a:latin typeface="+mn-lt"/>
            </a:endParaRPr>
          </a:p>
          <a:p>
            <a:pPr>
              <a:tabLst>
                <a:tab pos="355600" algn="l"/>
              </a:tabLst>
            </a:pPr>
            <a:endParaRPr lang="sv-SE" sz="1400">
              <a:solidFill>
                <a:schemeClr val="bg1"/>
              </a:solidFill>
              <a:latin typeface="+mn-lt"/>
            </a:endParaRPr>
          </a:p>
        </p:txBody>
      </p:sp>
      <p:sp>
        <p:nvSpPr>
          <p:cNvPr id="2" name="Cirkel">
            <a:extLst>
              <a:ext uri="{FF2B5EF4-FFF2-40B4-BE49-F238E27FC236}">
                <a16:creationId xmlns:a16="http://schemas.microsoft.com/office/drawing/2014/main" id="{A9EB322E-3315-1969-417F-2AE1A4B9752C}"/>
              </a:ext>
            </a:extLst>
          </p:cNvPr>
          <p:cNvSpPr/>
          <p:nvPr/>
        </p:nvSpPr>
        <p:spPr>
          <a:xfrm>
            <a:off x="10507520" y="3545623"/>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 name="Rak pilkoppling 2">
            <a:extLst>
              <a:ext uri="{FF2B5EF4-FFF2-40B4-BE49-F238E27FC236}">
                <a16:creationId xmlns:a16="http://schemas.microsoft.com/office/drawing/2014/main" id="{2267D5F3-E6A0-EFAF-FAB5-D8DFEF8BD370}"/>
              </a:ext>
            </a:extLst>
          </p:cNvPr>
          <p:cNvCxnSpPr>
            <a:cxnSpLocks/>
          </p:cNvCxnSpPr>
          <p:nvPr/>
        </p:nvCxnSpPr>
        <p:spPr>
          <a:xfrm flipH="1">
            <a:off x="9598980" y="3685988"/>
            <a:ext cx="908540" cy="9389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 name="Rak pilkoppling 3">
            <a:extLst>
              <a:ext uri="{FF2B5EF4-FFF2-40B4-BE49-F238E27FC236}">
                <a16:creationId xmlns:a16="http://schemas.microsoft.com/office/drawing/2014/main" id="{E1AF6CD0-A426-B430-C637-18AA0B99368C}"/>
              </a:ext>
            </a:extLst>
          </p:cNvPr>
          <p:cNvCxnSpPr>
            <a:cxnSpLocks/>
          </p:cNvCxnSpPr>
          <p:nvPr/>
        </p:nvCxnSpPr>
        <p:spPr>
          <a:xfrm flipV="1">
            <a:off x="8520129" y="4677099"/>
            <a:ext cx="951709" cy="719491"/>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Rak pilkoppling 10">
            <a:extLst>
              <a:ext uri="{FF2B5EF4-FFF2-40B4-BE49-F238E27FC236}">
                <a16:creationId xmlns:a16="http://schemas.microsoft.com/office/drawing/2014/main" id="{54E80255-4697-DD2B-EA05-2DA7EB56BC60}"/>
              </a:ext>
            </a:extLst>
          </p:cNvPr>
          <p:cNvCxnSpPr>
            <a:cxnSpLocks/>
          </p:cNvCxnSpPr>
          <p:nvPr/>
        </p:nvCxnSpPr>
        <p:spPr>
          <a:xfrm flipH="1" flipV="1">
            <a:off x="9347069" y="3805863"/>
            <a:ext cx="213634" cy="769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Rak pilkoppling 20">
            <a:extLst>
              <a:ext uri="{FF2B5EF4-FFF2-40B4-BE49-F238E27FC236}">
                <a16:creationId xmlns:a16="http://schemas.microsoft.com/office/drawing/2014/main" id="{6A47C7B8-45FB-6E5D-966C-6F86EABB5ADA}"/>
              </a:ext>
            </a:extLst>
          </p:cNvPr>
          <p:cNvCxnSpPr>
            <a:cxnSpLocks/>
          </p:cNvCxnSpPr>
          <p:nvPr/>
        </p:nvCxnSpPr>
        <p:spPr>
          <a:xfrm flipH="1" flipV="1">
            <a:off x="7311829" y="4072771"/>
            <a:ext cx="2263329" cy="502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30" name="Grupp 29">
            <a:extLst>
              <a:ext uri="{FF2B5EF4-FFF2-40B4-BE49-F238E27FC236}">
                <a16:creationId xmlns:a16="http://schemas.microsoft.com/office/drawing/2014/main" id="{56EFDE0E-5A2B-CB5C-87AE-177C301F14AF}"/>
              </a:ext>
            </a:extLst>
          </p:cNvPr>
          <p:cNvGrpSpPr/>
          <p:nvPr/>
        </p:nvGrpSpPr>
        <p:grpSpPr>
          <a:xfrm>
            <a:off x="6972220" y="4110956"/>
            <a:ext cx="474810" cy="515622"/>
            <a:chOff x="8183019" y="5898634"/>
            <a:chExt cx="474810" cy="515622"/>
          </a:xfrm>
        </p:grpSpPr>
        <p:sp>
          <p:nvSpPr>
            <p:cNvPr id="31" name="Cirkel">
              <a:extLst>
                <a:ext uri="{FF2B5EF4-FFF2-40B4-BE49-F238E27FC236}">
                  <a16:creationId xmlns:a16="http://schemas.microsoft.com/office/drawing/2014/main" id="{02F3F4CD-EB21-13B5-FAA2-C0C077173E3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2" name="textruta 31">
              <a:extLst>
                <a:ext uri="{FF2B5EF4-FFF2-40B4-BE49-F238E27FC236}">
                  <a16:creationId xmlns:a16="http://schemas.microsoft.com/office/drawing/2014/main" id="{61CEF2F3-4308-3AB7-2DAD-139EEB86CD11}"/>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3" name="Grupp 32">
            <a:extLst>
              <a:ext uri="{FF2B5EF4-FFF2-40B4-BE49-F238E27FC236}">
                <a16:creationId xmlns:a16="http://schemas.microsoft.com/office/drawing/2014/main" id="{B6CDDF05-17E2-1930-6C42-99697F309B32}"/>
              </a:ext>
            </a:extLst>
          </p:cNvPr>
          <p:cNvGrpSpPr/>
          <p:nvPr/>
        </p:nvGrpSpPr>
        <p:grpSpPr>
          <a:xfrm>
            <a:off x="9135771" y="3591252"/>
            <a:ext cx="474810" cy="515622"/>
            <a:chOff x="8183019" y="5898634"/>
            <a:chExt cx="474810" cy="515622"/>
          </a:xfrm>
        </p:grpSpPr>
        <p:sp>
          <p:nvSpPr>
            <p:cNvPr id="34" name="Cirkel">
              <a:extLst>
                <a:ext uri="{FF2B5EF4-FFF2-40B4-BE49-F238E27FC236}">
                  <a16:creationId xmlns:a16="http://schemas.microsoft.com/office/drawing/2014/main" id="{5DAE244C-3664-A858-A852-7AB4DCA5F29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5" name="textruta 34">
              <a:extLst>
                <a:ext uri="{FF2B5EF4-FFF2-40B4-BE49-F238E27FC236}">
                  <a16:creationId xmlns:a16="http://schemas.microsoft.com/office/drawing/2014/main" id="{4C496C78-A3EA-7697-731B-023C7F3ABDCD}"/>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8" name="Grupp 37">
            <a:extLst>
              <a:ext uri="{FF2B5EF4-FFF2-40B4-BE49-F238E27FC236}">
                <a16:creationId xmlns:a16="http://schemas.microsoft.com/office/drawing/2014/main" id="{C7F2C4D0-051C-E3DE-7E42-8CECCB4DD503}"/>
              </a:ext>
            </a:extLst>
          </p:cNvPr>
          <p:cNvGrpSpPr/>
          <p:nvPr/>
        </p:nvGrpSpPr>
        <p:grpSpPr>
          <a:xfrm>
            <a:off x="8081722" y="3160079"/>
            <a:ext cx="495649" cy="515622"/>
            <a:chOff x="8183019" y="5898634"/>
            <a:chExt cx="495649" cy="515622"/>
          </a:xfrm>
        </p:grpSpPr>
        <p:sp>
          <p:nvSpPr>
            <p:cNvPr id="39" name="Cirkel">
              <a:extLst>
                <a:ext uri="{FF2B5EF4-FFF2-40B4-BE49-F238E27FC236}">
                  <a16:creationId xmlns:a16="http://schemas.microsoft.com/office/drawing/2014/main" id="{2FFD5AF0-AC0A-F5C2-3C37-BF2C7113FB6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textruta 39">
              <a:extLst>
                <a:ext uri="{FF2B5EF4-FFF2-40B4-BE49-F238E27FC236}">
                  <a16:creationId xmlns:a16="http://schemas.microsoft.com/office/drawing/2014/main" id="{9AAC94FA-1722-0C95-FD40-C8077CBA9065}"/>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41" name="Grupp 40">
            <a:extLst>
              <a:ext uri="{FF2B5EF4-FFF2-40B4-BE49-F238E27FC236}">
                <a16:creationId xmlns:a16="http://schemas.microsoft.com/office/drawing/2014/main" id="{675DA871-D24B-05AA-4153-C844974A6BD3}"/>
              </a:ext>
            </a:extLst>
          </p:cNvPr>
          <p:cNvGrpSpPr/>
          <p:nvPr/>
        </p:nvGrpSpPr>
        <p:grpSpPr>
          <a:xfrm>
            <a:off x="7113776" y="6204980"/>
            <a:ext cx="506870" cy="515622"/>
            <a:chOff x="8183019" y="5898634"/>
            <a:chExt cx="506870" cy="515622"/>
          </a:xfrm>
        </p:grpSpPr>
        <p:sp>
          <p:nvSpPr>
            <p:cNvPr id="42" name="Cirkel">
              <a:extLst>
                <a:ext uri="{FF2B5EF4-FFF2-40B4-BE49-F238E27FC236}">
                  <a16:creationId xmlns:a16="http://schemas.microsoft.com/office/drawing/2014/main" id="{3D66D3BD-F5D2-EDA8-AF2D-9FF30A3CBA7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textruta 42">
              <a:extLst>
                <a:ext uri="{FF2B5EF4-FFF2-40B4-BE49-F238E27FC236}">
                  <a16:creationId xmlns:a16="http://schemas.microsoft.com/office/drawing/2014/main" id="{2D76D2A8-8901-1225-DE25-EF4CF144CFE5}"/>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5" name="Grupp 44">
            <a:extLst>
              <a:ext uri="{FF2B5EF4-FFF2-40B4-BE49-F238E27FC236}">
                <a16:creationId xmlns:a16="http://schemas.microsoft.com/office/drawing/2014/main" id="{8FD21561-E145-BB04-0896-7F7321C203B4}"/>
              </a:ext>
            </a:extLst>
          </p:cNvPr>
          <p:cNvGrpSpPr/>
          <p:nvPr/>
        </p:nvGrpSpPr>
        <p:grpSpPr>
          <a:xfrm>
            <a:off x="5855787" y="5049770"/>
            <a:ext cx="514885" cy="515622"/>
            <a:chOff x="8183019" y="5898634"/>
            <a:chExt cx="514885" cy="515622"/>
          </a:xfrm>
        </p:grpSpPr>
        <p:sp>
          <p:nvSpPr>
            <p:cNvPr id="46" name="Cirkel">
              <a:extLst>
                <a:ext uri="{FF2B5EF4-FFF2-40B4-BE49-F238E27FC236}">
                  <a16:creationId xmlns:a16="http://schemas.microsoft.com/office/drawing/2014/main" id="{061DC42E-C5A3-4B1E-5EC2-0F2F5970650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CA530247-FABE-29A3-ED1C-B1F02508AF53}"/>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59" name="Grupp 58">
            <a:extLst>
              <a:ext uri="{FF2B5EF4-FFF2-40B4-BE49-F238E27FC236}">
                <a16:creationId xmlns:a16="http://schemas.microsoft.com/office/drawing/2014/main" id="{F1D2BF91-9B00-75D5-D66F-7DCBDEF2BC95}"/>
              </a:ext>
            </a:extLst>
          </p:cNvPr>
          <p:cNvGrpSpPr/>
          <p:nvPr/>
        </p:nvGrpSpPr>
        <p:grpSpPr>
          <a:xfrm>
            <a:off x="10519040" y="3455735"/>
            <a:ext cx="514885" cy="515622"/>
            <a:chOff x="8183019" y="5898634"/>
            <a:chExt cx="514885" cy="515622"/>
          </a:xfrm>
        </p:grpSpPr>
        <p:sp>
          <p:nvSpPr>
            <p:cNvPr id="61" name="Cirkel">
              <a:extLst>
                <a:ext uri="{FF2B5EF4-FFF2-40B4-BE49-F238E27FC236}">
                  <a16:creationId xmlns:a16="http://schemas.microsoft.com/office/drawing/2014/main" id="{32B9EDCC-AA82-48CC-A432-D85A85B708F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A8789F59-BEBA-81F1-28C4-047AE51EAC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64" name="Grupp 63">
            <a:extLst>
              <a:ext uri="{FF2B5EF4-FFF2-40B4-BE49-F238E27FC236}">
                <a16:creationId xmlns:a16="http://schemas.microsoft.com/office/drawing/2014/main" id="{F513FFC1-8894-F682-FA8E-C4F66D7BC144}"/>
              </a:ext>
            </a:extLst>
          </p:cNvPr>
          <p:cNvGrpSpPr/>
          <p:nvPr/>
        </p:nvGrpSpPr>
        <p:grpSpPr>
          <a:xfrm>
            <a:off x="9080568" y="6202145"/>
            <a:ext cx="506870" cy="515622"/>
            <a:chOff x="8183019" y="5898634"/>
            <a:chExt cx="506870" cy="515622"/>
          </a:xfrm>
        </p:grpSpPr>
        <p:sp>
          <p:nvSpPr>
            <p:cNvPr id="65" name="Cirkel">
              <a:extLst>
                <a:ext uri="{FF2B5EF4-FFF2-40B4-BE49-F238E27FC236}">
                  <a16:creationId xmlns:a16="http://schemas.microsoft.com/office/drawing/2014/main" id="{A1C72C7D-40FC-6CA2-DC46-2D6C3E7CD47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8A0671B4-9D5F-7413-986F-78776A4C530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7" name="Grupp 66">
            <a:extLst>
              <a:ext uri="{FF2B5EF4-FFF2-40B4-BE49-F238E27FC236}">
                <a16:creationId xmlns:a16="http://schemas.microsoft.com/office/drawing/2014/main" id="{8583F8E7-5A3D-2413-FA4E-CB4C91BFBD6E}"/>
              </a:ext>
            </a:extLst>
          </p:cNvPr>
          <p:cNvGrpSpPr/>
          <p:nvPr/>
        </p:nvGrpSpPr>
        <p:grpSpPr>
          <a:xfrm>
            <a:off x="8168195" y="5407695"/>
            <a:ext cx="474810" cy="515622"/>
            <a:chOff x="8183019" y="5898634"/>
            <a:chExt cx="474810" cy="515622"/>
          </a:xfrm>
        </p:grpSpPr>
        <p:sp>
          <p:nvSpPr>
            <p:cNvPr id="68" name="Cirkel">
              <a:extLst>
                <a:ext uri="{FF2B5EF4-FFF2-40B4-BE49-F238E27FC236}">
                  <a16:creationId xmlns:a16="http://schemas.microsoft.com/office/drawing/2014/main" id="{91E69966-F3A7-7DAE-432D-E70AC30FB29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DCABCDD5-4BCF-98F0-D6A2-95237E025EA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76" name="Rak pilkoppling 75">
            <a:extLst>
              <a:ext uri="{FF2B5EF4-FFF2-40B4-BE49-F238E27FC236}">
                <a16:creationId xmlns:a16="http://schemas.microsoft.com/office/drawing/2014/main" id="{EB47E792-5F1E-D135-4A62-5472A36172C5}"/>
              </a:ext>
            </a:extLst>
          </p:cNvPr>
          <p:cNvCxnSpPr>
            <a:cxnSpLocks/>
          </p:cNvCxnSpPr>
          <p:nvPr/>
        </p:nvCxnSpPr>
        <p:spPr>
          <a:xfrm flipV="1">
            <a:off x="6154792" y="3905606"/>
            <a:ext cx="153761" cy="1073135"/>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8" name="Rak pilkoppling 77">
            <a:extLst>
              <a:ext uri="{FF2B5EF4-FFF2-40B4-BE49-F238E27FC236}">
                <a16:creationId xmlns:a16="http://schemas.microsoft.com/office/drawing/2014/main" id="{408FAF0D-D18A-FFCE-7B06-2B11758D2677}"/>
              </a:ext>
            </a:extLst>
          </p:cNvPr>
          <p:cNvCxnSpPr>
            <a:cxnSpLocks/>
          </p:cNvCxnSpPr>
          <p:nvPr/>
        </p:nvCxnSpPr>
        <p:spPr>
          <a:xfrm flipH="1">
            <a:off x="10716768" y="3602025"/>
            <a:ext cx="59715" cy="1104289"/>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xtruta 6">
            <a:extLst>
              <a:ext uri="{FF2B5EF4-FFF2-40B4-BE49-F238E27FC236}">
                <a16:creationId xmlns:a16="http://schemas.microsoft.com/office/drawing/2014/main" id="{ABC1A2F3-2AA6-59B3-CFBF-F6F9E2B42714}"/>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8" name="Rubrik 1">
            <a:extLst>
              <a:ext uri="{FF2B5EF4-FFF2-40B4-BE49-F238E27FC236}">
                <a16:creationId xmlns:a16="http://schemas.microsoft.com/office/drawing/2014/main" id="{486C1804-30ED-51C9-0697-64F6E2112725}"/>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9" name="Rubrik 3">
            <a:extLst>
              <a:ext uri="{FF2B5EF4-FFF2-40B4-BE49-F238E27FC236}">
                <a16:creationId xmlns:a16="http://schemas.microsoft.com/office/drawing/2014/main" id="{4F559D17-2587-A3DB-28C9-61543F3644EA}"/>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10" name="textruta 9">
            <a:extLst>
              <a:ext uri="{FF2B5EF4-FFF2-40B4-BE49-F238E27FC236}">
                <a16:creationId xmlns:a16="http://schemas.microsoft.com/office/drawing/2014/main" id="{6507209E-E43F-7693-211B-F86D07516D9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2" name="Bildobjekt 11" descr="En bild som visar Grafik, logotyp, kyckling, text&#10;&#10;Automatiskt genererad beskrivning">
            <a:extLst>
              <a:ext uri="{FF2B5EF4-FFF2-40B4-BE49-F238E27FC236}">
                <a16:creationId xmlns:a16="http://schemas.microsoft.com/office/drawing/2014/main" id="{F141C246-89B9-2327-4984-4731C9C37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10083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animEffect transition="in" filter="fade">
                                      <p:cBhvr>
                                        <p:cTn id="23"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Bildobjekt 36">
            <a:extLst>
              <a:ext uri="{FF2B5EF4-FFF2-40B4-BE49-F238E27FC236}">
                <a16:creationId xmlns:a16="http://schemas.microsoft.com/office/drawing/2014/main" id="{6907ECD3-78B0-9909-9F0E-70244B4E5ABA}"/>
              </a:ext>
            </a:extLst>
          </p:cNvPr>
          <p:cNvPicPr>
            <a:picLocks noChangeAspect="1"/>
          </p:cNvPicPr>
          <p:nvPr/>
        </p:nvPicPr>
        <p:blipFill>
          <a:blip r:embed="rId3"/>
          <a:stretch>
            <a:fillRect/>
          </a:stretch>
        </p:blipFill>
        <p:spPr>
          <a:xfrm rot="10800000">
            <a:off x="4735192" y="2222313"/>
            <a:ext cx="7456807" cy="48058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557730" y="1870725"/>
            <a:ext cx="2004138" cy="338554"/>
          </a:xfrm>
          <a:prstGeom prst="rect">
            <a:avLst/>
          </a:prstGeom>
          <a:noFill/>
        </p:spPr>
        <p:txBody>
          <a:bodyPr wrap="none" rtlCol="0">
            <a:spAutoFit/>
          </a:bodyPr>
          <a:lstStyle/>
          <a:p>
            <a:r>
              <a:rPr lang="sv-SE" sz="1600">
                <a:solidFill>
                  <a:srgbClr val="FFC000"/>
                </a:solidFill>
              </a:rPr>
              <a:t>Formation: MV-4-3-1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95905" y="1639579"/>
            <a:ext cx="4096027" cy="60690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jobbar med ett Positionsförsvar.</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pressa våra motståndare högt och vinna bollen så högt som möjligt.</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hålla dem utanför och framför oss.</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Motståndarna får INTE spela igenom oss.</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försvar i 3 korridorer.</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Grundförutsättningarna Försvarsspel:</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Nedflyttning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Uppflyttning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Överflyttning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Centrering</a:t>
            </a:r>
          </a:p>
        </p:txBody>
      </p:sp>
      <p:grpSp>
        <p:nvGrpSpPr>
          <p:cNvPr id="54" name="Grupp 53">
            <a:extLst>
              <a:ext uri="{FF2B5EF4-FFF2-40B4-BE49-F238E27FC236}">
                <a16:creationId xmlns:a16="http://schemas.microsoft.com/office/drawing/2014/main" id="{138BA9C5-18F1-774A-7BB7-8982FA4050C8}"/>
              </a:ext>
            </a:extLst>
          </p:cNvPr>
          <p:cNvGrpSpPr/>
          <p:nvPr/>
        </p:nvGrpSpPr>
        <p:grpSpPr>
          <a:xfrm>
            <a:off x="7173904" y="4649081"/>
            <a:ext cx="471804" cy="515622"/>
            <a:chOff x="8183019" y="5898634"/>
            <a:chExt cx="474810" cy="515622"/>
          </a:xfrm>
        </p:grpSpPr>
        <p:sp>
          <p:nvSpPr>
            <p:cNvPr id="55" name="Cirkel">
              <a:extLst>
                <a:ext uri="{FF2B5EF4-FFF2-40B4-BE49-F238E27FC236}">
                  <a16:creationId xmlns:a16="http://schemas.microsoft.com/office/drawing/2014/main" id="{970D93D1-1B01-9DAA-7F37-ECA5364F375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892783A7-48C9-61AD-AC05-72200AC01FA5}"/>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7" name="Grupp 56">
            <a:extLst>
              <a:ext uri="{FF2B5EF4-FFF2-40B4-BE49-F238E27FC236}">
                <a16:creationId xmlns:a16="http://schemas.microsoft.com/office/drawing/2014/main" id="{3BD52076-9C90-216C-AD5D-A2EBD9851259}"/>
              </a:ext>
            </a:extLst>
          </p:cNvPr>
          <p:cNvGrpSpPr/>
          <p:nvPr/>
        </p:nvGrpSpPr>
        <p:grpSpPr>
          <a:xfrm>
            <a:off x="9154497" y="4643240"/>
            <a:ext cx="471804" cy="515622"/>
            <a:chOff x="8183019" y="5898634"/>
            <a:chExt cx="474810" cy="515622"/>
          </a:xfrm>
        </p:grpSpPr>
        <p:sp>
          <p:nvSpPr>
            <p:cNvPr id="58" name="Cirkel">
              <a:extLst>
                <a:ext uri="{FF2B5EF4-FFF2-40B4-BE49-F238E27FC236}">
                  <a16:creationId xmlns:a16="http://schemas.microsoft.com/office/drawing/2014/main" id="{6E6B8F90-D30C-6931-4CDD-50321754E48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249BAF91-0F50-CE75-194F-689AB312A916}"/>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0" name="Grupp 59">
            <a:extLst>
              <a:ext uri="{FF2B5EF4-FFF2-40B4-BE49-F238E27FC236}">
                <a16:creationId xmlns:a16="http://schemas.microsoft.com/office/drawing/2014/main" id="{FFDDA471-4C06-57FA-C417-3ED69802FA5D}"/>
              </a:ext>
            </a:extLst>
          </p:cNvPr>
          <p:cNvGrpSpPr/>
          <p:nvPr/>
        </p:nvGrpSpPr>
        <p:grpSpPr>
          <a:xfrm>
            <a:off x="8175285" y="3877078"/>
            <a:ext cx="492511" cy="515622"/>
            <a:chOff x="8183019" y="5898634"/>
            <a:chExt cx="495649" cy="515622"/>
          </a:xfrm>
        </p:grpSpPr>
        <p:sp>
          <p:nvSpPr>
            <p:cNvPr id="61" name="Cirkel">
              <a:extLst>
                <a:ext uri="{FF2B5EF4-FFF2-40B4-BE49-F238E27FC236}">
                  <a16:creationId xmlns:a16="http://schemas.microsoft.com/office/drawing/2014/main" id="{F6476AAA-37BE-FA2A-4D30-A6461D0C58A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97E6CBED-D426-D56C-D2A3-E6E79D7D8534}"/>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63" name="Grupp 62">
            <a:extLst>
              <a:ext uri="{FF2B5EF4-FFF2-40B4-BE49-F238E27FC236}">
                <a16:creationId xmlns:a16="http://schemas.microsoft.com/office/drawing/2014/main" id="{62302362-1B93-C897-91F3-9968FA6A15F6}"/>
              </a:ext>
            </a:extLst>
          </p:cNvPr>
          <p:cNvGrpSpPr/>
          <p:nvPr/>
        </p:nvGrpSpPr>
        <p:grpSpPr>
          <a:xfrm>
            <a:off x="7696642" y="5790416"/>
            <a:ext cx="503661" cy="515622"/>
            <a:chOff x="8183019" y="5898634"/>
            <a:chExt cx="506870" cy="515622"/>
          </a:xfrm>
        </p:grpSpPr>
        <p:sp>
          <p:nvSpPr>
            <p:cNvPr id="64" name="Cirkel">
              <a:extLst>
                <a:ext uri="{FF2B5EF4-FFF2-40B4-BE49-F238E27FC236}">
                  <a16:creationId xmlns:a16="http://schemas.microsoft.com/office/drawing/2014/main" id="{128AA462-CF71-8EBF-84CA-0DFEF752801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textruta 64">
              <a:extLst>
                <a:ext uri="{FF2B5EF4-FFF2-40B4-BE49-F238E27FC236}">
                  <a16:creationId xmlns:a16="http://schemas.microsoft.com/office/drawing/2014/main" id="{6D66E1C8-35FD-8AC5-3473-CD8FA38BDE6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6" name="Grupp 65">
            <a:extLst>
              <a:ext uri="{FF2B5EF4-FFF2-40B4-BE49-F238E27FC236}">
                <a16:creationId xmlns:a16="http://schemas.microsoft.com/office/drawing/2014/main" id="{58931B99-A3A4-5AA8-491B-6BB0A05AB3B4}"/>
              </a:ext>
            </a:extLst>
          </p:cNvPr>
          <p:cNvGrpSpPr/>
          <p:nvPr/>
        </p:nvGrpSpPr>
        <p:grpSpPr>
          <a:xfrm>
            <a:off x="6885478" y="5690821"/>
            <a:ext cx="511625" cy="515622"/>
            <a:chOff x="8183019" y="5898634"/>
            <a:chExt cx="514885" cy="515622"/>
          </a:xfrm>
        </p:grpSpPr>
        <p:sp>
          <p:nvSpPr>
            <p:cNvPr id="67" name="Cirkel">
              <a:extLst>
                <a:ext uri="{FF2B5EF4-FFF2-40B4-BE49-F238E27FC236}">
                  <a16:creationId xmlns:a16="http://schemas.microsoft.com/office/drawing/2014/main" id="{56E1C71E-4D87-BC3F-3687-067B9C9BEB3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8" name="textruta 67">
              <a:extLst>
                <a:ext uri="{FF2B5EF4-FFF2-40B4-BE49-F238E27FC236}">
                  <a16:creationId xmlns:a16="http://schemas.microsoft.com/office/drawing/2014/main" id="{58B09923-8A02-BE83-75FA-49C86AA720BD}"/>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69" name="Grupp 68">
            <a:extLst>
              <a:ext uri="{FF2B5EF4-FFF2-40B4-BE49-F238E27FC236}">
                <a16:creationId xmlns:a16="http://schemas.microsoft.com/office/drawing/2014/main" id="{19EDAF6A-5549-0189-2C06-030F1D36D1C1}"/>
              </a:ext>
            </a:extLst>
          </p:cNvPr>
          <p:cNvGrpSpPr/>
          <p:nvPr/>
        </p:nvGrpSpPr>
        <p:grpSpPr>
          <a:xfrm>
            <a:off x="9410282" y="5690821"/>
            <a:ext cx="511625" cy="515622"/>
            <a:chOff x="8183019" y="5898634"/>
            <a:chExt cx="514885" cy="515622"/>
          </a:xfrm>
        </p:grpSpPr>
        <p:sp>
          <p:nvSpPr>
            <p:cNvPr id="70" name="Cirkel">
              <a:extLst>
                <a:ext uri="{FF2B5EF4-FFF2-40B4-BE49-F238E27FC236}">
                  <a16:creationId xmlns:a16="http://schemas.microsoft.com/office/drawing/2014/main" id="{890AF51D-F9EF-342A-0845-BBDDC941FD7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textruta 70">
              <a:extLst>
                <a:ext uri="{FF2B5EF4-FFF2-40B4-BE49-F238E27FC236}">
                  <a16:creationId xmlns:a16="http://schemas.microsoft.com/office/drawing/2014/main" id="{4C2F6160-6663-9C92-378B-4CD560E59D9A}"/>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2" name="Grupp 71">
            <a:extLst>
              <a:ext uri="{FF2B5EF4-FFF2-40B4-BE49-F238E27FC236}">
                <a16:creationId xmlns:a16="http://schemas.microsoft.com/office/drawing/2014/main" id="{C040CAD3-7706-D6CD-06DB-B3F3860AAEC1}"/>
              </a:ext>
            </a:extLst>
          </p:cNvPr>
          <p:cNvGrpSpPr/>
          <p:nvPr/>
        </p:nvGrpSpPr>
        <p:grpSpPr>
          <a:xfrm>
            <a:off x="8570862" y="5790416"/>
            <a:ext cx="503661" cy="515622"/>
            <a:chOff x="8183019" y="5898634"/>
            <a:chExt cx="506870" cy="515622"/>
          </a:xfrm>
        </p:grpSpPr>
        <p:sp>
          <p:nvSpPr>
            <p:cNvPr id="73" name="Cirkel">
              <a:extLst>
                <a:ext uri="{FF2B5EF4-FFF2-40B4-BE49-F238E27FC236}">
                  <a16:creationId xmlns:a16="http://schemas.microsoft.com/office/drawing/2014/main" id="{C498F76E-9B45-8ECA-E892-09444BED777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4" name="textruta 73">
              <a:extLst>
                <a:ext uri="{FF2B5EF4-FFF2-40B4-BE49-F238E27FC236}">
                  <a16:creationId xmlns:a16="http://schemas.microsoft.com/office/drawing/2014/main" id="{23F6444F-16F8-84C0-EB90-5775F169689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75" name="Grupp 74">
            <a:extLst>
              <a:ext uri="{FF2B5EF4-FFF2-40B4-BE49-F238E27FC236}">
                <a16:creationId xmlns:a16="http://schemas.microsoft.com/office/drawing/2014/main" id="{5C36CDD8-E739-E660-4B19-9E0FF0ED719E}"/>
              </a:ext>
            </a:extLst>
          </p:cNvPr>
          <p:cNvGrpSpPr/>
          <p:nvPr/>
        </p:nvGrpSpPr>
        <p:grpSpPr>
          <a:xfrm>
            <a:off x="8166126" y="4649081"/>
            <a:ext cx="471804" cy="515622"/>
            <a:chOff x="8183019" y="5898634"/>
            <a:chExt cx="474810" cy="515622"/>
          </a:xfrm>
        </p:grpSpPr>
        <p:sp>
          <p:nvSpPr>
            <p:cNvPr id="76" name="Cirkel">
              <a:extLst>
                <a:ext uri="{FF2B5EF4-FFF2-40B4-BE49-F238E27FC236}">
                  <a16:creationId xmlns:a16="http://schemas.microsoft.com/office/drawing/2014/main" id="{621E825D-FF12-090B-B831-3CCFC717C9B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7" name="textruta 76">
              <a:extLst>
                <a:ext uri="{FF2B5EF4-FFF2-40B4-BE49-F238E27FC236}">
                  <a16:creationId xmlns:a16="http://schemas.microsoft.com/office/drawing/2014/main" id="{1BDB25CA-8B39-3DAE-8FCF-A85F2F7720AF}"/>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80" name="Rak koppling 79">
            <a:extLst>
              <a:ext uri="{FF2B5EF4-FFF2-40B4-BE49-F238E27FC236}">
                <a16:creationId xmlns:a16="http://schemas.microsoft.com/office/drawing/2014/main" id="{7DB621F9-86F4-94C4-B013-7219ADC2E77D}"/>
              </a:ext>
            </a:extLst>
          </p:cNvPr>
          <p:cNvCxnSpPr>
            <a:cxnSpLocks/>
          </p:cNvCxnSpPr>
          <p:nvPr/>
        </p:nvCxnSpPr>
        <p:spPr>
          <a:xfrm>
            <a:off x="7029888"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Rak koppling 80">
            <a:extLst>
              <a:ext uri="{FF2B5EF4-FFF2-40B4-BE49-F238E27FC236}">
                <a16:creationId xmlns:a16="http://schemas.microsoft.com/office/drawing/2014/main" id="{708A0A8C-38E9-9C8A-0FE1-EC7028813DFE}"/>
              </a:ext>
            </a:extLst>
          </p:cNvPr>
          <p:cNvCxnSpPr>
            <a:cxnSpLocks/>
          </p:cNvCxnSpPr>
          <p:nvPr/>
        </p:nvCxnSpPr>
        <p:spPr>
          <a:xfrm>
            <a:off x="7757941"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2" name="Rak koppling 81">
            <a:extLst>
              <a:ext uri="{FF2B5EF4-FFF2-40B4-BE49-F238E27FC236}">
                <a16:creationId xmlns:a16="http://schemas.microsoft.com/office/drawing/2014/main" id="{62EC3B52-9A81-8EAF-7F4E-2985D8EEE03F}"/>
              </a:ext>
            </a:extLst>
          </p:cNvPr>
          <p:cNvCxnSpPr>
            <a:cxnSpLocks/>
          </p:cNvCxnSpPr>
          <p:nvPr/>
        </p:nvCxnSpPr>
        <p:spPr>
          <a:xfrm>
            <a:off x="9074506"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Rak koppling 82">
            <a:extLst>
              <a:ext uri="{FF2B5EF4-FFF2-40B4-BE49-F238E27FC236}">
                <a16:creationId xmlns:a16="http://schemas.microsoft.com/office/drawing/2014/main" id="{0B274BC1-7027-A830-6D4C-A89758891A02}"/>
              </a:ext>
            </a:extLst>
          </p:cNvPr>
          <p:cNvCxnSpPr>
            <a:cxnSpLocks/>
          </p:cNvCxnSpPr>
          <p:nvPr/>
        </p:nvCxnSpPr>
        <p:spPr>
          <a:xfrm>
            <a:off x="9753970"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4" name="Cirkel">
            <a:extLst>
              <a:ext uri="{FF2B5EF4-FFF2-40B4-BE49-F238E27FC236}">
                <a16:creationId xmlns:a16="http://schemas.microsoft.com/office/drawing/2014/main" id="{6DA33C17-41AD-D2A7-50E3-CC8AD44B2409}"/>
              </a:ext>
            </a:extLst>
          </p:cNvPr>
          <p:cNvSpPr/>
          <p:nvPr/>
        </p:nvSpPr>
        <p:spPr>
          <a:xfrm>
            <a:off x="7203081" y="3282351"/>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5" name="Cirkel">
            <a:extLst>
              <a:ext uri="{FF2B5EF4-FFF2-40B4-BE49-F238E27FC236}">
                <a16:creationId xmlns:a16="http://schemas.microsoft.com/office/drawing/2014/main" id="{DD7F80B7-59A4-B987-67C8-CA5152A0593C}"/>
              </a:ext>
            </a:extLst>
          </p:cNvPr>
          <p:cNvSpPr/>
          <p:nvPr/>
        </p:nvSpPr>
        <p:spPr>
          <a:xfrm>
            <a:off x="9478818" y="3270669"/>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6" name="Cirkel">
            <a:extLst>
              <a:ext uri="{FF2B5EF4-FFF2-40B4-BE49-F238E27FC236}">
                <a16:creationId xmlns:a16="http://schemas.microsoft.com/office/drawing/2014/main" id="{A2E94DDC-892C-BD87-5C5E-BC0C18DE77F6}"/>
              </a:ext>
            </a:extLst>
          </p:cNvPr>
          <p:cNvSpPr/>
          <p:nvPr/>
        </p:nvSpPr>
        <p:spPr>
          <a:xfrm>
            <a:off x="8018405" y="3114949"/>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7" name="Cirkel">
            <a:extLst>
              <a:ext uri="{FF2B5EF4-FFF2-40B4-BE49-F238E27FC236}">
                <a16:creationId xmlns:a16="http://schemas.microsoft.com/office/drawing/2014/main" id="{8FC1BA8C-DBD2-9186-3A8E-564A8D8B33CE}"/>
              </a:ext>
            </a:extLst>
          </p:cNvPr>
          <p:cNvSpPr/>
          <p:nvPr/>
        </p:nvSpPr>
        <p:spPr>
          <a:xfrm>
            <a:off x="8344070" y="4352396"/>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8" name="Cirkel">
            <a:extLst>
              <a:ext uri="{FF2B5EF4-FFF2-40B4-BE49-F238E27FC236}">
                <a16:creationId xmlns:a16="http://schemas.microsoft.com/office/drawing/2014/main" id="{8BD49FBD-F83A-94C9-CCB5-97B37309310B}"/>
              </a:ext>
            </a:extLst>
          </p:cNvPr>
          <p:cNvSpPr/>
          <p:nvPr/>
        </p:nvSpPr>
        <p:spPr>
          <a:xfrm>
            <a:off x="8748894" y="557540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9" name="Cirkel">
            <a:extLst>
              <a:ext uri="{FF2B5EF4-FFF2-40B4-BE49-F238E27FC236}">
                <a16:creationId xmlns:a16="http://schemas.microsoft.com/office/drawing/2014/main" id="{0D0EC458-1FED-BBAB-A377-F25AFA9DA6B3}"/>
              </a:ext>
            </a:extLst>
          </p:cNvPr>
          <p:cNvSpPr/>
          <p:nvPr/>
        </p:nvSpPr>
        <p:spPr>
          <a:xfrm>
            <a:off x="8468307" y="259432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0" name="Cirkel">
            <a:extLst>
              <a:ext uri="{FF2B5EF4-FFF2-40B4-BE49-F238E27FC236}">
                <a16:creationId xmlns:a16="http://schemas.microsoft.com/office/drawing/2014/main" id="{DC47A36A-037E-7E62-AF38-C7179DBFF089}"/>
              </a:ext>
            </a:extLst>
          </p:cNvPr>
          <p:cNvSpPr/>
          <p:nvPr/>
        </p:nvSpPr>
        <p:spPr>
          <a:xfrm>
            <a:off x="7826391" y="554204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1" name="Cirkel">
            <a:extLst>
              <a:ext uri="{FF2B5EF4-FFF2-40B4-BE49-F238E27FC236}">
                <a16:creationId xmlns:a16="http://schemas.microsoft.com/office/drawing/2014/main" id="{70C50FEF-7A95-A484-8F5B-8B8ABEA0828E}"/>
              </a:ext>
            </a:extLst>
          </p:cNvPr>
          <p:cNvSpPr/>
          <p:nvPr/>
        </p:nvSpPr>
        <p:spPr>
          <a:xfrm>
            <a:off x="10712395" y="397591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2" name="Cirkel">
            <a:extLst>
              <a:ext uri="{FF2B5EF4-FFF2-40B4-BE49-F238E27FC236}">
                <a16:creationId xmlns:a16="http://schemas.microsoft.com/office/drawing/2014/main" id="{4F6984A2-50B0-9ED5-66D3-76BC10BB7FA3}"/>
              </a:ext>
            </a:extLst>
          </p:cNvPr>
          <p:cNvSpPr/>
          <p:nvPr/>
        </p:nvSpPr>
        <p:spPr>
          <a:xfrm>
            <a:off x="6004507" y="397591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3" name="Cirkel">
            <a:extLst>
              <a:ext uri="{FF2B5EF4-FFF2-40B4-BE49-F238E27FC236}">
                <a16:creationId xmlns:a16="http://schemas.microsoft.com/office/drawing/2014/main" id="{60F54292-D151-1828-EC78-EE523D7684C2}"/>
              </a:ext>
            </a:extLst>
          </p:cNvPr>
          <p:cNvSpPr/>
          <p:nvPr/>
        </p:nvSpPr>
        <p:spPr>
          <a:xfrm>
            <a:off x="8116486" y="3362868"/>
            <a:ext cx="107316"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sp>
        <p:nvSpPr>
          <p:cNvPr id="3" name="Rubrik 1">
            <a:extLst>
              <a:ext uri="{FF2B5EF4-FFF2-40B4-BE49-F238E27FC236}">
                <a16:creationId xmlns:a16="http://schemas.microsoft.com/office/drawing/2014/main" id="{53652103-9121-5C5E-E993-C7216B7B824E}"/>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sp>
        <p:nvSpPr>
          <p:cNvPr id="4" name="textruta 3">
            <a:extLst>
              <a:ext uri="{FF2B5EF4-FFF2-40B4-BE49-F238E27FC236}">
                <a16:creationId xmlns:a16="http://schemas.microsoft.com/office/drawing/2014/main" id="{CDE39A8D-9F20-E99A-A3C4-7837EEF7EB3F}"/>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5" name="Rubrik 3">
            <a:extLst>
              <a:ext uri="{FF2B5EF4-FFF2-40B4-BE49-F238E27FC236}">
                <a16:creationId xmlns:a16="http://schemas.microsoft.com/office/drawing/2014/main" id="{D2121F00-1D13-C61F-F952-978574515CF0}"/>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2" name="textruta 1">
            <a:extLst>
              <a:ext uri="{FF2B5EF4-FFF2-40B4-BE49-F238E27FC236}">
                <a16:creationId xmlns:a16="http://schemas.microsoft.com/office/drawing/2014/main" id="{5EA23D04-7281-4FDC-0884-3695709FB8B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7" name="Bildobjekt 6" descr="En bild som visar Grafik, logotyp, kyckling, text&#10;&#10;Automatiskt genererad beskrivning">
            <a:extLst>
              <a:ext uri="{FF2B5EF4-FFF2-40B4-BE49-F238E27FC236}">
                <a16:creationId xmlns:a16="http://schemas.microsoft.com/office/drawing/2014/main" id="{D93783AB-1DA9-9E27-F3E2-B0C01A9E58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00025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xEl>
                                              <p:pRg st="8" end="8"/>
                                            </p:txEl>
                                          </p:spTgt>
                                        </p:tgtEl>
                                        <p:attrNameLst>
                                          <p:attrName>style.visibility</p:attrName>
                                        </p:attrNameLst>
                                      </p:cBhvr>
                                      <p:to>
                                        <p:strVal val="visible"/>
                                      </p:to>
                                    </p:set>
                                    <p:animEffect transition="in" filter="fade">
                                      <p:cBhvr>
                                        <p:cTn id="34" dur="500"/>
                                        <p:tgtEl>
                                          <p:spTgt spid="19">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xEl>
                                              <p:pRg st="9" end="9"/>
                                            </p:txEl>
                                          </p:spTgt>
                                        </p:tgtEl>
                                        <p:attrNameLst>
                                          <p:attrName>style.visibility</p:attrName>
                                        </p:attrNameLst>
                                      </p:cBhvr>
                                      <p:to>
                                        <p:strVal val="visible"/>
                                      </p:to>
                                    </p:set>
                                    <p:animEffect transition="in" filter="fade">
                                      <p:cBhvr>
                                        <p:cTn id="39" dur="500"/>
                                        <p:tgtEl>
                                          <p:spTgt spid="19">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xEl>
                                              <p:pRg st="10" end="10"/>
                                            </p:txEl>
                                          </p:spTgt>
                                        </p:tgtEl>
                                        <p:attrNameLst>
                                          <p:attrName>style.visibility</p:attrName>
                                        </p:attrNameLst>
                                      </p:cBhvr>
                                      <p:to>
                                        <p:strVal val="visible"/>
                                      </p:to>
                                    </p:set>
                                    <p:animEffect transition="in" filter="fade">
                                      <p:cBhvr>
                                        <p:cTn id="42"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3BA3311D-1AC0-D083-420C-580293A1730D}"/>
              </a:ext>
            </a:extLst>
          </p:cNvPr>
          <p:cNvCxnSpPr>
            <a:cxnSpLocks/>
          </p:cNvCxnSpPr>
          <p:nvPr/>
        </p:nvCxnSpPr>
        <p:spPr>
          <a:xfrm flipH="1">
            <a:off x="6994145" y="3800917"/>
            <a:ext cx="27601" cy="284717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cxnSp>
        <p:nvCxnSpPr>
          <p:cNvPr id="23" name="Rak koppling 22">
            <a:extLst>
              <a:ext uri="{FF2B5EF4-FFF2-40B4-BE49-F238E27FC236}">
                <a16:creationId xmlns:a16="http://schemas.microsoft.com/office/drawing/2014/main" id="{BF5755E7-50EF-E0E8-EC4A-FDBA77739010}"/>
              </a:ext>
            </a:extLst>
          </p:cNvPr>
          <p:cNvCxnSpPr>
            <a:cxnSpLocks/>
          </p:cNvCxnSpPr>
          <p:nvPr/>
        </p:nvCxnSpPr>
        <p:spPr>
          <a:xfrm>
            <a:off x="9015776" y="2949339"/>
            <a:ext cx="13875" cy="369874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textruta 5">
            <a:extLst>
              <a:ext uri="{FF2B5EF4-FFF2-40B4-BE49-F238E27FC236}">
                <a16:creationId xmlns:a16="http://schemas.microsoft.com/office/drawing/2014/main" id="{915E0FF3-3A77-CE84-1966-31CAC12BC4DD}"/>
              </a:ext>
            </a:extLst>
          </p:cNvPr>
          <p:cNvSpPr txBox="1"/>
          <p:nvPr/>
        </p:nvSpPr>
        <p:spPr>
          <a:xfrm>
            <a:off x="7354815" y="1630062"/>
            <a:ext cx="2162323" cy="369332"/>
          </a:xfrm>
          <a:prstGeom prst="rect">
            <a:avLst/>
          </a:prstGeom>
          <a:noFill/>
        </p:spPr>
        <p:txBody>
          <a:bodyPr wrap="none" rtlCol="0">
            <a:spAutoFit/>
          </a:bodyPr>
          <a:lstStyle/>
          <a:p>
            <a:r>
              <a:rPr lang="sv-SE">
                <a:solidFill>
                  <a:srgbClr val="FFC000"/>
                </a:solidFill>
              </a:rPr>
              <a:t>Formation: MV-4-3-1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Forward startar press genom att välja håll och stänga vändningen. </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Övriga flyttar över så vi hela tiden försvarar i 3 korridorer..</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Vi pressar inifrån och ut. Vi vill ha de ut i yttre korridor..</a:t>
            </a:r>
          </a:p>
          <a:p>
            <a:pPr>
              <a:tabLst>
                <a:tab pos="355600" algn="l"/>
              </a:tabLst>
            </a:pPr>
            <a:endParaRPr lang="sv-SE" sz="1400">
              <a:solidFill>
                <a:schemeClr val="bg1"/>
              </a:solidFill>
              <a:latin typeface="Aptos Display" panose="020B0004020202020204" pitchFamily="34" charset="0"/>
            </a:endParaRPr>
          </a:p>
          <a:p>
            <a:pPr>
              <a:tabLst>
                <a:tab pos="355600" algn="l"/>
              </a:tabLst>
            </a:pPr>
            <a:br>
              <a:rPr lang="sv-SE" sz="1400" i="1">
                <a:solidFill>
                  <a:schemeClr val="bg1"/>
                </a:solidFill>
                <a:latin typeface="Aptos Display" panose="020B0004020202020204" pitchFamily="34" charset="0"/>
              </a:rPr>
            </a:br>
            <a:r>
              <a:rPr lang="sv-SE" sz="1400" i="1">
                <a:solidFill>
                  <a:schemeClr val="bg1"/>
                </a:solidFill>
                <a:latin typeface="Aptos Display" panose="020B0004020202020204" pitchFamily="34" charset="0"/>
              </a:rPr>
              <a:t>Här är ett exempel som visar press spelet.</a:t>
            </a:r>
          </a:p>
        </p:txBody>
      </p:sp>
      <p:sp>
        <p:nvSpPr>
          <p:cNvPr id="44" name="Cirkel">
            <a:extLst>
              <a:ext uri="{FF2B5EF4-FFF2-40B4-BE49-F238E27FC236}">
                <a16:creationId xmlns:a16="http://schemas.microsoft.com/office/drawing/2014/main" id="{95D65EC4-89D3-682F-A22F-05428FE00334}"/>
              </a:ext>
            </a:extLst>
          </p:cNvPr>
          <p:cNvSpPr/>
          <p:nvPr/>
        </p:nvSpPr>
        <p:spPr>
          <a:xfrm>
            <a:off x="7967983" y="2981038"/>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Cirkel">
            <a:extLst>
              <a:ext uri="{FF2B5EF4-FFF2-40B4-BE49-F238E27FC236}">
                <a16:creationId xmlns:a16="http://schemas.microsoft.com/office/drawing/2014/main" id="{E72B6D51-6C24-ECEA-5971-2372310AFC3A}"/>
              </a:ext>
            </a:extLst>
          </p:cNvPr>
          <p:cNvSpPr/>
          <p:nvPr/>
        </p:nvSpPr>
        <p:spPr>
          <a:xfrm>
            <a:off x="10674826" y="43253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5" name="Cirkel">
            <a:extLst>
              <a:ext uri="{FF2B5EF4-FFF2-40B4-BE49-F238E27FC236}">
                <a16:creationId xmlns:a16="http://schemas.microsoft.com/office/drawing/2014/main" id="{B21FD57C-2C4E-1CF1-6841-846523070D54}"/>
              </a:ext>
            </a:extLst>
          </p:cNvPr>
          <p:cNvSpPr/>
          <p:nvPr/>
        </p:nvSpPr>
        <p:spPr>
          <a:xfrm>
            <a:off x="7262740" y="305857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Cirkel">
            <a:extLst>
              <a:ext uri="{FF2B5EF4-FFF2-40B4-BE49-F238E27FC236}">
                <a16:creationId xmlns:a16="http://schemas.microsoft.com/office/drawing/2014/main" id="{31BC4490-38F4-5BBB-C025-553463676FA6}"/>
              </a:ext>
            </a:extLst>
          </p:cNvPr>
          <p:cNvSpPr/>
          <p:nvPr/>
        </p:nvSpPr>
        <p:spPr>
          <a:xfrm>
            <a:off x="8377038" y="272865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Cirkel">
            <a:extLst>
              <a:ext uri="{FF2B5EF4-FFF2-40B4-BE49-F238E27FC236}">
                <a16:creationId xmlns:a16="http://schemas.microsoft.com/office/drawing/2014/main" id="{528A6F27-2B95-1CB4-A84C-360445F4C113}"/>
              </a:ext>
            </a:extLst>
          </p:cNvPr>
          <p:cNvSpPr/>
          <p:nvPr/>
        </p:nvSpPr>
        <p:spPr>
          <a:xfrm>
            <a:off x="9370299" y="303342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8" name="Cirkel">
            <a:extLst>
              <a:ext uri="{FF2B5EF4-FFF2-40B4-BE49-F238E27FC236}">
                <a16:creationId xmlns:a16="http://schemas.microsoft.com/office/drawing/2014/main" id="{484F8590-6AC4-38AF-D4B3-6C293272EC9B}"/>
              </a:ext>
            </a:extLst>
          </p:cNvPr>
          <p:cNvSpPr/>
          <p:nvPr/>
        </p:nvSpPr>
        <p:spPr>
          <a:xfrm>
            <a:off x="6003924" y="44173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 name="Cirkel">
            <a:extLst>
              <a:ext uri="{FF2B5EF4-FFF2-40B4-BE49-F238E27FC236}">
                <a16:creationId xmlns:a16="http://schemas.microsoft.com/office/drawing/2014/main" id="{A9EB322E-3315-1969-417F-2AE1A4B9752C}"/>
              </a:ext>
            </a:extLst>
          </p:cNvPr>
          <p:cNvSpPr/>
          <p:nvPr/>
        </p:nvSpPr>
        <p:spPr>
          <a:xfrm>
            <a:off x="8499876" y="2869105"/>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10" name="Rak koppling 9">
            <a:extLst>
              <a:ext uri="{FF2B5EF4-FFF2-40B4-BE49-F238E27FC236}">
                <a16:creationId xmlns:a16="http://schemas.microsoft.com/office/drawing/2014/main" id="{A1FAEE4F-2DFD-0CAA-E834-BB63B7BAEFCF}"/>
              </a:ext>
            </a:extLst>
          </p:cNvPr>
          <p:cNvCxnSpPr>
            <a:cxnSpLocks/>
          </p:cNvCxnSpPr>
          <p:nvPr/>
        </p:nvCxnSpPr>
        <p:spPr>
          <a:xfrm flipH="1">
            <a:off x="7749694" y="2934986"/>
            <a:ext cx="30098" cy="37131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p 8">
            <a:extLst>
              <a:ext uri="{FF2B5EF4-FFF2-40B4-BE49-F238E27FC236}">
                <a16:creationId xmlns:a16="http://schemas.microsoft.com/office/drawing/2014/main" id="{07A653C6-947E-D9B8-2694-ECE5599CB615}"/>
              </a:ext>
            </a:extLst>
          </p:cNvPr>
          <p:cNvGrpSpPr/>
          <p:nvPr/>
        </p:nvGrpSpPr>
        <p:grpSpPr>
          <a:xfrm>
            <a:off x="7382629" y="4519379"/>
            <a:ext cx="471804" cy="515622"/>
            <a:chOff x="8183019" y="5898634"/>
            <a:chExt cx="474810" cy="515622"/>
          </a:xfrm>
        </p:grpSpPr>
        <p:sp>
          <p:nvSpPr>
            <p:cNvPr id="11" name="Cirkel">
              <a:extLst>
                <a:ext uri="{FF2B5EF4-FFF2-40B4-BE49-F238E27FC236}">
                  <a16:creationId xmlns:a16="http://schemas.microsoft.com/office/drawing/2014/main" id="{D2DA0A1B-26FC-6F70-A0BF-C8AC3E07BA9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 name="textruta 19">
              <a:extLst>
                <a:ext uri="{FF2B5EF4-FFF2-40B4-BE49-F238E27FC236}">
                  <a16:creationId xmlns:a16="http://schemas.microsoft.com/office/drawing/2014/main" id="{4B4FBC20-8336-61FD-2973-76BDDE5E586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1" name="Grupp 20">
            <a:extLst>
              <a:ext uri="{FF2B5EF4-FFF2-40B4-BE49-F238E27FC236}">
                <a16:creationId xmlns:a16="http://schemas.microsoft.com/office/drawing/2014/main" id="{433746A5-D569-B1CC-36F3-356A0687568F}"/>
              </a:ext>
            </a:extLst>
          </p:cNvPr>
          <p:cNvGrpSpPr/>
          <p:nvPr/>
        </p:nvGrpSpPr>
        <p:grpSpPr>
          <a:xfrm>
            <a:off x="9194207" y="4478366"/>
            <a:ext cx="471804" cy="515622"/>
            <a:chOff x="8183019" y="5898634"/>
            <a:chExt cx="474810" cy="515622"/>
          </a:xfrm>
        </p:grpSpPr>
        <p:sp>
          <p:nvSpPr>
            <p:cNvPr id="24" name="Cirkel">
              <a:extLst>
                <a:ext uri="{FF2B5EF4-FFF2-40B4-BE49-F238E27FC236}">
                  <a16:creationId xmlns:a16="http://schemas.microsoft.com/office/drawing/2014/main" id="{F49881CD-528E-DF85-3776-34F0179DB2B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8" name="textruta 27">
              <a:extLst>
                <a:ext uri="{FF2B5EF4-FFF2-40B4-BE49-F238E27FC236}">
                  <a16:creationId xmlns:a16="http://schemas.microsoft.com/office/drawing/2014/main" id="{A857B691-0ABC-3135-EE4B-41EB6EA67144}"/>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9" name="Grupp 28">
            <a:extLst>
              <a:ext uri="{FF2B5EF4-FFF2-40B4-BE49-F238E27FC236}">
                <a16:creationId xmlns:a16="http://schemas.microsoft.com/office/drawing/2014/main" id="{D65ECCE2-2B46-B4A6-FC4C-574E3C4B40AC}"/>
              </a:ext>
            </a:extLst>
          </p:cNvPr>
          <p:cNvGrpSpPr/>
          <p:nvPr/>
        </p:nvGrpSpPr>
        <p:grpSpPr>
          <a:xfrm>
            <a:off x="7709353" y="3790254"/>
            <a:ext cx="492510" cy="515622"/>
            <a:chOff x="8183019" y="5898634"/>
            <a:chExt cx="495649" cy="515622"/>
          </a:xfrm>
        </p:grpSpPr>
        <p:sp>
          <p:nvSpPr>
            <p:cNvPr id="30" name="Cirkel">
              <a:extLst>
                <a:ext uri="{FF2B5EF4-FFF2-40B4-BE49-F238E27FC236}">
                  <a16:creationId xmlns:a16="http://schemas.microsoft.com/office/drawing/2014/main" id="{F5B24638-66DB-0797-ED27-3A1E507E9E4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1" name="textruta 30">
              <a:extLst>
                <a:ext uri="{FF2B5EF4-FFF2-40B4-BE49-F238E27FC236}">
                  <a16:creationId xmlns:a16="http://schemas.microsoft.com/office/drawing/2014/main" id="{3DFA181F-FABA-632A-D3E9-D4D6A44FE72D}"/>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32" name="Grupp 31">
            <a:extLst>
              <a:ext uri="{FF2B5EF4-FFF2-40B4-BE49-F238E27FC236}">
                <a16:creationId xmlns:a16="http://schemas.microsoft.com/office/drawing/2014/main" id="{EA31452E-0639-7C06-7EED-FBD35351EB86}"/>
              </a:ext>
            </a:extLst>
          </p:cNvPr>
          <p:cNvGrpSpPr/>
          <p:nvPr/>
        </p:nvGrpSpPr>
        <p:grpSpPr>
          <a:xfrm>
            <a:off x="8018693" y="5737292"/>
            <a:ext cx="503660" cy="515622"/>
            <a:chOff x="8183019" y="5898634"/>
            <a:chExt cx="506870" cy="515622"/>
          </a:xfrm>
        </p:grpSpPr>
        <p:sp>
          <p:nvSpPr>
            <p:cNvPr id="33" name="Cirkel">
              <a:extLst>
                <a:ext uri="{FF2B5EF4-FFF2-40B4-BE49-F238E27FC236}">
                  <a16:creationId xmlns:a16="http://schemas.microsoft.com/office/drawing/2014/main" id="{5F6DCDB4-B28A-DE85-8EC9-6979D9A6ED0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DAD74703-3728-F23B-2B17-712935FB55B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35" name="Grupp 34">
            <a:extLst>
              <a:ext uri="{FF2B5EF4-FFF2-40B4-BE49-F238E27FC236}">
                <a16:creationId xmlns:a16="http://schemas.microsoft.com/office/drawing/2014/main" id="{C4F0B899-18E0-17E8-6862-5FD22E7B63C1}"/>
              </a:ext>
            </a:extLst>
          </p:cNvPr>
          <p:cNvGrpSpPr/>
          <p:nvPr/>
        </p:nvGrpSpPr>
        <p:grpSpPr>
          <a:xfrm>
            <a:off x="7251531" y="5617618"/>
            <a:ext cx="511625" cy="515622"/>
            <a:chOff x="8183019" y="5898634"/>
            <a:chExt cx="514885" cy="515622"/>
          </a:xfrm>
        </p:grpSpPr>
        <p:sp>
          <p:nvSpPr>
            <p:cNvPr id="38" name="Cirkel">
              <a:extLst>
                <a:ext uri="{FF2B5EF4-FFF2-40B4-BE49-F238E27FC236}">
                  <a16:creationId xmlns:a16="http://schemas.microsoft.com/office/drawing/2014/main" id="{03352F79-D692-24BE-9389-765F2B63A37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textruta 38">
              <a:extLst>
                <a:ext uri="{FF2B5EF4-FFF2-40B4-BE49-F238E27FC236}">
                  <a16:creationId xmlns:a16="http://schemas.microsoft.com/office/drawing/2014/main" id="{2F3A52E6-A663-4E95-C454-71A30FA0F01E}"/>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0" name="Grupp 39">
            <a:extLst>
              <a:ext uri="{FF2B5EF4-FFF2-40B4-BE49-F238E27FC236}">
                <a16:creationId xmlns:a16="http://schemas.microsoft.com/office/drawing/2014/main" id="{1DD5286F-A05A-3464-F423-FA4BC4FE1821}"/>
              </a:ext>
            </a:extLst>
          </p:cNvPr>
          <p:cNvGrpSpPr/>
          <p:nvPr/>
        </p:nvGrpSpPr>
        <p:grpSpPr>
          <a:xfrm>
            <a:off x="9410282" y="5690821"/>
            <a:ext cx="511625" cy="515622"/>
            <a:chOff x="8183019" y="5898634"/>
            <a:chExt cx="514885" cy="515622"/>
          </a:xfrm>
        </p:grpSpPr>
        <p:sp>
          <p:nvSpPr>
            <p:cNvPr id="41" name="Cirkel">
              <a:extLst>
                <a:ext uri="{FF2B5EF4-FFF2-40B4-BE49-F238E27FC236}">
                  <a16:creationId xmlns:a16="http://schemas.microsoft.com/office/drawing/2014/main" id="{80DB017E-1426-858E-78D5-023CF38244D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textruta 41">
              <a:extLst>
                <a:ext uri="{FF2B5EF4-FFF2-40B4-BE49-F238E27FC236}">
                  <a16:creationId xmlns:a16="http://schemas.microsoft.com/office/drawing/2014/main" id="{CB6A2D25-EFE4-7995-FEC5-A711D77509CF}"/>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3" name="Grupp 42">
            <a:extLst>
              <a:ext uri="{FF2B5EF4-FFF2-40B4-BE49-F238E27FC236}">
                <a16:creationId xmlns:a16="http://schemas.microsoft.com/office/drawing/2014/main" id="{B86D2432-D76B-9814-F8A1-550C51FE842F}"/>
              </a:ext>
            </a:extLst>
          </p:cNvPr>
          <p:cNvGrpSpPr/>
          <p:nvPr/>
        </p:nvGrpSpPr>
        <p:grpSpPr>
          <a:xfrm>
            <a:off x="8570846" y="5790416"/>
            <a:ext cx="503660" cy="515622"/>
            <a:chOff x="8183019" y="5898634"/>
            <a:chExt cx="506870" cy="515622"/>
          </a:xfrm>
        </p:grpSpPr>
        <p:sp>
          <p:nvSpPr>
            <p:cNvPr id="45" name="Cirkel">
              <a:extLst>
                <a:ext uri="{FF2B5EF4-FFF2-40B4-BE49-F238E27FC236}">
                  <a16:creationId xmlns:a16="http://schemas.microsoft.com/office/drawing/2014/main" id="{93F7EDBF-DE29-E940-2786-06260F034C1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6" name="textruta 45">
              <a:extLst>
                <a:ext uri="{FF2B5EF4-FFF2-40B4-BE49-F238E27FC236}">
                  <a16:creationId xmlns:a16="http://schemas.microsoft.com/office/drawing/2014/main" id="{6055646A-FFDA-ED07-A52D-EBFAEC3C740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7" name="Grupp 56">
            <a:extLst>
              <a:ext uri="{FF2B5EF4-FFF2-40B4-BE49-F238E27FC236}">
                <a16:creationId xmlns:a16="http://schemas.microsoft.com/office/drawing/2014/main" id="{948BFEF2-AD47-1D37-E719-0E6689699C59}"/>
              </a:ext>
            </a:extLst>
          </p:cNvPr>
          <p:cNvGrpSpPr/>
          <p:nvPr/>
        </p:nvGrpSpPr>
        <p:grpSpPr>
          <a:xfrm>
            <a:off x="8542801" y="4850850"/>
            <a:ext cx="471804" cy="515622"/>
            <a:chOff x="8183019" y="5898634"/>
            <a:chExt cx="474810" cy="515622"/>
          </a:xfrm>
        </p:grpSpPr>
        <p:sp>
          <p:nvSpPr>
            <p:cNvPr id="58" name="Cirkel">
              <a:extLst>
                <a:ext uri="{FF2B5EF4-FFF2-40B4-BE49-F238E27FC236}">
                  <a16:creationId xmlns:a16="http://schemas.microsoft.com/office/drawing/2014/main" id="{55105E8C-31EC-A677-E082-C76467C9D13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061FE180-D2F3-4F89-4277-1A7AB00D2E0E}"/>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60" name="Cirkel">
            <a:extLst>
              <a:ext uri="{FF2B5EF4-FFF2-40B4-BE49-F238E27FC236}">
                <a16:creationId xmlns:a16="http://schemas.microsoft.com/office/drawing/2014/main" id="{AE9920BF-2670-9DC3-CBAD-FA6A3C16C32B}"/>
              </a:ext>
            </a:extLst>
          </p:cNvPr>
          <p:cNvSpPr/>
          <p:nvPr/>
        </p:nvSpPr>
        <p:spPr>
          <a:xfrm>
            <a:off x="7897327"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1" name="Cirkel">
            <a:extLst>
              <a:ext uri="{FF2B5EF4-FFF2-40B4-BE49-F238E27FC236}">
                <a16:creationId xmlns:a16="http://schemas.microsoft.com/office/drawing/2014/main" id="{DDAD7D46-80BA-331F-E568-D3DB4A1FD962}"/>
              </a:ext>
            </a:extLst>
          </p:cNvPr>
          <p:cNvSpPr/>
          <p:nvPr/>
        </p:nvSpPr>
        <p:spPr>
          <a:xfrm>
            <a:off x="8746520"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Cirkel">
            <a:extLst>
              <a:ext uri="{FF2B5EF4-FFF2-40B4-BE49-F238E27FC236}">
                <a16:creationId xmlns:a16="http://schemas.microsoft.com/office/drawing/2014/main" id="{D4407B71-9D59-66A1-1A25-10E3D7BF6656}"/>
              </a:ext>
            </a:extLst>
          </p:cNvPr>
          <p:cNvSpPr/>
          <p:nvPr/>
        </p:nvSpPr>
        <p:spPr>
          <a:xfrm>
            <a:off x="8358650" y="439620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Rubrik 3">
            <a:extLst>
              <a:ext uri="{FF2B5EF4-FFF2-40B4-BE49-F238E27FC236}">
                <a16:creationId xmlns:a16="http://schemas.microsoft.com/office/drawing/2014/main" id="{BB55215C-8CFE-3CB3-C88A-E26C993E31B3}"/>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4" name="Rubrik 1">
            <a:extLst>
              <a:ext uri="{FF2B5EF4-FFF2-40B4-BE49-F238E27FC236}">
                <a16:creationId xmlns:a16="http://schemas.microsoft.com/office/drawing/2014/main" id="{E2B4F17D-2B1A-30AD-E4D6-221C77493777}"/>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sp>
        <p:nvSpPr>
          <p:cNvPr id="8" name="textruta 7">
            <a:extLst>
              <a:ext uri="{FF2B5EF4-FFF2-40B4-BE49-F238E27FC236}">
                <a16:creationId xmlns:a16="http://schemas.microsoft.com/office/drawing/2014/main" id="{B6DC2C81-6F05-03DC-326A-8E2EC6083452}"/>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13" name="textruta 12">
            <a:extLst>
              <a:ext uri="{FF2B5EF4-FFF2-40B4-BE49-F238E27FC236}">
                <a16:creationId xmlns:a16="http://schemas.microsoft.com/office/drawing/2014/main" id="{0C2CCD68-55C0-0080-C325-D8127FFD6E89}"/>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4" name="Bildobjekt 13" descr="En bild som visar Grafik, logotyp, kyckling, text&#10;&#10;Automatiskt genererad beskrivning">
            <a:extLst>
              <a:ext uri="{FF2B5EF4-FFF2-40B4-BE49-F238E27FC236}">
                <a16:creationId xmlns:a16="http://schemas.microsoft.com/office/drawing/2014/main" id="{4D12AD7B-AA7C-BB4D-3CF0-B323ED494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cxnSp>
        <p:nvCxnSpPr>
          <p:cNvPr id="15" name="Rak koppling 14">
            <a:extLst>
              <a:ext uri="{FF2B5EF4-FFF2-40B4-BE49-F238E27FC236}">
                <a16:creationId xmlns:a16="http://schemas.microsoft.com/office/drawing/2014/main" id="{E585C390-0F43-A714-329E-A2DBF202283E}"/>
              </a:ext>
            </a:extLst>
          </p:cNvPr>
          <p:cNvCxnSpPr>
            <a:cxnSpLocks/>
          </p:cNvCxnSpPr>
          <p:nvPr/>
        </p:nvCxnSpPr>
        <p:spPr>
          <a:xfrm>
            <a:off x="7029888"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Rak koppling 15">
            <a:extLst>
              <a:ext uri="{FF2B5EF4-FFF2-40B4-BE49-F238E27FC236}">
                <a16:creationId xmlns:a16="http://schemas.microsoft.com/office/drawing/2014/main" id="{5D93AD29-3ECC-7BAF-65D4-8282BBE2605E}"/>
              </a:ext>
            </a:extLst>
          </p:cNvPr>
          <p:cNvCxnSpPr>
            <a:cxnSpLocks/>
          </p:cNvCxnSpPr>
          <p:nvPr/>
        </p:nvCxnSpPr>
        <p:spPr>
          <a:xfrm>
            <a:off x="9753970"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ruta 16">
            <a:extLst>
              <a:ext uri="{FF2B5EF4-FFF2-40B4-BE49-F238E27FC236}">
                <a16:creationId xmlns:a16="http://schemas.microsoft.com/office/drawing/2014/main" id="{0E9A501D-2B0E-2938-A84A-EF530B11DA30}"/>
              </a:ext>
            </a:extLst>
          </p:cNvPr>
          <p:cNvSpPr txBox="1"/>
          <p:nvPr/>
        </p:nvSpPr>
        <p:spPr>
          <a:xfrm>
            <a:off x="7532191" y="1232051"/>
            <a:ext cx="2493024" cy="369332"/>
          </a:xfrm>
          <a:prstGeom prst="rect">
            <a:avLst/>
          </a:prstGeom>
          <a:noFill/>
        </p:spPr>
        <p:txBody>
          <a:bodyPr wrap="square" rtlCol="0">
            <a:spAutoFit/>
          </a:bodyPr>
          <a:lstStyle/>
          <a:p>
            <a:endParaRPr lang="sv-SE">
              <a:solidFill>
                <a:srgbClr val="FFC000"/>
              </a:solidFill>
            </a:endParaRPr>
          </a:p>
        </p:txBody>
      </p:sp>
    </p:spTree>
    <p:extLst>
      <p:ext uri="{BB962C8B-B14F-4D97-AF65-F5344CB8AC3E}">
        <p14:creationId xmlns:p14="http://schemas.microsoft.com/office/powerpoint/2010/main" val="95025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2" end="2"/>
                                            </p:txEl>
                                          </p:spTgt>
                                        </p:tgtEl>
                                        <p:attrNameLst>
                                          <p:attrName>style.visibility</p:attrName>
                                        </p:attrNameLst>
                                      </p:cBhvr>
                                      <p:to>
                                        <p:strVal val="visible"/>
                                      </p:to>
                                    </p:set>
                                    <p:animEffect transition="in" filter="fade">
                                      <p:cBhvr>
                                        <p:cTn id="10" dur="500"/>
                                        <p:tgtEl>
                                          <p:spTgt spid="1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6" end="6"/>
                                            </p:txEl>
                                          </p:spTgt>
                                        </p:tgtEl>
                                        <p:attrNameLst>
                                          <p:attrName>style.visibility</p:attrName>
                                        </p:attrNameLst>
                                      </p:cBhvr>
                                      <p:to>
                                        <p:strVal val="visible"/>
                                      </p:to>
                                    </p:set>
                                    <p:animEffect transition="in" filter="fade">
                                      <p:cBhvr>
                                        <p:cTn id="18" dur="500"/>
                                        <p:tgtEl>
                                          <p:spTgt spid="19">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5E-6 2.59259E-6 L 0.07214 0.0581 " pathEditMode="relative" rAng="0" ptsTypes="AA">
                                      <p:cBhvr>
                                        <p:cTn id="22" dur="2000" fill="hold"/>
                                        <p:tgtEl>
                                          <p:spTgt spid="2"/>
                                        </p:tgtEl>
                                        <p:attrNameLst>
                                          <p:attrName>ppt_x</p:attrName>
                                          <p:attrName>ppt_y</p:attrName>
                                        </p:attrNameLst>
                                      </p:cBhvr>
                                      <p:rCtr x="3607" y="2894"/>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79167E-6 2.22222E-6 L 0.01627 -0.11945 " pathEditMode="relative" rAng="0" ptsTypes="AA">
                                      <p:cBhvr>
                                        <p:cTn id="26" dur="2000" fill="hold"/>
                                        <p:tgtEl>
                                          <p:spTgt spid="29"/>
                                        </p:tgtEl>
                                        <p:attrNameLst>
                                          <p:attrName>ppt_x</p:attrName>
                                          <p:attrName>ppt_y</p:attrName>
                                        </p:attrNameLst>
                                      </p:cBhvr>
                                      <p:rCtr x="807" y="-5972"/>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0.01627 -0.11945 L 0.05351 -0.12871 " pathEditMode="relative" rAng="0" ptsTypes="AA">
                                      <p:cBhvr>
                                        <p:cTn id="30" dur="2000" fill="hold"/>
                                        <p:tgtEl>
                                          <p:spTgt spid="29"/>
                                        </p:tgtEl>
                                        <p:attrNameLst>
                                          <p:attrName>ppt_x</p:attrName>
                                          <p:attrName>ppt_y</p:attrName>
                                        </p:attrNameLst>
                                      </p:cBhvr>
                                      <p:rCtr x="1862" y="-463"/>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2.29167E-6 -3.33333E-6 L 0.01498 -0.09514 " pathEditMode="relative" rAng="0" ptsTypes="AA">
                                      <p:cBhvr>
                                        <p:cTn id="34" dur="2000" fill="hold"/>
                                        <p:tgtEl>
                                          <p:spTgt spid="21"/>
                                        </p:tgtEl>
                                        <p:attrNameLst>
                                          <p:attrName>ppt_x</p:attrName>
                                          <p:attrName>ppt_y</p:attrName>
                                        </p:attrNameLst>
                                      </p:cBhvr>
                                      <p:rCtr x="742" y="-4769"/>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1.45833E-6 -1.11111E-6 L 0.05729 -0.09676 " pathEditMode="relative" rAng="0" ptsTypes="AA">
                                      <p:cBhvr>
                                        <p:cTn id="38" dur="2000" fill="hold"/>
                                        <p:tgtEl>
                                          <p:spTgt spid="40"/>
                                        </p:tgtEl>
                                        <p:attrNameLst>
                                          <p:attrName>ppt_x</p:attrName>
                                          <p:attrName>ppt_y</p:attrName>
                                        </p:attrNameLst>
                                      </p:cBhvr>
                                      <p:rCtr x="2865" y="-4838"/>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2.5E-6 7.40741E-7 L 0.0336 -0.0007 " pathEditMode="relative" rAng="0" ptsTypes="AA">
                                      <p:cBhvr>
                                        <p:cTn id="42" dur="2000" fill="hold"/>
                                        <p:tgtEl>
                                          <p:spTgt spid="57"/>
                                        </p:tgtEl>
                                        <p:attrNameLst>
                                          <p:attrName>ppt_x</p:attrName>
                                          <p:attrName>ppt_y</p:attrName>
                                        </p:attrNameLst>
                                      </p:cBhvr>
                                      <p:rCtr x="1680" y="-46"/>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9167E-6 7.40741E-7 L 0.05573 0.00208 " pathEditMode="relative" rAng="0" ptsTypes="AA">
                                      <p:cBhvr>
                                        <p:cTn id="46" dur="2000" fill="hold"/>
                                        <p:tgtEl>
                                          <p:spTgt spid="9"/>
                                        </p:tgtEl>
                                        <p:attrNameLst>
                                          <p:attrName>ppt_x</p:attrName>
                                          <p:attrName>ppt_y</p:attrName>
                                        </p:attrNameLst>
                                      </p:cBhvr>
                                      <p:rCtr x="2786" y="93"/>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2.29167E-6 -4.44444E-6 L 0.04127 0.00116 " pathEditMode="relative" rAng="0" ptsTypes="AA">
                                      <p:cBhvr>
                                        <p:cTn id="50" dur="2000" fill="hold"/>
                                        <p:tgtEl>
                                          <p:spTgt spid="43"/>
                                        </p:tgtEl>
                                        <p:attrNameLst>
                                          <p:attrName>ppt_x</p:attrName>
                                          <p:attrName>ppt_y</p:attrName>
                                        </p:attrNameLst>
                                      </p:cBhvr>
                                      <p:rCtr x="2057" y="46"/>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3.125E-6 -4.44444E-6 L 0.03138 0.00371 " pathEditMode="relative" rAng="0" ptsTypes="AA">
                                      <p:cBhvr>
                                        <p:cTn id="54" dur="2000" fill="hold"/>
                                        <p:tgtEl>
                                          <p:spTgt spid="32"/>
                                        </p:tgtEl>
                                        <p:attrNameLst>
                                          <p:attrName>ppt_x</p:attrName>
                                          <p:attrName>ppt_y</p:attrName>
                                        </p:attrNameLst>
                                      </p:cBhvr>
                                      <p:rCtr x="1563" y="185"/>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2.91667E-6 -1.11111E-6 L 0.03971 0.01574 " pathEditMode="relative" rAng="0" ptsTypes="AA">
                                      <p:cBhvr>
                                        <p:cTn id="58" dur="2000" fill="hold"/>
                                        <p:tgtEl>
                                          <p:spTgt spid="35"/>
                                        </p:tgtEl>
                                        <p:attrNameLst>
                                          <p:attrName>ppt_x</p:attrName>
                                          <p:attrName>ppt_y</p:attrName>
                                        </p:attrNameLst>
                                      </p:cBhvr>
                                      <p:rCtr x="1979" y="787"/>
                                    </p:animMotion>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grpId="1" nodeType="clickEffect">
                                  <p:stCondLst>
                                    <p:cond delay="0"/>
                                  </p:stCondLst>
                                  <p:childTnLst>
                                    <p:animMotion origin="layout" path="M 0.07214 0.0581 L 0.17396 0.19213 " pathEditMode="relative" rAng="0" ptsTypes="AA">
                                      <p:cBhvr>
                                        <p:cTn id="62" dur="2000" fill="hold"/>
                                        <p:tgtEl>
                                          <p:spTgt spid="2"/>
                                        </p:tgtEl>
                                        <p:attrNameLst>
                                          <p:attrName>ppt_x</p:attrName>
                                          <p:attrName>ppt_y</p:attrName>
                                        </p:attrNameLst>
                                      </p:cBhvr>
                                      <p:rCtr x="5091" y="6690"/>
                                    </p:animMotion>
                                  </p:childTnLst>
                                </p:cTn>
                              </p:par>
                              <p:par>
                                <p:cTn id="63" presetID="42" presetClass="path" presetSubtype="0" accel="50000" decel="50000" fill="hold" nodeType="withEffect">
                                  <p:stCondLst>
                                    <p:cond delay="0"/>
                                  </p:stCondLst>
                                  <p:childTnLst>
                                    <p:animMotion origin="layout" path="M 0.05729 -0.09676 L 0.09023 -0.16898 " pathEditMode="relative" rAng="0" ptsTypes="AA">
                                      <p:cBhvr>
                                        <p:cTn id="64" dur="2000" fill="hold"/>
                                        <p:tgtEl>
                                          <p:spTgt spid="40"/>
                                        </p:tgtEl>
                                        <p:attrNameLst>
                                          <p:attrName>ppt_x</p:attrName>
                                          <p:attrName>ppt_y</p:attrName>
                                        </p:attrNameLst>
                                      </p:cBhvr>
                                      <p:rCtr x="1602" y="-5231"/>
                                    </p:animMotion>
                                  </p:childTnLst>
                                </p:cTn>
                              </p:par>
                            </p:childTnLst>
                          </p:cTn>
                        </p:par>
                      </p:childTnLst>
                    </p:cTn>
                  </p:par>
                  <p:par>
                    <p:cTn id="65" fill="hold">
                      <p:stCondLst>
                        <p:cond delay="indefinite"/>
                      </p:stCondLst>
                      <p:childTnLst>
                        <p:par>
                          <p:cTn id="66" fill="hold">
                            <p:stCondLst>
                              <p:cond delay="0"/>
                            </p:stCondLst>
                            <p:childTnLst>
                              <p:par>
                                <p:cTn id="67" presetID="42" presetClass="path" presetSubtype="0" accel="50000" decel="50000" fill="hold" nodeType="clickEffect">
                                  <p:stCondLst>
                                    <p:cond delay="0"/>
                                  </p:stCondLst>
                                  <p:childTnLst>
                                    <p:animMotion origin="layout" path="M 0.0336 -0.0007 L 0.08112 -0.00093 " pathEditMode="relative" rAng="0" ptsTypes="AA">
                                      <p:cBhvr>
                                        <p:cTn id="68" dur="2000" fill="hold"/>
                                        <p:tgtEl>
                                          <p:spTgt spid="57"/>
                                        </p:tgtEl>
                                        <p:attrNameLst>
                                          <p:attrName>ppt_x</p:attrName>
                                          <p:attrName>ppt_y</p:attrName>
                                        </p:attrNameLst>
                                      </p:cBhvr>
                                      <p:rCtr x="2370" y="-1273"/>
                                    </p:animMotion>
                                  </p:childTnLst>
                                </p:cTn>
                              </p:par>
                            </p:childTnLst>
                          </p:cTn>
                        </p:par>
                      </p:childTnLst>
                    </p:cTn>
                  </p:par>
                  <p:par>
                    <p:cTn id="69" fill="hold">
                      <p:stCondLst>
                        <p:cond delay="indefinite"/>
                      </p:stCondLst>
                      <p:childTnLst>
                        <p:par>
                          <p:cTn id="70" fill="hold">
                            <p:stCondLst>
                              <p:cond delay="0"/>
                            </p:stCondLst>
                            <p:childTnLst>
                              <p:par>
                                <p:cTn id="71" presetID="42" presetClass="path" presetSubtype="0" accel="50000" decel="50000" fill="hold" nodeType="clickEffect">
                                  <p:stCondLst>
                                    <p:cond delay="0"/>
                                  </p:stCondLst>
                                  <p:childTnLst>
                                    <p:animMotion origin="layout" path="M 0.05573 0.00208 L 0.08138 7.40741E-7 " pathEditMode="relative" rAng="0" ptsTypes="AA">
                                      <p:cBhvr>
                                        <p:cTn id="72" dur="2000" fill="hold"/>
                                        <p:tgtEl>
                                          <p:spTgt spid="9"/>
                                        </p:tgtEl>
                                        <p:attrNameLst>
                                          <p:attrName>ppt_x</p:attrName>
                                          <p:attrName>ppt_y</p:attrName>
                                        </p:attrNameLst>
                                      </p:cBhvr>
                                      <p:rCtr x="1419"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Bildobjekt 61">
            <a:extLst>
              <a:ext uri="{FF2B5EF4-FFF2-40B4-BE49-F238E27FC236}">
                <a16:creationId xmlns:a16="http://schemas.microsoft.com/office/drawing/2014/main" id="{F24EE4ED-FBA0-5283-B46A-F732A553EFCB}"/>
              </a:ext>
            </a:extLst>
          </p:cNvPr>
          <p:cNvPicPr>
            <a:picLocks noChangeAspect="1"/>
          </p:cNvPicPr>
          <p:nvPr/>
        </p:nvPicPr>
        <p:blipFill>
          <a:blip r:embed="rId3"/>
          <a:stretch>
            <a:fillRect/>
          </a:stretch>
        </p:blipFill>
        <p:spPr>
          <a:xfrm rot="10800000">
            <a:off x="4609050" y="2052110"/>
            <a:ext cx="7582950" cy="4805890"/>
          </a:xfrm>
          <a:prstGeom prst="rect">
            <a:avLst/>
          </a:prstGeom>
        </p:spPr>
      </p:pic>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41128" y="1623915"/>
            <a:ext cx="3859521" cy="141773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i första hand vid bollvinst på offensiv planhalva spela bollen diagonalt framåt. </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Finns det INTE möjlighet så prioriterar vi att behålla bollen inom laget med en pass bakåt eller i sidled.</a:t>
            </a:r>
          </a:p>
        </p:txBody>
      </p:sp>
      <p:sp>
        <p:nvSpPr>
          <p:cNvPr id="25" name="Platshållare för text 2">
            <a:extLst>
              <a:ext uri="{FF2B5EF4-FFF2-40B4-BE49-F238E27FC236}">
                <a16:creationId xmlns:a16="http://schemas.microsoft.com/office/drawing/2014/main" id="{1F8C548B-2EB8-1BD8-C39D-6D06E2C742E0}"/>
              </a:ext>
            </a:extLst>
          </p:cNvPr>
          <p:cNvSpPr>
            <a:spLocks noGrp="1"/>
          </p:cNvSpPr>
          <p:nvPr/>
        </p:nvSpPr>
        <p:spPr>
          <a:xfrm>
            <a:off x="537527" y="3644510"/>
            <a:ext cx="3873845" cy="24705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vid bolltapp på offensiv planhalva jobba med Direkt Återerövring.</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Närmast bollhållande spelare sätter press direkt vid boll tapp 2:de, 3:de och 4:de spelare letar markering närmast för att stänga in och vinna boll.</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Resterande förbereder sig i OFF/DEF, ifall vi inte lyckas med återerövringen.</a:t>
            </a:r>
          </a:p>
          <a:p>
            <a:pPr>
              <a:tabLst>
                <a:tab pos="355600" algn="l"/>
              </a:tabLst>
            </a:pPr>
            <a:r>
              <a:rPr lang="sv-SE" sz="1600" i="1">
                <a:solidFill>
                  <a:schemeClr val="bg1"/>
                </a:solidFill>
                <a:latin typeface="Calibri" panose="020F0502020204030204" pitchFamily="34" charset="0"/>
                <a:ea typeface="Calibri" panose="020F0502020204030204" pitchFamily="34" charset="0"/>
                <a:cs typeface="Calibri" panose="020F0502020204030204" pitchFamily="34" charset="0"/>
              </a:rPr>
              <a:t>Här är ett exempel som visar direkt återerövring.</a:t>
            </a: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Cirkel">
            <a:extLst>
              <a:ext uri="{FF2B5EF4-FFF2-40B4-BE49-F238E27FC236}">
                <a16:creationId xmlns:a16="http://schemas.microsoft.com/office/drawing/2014/main" id="{7D40412F-2DD8-51E9-DBAB-8B6F22B66134}"/>
              </a:ext>
            </a:extLst>
          </p:cNvPr>
          <p:cNvSpPr/>
          <p:nvPr/>
        </p:nvSpPr>
        <p:spPr>
          <a:xfrm>
            <a:off x="8176876" y="360924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4" name="Cirkel">
            <a:extLst>
              <a:ext uri="{FF2B5EF4-FFF2-40B4-BE49-F238E27FC236}">
                <a16:creationId xmlns:a16="http://schemas.microsoft.com/office/drawing/2014/main" id="{EE7337E4-A9FB-0E77-28C2-225326E8D527}"/>
              </a:ext>
            </a:extLst>
          </p:cNvPr>
          <p:cNvSpPr/>
          <p:nvPr/>
        </p:nvSpPr>
        <p:spPr>
          <a:xfrm>
            <a:off x="8858469" y="36098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Cirkel">
            <a:extLst>
              <a:ext uri="{FF2B5EF4-FFF2-40B4-BE49-F238E27FC236}">
                <a16:creationId xmlns:a16="http://schemas.microsoft.com/office/drawing/2014/main" id="{DD527CD2-B29E-CC44-00F5-995E90F9F1DD}"/>
              </a:ext>
            </a:extLst>
          </p:cNvPr>
          <p:cNvSpPr/>
          <p:nvPr/>
        </p:nvSpPr>
        <p:spPr>
          <a:xfrm>
            <a:off x="7414052" y="463920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Cirkel">
            <a:extLst>
              <a:ext uri="{FF2B5EF4-FFF2-40B4-BE49-F238E27FC236}">
                <a16:creationId xmlns:a16="http://schemas.microsoft.com/office/drawing/2014/main" id="{F892A146-129D-C81E-FCD9-69FA59AC39F8}"/>
              </a:ext>
            </a:extLst>
          </p:cNvPr>
          <p:cNvSpPr/>
          <p:nvPr/>
        </p:nvSpPr>
        <p:spPr>
          <a:xfrm>
            <a:off x="7185995" y="369661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7" name="Cirkel">
            <a:extLst>
              <a:ext uri="{FF2B5EF4-FFF2-40B4-BE49-F238E27FC236}">
                <a16:creationId xmlns:a16="http://schemas.microsoft.com/office/drawing/2014/main" id="{61872BDB-E5B7-C350-9504-34D3788135A4}"/>
              </a:ext>
            </a:extLst>
          </p:cNvPr>
          <p:cNvSpPr/>
          <p:nvPr/>
        </p:nvSpPr>
        <p:spPr>
          <a:xfrm>
            <a:off x="7920142" y="627978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8" name="Cirkel">
            <a:extLst>
              <a:ext uri="{FF2B5EF4-FFF2-40B4-BE49-F238E27FC236}">
                <a16:creationId xmlns:a16="http://schemas.microsoft.com/office/drawing/2014/main" id="{A9D84C3F-C804-8BA1-BFCC-99D082E422C4}"/>
              </a:ext>
            </a:extLst>
          </p:cNvPr>
          <p:cNvSpPr/>
          <p:nvPr/>
        </p:nvSpPr>
        <p:spPr>
          <a:xfrm>
            <a:off x="8827585" y="62824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Cirkel">
            <a:extLst>
              <a:ext uri="{FF2B5EF4-FFF2-40B4-BE49-F238E27FC236}">
                <a16:creationId xmlns:a16="http://schemas.microsoft.com/office/drawing/2014/main" id="{1EB5CA6F-6D27-C952-36C2-BAF412018981}"/>
              </a:ext>
            </a:extLst>
          </p:cNvPr>
          <p:cNvSpPr/>
          <p:nvPr/>
        </p:nvSpPr>
        <p:spPr>
          <a:xfrm>
            <a:off x="8377038" y="2728657"/>
            <a:ext cx="184151" cy="184151"/>
          </a:xfrm>
          <a:prstGeom prst="ellipse">
            <a:avLst/>
          </a:prstGeom>
          <a:solidFill>
            <a:srgbClr val="FF0000"/>
          </a:solidFill>
          <a:ln w="12700">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0" name="Cirkel">
            <a:extLst>
              <a:ext uri="{FF2B5EF4-FFF2-40B4-BE49-F238E27FC236}">
                <a16:creationId xmlns:a16="http://schemas.microsoft.com/office/drawing/2014/main" id="{86B51C04-2374-7B21-7B24-9F137D22846F}"/>
              </a:ext>
            </a:extLst>
          </p:cNvPr>
          <p:cNvSpPr/>
          <p:nvPr/>
        </p:nvSpPr>
        <p:spPr>
          <a:xfrm>
            <a:off x="9672868" y="494727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Cirkel">
            <a:extLst>
              <a:ext uri="{FF2B5EF4-FFF2-40B4-BE49-F238E27FC236}">
                <a16:creationId xmlns:a16="http://schemas.microsoft.com/office/drawing/2014/main" id="{7356F681-3404-2F4C-FEB5-EF061980C9D3}"/>
              </a:ext>
            </a:extLst>
          </p:cNvPr>
          <p:cNvSpPr/>
          <p:nvPr/>
        </p:nvSpPr>
        <p:spPr>
          <a:xfrm>
            <a:off x="6479720" y="448966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3" name="Cirkel">
            <a:extLst>
              <a:ext uri="{FF2B5EF4-FFF2-40B4-BE49-F238E27FC236}">
                <a16:creationId xmlns:a16="http://schemas.microsoft.com/office/drawing/2014/main" id="{93380F35-36BF-B3B3-EE81-3788A01AC931}"/>
              </a:ext>
            </a:extLst>
          </p:cNvPr>
          <p:cNvSpPr/>
          <p:nvPr/>
        </p:nvSpPr>
        <p:spPr>
          <a:xfrm>
            <a:off x="6109244" y="4893278"/>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111" name="Grupp 110">
            <a:extLst>
              <a:ext uri="{FF2B5EF4-FFF2-40B4-BE49-F238E27FC236}">
                <a16:creationId xmlns:a16="http://schemas.microsoft.com/office/drawing/2014/main" id="{622A1552-15B8-D37A-6336-71E8907C5F9F}"/>
              </a:ext>
            </a:extLst>
          </p:cNvPr>
          <p:cNvGrpSpPr/>
          <p:nvPr/>
        </p:nvGrpSpPr>
        <p:grpSpPr>
          <a:xfrm>
            <a:off x="6837019" y="4145638"/>
            <a:ext cx="474810" cy="515622"/>
            <a:chOff x="8183019" y="5898634"/>
            <a:chExt cx="474810" cy="515622"/>
          </a:xfrm>
        </p:grpSpPr>
        <p:sp>
          <p:nvSpPr>
            <p:cNvPr id="112" name="Cirkel">
              <a:extLst>
                <a:ext uri="{FF2B5EF4-FFF2-40B4-BE49-F238E27FC236}">
                  <a16:creationId xmlns:a16="http://schemas.microsoft.com/office/drawing/2014/main" id="{0034F6BE-8DA7-6A57-BFF8-3D412B8CA48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3" name="textruta 112">
              <a:extLst>
                <a:ext uri="{FF2B5EF4-FFF2-40B4-BE49-F238E27FC236}">
                  <a16:creationId xmlns:a16="http://schemas.microsoft.com/office/drawing/2014/main" id="{4AD19285-C0AB-F1A3-596A-0E56BC6AEA1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4" name="Grupp 113">
            <a:extLst>
              <a:ext uri="{FF2B5EF4-FFF2-40B4-BE49-F238E27FC236}">
                <a16:creationId xmlns:a16="http://schemas.microsoft.com/office/drawing/2014/main" id="{4DBBCA92-D934-D9D8-57D2-FE3B971E6E1E}"/>
              </a:ext>
            </a:extLst>
          </p:cNvPr>
          <p:cNvGrpSpPr/>
          <p:nvPr/>
        </p:nvGrpSpPr>
        <p:grpSpPr>
          <a:xfrm>
            <a:off x="9564915" y="4145638"/>
            <a:ext cx="474810" cy="515622"/>
            <a:chOff x="8183019" y="5898634"/>
            <a:chExt cx="474810" cy="515622"/>
          </a:xfrm>
        </p:grpSpPr>
        <p:sp>
          <p:nvSpPr>
            <p:cNvPr id="115" name="Cirkel">
              <a:extLst>
                <a:ext uri="{FF2B5EF4-FFF2-40B4-BE49-F238E27FC236}">
                  <a16:creationId xmlns:a16="http://schemas.microsoft.com/office/drawing/2014/main" id="{FCDAEDCD-A82E-E080-5DD3-069E7C053F9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6" name="textruta 115">
              <a:extLst>
                <a:ext uri="{FF2B5EF4-FFF2-40B4-BE49-F238E27FC236}">
                  <a16:creationId xmlns:a16="http://schemas.microsoft.com/office/drawing/2014/main" id="{1ED879ED-D452-9C4C-28BF-30BD28163AE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7" name="Grupp 116">
            <a:extLst>
              <a:ext uri="{FF2B5EF4-FFF2-40B4-BE49-F238E27FC236}">
                <a16:creationId xmlns:a16="http://schemas.microsoft.com/office/drawing/2014/main" id="{1D34DF91-CA14-61E7-DEB6-EEE561955EB7}"/>
              </a:ext>
            </a:extLst>
          </p:cNvPr>
          <p:cNvGrpSpPr/>
          <p:nvPr/>
        </p:nvGrpSpPr>
        <p:grpSpPr>
          <a:xfrm>
            <a:off x="8147356" y="3786649"/>
            <a:ext cx="495649" cy="515622"/>
            <a:chOff x="8183019" y="5898634"/>
            <a:chExt cx="495649" cy="515622"/>
          </a:xfrm>
        </p:grpSpPr>
        <p:sp>
          <p:nvSpPr>
            <p:cNvPr id="118" name="Cirkel">
              <a:extLst>
                <a:ext uri="{FF2B5EF4-FFF2-40B4-BE49-F238E27FC236}">
                  <a16:creationId xmlns:a16="http://schemas.microsoft.com/office/drawing/2014/main" id="{AC19315B-E389-8203-2F71-952F342E9B9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9" name="textruta 118">
              <a:extLst>
                <a:ext uri="{FF2B5EF4-FFF2-40B4-BE49-F238E27FC236}">
                  <a16:creationId xmlns:a16="http://schemas.microsoft.com/office/drawing/2014/main" id="{F210B593-B439-A6F3-2CD6-B7D620E69EC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120" name="Grupp 119">
            <a:extLst>
              <a:ext uri="{FF2B5EF4-FFF2-40B4-BE49-F238E27FC236}">
                <a16:creationId xmlns:a16="http://schemas.microsoft.com/office/drawing/2014/main" id="{5D81948A-1A71-C224-F9D4-6A8DF1459A67}"/>
              </a:ext>
            </a:extLst>
          </p:cNvPr>
          <p:cNvGrpSpPr/>
          <p:nvPr/>
        </p:nvGrpSpPr>
        <p:grpSpPr>
          <a:xfrm>
            <a:off x="7520894" y="6445406"/>
            <a:ext cx="506870" cy="515622"/>
            <a:chOff x="8183019" y="5898634"/>
            <a:chExt cx="506870" cy="515622"/>
          </a:xfrm>
        </p:grpSpPr>
        <p:sp>
          <p:nvSpPr>
            <p:cNvPr id="121" name="Cirkel">
              <a:extLst>
                <a:ext uri="{FF2B5EF4-FFF2-40B4-BE49-F238E27FC236}">
                  <a16:creationId xmlns:a16="http://schemas.microsoft.com/office/drawing/2014/main" id="{571E4CF3-61EA-9614-718B-D4CB8953A89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2" name="textruta 121">
              <a:extLst>
                <a:ext uri="{FF2B5EF4-FFF2-40B4-BE49-F238E27FC236}">
                  <a16:creationId xmlns:a16="http://schemas.microsoft.com/office/drawing/2014/main" id="{1D9464DD-F24F-A142-00CE-FF1612592B3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23" name="Grupp 122">
            <a:extLst>
              <a:ext uri="{FF2B5EF4-FFF2-40B4-BE49-F238E27FC236}">
                <a16:creationId xmlns:a16="http://schemas.microsoft.com/office/drawing/2014/main" id="{6F792304-99F8-22B1-68E4-5C51F757BE16}"/>
              </a:ext>
            </a:extLst>
          </p:cNvPr>
          <p:cNvGrpSpPr/>
          <p:nvPr/>
        </p:nvGrpSpPr>
        <p:grpSpPr>
          <a:xfrm>
            <a:off x="5855787" y="5049770"/>
            <a:ext cx="514885" cy="515622"/>
            <a:chOff x="8183019" y="5898634"/>
            <a:chExt cx="514885" cy="515622"/>
          </a:xfrm>
        </p:grpSpPr>
        <p:sp>
          <p:nvSpPr>
            <p:cNvPr id="124" name="Cirkel">
              <a:extLst>
                <a:ext uri="{FF2B5EF4-FFF2-40B4-BE49-F238E27FC236}">
                  <a16:creationId xmlns:a16="http://schemas.microsoft.com/office/drawing/2014/main" id="{2535D318-8DEB-661E-2B53-C5012900EFF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5" name="textruta 124">
              <a:extLst>
                <a:ext uri="{FF2B5EF4-FFF2-40B4-BE49-F238E27FC236}">
                  <a16:creationId xmlns:a16="http://schemas.microsoft.com/office/drawing/2014/main" id="{8B6E6895-F4C7-3EE6-3934-F9C9304EBF17}"/>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6" name="Grupp 125">
            <a:extLst>
              <a:ext uri="{FF2B5EF4-FFF2-40B4-BE49-F238E27FC236}">
                <a16:creationId xmlns:a16="http://schemas.microsoft.com/office/drawing/2014/main" id="{DE64AD80-1E0F-244B-30E9-1FFE646C6D48}"/>
              </a:ext>
            </a:extLst>
          </p:cNvPr>
          <p:cNvGrpSpPr/>
          <p:nvPr/>
        </p:nvGrpSpPr>
        <p:grpSpPr>
          <a:xfrm>
            <a:off x="10475815" y="5049770"/>
            <a:ext cx="514885" cy="515622"/>
            <a:chOff x="8183019" y="5898634"/>
            <a:chExt cx="514885" cy="515622"/>
          </a:xfrm>
        </p:grpSpPr>
        <p:sp>
          <p:nvSpPr>
            <p:cNvPr id="127" name="Cirkel">
              <a:extLst>
                <a:ext uri="{FF2B5EF4-FFF2-40B4-BE49-F238E27FC236}">
                  <a16:creationId xmlns:a16="http://schemas.microsoft.com/office/drawing/2014/main" id="{8F53EB8F-7147-1638-500B-1B0659B7B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8" name="textruta 127">
              <a:extLst>
                <a:ext uri="{FF2B5EF4-FFF2-40B4-BE49-F238E27FC236}">
                  <a16:creationId xmlns:a16="http://schemas.microsoft.com/office/drawing/2014/main" id="{628FDCF0-6DD1-5075-9A74-26558617B24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9" name="Grupp 128">
            <a:extLst>
              <a:ext uri="{FF2B5EF4-FFF2-40B4-BE49-F238E27FC236}">
                <a16:creationId xmlns:a16="http://schemas.microsoft.com/office/drawing/2014/main" id="{73AD4356-8D73-8D24-74F3-D8124358F29E}"/>
              </a:ext>
            </a:extLst>
          </p:cNvPr>
          <p:cNvGrpSpPr/>
          <p:nvPr/>
        </p:nvGrpSpPr>
        <p:grpSpPr>
          <a:xfrm>
            <a:off x="8858469" y="6462791"/>
            <a:ext cx="506870" cy="515622"/>
            <a:chOff x="8183019" y="5898634"/>
            <a:chExt cx="506870" cy="515622"/>
          </a:xfrm>
        </p:grpSpPr>
        <p:sp>
          <p:nvSpPr>
            <p:cNvPr id="130" name="Cirkel">
              <a:extLst>
                <a:ext uri="{FF2B5EF4-FFF2-40B4-BE49-F238E27FC236}">
                  <a16:creationId xmlns:a16="http://schemas.microsoft.com/office/drawing/2014/main" id="{85671FEF-98CF-8586-6743-44D5FAE1B08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1" name="textruta 130">
              <a:extLst>
                <a:ext uri="{FF2B5EF4-FFF2-40B4-BE49-F238E27FC236}">
                  <a16:creationId xmlns:a16="http://schemas.microsoft.com/office/drawing/2014/main" id="{2A14A359-DE4A-B3B7-E0A6-2EA9FCB2CCB0}"/>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32" name="Grupp 131">
            <a:extLst>
              <a:ext uri="{FF2B5EF4-FFF2-40B4-BE49-F238E27FC236}">
                <a16:creationId xmlns:a16="http://schemas.microsoft.com/office/drawing/2014/main" id="{E2EB1B63-1C0C-CF2C-44EF-DEF6444C4D29}"/>
              </a:ext>
            </a:extLst>
          </p:cNvPr>
          <p:cNvGrpSpPr/>
          <p:nvPr/>
        </p:nvGrpSpPr>
        <p:grpSpPr>
          <a:xfrm>
            <a:off x="8168195" y="5407695"/>
            <a:ext cx="474810" cy="515622"/>
            <a:chOff x="8183019" y="5898634"/>
            <a:chExt cx="474810" cy="515622"/>
          </a:xfrm>
        </p:grpSpPr>
        <p:sp>
          <p:nvSpPr>
            <p:cNvPr id="133" name="Cirkel">
              <a:extLst>
                <a:ext uri="{FF2B5EF4-FFF2-40B4-BE49-F238E27FC236}">
                  <a16:creationId xmlns:a16="http://schemas.microsoft.com/office/drawing/2014/main" id="{2DF3F57A-B2B6-1F53-0A71-617500516B7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4" name="textruta 133">
              <a:extLst>
                <a:ext uri="{FF2B5EF4-FFF2-40B4-BE49-F238E27FC236}">
                  <a16:creationId xmlns:a16="http://schemas.microsoft.com/office/drawing/2014/main" id="{65401CF4-8342-EB23-45E5-35609107C565}"/>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2" name="Rubrik 1">
            <a:extLst>
              <a:ext uri="{FF2B5EF4-FFF2-40B4-BE49-F238E27FC236}">
                <a16:creationId xmlns:a16="http://schemas.microsoft.com/office/drawing/2014/main" id="{AC40EB4E-7301-23D2-E117-1530AC132105}"/>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KONTRING &amp; ÅTERERÖVRING</a:t>
            </a:r>
            <a:endParaRPr lang="sv-SE">
              <a:solidFill>
                <a:schemeClr val="bg1"/>
              </a:solidFill>
              <a:latin typeface="Aptos Display" panose="020B0004020202020204" pitchFamily="34" charset="0"/>
              <a:ea typeface="Cambria" panose="02040503050406030204" pitchFamily="18" charset="0"/>
            </a:endParaRPr>
          </a:p>
        </p:txBody>
      </p:sp>
      <p:sp>
        <p:nvSpPr>
          <p:cNvPr id="3" name="textruta 2">
            <a:extLst>
              <a:ext uri="{FF2B5EF4-FFF2-40B4-BE49-F238E27FC236}">
                <a16:creationId xmlns:a16="http://schemas.microsoft.com/office/drawing/2014/main" id="{1892A3BD-E70C-FE4E-5EAB-77A3DA54B216}"/>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Kontring</a:t>
            </a:r>
          </a:p>
        </p:txBody>
      </p:sp>
      <p:sp>
        <p:nvSpPr>
          <p:cNvPr id="4" name="textruta 3">
            <a:extLst>
              <a:ext uri="{FF2B5EF4-FFF2-40B4-BE49-F238E27FC236}">
                <a16:creationId xmlns:a16="http://schemas.microsoft.com/office/drawing/2014/main" id="{7A91A0A4-B26A-F3FA-6FF5-1EF584BA2665}"/>
              </a:ext>
            </a:extLst>
          </p:cNvPr>
          <p:cNvSpPr txBox="1"/>
          <p:nvPr/>
        </p:nvSpPr>
        <p:spPr>
          <a:xfrm>
            <a:off x="537527" y="3040301"/>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Återerövring</a:t>
            </a:r>
          </a:p>
        </p:txBody>
      </p:sp>
      <p:sp>
        <p:nvSpPr>
          <p:cNvPr id="5" name="Rubrik 3">
            <a:extLst>
              <a:ext uri="{FF2B5EF4-FFF2-40B4-BE49-F238E27FC236}">
                <a16:creationId xmlns:a16="http://schemas.microsoft.com/office/drawing/2014/main" id="{46903537-ABB0-099B-372A-558FED7BECBE}"/>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6" name="textruta 5">
            <a:extLst>
              <a:ext uri="{FF2B5EF4-FFF2-40B4-BE49-F238E27FC236}">
                <a16:creationId xmlns:a16="http://schemas.microsoft.com/office/drawing/2014/main" id="{1D6CBB97-8964-B203-25F7-9B28980EB8F5}"/>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7" name="Bildobjekt 6" descr="En bild som visar Grafik, logotyp, kyckling, text&#10;&#10;Automatiskt genererad beskrivning">
            <a:extLst>
              <a:ext uri="{FF2B5EF4-FFF2-40B4-BE49-F238E27FC236}">
                <a16:creationId xmlns:a16="http://schemas.microsoft.com/office/drawing/2014/main" id="{B653FD26-D1D8-75B6-592D-E64299F75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textruta 7">
            <a:extLst>
              <a:ext uri="{FF2B5EF4-FFF2-40B4-BE49-F238E27FC236}">
                <a16:creationId xmlns:a16="http://schemas.microsoft.com/office/drawing/2014/main" id="{002EC44C-FDBF-F034-401E-0F1282E65FFF}"/>
              </a:ext>
            </a:extLst>
          </p:cNvPr>
          <p:cNvSpPr txBox="1"/>
          <p:nvPr/>
        </p:nvSpPr>
        <p:spPr>
          <a:xfrm>
            <a:off x="8229319" y="1424082"/>
            <a:ext cx="2493024" cy="369332"/>
          </a:xfrm>
          <a:prstGeom prst="rect">
            <a:avLst/>
          </a:prstGeom>
          <a:noFill/>
        </p:spPr>
        <p:txBody>
          <a:bodyPr wrap="square" rtlCol="0">
            <a:spAutoFit/>
          </a:bodyPr>
          <a:lstStyle/>
          <a:p>
            <a:endParaRPr lang="sv-SE">
              <a:solidFill>
                <a:srgbClr val="FFC000"/>
              </a:solidFill>
            </a:endParaRPr>
          </a:p>
        </p:txBody>
      </p:sp>
    </p:spTree>
    <p:extLst>
      <p:ext uri="{BB962C8B-B14F-4D97-AF65-F5344CB8AC3E}">
        <p14:creationId xmlns:p14="http://schemas.microsoft.com/office/powerpoint/2010/main" val="391656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animEffect transition="in" filter="fade">
                                      <p:cBhvr>
                                        <p:cTn id="15" dur="500"/>
                                        <p:tgtEl>
                                          <p:spTgt spid="2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xEl>
                                              <p:pRg st="1" end="1"/>
                                            </p:txEl>
                                          </p:spTgt>
                                        </p:tgtEl>
                                        <p:attrNameLst>
                                          <p:attrName>style.visibility</p:attrName>
                                        </p:attrNameLst>
                                      </p:cBhvr>
                                      <p:to>
                                        <p:strVal val="visible"/>
                                      </p:to>
                                    </p:set>
                                    <p:animEffect transition="in" filter="fade">
                                      <p:cBhvr>
                                        <p:cTn id="18" dur="500"/>
                                        <p:tgtEl>
                                          <p:spTgt spid="2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xEl>
                                              <p:pRg st="2" end="2"/>
                                            </p:txEl>
                                          </p:spTgt>
                                        </p:tgtEl>
                                        <p:attrNameLst>
                                          <p:attrName>style.visibility</p:attrName>
                                        </p:attrNameLst>
                                      </p:cBhvr>
                                      <p:to>
                                        <p:strVal val="visible"/>
                                      </p:to>
                                    </p:set>
                                    <p:animEffect transition="in" filter="fade">
                                      <p:cBhvr>
                                        <p:cTn id="23" dur="500"/>
                                        <p:tgtEl>
                                          <p:spTgt spid="2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xEl>
                                              <p:pRg st="3" end="3"/>
                                            </p:txEl>
                                          </p:spTgt>
                                        </p:tgtEl>
                                        <p:attrNameLst>
                                          <p:attrName>style.visibility</p:attrName>
                                        </p:attrNameLst>
                                      </p:cBhvr>
                                      <p:to>
                                        <p:strVal val="visible"/>
                                      </p:to>
                                    </p:set>
                                    <p:animEffect transition="in" filter="fade">
                                      <p:cBhvr>
                                        <p:cTn id="26" dur="500"/>
                                        <p:tgtEl>
                                          <p:spTgt spid="2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1.25E-6 3.7037E-6 L 0.02331 -0.15209 " pathEditMode="relative" rAng="0" ptsTypes="AA">
                                      <p:cBhvr>
                                        <p:cTn id="30" dur="2000" fill="hold"/>
                                        <p:tgtEl>
                                          <p:spTgt spid="83"/>
                                        </p:tgtEl>
                                        <p:attrNameLst>
                                          <p:attrName>ppt_x</p:attrName>
                                          <p:attrName>ppt_y</p:attrName>
                                        </p:attrNameLst>
                                      </p:cBhvr>
                                      <p:rCtr x="1159" y="-7616"/>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4.79167E-6 3.7037E-6 L -0.06915 -0.00047 " pathEditMode="relative" rAng="0" ptsTypes="AA">
                                      <p:cBhvr>
                                        <p:cTn id="34" dur="2000" fill="hold"/>
                                        <p:tgtEl>
                                          <p:spTgt spid="66"/>
                                        </p:tgtEl>
                                        <p:attrNameLst>
                                          <p:attrName>ppt_x</p:attrName>
                                          <p:attrName>ppt_y</p:attrName>
                                        </p:attrNameLst>
                                      </p:cBhvr>
                                      <p:rCtr x="-3464" y="-23"/>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1.66667E-6 1.85185E-6 L -0.0487 -0.04259 " pathEditMode="relative" rAng="0" ptsTypes="AA">
                                      <p:cBhvr>
                                        <p:cTn id="38" dur="2000" fill="hold"/>
                                        <p:tgtEl>
                                          <p:spTgt spid="111"/>
                                        </p:tgtEl>
                                        <p:attrNameLst>
                                          <p:attrName>ppt_x</p:attrName>
                                          <p:attrName>ppt_y</p:attrName>
                                        </p:attrNameLst>
                                      </p:cBhvr>
                                      <p:rCtr x="-2435" y="-2130"/>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66667E-6 -3.33333E-6 L -0.05156 -0.01389 " pathEditMode="relative" rAng="0" ptsTypes="AA">
                                      <p:cBhvr>
                                        <p:cTn id="42" dur="2000" fill="hold"/>
                                        <p:tgtEl>
                                          <p:spTgt spid="117"/>
                                        </p:tgtEl>
                                        <p:attrNameLst>
                                          <p:attrName>ppt_x</p:attrName>
                                          <p:attrName>ppt_y</p:attrName>
                                        </p:attrNameLst>
                                      </p:cBhvr>
                                      <p:rCtr x="-2578" y="-694"/>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9167E-6 -2.59259E-6 L 0.03802 -0.07106 " pathEditMode="relative" rAng="0" ptsTypes="AA">
                                      <p:cBhvr>
                                        <p:cTn id="46" dur="2000" fill="hold"/>
                                        <p:tgtEl>
                                          <p:spTgt spid="123"/>
                                        </p:tgtEl>
                                        <p:attrNameLst>
                                          <p:attrName>ppt_x</p:attrName>
                                          <p:attrName>ppt_y</p:attrName>
                                        </p:attrNameLst>
                                      </p:cBhvr>
                                      <p:rCtr x="1901" y="-3565"/>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2.91667E-6 4.07407E-6 L -0.07031 -0.09028 " pathEditMode="relative" rAng="0" ptsTypes="AA">
                                      <p:cBhvr>
                                        <p:cTn id="50" dur="2000" fill="hold"/>
                                        <p:tgtEl>
                                          <p:spTgt spid="132"/>
                                        </p:tgtEl>
                                        <p:attrNameLst>
                                          <p:attrName>ppt_x</p:attrName>
                                          <p:attrName>ppt_y</p:attrName>
                                        </p:attrNameLst>
                                      </p:cBhvr>
                                      <p:rCtr x="-3516" y="-4514"/>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45833E-6 -2.59259E-6 L -0.09089 0.12014 " pathEditMode="relative" rAng="0" ptsTypes="AA">
                                      <p:cBhvr>
                                        <p:cTn id="54" dur="2000" fill="hold"/>
                                        <p:tgtEl>
                                          <p:spTgt spid="126"/>
                                        </p:tgtEl>
                                        <p:attrNameLst>
                                          <p:attrName>ppt_x</p:attrName>
                                          <p:attrName>ppt_y</p:attrName>
                                        </p:attrNameLst>
                                      </p:cBhvr>
                                      <p:rCtr x="-4544" y="5995"/>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3.75E-6 1.85185E-6 L -0.05052 0.09444 " pathEditMode="relative" rAng="0" ptsTypes="AA">
                                      <p:cBhvr>
                                        <p:cTn id="58" dur="2000" fill="hold"/>
                                        <p:tgtEl>
                                          <p:spTgt spid="114"/>
                                        </p:tgtEl>
                                        <p:attrNameLst>
                                          <p:attrName>ppt_x</p:attrName>
                                          <p:attrName>ppt_y</p:attrName>
                                        </p:attrNameLst>
                                      </p:cBhvr>
                                      <p:rCtr x="-2526" y="47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49971-0997-F62E-060A-B3D2FD185BAA}"/>
            </a:ext>
          </a:extLst>
        </p:cNvPr>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0E1C1F87-8AB0-1AF1-B212-4C9A4B1D9DEB}"/>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1731FB8E-07F7-FCF9-7501-C8CF55FAF218}"/>
              </a:ext>
            </a:extLst>
          </p:cNvPr>
          <p:cNvSpPr>
            <a:spLocks noGrp="1"/>
          </p:cNvSpPr>
          <p:nvPr>
            <p:ph type="subTitle" idx="1"/>
          </p:nvPr>
        </p:nvSpPr>
        <p:spPr>
          <a:xfrm>
            <a:off x="1521725" y="2732445"/>
            <a:ext cx="9144000" cy="1393110"/>
          </a:xfrm>
        </p:spPr>
        <p:txBody>
          <a:bodyPr>
            <a:noAutofit/>
          </a:bodyPr>
          <a:lstStyle/>
          <a:p>
            <a:r>
              <a:rPr lang="sv-SE" sz="6000" b="1" dirty="0">
                <a:solidFill>
                  <a:schemeClr val="bg1"/>
                </a:solidFill>
                <a:latin typeface="Aptos Display" panose="020B0004020202020204" pitchFamily="34" charset="0"/>
                <a:ea typeface="Cambria" panose="02040503050406030204" pitchFamily="18" charset="0"/>
                <a:cs typeface="+mj-cs"/>
              </a:rPr>
              <a:t>11 mot 11</a:t>
            </a:r>
            <a:br>
              <a:rPr lang="sv-SE" sz="6000" b="1" dirty="0">
                <a:solidFill>
                  <a:schemeClr val="bg1"/>
                </a:solidFill>
                <a:latin typeface="Aptos Display" panose="020B0004020202020204" pitchFamily="34" charset="0"/>
                <a:ea typeface="Cambria" panose="02040503050406030204" pitchFamily="18" charset="0"/>
                <a:cs typeface="+mj-cs"/>
              </a:rPr>
            </a:br>
            <a:r>
              <a:rPr lang="sv-SE" b="1" dirty="0">
                <a:solidFill>
                  <a:schemeClr val="bg1"/>
                </a:solidFill>
                <a:latin typeface="Aptos Display" panose="020B0004020202020204" pitchFamily="34" charset="0"/>
                <a:ea typeface="Cambria" panose="02040503050406030204" pitchFamily="18" charset="0"/>
                <a:cs typeface="+mj-cs"/>
              </a:rPr>
              <a:t>(15 – 19 år)</a:t>
            </a:r>
            <a:endParaRPr lang="sv-SE" sz="6000" b="1" dirty="0">
              <a:solidFill>
                <a:schemeClr val="bg1"/>
              </a:solidFill>
              <a:latin typeface="Aptos Display" panose="020B0004020202020204" pitchFamily="34" charset="0"/>
              <a:ea typeface="Cambria" panose="02040503050406030204" pitchFamily="18" charset="0"/>
              <a:cs typeface="+mj-cs"/>
            </a:endParaRPr>
          </a:p>
        </p:txBody>
      </p:sp>
      <p:sp>
        <p:nvSpPr>
          <p:cNvPr id="9" name="textruta 8">
            <a:extLst>
              <a:ext uri="{FF2B5EF4-FFF2-40B4-BE49-F238E27FC236}">
                <a16:creationId xmlns:a16="http://schemas.microsoft.com/office/drawing/2014/main" id="{5CAAB850-0E75-53E9-9DF4-2DBEF7F7E0E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89ABD62-E561-0C88-9CEE-CB6405EF7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657529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Spelbarhet</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Speldjup</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Spelbredd</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Spelavstånd</a:t>
            </a: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Försvarssida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Täckning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Understöd</a:t>
            </a: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54690"/>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Utspark</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Markera</a:t>
            </a: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err="1">
                <a:ln>
                  <a:noFill/>
                </a:ln>
                <a:solidFill>
                  <a:prstClr val="white"/>
                </a:solidFill>
                <a:effectLst/>
                <a:uLnTx/>
                <a:uFillTx/>
                <a:latin typeface="Calibri"/>
                <a:ea typeface="+mn-ea"/>
                <a:cs typeface="+mn-cs"/>
              </a:rPr>
              <a:t>Palming</a:t>
            </a: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Positionering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Djupledsspel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Spelvändning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975350" y="1692293"/>
            <a:ext cx="1695249"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Väggspel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Överlappning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Avledande rörelse</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Nedflyttning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Centrering</a:t>
            </a: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Tackla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Blockera</a:t>
            </a: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 djupledspassning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Boxa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Upphopp (fånga/boxa)</a:t>
            </a: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6992" y="5056491"/>
            <a:ext cx="10367160" cy="712939"/>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Koordination med/utan boll, stafetter</a:t>
            </a:r>
            <a:r>
              <a:rPr lang="sv-SE" sz="1400" kern="0" dirty="0">
                <a:solidFill>
                  <a:schemeClr val="accent4">
                    <a:lumMod val="10000"/>
                  </a:schemeClr>
                </a:solidFill>
                <a:latin typeface="Calibri"/>
              </a:rPr>
              <a:t> och annan lek.  Löpningar med Hastighet och riktningsförändringar, Accelerationer och inbromsningar.</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Parövningar med den egna kroppen som belastning, motståndsband och lösa vikter. </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hlinkClick r:id="rId3"/>
              </a:rPr>
              <a:t>FIFA 11+ </a:t>
            </a: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&amp; </a:t>
            </a: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hlinkClick r:id="rId4"/>
              </a:rPr>
              <a:t>Knäkontroll</a:t>
            </a: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 + </a:t>
            </a:r>
            <a:r>
              <a:rPr kumimoji="0" lang="sv-SE" sz="1400" b="0" i="0" u="none" strike="noStrike" kern="0" cap="none" spc="0" normalizeH="0" baseline="0" noProof="0" dirty="0">
                <a:ln>
                  <a:noFill/>
                </a:ln>
                <a:solidFill>
                  <a:srgbClr val="FFC000"/>
                </a:solidFill>
                <a:effectLst/>
                <a:uLnTx/>
                <a:uFillTx/>
                <a:latin typeface="Calibri"/>
                <a:ea typeface="+mn-ea"/>
                <a:cs typeface="+mn-cs"/>
              </a:rPr>
              <a:t>Malin</a:t>
            </a:r>
            <a:r>
              <a:rPr kumimoji="0" lang="sv-SE" sz="1400" b="0" i="0" u="none" strike="noStrike" kern="0" cap="none" spc="0" normalizeH="0" noProof="0" dirty="0">
                <a:ln>
                  <a:noFill/>
                </a:ln>
                <a:solidFill>
                  <a:srgbClr val="FFC000"/>
                </a:solidFill>
                <a:effectLst/>
                <a:uLnTx/>
                <a:uFillTx/>
                <a:latin typeface="Calibri"/>
                <a:ea typeface="+mn-ea"/>
                <a:cs typeface="+mn-cs"/>
              </a:rPr>
              <a:t> </a:t>
            </a:r>
            <a:r>
              <a:rPr kumimoji="0" lang="sv-SE" sz="1400" b="0" i="0" u="none" strike="noStrike" kern="0" cap="none" spc="0" normalizeH="0" noProof="0" dirty="0" err="1">
                <a:ln>
                  <a:noFill/>
                </a:ln>
                <a:solidFill>
                  <a:srgbClr val="FFC000"/>
                </a:solidFill>
                <a:effectLst/>
                <a:uLnTx/>
                <a:uFillTx/>
                <a:latin typeface="Calibri"/>
                <a:ea typeface="+mn-ea"/>
                <a:cs typeface="+mn-cs"/>
              </a:rPr>
              <a:t>Boltorp</a:t>
            </a:r>
            <a:endParaRPr kumimoji="0" lang="sv-SE" sz="1400" b="0" i="0" u="none" strike="noStrike" kern="0" cap="none" spc="0" normalizeH="0" baseline="0" noProof="0" dirty="0">
              <a:ln>
                <a:noFill/>
              </a:ln>
              <a:solidFill>
                <a:srgbClr val="FFC000"/>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868FFA12-39E4-49E0-935C-0BCFB3FE4DED}"/>
              </a:ext>
            </a:extLst>
          </p:cNvPr>
          <p:cNvSpPr txBox="1">
            <a:spLocks/>
          </p:cNvSpPr>
          <p:nvPr/>
        </p:nvSpPr>
        <p:spPr>
          <a:xfrm>
            <a:off x="7105208" y="254845"/>
            <a:ext cx="1520360"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endParaRPr lang="sv-SE">
              <a:latin typeface="Stag Sans Semibold" panose="020B0703040000020004" pitchFamily="34" charset="0"/>
            </a:endParaRPr>
          </a:p>
        </p:txBody>
      </p:sp>
      <p:pic>
        <p:nvPicPr>
          <p:cNvPr id="7" name="Bildobjekt 6">
            <a:hlinkClick r:id="rId5"/>
            <a:extLst>
              <a:ext uri="{FF2B5EF4-FFF2-40B4-BE49-F238E27FC236}">
                <a16:creationId xmlns:a16="http://schemas.microsoft.com/office/drawing/2014/main" id="{8F0C9C02-D23B-4C7A-8D04-46B985D73A85}"/>
              </a:ext>
            </a:extLst>
          </p:cNvPr>
          <p:cNvPicPr>
            <a:picLocks noChangeAspect="1"/>
          </p:cNvPicPr>
          <p:nvPr/>
        </p:nvPicPr>
        <p:blipFill>
          <a:blip r:embed="rId6"/>
          <a:stretch>
            <a:fillRect/>
          </a:stretch>
        </p:blipFill>
        <p:spPr>
          <a:xfrm>
            <a:off x="6265216" y="5905365"/>
            <a:ext cx="4400551" cy="904431"/>
          </a:xfrm>
          <a:prstGeom prst="rect">
            <a:avLst/>
          </a:prstGeom>
        </p:spPr>
      </p:pic>
      <p:pic>
        <p:nvPicPr>
          <p:cNvPr id="8" name="Bildobjekt 7">
            <a:hlinkClick r:id="rId5"/>
            <a:extLst>
              <a:ext uri="{FF2B5EF4-FFF2-40B4-BE49-F238E27FC236}">
                <a16:creationId xmlns:a16="http://schemas.microsoft.com/office/drawing/2014/main" id="{53D2DB62-94FB-A31D-7322-EBBDEB442997}"/>
              </a:ext>
            </a:extLst>
          </p:cNvPr>
          <p:cNvPicPr>
            <a:picLocks noChangeAspect="1"/>
          </p:cNvPicPr>
          <p:nvPr/>
        </p:nvPicPr>
        <p:blipFill>
          <a:blip r:embed="rId7"/>
          <a:stretch>
            <a:fillRect/>
          </a:stretch>
        </p:blipFill>
        <p:spPr>
          <a:xfrm>
            <a:off x="797418" y="5908809"/>
            <a:ext cx="4400551" cy="895754"/>
          </a:xfrm>
          <a:prstGeom prst="rect">
            <a:avLst/>
          </a:prstGeom>
        </p:spPr>
      </p:pic>
      <p:pic>
        <p:nvPicPr>
          <p:cNvPr id="3" name="Bildobjekt 2" descr="En bild som visar Grafik, logotyp, kyckling, text&#10;&#10;Automatiskt genererad beskrivning">
            <a:extLst>
              <a:ext uri="{FF2B5EF4-FFF2-40B4-BE49-F238E27FC236}">
                <a16:creationId xmlns:a16="http://schemas.microsoft.com/office/drawing/2014/main" id="{1CA33189-B2D8-CD54-AA50-46D4CEAEB8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3" name="Rubrik 3">
            <a:extLst>
              <a:ext uri="{FF2B5EF4-FFF2-40B4-BE49-F238E27FC236}">
                <a16:creationId xmlns:a16="http://schemas.microsoft.com/office/drawing/2014/main" id="{2E6E1BAB-BD4C-3A24-AFC6-EAB4DD1F550C}"/>
              </a:ext>
            </a:extLst>
          </p:cNvPr>
          <p:cNvSpPr txBox="1">
            <a:spLocks/>
          </p:cNvSpPr>
          <p:nvPr/>
        </p:nvSpPr>
        <p:spPr>
          <a:xfrm>
            <a:off x="518124" y="332990"/>
            <a:ext cx="10367152"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mj-lt"/>
                <a:ea typeface="+mj-ea"/>
                <a:cs typeface="+mj-cs"/>
              </a:defRPr>
            </a:lvl1pPr>
          </a:lstStyle>
          <a:p>
            <a:pPr algn="ctr"/>
            <a:r>
              <a:rPr lang="sv-SE" sz="4400" b="1">
                <a:solidFill>
                  <a:schemeClr val="bg1"/>
                </a:solidFill>
                <a:latin typeface="Aptos Display" panose="020B0004020202020204" pitchFamily="34" charset="0"/>
                <a:ea typeface="Cambria" panose="02040503050406030204" pitchFamily="18" charset="0"/>
              </a:rPr>
              <a:t>SPELARKUNSKAPER</a:t>
            </a:r>
          </a:p>
        </p:txBody>
      </p:sp>
      <p:sp>
        <p:nvSpPr>
          <p:cNvPr id="14" name="Rubrik 3">
            <a:extLst>
              <a:ext uri="{FF2B5EF4-FFF2-40B4-BE49-F238E27FC236}">
                <a16:creationId xmlns:a16="http://schemas.microsoft.com/office/drawing/2014/main" id="{EE46A9CB-B30F-3D58-7C5F-4560E6A91003}"/>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3060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fade">
                                      <p:cBhvr>
                                        <p:cTn id="10" dur="500"/>
                                        <p:tgtEl>
                                          <p:spTgt spid="3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xEl>
                                              <p:pRg st="2" end="2"/>
                                            </p:txEl>
                                          </p:spTgt>
                                        </p:tgtEl>
                                        <p:attrNameLst>
                                          <p:attrName>style.visibility</p:attrName>
                                        </p:attrNameLst>
                                      </p:cBhvr>
                                      <p:to>
                                        <p:strVal val="visible"/>
                                      </p:to>
                                    </p:set>
                                    <p:animEffect transition="in" filter="fade">
                                      <p:cBhvr>
                                        <p:cTn id="13" dur="500"/>
                                        <p:tgtEl>
                                          <p:spTgt spid="3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5AC37-E7B1-7ADD-870F-08F49909594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C685CA7F-B1D8-5211-E778-F7AA5E45DD1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B0C2F86F-D252-4EA0-A2EC-1C71FA72B8F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4F776280-4FEB-5E1E-CF1D-2817912E839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ABA37AEA-E4F1-1B17-E120-E08A7FD3EEAB}"/>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sz="1400">
                <a:solidFill>
                  <a:schemeClr val="bg1"/>
                </a:solidFill>
                <a:latin typeface="Aptos Display" panose="020B0004020202020204" pitchFamily="34" charset="0"/>
              </a:rPr>
              <a:t>Vi ska ha GLÄDJEN i centrum.</a:t>
            </a:r>
          </a:p>
          <a:p>
            <a:pPr marL="342900" indent="-342900">
              <a:buFont typeface="Arial" panose="020B0604020202020204" pitchFamily="34" charset="0"/>
              <a:buChar char="•"/>
            </a:pPr>
            <a:r>
              <a:rPr lang="sv-SE" sz="1400">
                <a:solidFill>
                  <a:schemeClr val="bg1"/>
                </a:solidFill>
                <a:latin typeface="Aptos Display" panose="020B0004020202020204" pitchFamily="34" charset="0"/>
              </a:rPr>
              <a:t>Fokus UTVECKLING och EJ RESULTAT</a:t>
            </a:r>
          </a:p>
          <a:p>
            <a:pPr marL="342900" indent="-342900">
              <a:buFont typeface="Arial" panose="020B0604020202020204" pitchFamily="34" charset="0"/>
              <a:buChar char="•"/>
            </a:pPr>
            <a:r>
              <a:rPr lang="sv-SE" sz="1400">
                <a:solidFill>
                  <a:schemeClr val="bg1"/>
                </a:solidFill>
                <a:latin typeface="Aptos Display"/>
              </a:rPr>
              <a:t>Vi ska utifrån våra temaveckor planera veckans träningsinnehåll.</a:t>
            </a:r>
          </a:p>
          <a:p>
            <a:pPr marL="342900" indent="-342900">
              <a:buFont typeface="Arial" panose="020B0604020202020204" pitchFamily="34" charset="0"/>
              <a:buChar char="•"/>
            </a:pPr>
            <a:r>
              <a:rPr lang="sv-SE" sz="1400">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sz="1400">
                <a:solidFill>
                  <a:schemeClr val="bg1"/>
                </a:solidFill>
                <a:latin typeface="Aptos Display" panose="020B0004020202020204" pitchFamily="34" charset="0"/>
              </a:rPr>
              <a:t>Få spelarna att ta många egna beslut och få dem att reflektera deras beslut.</a:t>
            </a:r>
          </a:p>
          <a:p>
            <a:pPr marL="342900" indent="-342900">
              <a:buFont typeface="Arial" panose="020B0604020202020204" pitchFamily="34" charset="0"/>
              <a:buChar char="•"/>
            </a:pPr>
            <a:r>
              <a:rPr lang="sv-SE" sz="1400">
                <a:solidFill>
                  <a:schemeClr val="bg1"/>
                </a:solidFill>
                <a:latin typeface="Aptos Display" panose="020B0004020202020204" pitchFamily="34" charset="0"/>
              </a:rPr>
              <a:t>Bollen ska vara med i minst 5/6 av träningen – max 15 min. utan boll (på en träning på 90 min)</a:t>
            </a:r>
          </a:p>
          <a:p>
            <a:pPr marL="342900" indent="-342900">
              <a:buFont typeface="Arial" panose="020B0604020202020204" pitchFamily="34" charset="0"/>
              <a:buChar char="•"/>
            </a:pPr>
            <a:r>
              <a:rPr lang="sv-SE" sz="1400">
                <a:solidFill>
                  <a:schemeClr val="bg1"/>
                </a:solidFill>
                <a:latin typeface="Aptos Display" panose="020B0004020202020204" pitchFamily="34" charset="0"/>
              </a:rPr>
              <a:t>2-3 Träningar under säsong. 1-2 träningar innan/efter säsong</a:t>
            </a:r>
          </a:p>
          <a:p>
            <a:pPr marL="342900" indent="-342900">
              <a:buFont typeface="Arial" panose="020B0604020202020204" pitchFamily="34" charset="0"/>
              <a:buChar char="•"/>
            </a:pPr>
            <a:r>
              <a:rPr lang="sv-SE" sz="1400">
                <a:solidFill>
                  <a:schemeClr val="bg1"/>
                </a:solidFill>
                <a:latin typeface="Aptos Display" panose="020B0004020202020204" pitchFamily="34" charset="0"/>
              </a:rPr>
              <a:t>Spelarna ska behärska och träna på två positioner</a:t>
            </a:r>
          </a:p>
          <a:p>
            <a:pPr marL="342900" indent="-342900">
              <a:buFont typeface="Arial" panose="020B0604020202020204" pitchFamily="34" charset="0"/>
              <a:buChar char="•"/>
            </a:pPr>
            <a:r>
              <a:rPr lang="sv-SE" sz="1400">
                <a:solidFill>
                  <a:schemeClr val="bg1"/>
                </a:solidFill>
                <a:latin typeface="Aptos Display"/>
              </a:rPr>
              <a:t>Vi uppmuntrar till multiidrottande – detta ska inte straffa chansen matchspel pga. träningsnärvaro</a:t>
            </a:r>
          </a:p>
          <a:p>
            <a:pPr marL="342900" indent="-342900">
              <a:buFont typeface="Arial" panose="020B0604020202020204" pitchFamily="34" charset="0"/>
              <a:buChar char="•"/>
            </a:pPr>
            <a:r>
              <a:rPr lang="sv-SE" sz="1400">
                <a:solidFill>
                  <a:schemeClr val="bg1"/>
                </a:solidFill>
                <a:latin typeface="Aptos Display"/>
              </a:rPr>
              <a:t>Alla som är uttagna till match ska spela minst 45 minuter av matchen</a:t>
            </a:r>
          </a:p>
          <a:p>
            <a:pPr marL="342900" indent="-342900">
              <a:buFont typeface="Arial" panose="020B0604020202020204" pitchFamily="34" charset="0"/>
              <a:buChar char="•"/>
            </a:pPr>
            <a:r>
              <a:rPr lang="sv-SE" sz="1400">
                <a:solidFill>
                  <a:schemeClr val="bg1"/>
                </a:solidFill>
                <a:latin typeface="Aptos Display"/>
              </a:rPr>
              <a:t>Alla spelare i truppen som tränar ska vara uttagna till lika många matcher sett över en hel säsong. Reglera istället speltid efter närvaro. </a:t>
            </a:r>
          </a:p>
          <a:p>
            <a:pPr marL="342900" indent="-342900">
              <a:buFont typeface="Arial" panose="020B0604020202020204" pitchFamily="34" charset="0"/>
              <a:buChar char="•"/>
            </a:pPr>
            <a:r>
              <a:rPr lang="sv-SE" sz="1400">
                <a:solidFill>
                  <a:schemeClr val="bg1"/>
                </a:solidFill>
                <a:latin typeface="Aptos Display"/>
              </a:rPr>
              <a:t>Vi strävar efter jämna matcher</a:t>
            </a:r>
          </a:p>
          <a:p>
            <a:pPr marL="342900" indent="-342900">
              <a:buFont typeface="Arial" panose="020B0604020202020204" pitchFamily="34" charset="0"/>
              <a:buChar char="•"/>
            </a:pPr>
            <a:r>
              <a:rPr lang="sv-SE" sz="1400">
                <a:solidFill>
                  <a:schemeClr val="bg1"/>
                </a:solidFill>
                <a:latin typeface="Aptos Display"/>
              </a:rPr>
              <a:t>Ledarstab: </a:t>
            </a:r>
          </a:p>
          <a:p>
            <a:pPr marL="800100" lvl="1" indent="-342900">
              <a:buFont typeface="Arial" panose="020B0604020202020204" pitchFamily="34" charset="0"/>
              <a:buChar char="•"/>
            </a:pPr>
            <a:r>
              <a:rPr lang="sv-SE">
                <a:solidFill>
                  <a:schemeClr val="bg1"/>
                </a:solidFill>
                <a:latin typeface="Aptos Display"/>
              </a:rPr>
              <a:t>Huvudtränare</a:t>
            </a:r>
          </a:p>
          <a:p>
            <a:pPr marL="800100" lvl="1" indent="-342900">
              <a:buFont typeface="Arial" panose="020B0604020202020204" pitchFamily="34" charset="0"/>
              <a:buChar char="•"/>
            </a:pPr>
            <a:r>
              <a:rPr lang="sv-SE">
                <a:solidFill>
                  <a:schemeClr val="bg1"/>
                </a:solidFill>
                <a:latin typeface="Aptos Display"/>
              </a:rPr>
              <a:t>Assisterande tränare</a:t>
            </a:r>
          </a:p>
          <a:p>
            <a:pPr marL="800100" lvl="1" indent="-342900">
              <a:buFont typeface="Arial" panose="020B0604020202020204" pitchFamily="34" charset="0"/>
              <a:buChar char="•"/>
            </a:pPr>
            <a:r>
              <a:rPr lang="sv-SE">
                <a:solidFill>
                  <a:schemeClr val="bg1"/>
                </a:solidFill>
                <a:latin typeface="Aptos Display"/>
              </a:rPr>
              <a:t>Lagledare (</a:t>
            </a:r>
            <a:r>
              <a:rPr lang="sv-SE" err="1">
                <a:solidFill>
                  <a:schemeClr val="bg1"/>
                </a:solidFill>
                <a:latin typeface="Aptos Display"/>
              </a:rPr>
              <a:t>admin</a:t>
            </a:r>
            <a:r>
              <a:rPr lang="sv-SE">
                <a:solidFill>
                  <a:schemeClr val="bg1"/>
                </a:solidFill>
                <a:latin typeface="Aptos Display"/>
              </a:rPr>
              <a:t>, material mm.)</a:t>
            </a:r>
          </a:p>
          <a:p>
            <a:pPr marL="800100" lvl="1" indent="-342900">
              <a:buFont typeface="Arial" panose="020B0604020202020204" pitchFamily="34" charset="0"/>
              <a:buChar char="•"/>
            </a:pPr>
            <a:r>
              <a:rPr lang="sv-SE">
                <a:solidFill>
                  <a:schemeClr val="bg1"/>
                </a:solidFill>
                <a:latin typeface="Aptos Display"/>
              </a:rPr>
              <a:t>MV ansvarig</a:t>
            </a:r>
          </a:p>
        </p:txBody>
      </p:sp>
      <p:sp>
        <p:nvSpPr>
          <p:cNvPr id="3" name="textruta 2">
            <a:extLst>
              <a:ext uri="{FF2B5EF4-FFF2-40B4-BE49-F238E27FC236}">
                <a16:creationId xmlns:a16="http://schemas.microsoft.com/office/drawing/2014/main" id="{3CA58967-22FF-25F2-B8BE-753BDE281605}"/>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86EA748-E53C-D6A0-8732-2A84B74A31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4510EE71-2814-B084-5C20-BB6CC8C72E56}"/>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11132590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CE8ED-5083-1F3E-B2A4-055B146F848E}"/>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31183380-0FF6-9F90-0F40-260F17BF470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E751AE4-70B9-E307-68D9-13E78E4CB03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DA6FAED2-BC6F-84B9-8B07-4E5DC485A252}"/>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4B4DDC0B-F259-97B6-FA43-44129281713C}"/>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a:rPr>
              <a:t>Temaveckor</a:t>
            </a:r>
            <a:br>
              <a:rPr lang="sv-SE" sz="2400" b="1">
                <a:latin typeface="Aptos Display" panose="020B0004020202020204" pitchFamily="34" charset="0"/>
              </a:rPr>
            </a:br>
            <a:r>
              <a:rPr lang="sv-SE">
                <a:solidFill>
                  <a:schemeClr val="bg1"/>
                </a:solidFill>
                <a:latin typeface="Aptos Display"/>
              </a:rPr>
              <a:t>Vi jobbar med temaveckor. Varje tema pågår i 1-2 veckor.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Speluppbyggnad (Laget)</a:t>
            </a:r>
          </a:p>
          <a:p>
            <a:r>
              <a:rPr lang="sv-SE" sz="1400" i="1">
                <a:solidFill>
                  <a:schemeClr val="bg1"/>
                </a:solidFill>
                <a:latin typeface="Aptos Display" panose="020B0004020202020204" pitchFamily="34" charset="0"/>
              </a:rPr>
              <a:t>-  Spelbarhet, Speldjup, Spelbredd, Spelavstånd &amp; Positionering</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Förhindra speluppbyggnad &amp; FRA, Förhindra Rädda Avslut (Laget)</a:t>
            </a:r>
          </a:p>
          <a:p>
            <a:r>
              <a:rPr lang="sv-SE" sz="1400" i="1">
                <a:solidFill>
                  <a:schemeClr val="bg1"/>
                </a:solidFill>
                <a:latin typeface="Aptos Display" panose="020B0004020202020204" pitchFamily="34" charset="0"/>
              </a:rPr>
              <a:t>- Press, Täckning, Nedflyttning, Uppflyttning, Överflyttning &amp; Centrering</a:t>
            </a:r>
          </a:p>
          <a:p>
            <a:pPr marL="285750" indent="-285750">
              <a:buFontTx/>
              <a:buChar char="-"/>
            </a:pP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KTAGM – Komma Till Avslut Göra Mål (Laget)</a:t>
            </a:r>
            <a:br>
              <a:rPr lang="sv-SE">
                <a:solidFill>
                  <a:schemeClr val="bg1"/>
                </a:solidFill>
                <a:latin typeface="Aptos Display" panose="020B0004020202020204" pitchFamily="34" charset="0"/>
              </a:rPr>
            </a:br>
            <a:r>
              <a:rPr lang="sv-SE" i="1">
                <a:solidFill>
                  <a:schemeClr val="bg1"/>
                </a:solidFill>
              </a:rPr>
              <a:t>- </a:t>
            </a:r>
            <a:r>
              <a:rPr lang="sv-SE" sz="1400" i="1">
                <a:solidFill>
                  <a:schemeClr val="bg1"/>
                </a:solidFill>
                <a:latin typeface="Aptos Display" panose="020B0004020202020204" pitchFamily="34" charset="0"/>
              </a:rPr>
              <a:t>Djupledsspel, Uppflyttning, Spelvändning, Utmana, Finta och Dribbla</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4: Återerövring &amp; kontring (endast 1 vecka)</a:t>
            </a:r>
            <a:br>
              <a:rPr lang="sv-SE">
                <a:solidFill>
                  <a:schemeClr val="bg1"/>
                </a:solidFill>
                <a:latin typeface="Aptos Display" panose="020B0004020202020204" pitchFamily="34" charset="0"/>
              </a:rPr>
            </a:br>
            <a:r>
              <a:rPr lang="sv-SE" sz="1400" i="1">
                <a:solidFill>
                  <a:schemeClr val="bg1"/>
                </a:solidFill>
                <a:latin typeface="Aptos Display" panose="020B0004020202020204" pitchFamily="34" charset="0"/>
              </a:rPr>
              <a:t>- Press, Markering, Djupledsspel, Uppflyttning.</a:t>
            </a:r>
          </a:p>
          <a:p>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436FBB62-88B8-78A3-DAF5-FF7A3181808B}"/>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32CDB511-2E36-FB3F-C283-882DA49E8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textruta 7">
            <a:extLst>
              <a:ext uri="{FF2B5EF4-FFF2-40B4-BE49-F238E27FC236}">
                <a16:creationId xmlns:a16="http://schemas.microsoft.com/office/drawing/2014/main" id="{71D1DECB-7EDF-9EBC-3FBC-E44594C91F1E}"/>
              </a:ext>
            </a:extLst>
          </p:cNvPr>
          <p:cNvSpPr txBox="1"/>
          <p:nvPr/>
        </p:nvSpPr>
        <p:spPr>
          <a:xfrm>
            <a:off x="8342277" y="2592685"/>
            <a:ext cx="3709720" cy="2462213"/>
          </a:xfrm>
          <a:prstGeom prst="rect">
            <a:avLst/>
          </a:prstGeom>
          <a:noFill/>
        </p:spPr>
        <p:txBody>
          <a:bodyPr wrap="square" lIns="91440" tIns="45720" rIns="91440" bIns="45720" rtlCol="0" anchor="t">
            <a:spAutoFit/>
          </a:bodyPr>
          <a:lstStyle/>
          <a:p>
            <a:r>
              <a:rPr lang="sv-SE" sz="1400">
                <a:solidFill>
                  <a:schemeClr val="bg1"/>
                </a:solidFill>
                <a:latin typeface="Stag Sans Book"/>
              </a:rPr>
              <a:t>Exempel:</a:t>
            </a:r>
            <a:br>
              <a:rPr lang="sv-SE" sz="1400">
                <a:solidFill>
                  <a:schemeClr val="bg1"/>
                </a:solidFill>
                <a:latin typeface="Stag Sans Book" panose="020B0503040000020004" pitchFamily="34" charset="77"/>
              </a:rPr>
            </a:br>
            <a:r>
              <a:rPr lang="sv-SE" sz="1400">
                <a:solidFill>
                  <a:schemeClr val="bg1"/>
                </a:solidFill>
                <a:latin typeface="Stag Sans Book"/>
              </a:rPr>
              <a:t>Vecka 1 &amp; 2: Speluppbyggnad</a:t>
            </a:r>
            <a:br>
              <a:rPr lang="sv-SE" sz="1400">
                <a:solidFill>
                  <a:schemeClr val="bg1"/>
                </a:solidFill>
                <a:latin typeface="Stag Sans Book" panose="020B0503040000020004" pitchFamily="34" charset="77"/>
              </a:rPr>
            </a:br>
            <a:r>
              <a:rPr lang="sv-SE" sz="1400">
                <a:solidFill>
                  <a:schemeClr val="bg1"/>
                </a:solidFill>
                <a:latin typeface="Stag Sans Book"/>
              </a:rPr>
              <a:t>Vecka 3 &amp; 4: Förhindra speluppbyggnad &amp; FRA </a:t>
            </a:r>
          </a:p>
          <a:p>
            <a:r>
              <a:rPr lang="sv-SE" sz="1400">
                <a:solidFill>
                  <a:schemeClr val="bg1"/>
                </a:solidFill>
                <a:latin typeface="Stag Sans Book"/>
              </a:rPr>
              <a:t>Vecka 5 &amp; 6: KTAGM</a:t>
            </a:r>
            <a:br>
              <a:rPr lang="sv-SE" sz="1400">
                <a:solidFill>
                  <a:schemeClr val="bg1"/>
                </a:solidFill>
                <a:latin typeface="Stag Sans Book" panose="020B0503040000020004" pitchFamily="34" charset="77"/>
              </a:rPr>
            </a:br>
            <a:r>
              <a:rPr lang="sv-SE" sz="1400">
                <a:solidFill>
                  <a:schemeClr val="bg1"/>
                </a:solidFill>
                <a:latin typeface="Stag Sans Book"/>
              </a:rPr>
              <a:t>Vecka 7: Återerövring &amp; Kontring</a:t>
            </a:r>
          </a:p>
          <a:p>
            <a:endParaRPr lang="sv-SE" sz="1400">
              <a:solidFill>
                <a:schemeClr val="bg1"/>
              </a:solidFill>
              <a:latin typeface="Stag Sans Book" panose="020B0503040000020004" pitchFamily="34" charset="77"/>
            </a:endParaRPr>
          </a:p>
          <a:p>
            <a:r>
              <a:rPr lang="sv-SE" sz="1400">
                <a:solidFill>
                  <a:schemeClr val="bg1"/>
                </a:solidFill>
                <a:latin typeface="Stag Sans Book"/>
              </a:rPr>
              <a:t>Vecka 8 &amp; 9: Speluppbyggnad</a:t>
            </a:r>
            <a:br>
              <a:rPr lang="sv-SE" sz="1400">
                <a:solidFill>
                  <a:schemeClr val="bg1"/>
                </a:solidFill>
                <a:latin typeface="Stag Sans Book" panose="020B0503040000020004" pitchFamily="34" charset="77"/>
              </a:rPr>
            </a:br>
            <a:r>
              <a:rPr lang="sv-SE" sz="1400">
                <a:solidFill>
                  <a:schemeClr val="bg1"/>
                </a:solidFill>
                <a:latin typeface="Stag Sans Book"/>
              </a:rPr>
              <a:t>Vecka 10 &amp; 11: Förhindra speluppbyggnad &amp; FRA </a:t>
            </a:r>
          </a:p>
          <a:p>
            <a:r>
              <a:rPr lang="sv-SE" sz="1400">
                <a:solidFill>
                  <a:schemeClr val="bg1"/>
                </a:solidFill>
                <a:latin typeface="Stag Sans Book"/>
              </a:rPr>
              <a:t>Vecka 12 &amp; 13: KTAGM</a:t>
            </a:r>
            <a:br>
              <a:rPr lang="sv-SE" sz="1400">
                <a:solidFill>
                  <a:schemeClr val="bg1"/>
                </a:solidFill>
                <a:latin typeface="Stag Sans Book" panose="020B0503040000020004" pitchFamily="34" charset="77"/>
              </a:rPr>
            </a:br>
            <a:r>
              <a:rPr lang="sv-SE" sz="1400">
                <a:solidFill>
                  <a:schemeClr val="bg1"/>
                </a:solidFill>
                <a:latin typeface="Stag Sans Book"/>
              </a:rPr>
              <a:t>Vecka 14: Återerövring &amp; Kontring</a:t>
            </a:r>
          </a:p>
          <a:p>
            <a:endParaRPr lang="sv-SE" sz="1400">
              <a:solidFill>
                <a:srgbClr val="FFC000"/>
              </a:solidFill>
            </a:endParaRPr>
          </a:p>
        </p:txBody>
      </p:sp>
      <p:sp>
        <p:nvSpPr>
          <p:cNvPr id="5" name="Rubrik 3">
            <a:extLst>
              <a:ext uri="{FF2B5EF4-FFF2-40B4-BE49-F238E27FC236}">
                <a16:creationId xmlns:a16="http://schemas.microsoft.com/office/drawing/2014/main" id="{22597BA0-BB6C-4DB3-50EF-BB1AF25B53F4}"/>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575758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0A979-4978-FD4B-2FE1-9F0FD2C0E18D}"/>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BE63D921-07D4-B13F-A723-5F77FBBE5FB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22DF6234-FC7E-010B-1CA7-9D5DA9C5008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31794953-9817-9411-AB41-70DA20788FF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BC676168-B98E-F437-3A13-BBBFD93AF457}"/>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90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knäkontroll, Malins övningar</a:t>
            </a:r>
            <a:br>
              <a:rPr lang="sv-SE">
                <a:solidFill>
                  <a:schemeClr val="bg1"/>
                </a:solidFill>
                <a:latin typeface="Aptos Display" panose="020B0004020202020204" pitchFamily="34" charset="0"/>
              </a:rPr>
            </a:br>
            <a:r>
              <a:rPr lang="sv-SE">
                <a:solidFill>
                  <a:schemeClr val="bg1"/>
                </a:solidFill>
                <a:latin typeface="Aptos Display"/>
              </a:rPr>
              <a:t>15-20 min </a:t>
            </a:r>
            <a:br>
              <a:rPr lang="sv-SE">
                <a:latin typeface="Aptos Display" panose="020B0004020202020204" pitchFamily="34" charset="0"/>
              </a:rPr>
            </a:br>
            <a:endParaRPr lang="sv-SE">
              <a:solidFill>
                <a:srgbClr val="FFC000"/>
              </a:solidFill>
              <a:latin typeface="Aptos Display" panose="020B0004020202020204" pitchFamily="34" charset="0"/>
            </a:endParaRPr>
          </a:p>
          <a:p>
            <a:r>
              <a:rPr lang="sv-SE" b="1">
                <a:solidFill>
                  <a:schemeClr val="bg1"/>
                </a:solidFill>
                <a:latin typeface="Aptos Display" panose="020B0004020202020204" pitchFamily="34" charset="0"/>
              </a:rPr>
              <a:t>Färdighetsövning</a:t>
            </a:r>
            <a:r>
              <a:rPr lang="sv-SE">
                <a:solidFill>
                  <a:schemeClr val="bg1"/>
                </a:solidFill>
                <a:latin typeface="+mn-lt"/>
              </a:rPr>
              <a:t> </a:t>
            </a:r>
            <a:r>
              <a:rPr lang="sv-SE">
                <a:solidFill>
                  <a:schemeClr val="bg1"/>
                </a:solidFill>
                <a:latin typeface="Aptos Display" panose="020B0004020202020204" pitchFamily="34" charset="0"/>
              </a:rPr>
              <a:t>– Teknik, mycket Repetition</a:t>
            </a:r>
          </a:p>
          <a:p>
            <a:r>
              <a:rPr lang="sv-SE">
                <a:solidFill>
                  <a:schemeClr val="bg1"/>
                </a:solidFill>
                <a:latin typeface="Aptos Display"/>
              </a:rPr>
              <a:t>15-20 min</a:t>
            </a:r>
            <a:br>
              <a:rPr lang="sv-SE">
                <a:solidFill>
                  <a:schemeClr val="bg1"/>
                </a:solidFill>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a:t>
            </a:r>
            <a:br>
              <a:rPr lang="sv-SE">
                <a:solidFill>
                  <a:schemeClr val="bg1"/>
                </a:solidFill>
                <a:latin typeface="Aptos Display" panose="020B0004020202020204" pitchFamily="34" charset="0"/>
              </a:rPr>
            </a:br>
            <a:r>
              <a:rPr lang="sv-SE">
                <a:solidFill>
                  <a:schemeClr val="bg1"/>
                </a:solidFill>
                <a:latin typeface="Aptos Display"/>
              </a:rPr>
              <a:t>Sätt in arbetssätt.</a:t>
            </a:r>
            <a:br>
              <a:rPr lang="sv-SE">
                <a:solidFill>
                  <a:schemeClr val="bg1"/>
                </a:solidFill>
                <a:latin typeface="Aptos Display" panose="020B0004020202020204" pitchFamily="34" charset="0"/>
              </a:rPr>
            </a:br>
            <a:r>
              <a:rPr lang="sv-SE">
                <a:solidFill>
                  <a:schemeClr val="bg1"/>
                </a:solidFill>
                <a:latin typeface="Aptos Display"/>
              </a:rPr>
              <a:t>25 min</a:t>
            </a:r>
            <a:br>
              <a:rPr lang="sv-SE">
                <a:solidFill>
                  <a:schemeClr val="bg1"/>
                </a:solidFill>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 </a:t>
            </a:r>
            <a:r>
              <a:rPr lang="sv-SE">
                <a:solidFill>
                  <a:schemeClr val="bg1"/>
                </a:solidFill>
                <a:latin typeface="Aptos Display"/>
              </a:rPr>
              <a:t>– Matchlika situationer, spelarna ska ta många beslut.   </a:t>
            </a:r>
            <a:br>
              <a:rPr lang="sv-SE">
                <a:solidFill>
                  <a:schemeClr val="bg1"/>
                </a:solidFill>
                <a:latin typeface="Aptos Display" panose="020B0004020202020204" pitchFamily="34" charset="0"/>
              </a:rPr>
            </a:br>
            <a:r>
              <a:rPr lang="sv-SE">
                <a:solidFill>
                  <a:schemeClr val="bg1"/>
                </a:solidFill>
                <a:latin typeface="Aptos Display"/>
              </a:rPr>
              <a:t>Sätt in arbetssätt</a:t>
            </a:r>
            <a:br>
              <a:rPr lang="sv-SE">
                <a:solidFill>
                  <a:schemeClr val="bg1"/>
                </a:solidFill>
                <a:latin typeface="Aptos Display" panose="020B0004020202020204" pitchFamily="34" charset="0"/>
              </a:rPr>
            </a:br>
            <a:r>
              <a:rPr lang="sv-SE">
                <a:solidFill>
                  <a:schemeClr val="bg1"/>
                </a:solidFill>
                <a:latin typeface="Aptos Display"/>
              </a:rPr>
              <a:t>4v4, 5v5, 6v6, 7v7 – komplettera med 7v7, 8v8, 9v9, 10v10, 11v11</a:t>
            </a:r>
            <a:br>
              <a:rPr lang="sv-SE">
                <a:solidFill>
                  <a:schemeClr val="bg1"/>
                </a:solidFill>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6E39D2BF-8A83-BB46-9FF3-ED18969BC49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014EF32-13E5-3EA5-CC36-D29DC482E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Rektangel 7">
            <a:extLst>
              <a:ext uri="{FF2B5EF4-FFF2-40B4-BE49-F238E27FC236}">
                <a16:creationId xmlns:a16="http://schemas.microsoft.com/office/drawing/2014/main" id="{BBC036DB-562F-3F71-9AB1-D6BAF4E1F1C5}"/>
              </a:ext>
            </a:extLst>
          </p:cNvPr>
          <p:cNvSpPr/>
          <p:nvPr/>
        </p:nvSpPr>
        <p:spPr>
          <a:xfrm>
            <a:off x="318648" y="2037807"/>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9" name="Rektangel 8">
            <a:extLst>
              <a:ext uri="{FF2B5EF4-FFF2-40B4-BE49-F238E27FC236}">
                <a16:creationId xmlns:a16="http://schemas.microsoft.com/office/drawing/2014/main" id="{A99B79EC-82F8-4207-DA0B-E006514DF9B5}"/>
              </a:ext>
            </a:extLst>
          </p:cNvPr>
          <p:cNvSpPr/>
          <p:nvPr/>
        </p:nvSpPr>
        <p:spPr>
          <a:xfrm>
            <a:off x="318648" y="4196700"/>
            <a:ext cx="433656" cy="366311"/>
          </a:xfrm>
          <a:prstGeom prst="rect">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10" name="Rektangel 9">
            <a:extLst>
              <a:ext uri="{FF2B5EF4-FFF2-40B4-BE49-F238E27FC236}">
                <a16:creationId xmlns:a16="http://schemas.microsoft.com/office/drawing/2014/main" id="{DB81BBFA-6F5A-7EE5-63F1-82020AFDB78A}"/>
              </a:ext>
            </a:extLst>
          </p:cNvPr>
          <p:cNvSpPr/>
          <p:nvPr/>
        </p:nvSpPr>
        <p:spPr>
          <a:xfrm>
            <a:off x="318648" y="5302155"/>
            <a:ext cx="433656" cy="36631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graphicFrame>
        <p:nvGraphicFramePr>
          <p:cNvPr id="13" name="Diagram 12">
            <a:extLst>
              <a:ext uri="{FF2B5EF4-FFF2-40B4-BE49-F238E27FC236}">
                <a16:creationId xmlns:a16="http://schemas.microsoft.com/office/drawing/2014/main" id="{F56867E0-42F6-0579-F415-FE399BFDAB09}"/>
              </a:ext>
            </a:extLst>
          </p:cNvPr>
          <p:cNvGraphicFramePr/>
          <p:nvPr/>
        </p:nvGraphicFramePr>
        <p:xfrm>
          <a:off x="5960158" y="1729756"/>
          <a:ext cx="6913137" cy="464191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ktangel 14">
            <a:extLst>
              <a:ext uri="{FF2B5EF4-FFF2-40B4-BE49-F238E27FC236}">
                <a16:creationId xmlns:a16="http://schemas.microsoft.com/office/drawing/2014/main" id="{1E059D6F-2553-A40D-2FCF-269A5049AA36}"/>
              </a:ext>
            </a:extLst>
          </p:cNvPr>
          <p:cNvSpPr/>
          <p:nvPr/>
        </p:nvSpPr>
        <p:spPr>
          <a:xfrm>
            <a:off x="318648" y="3184753"/>
            <a:ext cx="433656" cy="366311"/>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5" name="Rubrik 3">
            <a:extLst>
              <a:ext uri="{FF2B5EF4-FFF2-40B4-BE49-F238E27FC236}">
                <a16:creationId xmlns:a16="http://schemas.microsoft.com/office/drawing/2014/main" id="{339C14CD-187F-58D2-EEA4-419569ACFF63}"/>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55957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Graphic spid="13" grpId="0">
        <p:bldAsOne/>
      </p:bldGraphic>
      <p:bldP spid="1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AAC4-570F-A46A-C4AF-34EBDB7D0DA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70606C8-A05D-35B8-D170-0741D44C5F4A}"/>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D9AC3138-99D9-800A-9CE4-4E6E86F446E7}"/>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819D7185-2694-518E-1B60-F186F1889922}"/>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179EEB1F-28AE-4499-2A34-9E3EEBC9E9ED}"/>
              </a:ext>
            </a:extLst>
          </p:cNvPr>
          <p:cNvSpPr>
            <a:spLocks noGrp="1"/>
          </p:cNvSpPr>
          <p:nvPr/>
        </p:nvSpPr>
        <p:spPr>
          <a:xfrm>
            <a:off x="752304" y="145358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Komma till avslut göra mål – Värdera hur vi ska ta oss in i Golden </a:t>
            </a:r>
            <a:r>
              <a:rPr lang="sv-SE" sz="1400" dirty="0" err="1">
                <a:solidFill>
                  <a:schemeClr val="bg1"/>
                </a:solidFill>
                <a:latin typeface="Aptos Display" panose="020B0004020202020204" pitchFamily="34" charset="0"/>
              </a:rPr>
              <a:t>Zone</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på olika sätt kunna komma in i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och göra mål beroende på var det finns yta</a:t>
            </a: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panose="020B0004020202020204" pitchFamily="34" charset="0"/>
              </a:rPr>
              <a:t>Exempel: Genom ta oss runt motståndarna om dem står centralt och komma till inlägg. </a:t>
            </a:r>
            <a:br>
              <a:rPr lang="sv-SE" sz="1400" dirty="0">
                <a:solidFill>
                  <a:schemeClr val="bg1"/>
                </a:solidFill>
                <a:latin typeface="Aptos Display" panose="020B0004020202020204" pitchFamily="34" charset="0"/>
              </a:rPr>
            </a:br>
            <a:r>
              <a:rPr lang="sv-SE" sz="1400" dirty="0">
                <a:solidFill>
                  <a:schemeClr val="bg1"/>
                </a:solidFill>
                <a:latin typeface="Aptos Display" panose="020B0004020202020204" pitchFamily="34" charset="0"/>
              </a:rPr>
              <a:t>Eller genom genombrott centralt om dem står brett. </a:t>
            </a:r>
          </a:p>
          <a:p>
            <a:endParaRPr lang="sv-SE" sz="1400" dirty="0">
              <a:solidFill>
                <a:schemeClr val="bg1"/>
              </a:solidFill>
              <a:latin typeface="+mn-lt"/>
            </a:endParaRP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B3F88B24-B23E-0684-A468-936CEB7B2DA4}"/>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B2E0AFE1-2A42-24B1-599C-CB27D025B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65BB0C42-B2BF-48CC-6E33-5AF0BEF403D6}"/>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hlinkClick r:id="rId3">
                  <a:extLst>
                    <a:ext uri="{A12FA001-AC4F-418D-AE19-62706E023703}">
                      <ahyp:hlinkClr xmlns:ahyp="http://schemas.microsoft.com/office/drawing/2018/hyperlinkcolor" val="tx"/>
                    </a:ext>
                  </a:extLst>
                </a:hlinkClick>
              </a:rPr>
              <a:t>SvFF: Skapa och gör dina egna övningar HÄR.</a:t>
            </a:r>
            <a:r>
              <a:rPr lang="sv-SE" sz="1100">
                <a:solidFill>
                  <a:schemeClr val="bg1"/>
                </a:solidFill>
                <a:highlight>
                  <a:srgbClr val="005293"/>
                </a:highlight>
                <a:latin typeface="Open Sans"/>
                <a:ea typeface="Open Sans"/>
                <a:cs typeface="Open Sans"/>
                <a:hlinkClick r:id="rId3">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4">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
        <p:nvSpPr>
          <p:cNvPr id="5" name="Rubrik 3">
            <a:extLst>
              <a:ext uri="{FF2B5EF4-FFF2-40B4-BE49-F238E27FC236}">
                <a16:creationId xmlns:a16="http://schemas.microsoft.com/office/drawing/2014/main" id="{3E128DBB-AAB1-97C6-7114-55B054F61170}"/>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1473605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48B465-DC01-23F9-0C1A-C4CFD807A804}"/>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8E582A62-0134-80C5-EA52-C69E4BE2C903}"/>
              </a:ext>
            </a:extLst>
          </p:cNvPr>
          <p:cNvSpPr>
            <a:spLocks noGrp="1" noRot="1" noMove="1" noResize="1" noEditPoints="1" noAdjustHandles="1" noChangeArrowheads="1" noChangeShapeType="1"/>
          </p:cNvSpPr>
          <p:nvPr/>
        </p:nvSpPr>
        <p:spPr>
          <a:xfrm>
            <a:off x="0" y="4"/>
            <a:ext cx="12192000" cy="6858000"/>
          </a:xfrm>
          <a:prstGeom prst="rect">
            <a:avLst/>
          </a:prstGeom>
          <a:solidFill>
            <a:srgbClr val="781D2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v-SE" sz="1801" dirty="0"/>
          </a:p>
        </p:txBody>
      </p:sp>
      <p:pic>
        <p:nvPicPr>
          <p:cNvPr id="41" name="Bildobjekt 19" descr="En bild som visar Grafik, logotyp, kyckling, text&#10;&#10;Automatiskt genererad beskrivning">
            <a:extLst>
              <a:ext uri="{FF2B5EF4-FFF2-40B4-BE49-F238E27FC236}">
                <a16:creationId xmlns:a16="http://schemas.microsoft.com/office/drawing/2014/main" id="{619D331F-CF84-F6C1-C00A-6506C473465E}"/>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2" name="Bildobjekt 1">
            <a:extLst>
              <a:ext uri="{FF2B5EF4-FFF2-40B4-BE49-F238E27FC236}">
                <a16:creationId xmlns:a16="http://schemas.microsoft.com/office/drawing/2014/main" id="{FC1F74DB-51BF-94BA-7419-3A59A071D461}"/>
              </a:ext>
            </a:extLst>
          </p:cNvPr>
          <p:cNvPicPr>
            <a:picLocks noChangeAspect="1"/>
          </p:cNvPicPr>
          <p:nvPr/>
        </p:nvPicPr>
        <p:blipFill rotWithShape="1">
          <a:blip r:embed="rId4"/>
          <a:srcRect l="62770" t="2085" r="1812" b="3497"/>
          <a:stretch/>
        </p:blipFill>
        <p:spPr>
          <a:xfrm>
            <a:off x="587989" y="1821637"/>
            <a:ext cx="2659422" cy="3987801"/>
          </a:xfrm>
          <a:prstGeom prst="rect">
            <a:avLst/>
          </a:prstGeom>
        </p:spPr>
      </p:pic>
      <p:pic>
        <p:nvPicPr>
          <p:cNvPr id="4" name="Bildobjekt 3">
            <a:extLst>
              <a:ext uri="{FF2B5EF4-FFF2-40B4-BE49-F238E27FC236}">
                <a16:creationId xmlns:a16="http://schemas.microsoft.com/office/drawing/2014/main" id="{354DC1FF-3FF1-71E8-9944-BAB674A5378F}"/>
              </a:ext>
            </a:extLst>
          </p:cNvPr>
          <p:cNvPicPr>
            <a:picLocks noChangeAspect="1"/>
          </p:cNvPicPr>
          <p:nvPr/>
        </p:nvPicPr>
        <p:blipFill rotWithShape="1">
          <a:blip r:embed="rId4"/>
          <a:srcRect l="62770" t="2085" r="1812" b="3497"/>
          <a:stretch/>
        </p:blipFill>
        <p:spPr>
          <a:xfrm>
            <a:off x="3436579" y="1821637"/>
            <a:ext cx="2659422" cy="3987801"/>
          </a:xfrm>
          <a:prstGeom prst="rect">
            <a:avLst/>
          </a:prstGeom>
        </p:spPr>
      </p:pic>
      <p:pic>
        <p:nvPicPr>
          <p:cNvPr id="7" name="Bildobjekt 6">
            <a:extLst>
              <a:ext uri="{FF2B5EF4-FFF2-40B4-BE49-F238E27FC236}">
                <a16:creationId xmlns:a16="http://schemas.microsoft.com/office/drawing/2014/main" id="{A19B013C-A2AC-25EF-28EB-B09FC3D6FEDD}"/>
              </a:ext>
            </a:extLst>
          </p:cNvPr>
          <p:cNvPicPr>
            <a:picLocks noChangeAspect="1"/>
          </p:cNvPicPr>
          <p:nvPr/>
        </p:nvPicPr>
        <p:blipFill rotWithShape="1">
          <a:blip r:embed="rId4"/>
          <a:srcRect l="62770" t="2085" r="1812" b="3497"/>
          <a:stretch/>
        </p:blipFill>
        <p:spPr>
          <a:xfrm>
            <a:off x="6285171" y="1821636"/>
            <a:ext cx="2659422" cy="3987801"/>
          </a:xfrm>
          <a:prstGeom prst="rect">
            <a:avLst/>
          </a:prstGeom>
        </p:spPr>
      </p:pic>
      <p:pic>
        <p:nvPicPr>
          <p:cNvPr id="8" name="Bildobjekt 7">
            <a:extLst>
              <a:ext uri="{FF2B5EF4-FFF2-40B4-BE49-F238E27FC236}">
                <a16:creationId xmlns:a16="http://schemas.microsoft.com/office/drawing/2014/main" id="{57DE151F-3000-F999-E583-7BBA474D5F19}"/>
              </a:ext>
            </a:extLst>
          </p:cNvPr>
          <p:cNvPicPr>
            <a:picLocks noChangeAspect="1"/>
          </p:cNvPicPr>
          <p:nvPr/>
        </p:nvPicPr>
        <p:blipFill rotWithShape="1">
          <a:blip r:embed="rId4"/>
          <a:srcRect l="62770" t="2085" r="1812" b="3497"/>
          <a:stretch/>
        </p:blipFill>
        <p:spPr>
          <a:xfrm>
            <a:off x="9133761" y="1821636"/>
            <a:ext cx="2659422" cy="3987801"/>
          </a:xfrm>
          <a:prstGeom prst="rect">
            <a:avLst/>
          </a:prstGeom>
        </p:spPr>
      </p:pic>
      <p:sp>
        <p:nvSpPr>
          <p:cNvPr id="9" name="Rektangel 8">
            <a:extLst>
              <a:ext uri="{FF2B5EF4-FFF2-40B4-BE49-F238E27FC236}">
                <a16:creationId xmlns:a16="http://schemas.microsoft.com/office/drawing/2014/main" id="{16F85A89-76AA-C968-CCF5-CD388893CEE4}"/>
              </a:ext>
            </a:extLst>
          </p:cNvPr>
          <p:cNvSpPr>
            <a:spLocks/>
          </p:cNvSpPr>
          <p:nvPr/>
        </p:nvSpPr>
        <p:spPr>
          <a:xfrm>
            <a:off x="587992" y="1828504"/>
            <a:ext cx="2655598"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t>CENTRAL TREDJEDEL</a:t>
            </a:r>
          </a:p>
        </p:txBody>
      </p:sp>
      <p:sp>
        <p:nvSpPr>
          <p:cNvPr id="10" name="Rektangel 9">
            <a:extLst>
              <a:ext uri="{FF2B5EF4-FFF2-40B4-BE49-F238E27FC236}">
                <a16:creationId xmlns:a16="http://schemas.microsoft.com/office/drawing/2014/main" id="{757EA103-7C07-9C73-F653-497D1B1272E9}"/>
              </a:ext>
            </a:extLst>
          </p:cNvPr>
          <p:cNvSpPr>
            <a:spLocks noGrp="1" noRot="1" noMove="1" noResize="1" noEditPoints="1" noAdjustHandles="1" noChangeArrowheads="1" noChangeShapeType="1"/>
          </p:cNvSpPr>
          <p:nvPr/>
        </p:nvSpPr>
        <p:spPr>
          <a:xfrm>
            <a:off x="3436577"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1" name="Rektangel 10">
            <a:extLst>
              <a:ext uri="{FF2B5EF4-FFF2-40B4-BE49-F238E27FC236}">
                <a16:creationId xmlns:a16="http://schemas.microsoft.com/office/drawing/2014/main" id="{BE22B302-0460-2085-2C0D-A09E5F071B75}"/>
              </a:ext>
            </a:extLst>
          </p:cNvPr>
          <p:cNvSpPr>
            <a:spLocks noGrp="1" noRot="1" noMove="1" noResize="1" noEditPoints="1" noAdjustHandles="1" noChangeArrowheads="1" noChangeShapeType="1"/>
          </p:cNvSpPr>
          <p:nvPr/>
        </p:nvSpPr>
        <p:spPr>
          <a:xfrm>
            <a:off x="6285163"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2" name="Rektangel 11">
            <a:extLst>
              <a:ext uri="{FF2B5EF4-FFF2-40B4-BE49-F238E27FC236}">
                <a16:creationId xmlns:a16="http://schemas.microsoft.com/office/drawing/2014/main" id="{207BE4AD-16B6-9A2C-32CA-BD7D830D4BD2}"/>
              </a:ext>
            </a:extLst>
          </p:cNvPr>
          <p:cNvSpPr>
            <a:spLocks noGrp="1" noRot="1" noMove="1" noResize="1" noEditPoints="1" noAdjustHandles="1" noChangeArrowheads="1" noChangeShapeType="1"/>
          </p:cNvSpPr>
          <p:nvPr/>
        </p:nvSpPr>
        <p:spPr>
          <a:xfrm>
            <a:off x="9133745" y="1821635"/>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3" name="textruta 12">
            <a:extLst>
              <a:ext uri="{FF2B5EF4-FFF2-40B4-BE49-F238E27FC236}">
                <a16:creationId xmlns:a16="http://schemas.microsoft.com/office/drawing/2014/main" id="{136FE4F9-5BCE-2436-BA40-C2B61867CA82}"/>
              </a:ext>
            </a:extLst>
          </p:cNvPr>
          <p:cNvSpPr txBox="1"/>
          <p:nvPr/>
        </p:nvSpPr>
        <p:spPr>
          <a:xfrm>
            <a:off x="1191545" y="1397615"/>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TREDJEDELAR </a:t>
            </a:r>
          </a:p>
        </p:txBody>
      </p:sp>
      <p:sp>
        <p:nvSpPr>
          <p:cNvPr id="16" name="textruta 15">
            <a:extLst>
              <a:ext uri="{FF2B5EF4-FFF2-40B4-BE49-F238E27FC236}">
                <a16:creationId xmlns:a16="http://schemas.microsoft.com/office/drawing/2014/main" id="{49A4CB1A-44D2-4682-85A9-77A7BDD99AAF}"/>
              </a:ext>
            </a:extLst>
          </p:cNvPr>
          <p:cNvSpPr txBox="1"/>
          <p:nvPr/>
        </p:nvSpPr>
        <p:spPr>
          <a:xfrm>
            <a:off x="4040138" y="1397615"/>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KORRIDORER </a:t>
            </a:r>
          </a:p>
        </p:txBody>
      </p:sp>
      <p:sp>
        <p:nvSpPr>
          <p:cNvPr id="17" name="textruta 16">
            <a:extLst>
              <a:ext uri="{FF2B5EF4-FFF2-40B4-BE49-F238E27FC236}">
                <a16:creationId xmlns:a16="http://schemas.microsoft.com/office/drawing/2014/main" id="{FEFAD8C9-43AC-792C-503B-2802FB6C9B20}"/>
              </a:ext>
            </a:extLst>
          </p:cNvPr>
          <p:cNvSpPr txBox="1"/>
          <p:nvPr/>
        </p:nvSpPr>
        <p:spPr>
          <a:xfrm>
            <a:off x="7077902" y="1394881"/>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SPELYTOR </a:t>
            </a:r>
          </a:p>
        </p:txBody>
      </p:sp>
      <p:sp>
        <p:nvSpPr>
          <p:cNvPr id="18" name="textruta 17">
            <a:extLst>
              <a:ext uri="{FF2B5EF4-FFF2-40B4-BE49-F238E27FC236}">
                <a16:creationId xmlns:a16="http://schemas.microsoft.com/office/drawing/2014/main" id="{0837D6CD-9EDE-A6FF-AA22-77261C4628C9}"/>
              </a:ext>
            </a:extLst>
          </p:cNvPr>
          <p:cNvSpPr txBox="1"/>
          <p:nvPr/>
        </p:nvSpPr>
        <p:spPr>
          <a:xfrm>
            <a:off x="10043129" y="1362549"/>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ZONER </a:t>
            </a:r>
          </a:p>
        </p:txBody>
      </p:sp>
      <p:cxnSp>
        <p:nvCxnSpPr>
          <p:cNvPr id="22" name="Rak koppling 21">
            <a:extLst>
              <a:ext uri="{FF2B5EF4-FFF2-40B4-BE49-F238E27FC236}">
                <a16:creationId xmlns:a16="http://schemas.microsoft.com/office/drawing/2014/main" id="{BFB2A029-CB9C-F5ED-03C2-FCD2F04BAB84}"/>
              </a:ext>
            </a:extLst>
          </p:cNvPr>
          <p:cNvCxnSpPr>
            <a:cxnSpLocks noGrp="1" noRot="1" noMove="1" noResize="1" noEditPoints="1" noAdjustHandles="1" noChangeArrowheads="1" noChangeShapeType="1"/>
          </p:cNvCxnSpPr>
          <p:nvPr/>
        </p:nvCxnSpPr>
        <p:spPr>
          <a:xfrm>
            <a:off x="655949" y="3318934"/>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25" name="Rak koppling 24">
            <a:extLst>
              <a:ext uri="{FF2B5EF4-FFF2-40B4-BE49-F238E27FC236}">
                <a16:creationId xmlns:a16="http://schemas.microsoft.com/office/drawing/2014/main" id="{CB3065A7-9AA3-57D9-28C7-E0C08028D556}"/>
              </a:ext>
            </a:extLst>
          </p:cNvPr>
          <p:cNvCxnSpPr>
            <a:cxnSpLocks noGrp="1" noRot="1" noMove="1" noResize="1" noEditPoints="1" noAdjustHandles="1" noChangeArrowheads="1" noChangeShapeType="1"/>
          </p:cNvCxnSpPr>
          <p:nvPr/>
        </p:nvCxnSpPr>
        <p:spPr>
          <a:xfrm>
            <a:off x="655949" y="4377266"/>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26" name="textruta 25">
            <a:extLst>
              <a:ext uri="{FF2B5EF4-FFF2-40B4-BE49-F238E27FC236}">
                <a16:creationId xmlns:a16="http://schemas.microsoft.com/office/drawing/2014/main" id="{57BE2DF4-EF30-9C03-AE1D-45D6AB5259B5}"/>
              </a:ext>
            </a:extLst>
          </p:cNvPr>
          <p:cNvSpPr txBox="1"/>
          <p:nvPr/>
        </p:nvSpPr>
        <p:spPr>
          <a:xfrm>
            <a:off x="1233003" y="2590882"/>
            <a:ext cx="1407278" cy="253916"/>
          </a:xfrm>
          <a:prstGeom prst="rect">
            <a:avLst/>
          </a:prstGeom>
          <a:noFill/>
        </p:spPr>
        <p:txBody>
          <a:bodyPr wrap="square" rtlCol="0">
            <a:spAutoFit/>
          </a:bodyPr>
          <a:lstStyle/>
          <a:p>
            <a:r>
              <a:rPr lang="sv-SE" sz="1050" dirty="0">
                <a:solidFill>
                  <a:schemeClr val="bg2"/>
                </a:solidFill>
              </a:rPr>
              <a:t>SISTA TREDJEDELEN</a:t>
            </a:r>
          </a:p>
        </p:txBody>
      </p:sp>
      <p:sp>
        <p:nvSpPr>
          <p:cNvPr id="27" name="textruta 26">
            <a:extLst>
              <a:ext uri="{FF2B5EF4-FFF2-40B4-BE49-F238E27FC236}">
                <a16:creationId xmlns:a16="http://schemas.microsoft.com/office/drawing/2014/main" id="{42BCC46B-9960-1CE3-528D-8BEC910CEFDD}"/>
              </a:ext>
            </a:extLst>
          </p:cNvPr>
          <p:cNvSpPr txBox="1"/>
          <p:nvPr/>
        </p:nvSpPr>
        <p:spPr>
          <a:xfrm>
            <a:off x="1191549" y="5068609"/>
            <a:ext cx="1579918" cy="253916"/>
          </a:xfrm>
          <a:prstGeom prst="rect">
            <a:avLst/>
          </a:prstGeom>
          <a:noFill/>
        </p:spPr>
        <p:txBody>
          <a:bodyPr wrap="square" rtlCol="0">
            <a:spAutoFit/>
          </a:bodyPr>
          <a:lstStyle/>
          <a:p>
            <a:r>
              <a:rPr lang="sv-SE" sz="1050" dirty="0">
                <a:solidFill>
                  <a:schemeClr val="bg2"/>
                </a:solidFill>
              </a:rPr>
              <a:t>FÖRSTA TREDJEDELEN</a:t>
            </a:r>
          </a:p>
        </p:txBody>
      </p:sp>
      <p:cxnSp>
        <p:nvCxnSpPr>
          <p:cNvPr id="28" name="Rak koppling 27">
            <a:extLst>
              <a:ext uri="{FF2B5EF4-FFF2-40B4-BE49-F238E27FC236}">
                <a16:creationId xmlns:a16="http://schemas.microsoft.com/office/drawing/2014/main" id="{623733CA-F6C2-CFE1-E894-EE232D16CEC0}"/>
              </a:ext>
            </a:extLst>
          </p:cNvPr>
          <p:cNvCxnSpPr>
            <a:cxnSpLocks noGrp="1" noRot="1" noMove="1" noResize="1" noEditPoints="1" noAdjustHandles="1" noChangeArrowheads="1" noChangeShapeType="1"/>
          </p:cNvCxnSpPr>
          <p:nvPr/>
        </p:nvCxnSpPr>
        <p:spPr>
          <a:xfrm flipV="1">
            <a:off x="4064000"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6" name="Rak koppling 35">
            <a:extLst>
              <a:ext uri="{FF2B5EF4-FFF2-40B4-BE49-F238E27FC236}">
                <a16:creationId xmlns:a16="http://schemas.microsoft.com/office/drawing/2014/main" id="{8D055796-7B44-2813-D18C-C1E8AA226F83}"/>
              </a:ext>
            </a:extLst>
          </p:cNvPr>
          <p:cNvCxnSpPr>
            <a:cxnSpLocks noGrp="1" noRot="1" noMove="1" noResize="1" noEditPoints="1" noAdjustHandles="1" noChangeArrowheads="1" noChangeShapeType="1"/>
          </p:cNvCxnSpPr>
          <p:nvPr/>
        </p:nvCxnSpPr>
        <p:spPr>
          <a:xfrm flipV="1">
            <a:off x="4467225"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7" name="Rak koppling 36">
            <a:extLst>
              <a:ext uri="{FF2B5EF4-FFF2-40B4-BE49-F238E27FC236}">
                <a16:creationId xmlns:a16="http://schemas.microsoft.com/office/drawing/2014/main" id="{872A3D25-E2DA-E74E-C264-C68B1B6492DD}"/>
              </a:ext>
            </a:extLst>
          </p:cNvPr>
          <p:cNvCxnSpPr>
            <a:cxnSpLocks noGrp="1" noRot="1" noMove="1" noResize="1" noEditPoints="1" noAdjustHandles="1" noChangeArrowheads="1" noChangeShapeType="1"/>
          </p:cNvCxnSpPr>
          <p:nvPr/>
        </p:nvCxnSpPr>
        <p:spPr>
          <a:xfrm flipV="1">
            <a:off x="5116513" y="2100267"/>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8" name="Rak koppling 37">
            <a:extLst>
              <a:ext uri="{FF2B5EF4-FFF2-40B4-BE49-F238E27FC236}">
                <a16:creationId xmlns:a16="http://schemas.microsoft.com/office/drawing/2014/main" id="{EDF03D95-8F21-5945-85FE-FF35F2BAF5D0}"/>
              </a:ext>
            </a:extLst>
          </p:cNvPr>
          <p:cNvCxnSpPr>
            <a:cxnSpLocks noGrp="1" noRot="1" noMove="1" noResize="1" noEditPoints="1" noAdjustHandles="1" noChangeArrowheads="1" noChangeShapeType="1"/>
          </p:cNvCxnSpPr>
          <p:nvPr/>
        </p:nvCxnSpPr>
        <p:spPr>
          <a:xfrm flipV="1">
            <a:off x="5513388" y="2100266"/>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sp>
        <p:nvSpPr>
          <p:cNvPr id="39" name="textruta 38">
            <a:extLst>
              <a:ext uri="{FF2B5EF4-FFF2-40B4-BE49-F238E27FC236}">
                <a16:creationId xmlns:a16="http://schemas.microsoft.com/office/drawing/2014/main" id="{F0DCA849-F06A-D907-049C-AA663026E114}"/>
              </a:ext>
            </a:extLst>
          </p:cNvPr>
          <p:cNvSpPr txBox="1"/>
          <p:nvPr/>
        </p:nvSpPr>
        <p:spPr>
          <a:xfrm>
            <a:off x="3727435" y="3041529"/>
            <a:ext cx="45719" cy="1600438"/>
          </a:xfrm>
          <a:prstGeom prst="rect">
            <a:avLst/>
          </a:prstGeom>
          <a:noFill/>
        </p:spPr>
        <p:txBody>
          <a:bodyPr wrap="square" rtlCol="0">
            <a:spAutoFit/>
          </a:bodyPr>
          <a:lstStyle/>
          <a:p>
            <a:pPr algn="ctr"/>
            <a:r>
              <a:rPr lang="sv-SE" sz="700" dirty="0">
                <a:solidFill>
                  <a:schemeClr val="bg2"/>
                </a:solidFill>
              </a:rPr>
              <a:t>YTTRE </a:t>
            </a:r>
          </a:p>
          <a:p>
            <a:pPr algn="ctr"/>
            <a:r>
              <a:rPr lang="sv-SE" sz="700" dirty="0">
                <a:solidFill>
                  <a:schemeClr val="bg2"/>
                </a:solidFill>
              </a:rPr>
              <a:t> KORRIDOR</a:t>
            </a:r>
          </a:p>
        </p:txBody>
      </p:sp>
      <p:sp>
        <p:nvSpPr>
          <p:cNvPr id="40" name="textruta 39">
            <a:extLst>
              <a:ext uri="{FF2B5EF4-FFF2-40B4-BE49-F238E27FC236}">
                <a16:creationId xmlns:a16="http://schemas.microsoft.com/office/drawing/2014/main" id="{C95FE402-C485-DDC4-E501-9F8046A88A5E}"/>
              </a:ext>
            </a:extLst>
          </p:cNvPr>
          <p:cNvSpPr txBox="1"/>
          <p:nvPr/>
        </p:nvSpPr>
        <p:spPr>
          <a:xfrm>
            <a:off x="4223074" y="2990729"/>
            <a:ext cx="45719" cy="1600438"/>
          </a:xfrm>
          <a:prstGeom prst="rect">
            <a:avLst/>
          </a:prstGeom>
          <a:noFill/>
        </p:spPr>
        <p:txBody>
          <a:bodyPr wrap="square" rtlCol="0">
            <a:spAutoFit/>
          </a:bodyPr>
          <a:lstStyle/>
          <a:p>
            <a:pPr algn="ctr"/>
            <a:r>
              <a:rPr lang="sv-SE" sz="700" dirty="0">
                <a:solidFill>
                  <a:schemeClr val="bg2"/>
                </a:solidFill>
              </a:rPr>
              <a:t>INNRE </a:t>
            </a:r>
          </a:p>
          <a:p>
            <a:pPr algn="ctr"/>
            <a:r>
              <a:rPr lang="sv-SE" sz="700" dirty="0">
                <a:solidFill>
                  <a:schemeClr val="bg2"/>
                </a:solidFill>
              </a:rPr>
              <a:t> KORRIDOR</a:t>
            </a:r>
          </a:p>
        </p:txBody>
      </p:sp>
      <p:sp>
        <p:nvSpPr>
          <p:cNvPr id="44" name="textruta 43">
            <a:extLst>
              <a:ext uri="{FF2B5EF4-FFF2-40B4-BE49-F238E27FC236}">
                <a16:creationId xmlns:a16="http://schemas.microsoft.com/office/drawing/2014/main" id="{A32E2BF8-7259-E6CD-E139-C57CFC161549}"/>
              </a:ext>
            </a:extLst>
          </p:cNvPr>
          <p:cNvSpPr txBox="1"/>
          <p:nvPr/>
        </p:nvSpPr>
        <p:spPr>
          <a:xfrm>
            <a:off x="5781838" y="3050271"/>
            <a:ext cx="45719" cy="1600438"/>
          </a:xfrm>
          <a:prstGeom prst="rect">
            <a:avLst/>
          </a:prstGeom>
          <a:noFill/>
        </p:spPr>
        <p:txBody>
          <a:bodyPr wrap="square" rtlCol="0">
            <a:spAutoFit/>
          </a:bodyPr>
          <a:lstStyle/>
          <a:p>
            <a:pPr algn="ctr"/>
            <a:r>
              <a:rPr lang="sv-SE" sz="700" dirty="0">
                <a:solidFill>
                  <a:schemeClr val="bg2"/>
                </a:solidFill>
              </a:rPr>
              <a:t>YTTRE </a:t>
            </a:r>
          </a:p>
          <a:p>
            <a:pPr algn="ctr"/>
            <a:r>
              <a:rPr lang="sv-SE" sz="700" dirty="0">
                <a:solidFill>
                  <a:schemeClr val="bg2"/>
                </a:solidFill>
              </a:rPr>
              <a:t> KORRIDOR</a:t>
            </a:r>
          </a:p>
        </p:txBody>
      </p:sp>
      <p:sp>
        <p:nvSpPr>
          <p:cNvPr id="45" name="textruta 44">
            <a:extLst>
              <a:ext uri="{FF2B5EF4-FFF2-40B4-BE49-F238E27FC236}">
                <a16:creationId xmlns:a16="http://schemas.microsoft.com/office/drawing/2014/main" id="{6F673562-A816-705E-ECB4-39D30985CA2E}"/>
              </a:ext>
            </a:extLst>
          </p:cNvPr>
          <p:cNvSpPr txBox="1"/>
          <p:nvPr/>
        </p:nvSpPr>
        <p:spPr>
          <a:xfrm>
            <a:off x="5292096" y="2998915"/>
            <a:ext cx="45719" cy="1600438"/>
          </a:xfrm>
          <a:prstGeom prst="rect">
            <a:avLst/>
          </a:prstGeom>
          <a:noFill/>
        </p:spPr>
        <p:txBody>
          <a:bodyPr wrap="square" rtlCol="0">
            <a:spAutoFit/>
          </a:bodyPr>
          <a:lstStyle/>
          <a:p>
            <a:pPr algn="ctr"/>
            <a:r>
              <a:rPr lang="sv-SE" sz="700" dirty="0">
                <a:solidFill>
                  <a:schemeClr val="bg2"/>
                </a:solidFill>
              </a:rPr>
              <a:t>INNRE </a:t>
            </a:r>
          </a:p>
          <a:p>
            <a:pPr algn="ctr"/>
            <a:r>
              <a:rPr lang="sv-SE" sz="700" dirty="0">
                <a:solidFill>
                  <a:schemeClr val="bg2"/>
                </a:solidFill>
              </a:rPr>
              <a:t> KORRIDOR</a:t>
            </a:r>
          </a:p>
        </p:txBody>
      </p:sp>
      <p:sp>
        <p:nvSpPr>
          <p:cNvPr id="46" name="textruta 45">
            <a:extLst>
              <a:ext uri="{FF2B5EF4-FFF2-40B4-BE49-F238E27FC236}">
                <a16:creationId xmlns:a16="http://schemas.microsoft.com/office/drawing/2014/main" id="{220DE18B-DA7E-4A67-A953-0F01DF129363}"/>
              </a:ext>
            </a:extLst>
          </p:cNvPr>
          <p:cNvSpPr txBox="1"/>
          <p:nvPr/>
        </p:nvSpPr>
        <p:spPr>
          <a:xfrm>
            <a:off x="4765840" y="2942551"/>
            <a:ext cx="45719" cy="1815882"/>
          </a:xfrm>
          <a:prstGeom prst="rect">
            <a:avLst/>
          </a:prstGeom>
          <a:noFill/>
        </p:spPr>
        <p:txBody>
          <a:bodyPr wrap="square" rtlCol="0">
            <a:spAutoFit/>
          </a:bodyPr>
          <a:lstStyle/>
          <a:p>
            <a:pPr algn="ctr"/>
            <a:r>
              <a:rPr lang="sv-SE" sz="700" dirty="0">
                <a:solidFill>
                  <a:schemeClr val="bg2"/>
                </a:solidFill>
              </a:rPr>
              <a:t>CENTRAL </a:t>
            </a:r>
          </a:p>
          <a:p>
            <a:pPr algn="ctr"/>
            <a:r>
              <a:rPr lang="sv-SE" sz="700" dirty="0">
                <a:solidFill>
                  <a:schemeClr val="bg2"/>
                </a:solidFill>
              </a:rPr>
              <a:t> KORRIDOR</a:t>
            </a:r>
          </a:p>
        </p:txBody>
      </p:sp>
      <p:sp>
        <p:nvSpPr>
          <p:cNvPr id="47" name="textruta 46">
            <a:extLst>
              <a:ext uri="{FF2B5EF4-FFF2-40B4-BE49-F238E27FC236}">
                <a16:creationId xmlns:a16="http://schemas.microsoft.com/office/drawing/2014/main" id="{3D4AD991-EBF2-B819-5A4A-80B0D90B57B8}"/>
              </a:ext>
            </a:extLst>
          </p:cNvPr>
          <p:cNvSpPr txBox="1"/>
          <p:nvPr/>
        </p:nvSpPr>
        <p:spPr>
          <a:xfrm>
            <a:off x="6191116" y="5032240"/>
            <a:ext cx="2918401" cy="369332"/>
          </a:xfrm>
          <a:prstGeom prst="rect">
            <a:avLst/>
          </a:prstGeom>
          <a:noFill/>
        </p:spPr>
        <p:txBody>
          <a:bodyPr wrap="square" rtlCol="0">
            <a:spAutoFit/>
          </a:bodyPr>
          <a:lstStyle/>
          <a:p>
            <a:pPr algn="ctr"/>
            <a:r>
              <a:rPr lang="sv-SE" sz="1100" b="1" dirty="0">
                <a:solidFill>
                  <a:schemeClr val="bg2"/>
                </a:solidFill>
              </a:rPr>
              <a:t>UTGÅNGSYTA</a:t>
            </a:r>
            <a:r>
              <a:rPr lang="sv-SE" sz="1050" dirty="0">
                <a:solidFill>
                  <a:schemeClr val="bg2"/>
                </a:solidFill>
              </a:rPr>
              <a:t> </a:t>
            </a:r>
          </a:p>
          <a:p>
            <a:pPr algn="ctr"/>
            <a:r>
              <a:rPr lang="sv-SE" sz="700" dirty="0">
                <a:solidFill>
                  <a:schemeClr val="bg2"/>
                </a:solidFill>
              </a:rPr>
              <a:t>FRAMFÖR MOTSTÅNDARNAS FORWARDS</a:t>
            </a:r>
          </a:p>
        </p:txBody>
      </p:sp>
      <p:cxnSp>
        <p:nvCxnSpPr>
          <p:cNvPr id="48" name="Rak koppling 47">
            <a:extLst>
              <a:ext uri="{FF2B5EF4-FFF2-40B4-BE49-F238E27FC236}">
                <a16:creationId xmlns:a16="http://schemas.microsoft.com/office/drawing/2014/main" id="{153B0737-3079-E5DD-4985-7792CDAD1A73}"/>
              </a:ext>
            </a:extLst>
          </p:cNvPr>
          <p:cNvCxnSpPr>
            <a:cxnSpLocks noGrp="1" noRot="1" noMove="1" noResize="1" noEditPoints="1" noAdjustHandles="1" noChangeArrowheads="1" noChangeShapeType="1"/>
          </p:cNvCxnSpPr>
          <p:nvPr/>
        </p:nvCxnSpPr>
        <p:spPr>
          <a:xfrm>
            <a:off x="6369619" y="4802553"/>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49" name="Rak koppling 48">
            <a:extLst>
              <a:ext uri="{FF2B5EF4-FFF2-40B4-BE49-F238E27FC236}">
                <a16:creationId xmlns:a16="http://schemas.microsoft.com/office/drawing/2014/main" id="{038668B9-A90D-D38B-73CF-FEB386A46201}"/>
              </a:ext>
            </a:extLst>
          </p:cNvPr>
          <p:cNvCxnSpPr>
            <a:cxnSpLocks noGrp="1" noRot="1" noMove="1" noResize="1" noEditPoints="1" noAdjustHandles="1" noChangeArrowheads="1" noChangeShapeType="1"/>
          </p:cNvCxnSpPr>
          <p:nvPr/>
        </p:nvCxnSpPr>
        <p:spPr>
          <a:xfrm>
            <a:off x="6352685" y="3848209"/>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50" name="Rak koppling 49">
            <a:extLst>
              <a:ext uri="{FF2B5EF4-FFF2-40B4-BE49-F238E27FC236}">
                <a16:creationId xmlns:a16="http://schemas.microsoft.com/office/drawing/2014/main" id="{D3050874-9610-9404-A0ED-4C11EF80D2FE}"/>
              </a:ext>
            </a:extLst>
          </p:cNvPr>
          <p:cNvCxnSpPr>
            <a:cxnSpLocks noGrp="1" noRot="1" noMove="1" noResize="1" noEditPoints="1" noAdjustHandles="1" noChangeArrowheads="1" noChangeShapeType="1"/>
          </p:cNvCxnSpPr>
          <p:nvPr/>
        </p:nvCxnSpPr>
        <p:spPr>
          <a:xfrm>
            <a:off x="6352685" y="2892792"/>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51" name="textruta 50">
            <a:extLst>
              <a:ext uri="{FF2B5EF4-FFF2-40B4-BE49-F238E27FC236}">
                <a16:creationId xmlns:a16="http://schemas.microsoft.com/office/drawing/2014/main" id="{98F5EE00-0F72-2692-048B-DAA492EC4046}"/>
              </a:ext>
            </a:extLst>
          </p:cNvPr>
          <p:cNvSpPr txBox="1"/>
          <p:nvPr/>
        </p:nvSpPr>
        <p:spPr>
          <a:xfrm>
            <a:off x="6191113" y="4140720"/>
            <a:ext cx="2918401" cy="369332"/>
          </a:xfrm>
          <a:prstGeom prst="rect">
            <a:avLst/>
          </a:prstGeom>
          <a:noFill/>
        </p:spPr>
        <p:txBody>
          <a:bodyPr wrap="square" rtlCol="0">
            <a:spAutoFit/>
          </a:bodyPr>
          <a:lstStyle/>
          <a:p>
            <a:pPr algn="ctr"/>
            <a:r>
              <a:rPr lang="sv-SE" sz="1100" b="1" dirty="0">
                <a:solidFill>
                  <a:schemeClr val="bg2"/>
                </a:solidFill>
              </a:rPr>
              <a:t>SPELYTA 1</a:t>
            </a:r>
            <a:r>
              <a:rPr lang="sv-SE" sz="1050" dirty="0">
                <a:solidFill>
                  <a:schemeClr val="bg2"/>
                </a:solidFill>
              </a:rPr>
              <a:t> </a:t>
            </a:r>
          </a:p>
          <a:p>
            <a:pPr algn="ctr"/>
            <a:r>
              <a:rPr lang="sv-SE" sz="700" dirty="0">
                <a:solidFill>
                  <a:schemeClr val="bg2"/>
                </a:solidFill>
              </a:rPr>
              <a:t>BAKOM MOTSTÅNDARNAS FORWARDS</a:t>
            </a:r>
          </a:p>
        </p:txBody>
      </p:sp>
      <p:sp>
        <p:nvSpPr>
          <p:cNvPr id="52" name="textruta 51">
            <a:extLst>
              <a:ext uri="{FF2B5EF4-FFF2-40B4-BE49-F238E27FC236}">
                <a16:creationId xmlns:a16="http://schemas.microsoft.com/office/drawing/2014/main" id="{D6D872EE-761A-625B-E3A3-3E5DD1FCEAA2}"/>
              </a:ext>
            </a:extLst>
          </p:cNvPr>
          <p:cNvSpPr txBox="1"/>
          <p:nvPr/>
        </p:nvSpPr>
        <p:spPr>
          <a:xfrm>
            <a:off x="6169031" y="3200504"/>
            <a:ext cx="2918401" cy="369332"/>
          </a:xfrm>
          <a:prstGeom prst="rect">
            <a:avLst/>
          </a:prstGeom>
          <a:noFill/>
        </p:spPr>
        <p:txBody>
          <a:bodyPr wrap="square" rtlCol="0">
            <a:spAutoFit/>
          </a:bodyPr>
          <a:lstStyle/>
          <a:p>
            <a:pPr algn="ctr"/>
            <a:r>
              <a:rPr lang="sv-SE" sz="1100" b="1" dirty="0">
                <a:solidFill>
                  <a:schemeClr val="bg2"/>
                </a:solidFill>
              </a:rPr>
              <a:t>SPELYTA 2</a:t>
            </a:r>
            <a:r>
              <a:rPr lang="sv-SE" sz="1050" dirty="0">
                <a:solidFill>
                  <a:schemeClr val="bg2"/>
                </a:solidFill>
              </a:rPr>
              <a:t> </a:t>
            </a:r>
          </a:p>
          <a:p>
            <a:pPr algn="ctr"/>
            <a:r>
              <a:rPr lang="sv-SE" sz="700" dirty="0">
                <a:solidFill>
                  <a:schemeClr val="bg2"/>
                </a:solidFill>
              </a:rPr>
              <a:t>BAKOM MOTSTÅNDARNAS MITTFÄLT</a:t>
            </a:r>
          </a:p>
        </p:txBody>
      </p:sp>
      <p:sp>
        <p:nvSpPr>
          <p:cNvPr id="53" name="textruta 52">
            <a:extLst>
              <a:ext uri="{FF2B5EF4-FFF2-40B4-BE49-F238E27FC236}">
                <a16:creationId xmlns:a16="http://schemas.microsoft.com/office/drawing/2014/main" id="{392735D7-4988-6ADA-9C6B-A23AE0034EF7}"/>
              </a:ext>
            </a:extLst>
          </p:cNvPr>
          <p:cNvSpPr txBox="1"/>
          <p:nvPr/>
        </p:nvSpPr>
        <p:spPr>
          <a:xfrm>
            <a:off x="6169031" y="2249788"/>
            <a:ext cx="2918401" cy="369332"/>
          </a:xfrm>
          <a:prstGeom prst="rect">
            <a:avLst/>
          </a:prstGeom>
          <a:noFill/>
        </p:spPr>
        <p:txBody>
          <a:bodyPr wrap="square" rtlCol="0">
            <a:spAutoFit/>
          </a:bodyPr>
          <a:lstStyle/>
          <a:p>
            <a:pPr algn="ctr"/>
            <a:r>
              <a:rPr lang="sv-SE" sz="1100" b="1" dirty="0">
                <a:solidFill>
                  <a:schemeClr val="bg2"/>
                </a:solidFill>
              </a:rPr>
              <a:t>SPELYTA 3</a:t>
            </a:r>
            <a:r>
              <a:rPr lang="sv-SE" sz="1050" dirty="0">
                <a:solidFill>
                  <a:schemeClr val="bg2"/>
                </a:solidFill>
              </a:rPr>
              <a:t> </a:t>
            </a:r>
          </a:p>
          <a:p>
            <a:pPr algn="ctr"/>
            <a:r>
              <a:rPr lang="sv-SE" sz="700" dirty="0">
                <a:solidFill>
                  <a:schemeClr val="bg2"/>
                </a:solidFill>
              </a:rPr>
              <a:t>BAKOM MOTSTÅNDARNAS BACKAR</a:t>
            </a:r>
          </a:p>
        </p:txBody>
      </p:sp>
      <p:sp>
        <p:nvSpPr>
          <p:cNvPr id="54" name="Rektangel 53">
            <a:extLst>
              <a:ext uri="{FF2B5EF4-FFF2-40B4-BE49-F238E27FC236}">
                <a16:creationId xmlns:a16="http://schemas.microsoft.com/office/drawing/2014/main" id="{BD5B0E32-BCDB-9995-6E24-17C3BEC3E130}"/>
              </a:ext>
            </a:extLst>
          </p:cNvPr>
          <p:cNvSpPr/>
          <p:nvPr/>
        </p:nvSpPr>
        <p:spPr>
          <a:xfrm>
            <a:off x="10160003" y="2100264"/>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GOLDEN</a:t>
            </a:r>
          </a:p>
          <a:p>
            <a:pPr algn="ctr"/>
            <a:r>
              <a:rPr lang="sv-SE" sz="601" dirty="0"/>
              <a:t>ZONE</a:t>
            </a:r>
          </a:p>
        </p:txBody>
      </p:sp>
      <p:sp>
        <p:nvSpPr>
          <p:cNvPr id="55" name="Rektangel 54">
            <a:extLst>
              <a:ext uri="{FF2B5EF4-FFF2-40B4-BE49-F238E27FC236}">
                <a16:creationId xmlns:a16="http://schemas.microsoft.com/office/drawing/2014/main" id="{067EA4D8-60A1-FC32-C0B0-A26428CFFC52}"/>
              </a:ext>
            </a:extLst>
          </p:cNvPr>
          <p:cNvSpPr/>
          <p:nvPr/>
        </p:nvSpPr>
        <p:spPr>
          <a:xfrm>
            <a:off x="9761164"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56" name="Rektangel 55">
            <a:extLst>
              <a:ext uri="{FF2B5EF4-FFF2-40B4-BE49-F238E27FC236}">
                <a16:creationId xmlns:a16="http://schemas.microsoft.com/office/drawing/2014/main" id="{3FA91E2A-94F2-44CC-5A2C-5C4FB8E54D01}"/>
              </a:ext>
            </a:extLst>
          </p:cNvPr>
          <p:cNvSpPr/>
          <p:nvPr/>
        </p:nvSpPr>
        <p:spPr>
          <a:xfrm>
            <a:off x="10827683"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57" name="Rektangel 56">
            <a:extLst>
              <a:ext uri="{FF2B5EF4-FFF2-40B4-BE49-F238E27FC236}">
                <a16:creationId xmlns:a16="http://schemas.microsoft.com/office/drawing/2014/main" id="{E6C3AB1A-725C-2100-6072-C54F9619DD49}"/>
              </a:ext>
            </a:extLst>
          </p:cNvPr>
          <p:cNvSpPr/>
          <p:nvPr/>
        </p:nvSpPr>
        <p:spPr>
          <a:xfrm>
            <a:off x="9761163" y="263145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ASSIST</a:t>
            </a:r>
          </a:p>
          <a:p>
            <a:pPr algn="ctr"/>
            <a:r>
              <a:rPr lang="sv-SE" sz="601" dirty="0"/>
              <a:t>ZONE</a:t>
            </a:r>
          </a:p>
        </p:txBody>
      </p:sp>
      <p:sp>
        <p:nvSpPr>
          <p:cNvPr id="61" name="Rektangel 60">
            <a:extLst>
              <a:ext uri="{FF2B5EF4-FFF2-40B4-BE49-F238E27FC236}">
                <a16:creationId xmlns:a16="http://schemas.microsoft.com/office/drawing/2014/main" id="{7243C3D2-BC77-C0F3-5722-69BC1793F4BF}"/>
              </a:ext>
            </a:extLst>
          </p:cNvPr>
          <p:cNvSpPr/>
          <p:nvPr/>
        </p:nvSpPr>
        <p:spPr>
          <a:xfrm>
            <a:off x="10160003" y="5063096"/>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GOLDEN</a:t>
            </a:r>
          </a:p>
          <a:p>
            <a:pPr algn="ctr"/>
            <a:r>
              <a:rPr lang="sv-SE" sz="601" dirty="0"/>
              <a:t>ZONE</a:t>
            </a:r>
          </a:p>
        </p:txBody>
      </p:sp>
      <p:sp>
        <p:nvSpPr>
          <p:cNvPr id="62" name="Rektangel 61">
            <a:extLst>
              <a:ext uri="{FF2B5EF4-FFF2-40B4-BE49-F238E27FC236}">
                <a16:creationId xmlns:a16="http://schemas.microsoft.com/office/drawing/2014/main" id="{4B679AA3-4BE6-CD7B-AA05-3E44AD05FDE3}"/>
              </a:ext>
            </a:extLst>
          </p:cNvPr>
          <p:cNvSpPr/>
          <p:nvPr/>
        </p:nvSpPr>
        <p:spPr>
          <a:xfrm>
            <a:off x="9761164"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63" name="Rektangel 62">
            <a:extLst>
              <a:ext uri="{FF2B5EF4-FFF2-40B4-BE49-F238E27FC236}">
                <a16:creationId xmlns:a16="http://schemas.microsoft.com/office/drawing/2014/main" id="{624CB8D7-BF9A-8357-5F5E-5C47E42D564D}"/>
              </a:ext>
            </a:extLst>
          </p:cNvPr>
          <p:cNvSpPr/>
          <p:nvPr/>
        </p:nvSpPr>
        <p:spPr>
          <a:xfrm>
            <a:off x="10827683"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64" name="Rektangel 63">
            <a:extLst>
              <a:ext uri="{FF2B5EF4-FFF2-40B4-BE49-F238E27FC236}">
                <a16:creationId xmlns:a16="http://schemas.microsoft.com/office/drawing/2014/main" id="{FDA0B512-01B7-D848-094F-6F1D45F9C382}"/>
              </a:ext>
            </a:extLst>
          </p:cNvPr>
          <p:cNvSpPr/>
          <p:nvPr/>
        </p:nvSpPr>
        <p:spPr>
          <a:xfrm>
            <a:off x="9761163" y="452421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ASSIST</a:t>
            </a:r>
          </a:p>
          <a:p>
            <a:pPr algn="ctr"/>
            <a:r>
              <a:rPr lang="sv-SE" sz="601" dirty="0"/>
              <a:t>ZONE</a:t>
            </a:r>
          </a:p>
        </p:txBody>
      </p:sp>
      <p:sp>
        <p:nvSpPr>
          <p:cNvPr id="19" name="Cirkel">
            <a:extLst>
              <a:ext uri="{FF2B5EF4-FFF2-40B4-BE49-F238E27FC236}">
                <a16:creationId xmlns:a16="http://schemas.microsoft.com/office/drawing/2014/main" id="{665FEB70-817E-7C71-F804-56E50017486F}"/>
              </a:ext>
            </a:extLst>
          </p:cNvPr>
          <p:cNvSpPr/>
          <p:nvPr/>
        </p:nvSpPr>
        <p:spPr>
          <a:xfrm>
            <a:off x="7267341" y="46665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FWR</a:t>
            </a:r>
          </a:p>
        </p:txBody>
      </p:sp>
      <p:sp>
        <p:nvSpPr>
          <p:cNvPr id="21" name="Cirkel">
            <a:extLst>
              <a:ext uri="{FF2B5EF4-FFF2-40B4-BE49-F238E27FC236}">
                <a16:creationId xmlns:a16="http://schemas.microsoft.com/office/drawing/2014/main" id="{1F8870BC-F0FF-74B5-9C1C-E039246BD936}"/>
              </a:ext>
            </a:extLst>
          </p:cNvPr>
          <p:cNvSpPr/>
          <p:nvPr/>
        </p:nvSpPr>
        <p:spPr>
          <a:xfrm>
            <a:off x="7862464" y="465041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FWR</a:t>
            </a:r>
            <a:endParaRPr lang="sv-SE" sz="450" dirty="0">
              <a:solidFill>
                <a:srgbClr val="FFFFFF"/>
              </a:solidFill>
              <a:latin typeface="Neue Haas Grotesk Text Pro"/>
            </a:endParaRPr>
          </a:p>
        </p:txBody>
      </p:sp>
      <p:sp>
        <p:nvSpPr>
          <p:cNvPr id="23" name="Cirkel">
            <a:extLst>
              <a:ext uri="{FF2B5EF4-FFF2-40B4-BE49-F238E27FC236}">
                <a16:creationId xmlns:a16="http://schemas.microsoft.com/office/drawing/2014/main" id="{41F463F0-64DD-0824-5927-762544455706}"/>
              </a:ext>
            </a:extLst>
          </p:cNvPr>
          <p:cNvSpPr/>
          <p:nvPr/>
        </p:nvSpPr>
        <p:spPr>
          <a:xfrm>
            <a:off x="7202643"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CM</a:t>
            </a:r>
          </a:p>
        </p:txBody>
      </p:sp>
      <p:sp>
        <p:nvSpPr>
          <p:cNvPr id="24" name="Cirkel">
            <a:extLst>
              <a:ext uri="{FF2B5EF4-FFF2-40B4-BE49-F238E27FC236}">
                <a16:creationId xmlns:a16="http://schemas.microsoft.com/office/drawing/2014/main" id="{75F56892-7F2C-B1D6-A390-326E3F542203}"/>
              </a:ext>
            </a:extLst>
          </p:cNvPr>
          <p:cNvSpPr/>
          <p:nvPr/>
        </p:nvSpPr>
        <p:spPr>
          <a:xfrm>
            <a:off x="7878378" y="3732046"/>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CM</a:t>
            </a:r>
          </a:p>
        </p:txBody>
      </p:sp>
      <p:sp>
        <p:nvSpPr>
          <p:cNvPr id="29" name="Cirkel">
            <a:extLst>
              <a:ext uri="{FF2B5EF4-FFF2-40B4-BE49-F238E27FC236}">
                <a16:creationId xmlns:a16="http://schemas.microsoft.com/office/drawing/2014/main" id="{1DD6F08C-C571-7087-A551-F298EC6189F0}"/>
              </a:ext>
            </a:extLst>
          </p:cNvPr>
          <p:cNvSpPr/>
          <p:nvPr/>
        </p:nvSpPr>
        <p:spPr>
          <a:xfrm>
            <a:off x="6703030"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YM</a:t>
            </a:r>
          </a:p>
        </p:txBody>
      </p:sp>
      <p:sp>
        <p:nvSpPr>
          <p:cNvPr id="30" name="Cirkel">
            <a:extLst>
              <a:ext uri="{FF2B5EF4-FFF2-40B4-BE49-F238E27FC236}">
                <a16:creationId xmlns:a16="http://schemas.microsoft.com/office/drawing/2014/main" id="{475A42E4-4205-3CBD-F418-D9AE2355A606}"/>
              </a:ext>
            </a:extLst>
          </p:cNvPr>
          <p:cNvSpPr/>
          <p:nvPr/>
        </p:nvSpPr>
        <p:spPr>
          <a:xfrm>
            <a:off x="8410340" y="37140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YM</a:t>
            </a:r>
          </a:p>
        </p:txBody>
      </p:sp>
      <p:sp>
        <p:nvSpPr>
          <p:cNvPr id="31" name="Cirkel">
            <a:extLst>
              <a:ext uri="{FF2B5EF4-FFF2-40B4-BE49-F238E27FC236}">
                <a16:creationId xmlns:a16="http://schemas.microsoft.com/office/drawing/2014/main" id="{84621B2F-10FD-8978-D4E4-18407A52C0A7}"/>
              </a:ext>
            </a:extLst>
          </p:cNvPr>
          <p:cNvSpPr/>
          <p:nvPr/>
        </p:nvSpPr>
        <p:spPr>
          <a:xfrm>
            <a:off x="7204425" y="277819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MB</a:t>
            </a:r>
          </a:p>
        </p:txBody>
      </p:sp>
      <p:sp>
        <p:nvSpPr>
          <p:cNvPr id="32" name="Cirkel">
            <a:extLst>
              <a:ext uri="{FF2B5EF4-FFF2-40B4-BE49-F238E27FC236}">
                <a16:creationId xmlns:a16="http://schemas.microsoft.com/office/drawing/2014/main" id="{E9404CC8-D08F-4964-6456-E53E9B3EEF18}"/>
              </a:ext>
            </a:extLst>
          </p:cNvPr>
          <p:cNvSpPr/>
          <p:nvPr/>
        </p:nvSpPr>
        <p:spPr>
          <a:xfrm>
            <a:off x="7766984" y="278089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MB</a:t>
            </a:r>
            <a:endParaRPr lang="sv-SE" sz="450" dirty="0">
              <a:solidFill>
                <a:srgbClr val="FFFFFF"/>
              </a:solidFill>
              <a:latin typeface="Neue Haas Grotesk Text Pro"/>
            </a:endParaRPr>
          </a:p>
        </p:txBody>
      </p:sp>
      <p:sp>
        <p:nvSpPr>
          <p:cNvPr id="33" name="Cirkel">
            <a:extLst>
              <a:ext uri="{FF2B5EF4-FFF2-40B4-BE49-F238E27FC236}">
                <a16:creationId xmlns:a16="http://schemas.microsoft.com/office/drawing/2014/main" id="{A1A70B66-497E-60A9-B384-1780BB525E4C}"/>
              </a:ext>
            </a:extLst>
          </p:cNvPr>
          <p:cNvSpPr/>
          <p:nvPr/>
        </p:nvSpPr>
        <p:spPr>
          <a:xfrm>
            <a:off x="6703029" y="2775952"/>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YB</a:t>
            </a:r>
          </a:p>
        </p:txBody>
      </p:sp>
      <p:sp>
        <p:nvSpPr>
          <p:cNvPr id="34" name="Cirkel">
            <a:extLst>
              <a:ext uri="{FF2B5EF4-FFF2-40B4-BE49-F238E27FC236}">
                <a16:creationId xmlns:a16="http://schemas.microsoft.com/office/drawing/2014/main" id="{C3961244-1228-5F70-ABDD-12E4CBED1175}"/>
              </a:ext>
            </a:extLst>
          </p:cNvPr>
          <p:cNvSpPr/>
          <p:nvPr/>
        </p:nvSpPr>
        <p:spPr>
          <a:xfrm>
            <a:off x="8295321" y="2793923"/>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YB</a:t>
            </a:r>
          </a:p>
        </p:txBody>
      </p:sp>
      <p:sp>
        <p:nvSpPr>
          <p:cNvPr id="35" name="Cirkel">
            <a:extLst>
              <a:ext uri="{FF2B5EF4-FFF2-40B4-BE49-F238E27FC236}">
                <a16:creationId xmlns:a16="http://schemas.microsoft.com/office/drawing/2014/main" id="{93613F2C-ED81-83EC-2069-09969CD79EA1}"/>
              </a:ext>
            </a:extLst>
          </p:cNvPr>
          <p:cNvSpPr/>
          <p:nvPr/>
        </p:nvSpPr>
        <p:spPr>
          <a:xfrm>
            <a:off x="7518944" y="20175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MV</a:t>
            </a:r>
          </a:p>
        </p:txBody>
      </p:sp>
      <p:sp>
        <p:nvSpPr>
          <p:cNvPr id="43" name="Rubrik 1">
            <a:extLst>
              <a:ext uri="{FF2B5EF4-FFF2-40B4-BE49-F238E27FC236}">
                <a16:creationId xmlns:a16="http://schemas.microsoft.com/office/drawing/2014/main" id="{92FE026E-E278-DD35-7511-A09F4BFBED28}"/>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a:ea typeface="Cambria"/>
              </a:rPr>
              <a:t>	</a:t>
            </a:r>
            <a:r>
              <a:rPr lang="sv-SE" sz="4400" b="1" dirty="0">
                <a:solidFill>
                  <a:schemeClr val="bg1"/>
                </a:solidFill>
                <a:latin typeface="Aptos Display"/>
                <a:ea typeface="Cambria"/>
              </a:rPr>
              <a:t>PLANENS INDELNING </a:t>
            </a:r>
            <a:endParaRPr lang="sv-SE" sz="4000" dirty="0">
              <a:solidFill>
                <a:schemeClr val="bg1"/>
              </a:solidFill>
              <a:latin typeface="Aptos Display"/>
              <a:ea typeface="Cambria"/>
            </a:endParaRPr>
          </a:p>
        </p:txBody>
      </p:sp>
      <p:sp>
        <p:nvSpPr>
          <p:cNvPr id="59" name="textruta 2">
            <a:extLst>
              <a:ext uri="{FF2B5EF4-FFF2-40B4-BE49-F238E27FC236}">
                <a16:creationId xmlns:a16="http://schemas.microsoft.com/office/drawing/2014/main" id="{E2143F1C-D335-A271-19A2-32B53BEF2945}"/>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65" name="Bildobjekt 3" descr="En bild som visar Grafik, logotyp, kyckling, text&#10;&#10;Automatiskt genererad beskrivning">
            <a:extLst>
              <a:ext uri="{FF2B5EF4-FFF2-40B4-BE49-F238E27FC236}">
                <a16:creationId xmlns:a16="http://schemas.microsoft.com/office/drawing/2014/main" id="{FCBFAFE1-7A8A-31B1-FA51-214527FFC6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7" name="Rubrik 3">
            <a:extLst>
              <a:ext uri="{FF2B5EF4-FFF2-40B4-BE49-F238E27FC236}">
                <a16:creationId xmlns:a16="http://schemas.microsoft.com/office/drawing/2014/main" id="{8E1CA9DB-3405-0E6E-16DF-EAD0702706CC}"/>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5598348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598203" y="85180"/>
            <a:ext cx="1941622" cy="338554"/>
          </a:xfrm>
          <a:prstGeom prst="rect">
            <a:avLst/>
          </a:prstGeom>
          <a:noFill/>
        </p:spPr>
        <p:txBody>
          <a:bodyPr wrap="none" rtlCol="0">
            <a:spAutoFit/>
          </a:bodyPr>
          <a:lstStyle/>
          <a:p>
            <a:r>
              <a:rPr lang="sv-SE" sz="1600">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891015" y="1639580"/>
            <a:ext cx="6255913" cy="508934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a:solidFill>
                  <a:schemeClr val="bg1"/>
                </a:solidFill>
                <a:latin typeface="Aptos Display" panose="020B0004020202020204" pitchFamily="34" charset="0"/>
              </a:rPr>
              <a:t>Vi ska anfalla med alla våra spelare.</a:t>
            </a:r>
          </a:p>
          <a:p>
            <a:pPr>
              <a:tabLst>
                <a:tab pos="355600" algn="l"/>
              </a:tabLst>
            </a:pPr>
            <a:r>
              <a:rPr lang="sv-SE">
                <a:solidFill>
                  <a:schemeClr val="bg1"/>
                </a:solidFill>
                <a:latin typeface="Aptos Display" panose="020B0004020202020204" pitchFamily="34" charset="0"/>
              </a:rPr>
              <a:t>Vi ska ta oss fram i plan genom variation.</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Genom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Runt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Diagonal, långa &amp; korta passningar. </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Spelare i alla korridorer.</a:t>
            </a:r>
          </a:p>
          <a:p>
            <a:pPr>
              <a:tabLst>
                <a:tab pos="355600" algn="l"/>
              </a:tabLst>
            </a:pPr>
            <a:endParaRPr lang="sv-SE" sz="1600">
              <a:solidFill>
                <a:schemeClr val="bg1"/>
              </a:solidFill>
              <a:latin typeface="+mn-lt"/>
            </a:endParaRPr>
          </a:p>
          <a:p>
            <a:pPr>
              <a:tabLst>
                <a:tab pos="355600" algn="l"/>
              </a:tabLst>
            </a:pPr>
            <a:r>
              <a:rPr lang="sv-SE">
                <a:solidFill>
                  <a:schemeClr val="bg1"/>
                </a:solidFill>
                <a:latin typeface="Aptos Display" panose="020B0004020202020204" pitchFamily="34" charset="0"/>
              </a:rPr>
              <a:t>Grundförutsättningarna i Anfallsspel:</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Spelbredd</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Spelbarhet </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Spelavstånd</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Speldjup</a:t>
            </a:r>
          </a:p>
          <a:p>
            <a:pPr>
              <a:tabLst>
                <a:tab pos="355600" algn="l"/>
              </a:tabLst>
            </a:pPr>
            <a:r>
              <a:rPr lang="sv-SE">
                <a:solidFill>
                  <a:schemeClr val="bg1"/>
                </a:solidFill>
                <a:latin typeface="Aptos Display" panose="020B0004020202020204" pitchFamily="34" charset="0"/>
              </a:rPr>
              <a:t>Krävs för att vi ska lyckas med variation. </a:t>
            </a:r>
            <a:endParaRPr lang="sv-SE" sz="1600">
              <a:solidFill>
                <a:srgbClr val="FF0000"/>
              </a:solidFill>
              <a:latin typeface="+mn-lt"/>
            </a:endParaRPr>
          </a:p>
          <a:p>
            <a:pPr>
              <a:tabLst>
                <a:tab pos="355600" algn="l"/>
              </a:tabLst>
            </a:pPr>
            <a:r>
              <a:rPr lang="sv-SE" sz="1600">
                <a:solidFill>
                  <a:schemeClr val="bg1"/>
                </a:solidFill>
                <a:latin typeface="+mn-lt"/>
              </a:rPr>
              <a:t>Sträva efter att alltid ha bollen längs marken. </a:t>
            </a: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grpSp>
        <p:nvGrpSpPr>
          <p:cNvPr id="25" name="Grupp 24">
            <a:extLst>
              <a:ext uri="{FF2B5EF4-FFF2-40B4-BE49-F238E27FC236}">
                <a16:creationId xmlns:a16="http://schemas.microsoft.com/office/drawing/2014/main" id="{6D3DA075-D3CE-97FD-D8AD-9791EF5C919B}"/>
              </a:ext>
            </a:extLst>
          </p:cNvPr>
          <p:cNvGrpSpPr/>
          <p:nvPr/>
        </p:nvGrpSpPr>
        <p:grpSpPr>
          <a:xfrm>
            <a:off x="9668959" y="4742821"/>
            <a:ext cx="474810" cy="515622"/>
            <a:chOff x="8183019" y="5898634"/>
            <a:chExt cx="474810" cy="515622"/>
          </a:xfrm>
        </p:grpSpPr>
        <p:sp>
          <p:nvSpPr>
            <p:cNvPr id="26" name="Cirkel">
              <a:extLst>
                <a:ext uri="{FF2B5EF4-FFF2-40B4-BE49-F238E27FC236}">
                  <a16:creationId xmlns:a16="http://schemas.microsoft.com/office/drawing/2014/main" id="{7E6F3EB2-8919-83D5-F2DB-A4CE90071C5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0304614A-903E-AACB-EC4F-3ABC54070EB6}"/>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35" name="Grupp 34">
            <a:extLst>
              <a:ext uri="{FF2B5EF4-FFF2-40B4-BE49-F238E27FC236}">
                <a16:creationId xmlns:a16="http://schemas.microsoft.com/office/drawing/2014/main" id="{488B681E-90C2-0C77-3F70-9BD2031AE281}"/>
              </a:ext>
            </a:extLst>
          </p:cNvPr>
          <p:cNvGrpSpPr/>
          <p:nvPr/>
        </p:nvGrpSpPr>
        <p:grpSpPr>
          <a:xfrm>
            <a:off x="7663379" y="4713814"/>
            <a:ext cx="514885" cy="515622"/>
            <a:chOff x="8183019" y="5898634"/>
            <a:chExt cx="514885" cy="515622"/>
          </a:xfrm>
        </p:grpSpPr>
        <p:sp>
          <p:nvSpPr>
            <p:cNvPr id="36" name="Cirkel">
              <a:extLst>
                <a:ext uri="{FF2B5EF4-FFF2-40B4-BE49-F238E27FC236}">
                  <a16:creationId xmlns:a16="http://schemas.microsoft.com/office/drawing/2014/main" id="{E544F9BA-F276-2FDE-B266-89BFCF92850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textruta 36">
              <a:extLst>
                <a:ext uri="{FF2B5EF4-FFF2-40B4-BE49-F238E27FC236}">
                  <a16:creationId xmlns:a16="http://schemas.microsoft.com/office/drawing/2014/main" id="{A9E7F8BA-5922-A5A8-99ED-CBCF6DEC5100}"/>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5" name="Grupp 44">
            <a:extLst>
              <a:ext uri="{FF2B5EF4-FFF2-40B4-BE49-F238E27FC236}">
                <a16:creationId xmlns:a16="http://schemas.microsoft.com/office/drawing/2014/main" id="{4C9ADAFD-6C09-8AB2-D1EA-6394CE796EE3}"/>
              </a:ext>
            </a:extLst>
          </p:cNvPr>
          <p:cNvGrpSpPr/>
          <p:nvPr/>
        </p:nvGrpSpPr>
        <p:grpSpPr>
          <a:xfrm>
            <a:off x="11754786" y="4713814"/>
            <a:ext cx="514885" cy="515622"/>
            <a:chOff x="8183019" y="5898634"/>
            <a:chExt cx="514885" cy="515622"/>
          </a:xfrm>
        </p:grpSpPr>
        <p:sp>
          <p:nvSpPr>
            <p:cNvPr id="46" name="Cirkel">
              <a:extLst>
                <a:ext uri="{FF2B5EF4-FFF2-40B4-BE49-F238E27FC236}">
                  <a16:creationId xmlns:a16="http://schemas.microsoft.com/office/drawing/2014/main" id="{412E95DE-314D-62C1-D9BE-C759818AD13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27CC0112-C0F1-CE44-3F4E-7926E4F73A6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8" name="Grupp 47">
            <a:extLst>
              <a:ext uri="{FF2B5EF4-FFF2-40B4-BE49-F238E27FC236}">
                <a16:creationId xmlns:a16="http://schemas.microsoft.com/office/drawing/2014/main" id="{A3C7398E-5EED-7343-687D-67CD53692864}"/>
              </a:ext>
            </a:extLst>
          </p:cNvPr>
          <p:cNvGrpSpPr/>
          <p:nvPr/>
        </p:nvGrpSpPr>
        <p:grpSpPr>
          <a:xfrm>
            <a:off x="8712221" y="4078117"/>
            <a:ext cx="474810" cy="515622"/>
            <a:chOff x="8183019" y="5898634"/>
            <a:chExt cx="474810" cy="515622"/>
          </a:xfrm>
        </p:grpSpPr>
        <p:sp>
          <p:nvSpPr>
            <p:cNvPr id="49" name="Cirkel">
              <a:extLst>
                <a:ext uri="{FF2B5EF4-FFF2-40B4-BE49-F238E27FC236}">
                  <a16:creationId xmlns:a16="http://schemas.microsoft.com/office/drawing/2014/main" id="{C70D7DD6-0BD7-26DE-B560-8EB02F38D9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A64AA186-1395-C783-0475-968421D30413}"/>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1" name="Grupp 50">
            <a:extLst>
              <a:ext uri="{FF2B5EF4-FFF2-40B4-BE49-F238E27FC236}">
                <a16:creationId xmlns:a16="http://schemas.microsoft.com/office/drawing/2014/main" id="{84050126-A2E0-8AB5-921D-43B878C72F74}"/>
              </a:ext>
            </a:extLst>
          </p:cNvPr>
          <p:cNvGrpSpPr/>
          <p:nvPr/>
        </p:nvGrpSpPr>
        <p:grpSpPr>
          <a:xfrm>
            <a:off x="10748804" y="4099692"/>
            <a:ext cx="474810" cy="515622"/>
            <a:chOff x="8183019" y="5898634"/>
            <a:chExt cx="474810" cy="515622"/>
          </a:xfrm>
        </p:grpSpPr>
        <p:sp>
          <p:nvSpPr>
            <p:cNvPr id="52" name="Cirkel">
              <a:extLst>
                <a:ext uri="{FF2B5EF4-FFF2-40B4-BE49-F238E27FC236}">
                  <a16:creationId xmlns:a16="http://schemas.microsoft.com/office/drawing/2014/main" id="{56127297-67B5-6E78-699E-DAC6DCDA600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8D5313C-2BAE-D6D5-69DC-ACB80913CF85}"/>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4" name="Grupp 53">
            <a:extLst>
              <a:ext uri="{FF2B5EF4-FFF2-40B4-BE49-F238E27FC236}">
                <a16:creationId xmlns:a16="http://schemas.microsoft.com/office/drawing/2014/main" id="{9BC7945D-7F91-2729-299B-2EE4B870C81C}"/>
              </a:ext>
            </a:extLst>
          </p:cNvPr>
          <p:cNvGrpSpPr/>
          <p:nvPr/>
        </p:nvGrpSpPr>
        <p:grpSpPr>
          <a:xfrm>
            <a:off x="9687471" y="3090534"/>
            <a:ext cx="495649" cy="515622"/>
            <a:chOff x="8183019" y="5898634"/>
            <a:chExt cx="495649" cy="515622"/>
          </a:xfrm>
        </p:grpSpPr>
        <p:sp>
          <p:nvSpPr>
            <p:cNvPr id="55" name="Cirkel">
              <a:extLst>
                <a:ext uri="{FF2B5EF4-FFF2-40B4-BE49-F238E27FC236}">
                  <a16:creationId xmlns:a16="http://schemas.microsoft.com/office/drawing/2014/main" id="{67F7B9EF-29DE-A387-E5FF-9757B18DA7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BB28FF68-E3A2-DBEB-E6D1-39D9B9E751FC}"/>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57" name="Grupp 56">
            <a:extLst>
              <a:ext uri="{FF2B5EF4-FFF2-40B4-BE49-F238E27FC236}">
                <a16:creationId xmlns:a16="http://schemas.microsoft.com/office/drawing/2014/main" id="{5E64870F-4E57-56AC-C89A-83DB4C5CBDFA}"/>
              </a:ext>
            </a:extLst>
          </p:cNvPr>
          <p:cNvGrpSpPr/>
          <p:nvPr/>
        </p:nvGrpSpPr>
        <p:grpSpPr>
          <a:xfrm>
            <a:off x="9698522" y="5944711"/>
            <a:ext cx="513282" cy="515622"/>
            <a:chOff x="8183019" y="5898634"/>
            <a:chExt cx="513282" cy="515622"/>
          </a:xfrm>
        </p:grpSpPr>
        <p:sp>
          <p:nvSpPr>
            <p:cNvPr id="58" name="Cirkel">
              <a:extLst>
                <a:ext uri="{FF2B5EF4-FFF2-40B4-BE49-F238E27FC236}">
                  <a16:creationId xmlns:a16="http://schemas.microsoft.com/office/drawing/2014/main" id="{204149D8-28D4-DC8F-1459-6000E538B3B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4D74DBD4-3B32-15CE-20CE-9FE4D70912AF}"/>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60" name="Grupp 59">
            <a:extLst>
              <a:ext uri="{FF2B5EF4-FFF2-40B4-BE49-F238E27FC236}">
                <a16:creationId xmlns:a16="http://schemas.microsoft.com/office/drawing/2014/main" id="{78354CB7-BF1D-946C-8E90-1EA5BB1547C1}"/>
              </a:ext>
            </a:extLst>
          </p:cNvPr>
          <p:cNvGrpSpPr/>
          <p:nvPr/>
        </p:nvGrpSpPr>
        <p:grpSpPr>
          <a:xfrm>
            <a:off x="8774419" y="5648319"/>
            <a:ext cx="506870" cy="515622"/>
            <a:chOff x="8183019" y="5898634"/>
            <a:chExt cx="506870" cy="515622"/>
          </a:xfrm>
        </p:grpSpPr>
        <p:sp>
          <p:nvSpPr>
            <p:cNvPr id="61" name="Cirkel">
              <a:extLst>
                <a:ext uri="{FF2B5EF4-FFF2-40B4-BE49-F238E27FC236}">
                  <a16:creationId xmlns:a16="http://schemas.microsoft.com/office/drawing/2014/main" id="{2A5A2F42-F73D-28C6-E5B7-59A82315AF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BA037409-B157-8BB8-A506-36BD25EC8E4E}"/>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3" name="Grupp 62">
            <a:extLst>
              <a:ext uri="{FF2B5EF4-FFF2-40B4-BE49-F238E27FC236}">
                <a16:creationId xmlns:a16="http://schemas.microsoft.com/office/drawing/2014/main" id="{9B45AA29-5065-3D0E-E309-6916E4987F8A}"/>
              </a:ext>
            </a:extLst>
          </p:cNvPr>
          <p:cNvGrpSpPr/>
          <p:nvPr/>
        </p:nvGrpSpPr>
        <p:grpSpPr>
          <a:xfrm>
            <a:off x="10741211" y="5645484"/>
            <a:ext cx="506870" cy="515622"/>
            <a:chOff x="8183019" y="5898634"/>
            <a:chExt cx="506870" cy="515622"/>
          </a:xfrm>
        </p:grpSpPr>
        <p:sp>
          <p:nvSpPr>
            <p:cNvPr id="64" name="Cirkel">
              <a:extLst>
                <a:ext uri="{FF2B5EF4-FFF2-40B4-BE49-F238E27FC236}">
                  <a16:creationId xmlns:a16="http://schemas.microsoft.com/office/drawing/2014/main" id="{899AAFE5-03A3-3A10-CEA7-B57EC9D5A573}"/>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textruta 64">
              <a:extLst>
                <a:ext uri="{FF2B5EF4-FFF2-40B4-BE49-F238E27FC236}">
                  <a16:creationId xmlns:a16="http://schemas.microsoft.com/office/drawing/2014/main" id="{F111B266-8B90-02E0-4D86-B685324E8737}"/>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2" name="Grupp 1">
            <a:extLst>
              <a:ext uri="{FF2B5EF4-FFF2-40B4-BE49-F238E27FC236}">
                <a16:creationId xmlns:a16="http://schemas.microsoft.com/office/drawing/2014/main" id="{1AA10ADE-B9C6-8B91-AA6A-88129BAEE256}"/>
              </a:ext>
            </a:extLst>
          </p:cNvPr>
          <p:cNvGrpSpPr/>
          <p:nvPr/>
        </p:nvGrpSpPr>
        <p:grpSpPr>
          <a:xfrm>
            <a:off x="11118384" y="3367870"/>
            <a:ext cx="441146" cy="515622"/>
            <a:chOff x="8183019" y="5898634"/>
            <a:chExt cx="441146" cy="515622"/>
          </a:xfrm>
        </p:grpSpPr>
        <p:sp>
          <p:nvSpPr>
            <p:cNvPr id="3" name="Cirkel">
              <a:extLst>
                <a:ext uri="{FF2B5EF4-FFF2-40B4-BE49-F238E27FC236}">
                  <a16:creationId xmlns:a16="http://schemas.microsoft.com/office/drawing/2014/main" id="{08C52957-EE73-DC9B-ABEF-65129469EBE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 name="textruta 4">
              <a:extLst>
                <a:ext uri="{FF2B5EF4-FFF2-40B4-BE49-F238E27FC236}">
                  <a16:creationId xmlns:a16="http://schemas.microsoft.com/office/drawing/2014/main" id="{1495613B-97C7-3D2F-B407-B4417042D232}"/>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7" name="Grupp 6">
            <a:extLst>
              <a:ext uri="{FF2B5EF4-FFF2-40B4-BE49-F238E27FC236}">
                <a16:creationId xmlns:a16="http://schemas.microsoft.com/office/drawing/2014/main" id="{E57CA1A9-526B-2F80-62D2-384B6FD297FA}"/>
              </a:ext>
            </a:extLst>
          </p:cNvPr>
          <p:cNvGrpSpPr/>
          <p:nvPr/>
        </p:nvGrpSpPr>
        <p:grpSpPr>
          <a:xfrm>
            <a:off x="8338325" y="3374558"/>
            <a:ext cx="428322" cy="515622"/>
            <a:chOff x="8183019" y="5898634"/>
            <a:chExt cx="428322" cy="515622"/>
          </a:xfrm>
        </p:grpSpPr>
        <p:sp>
          <p:nvSpPr>
            <p:cNvPr id="8" name="Cirkel">
              <a:extLst>
                <a:ext uri="{FF2B5EF4-FFF2-40B4-BE49-F238E27FC236}">
                  <a16:creationId xmlns:a16="http://schemas.microsoft.com/office/drawing/2014/main" id="{4F732EF9-0CA3-046B-7D7F-8E74C5AE6A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textruta 8">
              <a:extLst>
                <a:ext uri="{FF2B5EF4-FFF2-40B4-BE49-F238E27FC236}">
                  <a16:creationId xmlns:a16="http://schemas.microsoft.com/office/drawing/2014/main" id="{8E8D00A7-AE89-0B04-DF0E-CA65E18928EE}"/>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pic>
        <p:nvPicPr>
          <p:cNvPr id="12" name="Bildobjekt 11" descr="En bild som visar Grafik, logotyp, kyckling, text&#10;&#10;Automatiskt genererad beskrivning">
            <a:extLst>
              <a:ext uri="{FF2B5EF4-FFF2-40B4-BE49-F238E27FC236}">
                <a16:creationId xmlns:a16="http://schemas.microsoft.com/office/drawing/2014/main" id="{5F3863BD-A6F7-A3BA-2926-B85C031CB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0" name="Rubrik 3">
            <a:extLst>
              <a:ext uri="{FF2B5EF4-FFF2-40B4-BE49-F238E27FC236}">
                <a16:creationId xmlns:a16="http://schemas.microsoft.com/office/drawing/2014/main" id="{9AE99B60-D70C-EB09-CBFE-5B10B067613A}"/>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22" name="Rubrik 1">
            <a:extLst>
              <a:ext uri="{FF2B5EF4-FFF2-40B4-BE49-F238E27FC236}">
                <a16:creationId xmlns:a16="http://schemas.microsoft.com/office/drawing/2014/main" id="{13CA664B-6D4F-A7C7-57AC-9A0F660E428E}"/>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4" name="textruta 23">
            <a:extLst>
              <a:ext uri="{FF2B5EF4-FFF2-40B4-BE49-F238E27FC236}">
                <a16:creationId xmlns:a16="http://schemas.microsoft.com/office/drawing/2014/main" id="{6A046BC4-71F4-51AF-6523-F56D56E2EC29}"/>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Tree>
    <p:extLst>
      <p:ext uri="{BB962C8B-B14F-4D97-AF65-F5344CB8AC3E}">
        <p14:creationId xmlns:p14="http://schemas.microsoft.com/office/powerpoint/2010/main" val="189096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par>
                                <p:cTn id="17" presetID="10"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xEl>
                                              <p:pRg st="0" end="0"/>
                                            </p:txEl>
                                          </p:spTgt>
                                        </p:tgtEl>
                                        <p:attrNameLst>
                                          <p:attrName>style.visibility</p:attrName>
                                        </p:attrNameLst>
                                      </p:cBhvr>
                                      <p:to>
                                        <p:strVal val="visible"/>
                                      </p:to>
                                    </p:set>
                                    <p:animEffect transition="in" filter="fade">
                                      <p:cBhvr>
                                        <p:cTn id="46" dur="500"/>
                                        <p:tgtEl>
                                          <p:spTgt spid="19">
                                            <p:txEl>
                                              <p:pRg st="0" end="0"/>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xEl>
                                              <p:pRg st="1" end="1"/>
                                            </p:txEl>
                                          </p:spTgt>
                                        </p:tgtEl>
                                        <p:attrNameLst>
                                          <p:attrName>style.visibility</p:attrName>
                                        </p:attrNameLst>
                                      </p:cBhvr>
                                      <p:to>
                                        <p:strVal val="visible"/>
                                      </p:to>
                                    </p:set>
                                    <p:animEffect transition="in" filter="fade">
                                      <p:cBhvr>
                                        <p:cTn id="49" dur="500"/>
                                        <p:tgtEl>
                                          <p:spTgt spid="19">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9">
                                            <p:txEl>
                                              <p:pRg st="2" end="2"/>
                                            </p:txEl>
                                          </p:spTgt>
                                        </p:tgtEl>
                                        <p:attrNameLst>
                                          <p:attrName>style.visibility</p:attrName>
                                        </p:attrNameLst>
                                      </p:cBhvr>
                                      <p:to>
                                        <p:strVal val="visible"/>
                                      </p:to>
                                    </p:set>
                                    <p:animEffect transition="in" filter="fade">
                                      <p:cBhvr>
                                        <p:cTn id="54" dur="500"/>
                                        <p:tgtEl>
                                          <p:spTgt spid="19">
                                            <p:txEl>
                                              <p:pRg st="2" end="2"/>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19">
                                            <p:txEl>
                                              <p:pRg st="3" end="3"/>
                                            </p:txEl>
                                          </p:spTgt>
                                        </p:tgtEl>
                                        <p:attrNameLst>
                                          <p:attrName>style.visibility</p:attrName>
                                        </p:attrNameLst>
                                      </p:cBhvr>
                                      <p:to>
                                        <p:strVal val="visible"/>
                                      </p:to>
                                    </p:set>
                                    <p:animEffect transition="in" filter="fade">
                                      <p:cBhvr>
                                        <p:cTn id="57" dur="500"/>
                                        <p:tgtEl>
                                          <p:spTgt spid="19">
                                            <p:txEl>
                                              <p:pRg st="3" end="3"/>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19">
                                            <p:txEl>
                                              <p:pRg st="4" end="4"/>
                                            </p:txEl>
                                          </p:spTgt>
                                        </p:tgtEl>
                                        <p:attrNameLst>
                                          <p:attrName>style.visibility</p:attrName>
                                        </p:attrNameLst>
                                      </p:cBhvr>
                                      <p:to>
                                        <p:strVal val="visible"/>
                                      </p:to>
                                    </p:set>
                                    <p:animEffect transition="in" filter="fade">
                                      <p:cBhvr>
                                        <p:cTn id="60" dur="500"/>
                                        <p:tgtEl>
                                          <p:spTgt spid="19">
                                            <p:txEl>
                                              <p:pRg st="4" end="4"/>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19">
                                            <p:txEl>
                                              <p:pRg st="5" end="5"/>
                                            </p:txEl>
                                          </p:spTgt>
                                        </p:tgtEl>
                                        <p:attrNameLst>
                                          <p:attrName>style.visibility</p:attrName>
                                        </p:attrNameLst>
                                      </p:cBhvr>
                                      <p:to>
                                        <p:strVal val="visible"/>
                                      </p:to>
                                    </p:set>
                                    <p:animEffect transition="in" filter="fade">
                                      <p:cBhvr>
                                        <p:cTn id="63" dur="500"/>
                                        <p:tgtEl>
                                          <p:spTgt spid="19">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9">
                                            <p:txEl>
                                              <p:pRg st="7" end="7"/>
                                            </p:txEl>
                                          </p:spTgt>
                                        </p:tgtEl>
                                        <p:attrNameLst>
                                          <p:attrName>style.visibility</p:attrName>
                                        </p:attrNameLst>
                                      </p:cBhvr>
                                      <p:to>
                                        <p:strVal val="visible"/>
                                      </p:to>
                                    </p:set>
                                    <p:animEffect transition="in" filter="fade">
                                      <p:cBhvr>
                                        <p:cTn id="68" dur="500"/>
                                        <p:tgtEl>
                                          <p:spTgt spid="19">
                                            <p:txEl>
                                              <p:pRg st="7" end="7"/>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9">
                                            <p:txEl>
                                              <p:pRg st="8" end="8"/>
                                            </p:txEl>
                                          </p:spTgt>
                                        </p:tgtEl>
                                        <p:attrNameLst>
                                          <p:attrName>style.visibility</p:attrName>
                                        </p:attrNameLst>
                                      </p:cBhvr>
                                      <p:to>
                                        <p:strVal val="visible"/>
                                      </p:to>
                                    </p:set>
                                    <p:animEffect transition="in" filter="fade">
                                      <p:cBhvr>
                                        <p:cTn id="73" dur="500"/>
                                        <p:tgtEl>
                                          <p:spTgt spid="19">
                                            <p:txEl>
                                              <p:pRg st="8" end="8"/>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19">
                                            <p:txEl>
                                              <p:pRg st="9" end="9"/>
                                            </p:txEl>
                                          </p:spTgt>
                                        </p:tgtEl>
                                        <p:attrNameLst>
                                          <p:attrName>style.visibility</p:attrName>
                                        </p:attrNameLst>
                                      </p:cBhvr>
                                      <p:to>
                                        <p:strVal val="visible"/>
                                      </p:to>
                                    </p:set>
                                    <p:animEffect transition="in" filter="fade">
                                      <p:cBhvr>
                                        <p:cTn id="76" dur="500"/>
                                        <p:tgtEl>
                                          <p:spTgt spid="19">
                                            <p:txEl>
                                              <p:pRg st="9" end="9"/>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19">
                                            <p:txEl>
                                              <p:pRg st="10" end="10"/>
                                            </p:txEl>
                                          </p:spTgt>
                                        </p:tgtEl>
                                        <p:attrNameLst>
                                          <p:attrName>style.visibility</p:attrName>
                                        </p:attrNameLst>
                                      </p:cBhvr>
                                      <p:to>
                                        <p:strVal val="visible"/>
                                      </p:to>
                                    </p:set>
                                    <p:animEffect transition="in" filter="fade">
                                      <p:cBhvr>
                                        <p:cTn id="79" dur="500"/>
                                        <p:tgtEl>
                                          <p:spTgt spid="19">
                                            <p:txEl>
                                              <p:pRg st="10" end="10"/>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19">
                                            <p:txEl>
                                              <p:pRg st="11" end="11"/>
                                            </p:txEl>
                                          </p:spTgt>
                                        </p:tgtEl>
                                        <p:attrNameLst>
                                          <p:attrName>style.visibility</p:attrName>
                                        </p:attrNameLst>
                                      </p:cBhvr>
                                      <p:to>
                                        <p:strVal val="visible"/>
                                      </p:to>
                                    </p:set>
                                    <p:animEffect transition="in" filter="fade">
                                      <p:cBhvr>
                                        <p:cTn id="82" dur="500"/>
                                        <p:tgtEl>
                                          <p:spTgt spid="19">
                                            <p:txEl>
                                              <p:pRg st="11" end="11"/>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19">
                                            <p:txEl>
                                              <p:pRg st="12" end="12"/>
                                            </p:txEl>
                                          </p:spTgt>
                                        </p:tgtEl>
                                        <p:attrNameLst>
                                          <p:attrName>style.visibility</p:attrName>
                                        </p:attrNameLst>
                                      </p:cBhvr>
                                      <p:to>
                                        <p:strVal val="visible"/>
                                      </p:to>
                                    </p:set>
                                    <p:animEffect transition="in" filter="fade">
                                      <p:cBhvr>
                                        <p:cTn id="85" dur="500"/>
                                        <p:tgtEl>
                                          <p:spTgt spid="19">
                                            <p:txEl>
                                              <p:pRg st="12" end="1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9">
                                            <p:txEl>
                                              <p:pRg st="13" end="13"/>
                                            </p:txEl>
                                          </p:spTgt>
                                        </p:tgtEl>
                                        <p:attrNameLst>
                                          <p:attrName>style.visibility</p:attrName>
                                        </p:attrNameLst>
                                      </p:cBhvr>
                                      <p:to>
                                        <p:strVal val="visible"/>
                                      </p:to>
                                    </p:set>
                                    <p:animEffect transition="in" filter="fade">
                                      <p:cBhvr>
                                        <p:cTn id="90" dur="500"/>
                                        <p:tgtEl>
                                          <p:spTgt spid="1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20" name="Rektangel 19">
            <a:extLst>
              <a:ext uri="{FF2B5EF4-FFF2-40B4-BE49-F238E27FC236}">
                <a16:creationId xmlns:a16="http://schemas.microsoft.com/office/drawing/2014/main" id="{EAB16FC8-2B7D-C3ED-1C34-45B29FBEA70A}"/>
              </a:ext>
            </a:extLst>
          </p:cNvPr>
          <p:cNvSpPr/>
          <p:nvPr/>
        </p:nvSpPr>
        <p:spPr>
          <a:xfrm>
            <a:off x="7623417" y="4734037"/>
            <a:ext cx="4560768" cy="173047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Utgångsyta</a:t>
            </a:r>
          </a:p>
        </p:txBody>
      </p:sp>
      <p:sp>
        <p:nvSpPr>
          <p:cNvPr id="25" name="Rektangel 24">
            <a:extLst>
              <a:ext uri="{FF2B5EF4-FFF2-40B4-BE49-F238E27FC236}">
                <a16:creationId xmlns:a16="http://schemas.microsoft.com/office/drawing/2014/main" id="{951EC946-B5C6-E2E8-4866-FC1268279C97}"/>
              </a:ext>
            </a:extLst>
          </p:cNvPr>
          <p:cNvSpPr/>
          <p:nvPr/>
        </p:nvSpPr>
        <p:spPr>
          <a:xfrm>
            <a:off x="7621329" y="3499093"/>
            <a:ext cx="4570672" cy="1244939"/>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a:ea typeface="Calibri"/>
                <a:cs typeface="Calibri"/>
              </a:rPr>
              <a:t>Spelyta 1</a:t>
            </a:r>
          </a:p>
        </p:txBody>
      </p:sp>
      <p:sp>
        <p:nvSpPr>
          <p:cNvPr id="34" name="Rektangel 33">
            <a:extLst>
              <a:ext uri="{FF2B5EF4-FFF2-40B4-BE49-F238E27FC236}">
                <a16:creationId xmlns:a16="http://schemas.microsoft.com/office/drawing/2014/main" id="{246619B4-B6EB-9857-FDC3-6E82FA12C3F9}"/>
              </a:ext>
            </a:extLst>
          </p:cNvPr>
          <p:cNvSpPr/>
          <p:nvPr/>
        </p:nvSpPr>
        <p:spPr>
          <a:xfrm>
            <a:off x="7617934" y="438147"/>
            <a:ext cx="4566251" cy="175806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a:ea typeface="Calibri"/>
                <a:cs typeface="Calibri"/>
              </a:rPr>
              <a:t>Spelyta 3</a:t>
            </a:r>
          </a:p>
        </p:txBody>
      </p:sp>
      <p:sp>
        <p:nvSpPr>
          <p:cNvPr id="26" name="Rektangel 25">
            <a:extLst>
              <a:ext uri="{FF2B5EF4-FFF2-40B4-BE49-F238E27FC236}">
                <a16:creationId xmlns:a16="http://schemas.microsoft.com/office/drawing/2014/main" id="{379EEB31-8469-B469-FBB7-EE7590B4D67A}"/>
              </a:ext>
            </a:extLst>
          </p:cNvPr>
          <p:cNvSpPr/>
          <p:nvPr/>
        </p:nvSpPr>
        <p:spPr>
          <a:xfrm>
            <a:off x="7595949" y="2209928"/>
            <a:ext cx="4596051" cy="127855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a:ea typeface="Calibri"/>
                <a:cs typeface="Calibri"/>
              </a:rPr>
              <a:t>Spelyta 2</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891015" y="1639580"/>
            <a:ext cx="6255913" cy="414569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600">
                <a:solidFill>
                  <a:schemeClr val="bg1"/>
                </a:solidFill>
                <a:latin typeface="Aptos Display"/>
              </a:rPr>
              <a:t>Utgångsyta– MV startar med boll.</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a:solidFill>
                  <a:schemeClr val="bg1"/>
                </a:solidFill>
                <a:latin typeface="Aptos Display"/>
              </a:rPr>
              <a:t>Spelyta 1- Vi arbetar med speluppbyggnad och spelar oss förbi deras press och tar oss uppåt i plan.</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a:solidFill>
                  <a:schemeClr val="bg1"/>
                </a:solidFill>
                <a:latin typeface="Aptos Display"/>
              </a:rPr>
              <a:t>Spelyta 2 – Vi etablerar spel och går framåt när vi får läge.</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a:solidFill>
                  <a:schemeClr val="bg1"/>
                </a:solidFill>
                <a:latin typeface="Aptos Display"/>
              </a:rPr>
              <a:t>Spelyta 3 – Vi tar oss in i Assist zon samt Golden zon för att KTAGM.</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irkel">
            <a:extLst>
              <a:ext uri="{FF2B5EF4-FFF2-40B4-BE49-F238E27FC236}">
                <a16:creationId xmlns:a16="http://schemas.microsoft.com/office/drawing/2014/main" id="{179BECCF-8F80-C893-D9D1-D0C2A16F7922}"/>
              </a:ext>
            </a:extLst>
          </p:cNvPr>
          <p:cNvSpPr/>
          <p:nvPr/>
        </p:nvSpPr>
        <p:spPr>
          <a:xfrm>
            <a:off x="8057994" y="336243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2" name="Cirkel">
            <a:extLst>
              <a:ext uri="{FF2B5EF4-FFF2-40B4-BE49-F238E27FC236}">
                <a16:creationId xmlns:a16="http://schemas.microsoft.com/office/drawing/2014/main" id="{3F03CAB7-53D9-59F4-91A9-D9C99213742B}"/>
              </a:ext>
            </a:extLst>
          </p:cNvPr>
          <p:cNvSpPr/>
          <p:nvPr/>
        </p:nvSpPr>
        <p:spPr>
          <a:xfrm>
            <a:off x="10445899" y="336243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5" name="Cirkel">
            <a:extLst>
              <a:ext uri="{FF2B5EF4-FFF2-40B4-BE49-F238E27FC236}">
                <a16:creationId xmlns:a16="http://schemas.microsoft.com/office/drawing/2014/main" id="{D44F9A18-2C38-64DF-A06A-775D4D454B64}"/>
              </a:ext>
            </a:extLst>
          </p:cNvPr>
          <p:cNvSpPr/>
          <p:nvPr/>
        </p:nvSpPr>
        <p:spPr>
          <a:xfrm>
            <a:off x="10360832" y="451136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8" name="Cirkel">
            <a:extLst>
              <a:ext uri="{FF2B5EF4-FFF2-40B4-BE49-F238E27FC236}">
                <a16:creationId xmlns:a16="http://schemas.microsoft.com/office/drawing/2014/main" id="{0281A5CC-44C7-3446-655E-2736914F4834}"/>
              </a:ext>
            </a:extLst>
          </p:cNvPr>
          <p:cNvSpPr/>
          <p:nvPr/>
        </p:nvSpPr>
        <p:spPr>
          <a:xfrm>
            <a:off x="9799028" y="61071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1" name="Cirkel">
            <a:extLst>
              <a:ext uri="{FF2B5EF4-FFF2-40B4-BE49-F238E27FC236}">
                <a16:creationId xmlns:a16="http://schemas.microsoft.com/office/drawing/2014/main" id="{C47B6E38-423C-F1B7-225D-19338A223274}"/>
              </a:ext>
            </a:extLst>
          </p:cNvPr>
          <p:cNvSpPr/>
          <p:nvPr/>
        </p:nvSpPr>
        <p:spPr>
          <a:xfrm>
            <a:off x="9054220" y="220811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4" name="Cirkel">
            <a:extLst>
              <a:ext uri="{FF2B5EF4-FFF2-40B4-BE49-F238E27FC236}">
                <a16:creationId xmlns:a16="http://schemas.microsoft.com/office/drawing/2014/main" id="{948B6022-E079-3BA4-39D6-B8B3904AB18A}"/>
              </a:ext>
            </a:extLst>
          </p:cNvPr>
          <p:cNvSpPr/>
          <p:nvPr/>
        </p:nvSpPr>
        <p:spPr>
          <a:xfrm>
            <a:off x="8088856" y="220369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7" name="Cirkel">
            <a:extLst>
              <a:ext uri="{FF2B5EF4-FFF2-40B4-BE49-F238E27FC236}">
                <a16:creationId xmlns:a16="http://schemas.microsoft.com/office/drawing/2014/main" id="{3021645E-E312-305E-A08E-44E85C10C0AF}"/>
              </a:ext>
            </a:extLst>
          </p:cNvPr>
          <p:cNvSpPr/>
          <p:nvPr/>
        </p:nvSpPr>
        <p:spPr>
          <a:xfrm>
            <a:off x="11687204" y="220369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0" name="Cirkel">
            <a:extLst>
              <a:ext uri="{FF2B5EF4-FFF2-40B4-BE49-F238E27FC236}">
                <a16:creationId xmlns:a16="http://schemas.microsoft.com/office/drawing/2014/main" id="{71C1F66E-D24B-C918-1271-ECA83E54A377}"/>
              </a:ext>
            </a:extLst>
          </p:cNvPr>
          <p:cNvSpPr/>
          <p:nvPr/>
        </p:nvSpPr>
        <p:spPr>
          <a:xfrm>
            <a:off x="10550365" y="2205278"/>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3" name="Cirkel">
            <a:extLst>
              <a:ext uri="{FF2B5EF4-FFF2-40B4-BE49-F238E27FC236}">
                <a16:creationId xmlns:a16="http://schemas.microsoft.com/office/drawing/2014/main" id="{C9BD44EC-C810-5FDF-BDF7-4DA46031F10D}"/>
              </a:ext>
            </a:extLst>
          </p:cNvPr>
          <p:cNvSpPr/>
          <p:nvPr/>
        </p:nvSpPr>
        <p:spPr>
          <a:xfrm>
            <a:off x="9197965" y="336449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E60C72D2-401A-1FC6-D80A-36909F21BC31}"/>
              </a:ext>
            </a:extLst>
          </p:cNvPr>
          <p:cNvSpPr/>
          <p:nvPr/>
        </p:nvSpPr>
        <p:spPr>
          <a:xfrm>
            <a:off x="11263714" y="33678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75329369-0C16-0710-FD4A-A5F6EE12CB98}"/>
              </a:ext>
            </a:extLst>
          </p:cNvPr>
          <p:cNvSpPr/>
          <p:nvPr/>
        </p:nvSpPr>
        <p:spPr>
          <a:xfrm>
            <a:off x="9245654" y="45063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pic>
        <p:nvPicPr>
          <p:cNvPr id="12" name="Bildobjekt 11" descr="En bild som visar Grafik, logotyp, kyckling, text&#10;&#10;Automatiskt genererad beskrivning">
            <a:extLst>
              <a:ext uri="{FF2B5EF4-FFF2-40B4-BE49-F238E27FC236}">
                <a16:creationId xmlns:a16="http://schemas.microsoft.com/office/drawing/2014/main" id="{D0C781E7-AF4C-F24B-3F4A-4A19C862F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4" name="Rubrik 3">
            <a:extLst>
              <a:ext uri="{FF2B5EF4-FFF2-40B4-BE49-F238E27FC236}">
                <a16:creationId xmlns:a16="http://schemas.microsoft.com/office/drawing/2014/main" id="{EA7AC723-2846-7F96-35A1-520092BE7288}"/>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29" name="Rubrik 1">
            <a:extLst>
              <a:ext uri="{FF2B5EF4-FFF2-40B4-BE49-F238E27FC236}">
                <a16:creationId xmlns:a16="http://schemas.microsoft.com/office/drawing/2014/main" id="{5FB57F76-DD86-AD7E-7696-5DADFB38D89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30" name="textruta 29">
            <a:extLst>
              <a:ext uri="{FF2B5EF4-FFF2-40B4-BE49-F238E27FC236}">
                <a16:creationId xmlns:a16="http://schemas.microsoft.com/office/drawing/2014/main" id="{FD483AFF-1F58-B273-9617-1CCC8DF0219E}"/>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Tree>
    <p:extLst>
      <p:ext uri="{BB962C8B-B14F-4D97-AF65-F5344CB8AC3E}">
        <p14:creationId xmlns:p14="http://schemas.microsoft.com/office/powerpoint/2010/main" val="153452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3" end="3"/>
                                            </p:txEl>
                                          </p:spTgt>
                                        </p:tgtEl>
                                        <p:attrNameLst>
                                          <p:attrName>style.visibility</p:attrName>
                                        </p:attrNameLst>
                                      </p:cBhvr>
                                      <p:to>
                                        <p:strVal val="visible"/>
                                      </p:to>
                                    </p:set>
                                    <p:animEffect transition="in" filter="fade">
                                      <p:cBhvr>
                                        <p:cTn id="12" dur="500"/>
                                        <p:tgtEl>
                                          <p:spTgt spid="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6" end="6"/>
                                            </p:txEl>
                                          </p:spTgt>
                                        </p:tgtEl>
                                        <p:attrNameLst>
                                          <p:attrName>style.visibility</p:attrName>
                                        </p:attrNameLst>
                                      </p:cBhvr>
                                      <p:to>
                                        <p:strVal val="visible"/>
                                      </p:to>
                                    </p:set>
                                    <p:animEffect transition="in" filter="fade">
                                      <p:cBhvr>
                                        <p:cTn id="17" dur="500"/>
                                        <p:tgtEl>
                                          <p:spTgt spid="1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9" end="9"/>
                                            </p:txEl>
                                          </p:spTgt>
                                        </p:tgtEl>
                                        <p:attrNameLst>
                                          <p:attrName>style.visibility</p:attrName>
                                        </p:attrNameLst>
                                      </p:cBhvr>
                                      <p:to>
                                        <p:strVal val="visible"/>
                                      </p:to>
                                    </p:set>
                                    <p:animEffect transition="in" filter="fade">
                                      <p:cBhvr>
                                        <p:cTn id="2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2"/>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602621" y="86233"/>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651498" y="1593506"/>
            <a:ext cx="6255913" cy="513542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dirty="0">
                <a:solidFill>
                  <a:schemeClr val="bg1"/>
                </a:solidFill>
                <a:latin typeface="Aptos Display" panose="020B0004020202020204" pitchFamily="34" charset="0"/>
              </a:rPr>
              <a:t>Vi ska sträva efter att våra backar sköter uppspelen. Vilket gör att MV ALLTID rullar ut bollen.</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err="1">
                <a:solidFill>
                  <a:schemeClr val="bg1"/>
                </a:solidFill>
                <a:latin typeface="Aptos Display" panose="020B0004020202020204" pitchFamily="34" charset="0"/>
              </a:rPr>
              <a:t>Wingback</a:t>
            </a:r>
            <a:r>
              <a:rPr lang="sv-SE" sz="1600" dirty="0">
                <a:solidFill>
                  <a:schemeClr val="bg1"/>
                </a:solidFill>
                <a:latin typeface="Aptos Display" panose="020B0004020202020204" pitchFamily="34" charset="0"/>
              </a:rPr>
              <a:t> ska stå för beredd och göra sig spelbar i yttre-korridor.</a:t>
            </a:r>
          </a:p>
          <a:p>
            <a:pPr>
              <a:tabLst>
                <a:tab pos="355600" algn="l"/>
              </a:tabLst>
            </a:pPr>
            <a:r>
              <a:rPr lang="sv-SE" sz="1600" dirty="0">
                <a:solidFill>
                  <a:schemeClr val="bg1"/>
                </a:solidFill>
                <a:latin typeface="Aptos Display" panose="020B0004020202020204" pitchFamily="34" charset="0"/>
              </a:rPr>
              <a:t>6:a ska vara spelbar centralt. </a:t>
            </a:r>
          </a:p>
          <a:p>
            <a:pPr>
              <a:tabLst>
                <a:tab pos="355600" algn="l"/>
              </a:tabLst>
            </a:pPr>
            <a:r>
              <a:rPr lang="sv-SE" sz="1600" dirty="0">
                <a:solidFill>
                  <a:schemeClr val="bg1"/>
                </a:solidFill>
                <a:latin typeface="Aptos Display" panose="020B0004020202020204" pitchFamily="34" charset="0"/>
              </a:rPr>
              <a:t>8:or gör sig spelbar i inre korridor.</a:t>
            </a:r>
          </a:p>
          <a:p>
            <a:pPr>
              <a:tabLst>
                <a:tab pos="355600" algn="l"/>
              </a:tabLst>
            </a:pPr>
            <a:r>
              <a:rPr lang="sv-SE" sz="1600" dirty="0">
                <a:solidFill>
                  <a:schemeClr val="bg1"/>
                </a:solidFill>
                <a:latin typeface="Aptos Display" panose="020B0004020202020204" pitchFamily="34" charset="0"/>
              </a:rPr>
              <a:t>Forward hotar med djupledslöpning.</a:t>
            </a:r>
          </a:p>
          <a:p>
            <a:pPr>
              <a:tabLst>
                <a:tab pos="355600" algn="l"/>
              </a:tabLst>
            </a:pPr>
            <a:r>
              <a:rPr lang="sv-SE" sz="1600" dirty="0">
                <a:solidFill>
                  <a:schemeClr val="bg1"/>
                </a:solidFill>
                <a:latin typeface="Aptos Display" panose="020B0004020202020204" pitchFamily="34" charset="0"/>
              </a:rPr>
              <a:t>Ytter Forward hotar med djupledslöpning vid opressad medspelare och  spelarbar i inre/Yttrekorridor vid pressad spelare.</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Sträva efter att spela rättvänd eller halvt-rättvänd spelare. </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a:rPr>
              <a:t>Sträva efter att ha spelare i alla korridorer i uppspelen.</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Uppmuntra spelarna att ta meter med bollen genom att driva fram boll.</a:t>
            </a:r>
          </a:p>
          <a:p>
            <a:pPr>
              <a:tabLst>
                <a:tab pos="355600" algn="l"/>
              </a:tabLst>
            </a:pPr>
            <a:endParaRPr lang="sv-SE" sz="1600" dirty="0">
              <a:solidFill>
                <a:schemeClr val="bg1"/>
              </a:solidFill>
              <a:latin typeface="+mn-lt"/>
            </a:endParaRP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sp>
        <p:nvSpPr>
          <p:cNvPr id="24" name="Cirkel">
            <a:extLst>
              <a:ext uri="{FF2B5EF4-FFF2-40B4-BE49-F238E27FC236}">
                <a16:creationId xmlns:a16="http://schemas.microsoft.com/office/drawing/2014/main" id="{89CCB324-1B1A-D984-581A-FB09EE5F218F}"/>
              </a:ext>
            </a:extLst>
          </p:cNvPr>
          <p:cNvSpPr/>
          <p:nvPr/>
        </p:nvSpPr>
        <p:spPr>
          <a:xfrm>
            <a:off x="10862387" y="4898434"/>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5" name="Rak pilkoppling 34">
            <a:extLst>
              <a:ext uri="{FF2B5EF4-FFF2-40B4-BE49-F238E27FC236}">
                <a16:creationId xmlns:a16="http://schemas.microsoft.com/office/drawing/2014/main" id="{E084D4E3-A515-F506-6EBB-0B46EA291037}"/>
              </a:ext>
            </a:extLst>
          </p:cNvPr>
          <p:cNvCxnSpPr>
            <a:cxnSpLocks/>
            <a:stCxn id="24" idx="1"/>
          </p:cNvCxnSpPr>
          <p:nvPr/>
        </p:nvCxnSpPr>
        <p:spPr>
          <a:xfrm flipH="1" flipV="1">
            <a:off x="10832041" y="4001056"/>
            <a:ext cx="46162" cy="9131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Rak pilkoppling 47">
            <a:extLst>
              <a:ext uri="{FF2B5EF4-FFF2-40B4-BE49-F238E27FC236}">
                <a16:creationId xmlns:a16="http://schemas.microsoft.com/office/drawing/2014/main" id="{13615CE3-B90C-A18A-12C4-90CAFFFC5C34}"/>
              </a:ext>
            </a:extLst>
          </p:cNvPr>
          <p:cNvCxnSpPr>
            <a:cxnSpLocks/>
          </p:cNvCxnSpPr>
          <p:nvPr/>
        </p:nvCxnSpPr>
        <p:spPr>
          <a:xfrm flipH="1">
            <a:off x="10020678" y="5033403"/>
            <a:ext cx="923690" cy="6566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Rak pilkoppling 44">
            <a:extLst>
              <a:ext uri="{FF2B5EF4-FFF2-40B4-BE49-F238E27FC236}">
                <a16:creationId xmlns:a16="http://schemas.microsoft.com/office/drawing/2014/main" id="{D85D7F20-69DF-E21E-89E9-A5B57FF3E35B}"/>
              </a:ext>
            </a:extLst>
          </p:cNvPr>
          <p:cNvCxnSpPr>
            <a:cxnSpLocks/>
            <a:stCxn id="24" idx="2"/>
          </p:cNvCxnSpPr>
          <p:nvPr/>
        </p:nvCxnSpPr>
        <p:spPr>
          <a:xfrm flipH="1" flipV="1">
            <a:off x="9960449" y="4275116"/>
            <a:ext cx="901938" cy="6773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Rak pilkoppling 33">
            <a:extLst>
              <a:ext uri="{FF2B5EF4-FFF2-40B4-BE49-F238E27FC236}">
                <a16:creationId xmlns:a16="http://schemas.microsoft.com/office/drawing/2014/main" id="{52FA3850-1CA7-7E63-6755-6DFEB5D5A94A}"/>
              </a:ext>
            </a:extLst>
          </p:cNvPr>
          <p:cNvCxnSpPr>
            <a:cxnSpLocks/>
          </p:cNvCxnSpPr>
          <p:nvPr/>
        </p:nvCxnSpPr>
        <p:spPr>
          <a:xfrm flipH="1">
            <a:off x="9164195" y="5033403"/>
            <a:ext cx="1649958" cy="39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9" name="Grupp 48">
            <a:extLst>
              <a:ext uri="{FF2B5EF4-FFF2-40B4-BE49-F238E27FC236}">
                <a16:creationId xmlns:a16="http://schemas.microsoft.com/office/drawing/2014/main" id="{7B247FE6-8E77-1C67-89AC-6B17E9E69D10}"/>
              </a:ext>
            </a:extLst>
          </p:cNvPr>
          <p:cNvGrpSpPr/>
          <p:nvPr/>
        </p:nvGrpSpPr>
        <p:grpSpPr>
          <a:xfrm>
            <a:off x="9623453" y="4130974"/>
            <a:ext cx="474810" cy="515622"/>
            <a:chOff x="8183019" y="5898634"/>
            <a:chExt cx="474810" cy="515622"/>
          </a:xfrm>
        </p:grpSpPr>
        <p:sp>
          <p:nvSpPr>
            <p:cNvPr id="50" name="Cirkel">
              <a:extLst>
                <a:ext uri="{FF2B5EF4-FFF2-40B4-BE49-F238E27FC236}">
                  <a16:creationId xmlns:a16="http://schemas.microsoft.com/office/drawing/2014/main" id="{6DAC9DD5-E38E-748A-A462-8BA008CBB8D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1" name="textruta 50">
              <a:extLst>
                <a:ext uri="{FF2B5EF4-FFF2-40B4-BE49-F238E27FC236}">
                  <a16:creationId xmlns:a16="http://schemas.microsoft.com/office/drawing/2014/main" id="{1B98CA09-9BA0-0058-1872-2CE1A53DB6AE}"/>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52" name="Grupp 51">
            <a:extLst>
              <a:ext uri="{FF2B5EF4-FFF2-40B4-BE49-F238E27FC236}">
                <a16:creationId xmlns:a16="http://schemas.microsoft.com/office/drawing/2014/main" id="{3EFD95C8-CAD3-E7C8-206A-E8BAA62C5A84}"/>
              </a:ext>
            </a:extLst>
          </p:cNvPr>
          <p:cNvGrpSpPr/>
          <p:nvPr/>
        </p:nvGrpSpPr>
        <p:grpSpPr>
          <a:xfrm>
            <a:off x="8719919" y="5006434"/>
            <a:ext cx="506870" cy="515622"/>
            <a:chOff x="8183019" y="5898634"/>
            <a:chExt cx="506870" cy="515622"/>
          </a:xfrm>
        </p:grpSpPr>
        <p:sp>
          <p:nvSpPr>
            <p:cNvPr id="53" name="Cirkel">
              <a:extLst>
                <a:ext uri="{FF2B5EF4-FFF2-40B4-BE49-F238E27FC236}">
                  <a16:creationId xmlns:a16="http://schemas.microsoft.com/office/drawing/2014/main" id="{8108D8C9-362D-8968-14AC-7EC9704601E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4" name="textruta 53">
              <a:extLst>
                <a:ext uri="{FF2B5EF4-FFF2-40B4-BE49-F238E27FC236}">
                  <a16:creationId xmlns:a16="http://schemas.microsoft.com/office/drawing/2014/main" id="{7256FFFB-15D2-3361-2D87-BC6D9FA176A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5" name="Grupp 54">
            <a:extLst>
              <a:ext uri="{FF2B5EF4-FFF2-40B4-BE49-F238E27FC236}">
                <a16:creationId xmlns:a16="http://schemas.microsoft.com/office/drawing/2014/main" id="{A2822E21-F93C-8853-A118-AC9F9E7F559C}"/>
              </a:ext>
            </a:extLst>
          </p:cNvPr>
          <p:cNvGrpSpPr/>
          <p:nvPr/>
        </p:nvGrpSpPr>
        <p:grpSpPr>
          <a:xfrm>
            <a:off x="10686711" y="5003599"/>
            <a:ext cx="506870" cy="515622"/>
            <a:chOff x="8183019" y="5898634"/>
            <a:chExt cx="506870" cy="515622"/>
          </a:xfrm>
        </p:grpSpPr>
        <p:sp>
          <p:nvSpPr>
            <p:cNvPr id="56" name="Cirkel">
              <a:extLst>
                <a:ext uri="{FF2B5EF4-FFF2-40B4-BE49-F238E27FC236}">
                  <a16:creationId xmlns:a16="http://schemas.microsoft.com/office/drawing/2014/main" id="{0A72172D-4AE3-6AFC-BCFE-3DFFC8E28E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E16D04F2-CF2D-BE4F-460C-4C13905C90E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8" name="Grupp 57">
            <a:extLst>
              <a:ext uri="{FF2B5EF4-FFF2-40B4-BE49-F238E27FC236}">
                <a16:creationId xmlns:a16="http://schemas.microsoft.com/office/drawing/2014/main" id="{7DEDCE17-C456-40CD-666A-606881CE51FC}"/>
              </a:ext>
            </a:extLst>
          </p:cNvPr>
          <p:cNvGrpSpPr/>
          <p:nvPr/>
        </p:nvGrpSpPr>
        <p:grpSpPr>
          <a:xfrm>
            <a:off x="8725691" y="3637402"/>
            <a:ext cx="474810" cy="515622"/>
            <a:chOff x="8183019" y="5898634"/>
            <a:chExt cx="474810" cy="515622"/>
          </a:xfrm>
        </p:grpSpPr>
        <p:sp>
          <p:nvSpPr>
            <p:cNvPr id="59" name="Cirkel">
              <a:extLst>
                <a:ext uri="{FF2B5EF4-FFF2-40B4-BE49-F238E27FC236}">
                  <a16:creationId xmlns:a16="http://schemas.microsoft.com/office/drawing/2014/main" id="{23FE867B-3596-ED8D-8425-F3BD92179AD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0" name="textruta 59">
              <a:extLst>
                <a:ext uri="{FF2B5EF4-FFF2-40B4-BE49-F238E27FC236}">
                  <a16:creationId xmlns:a16="http://schemas.microsoft.com/office/drawing/2014/main" id="{6C4D542E-D198-5FA6-FBAB-9D185DE6A76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1" name="Grupp 60">
            <a:extLst>
              <a:ext uri="{FF2B5EF4-FFF2-40B4-BE49-F238E27FC236}">
                <a16:creationId xmlns:a16="http://schemas.microsoft.com/office/drawing/2014/main" id="{BA73A378-294A-DD00-53B1-7251208DBE81}"/>
              </a:ext>
            </a:extLst>
          </p:cNvPr>
          <p:cNvGrpSpPr/>
          <p:nvPr/>
        </p:nvGrpSpPr>
        <p:grpSpPr>
          <a:xfrm>
            <a:off x="10585562" y="3549351"/>
            <a:ext cx="474810" cy="515622"/>
            <a:chOff x="8183019" y="5898634"/>
            <a:chExt cx="474810" cy="515622"/>
          </a:xfrm>
        </p:grpSpPr>
        <p:sp>
          <p:nvSpPr>
            <p:cNvPr id="62" name="Cirkel">
              <a:extLst>
                <a:ext uri="{FF2B5EF4-FFF2-40B4-BE49-F238E27FC236}">
                  <a16:creationId xmlns:a16="http://schemas.microsoft.com/office/drawing/2014/main" id="{7C3D93F4-1DCA-3D2D-DE2E-AD79EB636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7E6EA198-4FFC-519E-13E2-427AA938BC86}"/>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4" name="Grupp 63">
            <a:extLst>
              <a:ext uri="{FF2B5EF4-FFF2-40B4-BE49-F238E27FC236}">
                <a16:creationId xmlns:a16="http://schemas.microsoft.com/office/drawing/2014/main" id="{3EB1BA47-D514-C08C-1083-641091801786}"/>
              </a:ext>
            </a:extLst>
          </p:cNvPr>
          <p:cNvGrpSpPr/>
          <p:nvPr/>
        </p:nvGrpSpPr>
        <p:grpSpPr>
          <a:xfrm>
            <a:off x="9686184" y="2838781"/>
            <a:ext cx="495649" cy="515622"/>
            <a:chOff x="8183019" y="5898634"/>
            <a:chExt cx="495649" cy="515622"/>
          </a:xfrm>
        </p:grpSpPr>
        <p:sp>
          <p:nvSpPr>
            <p:cNvPr id="65" name="Cirkel">
              <a:extLst>
                <a:ext uri="{FF2B5EF4-FFF2-40B4-BE49-F238E27FC236}">
                  <a16:creationId xmlns:a16="http://schemas.microsoft.com/office/drawing/2014/main" id="{BAB83047-FF69-653F-F31A-F6549304398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0FA23D08-572B-7E98-A90A-C59D6F7F517B}"/>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67" name="Grupp 66">
            <a:extLst>
              <a:ext uri="{FF2B5EF4-FFF2-40B4-BE49-F238E27FC236}">
                <a16:creationId xmlns:a16="http://schemas.microsoft.com/office/drawing/2014/main" id="{23D0E6B1-CEE9-CFC5-B8D7-6D73608E00EC}"/>
              </a:ext>
            </a:extLst>
          </p:cNvPr>
          <p:cNvGrpSpPr/>
          <p:nvPr/>
        </p:nvGrpSpPr>
        <p:grpSpPr>
          <a:xfrm>
            <a:off x="7663379" y="4713814"/>
            <a:ext cx="514885" cy="515622"/>
            <a:chOff x="8183019" y="5898634"/>
            <a:chExt cx="514885" cy="515622"/>
          </a:xfrm>
        </p:grpSpPr>
        <p:sp>
          <p:nvSpPr>
            <p:cNvPr id="68" name="Cirkel">
              <a:extLst>
                <a:ext uri="{FF2B5EF4-FFF2-40B4-BE49-F238E27FC236}">
                  <a16:creationId xmlns:a16="http://schemas.microsoft.com/office/drawing/2014/main" id="{D85090E2-4719-E1FD-0D70-0717CA1429D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B3A98702-790F-833D-5DA3-330FA1458B5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0" name="Grupp 69">
            <a:extLst>
              <a:ext uri="{FF2B5EF4-FFF2-40B4-BE49-F238E27FC236}">
                <a16:creationId xmlns:a16="http://schemas.microsoft.com/office/drawing/2014/main" id="{0A6D742E-A425-E0E1-7210-FF7D37655FD0}"/>
              </a:ext>
            </a:extLst>
          </p:cNvPr>
          <p:cNvGrpSpPr/>
          <p:nvPr/>
        </p:nvGrpSpPr>
        <p:grpSpPr>
          <a:xfrm>
            <a:off x="11681549" y="4001056"/>
            <a:ext cx="514885" cy="515622"/>
            <a:chOff x="8183019" y="5898634"/>
            <a:chExt cx="514885" cy="515622"/>
          </a:xfrm>
        </p:grpSpPr>
        <p:sp>
          <p:nvSpPr>
            <p:cNvPr id="71" name="Cirkel">
              <a:extLst>
                <a:ext uri="{FF2B5EF4-FFF2-40B4-BE49-F238E27FC236}">
                  <a16:creationId xmlns:a16="http://schemas.microsoft.com/office/drawing/2014/main" id="{9EF9E7AF-0EAA-9D95-FFBD-A7D0DD6F0E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A17D5F4A-9DF4-039D-FFAF-CEDC4CC7F1A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3" name="Grupp 72">
            <a:extLst>
              <a:ext uri="{FF2B5EF4-FFF2-40B4-BE49-F238E27FC236}">
                <a16:creationId xmlns:a16="http://schemas.microsoft.com/office/drawing/2014/main" id="{B75A971F-6C1F-4624-CBFA-605DA9850A83}"/>
              </a:ext>
            </a:extLst>
          </p:cNvPr>
          <p:cNvGrpSpPr/>
          <p:nvPr/>
        </p:nvGrpSpPr>
        <p:grpSpPr>
          <a:xfrm>
            <a:off x="9669226" y="5677564"/>
            <a:ext cx="513282" cy="515622"/>
            <a:chOff x="8183019" y="5898634"/>
            <a:chExt cx="513282" cy="515622"/>
          </a:xfrm>
        </p:grpSpPr>
        <p:sp>
          <p:nvSpPr>
            <p:cNvPr id="74" name="Cirkel">
              <a:extLst>
                <a:ext uri="{FF2B5EF4-FFF2-40B4-BE49-F238E27FC236}">
                  <a16:creationId xmlns:a16="http://schemas.microsoft.com/office/drawing/2014/main" id="{ADBE0F2A-95B8-493C-900D-860DF5D2F80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2C6E6E1E-760E-BC2C-0A97-F27F649D126C}"/>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3" name="Grupp 2">
            <a:extLst>
              <a:ext uri="{FF2B5EF4-FFF2-40B4-BE49-F238E27FC236}">
                <a16:creationId xmlns:a16="http://schemas.microsoft.com/office/drawing/2014/main" id="{C233858C-C4AB-D9EF-56D2-2C3B07160F4C}"/>
              </a:ext>
            </a:extLst>
          </p:cNvPr>
          <p:cNvGrpSpPr/>
          <p:nvPr/>
        </p:nvGrpSpPr>
        <p:grpSpPr>
          <a:xfrm>
            <a:off x="11099356" y="3029963"/>
            <a:ext cx="441146" cy="515622"/>
            <a:chOff x="8183019" y="5898634"/>
            <a:chExt cx="441146" cy="515622"/>
          </a:xfrm>
        </p:grpSpPr>
        <p:sp>
          <p:nvSpPr>
            <p:cNvPr id="5" name="Cirkel">
              <a:extLst>
                <a:ext uri="{FF2B5EF4-FFF2-40B4-BE49-F238E27FC236}">
                  <a16:creationId xmlns:a16="http://schemas.microsoft.com/office/drawing/2014/main" id="{3E20720C-120F-259C-9A34-0C94FD4AA08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textruta 6">
              <a:extLst>
                <a:ext uri="{FF2B5EF4-FFF2-40B4-BE49-F238E27FC236}">
                  <a16:creationId xmlns:a16="http://schemas.microsoft.com/office/drawing/2014/main" id="{FE0F9E4B-A5D7-E8A7-5AED-5A554D8CBD6E}"/>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8" name="Grupp 7">
            <a:extLst>
              <a:ext uri="{FF2B5EF4-FFF2-40B4-BE49-F238E27FC236}">
                <a16:creationId xmlns:a16="http://schemas.microsoft.com/office/drawing/2014/main" id="{CEDEEAD9-BC4A-FF6D-1205-AC411D6F42DE}"/>
              </a:ext>
            </a:extLst>
          </p:cNvPr>
          <p:cNvGrpSpPr/>
          <p:nvPr/>
        </p:nvGrpSpPr>
        <p:grpSpPr>
          <a:xfrm>
            <a:off x="8319297" y="3036651"/>
            <a:ext cx="428322" cy="515622"/>
            <a:chOff x="8183019" y="5898634"/>
            <a:chExt cx="428322" cy="515622"/>
          </a:xfrm>
        </p:grpSpPr>
        <p:sp>
          <p:nvSpPr>
            <p:cNvPr id="9" name="Cirkel">
              <a:extLst>
                <a:ext uri="{FF2B5EF4-FFF2-40B4-BE49-F238E27FC236}">
                  <a16:creationId xmlns:a16="http://schemas.microsoft.com/office/drawing/2014/main" id="{66CA4D52-1CC5-A91B-E623-48EA33FED80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textruta 9">
              <a:extLst>
                <a:ext uri="{FF2B5EF4-FFF2-40B4-BE49-F238E27FC236}">
                  <a16:creationId xmlns:a16="http://schemas.microsoft.com/office/drawing/2014/main" id="{A91C4281-931F-35A7-A26A-282BD04CA692}"/>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cxnSp>
        <p:nvCxnSpPr>
          <p:cNvPr id="22" name="Rak pilkoppling 21">
            <a:extLst>
              <a:ext uri="{FF2B5EF4-FFF2-40B4-BE49-F238E27FC236}">
                <a16:creationId xmlns:a16="http://schemas.microsoft.com/office/drawing/2014/main" id="{BF50E332-1B91-5F1C-A25E-99B1C93FB628}"/>
              </a:ext>
            </a:extLst>
          </p:cNvPr>
          <p:cNvCxnSpPr>
            <a:cxnSpLocks/>
            <a:stCxn id="24" idx="3"/>
          </p:cNvCxnSpPr>
          <p:nvPr/>
        </p:nvCxnSpPr>
        <p:spPr>
          <a:xfrm flipV="1">
            <a:off x="10878203" y="4130313"/>
            <a:ext cx="898174" cy="860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2" name="Bildobjekt 11" descr="En bild som visar Grafik, logotyp, kyckling, text&#10;&#10;Automatiskt genererad beskrivning">
            <a:extLst>
              <a:ext uri="{FF2B5EF4-FFF2-40B4-BE49-F238E27FC236}">
                <a16:creationId xmlns:a16="http://schemas.microsoft.com/office/drawing/2014/main" id="{FF675F0B-5719-906E-2F12-F21EBDBA4D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0" name="Rubrik 1">
            <a:extLst>
              <a:ext uri="{FF2B5EF4-FFF2-40B4-BE49-F238E27FC236}">
                <a16:creationId xmlns:a16="http://schemas.microsoft.com/office/drawing/2014/main" id="{093A818E-F53F-FDB6-534F-A9F85109AD3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5" name="textruta 24">
            <a:extLst>
              <a:ext uri="{FF2B5EF4-FFF2-40B4-BE49-F238E27FC236}">
                <a16:creationId xmlns:a16="http://schemas.microsoft.com/office/drawing/2014/main" id="{D3BEFFF3-2D5A-33DA-7E8E-FF728AC6D283}"/>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
        <p:nvSpPr>
          <p:cNvPr id="37" name="Rubrik 3">
            <a:extLst>
              <a:ext uri="{FF2B5EF4-FFF2-40B4-BE49-F238E27FC236}">
                <a16:creationId xmlns:a16="http://schemas.microsoft.com/office/drawing/2014/main" id="{9B4200E6-4666-431D-8F8C-C2F5E02CFC50}"/>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61343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animEffect transition="in" filter="fade">
                                      <p:cBhvr>
                                        <p:cTn id="15" dur="500"/>
                                        <p:tgtEl>
                                          <p:spTgt spid="1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4" end="4"/>
                                            </p:txEl>
                                          </p:spTgt>
                                        </p:tgtEl>
                                        <p:attrNameLst>
                                          <p:attrName>style.visibility</p:attrName>
                                        </p:attrNameLst>
                                      </p:cBhvr>
                                      <p:to>
                                        <p:strVal val="visible"/>
                                      </p:to>
                                    </p:set>
                                    <p:animEffect transition="in" filter="fade">
                                      <p:cBhvr>
                                        <p:cTn id="20" dur="500"/>
                                        <p:tgtEl>
                                          <p:spTgt spid="19">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6" end="6"/>
                                            </p:txEl>
                                          </p:spTgt>
                                        </p:tgtEl>
                                        <p:attrNameLst>
                                          <p:attrName>style.visibility</p:attrName>
                                        </p:attrNameLst>
                                      </p:cBhvr>
                                      <p:to>
                                        <p:strVal val="visible"/>
                                      </p:to>
                                    </p:set>
                                    <p:animEffect transition="in" filter="fade">
                                      <p:cBhvr>
                                        <p:cTn id="28" dur="500"/>
                                        <p:tgtEl>
                                          <p:spTgt spid="1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8" end="8"/>
                                            </p:txEl>
                                          </p:spTgt>
                                        </p:tgtEl>
                                        <p:attrNameLst>
                                          <p:attrName>style.visibility</p:attrName>
                                        </p:attrNameLst>
                                      </p:cBhvr>
                                      <p:to>
                                        <p:strVal val="visible"/>
                                      </p:to>
                                    </p:set>
                                    <p:animEffect transition="in" filter="fade">
                                      <p:cBhvr>
                                        <p:cTn id="33" dur="500"/>
                                        <p:tgtEl>
                                          <p:spTgt spid="19">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xEl>
                                              <p:pRg st="10" end="10"/>
                                            </p:txEl>
                                          </p:spTgt>
                                        </p:tgtEl>
                                        <p:attrNameLst>
                                          <p:attrName>style.visibility</p:attrName>
                                        </p:attrNameLst>
                                      </p:cBhvr>
                                      <p:to>
                                        <p:strVal val="visible"/>
                                      </p:to>
                                    </p:set>
                                    <p:animEffect transition="in" filter="fade">
                                      <p:cBhvr>
                                        <p:cTn id="36" dur="500"/>
                                        <p:tgtEl>
                                          <p:spTgt spid="19">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12" end="12"/>
                                            </p:txEl>
                                          </p:spTgt>
                                        </p:tgtEl>
                                        <p:attrNameLst>
                                          <p:attrName>style.visibility</p:attrName>
                                        </p:attrNameLst>
                                      </p:cBhvr>
                                      <p:to>
                                        <p:strVal val="visible"/>
                                      </p:to>
                                    </p:set>
                                    <p:animEffect transition="in" filter="fade">
                                      <p:cBhvr>
                                        <p:cTn id="41" dur="500"/>
                                        <p:tgtEl>
                                          <p:spTgt spid="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67211" y="1576589"/>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9482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anfalla med alla våra spelare.</a:t>
            </a:r>
          </a:p>
          <a:p>
            <a:pPr>
              <a:tabLst>
                <a:tab pos="355600" algn="l"/>
              </a:tabLst>
            </a:pPr>
            <a:r>
              <a:rPr lang="sv-SE" sz="1600">
                <a:solidFill>
                  <a:schemeClr val="bg1"/>
                </a:solidFill>
                <a:latin typeface="Aptos Display" panose="020B0004020202020204" pitchFamily="34" charset="0"/>
              </a:rPr>
              <a:t>Vi ska ta oss in i Golden </a:t>
            </a:r>
            <a:r>
              <a:rPr lang="sv-SE" sz="1600" err="1">
                <a:solidFill>
                  <a:schemeClr val="bg1"/>
                </a:solidFill>
                <a:latin typeface="Aptos Display" panose="020B0004020202020204" pitchFamily="34" charset="0"/>
              </a:rPr>
              <a:t>zone</a:t>
            </a:r>
            <a:r>
              <a:rPr lang="sv-SE" sz="1600">
                <a:solidFill>
                  <a:schemeClr val="bg1"/>
                </a:solidFill>
                <a:latin typeface="Aptos Display" panose="020B0004020202020204" pitchFamily="34" charset="0"/>
              </a:rPr>
              <a:t> med variation genom:</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Djupledsspel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Överlapp</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Avledande rörelse</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Utmana, Finta &amp; Dribbla</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Väggspel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Inlägg</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panose="020B0004020202020204" pitchFamily="34" charset="0"/>
              </a:rPr>
              <a:t>Vi ska etablera spel och ta fram ta oss framåt när yta finns:</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Spelvändningar </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Uppflyttning</a:t>
            </a:r>
          </a:p>
          <a:p>
            <a:pPr marL="342900" indent="-342900">
              <a:buFont typeface="Arial" panose="020B0604020202020204" pitchFamily="34" charset="0"/>
              <a:buChar char="•"/>
              <a:tabLst>
                <a:tab pos="355600" algn="l"/>
              </a:tabLst>
            </a:pPr>
            <a:endParaRPr lang="sv-SE" sz="14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7" name="Rektangel 66">
            <a:extLst>
              <a:ext uri="{FF2B5EF4-FFF2-40B4-BE49-F238E27FC236}">
                <a16:creationId xmlns:a16="http://schemas.microsoft.com/office/drawing/2014/main" id="{C85AF6D9-D68F-51E6-FE44-5C277461DB5B}"/>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70" name="Grupp 69">
            <a:extLst>
              <a:ext uri="{FF2B5EF4-FFF2-40B4-BE49-F238E27FC236}">
                <a16:creationId xmlns:a16="http://schemas.microsoft.com/office/drawing/2014/main" id="{4614D48B-48CA-C0B7-83DE-9F6A141D5E8F}"/>
              </a:ext>
            </a:extLst>
          </p:cNvPr>
          <p:cNvGrpSpPr/>
          <p:nvPr/>
        </p:nvGrpSpPr>
        <p:grpSpPr>
          <a:xfrm>
            <a:off x="7250451" y="4641446"/>
            <a:ext cx="474810" cy="515622"/>
            <a:chOff x="8183019" y="5898634"/>
            <a:chExt cx="474810" cy="515622"/>
          </a:xfrm>
        </p:grpSpPr>
        <p:sp>
          <p:nvSpPr>
            <p:cNvPr id="71" name="Cirkel">
              <a:extLst>
                <a:ext uri="{FF2B5EF4-FFF2-40B4-BE49-F238E27FC236}">
                  <a16:creationId xmlns:a16="http://schemas.microsoft.com/office/drawing/2014/main" id="{26F7A4FD-91F4-74C7-6B5F-A928590C996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88795309-08D0-3E77-4CC0-CD96A41544B9}"/>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3" name="Grupp 72">
            <a:extLst>
              <a:ext uri="{FF2B5EF4-FFF2-40B4-BE49-F238E27FC236}">
                <a16:creationId xmlns:a16="http://schemas.microsoft.com/office/drawing/2014/main" id="{069104ED-E5B9-4CD9-E970-1FB15F79D760}"/>
              </a:ext>
            </a:extLst>
          </p:cNvPr>
          <p:cNvGrpSpPr/>
          <p:nvPr/>
        </p:nvGrpSpPr>
        <p:grpSpPr>
          <a:xfrm>
            <a:off x="9234441" y="4629056"/>
            <a:ext cx="474810" cy="515622"/>
            <a:chOff x="8183019" y="5898634"/>
            <a:chExt cx="474810" cy="515622"/>
          </a:xfrm>
        </p:grpSpPr>
        <p:sp>
          <p:nvSpPr>
            <p:cNvPr id="74" name="Cirkel">
              <a:extLst>
                <a:ext uri="{FF2B5EF4-FFF2-40B4-BE49-F238E27FC236}">
                  <a16:creationId xmlns:a16="http://schemas.microsoft.com/office/drawing/2014/main" id="{49DE20EA-B537-5462-1F2A-E25E4B863FA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A5DF873B-A44E-6B3D-2FBF-776B47EB874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6" name="Grupp 75">
            <a:extLst>
              <a:ext uri="{FF2B5EF4-FFF2-40B4-BE49-F238E27FC236}">
                <a16:creationId xmlns:a16="http://schemas.microsoft.com/office/drawing/2014/main" id="{0BB22E27-2091-C82D-5DCE-9E992DD1F10D}"/>
              </a:ext>
            </a:extLst>
          </p:cNvPr>
          <p:cNvGrpSpPr/>
          <p:nvPr/>
        </p:nvGrpSpPr>
        <p:grpSpPr>
          <a:xfrm>
            <a:off x="8147356" y="3786649"/>
            <a:ext cx="495649" cy="515622"/>
            <a:chOff x="8183019" y="5898634"/>
            <a:chExt cx="495649" cy="515622"/>
          </a:xfrm>
        </p:grpSpPr>
        <p:sp>
          <p:nvSpPr>
            <p:cNvPr id="77" name="Cirkel">
              <a:extLst>
                <a:ext uri="{FF2B5EF4-FFF2-40B4-BE49-F238E27FC236}">
                  <a16:creationId xmlns:a16="http://schemas.microsoft.com/office/drawing/2014/main" id="{679BC230-CA6B-1588-41DA-337013630E0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8" name="textruta 77">
              <a:extLst>
                <a:ext uri="{FF2B5EF4-FFF2-40B4-BE49-F238E27FC236}">
                  <a16:creationId xmlns:a16="http://schemas.microsoft.com/office/drawing/2014/main" id="{D9174256-ECC8-935F-1797-29C65933E53F}"/>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82" name="Grupp 81">
            <a:extLst>
              <a:ext uri="{FF2B5EF4-FFF2-40B4-BE49-F238E27FC236}">
                <a16:creationId xmlns:a16="http://schemas.microsoft.com/office/drawing/2014/main" id="{97155C48-B222-24B4-692C-2FAE7B3E7240}"/>
              </a:ext>
            </a:extLst>
          </p:cNvPr>
          <p:cNvGrpSpPr/>
          <p:nvPr/>
        </p:nvGrpSpPr>
        <p:grpSpPr>
          <a:xfrm>
            <a:off x="7113776" y="6204980"/>
            <a:ext cx="506870" cy="515622"/>
            <a:chOff x="8183019" y="5898634"/>
            <a:chExt cx="506870" cy="515622"/>
          </a:xfrm>
        </p:grpSpPr>
        <p:sp>
          <p:nvSpPr>
            <p:cNvPr id="83" name="Cirkel">
              <a:extLst>
                <a:ext uri="{FF2B5EF4-FFF2-40B4-BE49-F238E27FC236}">
                  <a16:creationId xmlns:a16="http://schemas.microsoft.com/office/drawing/2014/main" id="{7CA55ECA-8F90-9084-3AEA-A2A371AF635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4" name="textruta 83">
              <a:extLst>
                <a:ext uri="{FF2B5EF4-FFF2-40B4-BE49-F238E27FC236}">
                  <a16:creationId xmlns:a16="http://schemas.microsoft.com/office/drawing/2014/main" id="{35236C12-3DF7-2676-CC26-312FDF0DBC2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85" name="Grupp 84">
            <a:extLst>
              <a:ext uri="{FF2B5EF4-FFF2-40B4-BE49-F238E27FC236}">
                <a16:creationId xmlns:a16="http://schemas.microsoft.com/office/drawing/2014/main" id="{07E4A824-4543-C7BD-AD43-D36704896773}"/>
              </a:ext>
            </a:extLst>
          </p:cNvPr>
          <p:cNvGrpSpPr/>
          <p:nvPr/>
        </p:nvGrpSpPr>
        <p:grpSpPr>
          <a:xfrm>
            <a:off x="5855787" y="5049770"/>
            <a:ext cx="514885" cy="515622"/>
            <a:chOff x="8183019" y="5898634"/>
            <a:chExt cx="514885" cy="515622"/>
          </a:xfrm>
        </p:grpSpPr>
        <p:sp>
          <p:nvSpPr>
            <p:cNvPr id="86" name="Cirkel">
              <a:extLst>
                <a:ext uri="{FF2B5EF4-FFF2-40B4-BE49-F238E27FC236}">
                  <a16:creationId xmlns:a16="http://schemas.microsoft.com/office/drawing/2014/main" id="{0B464CBD-AE09-1845-2C26-B86ED6853D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7" name="textruta 86">
              <a:extLst>
                <a:ext uri="{FF2B5EF4-FFF2-40B4-BE49-F238E27FC236}">
                  <a16:creationId xmlns:a16="http://schemas.microsoft.com/office/drawing/2014/main" id="{F3D50959-8AA5-B5C0-5AEF-4FDAACD6677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88" name="Grupp 87">
            <a:extLst>
              <a:ext uri="{FF2B5EF4-FFF2-40B4-BE49-F238E27FC236}">
                <a16:creationId xmlns:a16="http://schemas.microsoft.com/office/drawing/2014/main" id="{F0EF6510-4D4B-CC12-105E-B3A4B8B36A3E}"/>
              </a:ext>
            </a:extLst>
          </p:cNvPr>
          <p:cNvGrpSpPr/>
          <p:nvPr/>
        </p:nvGrpSpPr>
        <p:grpSpPr>
          <a:xfrm>
            <a:off x="10475815" y="5049770"/>
            <a:ext cx="514885" cy="515622"/>
            <a:chOff x="8183019" y="5898634"/>
            <a:chExt cx="514885" cy="515622"/>
          </a:xfrm>
        </p:grpSpPr>
        <p:sp>
          <p:nvSpPr>
            <p:cNvPr id="89" name="Cirkel">
              <a:extLst>
                <a:ext uri="{FF2B5EF4-FFF2-40B4-BE49-F238E27FC236}">
                  <a16:creationId xmlns:a16="http://schemas.microsoft.com/office/drawing/2014/main" id="{B6B94880-3450-9A0F-EF90-2F3984111B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0" name="textruta 89">
              <a:extLst>
                <a:ext uri="{FF2B5EF4-FFF2-40B4-BE49-F238E27FC236}">
                  <a16:creationId xmlns:a16="http://schemas.microsoft.com/office/drawing/2014/main" id="{01372410-982A-8914-B695-E7E3E9FB9BCE}"/>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91" name="Grupp 90">
            <a:extLst>
              <a:ext uri="{FF2B5EF4-FFF2-40B4-BE49-F238E27FC236}">
                <a16:creationId xmlns:a16="http://schemas.microsoft.com/office/drawing/2014/main" id="{153BD41F-2125-5375-FA3D-29F8F0909F0F}"/>
              </a:ext>
            </a:extLst>
          </p:cNvPr>
          <p:cNvGrpSpPr/>
          <p:nvPr/>
        </p:nvGrpSpPr>
        <p:grpSpPr>
          <a:xfrm>
            <a:off x="9080568" y="6202145"/>
            <a:ext cx="506870" cy="515622"/>
            <a:chOff x="8183019" y="5898634"/>
            <a:chExt cx="506870" cy="515622"/>
          </a:xfrm>
        </p:grpSpPr>
        <p:sp>
          <p:nvSpPr>
            <p:cNvPr id="92" name="Cirkel">
              <a:extLst>
                <a:ext uri="{FF2B5EF4-FFF2-40B4-BE49-F238E27FC236}">
                  <a16:creationId xmlns:a16="http://schemas.microsoft.com/office/drawing/2014/main" id="{01161EEC-A46D-3056-F65A-1571AEF46AA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3" name="textruta 92">
              <a:extLst>
                <a:ext uri="{FF2B5EF4-FFF2-40B4-BE49-F238E27FC236}">
                  <a16:creationId xmlns:a16="http://schemas.microsoft.com/office/drawing/2014/main" id="{97D816C2-06E2-24C0-4B94-6C4D6C0FE99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94" name="Grupp 93">
            <a:extLst>
              <a:ext uri="{FF2B5EF4-FFF2-40B4-BE49-F238E27FC236}">
                <a16:creationId xmlns:a16="http://schemas.microsoft.com/office/drawing/2014/main" id="{B361EE10-409D-7241-1CE3-712C55A9C48D}"/>
              </a:ext>
            </a:extLst>
          </p:cNvPr>
          <p:cNvGrpSpPr/>
          <p:nvPr/>
        </p:nvGrpSpPr>
        <p:grpSpPr>
          <a:xfrm>
            <a:off x="8168195" y="5407695"/>
            <a:ext cx="474810" cy="515622"/>
            <a:chOff x="8183019" y="5898634"/>
            <a:chExt cx="474810" cy="515622"/>
          </a:xfrm>
        </p:grpSpPr>
        <p:sp>
          <p:nvSpPr>
            <p:cNvPr id="95" name="Cirkel">
              <a:extLst>
                <a:ext uri="{FF2B5EF4-FFF2-40B4-BE49-F238E27FC236}">
                  <a16:creationId xmlns:a16="http://schemas.microsoft.com/office/drawing/2014/main" id="{A6EC0F66-40C3-B2B6-A3A1-9D98DF3E4B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6" name="textruta 95">
              <a:extLst>
                <a:ext uri="{FF2B5EF4-FFF2-40B4-BE49-F238E27FC236}">
                  <a16:creationId xmlns:a16="http://schemas.microsoft.com/office/drawing/2014/main" id="{0D298F2D-3AE3-7BC1-F4DD-FA8E5AEFC5F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3" name="Grupp 2">
            <a:extLst>
              <a:ext uri="{FF2B5EF4-FFF2-40B4-BE49-F238E27FC236}">
                <a16:creationId xmlns:a16="http://schemas.microsoft.com/office/drawing/2014/main" id="{CB6EEDB6-CB21-582E-8A9E-1D6A2BBB3D1D}"/>
              </a:ext>
            </a:extLst>
          </p:cNvPr>
          <p:cNvGrpSpPr/>
          <p:nvPr/>
        </p:nvGrpSpPr>
        <p:grpSpPr>
          <a:xfrm>
            <a:off x="9735874" y="4008202"/>
            <a:ext cx="441146" cy="515622"/>
            <a:chOff x="8183019" y="5898634"/>
            <a:chExt cx="441146" cy="515622"/>
          </a:xfrm>
        </p:grpSpPr>
        <p:sp>
          <p:nvSpPr>
            <p:cNvPr id="4" name="Cirkel">
              <a:extLst>
                <a:ext uri="{FF2B5EF4-FFF2-40B4-BE49-F238E27FC236}">
                  <a16:creationId xmlns:a16="http://schemas.microsoft.com/office/drawing/2014/main" id="{F2D1B5BE-421C-813D-2A14-8FB7DE32F32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textruta 6">
              <a:extLst>
                <a:ext uri="{FF2B5EF4-FFF2-40B4-BE49-F238E27FC236}">
                  <a16:creationId xmlns:a16="http://schemas.microsoft.com/office/drawing/2014/main" id="{275CB01E-3DE1-29FC-6C10-7986DFCE4D3A}"/>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8" name="Grupp 7">
            <a:extLst>
              <a:ext uri="{FF2B5EF4-FFF2-40B4-BE49-F238E27FC236}">
                <a16:creationId xmlns:a16="http://schemas.microsoft.com/office/drawing/2014/main" id="{4BBC2FD7-0660-07BB-BAB2-76BD81F54E4F}"/>
              </a:ext>
            </a:extLst>
          </p:cNvPr>
          <p:cNvGrpSpPr/>
          <p:nvPr/>
        </p:nvGrpSpPr>
        <p:grpSpPr>
          <a:xfrm>
            <a:off x="6567108" y="3989914"/>
            <a:ext cx="428322" cy="515622"/>
            <a:chOff x="8183019" y="5898634"/>
            <a:chExt cx="428322" cy="515622"/>
          </a:xfrm>
        </p:grpSpPr>
        <p:sp>
          <p:nvSpPr>
            <p:cNvPr id="9" name="Cirkel">
              <a:extLst>
                <a:ext uri="{FF2B5EF4-FFF2-40B4-BE49-F238E27FC236}">
                  <a16:creationId xmlns:a16="http://schemas.microsoft.com/office/drawing/2014/main" id="{9DBF0377-0823-8867-5B59-04CC2657836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textruta 9">
              <a:extLst>
                <a:ext uri="{FF2B5EF4-FFF2-40B4-BE49-F238E27FC236}">
                  <a16:creationId xmlns:a16="http://schemas.microsoft.com/office/drawing/2014/main" id="{8D45D3DD-CE7A-A8F9-6BBD-23F92D944429}"/>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pic>
        <p:nvPicPr>
          <p:cNvPr id="11" name="Bildobjekt 10" descr="En bild som visar Grafik, logotyp, kyckling, text&#10;&#10;Automatiskt genererad beskrivning">
            <a:extLst>
              <a:ext uri="{FF2B5EF4-FFF2-40B4-BE49-F238E27FC236}">
                <a16:creationId xmlns:a16="http://schemas.microsoft.com/office/drawing/2014/main" id="{23E1DE05-68E8-950E-EFEC-FFFD97AB6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2" name="Rubrik 3">
            <a:extLst>
              <a:ext uri="{FF2B5EF4-FFF2-40B4-BE49-F238E27FC236}">
                <a16:creationId xmlns:a16="http://schemas.microsoft.com/office/drawing/2014/main" id="{1C4EEBEC-F86C-28F6-2A87-2CF8B743A505}"/>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20" name="textruta 19">
            <a:extLst>
              <a:ext uri="{FF2B5EF4-FFF2-40B4-BE49-F238E27FC236}">
                <a16:creationId xmlns:a16="http://schemas.microsoft.com/office/drawing/2014/main" id="{ED6B50E9-5CC7-B9E9-E491-34FABF077977}"/>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21" name="Rubrik 1">
            <a:extLst>
              <a:ext uri="{FF2B5EF4-FFF2-40B4-BE49-F238E27FC236}">
                <a16:creationId xmlns:a16="http://schemas.microsoft.com/office/drawing/2014/main" id="{7DED6E29-FB56-00E4-E208-7658596FA583}"/>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Tree>
    <p:extLst>
      <p:ext uri="{BB962C8B-B14F-4D97-AF65-F5344CB8AC3E}">
        <p14:creationId xmlns:p14="http://schemas.microsoft.com/office/powerpoint/2010/main" val="414052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fade">
                                      <p:cBhvr>
                                        <p:cTn id="24" dur="500"/>
                                        <p:tgtEl>
                                          <p:spTgt spid="1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fade">
                                      <p:cBhvr>
                                        <p:cTn id="27" dur="500"/>
                                        <p:tgtEl>
                                          <p:spTgt spid="1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fade">
                                      <p:cBhvr>
                                        <p:cTn id="30" dur="500"/>
                                        <p:tgtEl>
                                          <p:spTgt spid="1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xEl>
                                              <p:pRg st="9" end="9"/>
                                            </p:txEl>
                                          </p:spTgt>
                                        </p:tgtEl>
                                        <p:attrNameLst>
                                          <p:attrName>style.visibility</p:attrName>
                                        </p:attrNameLst>
                                      </p:cBhvr>
                                      <p:to>
                                        <p:strVal val="visible"/>
                                      </p:to>
                                    </p:set>
                                    <p:animEffect transition="in" filter="fade">
                                      <p:cBhvr>
                                        <p:cTn id="35" dur="500"/>
                                        <p:tgtEl>
                                          <p:spTgt spid="19">
                                            <p:txEl>
                                              <p:pRg st="9" end="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10" end="10"/>
                                            </p:txEl>
                                          </p:spTgt>
                                        </p:tgtEl>
                                        <p:attrNameLst>
                                          <p:attrName>style.visibility</p:attrName>
                                        </p:attrNameLst>
                                      </p:cBhvr>
                                      <p:to>
                                        <p:strVal val="visible"/>
                                      </p:to>
                                    </p:set>
                                    <p:animEffect transition="in" filter="fade">
                                      <p:cBhvr>
                                        <p:cTn id="40" dur="500"/>
                                        <p:tgtEl>
                                          <p:spTgt spid="19">
                                            <p:txEl>
                                              <p:pRg st="10" end="1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xEl>
                                              <p:pRg st="11" end="11"/>
                                            </p:txEl>
                                          </p:spTgt>
                                        </p:tgtEl>
                                        <p:attrNameLst>
                                          <p:attrName>style.visibility</p:attrName>
                                        </p:attrNameLst>
                                      </p:cBhvr>
                                      <p:to>
                                        <p:strVal val="visible"/>
                                      </p:to>
                                    </p:set>
                                    <p:animEffect transition="in" filter="fade">
                                      <p:cBhvr>
                                        <p:cTn id="43"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95675" y="1583451"/>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Vi ska sträva efter att ta oss in i Assist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och Golden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med kontroll.</a:t>
            </a:r>
          </a:p>
          <a:p>
            <a:pPr>
              <a:tabLst>
                <a:tab pos="355600" algn="l"/>
              </a:tabLst>
            </a:pPr>
            <a:r>
              <a:rPr lang="sv-SE" sz="1400" err="1">
                <a:solidFill>
                  <a:schemeClr val="bg1"/>
                </a:solidFill>
                <a:latin typeface="Aptos Display" panose="020B0004020202020204" pitchFamily="34" charset="0"/>
              </a:rPr>
              <a:t>WingBack</a:t>
            </a:r>
            <a:r>
              <a:rPr lang="sv-SE" sz="1400">
                <a:solidFill>
                  <a:schemeClr val="bg1"/>
                </a:solidFill>
                <a:latin typeface="Aptos Display" panose="020B0004020202020204" pitchFamily="34" charset="0"/>
              </a:rPr>
              <a:t> ska stå för beredd och göra sig spelbar i yttre-korridor.</a:t>
            </a:r>
          </a:p>
          <a:p>
            <a:pPr>
              <a:tabLst>
                <a:tab pos="355600" algn="l"/>
              </a:tabLst>
            </a:pPr>
            <a:r>
              <a:rPr lang="sv-SE" sz="1400">
                <a:solidFill>
                  <a:schemeClr val="bg1"/>
                </a:solidFill>
                <a:latin typeface="Aptos Display" panose="020B0004020202020204" pitchFamily="34" charset="0"/>
              </a:rPr>
              <a:t>6:a ska vara spelbar centralt. </a:t>
            </a:r>
          </a:p>
          <a:p>
            <a:pPr>
              <a:tabLst>
                <a:tab pos="355600" algn="l"/>
              </a:tabLst>
            </a:pPr>
            <a:r>
              <a:rPr lang="sv-SE" sz="1400">
                <a:solidFill>
                  <a:schemeClr val="bg1"/>
                </a:solidFill>
                <a:latin typeface="Aptos Display" panose="020B0004020202020204" pitchFamily="34" charset="0"/>
              </a:rPr>
              <a:t>8:or gör sig spelbar i inre korridor. Eller hotar i djupled bakom deras ytter back.</a:t>
            </a:r>
          </a:p>
          <a:p>
            <a:pPr>
              <a:tabLst>
                <a:tab pos="355600" algn="l"/>
              </a:tabLst>
            </a:pPr>
            <a:r>
              <a:rPr lang="sv-SE" sz="1400">
                <a:solidFill>
                  <a:schemeClr val="bg1"/>
                </a:solidFill>
                <a:latin typeface="Aptos Display" panose="020B0004020202020204" pitchFamily="34" charset="0"/>
              </a:rPr>
              <a:t>Forward hota med djupledslöpning bakom deras centra back.</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Sträva efter att spela rättvänd eller halvt-rättvänd spelare. </a:t>
            </a:r>
          </a:p>
          <a:p>
            <a:pPr>
              <a:tabLst>
                <a:tab pos="355600" algn="l"/>
              </a:tabLst>
            </a:pPr>
            <a:r>
              <a:rPr lang="sv-SE" sz="1400">
                <a:solidFill>
                  <a:schemeClr val="bg1"/>
                </a:solidFill>
                <a:latin typeface="Aptos Display" panose="020B0004020202020204" pitchFamily="34" charset="0"/>
              </a:rPr>
              <a:t>Uppmuntra spelarna att ta meter med bollen genom att driva fram boll när yta finns.</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Våga Utmana, Finta &amp; dribbla i en mot en situationer.</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7" name="Rektangel 6">
            <a:extLst>
              <a:ext uri="{FF2B5EF4-FFF2-40B4-BE49-F238E27FC236}">
                <a16:creationId xmlns:a16="http://schemas.microsoft.com/office/drawing/2014/main" id="{C868B77F-77A2-7890-732E-F7B5DC67253A}"/>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23" name="Grupp 22">
            <a:extLst>
              <a:ext uri="{FF2B5EF4-FFF2-40B4-BE49-F238E27FC236}">
                <a16:creationId xmlns:a16="http://schemas.microsoft.com/office/drawing/2014/main" id="{46A41DE4-179A-E5AC-BEF5-057D5AB6BC6F}"/>
              </a:ext>
            </a:extLst>
          </p:cNvPr>
          <p:cNvGrpSpPr/>
          <p:nvPr/>
        </p:nvGrpSpPr>
        <p:grpSpPr>
          <a:xfrm>
            <a:off x="8147356" y="3786649"/>
            <a:ext cx="495649" cy="515622"/>
            <a:chOff x="8183019" y="5898634"/>
            <a:chExt cx="495649" cy="515622"/>
          </a:xfrm>
        </p:grpSpPr>
        <p:sp>
          <p:nvSpPr>
            <p:cNvPr id="24" name="Cirkel">
              <a:extLst>
                <a:ext uri="{FF2B5EF4-FFF2-40B4-BE49-F238E27FC236}">
                  <a16:creationId xmlns:a16="http://schemas.microsoft.com/office/drawing/2014/main" id="{3756605A-3506-4BDC-0462-9E7EED5F167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textruta 26">
              <a:extLst>
                <a:ext uri="{FF2B5EF4-FFF2-40B4-BE49-F238E27FC236}">
                  <a16:creationId xmlns:a16="http://schemas.microsoft.com/office/drawing/2014/main" id="{2672F744-D377-4A8A-B945-7CF7C4A3DB49}"/>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28" name="Grupp 27">
            <a:extLst>
              <a:ext uri="{FF2B5EF4-FFF2-40B4-BE49-F238E27FC236}">
                <a16:creationId xmlns:a16="http://schemas.microsoft.com/office/drawing/2014/main" id="{BC069297-BF17-DE25-1C2B-09371E3986AA}"/>
              </a:ext>
            </a:extLst>
          </p:cNvPr>
          <p:cNvGrpSpPr/>
          <p:nvPr/>
        </p:nvGrpSpPr>
        <p:grpSpPr>
          <a:xfrm>
            <a:off x="7113776" y="6204980"/>
            <a:ext cx="506870" cy="515622"/>
            <a:chOff x="8183019" y="5898634"/>
            <a:chExt cx="506870" cy="515622"/>
          </a:xfrm>
        </p:grpSpPr>
        <p:sp>
          <p:nvSpPr>
            <p:cNvPr id="29" name="Cirkel">
              <a:extLst>
                <a:ext uri="{FF2B5EF4-FFF2-40B4-BE49-F238E27FC236}">
                  <a16:creationId xmlns:a16="http://schemas.microsoft.com/office/drawing/2014/main" id="{065F75DF-B2EA-76C8-ADBD-CEF986D7DDD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0" name="textruta 29">
              <a:extLst>
                <a:ext uri="{FF2B5EF4-FFF2-40B4-BE49-F238E27FC236}">
                  <a16:creationId xmlns:a16="http://schemas.microsoft.com/office/drawing/2014/main" id="{00A1754C-B2BB-7687-CB9D-C003D4E6AF14}"/>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31" name="Grupp 30">
            <a:extLst>
              <a:ext uri="{FF2B5EF4-FFF2-40B4-BE49-F238E27FC236}">
                <a16:creationId xmlns:a16="http://schemas.microsoft.com/office/drawing/2014/main" id="{3558DBA4-A99D-89B0-3240-DF5E0DA30B3C}"/>
              </a:ext>
            </a:extLst>
          </p:cNvPr>
          <p:cNvGrpSpPr/>
          <p:nvPr/>
        </p:nvGrpSpPr>
        <p:grpSpPr>
          <a:xfrm>
            <a:off x="5855787" y="5049770"/>
            <a:ext cx="514885" cy="515622"/>
            <a:chOff x="8183019" y="5898634"/>
            <a:chExt cx="514885" cy="515622"/>
          </a:xfrm>
        </p:grpSpPr>
        <p:sp>
          <p:nvSpPr>
            <p:cNvPr id="32" name="Cirkel">
              <a:extLst>
                <a:ext uri="{FF2B5EF4-FFF2-40B4-BE49-F238E27FC236}">
                  <a16:creationId xmlns:a16="http://schemas.microsoft.com/office/drawing/2014/main" id="{B3173B7C-966E-DD76-07BD-984E1234909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3" name="textruta 32">
              <a:extLst>
                <a:ext uri="{FF2B5EF4-FFF2-40B4-BE49-F238E27FC236}">
                  <a16:creationId xmlns:a16="http://schemas.microsoft.com/office/drawing/2014/main" id="{1F53C19D-F9FF-ACF9-00F7-9BDC1241C4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4" name="Grupp 33">
            <a:extLst>
              <a:ext uri="{FF2B5EF4-FFF2-40B4-BE49-F238E27FC236}">
                <a16:creationId xmlns:a16="http://schemas.microsoft.com/office/drawing/2014/main" id="{2A078ACA-F3A9-DF7C-94BF-C7ECFD379F91}"/>
              </a:ext>
            </a:extLst>
          </p:cNvPr>
          <p:cNvGrpSpPr/>
          <p:nvPr/>
        </p:nvGrpSpPr>
        <p:grpSpPr>
          <a:xfrm>
            <a:off x="10475815" y="5049770"/>
            <a:ext cx="514885" cy="515622"/>
            <a:chOff x="8183019" y="5898634"/>
            <a:chExt cx="514885" cy="515622"/>
          </a:xfrm>
        </p:grpSpPr>
        <p:sp>
          <p:nvSpPr>
            <p:cNvPr id="35" name="Cirkel">
              <a:extLst>
                <a:ext uri="{FF2B5EF4-FFF2-40B4-BE49-F238E27FC236}">
                  <a16:creationId xmlns:a16="http://schemas.microsoft.com/office/drawing/2014/main" id="{E0718DD4-6DF3-808A-18B9-2C98E9E5362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8" name="textruta 37">
              <a:extLst>
                <a:ext uri="{FF2B5EF4-FFF2-40B4-BE49-F238E27FC236}">
                  <a16:creationId xmlns:a16="http://schemas.microsoft.com/office/drawing/2014/main" id="{CB894C12-0536-81A9-1DA6-C244D4FA3F3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9" name="Grupp 38">
            <a:extLst>
              <a:ext uri="{FF2B5EF4-FFF2-40B4-BE49-F238E27FC236}">
                <a16:creationId xmlns:a16="http://schemas.microsoft.com/office/drawing/2014/main" id="{A7BFF00C-2EE7-E487-EF7D-3100FBC8F3AC}"/>
              </a:ext>
            </a:extLst>
          </p:cNvPr>
          <p:cNvGrpSpPr/>
          <p:nvPr/>
        </p:nvGrpSpPr>
        <p:grpSpPr>
          <a:xfrm>
            <a:off x="9080568" y="6202145"/>
            <a:ext cx="506870" cy="515622"/>
            <a:chOff x="8183019" y="5898634"/>
            <a:chExt cx="506870" cy="515622"/>
          </a:xfrm>
        </p:grpSpPr>
        <p:sp>
          <p:nvSpPr>
            <p:cNvPr id="40" name="Cirkel">
              <a:extLst>
                <a:ext uri="{FF2B5EF4-FFF2-40B4-BE49-F238E27FC236}">
                  <a16:creationId xmlns:a16="http://schemas.microsoft.com/office/drawing/2014/main" id="{08F688E6-6814-4D3E-830D-4A91DB5578B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textruta 40">
              <a:extLst>
                <a:ext uri="{FF2B5EF4-FFF2-40B4-BE49-F238E27FC236}">
                  <a16:creationId xmlns:a16="http://schemas.microsoft.com/office/drawing/2014/main" id="{9EF8F7B7-7FB9-4D78-A50A-C4CD8405776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2" name="Grupp 41">
            <a:extLst>
              <a:ext uri="{FF2B5EF4-FFF2-40B4-BE49-F238E27FC236}">
                <a16:creationId xmlns:a16="http://schemas.microsoft.com/office/drawing/2014/main" id="{A1059949-5747-8529-DAFB-E6ED2B6C4692}"/>
              </a:ext>
            </a:extLst>
          </p:cNvPr>
          <p:cNvGrpSpPr/>
          <p:nvPr/>
        </p:nvGrpSpPr>
        <p:grpSpPr>
          <a:xfrm>
            <a:off x="8168195" y="5407695"/>
            <a:ext cx="474810" cy="515622"/>
            <a:chOff x="8183019" y="5898634"/>
            <a:chExt cx="474810" cy="515622"/>
          </a:xfrm>
        </p:grpSpPr>
        <p:sp>
          <p:nvSpPr>
            <p:cNvPr id="43" name="Cirkel">
              <a:extLst>
                <a:ext uri="{FF2B5EF4-FFF2-40B4-BE49-F238E27FC236}">
                  <a16:creationId xmlns:a16="http://schemas.microsoft.com/office/drawing/2014/main" id="{F9E00F2C-FC3F-1CFB-1AC5-71B6F53EE77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5" name="textruta 44">
              <a:extLst>
                <a:ext uri="{FF2B5EF4-FFF2-40B4-BE49-F238E27FC236}">
                  <a16:creationId xmlns:a16="http://schemas.microsoft.com/office/drawing/2014/main" id="{0084991D-17A1-156A-704E-432B45C7BD64}"/>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2" name="Grupp 1">
            <a:extLst>
              <a:ext uri="{FF2B5EF4-FFF2-40B4-BE49-F238E27FC236}">
                <a16:creationId xmlns:a16="http://schemas.microsoft.com/office/drawing/2014/main" id="{43542111-C05C-8833-BC1E-C8F372F14EF5}"/>
              </a:ext>
            </a:extLst>
          </p:cNvPr>
          <p:cNvGrpSpPr/>
          <p:nvPr/>
        </p:nvGrpSpPr>
        <p:grpSpPr>
          <a:xfrm>
            <a:off x="7250451" y="4641446"/>
            <a:ext cx="474810" cy="515622"/>
            <a:chOff x="8183019" y="5898634"/>
            <a:chExt cx="474810" cy="515622"/>
          </a:xfrm>
        </p:grpSpPr>
        <p:sp>
          <p:nvSpPr>
            <p:cNvPr id="3" name="Cirkel">
              <a:extLst>
                <a:ext uri="{FF2B5EF4-FFF2-40B4-BE49-F238E27FC236}">
                  <a16:creationId xmlns:a16="http://schemas.microsoft.com/office/drawing/2014/main" id="{102D676D-5E59-FB52-E52B-C7323821287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 name="textruta 3">
              <a:extLst>
                <a:ext uri="{FF2B5EF4-FFF2-40B4-BE49-F238E27FC236}">
                  <a16:creationId xmlns:a16="http://schemas.microsoft.com/office/drawing/2014/main" id="{B27423D4-FEC1-7F47-4F21-2D7234ABF6C3}"/>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2" name="Grupp 11">
            <a:extLst>
              <a:ext uri="{FF2B5EF4-FFF2-40B4-BE49-F238E27FC236}">
                <a16:creationId xmlns:a16="http://schemas.microsoft.com/office/drawing/2014/main" id="{3B59A62F-D389-9F55-4757-30259DCFF6C7}"/>
              </a:ext>
            </a:extLst>
          </p:cNvPr>
          <p:cNvGrpSpPr/>
          <p:nvPr/>
        </p:nvGrpSpPr>
        <p:grpSpPr>
          <a:xfrm>
            <a:off x="9234441" y="4629056"/>
            <a:ext cx="474810" cy="515622"/>
            <a:chOff x="8183019" y="5898634"/>
            <a:chExt cx="474810" cy="515622"/>
          </a:xfrm>
        </p:grpSpPr>
        <p:sp>
          <p:nvSpPr>
            <p:cNvPr id="22" name="Cirkel">
              <a:extLst>
                <a:ext uri="{FF2B5EF4-FFF2-40B4-BE49-F238E27FC236}">
                  <a16:creationId xmlns:a16="http://schemas.microsoft.com/office/drawing/2014/main" id="{BAD5238E-E4ED-7446-C4F7-F8AE11F5173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5" name="textruta 24">
              <a:extLst>
                <a:ext uri="{FF2B5EF4-FFF2-40B4-BE49-F238E27FC236}">
                  <a16:creationId xmlns:a16="http://schemas.microsoft.com/office/drawing/2014/main" id="{D3FD8E24-5B92-757F-D510-E93B194DE28A}"/>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6" name="Grupp 25">
            <a:extLst>
              <a:ext uri="{FF2B5EF4-FFF2-40B4-BE49-F238E27FC236}">
                <a16:creationId xmlns:a16="http://schemas.microsoft.com/office/drawing/2014/main" id="{53B0ADE7-9C65-7EAE-8B0E-10A9871362E1}"/>
              </a:ext>
            </a:extLst>
          </p:cNvPr>
          <p:cNvGrpSpPr/>
          <p:nvPr/>
        </p:nvGrpSpPr>
        <p:grpSpPr>
          <a:xfrm>
            <a:off x="9735874" y="4008202"/>
            <a:ext cx="441146" cy="515622"/>
            <a:chOff x="8183019" y="5898634"/>
            <a:chExt cx="441146" cy="515622"/>
          </a:xfrm>
        </p:grpSpPr>
        <p:sp>
          <p:nvSpPr>
            <p:cNvPr id="36" name="Cirkel">
              <a:extLst>
                <a:ext uri="{FF2B5EF4-FFF2-40B4-BE49-F238E27FC236}">
                  <a16:creationId xmlns:a16="http://schemas.microsoft.com/office/drawing/2014/main" id="{42B08AC0-6C37-2815-ACC1-D4A5C247CCE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textruta 36">
              <a:extLst>
                <a:ext uri="{FF2B5EF4-FFF2-40B4-BE49-F238E27FC236}">
                  <a16:creationId xmlns:a16="http://schemas.microsoft.com/office/drawing/2014/main" id="{27A23C15-B483-1793-802B-D28CCB8EC142}"/>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44" name="Grupp 43">
            <a:extLst>
              <a:ext uri="{FF2B5EF4-FFF2-40B4-BE49-F238E27FC236}">
                <a16:creationId xmlns:a16="http://schemas.microsoft.com/office/drawing/2014/main" id="{3256BB03-C1B7-CEA1-D851-741DF1A83170}"/>
              </a:ext>
            </a:extLst>
          </p:cNvPr>
          <p:cNvGrpSpPr/>
          <p:nvPr/>
        </p:nvGrpSpPr>
        <p:grpSpPr>
          <a:xfrm>
            <a:off x="6567108" y="3989914"/>
            <a:ext cx="428322" cy="515622"/>
            <a:chOff x="8183019" y="5898634"/>
            <a:chExt cx="428322" cy="515622"/>
          </a:xfrm>
        </p:grpSpPr>
        <p:sp>
          <p:nvSpPr>
            <p:cNvPr id="46" name="Cirkel">
              <a:extLst>
                <a:ext uri="{FF2B5EF4-FFF2-40B4-BE49-F238E27FC236}">
                  <a16:creationId xmlns:a16="http://schemas.microsoft.com/office/drawing/2014/main" id="{E49F296C-6B23-F225-31E9-A0F81F3DB88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F7CD4D63-F29C-16AD-51BC-C63DB39B737D}"/>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pic>
        <p:nvPicPr>
          <p:cNvPr id="8" name="Bildobjekt 7" descr="En bild som visar Grafik, logotyp, kyckling, text&#10;&#10;Automatiskt genererad beskrivning">
            <a:extLst>
              <a:ext uri="{FF2B5EF4-FFF2-40B4-BE49-F238E27FC236}">
                <a16:creationId xmlns:a16="http://schemas.microsoft.com/office/drawing/2014/main" id="{D2139B85-23AC-466E-4C42-661CFFBAB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9" name="Rubrik 3">
            <a:extLst>
              <a:ext uri="{FF2B5EF4-FFF2-40B4-BE49-F238E27FC236}">
                <a16:creationId xmlns:a16="http://schemas.microsoft.com/office/drawing/2014/main" id="{3CDA8A35-9B4F-CBA8-A9F4-39BD245546EE}"/>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10" name="Rubrik 1">
            <a:extLst>
              <a:ext uri="{FF2B5EF4-FFF2-40B4-BE49-F238E27FC236}">
                <a16:creationId xmlns:a16="http://schemas.microsoft.com/office/drawing/2014/main" id="{991810F4-176D-DA54-7668-A99A08B18A81}"/>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0" name="textruta 19">
            <a:extLst>
              <a:ext uri="{FF2B5EF4-FFF2-40B4-BE49-F238E27FC236}">
                <a16:creationId xmlns:a16="http://schemas.microsoft.com/office/drawing/2014/main" id="{05F3848B-4946-BBED-859D-51042C5E7FD0}"/>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Tree>
    <p:extLst>
      <p:ext uri="{BB962C8B-B14F-4D97-AF65-F5344CB8AC3E}">
        <p14:creationId xmlns:p14="http://schemas.microsoft.com/office/powerpoint/2010/main" val="268780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xEl>
                                              <p:pRg st="9" end="9"/>
                                            </p:txEl>
                                          </p:spTgt>
                                        </p:tgtEl>
                                        <p:attrNameLst>
                                          <p:attrName>style.visibility</p:attrName>
                                        </p:attrNameLst>
                                      </p:cBhvr>
                                      <p:to>
                                        <p:strVal val="visible"/>
                                      </p:to>
                                    </p:set>
                                    <p:animEffect transition="in" filter="fade">
                                      <p:cBhvr>
                                        <p:cTn id="34"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29" name="Rektangel 28">
            <a:extLst>
              <a:ext uri="{FF2B5EF4-FFF2-40B4-BE49-F238E27FC236}">
                <a16:creationId xmlns:a16="http://schemas.microsoft.com/office/drawing/2014/main" id="{34A74E3E-112F-850B-1E28-5D27EBB8F3DE}"/>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57426" y="1546788"/>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Blir det trångt och vi inte har möjlighet att ta oss in i assist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eller Golden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då motståndarna flyttat över ska vi göra spelvändning.</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6:a står för speldjup bakåt. Samt OFF/DEFF.</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err="1">
                <a:solidFill>
                  <a:schemeClr val="bg1"/>
                </a:solidFill>
                <a:latin typeface="Aptos Display" panose="020B0004020202020204" pitchFamily="34" charset="0"/>
              </a:rPr>
              <a:t>WingBack</a:t>
            </a:r>
            <a:r>
              <a:rPr lang="sv-SE" sz="1400">
                <a:solidFill>
                  <a:schemeClr val="bg1"/>
                </a:solidFill>
                <a:latin typeface="Aptos Display" panose="020B0004020202020204" pitchFamily="34" charset="0"/>
              </a:rPr>
              <a:t> på Icke bollsida står för bredd.</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8:or gör sig spelbara i spelyta 2. Spelvändare</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Forward och Ytter forward står för speldjup framåt.</a:t>
            </a:r>
          </a:p>
          <a:p>
            <a:pPr>
              <a:tabLst>
                <a:tab pos="355600" algn="l"/>
              </a:tabLst>
            </a:pPr>
            <a:endParaRPr lang="sv-SE" sz="1400">
              <a:solidFill>
                <a:schemeClr val="bg1"/>
              </a:solidFill>
              <a:latin typeface="Aptos Display" panose="020B0004020202020204" pitchFamily="34" charset="0"/>
            </a:endParaRPr>
          </a:p>
          <a:p>
            <a:pPr>
              <a:tabLst>
                <a:tab pos="355600" algn="l"/>
              </a:tabLst>
            </a:pPr>
            <a:endParaRPr lang="sv-SE" sz="14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Cirkel">
            <a:extLst>
              <a:ext uri="{FF2B5EF4-FFF2-40B4-BE49-F238E27FC236}">
                <a16:creationId xmlns:a16="http://schemas.microsoft.com/office/drawing/2014/main" id="{A9EB322E-3315-1969-417F-2AE1A4B9752C}"/>
              </a:ext>
            </a:extLst>
          </p:cNvPr>
          <p:cNvSpPr/>
          <p:nvPr/>
        </p:nvSpPr>
        <p:spPr>
          <a:xfrm>
            <a:off x="10507520" y="3545623"/>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 name="Rak pilkoppling 2">
            <a:extLst>
              <a:ext uri="{FF2B5EF4-FFF2-40B4-BE49-F238E27FC236}">
                <a16:creationId xmlns:a16="http://schemas.microsoft.com/office/drawing/2014/main" id="{2267D5F3-E6A0-EFAF-FAB5-D8DFEF8BD370}"/>
              </a:ext>
            </a:extLst>
          </p:cNvPr>
          <p:cNvCxnSpPr>
            <a:cxnSpLocks/>
          </p:cNvCxnSpPr>
          <p:nvPr/>
        </p:nvCxnSpPr>
        <p:spPr>
          <a:xfrm flipH="1">
            <a:off x="9598980" y="3685988"/>
            <a:ext cx="908540" cy="9389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Rak pilkoppling 20">
            <a:extLst>
              <a:ext uri="{FF2B5EF4-FFF2-40B4-BE49-F238E27FC236}">
                <a16:creationId xmlns:a16="http://schemas.microsoft.com/office/drawing/2014/main" id="{6A47C7B8-45FB-6E5D-966C-6F86EABB5ADA}"/>
              </a:ext>
            </a:extLst>
          </p:cNvPr>
          <p:cNvCxnSpPr>
            <a:cxnSpLocks/>
          </p:cNvCxnSpPr>
          <p:nvPr/>
        </p:nvCxnSpPr>
        <p:spPr>
          <a:xfrm flipH="1" flipV="1">
            <a:off x="7311829" y="4072771"/>
            <a:ext cx="2263329" cy="502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38" name="Grupp 37">
            <a:extLst>
              <a:ext uri="{FF2B5EF4-FFF2-40B4-BE49-F238E27FC236}">
                <a16:creationId xmlns:a16="http://schemas.microsoft.com/office/drawing/2014/main" id="{C7F2C4D0-051C-E3DE-7E42-8CECCB4DD503}"/>
              </a:ext>
            </a:extLst>
          </p:cNvPr>
          <p:cNvGrpSpPr/>
          <p:nvPr/>
        </p:nvGrpSpPr>
        <p:grpSpPr>
          <a:xfrm>
            <a:off x="8081625" y="3298089"/>
            <a:ext cx="495649" cy="515622"/>
            <a:chOff x="8183019" y="5898634"/>
            <a:chExt cx="495649" cy="515622"/>
          </a:xfrm>
        </p:grpSpPr>
        <p:sp>
          <p:nvSpPr>
            <p:cNvPr id="39" name="Cirkel">
              <a:extLst>
                <a:ext uri="{FF2B5EF4-FFF2-40B4-BE49-F238E27FC236}">
                  <a16:creationId xmlns:a16="http://schemas.microsoft.com/office/drawing/2014/main" id="{2FFD5AF0-AC0A-F5C2-3C37-BF2C7113FB6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textruta 39">
              <a:extLst>
                <a:ext uri="{FF2B5EF4-FFF2-40B4-BE49-F238E27FC236}">
                  <a16:creationId xmlns:a16="http://schemas.microsoft.com/office/drawing/2014/main" id="{9AAC94FA-1722-0C95-FD40-C8077CBA9065}"/>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41" name="Grupp 40">
            <a:extLst>
              <a:ext uri="{FF2B5EF4-FFF2-40B4-BE49-F238E27FC236}">
                <a16:creationId xmlns:a16="http://schemas.microsoft.com/office/drawing/2014/main" id="{675DA871-D24B-05AA-4153-C844974A6BD3}"/>
              </a:ext>
            </a:extLst>
          </p:cNvPr>
          <p:cNvGrpSpPr/>
          <p:nvPr/>
        </p:nvGrpSpPr>
        <p:grpSpPr>
          <a:xfrm>
            <a:off x="7113776" y="6204980"/>
            <a:ext cx="506870" cy="515622"/>
            <a:chOff x="8183019" y="5898634"/>
            <a:chExt cx="506870" cy="515622"/>
          </a:xfrm>
        </p:grpSpPr>
        <p:sp>
          <p:nvSpPr>
            <p:cNvPr id="42" name="Cirkel">
              <a:extLst>
                <a:ext uri="{FF2B5EF4-FFF2-40B4-BE49-F238E27FC236}">
                  <a16:creationId xmlns:a16="http://schemas.microsoft.com/office/drawing/2014/main" id="{3D66D3BD-F5D2-EDA8-AF2D-9FF30A3CBA7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textruta 42">
              <a:extLst>
                <a:ext uri="{FF2B5EF4-FFF2-40B4-BE49-F238E27FC236}">
                  <a16:creationId xmlns:a16="http://schemas.microsoft.com/office/drawing/2014/main" id="{2D76D2A8-8901-1225-DE25-EF4CF144CFE5}"/>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5" name="Grupp 44">
            <a:extLst>
              <a:ext uri="{FF2B5EF4-FFF2-40B4-BE49-F238E27FC236}">
                <a16:creationId xmlns:a16="http://schemas.microsoft.com/office/drawing/2014/main" id="{8FD21561-E145-BB04-0896-7F7321C203B4}"/>
              </a:ext>
            </a:extLst>
          </p:cNvPr>
          <p:cNvGrpSpPr/>
          <p:nvPr/>
        </p:nvGrpSpPr>
        <p:grpSpPr>
          <a:xfrm>
            <a:off x="5855787" y="5049770"/>
            <a:ext cx="514885" cy="515622"/>
            <a:chOff x="8183019" y="5898634"/>
            <a:chExt cx="514885" cy="515622"/>
          </a:xfrm>
        </p:grpSpPr>
        <p:sp>
          <p:nvSpPr>
            <p:cNvPr id="46" name="Cirkel">
              <a:extLst>
                <a:ext uri="{FF2B5EF4-FFF2-40B4-BE49-F238E27FC236}">
                  <a16:creationId xmlns:a16="http://schemas.microsoft.com/office/drawing/2014/main" id="{061DC42E-C5A3-4B1E-5EC2-0F2F5970650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CA530247-FABE-29A3-ED1C-B1F02508AF53}"/>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59" name="Grupp 58">
            <a:extLst>
              <a:ext uri="{FF2B5EF4-FFF2-40B4-BE49-F238E27FC236}">
                <a16:creationId xmlns:a16="http://schemas.microsoft.com/office/drawing/2014/main" id="{F1D2BF91-9B00-75D5-D66F-7DCBDEF2BC95}"/>
              </a:ext>
            </a:extLst>
          </p:cNvPr>
          <p:cNvGrpSpPr/>
          <p:nvPr/>
        </p:nvGrpSpPr>
        <p:grpSpPr>
          <a:xfrm>
            <a:off x="10519040" y="3455735"/>
            <a:ext cx="514885" cy="515622"/>
            <a:chOff x="8183019" y="5898634"/>
            <a:chExt cx="514885" cy="515622"/>
          </a:xfrm>
        </p:grpSpPr>
        <p:sp>
          <p:nvSpPr>
            <p:cNvPr id="61" name="Cirkel">
              <a:extLst>
                <a:ext uri="{FF2B5EF4-FFF2-40B4-BE49-F238E27FC236}">
                  <a16:creationId xmlns:a16="http://schemas.microsoft.com/office/drawing/2014/main" id="{32B9EDCC-AA82-48CC-A432-D85A85B708F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A8789F59-BEBA-81F1-28C4-047AE51EAC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64" name="Grupp 63">
            <a:extLst>
              <a:ext uri="{FF2B5EF4-FFF2-40B4-BE49-F238E27FC236}">
                <a16:creationId xmlns:a16="http://schemas.microsoft.com/office/drawing/2014/main" id="{F513FFC1-8894-F682-FA8E-C4F66D7BC144}"/>
              </a:ext>
            </a:extLst>
          </p:cNvPr>
          <p:cNvGrpSpPr/>
          <p:nvPr/>
        </p:nvGrpSpPr>
        <p:grpSpPr>
          <a:xfrm>
            <a:off x="9080568" y="6202145"/>
            <a:ext cx="506870" cy="515622"/>
            <a:chOff x="8183019" y="5898634"/>
            <a:chExt cx="506870" cy="515622"/>
          </a:xfrm>
        </p:grpSpPr>
        <p:sp>
          <p:nvSpPr>
            <p:cNvPr id="65" name="Cirkel">
              <a:extLst>
                <a:ext uri="{FF2B5EF4-FFF2-40B4-BE49-F238E27FC236}">
                  <a16:creationId xmlns:a16="http://schemas.microsoft.com/office/drawing/2014/main" id="{A1C72C7D-40FC-6CA2-DC46-2D6C3E7CD47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8A0671B4-9D5F-7413-986F-78776A4C530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7" name="Grupp 66">
            <a:extLst>
              <a:ext uri="{FF2B5EF4-FFF2-40B4-BE49-F238E27FC236}">
                <a16:creationId xmlns:a16="http://schemas.microsoft.com/office/drawing/2014/main" id="{8583F8E7-5A3D-2413-FA4E-CB4C91BFBD6E}"/>
              </a:ext>
            </a:extLst>
          </p:cNvPr>
          <p:cNvGrpSpPr/>
          <p:nvPr/>
        </p:nvGrpSpPr>
        <p:grpSpPr>
          <a:xfrm>
            <a:off x="8173798" y="5668539"/>
            <a:ext cx="474810" cy="515622"/>
            <a:chOff x="8183019" y="5898634"/>
            <a:chExt cx="474810" cy="515622"/>
          </a:xfrm>
        </p:grpSpPr>
        <p:sp>
          <p:nvSpPr>
            <p:cNvPr id="68" name="Cirkel">
              <a:extLst>
                <a:ext uri="{FF2B5EF4-FFF2-40B4-BE49-F238E27FC236}">
                  <a16:creationId xmlns:a16="http://schemas.microsoft.com/office/drawing/2014/main" id="{91E69966-F3A7-7DAE-432D-E70AC30FB29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DCABCDD5-4BCF-98F0-D6A2-95237E025EA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76" name="Rak pilkoppling 75">
            <a:extLst>
              <a:ext uri="{FF2B5EF4-FFF2-40B4-BE49-F238E27FC236}">
                <a16:creationId xmlns:a16="http://schemas.microsoft.com/office/drawing/2014/main" id="{EB47E792-5F1E-D135-4A62-5472A36172C5}"/>
              </a:ext>
            </a:extLst>
          </p:cNvPr>
          <p:cNvCxnSpPr>
            <a:cxnSpLocks/>
          </p:cNvCxnSpPr>
          <p:nvPr/>
        </p:nvCxnSpPr>
        <p:spPr>
          <a:xfrm flipV="1">
            <a:off x="6146846" y="3902957"/>
            <a:ext cx="175561" cy="1129980"/>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8" name="Rak pilkoppling 77">
            <a:extLst>
              <a:ext uri="{FF2B5EF4-FFF2-40B4-BE49-F238E27FC236}">
                <a16:creationId xmlns:a16="http://schemas.microsoft.com/office/drawing/2014/main" id="{408FAF0D-D18A-FFCE-7B06-2B11758D2677}"/>
              </a:ext>
            </a:extLst>
          </p:cNvPr>
          <p:cNvCxnSpPr>
            <a:cxnSpLocks/>
            <a:stCxn id="63" idx="0"/>
          </p:cNvCxnSpPr>
          <p:nvPr/>
        </p:nvCxnSpPr>
        <p:spPr>
          <a:xfrm flipH="1">
            <a:off x="10716768" y="3602025"/>
            <a:ext cx="59715" cy="1104289"/>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7" name="Grupp 6">
            <a:extLst>
              <a:ext uri="{FF2B5EF4-FFF2-40B4-BE49-F238E27FC236}">
                <a16:creationId xmlns:a16="http://schemas.microsoft.com/office/drawing/2014/main" id="{033F749C-CAF2-0482-520F-C0980DDF49D9}"/>
              </a:ext>
            </a:extLst>
          </p:cNvPr>
          <p:cNvGrpSpPr/>
          <p:nvPr/>
        </p:nvGrpSpPr>
        <p:grpSpPr>
          <a:xfrm>
            <a:off x="7250451" y="4641446"/>
            <a:ext cx="474810" cy="515622"/>
            <a:chOff x="8183019" y="5898634"/>
            <a:chExt cx="474810" cy="515622"/>
          </a:xfrm>
        </p:grpSpPr>
        <p:sp>
          <p:nvSpPr>
            <p:cNvPr id="8" name="Cirkel">
              <a:extLst>
                <a:ext uri="{FF2B5EF4-FFF2-40B4-BE49-F238E27FC236}">
                  <a16:creationId xmlns:a16="http://schemas.microsoft.com/office/drawing/2014/main" id="{5F66F4CC-DDEA-9F38-5B02-63D333BC032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textruta 8">
              <a:extLst>
                <a:ext uri="{FF2B5EF4-FFF2-40B4-BE49-F238E27FC236}">
                  <a16:creationId xmlns:a16="http://schemas.microsoft.com/office/drawing/2014/main" id="{0702F5FA-A664-E90F-0A64-67DF01FCCBF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0" name="Grupp 9">
            <a:extLst>
              <a:ext uri="{FF2B5EF4-FFF2-40B4-BE49-F238E27FC236}">
                <a16:creationId xmlns:a16="http://schemas.microsoft.com/office/drawing/2014/main" id="{F0D437BD-0C09-0B81-84DC-7DD06682E310}"/>
              </a:ext>
            </a:extLst>
          </p:cNvPr>
          <p:cNvGrpSpPr/>
          <p:nvPr/>
        </p:nvGrpSpPr>
        <p:grpSpPr>
          <a:xfrm>
            <a:off x="9361575" y="4615736"/>
            <a:ext cx="474810" cy="515622"/>
            <a:chOff x="8183019" y="5898634"/>
            <a:chExt cx="474810" cy="515622"/>
          </a:xfrm>
        </p:grpSpPr>
        <p:sp>
          <p:nvSpPr>
            <p:cNvPr id="12" name="Cirkel">
              <a:extLst>
                <a:ext uri="{FF2B5EF4-FFF2-40B4-BE49-F238E27FC236}">
                  <a16:creationId xmlns:a16="http://schemas.microsoft.com/office/drawing/2014/main" id="{2EA24A9A-2187-A7F9-4FB4-CBC9C30537B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 name="textruta 19">
              <a:extLst>
                <a:ext uri="{FF2B5EF4-FFF2-40B4-BE49-F238E27FC236}">
                  <a16:creationId xmlns:a16="http://schemas.microsoft.com/office/drawing/2014/main" id="{75B4FD8A-E504-E5FF-C0C2-DF3C7ECF6C74}"/>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2" name="Grupp 21">
            <a:extLst>
              <a:ext uri="{FF2B5EF4-FFF2-40B4-BE49-F238E27FC236}">
                <a16:creationId xmlns:a16="http://schemas.microsoft.com/office/drawing/2014/main" id="{276CB4F9-7FB3-F0E6-06BC-7A33F18888D2}"/>
              </a:ext>
            </a:extLst>
          </p:cNvPr>
          <p:cNvGrpSpPr/>
          <p:nvPr/>
        </p:nvGrpSpPr>
        <p:grpSpPr>
          <a:xfrm>
            <a:off x="9097400" y="3382075"/>
            <a:ext cx="441146" cy="515622"/>
            <a:chOff x="8183019" y="5898634"/>
            <a:chExt cx="441146" cy="515622"/>
          </a:xfrm>
        </p:grpSpPr>
        <p:sp>
          <p:nvSpPr>
            <p:cNvPr id="23" name="Cirkel">
              <a:extLst>
                <a:ext uri="{FF2B5EF4-FFF2-40B4-BE49-F238E27FC236}">
                  <a16:creationId xmlns:a16="http://schemas.microsoft.com/office/drawing/2014/main" id="{AA7CBB75-841E-B331-8E76-C1E7B059ADE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4" name="textruta 23">
              <a:extLst>
                <a:ext uri="{FF2B5EF4-FFF2-40B4-BE49-F238E27FC236}">
                  <a16:creationId xmlns:a16="http://schemas.microsoft.com/office/drawing/2014/main" id="{7013DF4D-A167-831A-BA6E-7A2708D380E3}"/>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25" name="Grupp 24">
            <a:extLst>
              <a:ext uri="{FF2B5EF4-FFF2-40B4-BE49-F238E27FC236}">
                <a16:creationId xmlns:a16="http://schemas.microsoft.com/office/drawing/2014/main" id="{AD2C4359-1987-2730-141A-6E51BFAAC841}"/>
              </a:ext>
            </a:extLst>
          </p:cNvPr>
          <p:cNvGrpSpPr/>
          <p:nvPr/>
        </p:nvGrpSpPr>
        <p:grpSpPr>
          <a:xfrm>
            <a:off x="6879556" y="3713546"/>
            <a:ext cx="428322" cy="515622"/>
            <a:chOff x="8183019" y="5898634"/>
            <a:chExt cx="428322" cy="515622"/>
          </a:xfrm>
        </p:grpSpPr>
        <p:sp>
          <p:nvSpPr>
            <p:cNvPr id="26" name="Cirkel">
              <a:extLst>
                <a:ext uri="{FF2B5EF4-FFF2-40B4-BE49-F238E27FC236}">
                  <a16:creationId xmlns:a16="http://schemas.microsoft.com/office/drawing/2014/main" id="{0450412D-DE2F-07D9-AB09-5357CE7CA8B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textruta 26">
              <a:extLst>
                <a:ext uri="{FF2B5EF4-FFF2-40B4-BE49-F238E27FC236}">
                  <a16:creationId xmlns:a16="http://schemas.microsoft.com/office/drawing/2014/main" id="{BA057513-E37B-460E-4D5B-DEB43E1E2088}"/>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cxnSp>
        <p:nvCxnSpPr>
          <p:cNvPr id="28" name="Rak pilkoppling 27">
            <a:extLst>
              <a:ext uri="{FF2B5EF4-FFF2-40B4-BE49-F238E27FC236}">
                <a16:creationId xmlns:a16="http://schemas.microsoft.com/office/drawing/2014/main" id="{4CD6E1F2-1EA0-703C-48F5-07A6E3FC9CA5}"/>
              </a:ext>
            </a:extLst>
          </p:cNvPr>
          <p:cNvCxnSpPr>
            <a:cxnSpLocks/>
          </p:cNvCxnSpPr>
          <p:nvPr/>
        </p:nvCxnSpPr>
        <p:spPr>
          <a:xfrm flipH="1">
            <a:off x="8503279" y="4605477"/>
            <a:ext cx="1035267" cy="10630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Rak pilkoppling 43">
            <a:extLst>
              <a:ext uri="{FF2B5EF4-FFF2-40B4-BE49-F238E27FC236}">
                <a16:creationId xmlns:a16="http://schemas.microsoft.com/office/drawing/2014/main" id="{7F9FA610-1ED6-34BE-84E3-923D0E37C145}"/>
              </a:ext>
            </a:extLst>
          </p:cNvPr>
          <p:cNvCxnSpPr>
            <a:cxnSpLocks/>
          </p:cNvCxnSpPr>
          <p:nvPr/>
        </p:nvCxnSpPr>
        <p:spPr>
          <a:xfrm flipH="1">
            <a:off x="7614999" y="4620772"/>
            <a:ext cx="1891171" cy="673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4" name="Bildobjekt 3" descr="En bild som visar Grafik, logotyp, kyckling, text&#10;&#10;Automatiskt genererad beskrivning">
            <a:extLst>
              <a:ext uri="{FF2B5EF4-FFF2-40B4-BE49-F238E27FC236}">
                <a16:creationId xmlns:a16="http://schemas.microsoft.com/office/drawing/2014/main" id="{6DC5269C-FF34-2182-4620-43DB629A7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1" name="Rubrik 3">
            <a:extLst>
              <a:ext uri="{FF2B5EF4-FFF2-40B4-BE49-F238E27FC236}">
                <a16:creationId xmlns:a16="http://schemas.microsoft.com/office/drawing/2014/main" id="{55618FF3-2188-7D84-2B85-DC3DD6E8A991}"/>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30" name="Rubrik 1">
            <a:extLst>
              <a:ext uri="{FF2B5EF4-FFF2-40B4-BE49-F238E27FC236}">
                <a16:creationId xmlns:a16="http://schemas.microsoft.com/office/drawing/2014/main" id="{79990616-913F-510D-A4D7-6D5F323AD706}"/>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31" name="textruta 30">
            <a:extLst>
              <a:ext uri="{FF2B5EF4-FFF2-40B4-BE49-F238E27FC236}">
                <a16:creationId xmlns:a16="http://schemas.microsoft.com/office/drawing/2014/main" id="{52CFD4F4-CE0E-77DA-2A44-E8E2397B3477}"/>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Tree>
    <p:extLst>
      <p:ext uri="{BB962C8B-B14F-4D97-AF65-F5344CB8AC3E}">
        <p14:creationId xmlns:p14="http://schemas.microsoft.com/office/powerpoint/2010/main" val="214619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animEffect transition="in" filter="fade">
                                      <p:cBhvr>
                                        <p:cTn id="23"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Bildobjekt 36">
            <a:extLst>
              <a:ext uri="{FF2B5EF4-FFF2-40B4-BE49-F238E27FC236}">
                <a16:creationId xmlns:a16="http://schemas.microsoft.com/office/drawing/2014/main" id="{6907ECD3-78B0-9909-9F0E-70244B4E5ABA}"/>
              </a:ext>
            </a:extLst>
          </p:cNvPr>
          <p:cNvPicPr>
            <a:picLocks noChangeAspect="1"/>
          </p:cNvPicPr>
          <p:nvPr/>
        </p:nvPicPr>
        <p:blipFill>
          <a:blip r:embed="rId3"/>
          <a:stretch>
            <a:fillRect/>
          </a:stretch>
        </p:blipFill>
        <p:spPr>
          <a:xfrm rot="10800000">
            <a:off x="4735192" y="2222313"/>
            <a:ext cx="7456807" cy="48058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550312" y="1850697"/>
            <a:ext cx="2004138" cy="338554"/>
          </a:xfrm>
          <a:prstGeom prst="rect">
            <a:avLst/>
          </a:prstGeom>
          <a:noFill/>
        </p:spPr>
        <p:txBody>
          <a:bodyPr wrap="none" rtlCol="0">
            <a:spAutoFit/>
          </a:bodyPr>
          <a:lstStyle/>
          <a:p>
            <a:r>
              <a:rPr lang="sv-SE" sz="1600">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95905" y="1639579"/>
            <a:ext cx="4096027" cy="60690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jobbar med ett Positionsförsvar.</a:t>
            </a:r>
          </a:p>
          <a:p>
            <a:pPr>
              <a:tabLst>
                <a:tab pos="355600" algn="l"/>
              </a:tabLst>
            </a:pPr>
            <a:r>
              <a:rPr lang="sv-SE" sz="1600">
                <a:solidFill>
                  <a:schemeClr val="bg1"/>
                </a:solidFill>
                <a:latin typeface="Aptos Display" panose="020B0004020202020204" pitchFamily="34" charset="0"/>
              </a:rPr>
              <a:t>Vi ska pressa våra motståndare högt och vinna bollen så högt som möjligt.</a:t>
            </a:r>
          </a:p>
          <a:p>
            <a:pPr>
              <a:tabLst>
                <a:tab pos="355600" algn="l"/>
              </a:tabLst>
            </a:pPr>
            <a:r>
              <a:rPr lang="sv-SE" sz="1600">
                <a:solidFill>
                  <a:schemeClr val="bg1"/>
                </a:solidFill>
                <a:latin typeface="Aptos Display" panose="020B0004020202020204" pitchFamily="34" charset="0"/>
              </a:rPr>
              <a:t>Vi ska hålla dem utanför och framför oss.</a:t>
            </a:r>
          </a:p>
          <a:p>
            <a:pPr>
              <a:tabLst>
                <a:tab pos="355600" algn="l"/>
              </a:tabLst>
            </a:pPr>
            <a:r>
              <a:rPr lang="sv-SE" sz="1600">
                <a:solidFill>
                  <a:schemeClr val="bg1"/>
                </a:solidFill>
                <a:latin typeface="Aptos Display" panose="020B0004020202020204" pitchFamily="34" charset="0"/>
              </a:rPr>
              <a:t>Motståndarna får INTE spela igenom oss.</a:t>
            </a:r>
          </a:p>
          <a:p>
            <a:pPr>
              <a:tabLst>
                <a:tab pos="355600" algn="l"/>
              </a:tabLst>
            </a:pPr>
            <a:r>
              <a:rPr lang="sv-SE" sz="1600">
                <a:solidFill>
                  <a:schemeClr val="bg1"/>
                </a:solidFill>
                <a:latin typeface="Aptos Display" panose="020B0004020202020204" pitchFamily="34" charset="0"/>
              </a:rPr>
              <a:t>Vi ska försvara i 3 korridorer.</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a:solidFill>
                  <a:schemeClr val="bg1"/>
                </a:solidFill>
                <a:latin typeface="Calibri" panose="020F0502020204030204" pitchFamily="34" charset="0"/>
                <a:ea typeface="Calibri" panose="020F0502020204030204" pitchFamily="34" charset="0"/>
                <a:cs typeface="Calibri" panose="020F0502020204030204" pitchFamily="34" charset="0"/>
              </a:rPr>
              <a:t>Kollektiva försvarsmetoder:</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Nedflyttning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600">
                <a:solidFill>
                  <a:schemeClr val="bg1"/>
                </a:solidFill>
                <a:latin typeface="Aptos Display" panose="020B0004020202020204" pitchFamily="34" charset="0"/>
              </a:rPr>
              <a:t>Uppflyttning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600">
                <a:solidFill>
                  <a:schemeClr val="bg1"/>
                </a:solidFill>
                <a:latin typeface="Aptos Display" panose="020B0004020202020204" pitchFamily="34" charset="0"/>
              </a:rPr>
              <a:t>Överflyttning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600">
                <a:solidFill>
                  <a:schemeClr val="bg1"/>
                </a:solidFill>
                <a:latin typeface="Aptos Display" panose="020B0004020202020204" pitchFamily="34" charset="0"/>
              </a:rPr>
              <a:t>Centrering</a:t>
            </a:r>
          </a:p>
        </p:txBody>
      </p:sp>
      <p:cxnSp>
        <p:nvCxnSpPr>
          <p:cNvPr id="80" name="Rak koppling 79">
            <a:extLst>
              <a:ext uri="{FF2B5EF4-FFF2-40B4-BE49-F238E27FC236}">
                <a16:creationId xmlns:a16="http://schemas.microsoft.com/office/drawing/2014/main" id="{7DB621F9-86F4-94C4-B013-7219ADC2E77D}"/>
              </a:ext>
            </a:extLst>
          </p:cNvPr>
          <p:cNvCxnSpPr>
            <a:cxnSpLocks/>
          </p:cNvCxnSpPr>
          <p:nvPr/>
        </p:nvCxnSpPr>
        <p:spPr>
          <a:xfrm>
            <a:off x="7029888"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Rak koppling 80">
            <a:extLst>
              <a:ext uri="{FF2B5EF4-FFF2-40B4-BE49-F238E27FC236}">
                <a16:creationId xmlns:a16="http://schemas.microsoft.com/office/drawing/2014/main" id="{708A0A8C-38E9-9C8A-0FE1-EC7028813DFE}"/>
              </a:ext>
            </a:extLst>
          </p:cNvPr>
          <p:cNvCxnSpPr>
            <a:cxnSpLocks/>
          </p:cNvCxnSpPr>
          <p:nvPr/>
        </p:nvCxnSpPr>
        <p:spPr>
          <a:xfrm>
            <a:off x="7757941"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2" name="Rak koppling 81">
            <a:extLst>
              <a:ext uri="{FF2B5EF4-FFF2-40B4-BE49-F238E27FC236}">
                <a16:creationId xmlns:a16="http://schemas.microsoft.com/office/drawing/2014/main" id="{62EC3B52-9A81-8EAF-7F4E-2985D8EEE03F}"/>
              </a:ext>
            </a:extLst>
          </p:cNvPr>
          <p:cNvCxnSpPr>
            <a:cxnSpLocks/>
          </p:cNvCxnSpPr>
          <p:nvPr/>
        </p:nvCxnSpPr>
        <p:spPr>
          <a:xfrm>
            <a:off x="9074506"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Rak koppling 82">
            <a:extLst>
              <a:ext uri="{FF2B5EF4-FFF2-40B4-BE49-F238E27FC236}">
                <a16:creationId xmlns:a16="http://schemas.microsoft.com/office/drawing/2014/main" id="{0B274BC1-7027-A830-6D4C-A89758891A02}"/>
              </a:ext>
            </a:extLst>
          </p:cNvPr>
          <p:cNvCxnSpPr>
            <a:cxnSpLocks/>
          </p:cNvCxnSpPr>
          <p:nvPr/>
        </p:nvCxnSpPr>
        <p:spPr>
          <a:xfrm>
            <a:off x="9753970"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Cirkel">
            <a:extLst>
              <a:ext uri="{FF2B5EF4-FFF2-40B4-BE49-F238E27FC236}">
                <a16:creationId xmlns:a16="http://schemas.microsoft.com/office/drawing/2014/main" id="{CB4BA04C-76CE-7E0E-337C-CA6ACA2B8875}"/>
              </a:ext>
            </a:extLst>
          </p:cNvPr>
          <p:cNvSpPr/>
          <p:nvPr/>
        </p:nvSpPr>
        <p:spPr>
          <a:xfrm>
            <a:off x="10674825" y="37860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3" name="Cirkel">
            <a:extLst>
              <a:ext uri="{FF2B5EF4-FFF2-40B4-BE49-F238E27FC236}">
                <a16:creationId xmlns:a16="http://schemas.microsoft.com/office/drawing/2014/main" id="{43092905-B8B3-2F1A-5472-59202E158B59}"/>
              </a:ext>
            </a:extLst>
          </p:cNvPr>
          <p:cNvSpPr/>
          <p:nvPr/>
        </p:nvSpPr>
        <p:spPr>
          <a:xfrm>
            <a:off x="10656815" y="456238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4" name="Cirkel">
            <a:extLst>
              <a:ext uri="{FF2B5EF4-FFF2-40B4-BE49-F238E27FC236}">
                <a16:creationId xmlns:a16="http://schemas.microsoft.com/office/drawing/2014/main" id="{3108799D-92EE-6751-F77C-72B015C914B7}"/>
              </a:ext>
            </a:extLst>
          </p:cNvPr>
          <p:cNvSpPr/>
          <p:nvPr/>
        </p:nvSpPr>
        <p:spPr>
          <a:xfrm>
            <a:off x="7262740" y="305857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5" name="Cirkel">
            <a:extLst>
              <a:ext uri="{FF2B5EF4-FFF2-40B4-BE49-F238E27FC236}">
                <a16:creationId xmlns:a16="http://schemas.microsoft.com/office/drawing/2014/main" id="{EF2D3E5D-4BF4-744B-7C69-8C460467DB1E}"/>
              </a:ext>
            </a:extLst>
          </p:cNvPr>
          <p:cNvSpPr/>
          <p:nvPr/>
        </p:nvSpPr>
        <p:spPr>
          <a:xfrm>
            <a:off x="8377038" y="272865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6" name="Cirkel">
            <a:extLst>
              <a:ext uri="{FF2B5EF4-FFF2-40B4-BE49-F238E27FC236}">
                <a16:creationId xmlns:a16="http://schemas.microsoft.com/office/drawing/2014/main" id="{FEE87DEB-40ED-15C3-05EF-C5D4D05DCC0F}"/>
              </a:ext>
            </a:extLst>
          </p:cNvPr>
          <p:cNvSpPr/>
          <p:nvPr/>
        </p:nvSpPr>
        <p:spPr>
          <a:xfrm>
            <a:off x="9370299" y="303342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Cirkel">
            <a:extLst>
              <a:ext uri="{FF2B5EF4-FFF2-40B4-BE49-F238E27FC236}">
                <a16:creationId xmlns:a16="http://schemas.microsoft.com/office/drawing/2014/main" id="{891BD1DE-51DD-BB90-48E7-D1735331842A}"/>
              </a:ext>
            </a:extLst>
          </p:cNvPr>
          <p:cNvSpPr/>
          <p:nvPr/>
        </p:nvSpPr>
        <p:spPr>
          <a:xfrm>
            <a:off x="8499876" y="2869105"/>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29" name="Grupp 28">
            <a:extLst>
              <a:ext uri="{FF2B5EF4-FFF2-40B4-BE49-F238E27FC236}">
                <a16:creationId xmlns:a16="http://schemas.microsoft.com/office/drawing/2014/main" id="{97EC7804-5AEB-0E38-6DC7-B0DECB20A9CC}"/>
              </a:ext>
            </a:extLst>
          </p:cNvPr>
          <p:cNvGrpSpPr/>
          <p:nvPr/>
        </p:nvGrpSpPr>
        <p:grpSpPr>
          <a:xfrm>
            <a:off x="7179336" y="4823597"/>
            <a:ext cx="471804" cy="515622"/>
            <a:chOff x="8183019" y="5898634"/>
            <a:chExt cx="474810" cy="515622"/>
          </a:xfrm>
        </p:grpSpPr>
        <p:sp>
          <p:nvSpPr>
            <p:cNvPr id="30" name="Cirkel">
              <a:extLst>
                <a:ext uri="{FF2B5EF4-FFF2-40B4-BE49-F238E27FC236}">
                  <a16:creationId xmlns:a16="http://schemas.microsoft.com/office/drawing/2014/main" id="{889EFF9D-968C-FFC7-3C5A-C539D547AEC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1" name="textruta 30">
              <a:extLst>
                <a:ext uri="{FF2B5EF4-FFF2-40B4-BE49-F238E27FC236}">
                  <a16:creationId xmlns:a16="http://schemas.microsoft.com/office/drawing/2014/main" id="{DB2E8A32-439D-AC91-1396-35E9250727C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2" name="Grupp 31">
            <a:extLst>
              <a:ext uri="{FF2B5EF4-FFF2-40B4-BE49-F238E27FC236}">
                <a16:creationId xmlns:a16="http://schemas.microsoft.com/office/drawing/2014/main" id="{240824A1-35FB-70D2-4A9E-09F6E728E96D}"/>
              </a:ext>
            </a:extLst>
          </p:cNvPr>
          <p:cNvGrpSpPr/>
          <p:nvPr/>
        </p:nvGrpSpPr>
        <p:grpSpPr>
          <a:xfrm>
            <a:off x="9159929" y="4817756"/>
            <a:ext cx="471804" cy="515622"/>
            <a:chOff x="8183019" y="5898634"/>
            <a:chExt cx="474810" cy="515622"/>
          </a:xfrm>
        </p:grpSpPr>
        <p:sp>
          <p:nvSpPr>
            <p:cNvPr id="33" name="Cirkel">
              <a:extLst>
                <a:ext uri="{FF2B5EF4-FFF2-40B4-BE49-F238E27FC236}">
                  <a16:creationId xmlns:a16="http://schemas.microsoft.com/office/drawing/2014/main" id="{B2F1AAA7-4A0B-5D6F-FCF4-EE37A90EFB5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D4763FD2-8BB5-6D09-45BA-E93487DD3B8C}"/>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5" name="Grupp 34">
            <a:extLst>
              <a:ext uri="{FF2B5EF4-FFF2-40B4-BE49-F238E27FC236}">
                <a16:creationId xmlns:a16="http://schemas.microsoft.com/office/drawing/2014/main" id="{33C5BFD8-4AF2-4E1B-DB34-2400143BC767}"/>
              </a:ext>
            </a:extLst>
          </p:cNvPr>
          <p:cNvGrpSpPr/>
          <p:nvPr/>
        </p:nvGrpSpPr>
        <p:grpSpPr>
          <a:xfrm>
            <a:off x="8175268" y="3877078"/>
            <a:ext cx="492510" cy="515622"/>
            <a:chOff x="8183019" y="5898634"/>
            <a:chExt cx="495649" cy="515622"/>
          </a:xfrm>
        </p:grpSpPr>
        <p:sp>
          <p:nvSpPr>
            <p:cNvPr id="36" name="Cirkel">
              <a:extLst>
                <a:ext uri="{FF2B5EF4-FFF2-40B4-BE49-F238E27FC236}">
                  <a16:creationId xmlns:a16="http://schemas.microsoft.com/office/drawing/2014/main" id="{CBD89BA1-4852-F9E8-E897-412A8C6EF4F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8" name="textruta 37">
              <a:extLst>
                <a:ext uri="{FF2B5EF4-FFF2-40B4-BE49-F238E27FC236}">
                  <a16:creationId xmlns:a16="http://schemas.microsoft.com/office/drawing/2014/main" id="{E3940F6A-9B87-21B5-3EA3-DF7A501A8BC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39" name="Grupp 38">
            <a:extLst>
              <a:ext uri="{FF2B5EF4-FFF2-40B4-BE49-F238E27FC236}">
                <a16:creationId xmlns:a16="http://schemas.microsoft.com/office/drawing/2014/main" id="{5E286CAA-EF04-8E1A-4EAA-DCCECB65FA21}"/>
              </a:ext>
            </a:extLst>
          </p:cNvPr>
          <p:cNvGrpSpPr/>
          <p:nvPr/>
        </p:nvGrpSpPr>
        <p:grpSpPr>
          <a:xfrm>
            <a:off x="7696626" y="5790416"/>
            <a:ext cx="503660" cy="515622"/>
            <a:chOff x="8183019" y="5898634"/>
            <a:chExt cx="506870" cy="515622"/>
          </a:xfrm>
        </p:grpSpPr>
        <p:sp>
          <p:nvSpPr>
            <p:cNvPr id="40" name="Cirkel">
              <a:extLst>
                <a:ext uri="{FF2B5EF4-FFF2-40B4-BE49-F238E27FC236}">
                  <a16:creationId xmlns:a16="http://schemas.microsoft.com/office/drawing/2014/main" id="{BC2036D9-D087-2FE3-B6D9-84E31E40D07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textruta 40">
              <a:extLst>
                <a:ext uri="{FF2B5EF4-FFF2-40B4-BE49-F238E27FC236}">
                  <a16:creationId xmlns:a16="http://schemas.microsoft.com/office/drawing/2014/main" id="{AC44BC7A-BACE-C4C3-0415-EAA91345EBC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2" name="Grupp 41">
            <a:extLst>
              <a:ext uri="{FF2B5EF4-FFF2-40B4-BE49-F238E27FC236}">
                <a16:creationId xmlns:a16="http://schemas.microsoft.com/office/drawing/2014/main" id="{6D0457B1-E802-F1D5-EB94-3366CB972EAA}"/>
              </a:ext>
            </a:extLst>
          </p:cNvPr>
          <p:cNvGrpSpPr/>
          <p:nvPr/>
        </p:nvGrpSpPr>
        <p:grpSpPr>
          <a:xfrm>
            <a:off x="6885478" y="5690821"/>
            <a:ext cx="511625" cy="515622"/>
            <a:chOff x="8183019" y="5898634"/>
            <a:chExt cx="514885" cy="515622"/>
          </a:xfrm>
        </p:grpSpPr>
        <p:sp>
          <p:nvSpPr>
            <p:cNvPr id="43" name="Cirkel">
              <a:extLst>
                <a:ext uri="{FF2B5EF4-FFF2-40B4-BE49-F238E27FC236}">
                  <a16:creationId xmlns:a16="http://schemas.microsoft.com/office/drawing/2014/main" id="{13CDAFC6-ABF7-A6E1-73CF-198292CE1FD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textruta 43">
              <a:extLst>
                <a:ext uri="{FF2B5EF4-FFF2-40B4-BE49-F238E27FC236}">
                  <a16:creationId xmlns:a16="http://schemas.microsoft.com/office/drawing/2014/main" id="{2BE1E064-C2F4-AA79-D9EB-A6355145362A}"/>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5" name="Grupp 44">
            <a:extLst>
              <a:ext uri="{FF2B5EF4-FFF2-40B4-BE49-F238E27FC236}">
                <a16:creationId xmlns:a16="http://schemas.microsoft.com/office/drawing/2014/main" id="{10E6A16D-B4F9-2C28-282C-C761A93C4568}"/>
              </a:ext>
            </a:extLst>
          </p:cNvPr>
          <p:cNvGrpSpPr/>
          <p:nvPr/>
        </p:nvGrpSpPr>
        <p:grpSpPr>
          <a:xfrm>
            <a:off x="9410282" y="5690821"/>
            <a:ext cx="511625" cy="515622"/>
            <a:chOff x="8183019" y="5898634"/>
            <a:chExt cx="514885" cy="515622"/>
          </a:xfrm>
        </p:grpSpPr>
        <p:sp>
          <p:nvSpPr>
            <p:cNvPr id="46" name="Cirkel">
              <a:extLst>
                <a:ext uri="{FF2B5EF4-FFF2-40B4-BE49-F238E27FC236}">
                  <a16:creationId xmlns:a16="http://schemas.microsoft.com/office/drawing/2014/main" id="{4D7E13EC-C664-E19F-C759-F9BF1EAB124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98AD164C-05F3-FF7F-9164-43B087D6A38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8" name="Grupp 47">
            <a:extLst>
              <a:ext uri="{FF2B5EF4-FFF2-40B4-BE49-F238E27FC236}">
                <a16:creationId xmlns:a16="http://schemas.microsoft.com/office/drawing/2014/main" id="{F55054F0-650F-AAA3-52AD-BDF7A2309E58}"/>
              </a:ext>
            </a:extLst>
          </p:cNvPr>
          <p:cNvGrpSpPr/>
          <p:nvPr/>
        </p:nvGrpSpPr>
        <p:grpSpPr>
          <a:xfrm>
            <a:off x="8570846" y="5790416"/>
            <a:ext cx="503660" cy="515622"/>
            <a:chOff x="8183019" y="5898634"/>
            <a:chExt cx="506870" cy="515622"/>
          </a:xfrm>
        </p:grpSpPr>
        <p:sp>
          <p:nvSpPr>
            <p:cNvPr id="49" name="Cirkel">
              <a:extLst>
                <a:ext uri="{FF2B5EF4-FFF2-40B4-BE49-F238E27FC236}">
                  <a16:creationId xmlns:a16="http://schemas.microsoft.com/office/drawing/2014/main" id="{E62537F9-DC16-EA98-9717-2888ADF544F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AEBFF49F-A088-907C-DE9B-132B7B922D2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1" name="Grupp 50">
            <a:extLst>
              <a:ext uri="{FF2B5EF4-FFF2-40B4-BE49-F238E27FC236}">
                <a16:creationId xmlns:a16="http://schemas.microsoft.com/office/drawing/2014/main" id="{A3756443-ABC0-0F59-E9E7-742372F37A40}"/>
              </a:ext>
            </a:extLst>
          </p:cNvPr>
          <p:cNvGrpSpPr/>
          <p:nvPr/>
        </p:nvGrpSpPr>
        <p:grpSpPr>
          <a:xfrm>
            <a:off x="8171558" y="4823597"/>
            <a:ext cx="471804" cy="515622"/>
            <a:chOff x="8183019" y="5898634"/>
            <a:chExt cx="474810" cy="515622"/>
          </a:xfrm>
        </p:grpSpPr>
        <p:sp>
          <p:nvSpPr>
            <p:cNvPr id="52" name="Cirkel">
              <a:extLst>
                <a:ext uri="{FF2B5EF4-FFF2-40B4-BE49-F238E27FC236}">
                  <a16:creationId xmlns:a16="http://schemas.microsoft.com/office/drawing/2014/main" id="{F3F1F64B-7D75-182F-BE62-62C66959C24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893AC95-0685-B092-2C73-4716D4BFEEDB}"/>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78" name="Cirkel">
            <a:extLst>
              <a:ext uri="{FF2B5EF4-FFF2-40B4-BE49-F238E27FC236}">
                <a16:creationId xmlns:a16="http://schemas.microsoft.com/office/drawing/2014/main" id="{3C11EEB7-E3A0-1C40-8FFA-994F0B672678}"/>
              </a:ext>
            </a:extLst>
          </p:cNvPr>
          <p:cNvSpPr/>
          <p:nvPr/>
        </p:nvSpPr>
        <p:spPr>
          <a:xfrm>
            <a:off x="7897327"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9" name="Cirkel">
            <a:extLst>
              <a:ext uri="{FF2B5EF4-FFF2-40B4-BE49-F238E27FC236}">
                <a16:creationId xmlns:a16="http://schemas.microsoft.com/office/drawing/2014/main" id="{891BE41F-364C-7D40-A5B7-BC570D25E421}"/>
              </a:ext>
            </a:extLst>
          </p:cNvPr>
          <p:cNvSpPr/>
          <p:nvPr/>
        </p:nvSpPr>
        <p:spPr>
          <a:xfrm>
            <a:off x="8746520"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4" name="Cirkel">
            <a:extLst>
              <a:ext uri="{FF2B5EF4-FFF2-40B4-BE49-F238E27FC236}">
                <a16:creationId xmlns:a16="http://schemas.microsoft.com/office/drawing/2014/main" id="{8A2F02D7-2366-7870-9503-FB1669888E36}"/>
              </a:ext>
            </a:extLst>
          </p:cNvPr>
          <p:cNvSpPr/>
          <p:nvPr/>
        </p:nvSpPr>
        <p:spPr>
          <a:xfrm>
            <a:off x="8799540" y="455002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grpSp>
        <p:nvGrpSpPr>
          <p:cNvPr id="95" name="Grupp 94">
            <a:extLst>
              <a:ext uri="{FF2B5EF4-FFF2-40B4-BE49-F238E27FC236}">
                <a16:creationId xmlns:a16="http://schemas.microsoft.com/office/drawing/2014/main" id="{D5F4FEDD-BDCB-53F2-100F-93A198A2C786}"/>
              </a:ext>
            </a:extLst>
          </p:cNvPr>
          <p:cNvGrpSpPr/>
          <p:nvPr/>
        </p:nvGrpSpPr>
        <p:grpSpPr>
          <a:xfrm>
            <a:off x="9251265" y="4034398"/>
            <a:ext cx="441146" cy="515622"/>
            <a:chOff x="8183019" y="5898634"/>
            <a:chExt cx="441146" cy="515622"/>
          </a:xfrm>
        </p:grpSpPr>
        <p:sp>
          <p:nvSpPr>
            <p:cNvPr id="96" name="Cirkel">
              <a:extLst>
                <a:ext uri="{FF2B5EF4-FFF2-40B4-BE49-F238E27FC236}">
                  <a16:creationId xmlns:a16="http://schemas.microsoft.com/office/drawing/2014/main" id="{D590EA99-780F-47A2-2CCB-9B7CB50E851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7" name="textruta 96">
              <a:extLst>
                <a:ext uri="{FF2B5EF4-FFF2-40B4-BE49-F238E27FC236}">
                  <a16:creationId xmlns:a16="http://schemas.microsoft.com/office/drawing/2014/main" id="{CB0097D4-C647-DF8C-558C-63F5C26699BB}"/>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98" name="Grupp 97">
            <a:extLst>
              <a:ext uri="{FF2B5EF4-FFF2-40B4-BE49-F238E27FC236}">
                <a16:creationId xmlns:a16="http://schemas.microsoft.com/office/drawing/2014/main" id="{7F10F19A-0B2F-8101-8DA4-6DDA44FF37F0}"/>
              </a:ext>
            </a:extLst>
          </p:cNvPr>
          <p:cNvGrpSpPr/>
          <p:nvPr/>
        </p:nvGrpSpPr>
        <p:grpSpPr>
          <a:xfrm>
            <a:off x="7172282" y="4042040"/>
            <a:ext cx="428322" cy="515622"/>
            <a:chOff x="8183019" y="5898634"/>
            <a:chExt cx="428322" cy="515622"/>
          </a:xfrm>
        </p:grpSpPr>
        <p:sp>
          <p:nvSpPr>
            <p:cNvPr id="99" name="Cirkel">
              <a:extLst>
                <a:ext uri="{FF2B5EF4-FFF2-40B4-BE49-F238E27FC236}">
                  <a16:creationId xmlns:a16="http://schemas.microsoft.com/office/drawing/2014/main" id="{14B996E4-A50A-705B-373B-69011CFAE0B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0" name="textruta 99">
              <a:extLst>
                <a:ext uri="{FF2B5EF4-FFF2-40B4-BE49-F238E27FC236}">
                  <a16:creationId xmlns:a16="http://schemas.microsoft.com/office/drawing/2014/main" id="{5AF5800C-8026-2C61-5CDD-83DA873698ED}"/>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sp>
        <p:nvSpPr>
          <p:cNvPr id="101" name="Cirkel">
            <a:extLst>
              <a:ext uri="{FF2B5EF4-FFF2-40B4-BE49-F238E27FC236}">
                <a16:creationId xmlns:a16="http://schemas.microsoft.com/office/drawing/2014/main" id="{1C033915-E77F-EC03-77A0-E11D794A2312}"/>
              </a:ext>
            </a:extLst>
          </p:cNvPr>
          <p:cNvSpPr/>
          <p:nvPr/>
        </p:nvSpPr>
        <p:spPr>
          <a:xfrm>
            <a:off x="6079229" y="378500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2" name="Cirkel">
            <a:extLst>
              <a:ext uri="{FF2B5EF4-FFF2-40B4-BE49-F238E27FC236}">
                <a16:creationId xmlns:a16="http://schemas.microsoft.com/office/drawing/2014/main" id="{576191BE-C654-02B5-007B-A2149A8F1B22}"/>
              </a:ext>
            </a:extLst>
          </p:cNvPr>
          <p:cNvSpPr/>
          <p:nvPr/>
        </p:nvSpPr>
        <p:spPr>
          <a:xfrm>
            <a:off x="7828986" y="455766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3" name="Cirkel">
            <a:extLst>
              <a:ext uri="{FF2B5EF4-FFF2-40B4-BE49-F238E27FC236}">
                <a16:creationId xmlns:a16="http://schemas.microsoft.com/office/drawing/2014/main" id="{ACEB8980-9F66-3347-94A3-64313FAF7C62}"/>
              </a:ext>
            </a:extLst>
          </p:cNvPr>
          <p:cNvSpPr/>
          <p:nvPr/>
        </p:nvSpPr>
        <p:spPr>
          <a:xfrm>
            <a:off x="6032833" y="456105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pic>
        <p:nvPicPr>
          <p:cNvPr id="2" name="Bildobjekt 1" descr="En bild som visar Grafik, logotyp, kyckling, text&#10;&#10;Automatiskt genererad beskrivning">
            <a:extLst>
              <a:ext uri="{FF2B5EF4-FFF2-40B4-BE49-F238E27FC236}">
                <a16:creationId xmlns:a16="http://schemas.microsoft.com/office/drawing/2014/main" id="{15F963BF-F43E-BDAA-E06B-DCF81D90F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3" name="Rubrik 1">
            <a:extLst>
              <a:ext uri="{FF2B5EF4-FFF2-40B4-BE49-F238E27FC236}">
                <a16:creationId xmlns:a16="http://schemas.microsoft.com/office/drawing/2014/main" id="{EDCD8A2F-58CF-C606-7BB4-00A346BDBABB}"/>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textruta 3">
            <a:extLst>
              <a:ext uri="{FF2B5EF4-FFF2-40B4-BE49-F238E27FC236}">
                <a16:creationId xmlns:a16="http://schemas.microsoft.com/office/drawing/2014/main" id="{360C8D31-BAA3-F2DE-D7B3-3C6EC20E79E8}"/>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5" name="Rubrik 3">
            <a:extLst>
              <a:ext uri="{FF2B5EF4-FFF2-40B4-BE49-F238E27FC236}">
                <a16:creationId xmlns:a16="http://schemas.microsoft.com/office/drawing/2014/main" id="{4AEE3117-41AC-A240-6838-56BA477149A9}"/>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307924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6" end="6"/>
                                            </p:txEl>
                                          </p:spTgt>
                                        </p:tgtEl>
                                        <p:attrNameLst>
                                          <p:attrName>style.visibility</p:attrName>
                                        </p:attrNameLst>
                                      </p:cBhvr>
                                      <p:to>
                                        <p:strVal val="visible"/>
                                      </p:to>
                                    </p:set>
                                    <p:animEffect transition="in" filter="fade">
                                      <p:cBhvr>
                                        <p:cTn id="28" dur="500"/>
                                        <p:tgtEl>
                                          <p:spTgt spid="1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7" end="7"/>
                                            </p:txEl>
                                          </p:spTgt>
                                        </p:tgtEl>
                                        <p:attrNameLst>
                                          <p:attrName>style.visibility</p:attrName>
                                        </p:attrNameLst>
                                      </p:cBhvr>
                                      <p:to>
                                        <p:strVal val="visible"/>
                                      </p:to>
                                    </p:set>
                                    <p:animEffect transition="in" filter="fade">
                                      <p:cBhvr>
                                        <p:cTn id="33" dur="500"/>
                                        <p:tgtEl>
                                          <p:spTgt spid="19">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xEl>
                                              <p:pRg st="8" end="8"/>
                                            </p:txEl>
                                          </p:spTgt>
                                        </p:tgtEl>
                                        <p:attrNameLst>
                                          <p:attrName>style.visibility</p:attrName>
                                        </p:attrNameLst>
                                      </p:cBhvr>
                                      <p:to>
                                        <p:strVal val="visible"/>
                                      </p:to>
                                    </p:set>
                                    <p:animEffect transition="in" filter="fade">
                                      <p:cBhvr>
                                        <p:cTn id="36" dur="500"/>
                                        <p:tgtEl>
                                          <p:spTgt spid="19">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
                                            <p:txEl>
                                              <p:pRg st="9" end="9"/>
                                            </p:txEl>
                                          </p:spTgt>
                                        </p:tgtEl>
                                        <p:attrNameLst>
                                          <p:attrName>style.visibility</p:attrName>
                                        </p:attrNameLst>
                                      </p:cBhvr>
                                      <p:to>
                                        <p:strVal val="visible"/>
                                      </p:to>
                                    </p:set>
                                    <p:animEffect transition="in" filter="fade">
                                      <p:cBhvr>
                                        <p:cTn id="39" dur="500"/>
                                        <p:tgtEl>
                                          <p:spTgt spid="19">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xEl>
                                              <p:pRg st="10" end="10"/>
                                            </p:txEl>
                                          </p:spTgt>
                                        </p:tgtEl>
                                        <p:attrNameLst>
                                          <p:attrName>style.visibility</p:attrName>
                                        </p:attrNameLst>
                                      </p:cBhvr>
                                      <p:to>
                                        <p:strVal val="visible"/>
                                      </p:to>
                                    </p:set>
                                    <p:animEffect transition="in" filter="fade">
                                      <p:cBhvr>
                                        <p:cTn id="42"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Bildobjekt 157">
            <a:extLst>
              <a:ext uri="{FF2B5EF4-FFF2-40B4-BE49-F238E27FC236}">
                <a16:creationId xmlns:a16="http://schemas.microsoft.com/office/drawing/2014/main" id="{04BAA859-9600-806C-D5E7-7C17C2B05FD2}"/>
              </a:ext>
            </a:extLst>
          </p:cNvPr>
          <p:cNvPicPr>
            <a:picLocks noChangeAspect="1"/>
          </p:cNvPicPr>
          <p:nvPr/>
        </p:nvPicPr>
        <p:blipFill>
          <a:blip r:embed="rId2"/>
          <a:stretch>
            <a:fillRect/>
          </a:stretch>
        </p:blipFill>
        <p:spPr>
          <a:xfrm rot="10800000">
            <a:off x="4735193" y="2052110"/>
            <a:ext cx="7456807" cy="48058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316496" y="1622480"/>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dirty="0">
                <a:solidFill>
                  <a:schemeClr val="bg1"/>
                </a:solidFill>
                <a:latin typeface="Aptos Display" panose="020B0004020202020204" pitchFamily="34" charset="0"/>
              </a:rPr>
              <a:t>Forward startar press genom att välja håll och stänga vändningen. </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Övriga flyttar över så vi hela tiden försvarar i 3 korridorer.</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Vi pressar inifrån och ut. Vi vill ha motståndarna till yttre korridor.</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a:rPr>
              <a:t>Jobbar efter prioriteringar i försvarsspelet – prioriterar att försvara centrala delarna</a:t>
            </a:r>
          </a:p>
          <a:p>
            <a:pPr>
              <a:tabLst>
                <a:tab pos="355600" algn="l"/>
              </a:tabLst>
            </a:pPr>
            <a:endParaRPr lang="sv-S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60" name="Grupp 159">
            <a:extLst>
              <a:ext uri="{FF2B5EF4-FFF2-40B4-BE49-F238E27FC236}">
                <a16:creationId xmlns:a16="http://schemas.microsoft.com/office/drawing/2014/main" id="{E26004A6-4CED-9979-518F-7BC746D30BCE}"/>
              </a:ext>
            </a:extLst>
          </p:cNvPr>
          <p:cNvGrpSpPr/>
          <p:nvPr/>
        </p:nvGrpSpPr>
        <p:grpSpPr>
          <a:xfrm>
            <a:off x="6210979" y="4215226"/>
            <a:ext cx="471804" cy="515622"/>
            <a:chOff x="8183019" y="5898634"/>
            <a:chExt cx="474810" cy="515622"/>
          </a:xfrm>
        </p:grpSpPr>
        <p:sp>
          <p:nvSpPr>
            <p:cNvPr id="161" name="Cirkel">
              <a:extLst>
                <a:ext uri="{FF2B5EF4-FFF2-40B4-BE49-F238E27FC236}">
                  <a16:creationId xmlns:a16="http://schemas.microsoft.com/office/drawing/2014/main" id="{6523B193-E10F-6D1B-265A-23079A7CC00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2" name="textruta 161">
              <a:extLst>
                <a:ext uri="{FF2B5EF4-FFF2-40B4-BE49-F238E27FC236}">
                  <a16:creationId xmlns:a16="http://schemas.microsoft.com/office/drawing/2014/main" id="{EEE2DE79-D2E8-BF6A-CACC-E0E87ED95121}"/>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63" name="Grupp 162">
            <a:extLst>
              <a:ext uri="{FF2B5EF4-FFF2-40B4-BE49-F238E27FC236}">
                <a16:creationId xmlns:a16="http://schemas.microsoft.com/office/drawing/2014/main" id="{685541DA-E1B2-7945-A566-DC1354B6FA17}"/>
              </a:ext>
            </a:extLst>
          </p:cNvPr>
          <p:cNvGrpSpPr/>
          <p:nvPr/>
        </p:nvGrpSpPr>
        <p:grpSpPr>
          <a:xfrm>
            <a:off x="7902940" y="4626133"/>
            <a:ext cx="471804" cy="515622"/>
            <a:chOff x="8183019" y="5898634"/>
            <a:chExt cx="474810" cy="515622"/>
          </a:xfrm>
        </p:grpSpPr>
        <p:sp>
          <p:nvSpPr>
            <p:cNvPr id="164" name="Cirkel">
              <a:extLst>
                <a:ext uri="{FF2B5EF4-FFF2-40B4-BE49-F238E27FC236}">
                  <a16:creationId xmlns:a16="http://schemas.microsoft.com/office/drawing/2014/main" id="{B58835EF-3858-E29D-CB82-7CEF63D9AD2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5" name="textruta 164">
              <a:extLst>
                <a:ext uri="{FF2B5EF4-FFF2-40B4-BE49-F238E27FC236}">
                  <a16:creationId xmlns:a16="http://schemas.microsoft.com/office/drawing/2014/main" id="{F518BB90-80AD-80A2-0C94-E96C3B99CA4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66" name="Grupp 165">
            <a:extLst>
              <a:ext uri="{FF2B5EF4-FFF2-40B4-BE49-F238E27FC236}">
                <a16:creationId xmlns:a16="http://schemas.microsoft.com/office/drawing/2014/main" id="{7554976A-8B51-BCBF-93F5-189254059195}"/>
              </a:ext>
            </a:extLst>
          </p:cNvPr>
          <p:cNvGrpSpPr/>
          <p:nvPr/>
        </p:nvGrpSpPr>
        <p:grpSpPr>
          <a:xfrm>
            <a:off x="7876143" y="3279641"/>
            <a:ext cx="492511" cy="515622"/>
            <a:chOff x="8183019" y="5898634"/>
            <a:chExt cx="495649" cy="515622"/>
          </a:xfrm>
        </p:grpSpPr>
        <p:sp>
          <p:nvSpPr>
            <p:cNvPr id="167" name="Cirkel">
              <a:extLst>
                <a:ext uri="{FF2B5EF4-FFF2-40B4-BE49-F238E27FC236}">
                  <a16:creationId xmlns:a16="http://schemas.microsoft.com/office/drawing/2014/main" id="{3F806CE0-0B90-E9F1-866C-F3CFF22E483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8" name="textruta 167">
              <a:extLst>
                <a:ext uri="{FF2B5EF4-FFF2-40B4-BE49-F238E27FC236}">
                  <a16:creationId xmlns:a16="http://schemas.microsoft.com/office/drawing/2014/main" id="{A4F7925F-3A2A-C0E5-A5F8-FBBCA1A0BA82}"/>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169" name="Grupp 168">
            <a:extLst>
              <a:ext uri="{FF2B5EF4-FFF2-40B4-BE49-F238E27FC236}">
                <a16:creationId xmlns:a16="http://schemas.microsoft.com/office/drawing/2014/main" id="{F1651ACE-FD8D-A134-9940-10E9479A3CC8}"/>
              </a:ext>
            </a:extLst>
          </p:cNvPr>
          <p:cNvGrpSpPr/>
          <p:nvPr/>
        </p:nvGrpSpPr>
        <p:grpSpPr>
          <a:xfrm>
            <a:off x="7119766" y="5580668"/>
            <a:ext cx="503661" cy="515622"/>
            <a:chOff x="8183019" y="5898634"/>
            <a:chExt cx="506870" cy="515622"/>
          </a:xfrm>
        </p:grpSpPr>
        <p:sp>
          <p:nvSpPr>
            <p:cNvPr id="170" name="Cirkel">
              <a:extLst>
                <a:ext uri="{FF2B5EF4-FFF2-40B4-BE49-F238E27FC236}">
                  <a16:creationId xmlns:a16="http://schemas.microsoft.com/office/drawing/2014/main" id="{A0665449-B227-5B39-D9B0-B48B3792083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71" name="textruta 170">
              <a:extLst>
                <a:ext uri="{FF2B5EF4-FFF2-40B4-BE49-F238E27FC236}">
                  <a16:creationId xmlns:a16="http://schemas.microsoft.com/office/drawing/2014/main" id="{CD871B33-9EA8-3A91-F8D2-8F8C3E593A5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72" name="Grupp 171">
            <a:extLst>
              <a:ext uri="{FF2B5EF4-FFF2-40B4-BE49-F238E27FC236}">
                <a16:creationId xmlns:a16="http://schemas.microsoft.com/office/drawing/2014/main" id="{D1E3904B-D3FC-AC0D-C27F-55D18D127AC7}"/>
              </a:ext>
            </a:extLst>
          </p:cNvPr>
          <p:cNvGrpSpPr/>
          <p:nvPr/>
        </p:nvGrpSpPr>
        <p:grpSpPr>
          <a:xfrm>
            <a:off x="6083493" y="5096332"/>
            <a:ext cx="511625" cy="515622"/>
            <a:chOff x="8183019" y="5898634"/>
            <a:chExt cx="514885" cy="515622"/>
          </a:xfrm>
        </p:grpSpPr>
        <p:sp>
          <p:nvSpPr>
            <p:cNvPr id="173" name="Cirkel">
              <a:extLst>
                <a:ext uri="{FF2B5EF4-FFF2-40B4-BE49-F238E27FC236}">
                  <a16:creationId xmlns:a16="http://schemas.microsoft.com/office/drawing/2014/main" id="{AB3EC1B1-9D02-CF97-A857-789477D38FB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74" name="textruta 173">
              <a:extLst>
                <a:ext uri="{FF2B5EF4-FFF2-40B4-BE49-F238E27FC236}">
                  <a16:creationId xmlns:a16="http://schemas.microsoft.com/office/drawing/2014/main" id="{53E44298-F3F7-3D26-3906-334E34DF15FD}"/>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75" name="Grupp 174">
            <a:extLst>
              <a:ext uri="{FF2B5EF4-FFF2-40B4-BE49-F238E27FC236}">
                <a16:creationId xmlns:a16="http://schemas.microsoft.com/office/drawing/2014/main" id="{F5755194-18B6-0383-08C1-A3D0827A0E81}"/>
              </a:ext>
            </a:extLst>
          </p:cNvPr>
          <p:cNvGrpSpPr/>
          <p:nvPr/>
        </p:nvGrpSpPr>
        <p:grpSpPr>
          <a:xfrm>
            <a:off x="8644279" y="5594297"/>
            <a:ext cx="511625" cy="515622"/>
            <a:chOff x="8183019" y="5898634"/>
            <a:chExt cx="514885" cy="515622"/>
          </a:xfrm>
        </p:grpSpPr>
        <p:sp>
          <p:nvSpPr>
            <p:cNvPr id="176" name="Cirkel">
              <a:extLst>
                <a:ext uri="{FF2B5EF4-FFF2-40B4-BE49-F238E27FC236}">
                  <a16:creationId xmlns:a16="http://schemas.microsoft.com/office/drawing/2014/main" id="{C0FA545F-2E6F-6C41-E2D4-CED63080A44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77" name="textruta 176">
              <a:extLst>
                <a:ext uri="{FF2B5EF4-FFF2-40B4-BE49-F238E27FC236}">
                  <a16:creationId xmlns:a16="http://schemas.microsoft.com/office/drawing/2014/main" id="{5FC764C8-9035-F146-8CC8-77383F08CFF8}"/>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78" name="Grupp 177">
            <a:extLst>
              <a:ext uri="{FF2B5EF4-FFF2-40B4-BE49-F238E27FC236}">
                <a16:creationId xmlns:a16="http://schemas.microsoft.com/office/drawing/2014/main" id="{3751D185-FAD2-84B3-AC0D-9EFC3EE50954}"/>
              </a:ext>
            </a:extLst>
          </p:cNvPr>
          <p:cNvGrpSpPr/>
          <p:nvPr/>
        </p:nvGrpSpPr>
        <p:grpSpPr>
          <a:xfrm>
            <a:off x="7956056" y="5580668"/>
            <a:ext cx="503661" cy="515622"/>
            <a:chOff x="8183019" y="5898634"/>
            <a:chExt cx="506870" cy="515622"/>
          </a:xfrm>
        </p:grpSpPr>
        <p:sp>
          <p:nvSpPr>
            <p:cNvPr id="179" name="Cirkel">
              <a:extLst>
                <a:ext uri="{FF2B5EF4-FFF2-40B4-BE49-F238E27FC236}">
                  <a16:creationId xmlns:a16="http://schemas.microsoft.com/office/drawing/2014/main" id="{155E0275-02D8-2A3F-D979-680304096CF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0" name="textruta 179">
              <a:extLst>
                <a:ext uri="{FF2B5EF4-FFF2-40B4-BE49-F238E27FC236}">
                  <a16:creationId xmlns:a16="http://schemas.microsoft.com/office/drawing/2014/main" id="{BBC9245A-6A9E-F7B6-37F5-622B50A35426}"/>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81" name="Grupp 180">
            <a:extLst>
              <a:ext uri="{FF2B5EF4-FFF2-40B4-BE49-F238E27FC236}">
                <a16:creationId xmlns:a16="http://schemas.microsoft.com/office/drawing/2014/main" id="{A92FB9AF-DE12-A8FC-08C2-3A8CD6B745F9}"/>
              </a:ext>
            </a:extLst>
          </p:cNvPr>
          <p:cNvGrpSpPr/>
          <p:nvPr/>
        </p:nvGrpSpPr>
        <p:grpSpPr>
          <a:xfrm>
            <a:off x="7276545" y="4632140"/>
            <a:ext cx="471804" cy="515622"/>
            <a:chOff x="8183019" y="5898634"/>
            <a:chExt cx="474810" cy="515622"/>
          </a:xfrm>
        </p:grpSpPr>
        <p:sp>
          <p:nvSpPr>
            <p:cNvPr id="182" name="Cirkel">
              <a:extLst>
                <a:ext uri="{FF2B5EF4-FFF2-40B4-BE49-F238E27FC236}">
                  <a16:creationId xmlns:a16="http://schemas.microsoft.com/office/drawing/2014/main" id="{8B012191-ED26-7860-6C4D-11505C4364C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3" name="textruta 182">
              <a:extLst>
                <a:ext uri="{FF2B5EF4-FFF2-40B4-BE49-F238E27FC236}">
                  <a16:creationId xmlns:a16="http://schemas.microsoft.com/office/drawing/2014/main" id="{A556A910-599A-4B15-3C27-407C92351EDD}"/>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184" name="Rak koppling 183">
            <a:extLst>
              <a:ext uri="{FF2B5EF4-FFF2-40B4-BE49-F238E27FC236}">
                <a16:creationId xmlns:a16="http://schemas.microsoft.com/office/drawing/2014/main" id="{AFDA4E17-4FAD-3544-2E05-DE93A362B551}"/>
              </a:ext>
            </a:extLst>
          </p:cNvPr>
          <p:cNvCxnSpPr>
            <a:cxnSpLocks/>
          </p:cNvCxnSpPr>
          <p:nvPr/>
        </p:nvCxnSpPr>
        <p:spPr>
          <a:xfrm>
            <a:off x="7029889" y="239084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5" name="Rak koppling 184">
            <a:extLst>
              <a:ext uri="{FF2B5EF4-FFF2-40B4-BE49-F238E27FC236}">
                <a16:creationId xmlns:a16="http://schemas.microsoft.com/office/drawing/2014/main" id="{68C80332-50A4-5F9A-DDF0-9EE97551FA9A}"/>
              </a:ext>
            </a:extLst>
          </p:cNvPr>
          <p:cNvCxnSpPr>
            <a:cxnSpLocks/>
          </p:cNvCxnSpPr>
          <p:nvPr/>
        </p:nvCxnSpPr>
        <p:spPr>
          <a:xfrm>
            <a:off x="7757942" y="239084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6" name="Cirkel">
            <a:extLst>
              <a:ext uri="{FF2B5EF4-FFF2-40B4-BE49-F238E27FC236}">
                <a16:creationId xmlns:a16="http://schemas.microsoft.com/office/drawing/2014/main" id="{0E2E04D5-015E-80A4-E68C-3BD4088F9E81}"/>
              </a:ext>
            </a:extLst>
          </p:cNvPr>
          <p:cNvSpPr/>
          <p:nvPr/>
        </p:nvSpPr>
        <p:spPr>
          <a:xfrm>
            <a:off x="7203082" y="311214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7" name="Cirkel">
            <a:extLst>
              <a:ext uri="{FF2B5EF4-FFF2-40B4-BE49-F238E27FC236}">
                <a16:creationId xmlns:a16="http://schemas.microsoft.com/office/drawing/2014/main" id="{9F1179EB-8BE8-4374-E598-441C44D773F9}"/>
              </a:ext>
            </a:extLst>
          </p:cNvPr>
          <p:cNvSpPr/>
          <p:nvPr/>
        </p:nvSpPr>
        <p:spPr>
          <a:xfrm>
            <a:off x="9478819" y="3100466"/>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8" name="Cirkel">
            <a:extLst>
              <a:ext uri="{FF2B5EF4-FFF2-40B4-BE49-F238E27FC236}">
                <a16:creationId xmlns:a16="http://schemas.microsoft.com/office/drawing/2014/main" id="{37E3998F-999E-0C8E-8FDC-C7B73EB65C30}"/>
              </a:ext>
            </a:extLst>
          </p:cNvPr>
          <p:cNvSpPr/>
          <p:nvPr/>
        </p:nvSpPr>
        <p:spPr>
          <a:xfrm>
            <a:off x="10640159" y="4649314"/>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9" name="Cirkel">
            <a:extLst>
              <a:ext uri="{FF2B5EF4-FFF2-40B4-BE49-F238E27FC236}">
                <a16:creationId xmlns:a16="http://schemas.microsoft.com/office/drawing/2014/main" id="{24D38C95-876F-ACD9-6486-F47C340BFBC1}"/>
              </a:ext>
            </a:extLst>
          </p:cNvPr>
          <p:cNvSpPr/>
          <p:nvPr/>
        </p:nvSpPr>
        <p:spPr>
          <a:xfrm>
            <a:off x="7943446" y="443572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0" name="Cirkel">
            <a:extLst>
              <a:ext uri="{FF2B5EF4-FFF2-40B4-BE49-F238E27FC236}">
                <a16:creationId xmlns:a16="http://schemas.microsoft.com/office/drawing/2014/main" id="{23AF100D-AAEB-A73E-CF5A-0C7B35DBCA84}"/>
              </a:ext>
            </a:extLst>
          </p:cNvPr>
          <p:cNvSpPr/>
          <p:nvPr/>
        </p:nvSpPr>
        <p:spPr>
          <a:xfrm>
            <a:off x="8748895" y="540520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1" name="Cirkel">
            <a:extLst>
              <a:ext uri="{FF2B5EF4-FFF2-40B4-BE49-F238E27FC236}">
                <a16:creationId xmlns:a16="http://schemas.microsoft.com/office/drawing/2014/main" id="{F856DCD2-D9C1-857E-D6D1-05493BD173D4}"/>
              </a:ext>
            </a:extLst>
          </p:cNvPr>
          <p:cNvSpPr/>
          <p:nvPr/>
        </p:nvSpPr>
        <p:spPr>
          <a:xfrm>
            <a:off x="8468308" y="242412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2" name="Cirkel">
            <a:extLst>
              <a:ext uri="{FF2B5EF4-FFF2-40B4-BE49-F238E27FC236}">
                <a16:creationId xmlns:a16="http://schemas.microsoft.com/office/drawing/2014/main" id="{696779DA-F059-5B8B-B797-B8AAA683C591}"/>
              </a:ext>
            </a:extLst>
          </p:cNvPr>
          <p:cNvSpPr/>
          <p:nvPr/>
        </p:nvSpPr>
        <p:spPr>
          <a:xfrm>
            <a:off x="7826392" y="5371839"/>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3" name="Cirkel">
            <a:extLst>
              <a:ext uri="{FF2B5EF4-FFF2-40B4-BE49-F238E27FC236}">
                <a16:creationId xmlns:a16="http://schemas.microsoft.com/office/drawing/2014/main" id="{98BB8BDE-56C9-B470-2D3A-2B8F155CB050}"/>
              </a:ext>
            </a:extLst>
          </p:cNvPr>
          <p:cNvSpPr/>
          <p:nvPr/>
        </p:nvSpPr>
        <p:spPr>
          <a:xfrm>
            <a:off x="10712396" y="380571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4" name="Cirkel">
            <a:extLst>
              <a:ext uri="{FF2B5EF4-FFF2-40B4-BE49-F238E27FC236}">
                <a16:creationId xmlns:a16="http://schemas.microsoft.com/office/drawing/2014/main" id="{9706E0C9-2116-ED47-F9F5-6327B323FA24}"/>
              </a:ext>
            </a:extLst>
          </p:cNvPr>
          <p:cNvSpPr/>
          <p:nvPr/>
        </p:nvSpPr>
        <p:spPr>
          <a:xfrm>
            <a:off x="6004508" y="380571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5" name="Cirkel">
            <a:extLst>
              <a:ext uri="{FF2B5EF4-FFF2-40B4-BE49-F238E27FC236}">
                <a16:creationId xmlns:a16="http://schemas.microsoft.com/office/drawing/2014/main" id="{60603503-B089-F702-4764-8458F56E5972}"/>
              </a:ext>
            </a:extLst>
          </p:cNvPr>
          <p:cNvSpPr/>
          <p:nvPr/>
        </p:nvSpPr>
        <p:spPr>
          <a:xfrm>
            <a:off x="7289788" y="3404680"/>
            <a:ext cx="107316"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196" name="Grupp 195">
            <a:extLst>
              <a:ext uri="{FF2B5EF4-FFF2-40B4-BE49-F238E27FC236}">
                <a16:creationId xmlns:a16="http://schemas.microsoft.com/office/drawing/2014/main" id="{128D2A64-3A5E-4C5A-C1E5-DA2E3E092CD5}"/>
              </a:ext>
            </a:extLst>
          </p:cNvPr>
          <p:cNvGrpSpPr/>
          <p:nvPr/>
        </p:nvGrpSpPr>
        <p:grpSpPr>
          <a:xfrm>
            <a:off x="8611455" y="4632140"/>
            <a:ext cx="441146" cy="515622"/>
            <a:chOff x="8183019" y="5898634"/>
            <a:chExt cx="441146" cy="515622"/>
          </a:xfrm>
        </p:grpSpPr>
        <p:sp>
          <p:nvSpPr>
            <p:cNvPr id="197" name="Cirkel">
              <a:extLst>
                <a:ext uri="{FF2B5EF4-FFF2-40B4-BE49-F238E27FC236}">
                  <a16:creationId xmlns:a16="http://schemas.microsoft.com/office/drawing/2014/main" id="{F4871A89-460B-01B3-7D4D-360BC2EF3CF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8" name="textruta 197">
              <a:extLst>
                <a:ext uri="{FF2B5EF4-FFF2-40B4-BE49-F238E27FC236}">
                  <a16:creationId xmlns:a16="http://schemas.microsoft.com/office/drawing/2014/main" id="{1C457523-E3A2-DC9C-89A5-CFB4CB7CAF95}"/>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199" name="Grupp 198">
            <a:extLst>
              <a:ext uri="{FF2B5EF4-FFF2-40B4-BE49-F238E27FC236}">
                <a16:creationId xmlns:a16="http://schemas.microsoft.com/office/drawing/2014/main" id="{6BAA3463-C295-F246-FE01-0F1BE500A464}"/>
              </a:ext>
            </a:extLst>
          </p:cNvPr>
          <p:cNvGrpSpPr/>
          <p:nvPr/>
        </p:nvGrpSpPr>
        <p:grpSpPr>
          <a:xfrm>
            <a:off x="7219789" y="3687775"/>
            <a:ext cx="428322" cy="515622"/>
            <a:chOff x="8183019" y="5898634"/>
            <a:chExt cx="428322" cy="515622"/>
          </a:xfrm>
        </p:grpSpPr>
        <p:sp>
          <p:nvSpPr>
            <p:cNvPr id="200" name="Cirkel">
              <a:extLst>
                <a:ext uri="{FF2B5EF4-FFF2-40B4-BE49-F238E27FC236}">
                  <a16:creationId xmlns:a16="http://schemas.microsoft.com/office/drawing/2014/main" id="{0C7D1137-F69F-F741-117F-2E836058CD4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1" name="textruta 200">
              <a:extLst>
                <a:ext uri="{FF2B5EF4-FFF2-40B4-BE49-F238E27FC236}">
                  <a16:creationId xmlns:a16="http://schemas.microsoft.com/office/drawing/2014/main" id="{3F8F2730-3D11-1DD7-AFAF-E6B32234AC5F}"/>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sp>
        <p:nvSpPr>
          <p:cNvPr id="202" name="Cirkel">
            <a:extLst>
              <a:ext uri="{FF2B5EF4-FFF2-40B4-BE49-F238E27FC236}">
                <a16:creationId xmlns:a16="http://schemas.microsoft.com/office/drawing/2014/main" id="{BD107E4B-5951-C775-258D-3F8712B16000}"/>
              </a:ext>
            </a:extLst>
          </p:cNvPr>
          <p:cNvSpPr/>
          <p:nvPr/>
        </p:nvSpPr>
        <p:spPr>
          <a:xfrm>
            <a:off x="8748613" y="441181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3" name="Cirkel">
            <a:extLst>
              <a:ext uri="{FF2B5EF4-FFF2-40B4-BE49-F238E27FC236}">
                <a16:creationId xmlns:a16="http://schemas.microsoft.com/office/drawing/2014/main" id="{BAECFF11-308A-3E9E-3D69-AAF6B6C10CE5}"/>
              </a:ext>
            </a:extLst>
          </p:cNvPr>
          <p:cNvSpPr/>
          <p:nvPr/>
        </p:nvSpPr>
        <p:spPr>
          <a:xfrm>
            <a:off x="6093265" y="480601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cxnSp>
        <p:nvCxnSpPr>
          <p:cNvPr id="204" name="Rak koppling 203">
            <a:extLst>
              <a:ext uri="{FF2B5EF4-FFF2-40B4-BE49-F238E27FC236}">
                <a16:creationId xmlns:a16="http://schemas.microsoft.com/office/drawing/2014/main" id="{215A84AE-6778-2467-3048-543B093325DF}"/>
              </a:ext>
            </a:extLst>
          </p:cNvPr>
          <p:cNvCxnSpPr>
            <a:cxnSpLocks/>
          </p:cNvCxnSpPr>
          <p:nvPr/>
        </p:nvCxnSpPr>
        <p:spPr>
          <a:xfrm>
            <a:off x="9074641" y="251620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5" name="Rak koppling 204">
            <a:extLst>
              <a:ext uri="{FF2B5EF4-FFF2-40B4-BE49-F238E27FC236}">
                <a16:creationId xmlns:a16="http://schemas.microsoft.com/office/drawing/2014/main" id="{DD8CA1D9-A9D5-7096-4FCE-A2EABB4D76CA}"/>
              </a:ext>
            </a:extLst>
          </p:cNvPr>
          <p:cNvCxnSpPr>
            <a:cxnSpLocks/>
          </p:cNvCxnSpPr>
          <p:nvPr/>
        </p:nvCxnSpPr>
        <p:spPr>
          <a:xfrm>
            <a:off x="9853343" y="252874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 name="Bildobjekt 1" descr="En bild som visar Grafik, logotyp, kyckling, text&#10;&#10;Automatiskt genererad beskrivning">
            <a:extLst>
              <a:ext uri="{FF2B5EF4-FFF2-40B4-BE49-F238E27FC236}">
                <a16:creationId xmlns:a16="http://schemas.microsoft.com/office/drawing/2014/main" id="{5C6585B7-2DC7-CE90-2B38-CAC3DB8EC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3" name="Rubrik 1">
            <a:extLst>
              <a:ext uri="{FF2B5EF4-FFF2-40B4-BE49-F238E27FC236}">
                <a16:creationId xmlns:a16="http://schemas.microsoft.com/office/drawing/2014/main" id="{6266D687-FE10-1613-BE45-4F6B32002A78}"/>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textruta 3">
            <a:extLst>
              <a:ext uri="{FF2B5EF4-FFF2-40B4-BE49-F238E27FC236}">
                <a16:creationId xmlns:a16="http://schemas.microsoft.com/office/drawing/2014/main" id="{0FCD56A7-BA9E-3F1C-D844-073B35564646}"/>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5" name="Rubrik 3">
            <a:extLst>
              <a:ext uri="{FF2B5EF4-FFF2-40B4-BE49-F238E27FC236}">
                <a16:creationId xmlns:a16="http://schemas.microsoft.com/office/drawing/2014/main" id="{E6EB7BD5-145C-FC5E-074D-D93D45A3355D}"/>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370899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2" end="2"/>
                                            </p:txEl>
                                          </p:spTgt>
                                        </p:tgtEl>
                                        <p:attrNameLst>
                                          <p:attrName>style.visibility</p:attrName>
                                        </p:attrNameLst>
                                      </p:cBhvr>
                                      <p:to>
                                        <p:strVal val="visible"/>
                                      </p:to>
                                    </p:set>
                                    <p:animEffect transition="in" filter="fade">
                                      <p:cBhvr>
                                        <p:cTn id="10" dur="500"/>
                                        <p:tgtEl>
                                          <p:spTgt spid="1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Bildobjekt 61">
            <a:extLst>
              <a:ext uri="{FF2B5EF4-FFF2-40B4-BE49-F238E27FC236}">
                <a16:creationId xmlns:a16="http://schemas.microsoft.com/office/drawing/2014/main" id="{F24EE4ED-FBA0-5283-B46A-F732A553EFCB}"/>
              </a:ext>
            </a:extLst>
          </p:cNvPr>
          <p:cNvPicPr>
            <a:picLocks noChangeAspect="1"/>
          </p:cNvPicPr>
          <p:nvPr/>
        </p:nvPicPr>
        <p:blipFill>
          <a:blip r:embed="rId3"/>
          <a:stretch>
            <a:fillRect/>
          </a:stretch>
        </p:blipFill>
        <p:spPr>
          <a:xfrm rot="10800000">
            <a:off x="4609050" y="2052110"/>
            <a:ext cx="7582950" cy="4805890"/>
          </a:xfrm>
          <a:prstGeom prst="rect">
            <a:avLst/>
          </a:prstGeom>
        </p:spPr>
      </p:pic>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41128" y="1623914"/>
            <a:ext cx="3859521" cy="220948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i första hand vid bollvinst på offensiv planhalva spela bollen diagonalt framåt. </a:t>
            </a:r>
          </a:p>
          <a:p>
            <a:pPr>
              <a:tabLst>
                <a:tab pos="355600" algn="l"/>
              </a:tabLst>
            </a:pPr>
            <a:r>
              <a:rPr lang="sv-SE" sz="1600">
                <a:solidFill>
                  <a:schemeClr val="bg1"/>
                </a:solidFill>
                <a:latin typeface="Aptos Display" panose="020B0004020202020204" pitchFamily="34" charset="0"/>
              </a:rPr>
              <a:t>Finns det INTE möjlighet så prioriterar vi att behålla bollen inom laget med en pass bakåt eller i sidled.</a:t>
            </a: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Platshållare för text 2">
            <a:extLst>
              <a:ext uri="{FF2B5EF4-FFF2-40B4-BE49-F238E27FC236}">
                <a16:creationId xmlns:a16="http://schemas.microsoft.com/office/drawing/2014/main" id="{1F8C548B-2EB8-1BD8-C39D-6D06E2C742E0}"/>
              </a:ext>
            </a:extLst>
          </p:cNvPr>
          <p:cNvSpPr>
            <a:spLocks noGrp="1"/>
          </p:cNvSpPr>
          <p:nvPr/>
        </p:nvSpPr>
        <p:spPr>
          <a:xfrm>
            <a:off x="537527" y="4098835"/>
            <a:ext cx="3873845" cy="208601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vid bolltapp på offensiv planhalva jobba med Direkt Återerövring.</a:t>
            </a:r>
          </a:p>
          <a:p>
            <a:pPr>
              <a:tabLst>
                <a:tab pos="355600" algn="l"/>
              </a:tabLst>
            </a:pPr>
            <a:r>
              <a:rPr lang="sv-SE" sz="1600">
                <a:solidFill>
                  <a:schemeClr val="bg1"/>
                </a:solidFill>
                <a:latin typeface="Aptos Display" panose="020B0004020202020204" pitchFamily="34" charset="0"/>
              </a:rPr>
              <a:t>Närmast bollhållande spelare sätter press direkt vid boll tapp 2:de, 3:de och 4:de spelare letar markering närmast för att stänga in och vinna boll.</a:t>
            </a:r>
          </a:p>
          <a:p>
            <a:pPr>
              <a:tabLst>
                <a:tab pos="355600" algn="l"/>
              </a:tabLst>
            </a:pPr>
            <a:r>
              <a:rPr lang="sv-SE" sz="1600">
                <a:solidFill>
                  <a:schemeClr val="bg1"/>
                </a:solidFill>
                <a:latin typeface="Aptos Display" panose="020B0004020202020204" pitchFamily="34" charset="0"/>
              </a:rPr>
              <a:t>Resterande förbereder sig i OFF/DEF, ifall vi inte lyckas med återerövringen.</a:t>
            </a:r>
          </a:p>
          <a:p>
            <a:pPr>
              <a:tabLst>
                <a:tab pos="355600" algn="l"/>
              </a:tabLst>
            </a:pPr>
            <a:r>
              <a:rPr lang="sv-SE" sz="1600">
                <a:solidFill>
                  <a:schemeClr val="bg1"/>
                </a:solidFill>
                <a:latin typeface="Aptos Display"/>
              </a:rPr>
              <a:t>Här är ett exempel som visar direkt </a:t>
            </a:r>
            <a:r>
              <a:rPr lang="sv-SE" sz="1600">
                <a:solidFill>
                  <a:schemeClr val="bg1"/>
                </a:solidFill>
                <a:latin typeface="Aptos Display" panose="020B0004020202020204" pitchFamily="34" charset="0"/>
              </a:rPr>
              <a:t>återerövring. </a:t>
            </a: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Cirkel">
            <a:extLst>
              <a:ext uri="{FF2B5EF4-FFF2-40B4-BE49-F238E27FC236}">
                <a16:creationId xmlns:a16="http://schemas.microsoft.com/office/drawing/2014/main" id="{7D40412F-2DD8-51E9-DBAB-8B6F22B66134}"/>
              </a:ext>
            </a:extLst>
          </p:cNvPr>
          <p:cNvSpPr/>
          <p:nvPr/>
        </p:nvSpPr>
        <p:spPr>
          <a:xfrm>
            <a:off x="8176876" y="360924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4" name="Cirkel">
            <a:extLst>
              <a:ext uri="{FF2B5EF4-FFF2-40B4-BE49-F238E27FC236}">
                <a16:creationId xmlns:a16="http://schemas.microsoft.com/office/drawing/2014/main" id="{EE7337E4-A9FB-0E77-28C2-225326E8D527}"/>
              </a:ext>
            </a:extLst>
          </p:cNvPr>
          <p:cNvSpPr/>
          <p:nvPr/>
        </p:nvSpPr>
        <p:spPr>
          <a:xfrm>
            <a:off x="8858469" y="36098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Cirkel">
            <a:extLst>
              <a:ext uri="{FF2B5EF4-FFF2-40B4-BE49-F238E27FC236}">
                <a16:creationId xmlns:a16="http://schemas.microsoft.com/office/drawing/2014/main" id="{DD527CD2-B29E-CC44-00F5-995E90F9F1DD}"/>
              </a:ext>
            </a:extLst>
          </p:cNvPr>
          <p:cNvSpPr/>
          <p:nvPr/>
        </p:nvSpPr>
        <p:spPr>
          <a:xfrm>
            <a:off x="7414052" y="463920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Cirkel">
            <a:extLst>
              <a:ext uri="{FF2B5EF4-FFF2-40B4-BE49-F238E27FC236}">
                <a16:creationId xmlns:a16="http://schemas.microsoft.com/office/drawing/2014/main" id="{F892A146-129D-C81E-FCD9-69FA59AC39F8}"/>
              </a:ext>
            </a:extLst>
          </p:cNvPr>
          <p:cNvSpPr/>
          <p:nvPr/>
        </p:nvSpPr>
        <p:spPr>
          <a:xfrm>
            <a:off x="7185995" y="369661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7" name="Cirkel">
            <a:extLst>
              <a:ext uri="{FF2B5EF4-FFF2-40B4-BE49-F238E27FC236}">
                <a16:creationId xmlns:a16="http://schemas.microsoft.com/office/drawing/2014/main" id="{61872BDB-E5B7-C350-9504-34D3788135A4}"/>
              </a:ext>
            </a:extLst>
          </p:cNvPr>
          <p:cNvSpPr/>
          <p:nvPr/>
        </p:nvSpPr>
        <p:spPr>
          <a:xfrm>
            <a:off x="7920142" y="627978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8" name="Cirkel">
            <a:extLst>
              <a:ext uri="{FF2B5EF4-FFF2-40B4-BE49-F238E27FC236}">
                <a16:creationId xmlns:a16="http://schemas.microsoft.com/office/drawing/2014/main" id="{A9D84C3F-C804-8BA1-BFCC-99D082E422C4}"/>
              </a:ext>
            </a:extLst>
          </p:cNvPr>
          <p:cNvSpPr/>
          <p:nvPr/>
        </p:nvSpPr>
        <p:spPr>
          <a:xfrm>
            <a:off x="8827585" y="62824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Cirkel">
            <a:extLst>
              <a:ext uri="{FF2B5EF4-FFF2-40B4-BE49-F238E27FC236}">
                <a16:creationId xmlns:a16="http://schemas.microsoft.com/office/drawing/2014/main" id="{1EB5CA6F-6D27-C952-36C2-BAF412018981}"/>
              </a:ext>
            </a:extLst>
          </p:cNvPr>
          <p:cNvSpPr/>
          <p:nvPr/>
        </p:nvSpPr>
        <p:spPr>
          <a:xfrm>
            <a:off x="8377038" y="272865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0" name="Cirkel">
            <a:extLst>
              <a:ext uri="{FF2B5EF4-FFF2-40B4-BE49-F238E27FC236}">
                <a16:creationId xmlns:a16="http://schemas.microsoft.com/office/drawing/2014/main" id="{86B51C04-2374-7B21-7B24-9F137D22846F}"/>
              </a:ext>
            </a:extLst>
          </p:cNvPr>
          <p:cNvSpPr/>
          <p:nvPr/>
        </p:nvSpPr>
        <p:spPr>
          <a:xfrm>
            <a:off x="9623854" y="462371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Cirkel">
            <a:extLst>
              <a:ext uri="{FF2B5EF4-FFF2-40B4-BE49-F238E27FC236}">
                <a16:creationId xmlns:a16="http://schemas.microsoft.com/office/drawing/2014/main" id="{7356F681-3404-2F4C-FEB5-EF061980C9D3}"/>
              </a:ext>
            </a:extLst>
          </p:cNvPr>
          <p:cNvSpPr/>
          <p:nvPr/>
        </p:nvSpPr>
        <p:spPr>
          <a:xfrm>
            <a:off x="6479720" y="448966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3" name="Cirkel">
            <a:extLst>
              <a:ext uri="{FF2B5EF4-FFF2-40B4-BE49-F238E27FC236}">
                <a16:creationId xmlns:a16="http://schemas.microsoft.com/office/drawing/2014/main" id="{93380F35-36BF-B3B3-EE81-3788A01AC931}"/>
              </a:ext>
            </a:extLst>
          </p:cNvPr>
          <p:cNvSpPr/>
          <p:nvPr/>
        </p:nvSpPr>
        <p:spPr>
          <a:xfrm>
            <a:off x="6109244" y="4893278"/>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111" name="Grupp 110">
            <a:extLst>
              <a:ext uri="{FF2B5EF4-FFF2-40B4-BE49-F238E27FC236}">
                <a16:creationId xmlns:a16="http://schemas.microsoft.com/office/drawing/2014/main" id="{622A1552-15B8-D37A-6336-71E8907C5F9F}"/>
              </a:ext>
            </a:extLst>
          </p:cNvPr>
          <p:cNvGrpSpPr/>
          <p:nvPr/>
        </p:nvGrpSpPr>
        <p:grpSpPr>
          <a:xfrm>
            <a:off x="7137244" y="4809018"/>
            <a:ext cx="474810" cy="515622"/>
            <a:chOff x="8183019" y="5898634"/>
            <a:chExt cx="474810" cy="515622"/>
          </a:xfrm>
        </p:grpSpPr>
        <p:sp>
          <p:nvSpPr>
            <p:cNvPr id="112" name="Cirkel">
              <a:extLst>
                <a:ext uri="{FF2B5EF4-FFF2-40B4-BE49-F238E27FC236}">
                  <a16:creationId xmlns:a16="http://schemas.microsoft.com/office/drawing/2014/main" id="{0034F6BE-8DA7-6A57-BFF8-3D412B8CA48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3" name="textruta 112">
              <a:extLst>
                <a:ext uri="{FF2B5EF4-FFF2-40B4-BE49-F238E27FC236}">
                  <a16:creationId xmlns:a16="http://schemas.microsoft.com/office/drawing/2014/main" id="{4AD19285-C0AB-F1A3-596A-0E56BC6AEA1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4" name="Grupp 113">
            <a:extLst>
              <a:ext uri="{FF2B5EF4-FFF2-40B4-BE49-F238E27FC236}">
                <a16:creationId xmlns:a16="http://schemas.microsoft.com/office/drawing/2014/main" id="{4DBBCA92-D934-D9D8-57D2-FE3B971E6E1E}"/>
              </a:ext>
            </a:extLst>
          </p:cNvPr>
          <p:cNvGrpSpPr/>
          <p:nvPr/>
        </p:nvGrpSpPr>
        <p:grpSpPr>
          <a:xfrm>
            <a:off x="8728343" y="4618862"/>
            <a:ext cx="474810" cy="515622"/>
            <a:chOff x="8183019" y="5898634"/>
            <a:chExt cx="474810" cy="515622"/>
          </a:xfrm>
        </p:grpSpPr>
        <p:sp>
          <p:nvSpPr>
            <p:cNvPr id="115" name="Cirkel">
              <a:extLst>
                <a:ext uri="{FF2B5EF4-FFF2-40B4-BE49-F238E27FC236}">
                  <a16:creationId xmlns:a16="http://schemas.microsoft.com/office/drawing/2014/main" id="{FCDAEDCD-A82E-E080-5DD3-069E7C053F9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6" name="textruta 115">
              <a:extLst>
                <a:ext uri="{FF2B5EF4-FFF2-40B4-BE49-F238E27FC236}">
                  <a16:creationId xmlns:a16="http://schemas.microsoft.com/office/drawing/2014/main" id="{1ED879ED-D452-9C4C-28BF-30BD28163AE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7" name="Grupp 116">
            <a:extLst>
              <a:ext uri="{FF2B5EF4-FFF2-40B4-BE49-F238E27FC236}">
                <a16:creationId xmlns:a16="http://schemas.microsoft.com/office/drawing/2014/main" id="{1D34DF91-CA14-61E7-DEB6-EEE561955EB7}"/>
              </a:ext>
            </a:extLst>
          </p:cNvPr>
          <p:cNvGrpSpPr/>
          <p:nvPr/>
        </p:nvGrpSpPr>
        <p:grpSpPr>
          <a:xfrm>
            <a:off x="8147356" y="3786649"/>
            <a:ext cx="495649" cy="515622"/>
            <a:chOff x="8183019" y="5898634"/>
            <a:chExt cx="495649" cy="515622"/>
          </a:xfrm>
        </p:grpSpPr>
        <p:sp>
          <p:nvSpPr>
            <p:cNvPr id="118" name="Cirkel">
              <a:extLst>
                <a:ext uri="{FF2B5EF4-FFF2-40B4-BE49-F238E27FC236}">
                  <a16:creationId xmlns:a16="http://schemas.microsoft.com/office/drawing/2014/main" id="{AC19315B-E389-8203-2F71-952F342E9B9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9" name="textruta 118">
              <a:extLst>
                <a:ext uri="{FF2B5EF4-FFF2-40B4-BE49-F238E27FC236}">
                  <a16:creationId xmlns:a16="http://schemas.microsoft.com/office/drawing/2014/main" id="{F210B593-B439-A6F3-2CD6-B7D620E69EC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120" name="Grupp 119">
            <a:extLst>
              <a:ext uri="{FF2B5EF4-FFF2-40B4-BE49-F238E27FC236}">
                <a16:creationId xmlns:a16="http://schemas.microsoft.com/office/drawing/2014/main" id="{5D81948A-1A71-C224-F9D4-6A8DF1459A67}"/>
              </a:ext>
            </a:extLst>
          </p:cNvPr>
          <p:cNvGrpSpPr/>
          <p:nvPr/>
        </p:nvGrpSpPr>
        <p:grpSpPr>
          <a:xfrm>
            <a:off x="7520894" y="6445406"/>
            <a:ext cx="506870" cy="515622"/>
            <a:chOff x="8183019" y="5898634"/>
            <a:chExt cx="506870" cy="515622"/>
          </a:xfrm>
        </p:grpSpPr>
        <p:sp>
          <p:nvSpPr>
            <p:cNvPr id="121" name="Cirkel">
              <a:extLst>
                <a:ext uri="{FF2B5EF4-FFF2-40B4-BE49-F238E27FC236}">
                  <a16:creationId xmlns:a16="http://schemas.microsoft.com/office/drawing/2014/main" id="{571E4CF3-61EA-9614-718B-D4CB8953A89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2" name="textruta 121">
              <a:extLst>
                <a:ext uri="{FF2B5EF4-FFF2-40B4-BE49-F238E27FC236}">
                  <a16:creationId xmlns:a16="http://schemas.microsoft.com/office/drawing/2014/main" id="{1D9464DD-F24F-A142-00CE-FF1612592B3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23" name="Grupp 122">
            <a:extLst>
              <a:ext uri="{FF2B5EF4-FFF2-40B4-BE49-F238E27FC236}">
                <a16:creationId xmlns:a16="http://schemas.microsoft.com/office/drawing/2014/main" id="{6F792304-99F8-22B1-68E4-5C51F757BE16}"/>
              </a:ext>
            </a:extLst>
          </p:cNvPr>
          <p:cNvGrpSpPr/>
          <p:nvPr/>
        </p:nvGrpSpPr>
        <p:grpSpPr>
          <a:xfrm>
            <a:off x="5855787" y="5049770"/>
            <a:ext cx="514885" cy="515622"/>
            <a:chOff x="8183019" y="5898634"/>
            <a:chExt cx="514885" cy="515622"/>
          </a:xfrm>
        </p:grpSpPr>
        <p:sp>
          <p:nvSpPr>
            <p:cNvPr id="124" name="Cirkel">
              <a:extLst>
                <a:ext uri="{FF2B5EF4-FFF2-40B4-BE49-F238E27FC236}">
                  <a16:creationId xmlns:a16="http://schemas.microsoft.com/office/drawing/2014/main" id="{2535D318-8DEB-661E-2B53-C5012900EFF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5" name="textruta 124">
              <a:extLst>
                <a:ext uri="{FF2B5EF4-FFF2-40B4-BE49-F238E27FC236}">
                  <a16:creationId xmlns:a16="http://schemas.microsoft.com/office/drawing/2014/main" id="{8B6E6895-F4C7-3EE6-3934-F9C9304EBF17}"/>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6" name="Grupp 125">
            <a:extLst>
              <a:ext uri="{FF2B5EF4-FFF2-40B4-BE49-F238E27FC236}">
                <a16:creationId xmlns:a16="http://schemas.microsoft.com/office/drawing/2014/main" id="{DE64AD80-1E0F-244B-30E9-1FFE646C6D48}"/>
              </a:ext>
            </a:extLst>
          </p:cNvPr>
          <p:cNvGrpSpPr/>
          <p:nvPr/>
        </p:nvGrpSpPr>
        <p:grpSpPr>
          <a:xfrm>
            <a:off x="10475815" y="5049770"/>
            <a:ext cx="514885" cy="515622"/>
            <a:chOff x="8183019" y="5898634"/>
            <a:chExt cx="514885" cy="515622"/>
          </a:xfrm>
        </p:grpSpPr>
        <p:sp>
          <p:nvSpPr>
            <p:cNvPr id="127" name="Cirkel">
              <a:extLst>
                <a:ext uri="{FF2B5EF4-FFF2-40B4-BE49-F238E27FC236}">
                  <a16:creationId xmlns:a16="http://schemas.microsoft.com/office/drawing/2014/main" id="{8F53EB8F-7147-1638-500B-1B0659B7B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8" name="textruta 127">
              <a:extLst>
                <a:ext uri="{FF2B5EF4-FFF2-40B4-BE49-F238E27FC236}">
                  <a16:creationId xmlns:a16="http://schemas.microsoft.com/office/drawing/2014/main" id="{628FDCF0-6DD1-5075-9A74-26558617B24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9" name="Grupp 128">
            <a:extLst>
              <a:ext uri="{FF2B5EF4-FFF2-40B4-BE49-F238E27FC236}">
                <a16:creationId xmlns:a16="http://schemas.microsoft.com/office/drawing/2014/main" id="{73AD4356-8D73-8D24-74F3-D8124358F29E}"/>
              </a:ext>
            </a:extLst>
          </p:cNvPr>
          <p:cNvGrpSpPr/>
          <p:nvPr/>
        </p:nvGrpSpPr>
        <p:grpSpPr>
          <a:xfrm>
            <a:off x="8858469" y="6462791"/>
            <a:ext cx="506870" cy="515622"/>
            <a:chOff x="8183019" y="5898634"/>
            <a:chExt cx="506870" cy="515622"/>
          </a:xfrm>
        </p:grpSpPr>
        <p:sp>
          <p:nvSpPr>
            <p:cNvPr id="130" name="Cirkel">
              <a:extLst>
                <a:ext uri="{FF2B5EF4-FFF2-40B4-BE49-F238E27FC236}">
                  <a16:creationId xmlns:a16="http://schemas.microsoft.com/office/drawing/2014/main" id="{85671FEF-98CF-8586-6743-44D5FAE1B08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1" name="textruta 130">
              <a:extLst>
                <a:ext uri="{FF2B5EF4-FFF2-40B4-BE49-F238E27FC236}">
                  <a16:creationId xmlns:a16="http://schemas.microsoft.com/office/drawing/2014/main" id="{2A14A359-DE4A-B3B7-E0A6-2EA9FCB2CCB0}"/>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32" name="Grupp 131">
            <a:extLst>
              <a:ext uri="{FF2B5EF4-FFF2-40B4-BE49-F238E27FC236}">
                <a16:creationId xmlns:a16="http://schemas.microsoft.com/office/drawing/2014/main" id="{E2EB1B63-1C0C-CF2C-44EF-DEF6444C4D29}"/>
              </a:ext>
            </a:extLst>
          </p:cNvPr>
          <p:cNvGrpSpPr/>
          <p:nvPr/>
        </p:nvGrpSpPr>
        <p:grpSpPr>
          <a:xfrm>
            <a:off x="8168195" y="5407695"/>
            <a:ext cx="474810" cy="515622"/>
            <a:chOff x="8183019" y="5898634"/>
            <a:chExt cx="474810" cy="515622"/>
          </a:xfrm>
        </p:grpSpPr>
        <p:sp>
          <p:nvSpPr>
            <p:cNvPr id="133" name="Cirkel">
              <a:extLst>
                <a:ext uri="{FF2B5EF4-FFF2-40B4-BE49-F238E27FC236}">
                  <a16:creationId xmlns:a16="http://schemas.microsoft.com/office/drawing/2014/main" id="{2DF3F57A-B2B6-1F53-0A71-617500516B7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4" name="textruta 133">
              <a:extLst>
                <a:ext uri="{FF2B5EF4-FFF2-40B4-BE49-F238E27FC236}">
                  <a16:creationId xmlns:a16="http://schemas.microsoft.com/office/drawing/2014/main" id="{65401CF4-8342-EB23-45E5-35609107C565}"/>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2" name="Grupp 1">
            <a:extLst>
              <a:ext uri="{FF2B5EF4-FFF2-40B4-BE49-F238E27FC236}">
                <a16:creationId xmlns:a16="http://schemas.microsoft.com/office/drawing/2014/main" id="{08C29741-DD29-70EF-92F8-8A2E231328F2}"/>
              </a:ext>
            </a:extLst>
          </p:cNvPr>
          <p:cNvGrpSpPr/>
          <p:nvPr/>
        </p:nvGrpSpPr>
        <p:grpSpPr>
          <a:xfrm>
            <a:off x="9517118" y="3987517"/>
            <a:ext cx="441146" cy="515622"/>
            <a:chOff x="8183019" y="5898634"/>
            <a:chExt cx="441146" cy="515622"/>
          </a:xfrm>
        </p:grpSpPr>
        <p:sp>
          <p:nvSpPr>
            <p:cNvPr id="3" name="Cirkel">
              <a:extLst>
                <a:ext uri="{FF2B5EF4-FFF2-40B4-BE49-F238E27FC236}">
                  <a16:creationId xmlns:a16="http://schemas.microsoft.com/office/drawing/2014/main" id="{84215655-A789-90CE-FFDE-CDF8F7830D5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 name="textruta 3">
              <a:extLst>
                <a:ext uri="{FF2B5EF4-FFF2-40B4-BE49-F238E27FC236}">
                  <a16:creationId xmlns:a16="http://schemas.microsoft.com/office/drawing/2014/main" id="{26D491F6-4130-A8B1-9167-17B17AFE9AFD}"/>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5" name="Grupp 4">
            <a:extLst>
              <a:ext uri="{FF2B5EF4-FFF2-40B4-BE49-F238E27FC236}">
                <a16:creationId xmlns:a16="http://schemas.microsoft.com/office/drawing/2014/main" id="{CFD9BA91-59B5-0248-F761-B5B70D85CB09}"/>
              </a:ext>
            </a:extLst>
          </p:cNvPr>
          <p:cNvGrpSpPr/>
          <p:nvPr/>
        </p:nvGrpSpPr>
        <p:grpSpPr>
          <a:xfrm>
            <a:off x="6732725" y="4133807"/>
            <a:ext cx="428322" cy="515622"/>
            <a:chOff x="8183019" y="5898634"/>
            <a:chExt cx="428322" cy="515622"/>
          </a:xfrm>
        </p:grpSpPr>
        <p:sp>
          <p:nvSpPr>
            <p:cNvPr id="6" name="Cirkel">
              <a:extLst>
                <a:ext uri="{FF2B5EF4-FFF2-40B4-BE49-F238E27FC236}">
                  <a16:creationId xmlns:a16="http://schemas.microsoft.com/office/drawing/2014/main" id="{58DB3A8D-2D21-905D-4597-A26446C3DC4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textruta 6">
              <a:extLst>
                <a:ext uri="{FF2B5EF4-FFF2-40B4-BE49-F238E27FC236}">
                  <a16:creationId xmlns:a16="http://schemas.microsoft.com/office/drawing/2014/main" id="{53C73C5D-B127-7D96-BD2D-5AC1A6AA7BAC}"/>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sp>
        <p:nvSpPr>
          <p:cNvPr id="8" name="Cirkel">
            <a:extLst>
              <a:ext uri="{FF2B5EF4-FFF2-40B4-BE49-F238E27FC236}">
                <a16:creationId xmlns:a16="http://schemas.microsoft.com/office/drawing/2014/main" id="{772ACD40-2979-1F48-74AA-91A0EEB7C397}"/>
              </a:ext>
            </a:extLst>
          </p:cNvPr>
          <p:cNvSpPr/>
          <p:nvPr/>
        </p:nvSpPr>
        <p:spPr>
          <a:xfrm>
            <a:off x="8439991" y="462173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1A444B19-21CD-17DC-E794-5EEF673FD7DE}"/>
              </a:ext>
            </a:extLst>
          </p:cNvPr>
          <p:cNvSpPr/>
          <p:nvPr/>
        </p:nvSpPr>
        <p:spPr>
          <a:xfrm>
            <a:off x="9598898" y="362514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pic>
        <p:nvPicPr>
          <p:cNvPr id="10" name="Bildobjekt 9" descr="En bild som visar Grafik, logotyp, kyckling, text&#10;&#10;Automatiskt genererad beskrivning">
            <a:extLst>
              <a:ext uri="{FF2B5EF4-FFF2-40B4-BE49-F238E27FC236}">
                <a16:creationId xmlns:a16="http://schemas.microsoft.com/office/drawing/2014/main" id="{0A764ECE-F8F4-70E7-955C-DB3CCE3D7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1" name="Rubrik 3">
            <a:extLst>
              <a:ext uri="{FF2B5EF4-FFF2-40B4-BE49-F238E27FC236}">
                <a16:creationId xmlns:a16="http://schemas.microsoft.com/office/drawing/2014/main" id="{767A9FC9-577B-C2C9-4598-72488040C907}"/>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12" name="Rubrik 1">
            <a:extLst>
              <a:ext uri="{FF2B5EF4-FFF2-40B4-BE49-F238E27FC236}">
                <a16:creationId xmlns:a16="http://schemas.microsoft.com/office/drawing/2014/main" id="{338A5803-F946-E4B2-A905-447803885C43}"/>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KONTRING &amp; ÅTERERÖVRING</a:t>
            </a:r>
            <a:endParaRPr lang="sv-SE">
              <a:solidFill>
                <a:schemeClr val="bg1"/>
              </a:solidFill>
              <a:latin typeface="Aptos Display" panose="020B0004020202020204" pitchFamily="34" charset="0"/>
              <a:ea typeface="Cambria" panose="02040503050406030204" pitchFamily="18" charset="0"/>
            </a:endParaRPr>
          </a:p>
        </p:txBody>
      </p:sp>
      <p:sp>
        <p:nvSpPr>
          <p:cNvPr id="21" name="textruta 20">
            <a:extLst>
              <a:ext uri="{FF2B5EF4-FFF2-40B4-BE49-F238E27FC236}">
                <a16:creationId xmlns:a16="http://schemas.microsoft.com/office/drawing/2014/main" id="{1AE79924-FD03-8BA5-E570-354B2A393847}"/>
              </a:ext>
            </a:extLst>
          </p:cNvPr>
          <p:cNvSpPr txBox="1"/>
          <p:nvPr/>
        </p:nvSpPr>
        <p:spPr>
          <a:xfrm>
            <a:off x="379950" y="1192390"/>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Kontring</a:t>
            </a:r>
            <a:endParaRPr kumimoji="0" lang="sv-SE" sz="2400" b="0" strike="noStrike" kern="1200" cap="none" spc="0" normalizeH="0" baseline="0" noProof="0">
              <a:ln>
                <a:noFill/>
              </a:ln>
              <a:solidFill>
                <a:schemeClr val="bg1"/>
              </a:solidFill>
              <a:effectLst/>
              <a:uLnTx/>
              <a:uFillTx/>
              <a:latin typeface="Aptos Display" panose="020B0004020202020204" pitchFamily="34" charset="0"/>
            </a:endParaRPr>
          </a:p>
        </p:txBody>
      </p:sp>
      <p:sp>
        <p:nvSpPr>
          <p:cNvPr id="22" name="textruta 21">
            <a:extLst>
              <a:ext uri="{FF2B5EF4-FFF2-40B4-BE49-F238E27FC236}">
                <a16:creationId xmlns:a16="http://schemas.microsoft.com/office/drawing/2014/main" id="{37617E86-47B7-DEBD-DC5A-506F8380CC48}"/>
              </a:ext>
            </a:extLst>
          </p:cNvPr>
          <p:cNvSpPr txBox="1"/>
          <p:nvPr/>
        </p:nvSpPr>
        <p:spPr>
          <a:xfrm>
            <a:off x="379949" y="3630665"/>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Återerövring</a:t>
            </a:r>
            <a:endParaRPr kumimoji="0" lang="sv-SE" sz="2400" b="0" strike="noStrike" kern="1200" cap="none" spc="0" normalizeH="0" baseline="0" noProof="0">
              <a:ln>
                <a:noFill/>
              </a:ln>
              <a:solidFill>
                <a:schemeClr val="bg1"/>
              </a:solidFill>
              <a:effectLst/>
              <a:uLnTx/>
              <a:uFillTx/>
              <a:latin typeface="Aptos Display" panose="020B0004020202020204" pitchFamily="34" charset="0"/>
            </a:endParaRPr>
          </a:p>
        </p:txBody>
      </p:sp>
    </p:spTree>
    <p:extLst>
      <p:ext uri="{BB962C8B-B14F-4D97-AF65-F5344CB8AC3E}">
        <p14:creationId xmlns:p14="http://schemas.microsoft.com/office/powerpoint/2010/main" val="40631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animEffect transition="in" filter="fade">
                                      <p:cBhvr>
                                        <p:cTn id="15" dur="500"/>
                                        <p:tgtEl>
                                          <p:spTgt spid="2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xEl>
                                              <p:pRg st="1" end="1"/>
                                            </p:txEl>
                                          </p:spTgt>
                                        </p:tgtEl>
                                        <p:attrNameLst>
                                          <p:attrName>style.visibility</p:attrName>
                                        </p:attrNameLst>
                                      </p:cBhvr>
                                      <p:to>
                                        <p:strVal val="visible"/>
                                      </p:to>
                                    </p:set>
                                    <p:animEffect transition="in" filter="fade">
                                      <p:cBhvr>
                                        <p:cTn id="18" dur="500"/>
                                        <p:tgtEl>
                                          <p:spTgt spid="2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xEl>
                                              <p:pRg st="2" end="2"/>
                                            </p:txEl>
                                          </p:spTgt>
                                        </p:tgtEl>
                                        <p:attrNameLst>
                                          <p:attrName>style.visibility</p:attrName>
                                        </p:attrNameLst>
                                      </p:cBhvr>
                                      <p:to>
                                        <p:strVal val="visible"/>
                                      </p:to>
                                    </p:set>
                                    <p:animEffect transition="in" filter="fade">
                                      <p:cBhvr>
                                        <p:cTn id="23" dur="500"/>
                                        <p:tgtEl>
                                          <p:spTgt spid="2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xEl>
                                              <p:pRg st="3" end="3"/>
                                            </p:txEl>
                                          </p:spTgt>
                                        </p:tgtEl>
                                        <p:attrNameLst>
                                          <p:attrName>style.visibility</p:attrName>
                                        </p:attrNameLst>
                                      </p:cBhvr>
                                      <p:to>
                                        <p:strVal val="visible"/>
                                      </p:to>
                                    </p:set>
                                    <p:animEffect transition="in" filter="fade">
                                      <p:cBhvr>
                                        <p:cTn id="26" dur="500"/>
                                        <p:tgtEl>
                                          <p:spTgt spid="2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1.25E-6 3.7037E-6 L 0.02331 -0.15209 " pathEditMode="relative" rAng="0" ptsTypes="AA">
                                      <p:cBhvr>
                                        <p:cTn id="30" dur="2000" fill="hold"/>
                                        <p:tgtEl>
                                          <p:spTgt spid="83"/>
                                        </p:tgtEl>
                                        <p:attrNameLst>
                                          <p:attrName>ppt_x</p:attrName>
                                          <p:attrName>ppt_y</p:attrName>
                                        </p:attrNameLst>
                                      </p:cBhvr>
                                      <p:rCtr x="1159" y="-7616"/>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4.79167E-6 3.7037E-6 L -0.06915 -0.00047 " pathEditMode="relative" rAng="0" ptsTypes="AA">
                                      <p:cBhvr>
                                        <p:cTn id="34" dur="2000" fill="hold"/>
                                        <p:tgtEl>
                                          <p:spTgt spid="66"/>
                                        </p:tgtEl>
                                        <p:attrNameLst>
                                          <p:attrName>ppt_x</p:attrName>
                                          <p:attrName>ppt_y</p:attrName>
                                        </p:attrNameLst>
                                      </p:cBhvr>
                                      <p:rCtr x="-3464" y="-23"/>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1.66667E-6 2.22222E-6 L -0.03828 -0.03195 " pathEditMode="relative" rAng="0" ptsTypes="AA">
                                      <p:cBhvr>
                                        <p:cTn id="38" dur="2000" fill="hold"/>
                                        <p:tgtEl>
                                          <p:spTgt spid="5"/>
                                        </p:tgtEl>
                                        <p:attrNameLst>
                                          <p:attrName>ppt_x</p:attrName>
                                          <p:attrName>ppt_y</p:attrName>
                                        </p:attrNameLst>
                                      </p:cBhvr>
                                      <p:rCtr x="-1914" y="-1597"/>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66667E-6 -3.33333E-6 L -0.05768 -0.01389 " pathEditMode="relative" rAng="0" ptsTypes="AA">
                                      <p:cBhvr>
                                        <p:cTn id="42" dur="2000" fill="hold"/>
                                        <p:tgtEl>
                                          <p:spTgt spid="117"/>
                                        </p:tgtEl>
                                        <p:attrNameLst>
                                          <p:attrName>ppt_x</p:attrName>
                                          <p:attrName>ppt_y</p:attrName>
                                        </p:attrNameLst>
                                      </p:cBhvr>
                                      <p:rCtr x="-2891" y="-694"/>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9167E-6 -2.59259E-6 L 0.03711 -0.06389 " pathEditMode="relative" rAng="0" ptsTypes="AA">
                                      <p:cBhvr>
                                        <p:cTn id="46" dur="2000" fill="hold"/>
                                        <p:tgtEl>
                                          <p:spTgt spid="123"/>
                                        </p:tgtEl>
                                        <p:attrNameLst>
                                          <p:attrName>ppt_x</p:attrName>
                                          <p:attrName>ppt_y</p:attrName>
                                        </p:attrNameLst>
                                      </p:cBhvr>
                                      <p:rCtr x="1849" y="-3194"/>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3.54167E-6 -1.11111E-6 L -0.06459 -0.00463 " pathEditMode="relative" rAng="0" ptsTypes="AA">
                                      <p:cBhvr>
                                        <p:cTn id="50" dur="2000" fill="hold"/>
                                        <p:tgtEl>
                                          <p:spTgt spid="114"/>
                                        </p:tgtEl>
                                        <p:attrNameLst>
                                          <p:attrName>ppt_x</p:attrName>
                                          <p:attrName>ppt_y</p:attrName>
                                        </p:attrNameLst>
                                      </p:cBhvr>
                                      <p:rCtr x="-3229" y="-231"/>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45833E-6 -2.59259E-6 L -0.09779 0.19283 " pathEditMode="relative" rAng="0" ptsTypes="AA">
                                      <p:cBhvr>
                                        <p:cTn id="54" dur="2000" fill="hold"/>
                                        <p:tgtEl>
                                          <p:spTgt spid="126"/>
                                        </p:tgtEl>
                                        <p:attrNameLst>
                                          <p:attrName>ppt_x</p:attrName>
                                          <p:attrName>ppt_y</p:attrName>
                                        </p:attrNameLst>
                                      </p:cBhvr>
                                      <p:rCtr x="-4896" y="9630"/>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2.08333E-7 -4.81481E-6 L -0.04818 -0.01064 " pathEditMode="relative" rAng="0" ptsTypes="AA">
                                      <p:cBhvr>
                                        <p:cTn id="58" dur="2000" fill="hold"/>
                                        <p:tgtEl>
                                          <p:spTgt spid="120"/>
                                        </p:tgtEl>
                                        <p:attrNameLst>
                                          <p:attrName>ppt_x</p:attrName>
                                          <p:attrName>ppt_y</p:attrName>
                                        </p:attrNameLst>
                                      </p:cBhvr>
                                      <p:rCtr x="-2409" y="-532"/>
                                    </p:animMotion>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4.375E-6 -1.11111E-6 L -0.05196 0.00556 " pathEditMode="relative" rAng="0" ptsTypes="AA">
                                      <p:cBhvr>
                                        <p:cTn id="62" dur="2000" fill="hold"/>
                                        <p:tgtEl>
                                          <p:spTgt spid="129"/>
                                        </p:tgtEl>
                                        <p:attrNameLst>
                                          <p:attrName>ppt_x</p:attrName>
                                          <p:attrName>ppt_y</p:attrName>
                                        </p:attrNameLst>
                                      </p:cBhvr>
                                      <p:rCtr x="-2604" y="278"/>
                                    </p:animMotion>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nodeType="clickEffect">
                                  <p:stCondLst>
                                    <p:cond delay="0"/>
                                  </p:stCondLst>
                                  <p:childTnLst>
                                    <p:animMotion origin="layout" path="M -2.91667E-6 4.07407E-6 L -0.04544 0.00138 " pathEditMode="relative" rAng="0" ptsTypes="AA">
                                      <p:cBhvr>
                                        <p:cTn id="66" dur="2000" fill="hold"/>
                                        <p:tgtEl>
                                          <p:spTgt spid="132"/>
                                        </p:tgtEl>
                                        <p:attrNameLst>
                                          <p:attrName>ppt_x</p:attrName>
                                          <p:attrName>ppt_y</p:attrName>
                                        </p:attrNameLst>
                                      </p:cBhvr>
                                      <p:rCtr x="-2279" y="69"/>
                                    </p:animMotion>
                                  </p:childTnLst>
                                </p:cTn>
                              </p:par>
                            </p:childTnLst>
                          </p:cTn>
                        </p:par>
                      </p:childTnLst>
                    </p:cTn>
                  </p:par>
                  <p:par>
                    <p:cTn id="67" fill="hold">
                      <p:stCondLst>
                        <p:cond delay="indefinite"/>
                      </p:stCondLst>
                      <p:childTnLst>
                        <p:par>
                          <p:cTn id="68" fill="hold">
                            <p:stCondLst>
                              <p:cond delay="0"/>
                            </p:stCondLst>
                            <p:childTnLst>
                              <p:par>
                                <p:cTn id="69" presetID="42" presetClass="path" presetSubtype="0" accel="50000" decel="50000" fill="hold" nodeType="clickEffect">
                                  <p:stCondLst>
                                    <p:cond delay="0"/>
                                  </p:stCondLst>
                                  <p:childTnLst>
                                    <p:animMotion origin="layout" path="M 2.08333E-6 -1.48148E-6 L -0.0181 0.12963 " pathEditMode="relative" rAng="0" ptsTypes="AA">
                                      <p:cBhvr>
                                        <p:cTn id="70" dur="2000" fill="hold"/>
                                        <p:tgtEl>
                                          <p:spTgt spid="2"/>
                                        </p:tgtEl>
                                        <p:attrNameLst>
                                          <p:attrName>ppt_x</p:attrName>
                                          <p:attrName>ppt_y</p:attrName>
                                        </p:attrNameLst>
                                      </p:cBhvr>
                                      <p:rCtr x="-911" y="64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AE1D3-232A-0C23-2BB5-D1A04385CBA9}"/>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5F0F4431-47D8-ADA4-BC55-25B766E9ED0F}"/>
              </a:ext>
            </a:extLst>
          </p:cNvPr>
          <p:cNvSpPr>
            <a:spLocks noGrp="1"/>
          </p:cNvSpPr>
          <p:nvPr>
            <p:ph type="subTitle" idx="1"/>
          </p:nvPr>
        </p:nvSpPr>
        <p:spPr>
          <a:xfrm>
            <a:off x="1524000" y="2950289"/>
            <a:ext cx="9144000" cy="957421"/>
          </a:xfrm>
        </p:spPr>
        <p:txBody>
          <a:bodyPr vert="horz" lIns="91440" tIns="45720" rIns="91440" bIns="45720" rtlCol="0" anchor="t">
            <a:normAutofit/>
          </a:bodyPr>
          <a:lstStyle/>
          <a:p>
            <a:r>
              <a:rPr lang="sv-SE" sz="6000" b="1" dirty="0">
                <a:solidFill>
                  <a:schemeClr val="bg1"/>
                </a:solidFill>
                <a:latin typeface="Aptos Display"/>
                <a:ea typeface="Cambria"/>
                <a:cs typeface="+mj-cs"/>
              </a:rPr>
              <a:t>Grunden </a:t>
            </a:r>
          </a:p>
        </p:txBody>
      </p:sp>
      <p:sp>
        <p:nvSpPr>
          <p:cNvPr id="9" name="textruta 8">
            <a:extLst>
              <a:ext uri="{FF2B5EF4-FFF2-40B4-BE49-F238E27FC236}">
                <a16:creationId xmlns:a16="http://schemas.microsoft.com/office/drawing/2014/main" id="{2AC73A36-AC5A-FCCC-A3EE-011EB8B8651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5855866E-1367-057C-6EEB-CA20FB1C6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pic>
        <p:nvPicPr>
          <p:cNvPr id="13" name="Bildobjekt 12" descr="En bild som visar Grafik, logotyp, kyckling, text&#10;&#10;Automatiskt genererad beskrivning">
            <a:extLst>
              <a:ext uri="{FF2B5EF4-FFF2-40B4-BE49-F238E27FC236}">
                <a16:creationId xmlns:a16="http://schemas.microsoft.com/office/drawing/2014/main" id="{6B156AB5-807B-E4A4-1E35-CA915F8E4D9C}"/>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Tree>
    <p:extLst>
      <p:ext uri="{BB962C8B-B14F-4D97-AF65-F5344CB8AC3E}">
        <p14:creationId xmlns:p14="http://schemas.microsoft.com/office/powerpoint/2010/main" val="26067047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97C36-C734-BEC1-5405-D7CB5D359199}"/>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06BEF22-783E-953E-A3D4-79D5AD8990A6}"/>
              </a:ext>
            </a:extLst>
          </p:cNvPr>
          <p:cNvSpPr>
            <a:spLocks noGrp="1"/>
          </p:cNvSpPr>
          <p:nvPr>
            <p:ph type="title"/>
          </p:nvPr>
        </p:nvSpPr>
        <p:spPr>
          <a:xfrm>
            <a:off x="518124" y="332990"/>
            <a:ext cx="10367152" cy="773252"/>
          </a:xfrm>
        </p:spPr>
        <p:txBody>
          <a:bodyPr>
            <a:noAutofit/>
          </a:bodyPr>
          <a:lstStyle/>
          <a:p>
            <a:pPr algn="ctr"/>
            <a:r>
              <a:rPr lang="sv-SE" sz="4400" b="1">
                <a:solidFill>
                  <a:schemeClr val="bg1"/>
                </a:solidFill>
                <a:latin typeface="Aptos Display" panose="020B0004020202020204" pitchFamily="34" charset="0"/>
                <a:ea typeface="Cambria" panose="02040503050406030204" pitchFamily="18" charset="0"/>
              </a:rPr>
              <a:t>FOKUS</a:t>
            </a:r>
          </a:p>
        </p:txBody>
      </p:sp>
      <p:sp>
        <p:nvSpPr>
          <p:cNvPr id="31" name="Rektangel: rundade hörn 30">
            <a:extLst>
              <a:ext uri="{FF2B5EF4-FFF2-40B4-BE49-F238E27FC236}">
                <a16:creationId xmlns:a16="http://schemas.microsoft.com/office/drawing/2014/main" id="{04921D9C-2AA5-1931-7F09-4FCFC91054AA}"/>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475CC455-1C8F-C68C-457D-77481811FCA8}"/>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8171EC92-3416-2BA7-5A0D-0FF643A74081}"/>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9846C8C6-11B0-93E9-6B43-EDEF3E13EE95}"/>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D5A326A9-15E5-782C-C80A-E14A8DDD928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14955E9C-A28F-61CF-6969-3696B7FC5DBE}"/>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00BB2132-B1B7-762F-E152-44C090D60FE0}"/>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schemeClr val="bg1"/>
                </a:solidFill>
                <a:effectLst/>
                <a:uLnTx/>
                <a:uFillTx/>
                <a:latin typeface="Calibri"/>
                <a:ea typeface="+mn-ea"/>
                <a:cs typeface="+mn-cs"/>
              </a:rPr>
              <a:t>Spelbarhet</a:t>
            </a:r>
            <a:endParaRPr lang="sv-SE" sz="1400" b="0" i="0" u="none" strike="noStrike" kern="0" cap="none" spc="0" normalizeH="0" baseline="0" noProof="0">
              <a:ln>
                <a:noFill/>
              </a:ln>
              <a:solidFill>
                <a:schemeClr val="bg1"/>
              </a:solidFill>
              <a:effectLst/>
              <a:uLnTx/>
              <a:uFillTx/>
              <a:latin typeface="Calibri"/>
              <a:ea typeface="Calibri"/>
              <a:cs typeface="Calibri"/>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a:ln>
                <a:noFill/>
              </a:ln>
              <a:solidFill>
                <a:schemeClr val="bg1"/>
              </a:solidFill>
              <a:effectLst/>
              <a:uLnTx/>
              <a:uFillTx/>
              <a:latin typeface="Calibri"/>
              <a:ea typeface="Calibri"/>
              <a:cs typeface="Calibri"/>
            </a:endParaRPr>
          </a:p>
        </p:txBody>
      </p:sp>
      <p:sp>
        <p:nvSpPr>
          <p:cNvPr id="38" name="Rektangel: rundade hörn 37">
            <a:extLst>
              <a:ext uri="{FF2B5EF4-FFF2-40B4-BE49-F238E27FC236}">
                <a16:creationId xmlns:a16="http://schemas.microsoft.com/office/drawing/2014/main" id="{45837554-D1E2-3880-E4CD-4757D45785CF}"/>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9" name="Pil: vänster-höger 38">
            <a:extLst>
              <a:ext uri="{FF2B5EF4-FFF2-40B4-BE49-F238E27FC236}">
                <a16:creationId xmlns:a16="http://schemas.microsoft.com/office/drawing/2014/main" id="{A97DC8C3-0524-6D26-47C0-24A961102903}"/>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D3FD3C7C-A70C-BA64-A80E-52E69D580F5C}"/>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C0523C4B-BA3E-DF5F-4C81-A6CA3D867F6A}"/>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9CE9F9D3-4373-F8AA-4796-CAA04865F1DB}"/>
              </a:ext>
            </a:extLst>
          </p:cNvPr>
          <p:cNvSpPr/>
          <p:nvPr/>
        </p:nvSpPr>
        <p:spPr>
          <a:xfrm>
            <a:off x="487021" y="2931692"/>
            <a:ext cx="5043056" cy="74728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EB1F3DF0-6958-F37E-F2A6-B6FC9A01591A}"/>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p:txBody>
      </p:sp>
      <p:sp>
        <p:nvSpPr>
          <p:cNvPr id="44" name="Rektangel: rundade hörn 43">
            <a:extLst>
              <a:ext uri="{FF2B5EF4-FFF2-40B4-BE49-F238E27FC236}">
                <a16:creationId xmlns:a16="http://schemas.microsoft.com/office/drawing/2014/main" id="{B69D3777-A77B-DB6D-BF66-38479E99CA8A}"/>
              </a:ext>
            </a:extLst>
          </p:cNvPr>
          <p:cNvSpPr/>
          <p:nvPr/>
        </p:nvSpPr>
        <p:spPr>
          <a:xfrm>
            <a:off x="5811123" y="2954690"/>
            <a:ext cx="5043056" cy="717578"/>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rundade hörn 44">
            <a:extLst>
              <a:ext uri="{FF2B5EF4-FFF2-40B4-BE49-F238E27FC236}">
                <a16:creationId xmlns:a16="http://schemas.microsoft.com/office/drawing/2014/main" id="{F882919B-A5B1-DFAA-7380-F0DEFC4225F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8FE404B1-E75D-86E1-769C-24A345300676}"/>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1B6CF0E2-C3CD-57C3-0679-B5FD0D2748E2}"/>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5BF343C0-F6D1-9810-5D8C-1EEFEEF24FB7}"/>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rundade hörn 48">
            <a:extLst>
              <a:ext uri="{FF2B5EF4-FFF2-40B4-BE49-F238E27FC236}">
                <a16:creationId xmlns:a16="http://schemas.microsoft.com/office/drawing/2014/main" id="{030F3FFB-1B12-FA84-F141-9B0EC53C1F28}"/>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25466614-C810-4F76-1E3B-AEDDDC3F96B2}"/>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C24985D3-BE9A-D260-9AFE-EC2BB1B8271A}"/>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rundade hörn 51">
            <a:extLst>
              <a:ext uri="{FF2B5EF4-FFF2-40B4-BE49-F238E27FC236}">
                <a16:creationId xmlns:a16="http://schemas.microsoft.com/office/drawing/2014/main" id="{4D12BD66-B0D8-7460-A7AA-8F906683705E}"/>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2B4BFA3B-4D09-7B80-65DB-C4D376210EDF}"/>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757ACDC0-5293-5E63-79BA-24B0392FB7DD}"/>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7F47DB8C-02D5-474B-45B1-5758AC7177F6}"/>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224DD22A-F523-C4B6-B515-B6397115526E}"/>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11460C19-5C56-ED48-0F10-644DA5C275CC}"/>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och utan boll</a:t>
            </a:r>
            <a:r>
              <a:rPr lang="sv-SE" sz="1400" kern="0" noProof="0">
                <a:solidFill>
                  <a:schemeClr val="accent4">
                    <a:lumMod val="10000"/>
                  </a:schemeClr>
                </a:solidFill>
                <a:latin typeface="Calibri"/>
              </a:rPr>
              <a:t>,</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stafetter och annan lek</a:t>
            </a:r>
            <a:r>
              <a:rPr kumimoji="0" lang="sv-SE" sz="1400" b="0" i="0" u="none" strike="noStrike" kern="0" cap="none" spc="0" normalizeH="0" noProof="0">
                <a:ln>
                  <a:noFill/>
                </a:ln>
                <a:solidFill>
                  <a:schemeClr val="accent4">
                    <a:lumMod val="10000"/>
                  </a:schemeClr>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a:solidFill>
                  <a:srgbClr val="FFC000"/>
                </a:solidFill>
                <a:latin typeface="Calibri"/>
                <a:hlinkClick r:id="rId3">
                  <a:extLst>
                    <a:ext uri="{A12FA001-AC4F-418D-AE19-62706E023703}">
                      <ahyp:hlinkClr xmlns:ahyp="http://schemas.microsoft.com/office/drawing/2018/hyperlinkcolor" val="tx"/>
                    </a:ext>
                  </a:extLst>
                </a:hlinkClick>
              </a:rPr>
              <a:t>Fifa 11+ Kids</a:t>
            </a:r>
            <a:endParaRPr kumimoji="0" lang="sv-SE" sz="1400" b="0" i="0" u="none" strike="noStrike" kern="0" cap="none" spc="0" normalizeH="0" baseline="0" noProof="0">
              <a:ln>
                <a:noFill/>
              </a:ln>
              <a:solidFill>
                <a:srgbClr val="FFC000"/>
              </a:solidFill>
              <a:effectLst/>
              <a:uLnTx/>
              <a:uFillTx/>
              <a:latin typeface="Calibri"/>
            </a:endParaRPr>
          </a:p>
        </p:txBody>
      </p:sp>
      <p:sp>
        <p:nvSpPr>
          <p:cNvPr id="61" name="Rektangel: rundade hörn 60">
            <a:extLst>
              <a:ext uri="{FF2B5EF4-FFF2-40B4-BE49-F238E27FC236}">
                <a16:creationId xmlns:a16="http://schemas.microsoft.com/office/drawing/2014/main" id="{F34DD706-1311-8C41-9531-49ACB17AF7F0}"/>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99D31BF5-DAA0-92F8-EEC5-BA0A8B1CA0A0}"/>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31DEF86E-51E3-2044-2A8D-16AD15471BD4}"/>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5A16A239-68AC-4207-675B-AB7839F9A4D5}"/>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289AF745-5154-F9BF-7F6A-5169393D0540}"/>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D46CE8D9-9C0A-F6E6-1723-BD4C882B69A5}"/>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3F079C99-2496-ECFF-1204-127CD6CBFE99}"/>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67FCF140-2B76-3B22-4CF4-0A7E451DA83C}"/>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A502EC45-220F-2419-6A49-D4AEAAB393CE}"/>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2D28265F-5D93-495E-C8AF-82207E74591F}"/>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EBE462C8-1593-DCEC-68B6-D523D79B4ABD}"/>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pic>
        <p:nvPicPr>
          <p:cNvPr id="3" name="Bildobjekt 2">
            <a:hlinkClick r:id="rId4"/>
            <a:extLst>
              <a:ext uri="{FF2B5EF4-FFF2-40B4-BE49-F238E27FC236}">
                <a16:creationId xmlns:a16="http://schemas.microsoft.com/office/drawing/2014/main" id="{93F8E132-056E-B484-A49F-D3E5D58DF02D}"/>
              </a:ext>
            </a:extLst>
          </p:cNvPr>
          <p:cNvPicPr>
            <a:picLocks noChangeAspect="1"/>
          </p:cNvPicPr>
          <p:nvPr/>
        </p:nvPicPr>
        <p:blipFill>
          <a:blip r:embed="rId5"/>
          <a:stretch>
            <a:fillRect/>
          </a:stretch>
        </p:blipFill>
        <p:spPr>
          <a:xfrm>
            <a:off x="1172190" y="5857882"/>
            <a:ext cx="3565924" cy="931708"/>
          </a:xfrm>
          <a:prstGeom prst="rect">
            <a:avLst/>
          </a:prstGeom>
        </p:spPr>
      </p:pic>
      <p:pic>
        <p:nvPicPr>
          <p:cNvPr id="5" name="Bildobjekt 4">
            <a:hlinkClick r:id="rId4"/>
            <a:extLst>
              <a:ext uri="{FF2B5EF4-FFF2-40B4-BE49-F238E27FC236}">
                <a16:creationId xmlns:a16="http://schemas.microsoft.com/office/drawing/2014/main" id="{9FA709F4-AA91-3B6A-B30B-E9C21D668B81}"/>
              </a:ext>
            </a:extLst>
          </p:cNvPr>
          <p:cNvPicPr>
            <a:picLocks noChangeAspect="1"/>
          </p:cNvPicPr>
          <p:nvPr/>
        </p:nvPicPr>
        <p:blipFill>
          <a:blip r:embed="rId6"/>
          <a:stretch>
            <a:fillRect/>
          </a:stretch>
        </p:blipFill>
        <p:spPr>
          <a:xfrm>
            <a:off x="6439246" y="5738703"/>
            <a:ext cx="3565924" cy="954595"/>
          </a:xfrm>
          <a:prstGeom prst="rect">
            <a:avLst/>
          </a:prstGeom>
        </p:spPr>
      </p:pic>
      <p:sp>
        <p:nvSpPr>
          <p:cNvPr id="2" name="textruta 1">
            <a:extLst>
              <a:ext uri="{FF2B5EF4-FFF2-40B4-BE49-F238E27FC236}">
                <a16:creationId xmlns:a16="http://schemas.microsoft.com/office/drawing/2014/main" id="{3702AB57-96D4-714D-5A08-2642836ED39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9FCEB67-63C0-9FB4-E3E5-5B2C58C8E9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23391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animBg="1"/>
      <p:bldP spid="45" grpId="0" animBg="1"/>
      <p:bldP spid="50" grpId="0"/>
      <p:bldP spid="3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1ABAB-969A-F4DD-54DC-E9BDC70B60B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A43E47A1-1669-A92F-D048-CCEE4C8E56D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0ED4CC9A-8571-BDC3-B87C-5E7BCC6F901F}"/>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0CFE0BD7-1C56-C3B5-9699-6EBBB59207DA}"/>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36ABD843-E307-F60C-BA66-55AFA54ABE98}"/>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i="1" dirty="0">
                <a:solidFill>
                  <a:schemeClr val="bg1"/>
                </a:solidFill>
                <a:latin typeface="Aptos Display"/>
              </a:rPr>
              <a:t>Glädje</a:t>
            </a:r>
            <a:r>
              <a:rPr lang="sv-SE" dirty="0">
                <a:solidFill>
                  <a:schemeClr val="bg1"/>
                </a:solidFill>
                <a:latin typeface="Aptos Display"/>
              </a:rPr>
              <a:t> och </a:t>
            </a:r>
            <a:r>
              <a:rPr lang="sv-SE" i="1" dirty="0">
                <a:solidFill>
                  <a:schemeClr val="bg1"/>
                </a:solidFill>
                <a:latin typeface="Aptos Display"/>
              </a:rPr>
              <a:t>lek</a:t>
            </a:r>
            <a:r>
              <a:rPr lang="sv-SE" dirty="0">
                <a:solidFill>
                  <a:schemeClr val="bg1"/>
                </a:solidFill>
                <a:latin typeface="Aptos Display"/>
              </a:rPr>
              <a:t> är centralt på varje träning och sammankomst</a:t>
            </a:r>
          </a:p>
          <a:p>
            <a:pPr marL="342900" indent="-342900">
              <a:buFont typeface="Arial" panose="020B0604020202020204" pitchFamily="34" charset="0"/>
              <a:buChar char="•"/>
            </a:pPr>
            <a:r>
              <a:rPr lang="sv-SE" dirty="0">
                <a:solidFill>
                  <a:schemeClr val="bg1"/>
                </a:solidFill>
                <a:latin typeface="Aptos Display"/>
              </a:rPr>
              <a:t>Vi ska alltid sträva efter ”JAG och bollen” – sträva efter att alla har varsin boll hela träningen </a:t>
            </a:r>
          </a:p>
          <a:p>
            <a:pPr marL="342900" indent="-342900">
              <a:buFont typeface="Arial" panose="020B0604020202020204" pitchFamily="34" charset="0"/>
              <a:buChar char="•"/>
            </a:pPr>
            <a:r>
              <a:rPr lang="sv-SE" dirty="0">
                <a:solidFill>
                  <a:schemeClr val="bg1"/>
                </a:solidFill>
                <a:latin typeface="Aptos Display"/>
              </a:rPr>
              <a:t>Vi ska utifrån våra temaveckor när vi planerar veckans träningsinnehåll</a:t>
            </a:r>
          </a:p>
          <a:p>
            <a:pPr marL="342900" indent="-342900">
              <a:buFont typeface="Arial" panose="020B0604020202020204" pitchFamily="34" charset="0"/>
              <a:buChar char="•"/>
            </a:pPr>
            <a:r>
              <a:rPr lang="sv-SE" dirty="0">
                <a:solidFill>
                  <a:schemeClr val="bg1"/>
                </a:solidFill>
                <a:latin typeface="Aptos Display"/>
              </a:rPr>
              <a:t>Bollkontroll och koordination</a:t>
            </a:r>
          </a:p>
          <a:p>
            <a:pPr marL="342900" indent="-342900">
              <a:buFont typeface="Arial" panose="020B0604020202020204" pitchFamily="34" charset="0"/>
              <a:buChar char="•"/>
            </a:pPr>
            <a:r>
              <a:rPr lang="sv-SE" dirty="0">
                <a:solidFill>
                  <a:schemeClr val="bg1"/>
                </a:solidFill>
                <a:latin typeface="Aptos Display"/>
              </a:rPr>
              <a:t>Undvik långa köer, MAX 3-4 spelare i kö</a:t>
            </a:r>
          </a:p>
          <a:p>
            <a:pPr marL="342900" indent="-342900">
              <a:buFont typeface="Arial" panose="020B0604020202020204" pitchFamily="34" charset="0"/>
              <a:buChar char="•"/>
            </a:pPr>
            <a:r>
              <a:rPr lang="sv-SE" dirty="0">
                <a:solidFill>
                  <a:schemeClr val="bg1"/>
                </a:solidFill>
                <a:latin typeface="Aptos Display"/>
              </a:rPr>
              <a:t>Få spelarna att ta många egna beslut och få dem att reflektera om deras beslut</a:t>
            </a:r>
          </a:p>
          <a:p>
            <a:pPr marL="342900" indent="-342900">
              <a:buFont typeface="Arial" panose="020B0604020202020204" pitchFamily="34" charset="0"/>
              <a:buChar char="•"/>
            </a:pPr>
            <a:r>
              <a:rPr lang="sv-SE" dirty="0">
                <a:solidFill>
                  <a:schemeClr val="bg1"/>
                </a:solidFill>
                <a:latin typeface="Aptos Display"/>
              </a:rPr>
              <a:t>Bollen ska alltid vara med i varje övning</a:t>
            </a:r>
          </a:p>
          <a:p>
            <a:pPr marL="342900" indent="-342900">
              <a:buFont typeface="Arial" panose="020B0604020202020204" pitchFamily="34" charset="0"/>
              <a:buChar char="•"/>
            </a:pPr>
            <a:r>
              <a:rPr lang="sv-SE" dirty="0">
                <a:solidFill>
                  <a:schemeClr val="bg1"/>
                </a:solidFill>
                <a:latin typeface="Aptos Display"/>
              </a:rPr>
              <a:t>1-2 träningar under säsong. Valfritt innan/efter säsong</a:t>
            </a:r>
          </a:p>
          <a:p>
            <a:pPr marL="342900" indent="-342900">
              <a:buFont typeface="Arial" panose="020B0604020202020204" pitchFamily="34" charset="0"/>
              <a:buChar char="•"/>
            </a:pPr>
            <a:r>
              <a:rPr lang="sv-SE" dirty="0">
                <a:solidFill>
                  <a:schemeClr val="bg1"/>
                </a:solidFill>
                <a:latin typeface="Aptos Display"/>
              </a:rPr>
              <a:t>Minst 1 ledare per max 5 spelare</a:t>
            </a:r>
          </a:p>
          <a:p>
            <a:pPr marL="342900" indent="-342900">
              <a:buFont typeface="Arial" panose="020B0604020202020204" pitchFamily="34" charset="0"/>
              <a:buChar char="•"/>
            </a:pPr>
            <a:endParaRPr lang="sv-SE" dirty="0">
              <a:solidFill>
                <a:schemeClr val="bg1"/>
              </a:solidFill>
              <a:latin typeface="Aptos Display"/>
            </a:endParaRPr>
          </a:p>
        </p:txBody>
      </p:sp>
      <p:sp>
        <p:nvSpPr>
          <p:cNvPr id="3" name="textruta 2">
            <a:extLst>
              <a:ext uri="{FF2B5EF4-FFF2-40B4-BE49-F238E27FC236}">
                <a16:creationId xmlns:a16="http://schemas.microsoft.com/office/drawing/2014/main" id="{27B9DB36-0316-E86E-1CE2-F54D480AE774}"/>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34638426-CFE9-9478-92B4-9BA31A473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416639FC-9F21-2B7B-E821-6A3B92AC53FE}"/>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6" name="textruta 5">
            <a:extLst>
              <a:ext uri="{FF2B5EF4-FFF2-40B4-BE49-F238E27FC236}">
                <a16:creationId xmlns:a16="http://schemas.microsoft.com/office/drawing/2014/main" id="{C1E0DAE0-4AF7-1C15-455D-3D962B38C4BA}"/>
              </a:ext>
            </a:extLst>
          </p:cNvPr>
          <p:cNvSpPr txBox="1"/>
          <p:nvPr/>
        </p:nvSpPr>
        <p:spPr>
          <a:xfrm>
            <a:off x="7780020" y="3947160"/>
            <a:ext cx="4271977" cy="1754326"/>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Vi strävar efter att alla ska spela på alla positioner</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1-4 avbytare (MAX 4)</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Tree>
    <p:extLst>
      <p:ext uri="{BB962C8B-B14F-4D97-AF65-F5344CB8AC3E}">
        <p14:creationId xmlns:p14="http://schemas.microsoft.com/office/powerpoint/2010/main" val="32207570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95B83-E3F7-D2FC-486F-761A86306C6B}"/>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E418B98A-F329-1D83-03E0-4F31A5E980B8}"/>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EB7C1B67-707D-71F7-5C26-4B88BEB89B85}"/>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0AB05970-86BD-96D6-CE1D-8FEAE195F44E}"/>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9D4D4731-05AE-A93F-D63D-7DF7F2EFF038}"/>
              </a:ext>
            </a:extLst>
          </p:cNvPr>
          <p:cNvSpPr>
            <a:spLocks noGrp="1"/>
          </p:cNvSpPr>
          <p:nvPr/>
        </p:nvSpPr>
        <p:spPr>
          <a:xfrm>
            <a:off x="704189" y="163646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panose="020B0004020202020204" pitchFamily="34" charset="0"/>
              </a:rPr>
              <a:t>Temaveckor</a:t>
            </a:r>
            <a:br>
              <a:rPr lang="sv-SE" sz="2400" b="1">
                <a:solidFill>
                  <a:schemeClr val="bg1"/>
                </a:solidFill>
                <a:latin typeface="Aptos Display" panose="020B0004020202020204" pitchFamily="34" charset="0"/>
              </a:rPr>
            </a:br>
            <a:r>
              <a:rPr lang="sv-SE">
                <a:solidFill>
                  <a:schemeClr val="bg1"/>
                </a:solidFill>
                <a:latin typeface="Aptos Display" panose="020B0004020202020204" pitchFamily="34" charset="0"/>
              </a:rPr>
              <a:t>Vi jobbar med temaveckor. Varje tema pågår i 2 veckor rullande.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Tekniska färdigheter ( Spelaren)</a:t>
            </a:r>
          </a:p>
          <a:p>
            <a:pPr marL="0" indent="0">
              <a:buNone/>
            </a:pPr>
            <a:r>
              <a:rPr lang="sv-SE">
                <a:solidFill>
                  <a:schemeClr val="bg1"/>
                </a:solidFill>
                <a:latin typeface="Aptos Display" panose="020B0004020202020204" pitchFamily="34" charset="0"/>
              </a:rPr>
              <a:t>-  </a:t>
            </a:r>
            <a:r>
              <a:rPr lang="sv-SE" sz="1400" i="1">
                <a:solidFill>
                  <a:schemeClr val="bg1"/>
                </a:solidFill>
                <a:latin typeface="Aptos Display" panose="020B0004020202020204" pitchFamily="34" charset="0"/>
              </a:rPr>
              <a:t>Driva, Vända, Skjuta.</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Passning &amp; mottag (Spelaren)</a:t>
            </a:r>
          </a:p>
          <a:p>
            <a:pPr marL="0" indent="0">
              <a:buNone/>
            </a:pPr>
            <a:r>
              <a:rPr lang="sv-SE" i="1">
                <a:solidFill>
                  <a:schemeClr val="bg1"/>
                </a:solidFill>
                <a:latin typeface="Aptos Display" panose="020B0004020202020204" pitchFamily="34" charset="0"/>
              </a:rPr>
              <a:t>- </a:t>
            </a:r>
            <a:r>
              <a:rPr lang="sv-SE" sz="1400" i="1">
                <a:solidFill>
                  <a:schemeClr val="bg1"/>
                </a:solidFill>
                <a:latin typeface="Aptos Display" panose="020B0004020202020204" pitchFamily="34" charset="0"/>
              </a:rPr>
              <a:t>Passa, Ta Emot &amp; Spelbarhet.</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4E41CFB0-B20D-A3E1-3AC2-FC8E7F5438F9}"/>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CE38CB6-2CD2-D62F-9E01-C9E0A8B82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9157A27-AC38-9544-C582-759A3DCA82A5}"/>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8" name="textruta 7">
            <a:extLst>
              <a:ext uri="{FF2B5EF4-FFF2-40B4-BE49-F238E27FC236}">
                <a16:creationId xmlns:a16="http://schemas.microsoft.com/office/drawing/2014/main" id="{E667D28B-D10B-F2C5-3CF7-672B37074293}"/>
              </a:ext>
            </a:extLst>
          </p:cNvPr>
          <p:cNvSpPr txBox="1"/>
          <p:nvPr/>
        </p:nvSpPr>
        <p:spPr>
          <a:xfrm>
            <a:off x="7736454" y="2584604"/>
            <a:ext cx="4069080" cy="2831544"/>
          </a:xfrm>
          <a:prstGeom prst="rect">
            <a:avLst/>
          </a:prstGeom>
          <a:noFill/>
        </p:spPr>
        <p:txBody>
          <a:bodyPr wrap="square" lIns="91440" tIns="45720" rIns="91440" bIns="45720" rtlCol="0" anchor="t">
            <a:spAutoFit/>
          </a:bodyPr>
          <a:lstStyle/>
          <a:p>
            <a:r>
              <a:rPr lang="sv-SE" sz="2000">
                <a:solidFill>
                  <a:schemeClr val="bg1"/>
                </a:solidFill>
                <a:latin typeface="Stag Sans Book"/>
              </a:rPr>
              <a:t>Exempel:</a:t>
            </a:r>
            <a:br>
              <a:rPr lang="sv-SE" sz="2000">
                <a:solidFill>
                  <a:schemeClr val="bg1"/>
                </a:solidFill>
                <a:latin typeface="Stag Sans Book" panose="020B0503040000020004" pitchFamily="34" charset="77"/>
              </a:rPr>
            </a:br>
            <a:r>
              <a:rPr lang="sv-SE" sz="2000">
                <a:solidFill>
                  <a:schemeClr val="bg1"/>
                </a:solidFill>
                <a:latin typeface="Stag Sans Book"/>
              </a:rPr>
              <a:t>Vecka 1 &amp; 2: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3 &amp; 4: Passning &amp; mottag </a:t>
            </a:r>
          </a:p>
          <a:p>
            <a:r>
              <a:rPr lang="sv-SE" sz="2000">
                <a:solidFill>
                  <a:schemeClr val="bg1"/>
                </a:solidFill>
                <a:latin typeface="Stag Sans Book"/>
              </a:rPr>
              <a:t>Vecka 5: Valfritt</a:t>
            </a:r>
          </a:p>
          <a:p>
            <a:endParaRPr lang="sv-SE" sz="2000">
              <a:solidFill>
                <a:schemeClr val="bg1"/>
              </a:solidFill>
              <a:latin typeface="Stag Sans Book" panose="020B0503040000020004" pitchFamily="34" charset="77"/>
            </a:endParaRPr>
          </a:p>
          <a:p>
            <a:r>
              <a:rPr lang="sv-SE" sz="2000">
                <a:solidFill>
                  <a:schemeClr val="bg1"/>
                </a:solidFill>
                <a:latin typeface="Stag Sans Book"/>
              </a:rPr>
              <a:t>Vecka 6 &amp; 7: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8 &amp; 9: Passning &amp; mottag</a:t>
            </a:r>
            <a:br>
              <a:rPr lang="sv-SE" sz="2000">
                <a:solidFill>
                  <a:schemeClr val="bg1"/>
                </a:solidFill>
                <a:latin typeface="Stag Sans Book" panose="020B0503040000020004" pitchFamily="34" charset="77"/>
              </a:rPr>
            </a:br>
            <a:r>
              <a:rPr lang="sv-SE" sz="2000">
                <a:solidFill>
                  <a:schemeClr val="bg1"/>
                </a:solidFill>
                <a:latin typeface="Stag Sans Book"/>
              </a:rPr>
              <a:t>Vecka 10: Valfritt</a:t>
            </a:r>
          </a:p>
          <a:p>
            <a:endParaRPr lang="sv-SE">
              <a:solidFill>
                <a:srgbClr val="FFC000"/>
              </a:solidFill>
            </a:endParaRPr>
          </a:p>
        </p:txBody>
      </p:sp>
    </p:spTree>
    <p:extLst>
      <p:ext uri="{BB962C8B-B14F-4D97-AF65-F5344CB8AC3E}">
        <p14:creationId xmlns:p14="http://schemas.microsoft.com/office/powerpoint/2010/main" val="1912459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7CDF-E975-CE1D-70E2-0A09DCA24A86}"/>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8CB03E7E-70D7-528A-5884-BCAB9540762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2F46D76-7212-B2E4-4239-052F4A609A0F}"/>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B5A727BF-C5AC-91A2-5BFB-6B616B7B172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2A94A254-9590-D6F2-3A2B-4A8C614E2BA5}"/>
              </a:ext>
            </a:extLst>
          </p:cNvPr>
          <p:cNvSpPr>
            <a:spLocks noGrp="1"/>
          </p:cNvSpPr>
          <p:nvPr/>
        </p:nvSpPr>
        <p:spPr>
          <a:xfrm>
            <a:off x="752304" y="145358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Passning och Mottag. – Passning</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kunna anpassa kraften i passningarna på olika avstånd.</a:t>
            </a:r>
            <a:endParaRPr lang="sv-SE" sz="2000" dirty="0">
              <a:solidFill>
                <a:schemeClr val="bg1"/>
              </a:solidFill>
              <a:latin typeface="Aptos Display" panose="020B0004020202020204" pitchFamily="34" charset="0"/>
            </a:endParaRP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a:rPr>
              <a:t>Exempel: Spänn foten, pendla igenom ordentligt, träffa bollen mitt på med bredsidan. Ju längre passning, desto mer </a:t>
            </a:r>
            <a:br>
              <a:rPr lang="sv-SE" sz="1400" dirty="0">
                <a:latin typeface="Aptos Display" panose="020B0004020202020204" pitchFamily="34" charset="0"/>
              </a:rPr>
            </a:br>
            <a:r>
              <a:rPr lang="sv-SE" sz="1400" dirty="0">
                <a:solidFill>
                  <a:schemeClr val="bg1"/>
                </a:solidFill>
                <a:latin typeface="Aptos Display"/>
              </a:rPr>
              <a:t>pendlar vi för det ger mer kraft. Ju närmare desto mindre.</a:t>
            </a:r>
            <a:br>
              <a:rPr lang="sv-SE" dirty="0">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45541047-0682-8609-76A0-F23FAC53A10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DDA2A406-A0F2-42B5-8359-ECD662C1D5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DCBCA44-B3AC-551C-600F-8A899F74EC21}"/>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7" name="textruta 6">
            <a:extLst>
              <a:ext uri="{FF2B5EF4-FFF2-40B4-BE49-F238E27FC236}">
                <a16:creationId xmlns:a16="http://schemas.microsoft.com/office/drawing/2014/main" id="{223B023E-5E26-AD6F-EBCF-64B9E118CD6C}"/>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 </a:t>
            </a:r>
            <a:r>
              <a:rPr lang="sv-SE" sz="1100">
                <a:solidFill>
                  <a:schemeClr val="bg1"/>
                </a:solidFill>
                <a:highlight>
                  <a:srgbClr val="005293"/>
                </a:highlight>
                <a:latin typeface="Open Sans"/>
                <a:ea typeface="Open Sans"/>
                <a:cs typeface="Open Sans"/>
              </a:rPr>
              <a:t> </a:t>
            </a:r>
            <a:r>
              <a:rPr lang="sv-SE" sz="1100" u="sng">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40174282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9AB10-7908-7214-0574-8895E3E955AA}"/>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804571DD-0464-1AFA-5C2F-4E020E1F740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0369A79-949B-4E06-9AB0-0A0AE7D3AAB9}"/>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61E01052-AC0D-D596-AD98-71DA2D003285}"/>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E0BBC40B-0D08-54D4-7982-7120836BE49D}"/>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60-75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 kids, lek</a:t>
            </a:r>
            <a:br>
              <a:rPr lang="sv-SE">
                <a:latin typeface="Aptos Display" panose="020B0004020202020204" pitchFamily="34" charset="0"/>
              </a:rPr>
            </a:br>
            <a:r>
              <a:rPr lang="sv-SE">
                <a:solidFill>
                  <a:schemeClr val="bg1"/>
                </a:solidFill>
                <a:latin typeface="Aptos Display"/>
              </a:rPr>
              <a:t>15 - 20 MIN</a:t>
            </a:r>
            <a:r>
              <a:rPr lang="sv-SE">
                <a:solidFill>
                  <a:srgbClr val="FFC000"/>
                </a:solidFill>
                <a:latin typeface="Aptos Display"/>
              </a:rPr>
              <a:t> </a:t>
            </a:r>
          </a:p>
          <a:p>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 </a:t>
            </a:r>
            <a:br>
              <a:rPr lang="sv-SE">
                <a:latin typeface="Aptos Display" panose="020B0004020202020204" pitchFamily="34" charset="0"/>
              </a:rPr>
            </a:br>
            <a:r>
              <a:rPr lang="sv-SE">
                <a:solidFill>
                  <a:schemeClr val="bg1"/>
                </a:solidFill>
                <a:latin typeface="Aptos Display"/>
              </a:rPr>
              <a:t>15 - 20 MIN</a:t>
            </a:r>
          </a:p>
          <a:p>
            <a:endParaRPr lang="sv-SE">
              <a:solidFill>
                <a:schemeClr val="bg1"/>
              </a:solidFill>
              <a:latin typeface="Aptos Display" panose="020B0004020202020204" pitchFamily="34" charset="0"/>
            </a:endParaRPr>
          </a:p>
          <a:p>
            <a:r>
              <a:rPr lang="sv-SE" b="1">
                <a:solidFill>
                  <a:schemeClr val="bg1"/>
                </a:solidFill>
                <a:latin typeface="Aptos Display" panose="020B0004020202020204" pitchFamily="34" charset="0"/>
              </a:rPr>
              <a:t>Spel </a:t>
            </a:r>
            <a:r>
              <a:rPr lang="sv-SE">
                <a:solidFill>
                  <a:schemeClr val="bg1"/>
                </a:solidFill>
                <a:latin typeface="Aptos Display" panose="020B0004020202020204" pitchFamily="34" charset="0"/>
              </a:rPr>
              <a:t>– Matchlika situationer, spelarna ska ta många beslut.   </a:t>
            </a:r>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1 mot 1, 2 mot 2, 3 mot 3, 4 mot 4</a:t>
            </a:r>
            <a:br>
              <a:rPr lang="sv-SE">
                <a:solidFill>
                  <a:schemeClr val="bg1"/>
                </a:solidFill>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panose="020B0004020202020204" pitchFamily="34" charset="0"/>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B1E7306B-38DB-4DB9-20EE-F2B99C15E69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AA5DB24-ACB5-5A06-2364-EEE221B9E1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E73DC117-0B4F-A0D8-C66F-B842AD862F6F}"/>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graphicFrame>
        <p:nvGraphicFramePr>
          <p:cNvPr id="6" name="Diagram 5">
            <a:extLst>
              <a:ext uri="{FF2B5EF4-FFF2-40B4-BE49-F238E27FC236}">
                <a16:creationId xmlns:a16="http://schemas.microsoft.com/office/drawing/2014/main" id="{84CB8FFB-0A00-C059-DAB7-5278519AE531}"/>
              </a:ext>
            </a:extLst>
          </p:cNvPr>
          <p:cNvGraphicFramePr/>
          <p:nvPr/>
        </p:nvGraphicFramePr>
        <p:xfrm>
          <a:off x="5732236" y="1788313"/>
          <a:ext cx="6816701" cy="4441094"/>
        </p:xfrm>
        <a:graphic>
          <a:graphicData uri="http://schemas.openxmlformats.org/drawingml/2006/chart">
            <c:chart xmlns:c="http://schemas.openxmlformats.org/drawingml/2006/chart" xmlns:r="http://schemas.openxmlformats.org/officeDocument/2006/relationships" r:id="rId3"/>
          </a:graphicData>
        </a:graphic>
      </p:graphicFrame>
      <p:sp>
        <p:nvSpPr>
          <p:cNvPr id="8" name="Rektangel 7">
            <a:extLst>
              <a:ext uri="{FF2B5EF4-FFF2-40B4-BE49-F238E27FC236}">
                <a16:creationId xmlns:a16="http://schemas.microsoft.com/office/drawing/2014/main" id="{6E322197-CDB7-DC58-0B16-96A0F554A414}"/>
              </a:ext>
            </a:extLst>
          </p:cNvPr>
          <p:cNvSpPr/>
          <p:nvPr/>
        </p:nvSpPr>
        <p:spPr>
          <a:xfrm>
            <a:off x="318648" y="2083285"/>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18065ABD-93E6-A9EE-A623-8A1F3C629B02}"/>
              </a:ext>
            </a:extLst>
          </p:cNvPr>
          <p:cNvSpPr/>
          <p:nvPr/>
        </p:nvSpPr>
        <p:spPr>
          <a:xfrm>
            <a:off x="318648" y="3343348"/>
            <a:ext cx="433656" cy="366311"/>
          </a:xfrm>
          <a:prstGeom prst="rect">
            <a:avLst/>
          </a:prstGeom>
          <a:solidFill>
            <a:srgbClr val="A5A5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7F7F7FE3-45EF-4226-F99C-831630670BE5}"/>
              </a:ext>
            </a:extLst>
          </p:cNvPr>
          <p:cNvSpPr/>
          <p:nvPr/>
        </p:nvSpPr>
        <p:spPr>
          <a:xfrm>
            <a:off x="318648" y="4304426"/>
            <a:ext cx="433656" cy="366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5612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9" grpId="0" animBg="1"/>
      <p:bldP spid="10"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7cf735-83d6-4de9-8723-3a6163459ea4" xsi:nil="true"/>
    <lcf76f155ced4ddcb4097134ff3c332f xmlns="3196a612-08d7-4038-9316-64396620437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A5A4F4800E9AD4D8F5B540E675107CE" ma:contentTypeVersion="15" ma:contentTypeDescription="Skapa ett nytt dokument." ma:contentTypeScope="" ma:versionID="a1acd05212df0bc990434e6878901be4">
  <xsd:schema xmlns:xsd="http://www.w3.org/2001/XMLSchema" xmlns:xs="http://www.w3.org/2001/XMLSchema" xmlns:p="http://schemas.microsoft.com/office/2006/metadata/properties" xmlns:ns2="927cf735-83d6-4de9-8723-3a6163459ea4" xmlns:ns3="3196a612-08d7-4038-9316-643966204379" targetNamespace="http://schemas.microsoft.com/office/2006/metadata/properties" ma:root="true" ma:fieldsID="d4b31099cce2f4f76699b77baeb75f7b" ns2:_="" ns3:_="">
    <xsd:import namespace="927cf735-83d6-4de9-8723-3a6163459ea4"/>
    <xsd:import namespace="3196a612-08d7-4038-9316-643966204379"/>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7cf735-83d6-4de9-8723-3a6163459ea4"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12" nillable="true" ma:displayName="Taxonomy Catch All Column" ma:hidden="true" ma:list="{fa410894-516e-4d6f-a18d-366d91ae013b}" ma:internalName="TaxCatchAll" ma:showField="CatchAllData" ma:web="927cf735-83d6-4de9-8723-3a6163459ea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196a612-08d7-4038-9316-643966204379"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Bildmarkeringar" ma:readOnly="false" ma:fieldId="{5cf76f15-5ced-4ddc-b409-7134ff3c332f}" ma:taxonomyMulti="true" ma:sspId="ea51dcdd-16ba-418d-932f-f4491765605e"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0D5944-888E-4612-9642-947F4975E37D}">
  <ds:schemaRefs>
    <ds:schemaRef ds:uri="3196a612-08d7-4038-9316-643966204379"/>
    <ds:schemaRef ds:uri="927cf735-83d6-4de9-8723-3a6163459ea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BE6FE12-955E-4841-990C-D91E62DC6B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7cf735-83d6-4de9-8723-3a6163459ea4"/>
    <ds:schemaRef ds:uri="3196a612-08d7-4038-9316-6439662043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7B1A48-F56B-44CE-8C78-AD500310A1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7461</TotalTime>
  <Words>8246</Words>
  <Application>Microsoft Office PowerPoint</Application>
  <PresentationFormat>Bredbild</PresentationFormat>
  <Paragraphs>1405</Paragraphs>
  <Slides>74</Slides>
  <Notes>21</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74</vt:i4>
      </vt:variant>
    </vt:vector>
  </HeadingPairs>
  <TitlesOfParts>
    <vt:vector size="85" baseType="lpstr">
      <vt:lpstr>Aharoni</vt:lpstr>
      <vt:lpstr>Aptos Display</vt:lpstr>
      <vt:lpstr>Arial</vt:lpstr>
      <vt:lpstr>Calibri</vt:lpstr>
      <vt:lpstr>Calibri Light</vt:lpstr>
      <vt:lpstr>Neue Haas Grotesk Text Pro</vt:lpstr>
      <vt:lpstr>Open Sans</vt:lpstr>
      <vt:lpstr>Stag Sans Book</vt:lpstr>
      <vt:lpstr>Stag Sans Semibold</vt:lpstr>
      <vt:lpstr>Wingdings</vt:lpstr>
      <vt:lpstr>Office-tema</vt:lpstr>
      <vt:lpstr>SPELARUTBILDNINGSPLAN IK RÖSSÖ UDDEVALLA 2026</vt:lpstr>
      <vt:lpstr> INNEHÅLL</vt:lpstr>
      <vt:lpstr> VÄRDEGRUND</vt:lpstr>
      <vt:lpstr> VISION</vt:lpstr>
      <vt:lpstr> OM SPELARUTBILDNINGSPLANEN</vt:lpstr>
      <vt:lpstr> SPELARUTBILDNINGSPLANEN – Syfte </vt:lpstr>
      <vt:lpstr> TRÄNINGSMILJÖ 5-15 år</vt:lpstr>
      <vt:lpstr> TRÄNINGSMILJÖ – Nivåanpassning </vt:lpstr>
      <vt:lpstr> TRÄNINGSMILJÖ – Stimulansträning</vt:lpstr>
      <vt:lpstr> TRÄNINGSMILJÖ – Ledare</vt:lpstr>
      <vt:lpstr> MATCHMILJÖ </vt:lpstr>
      <vt:lpstr> FÖRÄLDER I IK RÖSSÖ</vt:lpstr>
      <vt:lpstr>FÖRÄLDRATEAM </vt:lpstr>
      <vt:lpstr>PowerPoint-presentation</vt:lpstr>
      <vt:lpstr>PowerPoint-presentation</vt:lpstr>
      <vt:lpstr>FOKUS</vt:lpstr>
      <vt:lpstr> INNEHÅLL</vt:lpstr>
      <vt:lpstr> TRÄNINGSINNEHÅLL – Uppbyggnad av träning </vt:lpstr>
      <vt:lpstr> TRÄNINGSINNEHÅLL – Uppbyggnad av träning </vt:lpstr>
      <vt:lpstr>PowerPoint-presentation</vt:lpstr>
      <vt:lpstr>FOKUS</vt:lpstr>
      <vt:lpstr> INNEHÅLL</vt:lpstr>
      <vt:lpstr> TRÄNINGSINNEHÅLL – Temaveckor </vt:lpstr>
      <vt:lpstr> TRÄNINGSINNEHÅLL – Uppbyggnad av träning </vt:lpstr>
      <vt:lpstr> TRÄNINGSINNEHÅLL – Uppbyggnad av träning </vt:lpstr>
      <vt:lpstr>PowerPoint-presentation</vt:lpstr>
      <vt:lpstr>PowerPoint-presentation</vt:lpstr>
      <vt:lpstr> INNEHÅLL</vt:lpstr>
      <vt:lpstr> TRÄNINGSINNEHÅLL – Temaveckor </vt:lpstr>
      <vt:lpstr> TRÄNINGSINNEHÅLL – Uppbyggnad av träning </vt:lpstr>
      <vt:lpstr> TRÄNINGSINNEHÅLL – Uppbyggnad av träning </vt:lpstr>
      <vt:lpstr> PLANENS INDELNING </vt:lpstr>
      <vt:lpstr>PowerPoint-presentation</vt:lpstr>
      <vt:lpstr>PowerPoint-presentation</vt:lpstr>
      <vt:lpstr>PowerPoint-presentation</vt:lpstr>
      <vt:lpstr>PowerPoint-presentation</vt:lpstr>
      <vt:lpstr>PowerPoint-presentation</vt:lpstr>
      <vt:lpstr>PowerPoint-presentation</vt:lpstr>
      <vt:lpstr> INNEHÅLL</vt:lpstr>
      <vt:lpstr> TRÄNINGSINNEHÅLL – Temaveckor </vt:lpstr>
      <vt:lpstr> TRÄNINGSINNEHÅLL – Uppbyggnad av träning </vt:lpstr>
      <vt:lpstr> TRÄNINGSINNEHÅLL – Uppbyggnad av träning </vt:lpstr>
      <vt:lpstr> PLANENS INDELNING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INNEHÅLL</vt:lpstr>
      <vt:lpstr> TRÄNINGSINNEHÅLL – Temaveckor </vt:lpstr>
      <vt:lpstr> TRÄNINGSINNEHÅLL – Uppbyggnad av träning </vt:lpstr>
      <vt:lpstr> TRÄNINGSINNEHÅLL – Uppbyggnad av träning </vt:lpstr>
      <vt:lpstr> PLANENS INDELNING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FOKUS</vt:lpstr>
      <vt:lpstr> INNEHÅLL</vt:lpstr>
      <vt:lpstr> TRÄNINGSINNEHÅLL – Temaveckor </vt:lpstr>
      <vt:lpstr> TRÄNINGSINNEHÅLL – Uppbyggnad av träning </vt:lpstr>
      <vt:lpstr> TRÄNINGSINNEHÅLL – Uppbyggnad av träning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Hampus Tärnklev</dc:creator>
  <cp:lastModifiedBy>Sofia Olsson</cp:lastModifiedBy>
  <cp:revision>46</cp:revision>
  <dcterms:created xsi:type="dcterms:W3CDTF">2022-12-13T16:28:15Z</dcterms:created>
  <dcterms:modified xsi:type="dcterms:W3CDTF">2026-02-09T08:58:11Z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0x010100DA5A4F4800E9AD4D8F5B540E675107CE</vt:lpwstr>
  </property>
  <property fmtid="{D5CDD505-2E9C-101B-9397-08002B2CF9AE}" pid="3" name="MediaServiceImageTags">
    <vt:lpwstr/>
  </property>
</Properties>
</file>