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2" r:id="rId2"/>
    <p:sldId id="286" r:id="rId3"/>
    <p:sldId id="270" r:id="rId4"/>
    <p:sldId id="267" r:id="rId5"/>
    <p:sldId id="281" r:id="rId6"/>
    <p:sldId id="272" r:id="rId7"/>
    <p:sldId id="285" r:id="rId8"/>
    <p:sldId id="269" r:id="rId9"/>
    <p:sldId id="268" r:id="rId10"/>
    <p:sldId id="278" r:id="rId11"/>
    <p:sldId id="276" r:id="rId12"/>
    <p:sldId id="277" r:id="rId13"/>
    <p:sldId id="287" r:id="rId14"/>
    <p:sldId id="283" r:id="rId15"/>
    <p:sldId id="282" r:id="rId16"/>
    <p:sldId id="288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3FB6A1-A125-4859-8E18-2B9B44A818D5}" v="87" dt="2026-09-23T09:44:41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72741" autoAdjust="0"/>
  </p:normalViewPr>
  <p:slideViewPr>
    <p:cSldViewPr snapToGrid="0">
      <p:cViewPr varScale="1">
        <p:scale>
          <a:sx n="80" d="100"/>
          <a:sy n="80" d="100"/>
        </p:scale>
        <p:origin x="16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3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Stålberg" userId="18f4a976-b87e-4ea5-8744-f9a43d664fcf" providerId="ADAL" clId="{E2413412-5197-4D66-829E-C0B5B2121255}"/>
    <pc:docChg chg="custSel modSld">
      <pc:chgData name="Linda Stålberg" userId="18f4a976-b87e-4ea5-8744-f9a43d664fcf" providerId="ADAL" clId="{E2413412-5197-4D66-829E-C0B5B2121255}" dt="2026-09-23T09:44:41.811" v="131" actId="20577"/>
      <pc:docMkLst>
        <pc:docMk/>
      </pc:docMkLst>
      <pc:sldChg chg="modSp">
        <pc:chgData name="Linda Stålberg" userId="18f4a976-b87e-4ea5-8744-f9a43d664fcf" providerId="ADAL" clId="{E2413412-5197-4D66-829E-C0B5B2121255}" dt="2026-09-23T09:44:41.811" v="131" actId="20577"/>
        <pc:sldMkLst>
          <pc:docMk/>
          <pc:sldMk cId="703228867" sldId="268"/>
        </pc:sldMkLst>
        <pc:spChg chg="mod">
          <ac:chgData name="Linda Stålberg" userId="18f4a976-b87e-4ea5-8744-f9a43d664fcf" providerId="ADAL" clId="{E2413412-5197-4D66-829E-C0B5B2121255}" dt="2026-09-23T09:44:41.811" v="131" actId="20577"/>
          <ac:spMkLst>
            <pc:docMk/>
            <pc:sldMk cId="703228867" sldId="268"/>
            <ac:spMk id="6" creationId="{0B97BC0D-A179-A69A-2C3F-F5CD6BD38E2A}"/>
          </ac:spMkLst>
        </pc:spChg>
      </pc:sldChg>
      <pc:sldChg chg="modSp mod">
        <pc:chgData name="Linda Stålberg" userId="18f4a976-b87e-4ea5-8744-f9a43d664fcf" providerId="ADAL" clId="{E2413412-5197-4D66-829E-C0B5B2121255}" dt="2026-09-23T09:43:59.395" v="44" actId="5793"/>
        <pc:sldMkLst>
          <pc:docMk/>
          <pc:sldMk cId="1857110248" sldId="285"/>
        </pc:sldMkLst>
        <pc:spChg chg="mod">
          <ac:chgData name="Linda Stålberg" userId="18f4a976-b87e-4ea5-8744-f9a43d664fcf" providerId="ADAL" clId="{E2413412-5197-4D66-829E-C0B5B2121255}" dt="2026-09-23T09:43:59.395" v="44" actId="5793"/>
          <ac:spMkLst>
            <pc:docMk/>
            <pc:sldMk cId="1857110248" sldId="285"/>
            <ac:spMk id="6" creationId="{FB055015-11B6-4832-5AD5-CD160C23B10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24B51-926F-4A7A-8766-AA41239CA9AD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661F6-CAA1-4699-BEAA-43E93EE3B2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295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562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4170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0901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1986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43A9F-A816-A14D-242F-18BEAD705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5D615F2-D498-0F85-2DBD-47052A8EE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BE3CF7A-A2E0-B031-93C0-60D68E3BB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11692B-B6D4-5EA6-37D8-C6E62BB8A7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3118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7315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5741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3985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9181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0431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53C22-8EF1-5704-D046-CFE1ADE42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2A37C35-6C3C-A734-62B1-8DCA0A440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477FA4C-5A29-CD72-A7F2-D69455F62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292040E-4620-38A4-94D2-39452A440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6477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933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Fråga vilka föräldrar som kan tänka sig att hjälpa till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292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52C94-49ED-1FB2-F2A8-FC8ABEEA0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C2DA956-F24C-A73F-1A7C-5F079DABE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3A2A18F-0B6C-42A0-671A-957529565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3819E41-76F5-C1FF-32A3-7667304E8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661F6-CAA1-4699-BEAA-43E93EE3B256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733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1D2C24-B296-7795-E283-9FEC688FF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05205C9-2878-652B-C5E6-F341DE9C6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D08DB4D-3A0C-F1AD-B5EE-49C8AB3E1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5DA460-E571-C9A4-03E3-3B5635003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FC89A6-6D44-F64C-AEF5-13A0B99CD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184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9B4860-DE08-3445-E553-7A777C64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72C5B0-696F-D185-CA07-A0900882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C56422-91B0-8D8E-617D-5DB48F86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646A52D-FA74-1752-F189-1436F4A7C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AACA49A-07A1-D290-2C36-0E4D65AF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59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1D5FED-6720-0C7B-5719-9E4B9E4CA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2BA3D4D-BD80-1733-300A-9C1128727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452006-6AA9-FC44-665C-F02FFDD4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5B95B2-3426-9426-229A-DB2BE49B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9315CE7-0E6E-288A-A32D-90364B0EA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926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E89768-94D9-D22D-C0B4-30CF9BAC6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0F29BF-4E40-A650-F026-4957BDC47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4D86F11-CA7F-9540-F928-310BBFD75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5C5154C-2382-1EC2-78A1-B524085D5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3C7E0BF-3527-17BC-FD48-5DFAF8018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1A1DC0E-3069-F17D-D468-9848B7657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8155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770398-241F-ADED-9D86-B62EB9DC3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7E6701-DDCE-FB6C-0C5F-B454B6D1F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4FC8C4A-7226-E14E-1554-7F794C2BB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32C65DD-4686-1196-839B-918FA88AD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FCF53E1-A06C-CE26-99A0-6DFD9F83B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191EC38-6E9B-ED89-30CA-2B7544DA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03792CB-D6BB-1620-5B35-829B01A8C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290B4ED-780E-0489-8E66-A140CDF8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966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51035B-63C4-062B-595F-636311C7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72AA97C-657C-3EE1-1935-6114837D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E3E98A-003B-EEC6-5A00-6B29CDB57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4646276-B3ED-EE2B-E5EC-92BAF92AF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219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133B2DB-BA5E-5B85-A8FF-FD84D332F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186A61B-9DF5-A097-6AF7-D2B190E5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1477C82-D371-2EDB-5D20-B0EEBA3F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5805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B2665C-8EFD-0C69-6D61-90E637EE8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EFCCFE-3FA9-7004-BFEA-041AE6CB2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9656F08-8835-7338-38B7-33666F12C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C628811-EBB6-1B50-C7DC-B7F76291E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04D317A-3ABB-01E3-E726-DD9BA129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146312-4EA5-1591-3AF9-560AD3634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960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72368F-5E5D-0304-0F6B-CBA8BF0BD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FD7E9C2-9822-FA4C-6488-003F6AA19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57CDC7-67E1-DA56-BECE-ACDC41578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A534C05-C3B1-783F-AEC3-2F30732C2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E50DFB1-7F9E-A564-72EB-F34BC91CE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E1454BD-00D4-8CE7-08A0-DCF1D937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38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75B24A-22C8-92C8-2320-5AF5DAA33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6A1099A-E46D-953B-1492-08023B8EE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71169B3-CF2E-C8D1-192F-4D10C23D8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2C9F12-573C-4C46-5B15-C26E0C09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D8E277-B468-B0A8-C26C-11CC68FC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851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70AAFA7-978B-8FE4-0D12-A9527F734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AD7F6C2-6AED-44EF-A703-EC10518A6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8B0FD9-126B-D227-FED9-54753531A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7F89F7-72FD-6745-04E6-6A5DFA158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2178A0-2A3B-A43A-7BF6-DBEAA110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054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4B94693-1C69-8FD8-A763-14810D04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081606A-BB7E-6709-148A-B05121B11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F86A500-47E8-9254-32F4-4B4A9FCC4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B8945-44BC-4AC1-B91D-3E27575977A4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86B370-27E2-C08E-BB62-0E1133747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E0C6F0E-8148-53A9-40FB-9A35EB4DE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B90DE-7979-4E77-A1F9-E3C627D6C0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65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169" y="2072192"/>
            <a:ext cx="9288378" cy="2391524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Föräldramöte Skogsbo SK</a:t>
            </a:r>
            <a:br>
              <a:rPr lang="sv-SE" b="1" dirty="0">
                <a:solidFill>
                  <a:srgbClr val="FFFF00"/>
                </a:solidFill>
                <a:latin typeface="+mn-lt"/>
              </a:rPr>
            </a:br>
            <a:r>
              <a:rPr lang="sv-SE" b="1" dirty="0">
                <a:solidFill>
                  <a:srgbClr val="FFFF00"/>
                </a:solidFill>
                <a:latin typeface="+mn-lt"/>
              </a:rPr>
              <a:t>UXX Säsong XX/XX</a:t>
            </a:r>
            <a:br>
              <a:rPr lang="sv-SE" b="1" dirty="0">
                <a:solidFill>
                  <a:srgbClr val="FFFF00"/>
                </a:solidFill>
                <a:latin typeface="+mn-lt"/>
              </a:rPr>
            </a:br>
            <a:endParaRPr lang="sv-SE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67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FE57-1C61-AB43-FDCF-6B8846A6C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/>
              <a:t>Agenda</a:t>
            </a:r>
            <a:endParaRPr lang="en-SE" sz="6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312EA-6831-365B-C901-0DFF2C64E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31435"/>
          </a:xfrm>
        </p:spPr>
        <p:txBody>
          <a:bodyPr>
            <a:normAutofit lnSpcReduction="10000"/>
          </a:bodyPr>
          <a:lstStyle/>
          <a:p>
            <a:r>
              <a:rPr lang="en-US" sz="3200" b="1" dirty="0" err="1"/>
              <a:t>Värdegrund</a:t>
            </a:r>
            <a:endParaRPr lang="en-US" sz="3200" b="1" dirty="0"/>
          </a:p>
          <a:p>
            <a:r>
              <a:rPr lang="en-US" sz="3200" b="1" dirty="0" err="1"/>
              <a:t>Tränare</a:t>
            </a:r>
            <a:endParaRPr lang="en-US" sz="3200" b="1" dirty="0"/>
          </a:p>
          <a:p>
            <a:r>
              <a:rPr lang="en-US" sz="3200" b="1" dirty="0"/>
              <a:t>Information </a:t>
            </a:r>
            <a:r>
              <a:rPr lang="en-US" sz="3200" b="1" dirty="0" err="1"/>
              <a:t>föreningen</a:t>
            </a:r>
            <a:endParaRPr lang="en-US" sz="3200" b="1" dirty="0"/>
          </a:p>
          <a:p>
            <a:r>
              <a:rPr lang="en-US" sz="3200" b="1" dirty="0" err="1"/>
              <a:t>Avgifter</a:t>
            </a:r>
            <a:endParaRPr lang="en-US" sz="3200" b="1" dirty="0"/>
          </a:p>
          <a:p>
            <a:r>
              <a:rPr lang="en-US" sz="3200" b="1" dirty="0" err="1"/>
              <a:t>Ordningsregler</a:t>
            </a:r>
            <a:endParaRPr lang="en-US" sz="3200" b="1" dirty="0"/>
          </a:p>
          <a:p>
            <a:r>
              <a:rPr lang="en-US" sz="3200" b="1" dirty="0" err="1"/>
              <a:t>Träningar</a:t>
            </a:r>
            <a:r>
              <a:rPr lang="en-US" sz="3200" b="1" dirty="0"/>
              <a:t>/matcher</a:t>
            </a:r>
          </a:p>
          <a:p>
            <a:r>
              <a:rPr lang="en-US" sz="3200" b="1" dirty="0"/>
              <a:t>Matcher</a:t>
            </a:r>
          </a:p>
          <a:p>
            <a:r>
              <a:rPr lang="en-US" sz="3200" b="1" dirty="0" err="1"/>
              <a:t>Lagkassa</a:t>
            </a:r>
            <a:r>
              <a:rPr lang="en-US" sz="3200" b="1" dirty="0"/>
              <a:t> och </a:t>
            </a:r>
            <a:r>
              <a:rPr lang="en-US" sz="3200" b="1" dirty="0" err="1"/>
              <a:t>försäljning</a:t>
            </a:r>
            <a:endParaRPr lang="en-US" sz="3200" b="1" dirty="0"/>
          </a:p>
          <a:p>
            <a:r>
              <a:rPr lang="en-US" sz="3200" b="1" dirty="0" err="1"/>
              <a:t>Föräldraroller</a:t>
            </a:r>
            <a:r>
              <a:rPr lang="en-US" sz="3200" b="1" dirty="0"/>
              <a:t> </a:t>
            </a:r>
            <a:r>
              <a:rPr lang="en-US" sz="3200" b="1" dirty="0" err="1"/>
              <a:t>kring</a:t>
            </a:r>
            <a:r>
              <a:rPr lang="en-US" sz="3200" b="1" dirty="0"/>
              <a:t> </a:t>
            </a:r>
            <a:r>
              <a:rPr lang="en-US" sz="3200" b="1" dirty="0" err="1"/>
              <a:t>laget</a:t>
            </a:r>
            <a:endParaRPr lang="en-US" sz="3200" dirty="0"/>
          </a:p>
          <a:p>
            <a:endParaRPr lang="en-SE" sz="3200" dirty="0"/>
          </a:p>
        </p:txBody>
      </p:sp>
    </p:spTree>
    <p:extLst>
      <p:ext uri="{BB962C8B-B14F-4D97-AF65-F5344CB8AC3E}">
        <p14:creationId xmlns:p14="http://schemas.microsoft.com/office/powerpoint/2010/main" val="123200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sv-SE" sz="2800" b="1" dirty="0">
                <a:solidFill>
                  <a:srgbClr val="FFFF00"/>
                </a:solidFill>
              </a:rPr>
              <a:t>Värdegrund från Skogsbo SK</a:t>
            </a:r>
            <a:endParaRPr lang="sv-SE" sz="2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sv-SE" sz="2000" dirty="0">
                <a:solidFill>
                  <a:srgbClr val="FFFF00"/>
                </a:solidFill>
              </a:rPr>
              <a:t> </a:t>
            </a:r>
            <a:endParaRPr lang="sv-SE" sz="4000" dirty="0">
              <a:solidFill>
                <a:srgbClr val="FFFF00"/>
              </a:solidFill>
              <a:effectLst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sv-SE" sz="4000" i="1" dirty="0">
                <a:solidFill>
                  <a:srgbClr val="FFFF00"/>
                </a:solidFill>
                <a:effectLst/>
                <a:ea typeface="Calibri" panose="020F0502020204030204" pitchFamily="34" charset="0"/>
              </a:rPr>
              <a:t>Så många som möjligt ska vilja fortsätta spela ishockey så länge som möjligt – och för de som har den ambitionen, ges chansen att bli så bra som möjligt.</a:t>
            </a:r>
            <a:endParaRPr lang="sv-SE" sz="4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Tränare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D683BCA-1D75-5577-3148-048111813C36}"/>
              </a:ext>
            </a:extLst>
          </p:cNvPr>
          <p:cNvGrpSpPr/>
          <p:nvPr/>
        </p:nvGrpSpPr>
        <p:grpSpPr>
          <a:xfrm>
            <a:off x="2036522" y="1685922"/>
            <a:ext cx="5529682" cy="4752200"/>
            <a:chOff x="2040638" y="1685922"/>
            <a:chExt cx="5641029" cy="4752199"/>
          </a:xfrm>
        </p:grpSpPr>
        <p:sp>
          <p:nvSpPr>
            <p:cNvPr id="6" name="Frihandsfigur: Form 5">
              <a:extLst>
                <a:ext uri="{FF2B5EF4-FFF2-40B4-BE49-F238E27FC236}">
                  <a16:creationId xmlns:a16="http://schemas.microsoft.com/office/drawing/2014/main" id="{7551DAD0-C0FC-F3E7-1700-514B280984BE}"/>
                </a:ext>
              </a:extLst>
            </p:cNvPr>
            <p:cNvSpPr/>
            <p:nvPr/>
          </p:nvSpPr>
          <p:spPr>
            <a:xfrm>
              <a:off x="2040638" y="4639414"/>
              <a:ext cx="2086245" cy="1798707"/>
            </a:xfrm>
            <a:custGeom>
              <a:avLst/>
              <a:gdLst>
                <a:gd name="connsiteX0" fmla="*/ 0 w 2086245"/>
                <a:gd name="connsiteY0" fmla="*/ 899354 h 1798707"/>
                <a:gd name="connsiteX1" fmla="*/ 449677 w 2086245"/>
                <a:gd name="connsiteY1" fmla="*/ 0 h 1798707"/>
                <a:gd name="connsiteX2" fmla="*/ 1636568 w 2086245"/>
                <a:gd name="connsiteY2" fmla="*/ 0 h 1798707"/>
                <a:gd name="connsiteX3" fmla="*/ 2086245 w 2086245"/>
                <a:gd name="connsiteY3" fmla="*/ 899354 h 1798707"/>
                <a:gd name="connsiteX4" fmla="*/ 1636568 w 2086245"/>
                <a:gd name="connsiteY4" fmla="*/ 1798707 h 1798707"/>
                <a:gd name="connsiteX5" fmla="*/ 449677 w 2086245"/>
                <a:gd name="connsiteY5" fmla="*/ 1798707 h 1798707"/>
                <a:gd name="connsiteX6" fmla="*/ 0 w 2086245"/>
                <a:gd name="connsiteY6" fmla="*/ 899354 h 179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245" h="1798707">
                  <a:moveTo>
                    <a:pt x="0" y="899354"/>
                  </a:moveTo>
                  <a:lnTo>
                    <a:pt x="449677" y="0"/>
                  </a:lnTo>
                  <a:lnTo>
                    <a:pt x="1636568" y="0"/>
                  </a:lnTo>
                  <a:lnTo>
                    <a:pt x="2086245" y="899354"/>
                  </a:lnTo>
                  <a:lnTo>
                    <a:pt x="1636568" y="1798707"/>
                  </a:lnTo>
                  <a:lnTo>
                    <a:pt x="449677" y="1798707"/>
                  </a:lnTo>
                  <a:lnTo>
                    <a:pt x="0" y="899354"/>
                  </a:lnTo>
                  <a:close/>
                </a:path>
              </a:pathLst>
            </a:custGeom>
            <a:solidFill>
              <a:schemeClr val="tx1">
                <a:alpha val="9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3746" tIns="313416" rIns="323746" bIns="313416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400" b="1" dirty="0">
                  <a:solidFill>
                    <a:srgbClr val="FFFF00"/>
                  </a:solidFill>
                </a:rPr>
                <a:t>Namn</a:t>
              </a:r>
              <a:endParaRPr lang="sv-SE" sz="2400" b="1" kern="1200" dirty="0">
                <a:solidFill>
                  <a:srgbClr val="FFFF00"/>
                </a:solidFill>
              </a:endParaRPr>
            </a:p>
          </p:txBody>
        </p:sp>
        <p:sp>
          <p:nvSpPr>
            <p:cNvPr id="10" name="Frihandsfigur: Form 9">
              <a:extLst>
                <a:ext uri="{FF2B5EF4-FFF2-40B4-BE49-F238E27FC236}">
                  <a16:creationId xmlns:a16="http://schemas.microsoft.com/office/drawing/2014/main" id="{8339BB93-746D-6249-9D85-D62E7BED60D4}"/>
                </a:ext>
              </a:extLst>
            </p:cNvPr>
            <p:cNvSpPr/>
            <p:nvPr/>
          </p:nvSpPr>
          <p:spPr>
            <a:xfrm>
              <a:off x="3818030" y="3651907"/>
              <a:ext cx="2086245" cy="1798707"/>
            </a:xfrm>
            <a:custGeom>
              <a:avLst/>
              <a:gdLst>
                <a:gd name="connsiteX0" fmla="*/ 0 w 2086245"/>
                <a:gd name="connsiteY0" fmla="*/ 899354 h 1798707"/>
                <a:gd name="connsiteX1" fmla="*/ 449677 w 2086245"/>
                <a:gd name="connsiteY1" fmla="*/ 0 h 1798707"/>
                <a:gd name="connsiteX2" fmla="*/ 1636568 w 2086245"/>
                <a:gd name="connsiteY2" fmla="*/ 0 h 1798707"/>
                <a:gd name="connsiteX3" fmla="*/ 2086245 w 2086245"/>
                <a:gd name="connsiteY3" fmla="*/ 899354 h 1798707"/>
                <a:gd name="connsiteX4" fmla="*/ 1636568 w 2086245"/>
                <a:gd name="connsiteY4" fmla="*/ 1798707 h 1798707"/>
                <a:gd name="connsiteX5" fmla="*/ 449677 w 2086245"/>
                <a:gd name="connsiteY5" fmla="*/ 1798707 h 1798707"/>
                <a:gd name="connsiteX6" fmla="*/ 0 w 2086245"/>
                <a:gd name="connsiteY6" fmla="*/ 899354 h 179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245" h="1798707">
                  <a:moveTo>
                    <a:pt x="0" y="899354"/>
                  </a:moveTo>
                  <a:lnTo>
                    <a:pt x="449677" y="0"/>
                  </a:lnTo>
                  <a:lnTo>
                    <a:pt x="1636568" y="0"/>
                  </a:lnTo>
                  <a:lnTo>
                    <a:pt x="2086245" y="899354"/>
                  </a:lnTo>
                  <a:lnTo>
                    <a:pt x="1636568" y="1798707"/>
                  </a:lnTo>
                  <a:lnTo>
                    <a:pt x="449677" y="1798707"/>
                  </a:lnTo>
                  <a:lnTo>
                    <a:pt x="0" y="899354"/>
                  </a:lnTo>
                  <a:close/>
                </a:path>
              </a:pathLst>
            </a:custGeom>
            <a:solidFill>
              <a:schemeClr val="tx1">
                <a:alpha val="9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shade val="80000"/>
                <a:hueOff val="-256642"/>
                <a:satOff val="0"/>
                <a:lumOff val="1693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3746" tIns="313416" rIns="323746" bIns="313416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700" b="1" kern="1200" dirty="0">
                  <a:solidFill>
                    <a:srgbClr val="FFFF00"/>
                  </a:solidFill>
                </a:rPr>
                <a:t> </a:t>
              </a:r>
              <a:r>
                <a:rPr lang="sv-SE" sz="2400" b="1" dirty="0">
                  <a:solidFill>
                    <a:srgbClr val="FFFF00"/>
                  </a:solidFill>
                </a:rPr>
                <a:t>Namn</a:t>
              </a:r>
              <a:endParaRPr lang="sv-SE" sz="2400" b="1" kern="1200" dirty="0">
                <a:solidFill>
                  <a:srgbClr val="FFFF00"/>
                </a:solidFill>
              </a:endParaRPr>
            </a:p>
          </p:txBody>
        </p:sp>
        <p:sp>
          <p:nvSpPr>
            <p:cNvPr id="12" name="Sexhörning 11">
              <a:extLst>
                <a:ext uri="{FF2B5EF4-FFF2-40B4-BE49-F238E27FC236}">
                  <a16:creationId xmlns:a16="http://schemas.microsoft.com/office/drawing/2014/main" id="{F70E9DE8-F6E2-5111-A91B-4DCC7F95B945}"/>
                </a:ext>
              </a:extLst>
            </p:cNvPr>
            <p:cNvSpPr/>
            <p:nvPr/>
          </p:nvSpPr>
          <p:spPr>
            <a:xfrm>
              <a:off x="5595422" y="4639414"/>
              <a:ext cx="2086245" cy="1798707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000" r="-3000"/>
              </a:stretch>
            </a:blip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E39F3566-7767-5ACE-1E14-A8884447E7F1}"/>
                </a:ext>
              </a:extLst>
            </p:cNvPr>
            <p:cNvSpPr/>
            <p:nvPr/>
          </p:nvSpPr>
          <p:spPr>
            <a:xfrm>
              <a:off x="2040638" y="2668676"/>
              <a:ext cx="2086245" cy="1798707"/>
            </a:xfrm>
            <a:custGeom>
              <a:avLst/>
              <a:gdLst>
                <a:gd name="connsiteX0" fmla="*/ 0 w 2086245"/>
                <a:gd name="connsiteY0" fmla="*/ 899354 h 1798707"/>
                <a:gd name="connsiteX1" fmla="*/ 449677 w 2086245"/>
                <a:gd name="connsiteY1" fmla="*/ 0 h 1798707"/>
                <a:gd name="connsiteX2" fmla="*/ 1636568 w 2086245"/>
                <a:gd name="connsiteY2" fmla="*/ 0 h 1798707"/>
                <a:gd name="connsiteX3" fmla="*/ 2086245 w 2086245"/>
                <a:gd name="connsiteY3" fmla="*/ 899354 h 1798707"/>
                <a:gd name="connsiteX4" fmla="*/ 1636568 w 2086245"/>
                <a:gd name="connsiteY4" fmla="*/ 1798707 h 1798707"/>
                <a:gd name="connsiteX5" fmla="*/ 449677 w 2086245"/>
                <a:gd name="connsiteY5" fmla="*/ 1798707 h 1798707"/>
                <a:gd name="connsiteX6" fmla="*/ 0 w 2086245"/>
                <a:gd name="connsiteY6" fmla="*/ 899354 h 179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245" h="1798707">
                  <a:moveTo>
                    <a:pt x="0" y="899354"/>
                  </a:moveTo>
                  <a:lnTo>
                    <a:pt x="449677" y="0"/>
                  </a:lnTo>
                  <a:lnTo>
                    <a:pt x="1636568" y="0"/>
                  </a:lnTo>
                  <a:lnTo>
                    <a:pt x="2086245" y="899354"/>
                  </a:lnTo>
                  <a:lnTo>
                    <a:pt x="1636568" y="1798707"/>
                  </a:lnTo>
                  <a:lnTo>
                    <a:pt x="449677" y="1798707"/>
                  </a:lnTo>
                  <a:lnTo>
                    <a:pt x="0" y="899354"/>
                  </a:lnTo>
                  <a:close/>
                </a:path>
              </a:pathLst>
            </a:custGeom>
            <a:solidFill>
              <a:schemeClr val="tx1">
                <a:alpha val="9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shade val="80000"/>
                <a:hueOff val="-513283"/>
                <a:satOff val="0"/>
                <a:lumOff val="3387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3746" tIns="313416" rIns="323746" bIns="313416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400" b="1" dirty="0">
                  <a:solidFill>
                    <a:srgbClr val="FFFF00"/>
                  </a:solidFill>
                </a:rPr>
                <a:t>Namn</a:t>
              </a:r>
              <a:endParaRPr lang="sv-SE" sz="2400" b="1" kern="1200" dirty="0">
                <a:solidFill>
                  <a:srgbClr val="FFFF00"/>
                </a:solidFill>
              </a:endParaRPr>
            </a:p>
          </p:txBody>
        </p:sp>
        <p:sp>
          <p:nvSpPr>
            <p:cNvPr id="16" name="Sexhörning 15">
              <a:extLst>
                <a:ext uri="{FF2B5EF4-FFF2-40B4-BE49-F238E27FC236}">
                  <a16:creationId xmlns:a16="http://schemas.microsoft.com/office/drawing/2014/main" id="{F9286333-E5A1-371E-FEA0-4C77896EA597}"/>
                </a:ext>
              </a:extLst>
            </p:cNvPr>
            <p:cNvSpPr/>
            <p:nvPr/>
          </p:nvSpPr>
          <p:spPr>
            <a:xfrm>
              <a:off x="3818030" y="1685922"/>
              <a:ext cx="2086245" cy="1798707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5000" r="-15000"/>
              </a:stretch>
            </a:blipFill>
            <a:ln>
              <a:solidFill>
                <a:srgbClr val="FFFF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sv-SE"/>
            </a:p>
          </p:txBody>
        </p:sp>
      </p:grp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BCF360EE-A76A-BE8B-9B62-24BEBE2F7F29}"/>
              </a:ext>
            </a:extLst>
          </p:cNvPr>
          <p:cNvSpPr txBox="1">
            <a:spLocks/>
          </p:cNvSpPr>
          <p:nvPr/>
        </p:nvSpPr>
        <p:spPr>
          <a:xfrm>
            <a:off x="7566205" y="1365747"/>
            <a:ext cx="3226122" cy="206325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sv-SE" sz="2000" i="1" dirty="0">
                <a:solidFill>
                  <a:srgbClr val="FFFF00"/>
                </a:solidFill>
              </a:rPr>
              <a:t>Beskriv kort de olika rollerna/ansvar</a:t>
            </a:r>
          </a:p>
          <a:p>
            <a:pPr>
              <a:buFontTx/>
              <a:buChar char="-"/>
            </a:pPr>
            <a:r>
              <a:rPr lang="sv-SE" sz="2000" i="1" dirty="0">
                <a:solidFill>
                  <a:srgbClr val="FFFF00"/>
                </a:solidFill>
              </a:rPr>
              <a:t>Några förändringar inför den här säsongen?</a:t>
            </a:r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43C02858-D794-8C2F-FEAB-6AA03A8BFB97}"/>
              </a:ext>
            </a:extLst>
          </p:cNvPr>
          <p:cNvSpPr/>
          <p:nvPr/>
        </p:nvSpPr>
        <p:spPr>
          <a:xfrm>
            <a:off x="288391" y="1743201"/>
            <a:ext cx="2045065" cy="1798707"/>
          </a:xfrm>
          <a:custGeom>
            <a:avLst/>
            <a:gdLst>
              <a:gd name="connsiteX0" fmla="*/ 0 w 2086245"/>
              <a:gd name="connsiteY0" fmla="*/ 899354 h 1798707"/>
              <a:gd name="connsiteX1" fmla="*/ 449677 w 2086245"/>
              <a:gd name="connsiteY1" fmla="*/ 0 h 1798707"/>
              <a:gd name="connsiteX2" fmla="*/ 1636568 w 2086245"/>
              <a:gd name="connsiteY2" fmla="*/ 0 h 1798707"/>
              <a:gd name="connsiteX3" fmla="*/ 2086245 w 2086245"/>
              <a:gd name="connsiteY3" fmla="*/ 899354 h 1798707"/>
              <a:gd name="connsiteX4" fmla="*/ 1636568 w 2086245"/>
              <a:gd name="connsiteY4" fmla="*/ 1798707 h 1798707"/>
              <a:gd name="connsiteX5" fmla="*/ 449677 w 2086245"/>
              <a:gd name="connsiteY5" fmla="*/ 1798707 h 1798707"/>
              <a:gd name="connsiteX6" fmla="*/ 0 w 2086245"/>
              <a:gd name="connsiteY6" fmla="*/ 899354 h 179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6245" h="1798707">
                <a:moveTo>
                  <a:pt x="0" y="899354"/>
                </a:moveTo>
                <a:lnTo>
                  <a:pt x="449677" y="0"/>
                </a:lnTo>
                <a:lnTo>
                  <a:pt x="1636568" y="0"/>
                </a:lnTo>
                <a:lnTo>
                  <a:pt x="2086245" y="899354"/>
                </a:lnTo>
                <a:lnTo>
                  <a:pt x="1636568" y="1798707"/>
                </a:lnTo>
                <a:lnTo>
                  <a:pt x="449677" y="1798707"/>
                </a:lnTo>
                <a:lnTo>
                  <a:pt x="0" y="899354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513283"/>
              <a:satOff val="0"/>
              <a:lumOff val="338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746" tIns="313416" rIns="323746" bIns="313416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2400" b="1" dirty="0">
                <a:solidFill>
                  <a:srgbClr val="FFFF00"/>
                </a:solidFill>
              </a:rPr>
              <a:t>Namn</a:t>
            </a:r>
            <a:endParaRPr lang="sv-SE" sz="2400" b="1" kern="1200" dirty="0">
              <a:solidFill>
                <a:srgbClr val="FFFF00"/>
              </a:solidFill>
            </a:endParaRPr>
          </a:p>
        </p:txBody>
      </p:sp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2318EADE-019A-1DA8-207A-E0B669875EFE}"/>
              </a:ext>
            </a:extLst>
          </p:cNvPr>
          <p:cNvSpPr/>
          <p:nvPr/>
        </p:nvSpPr>
        <p:spPr>
          <a:xfrm>
            <a:off x="288390" y="3713940"/>
            <a:ext cx="2045065" cy="1798707"/>
          </a:xfrm>
          <a:custGeom>
            <a:avLst/>
            <a:gdLst>
              <a:gd name="connsiteX0" fmla="*/ 0 w 2086245"/>
              <a:gd name="connsiteY0" fmla="*/ 899354 h 1798707"/>
              <a:gd name="connsiteX1" fmla="*/ 449677 w 2086245"/>
              <a:gd name="connsiteY1" fmla="*/ 0 h 1798707"/>
              <a:gd name="connsiteX2" fmla="*/ 1636568 w 2086245"/>
              <a:gd name="connsiteY2" fmla="*/ 0 h 1798707"/>
              <a:gd name="connsiteX3" fmla="*/ 2086245 w 2086245"/>
              <a:gd name="connsiteY3" fmla="*/ 899354 h 1798707"/>
              <a:gd name="connsiteX4" fmla="*/ 1636568 w 2086245"/>
              <a:gd name="connsiteY4" fmla="*/ 1798707 h 1798707"/>
              <a:gd name="connsiteX5" fmla="*/ 449677 w 2086245"/>
              <a:gd name="connsiteY5" fmla="*/ 1798707 h 1798707"/>
              <a:gd name="connsiteX6" fmla="*/ 0 w 2086245"/>
              <a:gd name="connsiteY6" fmla="*/ 899354 h 179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6245" h="1798707">
                <a:moveTo>
                  <a:pt x="0" y="899354"/>
                </a:moveTo>
                <a:lnTo>
                  <a:pt x="449677" y="0"/>
                </a:lnTo>
                <a:lnTo>
                  <a:pt x="1636568" y="0"/>
                </a:lnTo>
                <a:lnTo>
                  <a:pt x="2086245" y="899354"/>
                </a:lnTo>
                <a:lnTo>
                  <a:pt x="1636568" y="1798707"/>
                </a:lnTo>
                <a:lnTo>
                  <a:pt x="449677" y="1798707"/>
                </a:lnTo>
                <a:lnTo>
                  <a:pt x="0" y="899354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513283"/>
              <a:satOff val="0"/>
              <a:lumOff val="338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746" tIns="313416" rIns="323746" bIns="313416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2400" b="1" dirty="0">
                <a:solidFill>
                  <a:srgbClr val="FFFF00"/>
                </a:solidFill>
              </a:rPr>
              <a:t>Namn</a:t>
            </a:r>
            <a:endParaRPr lang="sv-SE" sz="2400" b="1" kern="1200" dirty="0">
              <a:solidFill>
                <a:srgbClr val="FFFF00"/>
              </a:solidFill>
            </a:endParaRPr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2E1AB997-F88F-F0AD-144E-8A5BEF5C3C0B}"/>
              </a:ext>
            </a:extLst>
          </p:cNvPr>
          <p:cNvSpPr/>
          <p:nvPr/>
        </p:nvSpPr>
        <p:spPr>
          <a:xfrm>
            <a:off x="5458970" y="2668676"/>
            <a:ext cx="2045065" cy="1798707"/>
          </a:xfrm>
          <a:custGeom>
            <a:avLst/>
            <a:gdLst>
              <a:gd name="connsiteX0" fmla="*/ 0 w 2086245"/>
              <a:gd name="connsiteY0" fmla="*/ 899354 h 1798707"/>
              <a:gd name="connsiteX1" fmla="*/ 449677 w 2086245"/>
              <a:gd name="connsiteY1" fmla="*/ 0 h 1798707"/>
              <a:gd name="connsiteX2" fmla="*/ 1636568 w 2086245"/>
              <a:gd name="connsiteY2" fmla="*/ 0 h 1798707"/>
              <a:gd name="connsiteX3" fmla="*/ 2086245 w 2086245"/>
              <a:gd name="connsiteY3" fmla="*/ 899354 h 1798707"/>
              <a:gd name="connsiteX4" fmla="*/ 1636568 w 2086245"/>
              <a:gd name="connsiteY4" fmla="*/ 1798707 h 1798707"/>
              <a:gd name="connsiteX5" fmla="*/ 449677 w 2086245"/>
              <a:gd name="connsiteY5" fmla="*/ 1798707 h 1798707"/>
              <a:gd name="connsiteX6" fmla="*/ 0 w 2086245"/>
              <a:gd name="connsiteY6" fmla="*/ 899354 h 179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6245" h="1798707">
                <a:moveTo>
                  <a:pt x="0" y="899354"/>
                </a:moveTo>
                <a:lnTo>
                  <a:pt x="449677" y="0"/>
                </a:lnTo>
                <a:lnTo>
                  <a:pt x="1636568" y="0"/>
                </a:lnTo>
                <a:lnTo>
                  <a:pt x="2086245" y="899354"/>
                </a:lnTo>
                <a:lnTo>
                  <a:pt x="1636568" y="1798707"/>
                </a:lnTo>
                <a:lnTo>
                  <a:pt x="449677" y="1798707"/>
                </a:lnTo>
                <a:lnTo>
                  <a:pt x="0" y="899354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513283"/>
              <a:satOff val="0"/>
              <a:lumOff val="338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746" tIns="313416" rIns="323746" bIns="313416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2000" b="1" dirty="0">
                <a:solidFill>
                  <a:srgbClr val="FFFF00"/>
                </a:solidFill>
              </a:rPr>
              <a:t>Namn</a:t>
            </a:r>
            <a:endParaRPr lang="sv-SE" sz="2000" b="1" kern="1200" dirty="0">
              <a:solidFill>
                <a:srgbClr val="FFFF00"/>
              </a:solidFill>
            </a:endParaRPr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F938F7B9-1AFC-39FB-F2D5-CE6B768651ED}"/>
              </a:ext>
            </a:extLst>
          </p:cNvPr>
          <p:cNvSpPr/>
          <p:nvPr/>
        </p:nvSpPr>
        <p:spPr>
          <a:xfrm>
            <a:off x="7263447" y="3568029"/>
            <a:ext cx="2045065" cy="1798707"/>
          </a:xfrm>
          <a:custGeom>
            <a:avLst/>
            <a:gdLst>
              <a:gd name="connsiteX0" fmla="*/ 0 w 2086245"/>
              <a:gd name="connsiteY0" fmla="*/ 899354 h 1798707"/>
              <a:gd name="connsiteX1" fmla="*/ 449677 w 2086245"/>
              <a:gd name="connsiteY1" fmla="*/ 0 h 1798707"/>
              <a:gd name="connsiteX2" fmla="*/ 1636568 w 2086245"/>
              <a:gd name="connsiteY2" fmla="*/ 0 h 1798707"/>
              <a:gd name="connsiteX3" fmla="*/ 2086245 w 2086245"/>
              <a:gd name="connsiteY3" fmla="*/ 899354 h 1798707"/>
              <a:gd name="connsiteX4" fmla="*/ 1636568 w 2086245"/>
              <a:gd name="connsiteY4" fmla="*/ 1798707 h 1798707"/>
              <a:gd name="connsiteX5" fmla="*/ 449677 w 2086245"/>
              <a:gd name="connsiteY5" fmla="*/ 1798707 h 1798707"/>
              <a:gd name="connsiteX6" fmla="*/ 0 w 2086245"/>
              <a:gd name="connsiteY6" fmla="*/ 899354 h 179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6245" h="1798707">
                <a:moveTo>
                  <a:pt x="0" y="899354"/>
                </a:moveTo>
                <a:lnTo>
                  <a:pt x="449677" y="0"/>
                </a:lnTo>
                <a:lnTo>
                  <a:pt x="1636568" y="0"/>
                </a:lnTo>
                <a:lnTo>
                  <a:pt x="2086245" y="899354"/>
                </a:lnTo>
                <a:lnTo>
                  <a:pt x="1636568" y="1798707"/>
                </a:lnTo>
                <a:lnTo>
                  <a:pt x="449677" y="1798707"/>
                </a:lnTo>
                <a:lnTo>
                  <a:pt x="0" y="899354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513283"/>
              <a:satOff val="0"/>
              <a:lumOff val="338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3746" tIns="313416" rIns="323746" bIns="313416" numCol="1" spcCol="1270" anchor="ctr" anchorCtr="0">
            <a:no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2000" b="1" dirty="0">
                <a:solidFill>
                  <a:srgbClr val="FFFF00"/>
                </a:solidFill>
              </a:rPr>
              <a:t>Namn</a:t>
            </a:r>
            <a:endParaRPr lang="sv-SE" sz="2000" b="1" kern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5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sv-SE" sz="3200" b="1" dirty="0">
                <a:solidFill>
                  <a:srgbClr val="FFFF00"/>
                </a:solidFill>
              </a:rPr>
              <a:t>Detta kan du förvänta dig av oss som ledare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025" y="1693278"/>
            <a:ext cx="9123947" cy="4351338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vi bedriver ishockeyn på barnens villkor och inte på ledarens.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spelarna får en gedigen utbildning i ishockey.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ledarna är 100% engagerade.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vi föregår med gott exempel och omdöme.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vi arbetar metodiskt och långsiktigt.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vi strävar efter att skapa förutsättningar för den enskilda spelaren.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vi är rättvisa.</a:t>
            </a:r>
            <a:br>
              <a:rPr lang="sv-SE" sz="2000" dirty="0">
                <a:solidFill>
                  <a:srgbClr val="FFFF00"/>
                </a:solidFill>
              </a:rPr>
            </a:br>
            <a:r>
              <a:rPr lang="sv-SE" sz="2000" dirty="0">
                <a:solidFill>
                  <a:srgbClr val="FFFF00"/>
                </a:solidFill>
              </a:rPr>
              <a:t>-	Att vi tar tag i ”incidenter” direkt när vi får vetskap om det.</a:t>
            </a:r>
          </a:p>
          <a:p>
            <a:endParaRPr lang="sv-SE" sz="2400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sv-SE" sz="2400" dirty="0">
                <a:solidFill>
                  <a:srgbClr val="FFFF00"/>
                </a:solidFill>
              </a:rPr>
              <a:t>Barnen utbildas såväl sportsligt som socialt, att vara kompis, lagkamrat, motståndare, och ta ansvar för utrustningen, samt ansvara för att hålla tider och övriga förhållningsregler.</a:t>
            </a:r>
            <a:endParaRPr lang="sv-SE" sz="2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34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5946D31D-A562-FA25-3BEE-6784C1F45F1B}"/>
              </a:ext>
            </a:extLst>
          </p:cNvPr>
          <p:cNvSpPr/>
          <p:nvPr/>
        </p:nvSpPr>
        <p:spPr>
          <a:xfrm>
            <a:off x="3141088" y="4279907"/>
            <a:ext cx="1705981" cy="1464636"/>
          </a:xfrm>
          <a:custGeom>
            <a:avLst/>
            <a:gdLst>
              <a:gd name="connsiteX0" fmla="*/ 0 w 1705981"/>
              <a:gd name="connsiteY0" fmla="*/ 732318 h 1464636"/>
              <a:gd name="connsiteX1" fmla="*/ 366159 w 1705981"/>
              <a:gd name="connsiteY1" fmla="*/ 0 h 1464636"/>
              <a:gd name="connsiteX2" fmla="*/ 1339822 w 1705981"/>
              <a:gd name="connsiteY2" fmla="*/ 0 h 1464636"/>
              <a:gd name="connsiteX3" fmla="*/ 1705981 w 1705981"/>
              <a:gd name="connsiteY3" fmla="*/ 732318 h 1464636"/>
              <a:gd name="connsiteX4" fmla="*/ 1339822 w 1705981"/>
              <a:gd name="connsiteY4" fmla="*/ 1464636 h 1464636"/>
              <a:gd name="connsiteX5" fmla="*/ 366159 w 1705981"/>
              <a:gd name="connsiteY5" fmla="*/ 1464636 h 1464636"/>
              <a:gd name="connsiteX6" fmla="*/ 0 w 1705981"/>
              <a:gd name="connsiteY6" fmla="*/ 732318 h 146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5981" h="1464636">
                <a:moveTo>
                  <a:pt x="0" y="732318"/>
                </a:moveTo>
                <a:lnTo>
                  <a:pt x="366159" y="0"/>
                </a:lnTo>
                <a:lnTo>
                  <a:pt x="1339822" y="0"/>
                </a:lnTo>
                <a:lnTo>
                  <a:pt x="1705981" y="732318"/>
                </a:lnTo>
                <a:lnTo>
                  <a:pt x="1339822" y="1464636"/>
                </a:lnTo>
                <a:lnTo>
                  <a:pt x="366159" y="1464636"/>
                </a:lnTo>
                <a:lnTo>
                  <a:pt x="0" y="732318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4218" tIns="244619" rIns="264218" bIns="24461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400" b="1" kern="1200" dirty="0">
                <a:solidFill>
                  <a:srgbClr val="FFFF00"/>
                </a:solidFill>
              </a:rPr>
              <a:t>Laganda</a:t>
            </a:r>
          </a:p>
        </p:txBody>
      </p:sp>
      <p:sp>
        <p:nvSpPr>
          <p:cNvPr id="8" name="Sexhörning 7">
            <a:extLst>
              <a:ext uri="{FF2B5EF4-FFF2-40B4-BE49-F238E27FC236}">
                <a16:creationId xmlns:a16="http://schemas.microsoft.com/office/drawing/2014/main" id="{C6FDFA77-FA6B-F5E3-17DA-90614A618E40}"/>
              </a:ext>
            </a:extLst>
          </p:cNvPr>
          <p:cNvSpPr/>
          <p:nvPr/>
        </p:nvSpPr>
        <p:spPr>
          <a:xfrm>
            <a:off x="1673003" y="3470206"/>
            <a:ext cx="1705981" cy="1464636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sv-SE"/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BB74C161-CCAE-BE13-E33F-C2A951881228}"/>
              </a:ext>
            </a:extLst>
          </p:cNvPr>
          <p:cNvSpPr/>
          <p:nvPr/>
        </p:nvSpPr>
        <p:spPr>
          <a:xfrm>
            <a:off x="4609173" y="3465528"/>
            <a:ext cx="1705981" cy="1464636"/>
          </a:xfrm>
          <a:custGeom>
            <a:avLst/>
            <a:gdLst>
              <a:gd name="connsiteX0" fmla="*/ 0 w 1705981"/>
              <a:gd name="connsiteY0" fmla="*/ 732318 h 1464636"/>
              <a:gd name="connsiteX1" fmla="*/ 366159 w 1705981"/>
              <a:gd name="connsiteY1" fmla="*/ 0 h 1464636"/>
              <a:gd name="connsiteX2" fmla="*/ 1339822 w 1705981"/>
              <a:gd name="connsiteY2" fmla="*/ 0 h 1464636"/>
              <a:gd name="connsiteX3" fmla="*/ 1705981 w 1705981"/>
              <a:gd name="connsiteY3" fmla="*/ 732318 h 1464636"/>
              <a:gd name="connsiteX4" fmla="*/ 1339822 w 1705981"/>
              <a:gd name="connsiteY4" fmla="*/ 1464636 h 1464636"/>
              <a:gd name="connsiteX5" fmla="*/ 366159 w 1705981"/>
              <a:gd name="connsiteY5" fmla="*/ 1464636 h 1464636"/>
              <a:gd name="connsiteX6" fmla="*/ 0 w 1705981"/>
              <a:gd name="connsiteY6" fmla="*/ 732318 h 146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5981" h="1464636">
                <a:moveTo>
                  <a:pt x="0" y="732318"/>
                </a:moveTo>
                <a:lnTo>
                  <a:pt x="366159" y="0"/>
                </a:lnTo>
                <a:lnTo>
                  <a:pt x="1339822" y="0"/>
                </a:lnTo>
                <a:lnTo>
                  <a:pt x="1705981" y="732318"/>
                </a:lnTo>
                <a:lnTo>
                  <a:pt x="1339822" y="1464636"/>
                </a:lnTo>
                <a:lnTo>
                  <a:pt x="366159" y="1464636"/>
                </a:lnTo>
                <a:lnTo>
                  <a:pt x="0" y="732318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128321"/>
              <a:satOff val="0"/>
              <a:lumOff val="846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4218" tIns="244619" rIns="264218" bIns="24461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400" b="1" kern="1200" dirty="0">
                <a:solidFill>
                  <a:srgbClr val="FFFF00"/>
                </a:solidFill>
              </a:rPr>
              <a:t>Kamratskap</a:t>
            </a:r>
          </a:p>
        </p:txBody>
      </p:sp>
      <p:sp>
        <p:nvSpPr>
          <p:cNvPr id="12" name="Sexhörning 11">
            <a:extLst>
              <a:ext uri="{FF2B5EF4-FFF2-40B4-BE49-F238E27FC236}">
                <a16:creationId xmlns:a16="http://schemas.microsoft.com/office/drawing/2014/main" id="{901169AF-B8F5-96A8-9A15-0F58F97A434F}"/>
              </a:ext>
            </a:extLst>
          </p:cNvPr>
          <p:cNvSpPr/>
          <p:nvPr/>
        </p:nvSpPr>
        <p:spPr>
          <a:xfrm>
            <a:off x="6076353" y="4276789"/>
            <a:ext cx="1705981" cy="1464636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sv-SE"/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C0731132-6D22-5A6E-1029-C6C93FDCC944}"/>
              </a:ext>
            </a:extLst>
          </p:cNvPr>
          <p:cNvSpPr/>
          <p:nvPr/>
        </p:nvSpPr>
        <p:spPr>
          <a:xfrm>
            <a:off x="3141088" y="2660504"/>
            <a:ext cx="1705981" cy="1464636"/>
          </a:xfrm>
          <a:custGeom>
            <a:avLst/>
            <a:gdLst>
              <a:gd name="connsiteX0" fmla="*/ 0 w 1705981"/>
              <a:gd name="connsiteY0" fmla="*/ 732318 h 1464636"/>
              <a:gd name="connsiteX1" fmla="*/ 366159 w 1705981"/>
              <a:gd name="connsiteY1" fmla="*/ 0 h 1464636"/>
              <a:gd name="connsiteX2" fmla="*/ 1339822 w 1705981"/>
              <a:gd name="connsiteY2" fmla="*/ 0 h 1464636"/>
              <a:gd name="connsiteX3" fmla="*/ 1705981 w 1705981"/>
              <a:gd name="connsiteY3" fmla="*/ 732318 h 1464636"/>
              <a:gd name="connsiteX4" fmla="*/ 1339822 w 1705981"/>
              <a:gd name="connsiteY4" fmla="*/ 1464636 h 1464636"/>
              <a:gd name="connsiteX5" fmla="*/ 366159 w 1705981"/>
              <a:gd name="connsiteY5" fmla="*/ 1464636 h 1464636"/>
              <a:gd name="connsiteX6" fmla="*/ 0 w 1705981"/>
              <a:gd name="connsiteY6" fmla="*/ 732318 h 146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5981" h="1464636">
                <a:moveTo>
                  <a:pt x="0" y="732318"/>
                </a:moveTo>
                <a:lnTo>
                  <a:pt x="366159" y="0"/>
                </a:lnTo>
                <a:lnTo>
                  <a:pt x="1339822" y="0"/>
                </a:lnTo>
                <a:lnTo>
                  <a:pt x="1705981" y="732318"/>
                </a:lnTo>
                <a:lnTo>
                  <a:pt x="1339822" y="1464636"/>
                </a:lnTo>
                <a:lnTo>
                  <a:pt x="366159" y="1464636"/>
                </a:lnTo>
                <a:lnTo>
                  <a:pt x="0" y="732318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256642"/>
              <a:satOff val="0"/>
              <a:lumOff val="1693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4218" tIns="244619" rIns="264218" bIns="24461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400" b="1" kern="1200" dirty="0">
                <a:solidFill>
                  <a:srgbClr val="FFFF00"/>
                </a:solidFill>
              </a:rPr>
              <a:t>Trygghet och respekt!</a:t>
            </a:r>
          </a:p>
        </p:txBody>
      </p:sp>
      <p:sp>
        <p:nvSpPr>
          <p:cNvPr id="16" name="Sexhörning 15">
            <a:extLst>
              <a:ext uri="{FF2B5EF4-FFF2-40B4-BE49-F238E27FC236}">
                <a16:creationId xmlns:a16="http://schemas.microsoft.com/office/drawing/2014/main" id="{FA8F579F-D060-806D-147D-E55FAA77C9BA}"/>
              </a:ext>
            </a:extLst>
          </p:cNvPr>
          <p:cNvSpPr/>
          <p:nvPr/>
        </p:nvSpPr>
        <p:spPr>
          <a:xfrm>
            <a:off x="4609173" y="1846125"/>
            <a:ext cx="1705981" cy="1464636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sv-SE"/>
          </a:p>
        </p:txBody>
      </p:sp>
      <p:sp>
        <p:nvSpPr>
          <p:cNvPr id="18" name="Frihandsfigur: Form 17">
            <a:extLst>
              <a:ext uri="{FF2B5EF4-FFF2-40B4-BE49-F238E27FC236}">
                <a16:creationId xmlns:a16="http://schemas.microsoft.com/office/drawing/2014/main" id="{B6B646F1-5109-B79D-222F-08506BA4CF56}"/>
              </a:ext>
            </a:extLst>
          </p:cNvPr>
          <p:cNvSpPr/>
          <p:nvPr/>
        </p:nvSpPr>
        <p:spPr>
          <a:xfrm>
            <a:off x="6076353" y="2657385"/>
            <a:ext cx="1705981" cy="1464636"/>
          </a:xfrm>
          <a:custGeom>
            <a:avLst/>
            <a:gdLst>
              <a:gd name="connsiteX0" fmla="*/ 0 w 1705981"/>
              <a:gd name="connsiteY0" fmla="*/ 732318 h 1464636"/>
              <a:gd name="connsiteX1" fmla="*/ 366159 w 1705981"/>
              <a:gd name="connsiteY1" fmla="*/ 0 h 1464636"/>
              <a:gd name="connsiteX2" fmla="*/ 1339822 w 1705981"/>
              <a:gd name="connsiteY2" fmla="*/ 0 h 1464636"/>
              <a:gd name="connsiteX3" fmla="*/ 1705981 w 1705981"/>
              <a:gd name="connsiteY3" fmla="*/ 732318 h 1464636"/>
              <a:gd name="connsiteX4" fmla="*/ 1339822 w 1705981"/>
              <a:gd name="connsiteY4" fmla="*/ 1464636 h 1464636"/>
              <a:gd name="connsiteX5" fmla="*/ 366159 w 1705981"/>
              <a:gd name="connsiteY5" fmla="*/ 1464636 h 1464636"/>
              <a:gd name="connsiteX6" fmla="*/ 0 w 1705981"/>
              <a:gd name="connsiteY6" fmla="*/ 732318 h 146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5981" h="1464636">
                <a:moveTo>
                  <a:pt x="0" y="732318"/>
                </a:moveTo>
                <a:lnTo>
                  <a:pt x="366159" y="0"/>
                </a:lnTo>
                <a:lnTo>
                  <a:pt x="1339822" y="0"/>
                </a:lnTo>
                <a:lnTo>
                  <a:pt x="1705981" y="732318"/>
                </a:lnTo>
                <a:lnTo>
                  <a:pt x="1339822" y="1464636"/>
                </a:lnTo>
                <a:lnTo>
                  <a:pt x="366159" y="1464636"/>
                </a:lnTo>
                <a:lnTo>
                  <a:pt x="0" y="732318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384962"/>
              <a:satOff val="0"/>
              <a:lumOff val="254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4218" tIns="244619" rIns="264218" bIns="24461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400" b="1" kern="1200" dirty="0">
                <a:solidFill>
                  <a:srgbClr val="FFFF00"/>
                </a:solidFill>
              </a:rPr>
              <a:t>Glädje</a:t>
            </a:r>
          </a:p>
        </p:txBody>
      </p:sp>
      <p:sp>
        <p:nvSpPr>
          <p:cNvPr id="20" name="Sexhörning 19">
            <a:extLst>
              <a:ext uri="{FF2B5EF4-FFF2-40B4-BE49-F238E27FC236}">
                <a16:creationId xmlns:a16="http://schemas.microsoft.com/office/drawing/2014/main" id="{82A51851-B029-8D8C-3561-25BF3980C893}"/>
              </a:ext>
            </a:extLst>
          </p:cNvPr>
          <p:cNvSpPr/>
          <p:nvPr/>
        </p:nvSpPr>
        <p:spPr>
          <a:xfrm>
            <a:off x="7544438" y="3480732"/>
            <a:ext cx="1705981" cy="1464636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4">
              <a:shade val="80000"/>
              <a:hueOff val="-384962"/>
              <a:satOff val="0"/>
              <a:lumOff val="25406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sv-SE"/>
          </a:p>
        </p:txBody>
      </p:sp>
      <p:sp>
        <p:nvSpPr>
          <p:cNvPr id="22" name="Frihandsfigur: Form 21">
            <a:extLst>
              <a:ext uri="{FF2B5EF4-FFF2-40B4-BE49-F238E27FC236}">
                <a16:creationId xmlns:a16="http://schemas.microsoft.com/office/drawing/2014/main" id="{C32A17BF-752B-B679-6793-47CBFEA70AF4}"/>
              </a:ext>
            </a:extLst>
          </p:cNvPr>
          <p:cNvSpPr/>
          <p:nvPr/>
        </p:nvSpPr>
        <p:spPr>
          <a:xfrm>
            <a:off x="7544438" y="1861718"/>
            <a:ext cx="1705981" cy="1464636"/>
          </a:xfrm>
          <a:custGeom>
            <a:avLst/>
            <a:gdLst>
              <a:gd name="connsiteX0" fmla="*/ 0 w 1705981"/>
              <a:gd name="connsiteY0" fmla="*/ 732318 h 1464636"/>
              <a:gd name="connsiteX1" fmla="*/ 366159 w 1705981"/>
              <a:gd name="connsiteY1" fmla="*/ 0 h 1464636"/>
              <a:gd name="connsiteX2" fmla="*/ 1339822 w 1705981"/>
              <a:gd name="connsiteY2" fmla="*/ 0 h 1464636"/>
              <a:gd name="connsiteX3" fmla="*/ 1705981 w 1705981"/>
              <a:gd name="connsiteY3" fmla="*/ 732318 h 1464636"/>
              <a:gd name="connsiteX4" fmla="*/ 1339822 w 1705981"/>
              <a:gd name="connsiteY4" fmla="*/ 1464636 h 1464636"/>
              <a:gd name="connsiteX5" fmla="*/ 366159 w 1705981"/>
              <a:gd name="connsiteY5" fmla="*/ 1464636 h 1464636"/>
              <a:gd name="connsiteX6" fmla="*/ 0 w 1705981"/>
              <a:gd name="connsiteY6" fmla="*/ 732318 h 146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5981" h="1464636">
                <a:moveTo>
                  <a:pt x="0" y="732318"/>
                </a:moveTo>
                <a:lnTo>
                  <a:pt x="366159" y="0"/>
                </a:lnTo>
                <a:lnTo>
                  <a:pt x="1339822" y="0"/>
                </a:lnTo>
                <a:lnTo>
                  <a:pt x="1705981" y="732318"/>
                </a:lnTo>
                <a:lnTo>
                  <a:pt x="1339822" y="1464636"/>
                </a:lnTo>
                <a:lnTo>
                  <a:pt x="366159" y="1464636"/>
                </a:lnTo>
                <a:lnTo>
                  <a:pt x="0" y="732318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solidFill>
              <a:srgbClr val="FFF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80000"/>
              <a:hueOff val="-513283"/>
              <a:satOff val="0"/>
              <a:lumOff val="338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4218" tIns="244619" rIns="264218" bIns="24461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400" b="1" kern="1200" dirty="0">
                <a:solidFill>
                  <a:srgbClr val="FFFF00"/>
                </a:solidFill>
              </a:rPr>
              <a:t>Vilja och Engagemang</a:t>
            </a:r>
          </a:p>
        </p:txBody>
      </p:sp>
      <p:sp>
        <p:nvSpPr>
          <p:cNvPr id="24" name="Sexhörning 23">
            <a:extLst>
              <a:ext uri="{FF2B5EF4-FFF2-40B4-BE49-F238E27FC236}">
                <a16:creationId xmlns:a16="http://schemas.microsoft.com/office/drawing/2014/main" id="{BFA9CB59-4E81-6967-ACAF-8ADBA620ACA4}"/>
              </a:ext>
            </a:extLst>
          </p:cNvPr>
          <p:cNvSpPr/>
          <p:nvPr/>
        </p:nvSpPr>
        <p:spPr>
          <a:xfrm>
            <a:off x="9012523" y="2678827"/>
            <a:ext cx="1705981" cy="1464636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4">
              <a:shade val="80000"/>
              <a:hueOff val="-513283"/>
              <a:satOff val="0"/>
              <a:lumOff val="33875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331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 animBg="1"/>
      <p:bldP spid="18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8DA08-ECFA-F437-AD3B-5F16B1A44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8E42029-B724-6B80-4F22-88B5B926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  <a:solidFill>
            <a:schemeClr val="tx1">
              <a:alpha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Information från föreningen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B055015-11B6-4832-5AD5-CD160C23B109}"/>
              </a:ext>
            </a:extLst>
          </p:cNvPr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Kioskens intäkter är föreningens gemensamma </a:t>
            </a:r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f</a:t>
            </a:r>
            <a:r>
              <a:rPr lang="en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örsäljningen i ishallens cafeteria/kiosk är en viktig inkomst för föreningen och alla intäkter från kiosken går direkt till Skogsbo SK. </a:t>
            </a:r>
            <a:endParaRPr lang="sv-SE" sz="20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Alla lagförsäljningar går direkt till lagkassan. </a:t>
            </a:r>
            <a:b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</a:br>
            <a:endParaRPr lang="en-US" sz="24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Välj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gärna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Skogsbo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SK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som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din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valda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klubb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på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Intersport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3% kickback till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föreningen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. </a:t>
            </a:r>
            <a:b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</a:br>
            <a:endParaRPr lang="en-US" sz="20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Nicklas Lidström Cup 3-5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januari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2027 Alla lag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blir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involveradei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kiosk/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sek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. </a:t>
            </a:r>
            <a:b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</a:b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U10 (4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jan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), U11 (3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jan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), U12 (5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jan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), U9-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bemannar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lotteriet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hela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cupen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. </a:t>
            </a:r>
          </a:p>
          <a:p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Mössor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och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Halsdukar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kommer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till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försäljning</a:t>
            </a:r>
            <a:r>
              <a:rPr lang="en-US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under </a:t>
            </a:r>
            <a:r>
              <a:rPr lang="en-US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hösten</a:t>
            </a:r>
            <a:endParaRPr lang="en-US" sz="20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sv-SE" sz="2400" b="1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110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  <a:solidFill>
            <a:schemeClr val="tx1">
              <a:alpha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Spelaravgifter för säsongen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9E00209-243C-CD66-614F-7F56024762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383"/>
          <a:stretch>
            <a:fillRect/>
          </a:stretch>
        </p:blipFill>
        <p:spPr>
          <a:xfrm>
            <a:off x="3966209" y="1935350"/>
            <a:ext cx="4052289" cy="29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75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sv-SE" sz="4400" b="1" dirty="0">
                <a:solidFill>
                  <a:srgbClr val="FFFF00"/>
                </a:solidFill>
              </a:rPr>
              <a:t>Information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8795"/>
            <a:ext cx="10515600" cy="494248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Träningstider: </a:t>
            </a:r>
          </a:p>
          <a:p>
            <a:r>
              <a:rPr lang="sv-SE" sz="2400" dirty="0">
                <a:solidFill>
                  <a:srgbClr val="FFFF00"/>
                </a:solidFill>
              </a:rPr>
              <a:t>XX spelare i laget, X målvakter</a:t>
            </a:r>
          </a:p>
          <a:p>
            <a:r>
              <a:rPr lang="sv-SE" sz="2400" dirty="0">
                <a:solidFill>
                  <a:srgbClr val="FFFF00"/>
                </a:solidFill>
              </a:rPr>
              <a:t>Tillgång till omklädningsrum</a:t>
            </a:r>
            <a:endParaRPr lang="sv-SE" sz="2400" i="1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Ideellt arbete i klubben</a:t>
            </a:r>
          </a:p>
          <a:p>
            <a:r>
              <a:rPr lang="sv-SE" sz="2400" dirty="0">
                <a:solidFill>
                  <a:srgbClr val="FFFF00"/>
                </a:solidFill>
              </a:rPr>
              <a:t>Utrustningsfrågor – uppmana att ledare kan hjälpa till med råd inför inköp (</a:t>
            </a:r>
            <a:r>
              <a:rPr lang="sv-SE" sz="2400">
                <a:solidFill>
                  <a:srgbClr val="FFFF00"/>
                </a:solidFill>
              </a:rPr>
              <a:t>klubbor exempelvis)</a:t>
            </a:r>
            <a:endParaRPr lang="sv-SE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22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v-SE" sz="28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Förhållningsregler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925" y="1307939"/>
            <a:ext cx="8438147" cy="5347504"/>
          </a:xfrm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sv-SE" sz="1800" b="1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Generella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Vi ska ha roligt!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Jag hälsar alltid på kamrater och ledare när jag kommer till träningen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Jag ska vara en bra kompis</a:t>
            </a:r>
            <a:endParaRPr lang="sv-SE" sz="1400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Vi kommer i tid och är ombytta i tid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Alla hjälps åt att hålla ordning och reda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Vi är ”goda förlorare” och ”goda vinnare” mot både lagkamrater och motståndare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Vi peppar alltid varandra! 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Mobiltelefonförbud i omklädningsrummet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Godis, läsk och energidrycker hör inte hemma i omklädningsrummet</a:t>
            </a:r>
          </a:p>
          <a:p>
            <a:pPr marL="457200" lvl="1" indent="0">
              <a:buNone/>
            </a:pPr>
            <a:endParaRPr lang="sv-SE" sz="18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sv-SE" sz="1800" b="1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På isen</a:t>
            </a:r>
            <a:endParaRPr lang="sv-SE" sz="18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Vi tävlar hela tiden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När tränaren blåser i pipan åker man direkt dit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Rör inte puckarna när en övning är klar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När tränaren talar och instruerar är man tyst och lyssnar</a:t>
            </a:r>
          </a:p>
          <a:p>
            <a:pPr lvl="1"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Skjut aldrig på en målvakt som inte är redo</a:t>
            </a:r>
          </a:p>
        </p:txBody>
      </p:sp>
    </p:spTree>
    <p:extLst>
      <p:ext uri="{BB962C8B-B14F-4D97-AF65-F5344CB8AC3E}">
        <p14:creationId xmlns:p14="http://schemas.microsoft.com/office/powerpoint/2010/main" val="3006806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  <a:solidFill>
            <a:schemeClr val="tx1">
              <a:alpha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Träningar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653" y="1655180"/>
            <a:ext cx="10555147" cy="4962188"/>
          </a:xfrm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Målvakter i laget?</a:t>
            </a:r>
          </a:p>
          <a:p>
            <a:pPr lvl="1"/>
            <a:r>
              <a:rPr lang="sv-SE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Klubben erbjuder målvaktsträning för klubbens alla målvakter. </a:t>
            </a:r>
          </a:p>
          <a:p>
            <a:pPr lvl="1"/>
            <a:r>
              <a:rPr lang="sv-SE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MV utrustning kommer finnas att låna </a:t>
            </a:r>
          </a:p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Eventuell fysträning?</a:t>
            </a:r>
          </a:p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Tjejer i laget (omklädningsrum </a:t>
            </a:r>
            <a:r>
              <a:rPr lang="sv-SE" sz="24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etc</a:t>
            </a:r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)</a:t>
            </a:r>
          </a:p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Kom förbered till träning, god sömn och goda matvanor så vi har bra energi inför träning.</a:t>
            </a:r>
          </a:p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Skapa ett bra beteende gällande träning, som man tränar spelar man.</a:t>
            </a:r>
          </a:p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Målsättning för säsongen (klä sig själva, knyta skidskor </a:t>
            </a:r>
            <a:r>
              <a:rPr lang="sv-SE" sz="24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etc</a:t>
            </a:r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)</a:t>
            </a:r>
          </a:p>
          <a:p>
            <a:r>
              <a:rPr lang="sv-SE" sz="24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Kom ihåg att anmäla närvaro i sportadmin</a:t>
            </a:r>
          </a:p>
        </p:txBody>
      </p:sp>
    </p:spTree>
    <p:extLst>
      <p:ext uri="{BB962C8B-B14F-4D97-AF65-F5344CB8AC3E}">
        <p14:creationId xmlns:p14="http://schemas.microsoft.com/office/powerpoint/2010/main" val="2880288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Matcher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90133"/>
            <a:ext cx="5181600" cy="5002742"/>
          </a:xfrm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Antal anmälda lag i serien</a:t>
            </a: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Hemma Poolspel spelar båda lagen</a:t>
            </a: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Seriestart : </a:t>
            </a: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Matchdag: </a:t>
            </a:r>
          </a:p>
          <a:p>
            <a:pPr>
              <a:buFontTx/>
              <a:buChar char="-"/>
            </a:pPr>
            <a:endParaRPr lang="sv-SE" sz="18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Kom förbered till match, god sömn och goda matvanor så vi har bra energi inför match.</a:t>
            </a: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Kom ihåg att anmäla er i sportadmin</a:t>
            </a: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Alla hjälper till och städar efter hemma poolspel.</a:t>
            </a:r>
          </a:p>
          <a:p>
            <a:pPr>
              <a:buFontTx/>
              <a:buChar char="-"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Nyhet för säsongen 26/27 är rollen som Matchvärd (rollbeskrivning kommer finnas på hemsidan)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8E81A4B4-291C-6A07-1D8E-3126FCA2A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90132"/>
            <a:ext cx="5181600" cy="5002741"/>
          </a:xfrm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sv-SE" sz="1800" b="1" dirty="0">
                <a:solidFill>
                  <a:srgbClr val="FFFF00"/>
                </a:solidFill>
                <a:latin typeface="Calibri Light" panose="020F0302020204030204" pitchFamily="34" charset="0"/>
              </a:rPr>
              <a:t>Hemmaplansmodellen: </a:t>
            </a:r>
          </a:p>
          <a:p>
            <a:pPr marL="0" indent="0">
              <a:buNone/>
            </a:pPr>
            <a:endParaRPr lang="sv-SE" sz="1800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- Antal spelare</a:t>
            </a:r>
            <a:b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- Speltid</a:t>
            </a:r>
            <a:b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800" dirty="0">
                <a:solidFill>
                  <a:srgbClr val="FFFF00"/>
                </a:solidFill>
                <a:latin typeface="Calibri Light" panose="020F0302020204030204" pitchFamily="34" charset="0"/>
              </a:rPr>
              <a:t>- Regeländringar mot föregående säsong</a:t>
            </a:r>
          </a:p>
        </p:txBody>
      </p:sp>
    </p:spTree>
    <p:extLst>
      <p:ext uri="{BB962C8B-B14F-4D97-AF65-F5344CB8AC3E}">
        <p14:creationId xmlns:p14="http://schemas.microsoft.com/office/powerpoint/2010/main" val="222947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30BD0-D78C-C73D-D0D2-1D9ACA931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4702431-2688-15CB-1B76-0784A2813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884" y="365125"/>
            <a:ext cx="7375358" cy="854075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Matcher Poolspel HT 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E9CE06-C73A-8C03-55B7-9ECCB313C9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272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26" y="419878"/>
            <a:ext cx="8259147" cy="692312"/>
          </a:xfrm>
          <a:solidFill>
            <a:schemeClr val="tx1">
              <a:alpha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Lagkassa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97BC0D-A179-A69A-2C3F-F5CD6BD38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21" y="1825625"/>
            <a:ext cx="11093115" cy="4351338"/>
          </a:xfrm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Syftet är att på olika sätt samla in pengar till laget. </a:t>
            </a:r>
          </a:p>
          <a:p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Intäkter kan komma från </a:t>
            </a:r>
          </a:p>
          <a:p>
            <a:pPr lvl="1"/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Egen försäljning av ex. kakor, </a:t>
            </a:r>
            <a:r>
              <a:rPr lang="sv-SE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NewBody</a:t>
            </a:r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, </a:t>
            </a:r>
            <a:r>
              <a:rPr lang="sv-SE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m.m</a:t>
            </a:r>
            <a:endParaRPr lang="sv-SE" sz="20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pPr lvl="1"/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Försäljning i samband med hemmamatcher. </a:t>
            </a:r>
            <a:r>
              <a:rPr lang="sv-SE" sz="2000" dirty="0" err="1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T.ex</a:t>
            </a:r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 lotter, hamburgare eller puckkastning. </a:t>
            </a:r>
          </a:p>
          <a:p>
            <a:pPr lvl="1"/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Sponsorer</a:t>
            </a:r>
          </a:p>
          <a:p>
            <a:pPr lvl="1"/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Arrangemang av egen Cup</a:t>
            </a:r>
          </a:p>
          <a:p>
            <a:r>
              <a:rPr lang="sv-SE" sz="2000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Föreningen har policy hur lagkassor ska hanteras (finns på hemsidan) </a:t>
            </a:r>
            <a:r>
              <a:rPr lang="sv-SE" sz="1800" b="1" dirty="0">
                <a:solidFill>
                  <a:srgbClr val="FFFF00"/>
                </a:solidFill>
                <a:latin typeface="Calibri Light" panose="020F0302020204030204" pitchFamily="34" charset="0"/>
                <a:ea typeface="Calibri" panose="020F0502020204030204" pitchFamily="34" charset="0"/>
              </a:rPr>
              <a:t>100% av all försäljning går till laget</a:t>
            </a:r>
          </a:p>
          <a:p>
            <a:endParaRPr lang="sv-SE" sz="2400" dirty="0">
              <a:solidFill>
                <a:srgbClr val="FFFF00"/>
              </a:solidFill>
              <a:latin typeface="Calibri Light" panose="020F03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38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06CE10D-EFC9-C0D2-9BC0-8192F4D2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988" y="365125"/>
            <a:ext cx="7295147" cy="583999"/>
          </a:xfrm>
          <a:solidFill>
            <a:schemeClr val="tx1">
              <a:alpha val="75000"/>
            </a:schemeClr>
          </a:solidFill>
        </p:spPr>
        <p:txBody>
          <a:bodyPr anchor="t" anchorCtr="0">
            <a:normAutofit fontScale="90000"/>
          </a:bodyPr>
          <a:lstStyle/>
          <a:p>
            <a:pPr algn="ctr"/>
            <a:r>
              <a:rPr lang="sv-SE" sz="3600" b="1" dirty="0">
                <a:solidFill>
                  <a:srgbClr val="FFFF00"/>
                </a:solidFill>
                <a:latin typeface="+mn-lt"/>
              </a:rPr>
              <a:t>Föräldraroller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7E4FCC3C-19D4-17C5-BB8F-F0874C2D4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1989" y="1180618"/>
            <a:ext cx="7295147" cy="5312257"/>
          </a:xfrm>
          <a:gradFill>
            <a:gsLst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Ledare	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Skridskoslipare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endParaRPr lang="sv-SE" sz="1900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sv-SE" sz="1900" b="1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Ismaskin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endParaRPr lang="sv-SE" sz="1900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Kioskplanering</a:t>
            </a:r>
          </a:p>
          <a:p>
            <a:pPr marL="0" indent="0">
              <a:buNone/>
            </a:pP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endParaRPr lang="sv-SE" sz="1900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sv-SE" sz="1900" b="1" dirty="0">
              <a:solidFill>
                <a:srgbClr val="FFFF00"/>
              </a:solidFill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Kassör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 err="1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  <a:b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Försäljningsansvarig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 </a:t>
            </a: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	</a:t>
            </a:r>
            <a:b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</a:br>
            <a:r>
              <a:rPr lang="sv-SE" sz="1900" dirty="0">
                <a:solidFill>
                  <a:srgbClr val="FFFF00"/>
                </a:solidFill>
                <a:latin typeface="Calibri Light" panose="020F0302020204030204" pitchFamily="34" charset="0"/>
              </a:rPr>
              <a:t>Namn</a:t>
            </a:r>
          </a:p>
          <a:p>
            <a:pPr marL="0" indent="0">
              <a:buNone/>
            </a:pPr>
            <a:r>
              <a:rPr lang="sv-SE" sz="1900" b="1" dirty="0">
                <a:solidFill>
                  <a:srgbClr val="FFFF00"/>
                </a:solidFill>
                <a:latin typeface="Calibri Light" panose="020F0302020204030204" pitchFamily="34" charset="0"/>
              </a:rPr>
              <a:t>			</a:t>
            </a:r>
            <a:endParaRPr lang="sv-SE" sz="1600" b="1" dirty="0">
              <a:solidFill>
                <a:srgbClr val="FFFF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134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19FB9-1C50-01F2-4A34-A46156BB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D15A5B5-1796-6789-8630-951F0DC0C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884" y="365125"/>
            <a:ext cx="7375358" cy="854075"/>
          </a:xfrm>
          <a:solidFill>
            <a:schemeClr val="tx1">
              <a:alpha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Övriga frågor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2E3047-1B72-D12B-014F-63E8FFED4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966158" cy="4351338"/>
          </a:xfrm>
        </p:spPr>
        <p:txBody>
          <a:bodyPr/>
          <a:lstStyle/>
          <a:p>
            <a:r>
              <a:rPr lang="sv-SE" dirty="0"/>
              <a:t>Övriga frågor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2" name="Rubrik 3">
            <a:extLst>
              <a:ext uri="{FF2B5EF4-FFF2-40B4-BE49-F238E27FC236}">
                <a16:creationId xmlns:a16="http://schemas.microsoft.com/office/drawing/2014/main" id="{D9D63118-9CFA-7C81-7243-CDF3EE36A2EC}"/>
              </a:ext>
            </a:extLst>
          </p:cNvPr>
          <p:cNvSpPr txBox="1">
            <a:spLocks/>
          </p:cNvSpPr>
          <p:nvPr/>
        </p:nvSpPr>
        <p:spPr>
          <a:xfrm>
            <a:off x="1620252" y="5322888"/>
            <a:ext cx="8618621" cy="85407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b="1" dirty="0">
                <a:solidFill>
                  <a:srgbClr val="FFFF00"/>
                </a:solidFill>
                <a:latin typeface="+mn-lt"/>
              </a:rPr>
              <a:t>Vi ser fram emot en rolig hockeysäsong tillsammans och med era barn! </a:t>
            </a:r>
          </a:p>
        </p:txBody>
      </p:sp>
    </p:spTree>
    <p:extLst>
      <p:ext uri="{BB962C8B-B14F-4D97-AF65-F5344CB8AC3E}">
        <p14:creationId xmlns:p14="http://schemas.microsoft.com/office/powerpoint/2010/main" val="3186136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Metadata/LabelInfo.xml><?xml version="1.0" encoding="utf-8"?>
<clbl:labelList xmlns:clbl="http://schemas.microsoft.com/office/2020/mipLabelMetadata">
  <clbl:label id="{e58707db-cea7-4907-92d1-cf323291762b}" enabled="1" method="Standard" siteId="{e11cbe9c-f680-44b9-9d42-d705f740b88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5578</TotalTime>
  <Words>813</Words>
  <Application>Microsoft Office PowerPoint</Application>
  <PresentationFormat>Bredbild</PresentationFormat>
  <Paragraphs>124</Paragraphs>
  <Slides>16</Slides>
  <Notes>14</Notes>
  <HiddenSlides>1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Föräldramöte Skogsbo SK UXX Säsong XX/XX </vt:lpstr>
      <vt:lpstr>Agenda</vt:lpstr>
      <vt:lpstr>Värdegrund från Skogsbo SK</vt:lpstr>
      <vt:lpstr>Tränare</vt:lpstr>
      <vt:lpstr>Detta kan du förvänta dig av oss som ledare</vt:lpstr>
      <vt:lpstr>PowerPoint-presentation</vt:lpstr>
      <vt:lpstr>Information från föreningen</vt:lpstr>
      <vt:lpstr>Spelaravgifter för säsongen</vt:lpstr>
      <vt:lpstr>Information</vt:lpstr>
      <vt:lpstr>Förhållningsregler</vt:lpstr>
      <vt:lpstr>Träningar</vt:lpstr>
      <vt:lpstr>Matcher</vt:lpstr>
      <vt:lpstr>Matcher Poolspel HT 26</vt:lpstr>
      <vt:lpstr>Lagkassa</vt:lpstr>
      <vt:lpstr>Föräldraroller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Upptaktsmöte Skogsbo SK U10</dc:title>
  <dc:creator>Andreas Nyåker</dc:creator>
  <cp:lastModifiedBy>Linda Stålberg</cp:lastModifiedBy>
  <cp:revision>30</cp:revision>
  <dcterms:created xsi:type="dcterms:W3CDTF">2022-09-14T16:37:58Z</dcterms:created>
  <dcterms:modified xsi:type="dcterms:W3CDTF">2026-09-23T09:44:45Z</dcterms:modified>
</cp:coreProperties>
</file>