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4" r:id="rId6"/>
    <p:sldId id="260"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63" r:id="rId22"/>
    <p:sldId id="261" r:id="rId23"/>
    <p:sldId id="262" r:id="rId2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04"/>
    <p:restoredTop sz="94710"/>
  </p:normalViewPr>
  <p:slideViewPr>
    <p:cSldViewPr snapToGrid="0">
      <p:cViewPr varScale="1">
        <p:scale>
          <a:sx n="145" d="100"/>
          <a:sy n="145" d="100"/>
        </p:scale>
        <p:origin x="18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2024-10-15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784422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2024-10-15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1322720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2024-10-15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4186728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1560A13A-DB3F-4AD5-B6AF-BDA0278A0A39}" type="datetimeFigureOut">
              <a:rPr lang="sv-SE" smtClean="0"/>
              <a:t>2024-10-15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592360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1560A13A-DB3F-4AD5-B6AF-BDA0278A0A39}" type="datetimeFigureOut">
              <a:rPr lang="sv-SE" smtClean="0"/>
              <a:t>2024-10-15</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277650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1560A13A-DB3F-4AD5-B6AF-BDA0278A0A39}" type="datetimeFigureOut">
              <a:rPr lang="sv-SE" smtClean="0"/>
              <a:t>2024-10-15</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256609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560A13A-DB3F-4AD5-B6AF-BDA0278A0A39}" type="datetimeFigureOut">
              <a:rPr lang="sv-SE" smtClean="0"/>
              <a:t>2024-10-15</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311076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560A13A-DB3F-4AD5-B6AF-BDA0278A0A39}" type="datetimeFigureOut">
              <a:rPr lang="sv-SE" smtClean="0"/>
              <a:t>2024-10-15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1548965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560A13A-DB3F-4AD5-B6AF-BDA0278A0A39}" type="datetimeFigureOut">
              <a:rPr lang="sv-SE" smtClean="0"/>
              <a:t>2024-10-15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4171453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2024-10-15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623719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2024-10-15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71644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60A13A-DB3F-4AD5-B6AF-BDA0278A0A39}" type="datetimeFigureOut">
              <a:rPr lang="sv-SE" smtClean="0"/>
              <a:t>2024-10-15</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C2F05B-BAF9-488D-83DE-20A7CCFAC190}" type="slidenum">
              <a:rPr lang="sv-SE" smtClean="0"/>
              <a:t>‹#›</a:t>
            </a:fld>
            <a:endParaRPr lang="sv-SE"/>
          </a:p>
        </p:txBody>
      </p:sp>
    </p:spTree>
    <p:extLst>
      <p:ext uri="{BB962C8B-B14F-4D97-AF65-F5344CB8AC3E}">
        <p14:creationId xmlns:p14="http://schemas.microsoft.com/office/powerpoint/2010/main" val="37072855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Rubrik 1">
            <a:extLst>
              <a:ext uri="{FF2B5EF4-FFF2-40B4-BE49-F238E27FC236}">
                <a16:creationId xmlns:a16="http://schemas.microsoft.com/office/drawing/2014/main" id="{DE65C591-8B94-59A1-8A4C-F755D10D54CC}"/>
              </a:ext>
            </a:extLst>
          </p:cNvPr>
          <p:cNvSpPr>
            <a:spLocks noGrp="1"/>
          </p:cNvSpPr>
          <p:nvPr>
            <p:ph type="title"/>
          </p:nvPr>
        </p:nvSpPr>
        <p:spPr>
          <a:xfrm>
            <a:off x="838200" y="401221"/>
            <a:ext cx="10515600" cy="1348065"/>
          </a:xfrm>
        </p:spPr>
        <p:txBody>
          <a:bodyPr>
            <a:normAutofit/>
          </a:bodyPr>
          <a:lstStyle/>
          <a:p>
            <a:r>
              <a:rPr lang="sv-SE" sz="5400">
                <a:solidFill>
                  <a:srgbClr val="FFFFFF"/>
                </a:solidFill>
              </a:rPr>
              <a:t>Grundläggande sekretariatsutbildning</a:t>
            </a:r>
          </a:p>
        </p:txBody>
      </p:sp>
      <p:sp>
        <p:nvSpPr>
          <p:cNvPr id="3" name="Platshållare för innehåll 2">
            <a:extLst>
              <a:ext uri="{FF2B5EF4-FFF2-40B4-BE49-F238E27FC236}">
                <a16:creationId xmlns:a16="http://schemas.microsoft.com/office/drawing/2014/main" id="{E78E632E-48F2-979C-1CE1-BC52EA0A3200}"/>
              </a:ext>
            </a:extLst>
          </p:cNvPr>
          <p:cNvSpPr>
            <a:spLocks noGrp="1"/>
          </p:cNvSpPr>
          <p:nvPr>
            <p:ph idx="1"/>
          </p:nvPr>
        </p:nvSpPr>
        <p:spPr>
          <a:xfrm>
            <a:off x="838200" y="2586789"/>
            <a:ext cx="10515600" cy="3590174"/>
          </a:xfrm>
        </p:spPr>
        <p:txBody>
          <a:bodyPr vert="horz" lIns="91440" tIns="45720" rIns="91440" bIns="45720" rtlCol="0" anchor="t">
            <a:normAutofit/>
          </a:bodyPr>
          <a:lstStyle/>
          <a:p>
            <a:pPr marL="0" indent="0">
              <a:buNone/>
            </a:pPr>
            <a:r>
              <a:rPr lang="sv-SE" sz="2200" dirty="0"/>
              <a:t>2024-10-15</a:t>
            </a:r>
          </a:p>
          <a:p>
            <a:pPr marL="0" indent="0">
              <a:buNone/>
            </a:pPr>
            <a:endParaRPr lang="sv-SE" sz="2200" dirty="0"/>
          </a:p>
          <a:p>
            <a:r>
              <a:rPr lang="sv-SE" sz="2200" dirty="0"/>
              <a:t>Tidtagning</a:t>
            </a:r>
            <a:endParaRPr lang="sv-SE" dirty="0"/>
          </a:p>
          <a:p>
            <a:r>
              <a:rPr lang="sv-SE" sz="2200" dirty="0"/>
              <a:t>Protokoll</a:t>
            </a:r>
          </a:p>
          <a:p>
            <a:r>
              <a:rPr lang="sv-SE" sz="2200" dirty="0"/>
              <a:t>Pilen</a:t>
            </a:r>
          </a:p>
          <a:p>
            <a:r>
              <a:rPr lang="sv-SE" sz="2200" dirty="0"/>
              <a:t>Skottklocka</a:t>
            </a:r>
          </a:p>
        </p:txBody>
      </p:sp>
    </p:spTree>
    <p:extLst>
      <p:ext uri="{BB962C8B-B14F-4D97-AF65-F5344CB8AC3E}">
        <p14:creationId xmlns:p14="http://schemas.microsoft.com/office/powerpoint/2010/main" val="4028749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p:cNvSpPr>
            <a:spLocks noGrp="1"/>
          </p:cNvSpPr>
          <p:nvPr>
            <p:ph type="title"/>
          </p:nvPr>
        </p:nvSpPr>
        <p:spPr>
          <a:xfrm>
            <a:off x="572493" y="238539"/>
            <a:ext cx="11018520" cy="1434415"/>
          </a:xfrm>
        </p:spPr>
        <p:txBody>
          <a:bodyPr anchor="b">
            <a:normAutofit/>
          </a:bodyPr>
          <a:lstStyle/>
          <a:p>
            <a:r>
              <a:rPr lang="sv-SE" sz="5400"/>
              <a:t>Tidtagning – starta klockan</a:t>
            </a:r>
          </a:p>
        </p:txBody>
      </p:sp>
      <p:sp>
        <p:nvSpPr>
          <p:cNvPr id="1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Underrubrik 2"/>
          <p:cNvSpPr>
            <a:spLocks noGrp="1"/>
          </p:cNvSpPr>
          <p:nvPr>
            <p:ph idx="1"/>
          </p:nvPr>
        </p:nvSpPr>
        <p:spPr>
          <a:xfrm>
            <a:off x="572493" y="2071316"/>
            <a:ext cx="6713552" cy="4119172"/>
          </a:xfrm>
        </p:spPr>
        <p:txBody>
          <a:bodyPr vert="horz" lIns="91440" tIns="45720" rIns="91440" bIns="45720" rtlCol="0" anchor="t">
            <a:noAutofit/>
          </a:bodyPr>
          <a:lstStyle/>
          <a:p>
            <a:r>
              <a:rPr lang="sv-SE" sz="2000" dirty="0">
                <a:ea typeface="+mn-lt"/>
                <a:cs typeface="+mn-lt"/>
              </a:rPr>
              <a:t>Matchklockan ska startas när första spelaren på planen berör bollen efter ett spelavbrott. </a:t>
            </a:r>
            <a:endParaRPr lang="sv-SE" sz="2000" dirty="0"/>
          </a:p>
          <a:p>
            <a:r>
              <a:rPr lang="sv-SE" sz="2000" dirty="0">
                <a:ea typeface="+mn-lt"/>
                <a:cs typeface="+mn-lt"/>
              </a:rPr>
              <a:t>Vid uppkast startas matchklockan när den förste av de 2 hoppande spelarna berör bollen. </a:t>
            </a:r>
          </a:p>
          <a:p>
            <a:r>
              <a:rPr lang="sv-SE" sz="2000" dirty="0">
                <a:ea typeface="+mn-lt"/>
                <a:cs typeface="+mn-lt"/>
              </a:rPr>
              <a:t>Vid ett inkast efter ett spelavbrott startas matchklockan så fort en spelare inne på planen berör bollen. </a:t>
            </a:r>
          </a:p>
          <a:p>
            <a:r>
              <a:rPr lang="sv-SE" sz="2000" dirty="0">
                <a:ea typeface="+mn-lt"/>
                <a:cs typeface="+mn-lt"/>
              </a:rPr>
              <a:t>Efter ett enda eller sista straffkast där bollen gått i korgen startas matchklockan så fort en spelare inne på planen berör bollen efter inkast.</a:t>
            </a:r>
          </a:p>
          <a:p>
            <a:r>
              <a:rPr lang="sv-SE" sz="2000" dirty="0">
                <a:ea typeface="+mn-lt"/>
                <a:cs typeface="+mn-lt"/>
              </a:rPr>
              <a:t>Efter ett enda eller sista straffkast som inte går i korgen startas matchklockan så fort den förste spelaren inne på planen berör bollen i samband med returen på straffkastet. </a:t>
            </a:r>
            <a:endParaRPr lang="sv-SE" sz="2000" dirty="0"/>
          </a:p>
        </p:txBody>
      </p:sp>
      <p:pic>
        <p:nvPicPr>
          <p:cNvPr id="4" name="Bildobjekt 3" descr="Matchklocka Westerstrand grå (basic version) del 1/3 - YouTube">
            <a:extLst>
              <a:ext uri="{FF2B5EF4-FFF2-40B4-BE49-F238E27FC236}">
                <a16:creationId xmlns:a16="http://schemas.microsoft.com/office/drawing/2014/main" id="{9B7D92A3-F296-6E19-29C5-34EEAAA49709}"/>
              </a:ext>
            </a:extLst>
          </p:cNvPr>
          <p:cNvPicPr>
            <a:picLocks noChangeAspect="1"/>
          </p:cNvPicPr>
          <p:nvPr/>
        </p:nvPicPr>
        <p:blipFill>
          <a:blip r:embed="rId2"/>
          <a:srcRect l="31714" r="14171" b="2"/>
          <a:stretch/>
        </p:blipFill>
        <p:spPr>
          <a:xfrm>
            <a:off x="8669571" y="2071889"/>
            <a:ext cx="2925065" cy="3047382"/>
          </a:xfrm>
          <a:prstGeom prst="rect">
            <a:avLst/>
          </a:prstGeom>
        </p:spPr>
      </p:pic>
    </p:spTree>
    <p:extLst>
      <p:ext uri="{BB962C8B-B14F-4D97-AF65-F5344CB8AC3E}">
        <p14:creationId xmlns:p14="http://schemas.microsoft.com/office/powerpoint/2010/main" val="3194377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E5C1B4D-90E4-2AF4-0367-BF0055FB1882}"/>
              </a:ext>
            </a:extLst>
          </p:cNvPr>
          <p:cNvSpPr>
            <a:spLocks noGrp="1"/>
          </p:cNvSpPr>
          <p:nvPr>
            <p:ph type="title"/>
          </p:nvPr>
        </p:nvSpPr>
        <p:spPr>
          <a:xfrm>
            <a:off x="572493" y="238539"/>
            <a:ext cx="11018520" cy="1434415"/>
          </a:xfrm>
        </p:spPr>
        <p:txBody>
          <a:bodyPr anchor="b">
            <a:normAutofit/>
          </a:bodyPr>
          <a:lstStyle/>
          <a:p>
            <a:r>
              <a:rPr lang="sv-SE" sz="5400"/>
              <a:t>Tidtagning – stoppa klockan</a:t>
            </a:r>
          </a:p>
        </p:txBody>
      </p:sp>
      <p:sp>
        <p:nvSpPr>
          <p:cNvPr id="1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0BAF362E-59AF-0DEC-4719-5AF3996CFEBB}"/>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sv-SE" sz="2200"/>
              <a:t>Matchklockan stoppas alltid på domarens signal. </a:t>
            </a:r>
          </a:p>
          <a:p>
            <a:r>
              <a:rPr lang="sv-SE" sz="2200"/>
              <a:t>Dessutom ska matchklockan stoppas när bollen går i korgen vid spelmål under de två sista minuterna i fjärde perioden (detta gäller även de två sista minuterna i eventuella förlängningsperioder).</a:t>
            </a:r>
          </a:p>
          <a:p>
            <a:endParaRPr lang="sv-SE" sz="2200"/>
          </a:p>
        </p:txBody>
      </p:sp>
      <p:pic>
        <p:nvPicPr>
          <p:cNvPr id="4" name="Bildobjekt 3" descr="Analoge en digitale klokken, lichtkranten en scoreborden | Westerstrand">
            <a:extLst>
              <a:ext uri="{FF2B5EF4-FFF2-40B4-BE49-F238E27FC236}">
                <a16:creationId xmlns:a16="http://schemas.microsoft.com/office/drawing/2014/main" id="{8F4A2543-4221-94DF-1760-7489F821F3B0}"/>
              </a:ext>
            </a:extLst>
          </p:cNvPr>
          <p:cNvPicPr>
            <a:picLocks noChangeAspect="1"/>
          </p:cNvPicPr>
          <p:nvPr/>
        </p:nvPicPr>
        <p:blipFill>
          <a:blip r:embed="rId2"/>
          <a:srcRect l="23309" r="9106" b="-2"/>
          <a:stretch/>
        </p:blipFill>
        <p:spPr>
          <a:xfrm>
            <a:off x="7675658" y="2093976"/>
            <a:ext cx="3941064" cy="4096512"/>
          </a:xfrm>
          <a:prstGeom prst="rect">
            <a:avLst/>
          </a:prstGeom>
        </p:spPr>
      </p:pic>
    </p:spTree>
    <p:extLst>
      <p:ext uri="{BB962C8B-B14F-4D97-AF65-F5344CB8AC3E}">
        <p14:creationId xmlns:p14="http://schemas.microsoft.com/office/powerpoint/2010/main" val="2026009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F28E041A-3129-A01B-CBD6-E9B8D78B1393}"/>
              </a:ext>
            </a:extLst>
          </p:cNvPr>
          <p:cNvSpPr>
            <a:spLocks noGrp="1"/>
          </p:cNvSpPr>
          <p:nvPr>
            <p:ph type="title"/>
          </p:nvPr>
        </p:nvSpPr>
        <p:spPr>
          <a:xfrm>
            <a:off x="572493" y="238539"/>
            <a:ext cx="11018520" cy="1434415"/>
          </a:xfrm>
        </p:spPr>
        <p:txBody>
          <a:bodyPr anchor="b">
            <a:normAutofit/>
          </a:bodyPr>
          <a:lstStyle/>
          <a:p>
            <a:r>
              <a:rPr lang="sv-SE" sz="5400"/>
              <a:t>Protokoll</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D5ECE4C0-7581-8291-1420-EBD72E9DD7F7}"/>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sv-SE" sz="2200">
                <a:ea typeface="+mn-lt"/>
                <a:cs typeface="+mn-lt"/>
              </a:rPr>
              <a:t>Matchprotokoll sköts digitalt via Profixio. </a:t>
            </a:r>
          </a:p>
          <a:p>
            <a:r>
              <a:rPr lang="sv-SE" sz="2200">
                <a:ea typeface="+mn-lt"/>
                <a:cs typeface="+mn-lt"/>
              </a:rPr>
              <a:t>Sekreteraren behöver skapa en inloggning för att kunna föra protokoll. https://www.profixio.com/app/login</a:t>
            </a:r>
            <a:endParaRPr lang="sv-SE" sz="2200"/>
          </a:p>
        </p:txBody>
      </p:sp>
      <p:pic>
        <p:nvPicPr>
          <p:cNvPr id="4" name="Bildobjekt 3" descr="AIK Basketförening - P08">
            <a:extLst>
              <a:ext uri="{FF2B5EF4-FFF2-40B4-BE49-F238E27FC236}">
                <a16:creationId xmlns:a16="http://schemas.microsoft.com/office/drawing/2014/main" id="{37FB9BC4-4F85-389D-08C3-17905173E7D3}"/>
              </a:ext>
            </a:extLst>
          </p:cNvPr>
          <p:cNvPicPr>
            <a:picLocks noChangeAspect="1"/>
          </p:cNvPicPr>
          <p:nvPr/>
        </p:nvPicPr>
        <p:blipFill>
          <a:blip r:embed="rId2"/>
          <a:srcRect t="10837" b="15622"/>
          <a:stretch/>
        </p:blipFill>
        <p:spPr>
          <a:xfrm>
            <a:off x="7675658" y="2093976"/>
            <a:ext cx="3941064" cy="4096512"/>
          </a:xfrm>
          <a:prstGeom prst="rect">
            <a:avLst/>
          </a:prstGeom>
        </p:spPr>
      </p:pic>
    </p:spTree>
    <p:extLst>
      <p:ext uri="{BB962C8B-B14F-4D97-AF65-F5344CB8AC3E}">
        <p14:creationId xmlns:p14="http://schemas.microsoft.com/office/powerpoint/2010/main" val="1962115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Webbsida&#10;&#10;Automatiskt genererad beskrivning">
            <a:extLst>
              <a:ext uri="{FF2B5EF4-FFF2-40B4-BE49-F238E27FC236}">
                <a16:creationId xmlns:a16="http://schemas.microsoft.com/office/drawing/2014/main" id="{D67AD8C1-47DD-9604-922C-C9B24ED380E7}"/>
              </a:ext>
            </a:extLst>
          </p:cNvPr>
          <p:cNvPicPr>
            <a:picLocks noChangeAspect="1"/>
          </p:cNvPicPr>
          <p:nvPr/>
        </p:nvPicPr>
        <p:blipFill>
          <a:blip r:embed="rId2"/>
          <a:stretch>
            <a:fillRect/>
          </a:stretch>
        </p:blipFill>
        <p:spPr>
          <a:xfrm>
            <a:off x="9525" y="9525"/>
            <a:ext cx="12172950" cy="6838950"/>
          </a:xfrm>
          <a:prstGeom prst="rect">
            <a:avLst/>
          </a:prstGeom>
        </p:spPr>
      </p:pic>
    </p:spTree>
    <p:extLst>
      <p:ext uri="{BB962C8B-B14F-4D97-AF65-F5344CB8AC3E}">
        <p14:creationId xmlns:p14="http://schemas.microsoft.com/office/powerpoint/2010/main" val="3809527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Webbsida&#10;&#10;Automatiskt genererad beskrivning">
            <a:extLst>
              <a:ext uri="{FF2B5EF4-FFF2-40B4-BE49-F238E27FC236}">
                <a16:creationId xmlns:a16="http://schemas.microsoft.com/office/drawing/2014/main" id="{2A1DEADD-BB56-9666-4F79-F5F29F78A05B}"/>
              </a:ext>
            </a:extLst>
          </p:cNvPr>
          <p:cNvPicPr>
            <a:picLocks noChangeAspect="1"/>
          </p:cNvPicPr>
          <p:nvPr/>
        </p:nvPicPr>
        <p:blipFill>
          <a:blip r:embed="rId2"/>
          <a:stretch>
            <a:fillRect/>
          </a:stretch>
        </p:blipFill>
        <p:spPr>
          <a:xfrm>
            <a:off x="19535" y="12512"/>
            <a:ext cx="11610490" cy="6535925"/>
          </a:xfrm>
          <a:prstGeom prst="rect">
            <a:avLst/>
          </a:prstGeom>
        </p:spPr>
      </p:pic>
      <p:pic>
        <p:nvPicPr>
          <p:cNvPr id="3" name="Bildobjekt 2" descr="En bild som visar text, skärmbild, Teckensnitt, nummer&#10;&#10;Automatiskt genererad beskrivning">
            <a:extLst>
              <a:ext uri="{FF2B5EF4-FFF2-40B4-BE49-F238E27FC236}">
                <a16:creationId xmlns:a16="http://schemas.microsoft.com/office/drawing/2014/main" id="{30879811-55DF-897A-865C-B3817990B580}"/>
              </a:ext>
            </a:extLst>
          </p:cNvPr>
          <p:cNvPicPr>
            <a:picLocks noChangeAspect="1"/>
          </p:cNvPicPr>
          <p:nvPr/>
        </p:nvPicPr>
        <p:blipFill>
          <a:blip r:embed="rId3"/>
          <a:stretch>
            <a:fillRect/>
          </a:stretch>
        </p:blipFill>
        <p:spPr>
          <a:xfrm>
            <a:off x="0" y="24925"/>
            <a:ext cx="12192000" cy="6808150"/>
          </a:xfrm>
          <a:prstGeom prst="rect">
            <a:avLst/>
          </a:prstGeom>
        </p:spPr>
      </p:pic>
    </p:spTree>
    <p:extLst>
      <p:ext uri="{BB962C8B-B14F-4D97-AF65-F5344CB8AC3E}">
        <p14:creationId xmlns:p14="http://schemas.microsoft.com/office/powerpoint/2010/main" val="1820732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nummer&#10;&#10;Automatiskt genererad beskrivning">
            <a:extLst>
              <a:ext uri="{FF2B5EF4-FFF2-40B4-BE49-F238E27FC236}">
                <a16:creationId xmlns:a16="http://schemas.microsoft.com/office/drawing/2014/main" id="{76977FA4-F26E-7D75-2AA1-FC65EFE6A362}"/>
              </a:ext>
            </a:extLst>
          </p:cNvPr>
          <p:cNvPicPr>
            <a:picLocks noChangeAspect="1"/>
          </p:cNvPicPr>
          <p:nvPr/>
        </p:nvPicPr>
        <p:blipFill>
          <a:blip r:embed="rId2"/>
          <a:stretch>
            <a:fillRect/>
          </a:stretch>
        </p:blipFill>
        <p:spPr>
          <a:xfrm>
            <a:off x="28943" y="0"/>
            <a:ext cx="12134113" cy="6858000"/>
          </a:xfrm>
          <a:prstGeom prst="rect">
            <a:avLst/>
          </a:prstGeom>
        </p:spPr>
      </p:pic>
    </p:spTree>
    <p:extLst>
      <p:ext uri="{BB962C8B-B14F-4D97-AF65-F5344CB8AC3E}">
        <p14:creationId xmlns:p14="http://schemas.microsoft.com/office/powerpoint/2010/main" val="4070565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nummer&#10;&#10;Automatiskt genererad beskrivning">
            <a:extLst>
              <a:ext uri="{FF2B5EF4-FFF2-40B4-BE49-F238E27FC236}">
                <a16:creationId xmlns:a16="http://schemas.microsoft.com/office/drawing/2014/main" id="{78E84922-1DCE-85D6-8EAF-ACBD0CD090D2}"/>
              </a:ext>
            </a:extLst>
          </p:cNvPr>
          <p:cNvPicPr>
            <a:picLocks noChangeAspect="1"/>
          </p:cNvPicPr>
          <p:nvPr/>
        </p:nvPicPr>
        <p:blipFill>
          <a:blip r:embed="rId2"/>
          <a:stretch>
            <a:fillRect/>
          </a:stretch>
        </p:blipFill>
        <p:spPr>
          <a:xfrm>
            <a:off x="69273" y="0"/>
            <a:ext cx="12053455" cy="6858000"/>
          </a:xfrm>
          <a:prstGeom prst="rect">
            <a:avLst/>
          </a:prstGeom>
        </p:spPr>
      </p:pic>
    </p:spTree>
    <p:extLst>
      <p:ext uri="{BB962C8B-B14F-4D97-AF65-F5344CB8AC3E}">
        <p14:creationId xmlns:p14="http://schemas.microsoft.com/office/powerpoint/2010/main" val="839686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Datorikon&#10;&#10;Automatiskt genererad beskrivning">
            <a:extLst>
              <a:ext uri="{FF2B5EF4-FFF2-40B4-BE49-F238E27FC236}">
                <a16:creationId xmlns:a16="http://schemas.microsoft.com/office/drawing/2014/main" id="{001B834D-AF47-CA03-7D8A-65DCB520346B}"/>
              </a:ext>
            </a:extLst>
          </p:cNvPr>
          <p:cNvPicPr>
            <a:picLocks noChangeAspect="1"/>
          </p:cNvPicPr>
          <p:nvPr/>
        </p:nvPicPr>
        <p:blipFill>
          <a:blip r:embed="rId2"/>
          <a:stretch>
            <a:fillRect/>
          </a:stretch>
        </p:blipFill>
        <p:spPr>
          <a:xfrm>
            <a:off x="0" y="14860"/>
            <a:ext cx="12192000" cy="6828281"/>
          </a:xfrm>
          <a:prstGeom prst="rect">
            <a:avLst/>
          </a:prstGeom>
        </p:spPr>
      </p:pic>
    </p:spTree>
    <p:extLst>
      <p:ext uri="{BB962C8B-B14F-4D97-AF65-F5344CB8AC3E}">
        <p14:creationId xmlns:p14="http://schemas.microsoft.com/office/powerpoint/2010/main" val="2384851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Datorikon&#10;&#10;Automatiskt genererad beskrivning">
            <a:extLst>
              <a:ext uri="{FF2B5EF4-FFF2-40B4-BE49-F238E27FC236}">
                <a16:creationId xmlns:a16="http://schemas.microsoft.com/office/drawing/2014/main" id="{71C25618-A80F-25EA-CF9D-D7179DED4908}"/>
              </a:ext>
            </a:extLst>
          </p:cNvPr>
          <p:cNvPicPr>
            <a:picLocks noChangeAspect="1"/>
          </p:cNvPicPr>
          <p:nvPr/>
        </p:nvPicPr>
        <p:blipFill>
          <a:blip r:embed="rId2"/>
          <a:stretch>
            <a:fillRect/>
          </a:stretch>
        </p:blipFill>
        <p:spPr>
          <a:xfrm>
            <a:off x="0" y="13342"/>
            <a:ext cx="12192000" cy="6831315"/>
          </a:xfrm>
          <a:prstGeom prst="rect">
            <a:avLst/>
          </a:prstGeom>
        </p:spPr>
      </p:pic>
    </p:spTree>
    <p:extLst>
      <p:ext uri="{BB962C8B-B14F-4D97-AF65-F5344CB8AC3E}">
        <p14:creationId xmlns:p14="http://schemas.microsoft.com/office/powerpoint/2010/main" val="21994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Teckensnitt&#10;&#10;Automatiskt genererad beskrivning">
            <a:extLst>
              <a:ext uri="{FF2B5EF4-FFF2-40B4-BE49-F238E27FC236}">
                <a16:creationId xmlns:a16="http://schemas.microsoft.com/office/drawing/2014/main" id="{7A3145FB-EDB3-3480-ECE6-99F50A364631}"/>
              </a:ext>
            </a:extLst>
          </p:cNvPr>
          <p:cNvPicPr>
            <a:picLocks noChangeAspect="1"/>
          </p:cNvPicPr>
          <p:nvPr/>
        </p:nvPicPr>
        <p:blipFill>
          <a:blip r:embed="rId2"/>
          <a:stretch>
            <a:fillRect/>
          </a:stretch>
        </p:blipFill>
        <p:spPr>
          <a:xfrm>
            <a:off x="4763" y="9525"/>
            <a:ext cx="12182475" cy="6838950"/>
          </a:xfrm>
          <a:prstGeom prst="rect">
            <a:avLst/>
          </a:prstGeom>
        </p:spPr>
      </p:pic>
    </p:spTree>
    <p:extLst>
      <p:ext uri="{BB962C8B-B14F-4D97-AF65-F5344CB8AC3E}">
        <p14:creationId xmlns:p14="http://schemas.microsoft.com/office/powerpoint/2010/main" val="1799405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Teckensnitt&#10;&#10;Automatiskt genererad beskrivning">
            <a:extLst>
              <a:ext uri="{FF2B5EF4-FFF2-40B4-BE49-F238E27FC236}">
                <a16:creationId xmlns:a16="http://schemas.microsoft.com/office/drawing/2014/main" id="{D5F748C8-C058-7071-557E-E7A5B3292CAD}"/>
              </a:ext>
            </a:extLst>
          </p:cNvPr>
          <p:cNvPicPr>
            <a:picLocks noChangeAspect="1"/>
          </p:cNvPicPr>
          <p:nvPr/>
        </p:nvPicPr>
        <p:blipFill>
          <a:blip r:embed="rId2"/>
          <a:stretch>
            <a:fillRect/>
          </a:stretch>
        </p:blipFill>
        <p:spPr>
          <a:xfrm>
            <a:off x="526" y="0"/>
            <a:ext cx="12190948" cy="6858000"/>
          </a:xfrm>
          <a:prstGeom prst="rect">
            <a:avLst/>
          </a:prstGeom>
        </p:spPr>
      </p:pic>
    </p:spTree>
    <p:extLst>
      <p:ext uri="{BB962C8B-B14F-4D97-AF65-F5344CB8AC3E}">
        <p14:creationId xmlns:p14="http://schemas.microsoft.com/office/powerpoint/2010/main" val="1467262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Datorikon&#10;&#10;Automatiskt genererad beskrivning">
            <a:extLst>
              <a:ext uri="{FF2B5EF4-FFF2-40B4-BE49-F238E27FC236}">
                <a16:creationId xmlns:a16="http://schemas.microsoft.com/office/drawing/2014/main" id="{CD08100E-2687-D84A-654C-3298A0428627}"/>
              </a:ext>
            </a:extLst>
          </p:cNvPr>
          <p:cNvPicPr>
            <a:picLocks noChangeAspect="1"/>
          </p:cNvPicPr>
          <p:nvPr/>
        </p:nvPicPr>
        <p:blipFill>
          <a:blip r:embed="rId2"/>
          <a:stretch>
            <a:fillRect/>
          </a:stretch>
        </p:blipFill>
        <p:spPr>
          <a:xfrm>
            <a:off x="0" y="14860"/>
            <a:ext cx="12192000" cy="6828281"/>
          </a:xfrm>
          <a:prstGeom prst="rect">
            <a:avLst/>
          </a:prstGeom>
        </p:spPr>
      </p:pic>
    </p:spTree>
    <p:extLst>
      <p:ext uri="{BB962C8B-B14F-4D97-AF65-F5344CB8AC3E}">
        <p14:creationId xmlns:p14="http://schemas.microsoft.com/office/powerpoint/2010/main" val="1380882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Datorikon&#10;&#10;Automatiskt genererad beskrivning">
            <a:extLst>
              <a:ext uri="{FF2B5EF4-FFF2-40B4-BE49-F238E27FC236}">
                <a16:creationId xmlns:a16="http://schemas.microsoft.com/office/drawing/2014/main" id="{2AAB26D1-C318-E8A2-50E3-F5F7FAFB746B}"/>
              </a:ext>
            </a:extLst>
          </p:cNvPr>
          <p:cNvPicPr>
            <a:picLocks noChangeAspect="1"/>
          </p:cNvPicPr>
          <p:nvPr/>
        </p:nvPicPr>
        <p:blipFill>
          <a:blip r:embed="rId2"/>
          <a:stretch>
            <a:fillRect/>
          </a:stretch>
        </p:blipFill>
        <p:spPr>
          <a:xfrm>
            <a:off x="0" y="5349"/>
            <a:ext cx="12192000" cy="6847301"/>
          </a:xfrm>
          <a:prstGeom prst="rect">
            <a:avLst/>
          </a:prstGeom>
        </p:spPr>
      </p:pic>
    </p:spTree>
    <p:extLst>
      <p:ext uri="{BB962C8B-B14F-4D97-AF65-F5344CB8AC3E}">
        <p14:creationId xmlns:p14="http://schemas.microsoft.com/office/powerpoint/2010/main" val="2658953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Datorikon&#10;&#10;Automatiskt genererad beskrivning">
            <a:extLst>
              <a:ext uri="{FF2B5EF4-FFF2-40B4-BE49-F238E27FC236}">
                <a16:creationId xmlns:a16="http://schemas.microsoft.com/office/drawing/2014/main" id="{AB7EF28B-9CE7-7832-5E09-A5A18349225D}"/>
              </a:ext>
            </a:extLst>
          </p:cNvPr>
          <p:cNvPicPr>
            <a:picLocks noChangeAspect="1"/>
          </p:cNvPicPr>
          <p:nvPr/>
        </p:nvPicPr>
        <p:blipFill>
          <a:blip r:embed="rId2"/>
          <a:stretch>
            <a:fillRect/>
          </a:stretch>
        </p:blipFill>
        <p:spPr>
          <a:xfrm>
            <a:off x="51741" y="0"/>
            <a:ext cx="12088519" cy="6858000"/>
          </a:xfrm>
          <a:prstGeom prst="rect">
            <a:avLst/>
          </a:prstGeom>
        </p:spPr>
      </p:pic>
    </p:spTree>
    <p:extLst>
      <p:ext uri="{BB962C8B-B14F-4D97-AF65-F5344CB8AC3E}">
        <p14:creationId xmlns:p14="http://schemas.microsoft.com/office/powerpoint/2010/main" val="92743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Webbsida&#10;&#10;Automatiskt genererad beskrivning">
            <a:extLst>
              <a:ext uri="{FF2B5EF4-FFF2-40B4-BE49-F238E27FC236}">
                <a16:creationId xmlns:a16="http://schemas.microsoft.com/office/drawing/2014/main" id="{C2CC24D5-C4E6-4D9A-294A-17AC81B24023}"/>
              </a:ext>
            </a:extLst>
          </p:cNvPr>
          <p:cNvPicPr>
            <a:picLocks noChangeAspect="1"/>
          </p:cNvPicPr>
          <p:nvPr/>
        </p:nvPicPr>
        <p:blipFill>
          <a:blip r:embed="rId2"/>
          <a:stretch>
            <a:fillRect/>
          </a:stretch>
        </p:blipFill>
        <p:spPr>
          <a:xfrm>
            <a:off x="40934" y="0"/>
            <a:ext cx="12110132" cy="6858000"/>
          </a:xfrm>
          <a:prstGeom prst="rect">
            <a:avLst/>
          </a:prstGeom>
        </p:spPr>
      </p:pic>
    </p:spTree>
    <p:extLst>
      <p:ext uri="{BB962C8B-B14F-4D97-AF65-F5344CB8AC3E}">
        <p14:creationId xmlns:p14="http://schemas.microsoft.com/office/powerpoint/2010/main" val="81709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Teckensnitt&#10;&#10;Automatiskt genererad beskrivning">
            <a:extLst>
              <a:ext uri="{FF2B5EF4-FFF2-40B4-BE49-F238E27FC236}">
                <a16:creationId xmlns:a16="http://schemas.microsoft.com/office/drawing/2014/main" id="{C4E5721D-04F0-28AD-8C38-A384AD98083A}"/>
              </a:ext>
            </a:extLst>
          </p:cNvPr>
          <p:cNvPicPr>
            <a:picLocks noChangeAspect="1"/>
          </p:cNvPicPr>
          <p:nvPr/>
        </p:nvPicPr>
        <p:blipFill>
          <a:blip r:embed="rId2"/>
          <a:stretch>
            <a:fillRect/>
          </a:stretch>
        </p:blipFill>
        <p:spPr>
          <a:xfrm>
            <a:off x="0" y="10682"/>
            <a:ext cx="12192000" cy="6836636"/>
          </a:xfrm>
          <a:prstGeom prst="rect">
            <a:avLst/>
          </a:prstGeom>
        </p:spPr>
      </p:pic>
    </p:spTree>
    <p:extLst>
      <p:ext uri="{BB962C8B-B14F-4D97-AF65-F5344CB8AC3E}">
        <p14:creationId xmlns:p14="http://schemas.microsoft.com/office/powerpoint/2010/main" val="21875311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Teckensnitt, linje&#10;&#10;Automatiskt genererad beskrivning">
            <a:extLst>
              <a:ext uri="{FF2B5EF4-FFF2-40B4-BE49-F238E27FC236}">
                <a16:creationId xmlns:a16="http://schemas.microsoft.com/office/drawing/2014/main" id="{0D331845-83CB-B029-0B62-9E66600F543B}"/>
              </a:ext>
            </a:extLst>
          </p:cNvPr>
          <p:cNvPicPr>
            <a:picLocks noChangeAspect="1"/>
          </p:cNvPicPr>
          <p:nvPr/>
        </p:nvPicPr>
        <p:blipFill>
          <a:blip r:embed="rId2"/>
          <a:stretch>
            <a:fillRect/>
          </a:stretch>
        </p:blipFill>
        <p:spPr>
          <a:xfrm>
            <a:off x="49263" y="0"/>
            <a:ext cx="12093475" cy="6858000"/>
          </a:xfrm>
          <a:prstGeom prst="rect">
            <a:avLst/>
          </a:prstGeom>
        </p:spPr>
      </p:pic>
    </p:spTree>
    <p:extLst>
      <p:ext uri="{BB962C8B-B14F-4D97-AF65-F5344CB8AC3E}">
        <p14:creationId xmlns:p14="http://schemas.microsoft.com/office/powerpoint/2010/main" val="2355896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Datorikon&#10;&#10;Automatiskt genererad beskrivning">
            <a:extLst>
              <a:ext uri="{FF2B5EF4-FFF2-40B4-BE49-F238E27FC236}">
                <a16:creationId xmlns:a16="http://schemas.microsoft.com/office/drawing/2014/main" id="{BF79BD9A-6704-182C-EA16-EEBE982B8074}"/>
              </a:ext>
            </a:extLst>
          </p:cNvPr>
          <p:cNvPicPr>
            <a:picLocks noChangeAspect="1"/>
          </p:cNvPicPr>
          <p:nvPr/>
        </p:nvPicPr>
        <p:blipFill>
          <a:blip r:embed="rId2"/>
          <a:stretch>
            <a:fillRect/>
          </a:stretch>
        </p:blipFill>
        <p:spPr>
          <a:xfrm>
            <a:off x="4763" y="0"/>
            <a:ext cx="12182475" cy="6858000"/>
          </a:xfrm>
          <a:prstGeom prst="rect">
            <a:avLst/>
          </a:prstGeom>
        </p:spPr>
      </p:pic>
    </p:spTree>
    <p:extLst>
      <p:ext uri="{BB962C8B-B14F-4D97-AF65-F5344CB8AC3E}">
        <p14:creationId xmlns:p14="http://schemas.microsoft.com/office/powerpoint/2010/main" val="9069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programvara, Parallell&#10;&#10;Automatiskt genererad beskrivning">
            <a:extLst>
              <a:ext uri="{FF2B5EF4-FFF2-40B4-BE49-F238E27FC236}">
                <a16:creationId xmlns:a16="http://schemas.microsoft.com/office/drawing/2014/main" id="{809E8ABB-F005-3EE3-02EF-63E3A96E4F5A}"/>
              </a:ext>
            </a:extLst>
          </p:cNvPr>
          <p:cNvPicPr>
            <a:picLocks noChangeAspect="1"/>
          </p:cNvPicPr>
          <p:nvPr/>
        </p:nvPicPr>
        <p:blipFill>
          <a:blip r:embed="rId2"/>
          <a:stretch>
            <a:fillRect/>
          </a:stretch>
        </p:blipFill>
        <p:spPr>
          <a:xfrm>
            <a:off x="40934" y="0"/>
            <a:ext cx="12110132" cy="6858000"/>
          </a:xfrm>
          <a:prstGeom prst="rect">
            <a:avLst/>
          </a:prstGeom>
        </p:spPr>
      </p:pic>
    </p:spTree>
    <p:extLst>
      <p:ext uri="{BB962C8B-B14F-4D97-AF65-F5344CB8AC3E}">
        <p14:creationId xmlns:p14="http://schemas.microsoft.com/office/powerpoint/2010/main" val="1407229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865D3A3C-8B8A-B2F1-6D39-40D3DE125821}"/>
              </a:ext>
            </a:extLst>
          </p:cNvPr>
          <p:cNvSpPr>
            <a:spLocks noGrp="1"/>
          </p:cNvSpPr>
          <p:nvPr>
            <p:ph type="title"/>
          </p:nvPr>
        </p:nvSpPr>
        <p:spPr>
          <a:xfrm>
            <a:off x="572493" y="238539"/>
            <a:ext cx="11018520" cy="1434415"/>
          </a:xfrm>
        </p:spPr>
        <p:txBody>
          <a:bodyPr anchor="b">
            <a:normAutofit/>
          </a:bodyPr>
          <a:lstStyle/>
          <a:p>
            <a:r>
              <a:rPr lang="sv-SE" sz="5400"/>
              <a:t>Pilen</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FC1BDD19-A944-B79C-FBDA-953A9F77607A}"/>
              </a:ext>
            </a:extLst>
          </p:cNvPr>
          <p:cNvSpPr>
            <a:spLocks noGrp="1"/>
          </p:cNvSpPr>
          <p:nvPr>
            <p:ph idx="1"/>
          </p:nvPr>
        </p:nvSpPr>
        <p:spPr>
          <a:xfrm>
            <a:off x="572493" y="2084231"/>
            <a:ext cx="8366213" cy="4545375"/>
          </a:xfrm>
        </p:spPr>
        <p:txBody>
          <a:bodyPr vert="horz" lIns="91440" tIns="45720" rIns="91440" bIns="45720" rtlCol="0" anchor="t">
            <a:noAutofit/>
          </a:bodyPr>
          <a:lstStyle/>
          <a:p>
            <a:r>
              <a:rPr lang="en-US" sz="2000" dirty="0"/>
              <a:t>Pilen </a:t>
            </a:r>
            <a:r>
              <a:rPr lang="en-US" sz="2000" dirty="0" err="1"/>
              <a:t>används</a:t>
            </a:r>
            <a:r>
              <a:rPr lang="en-US" sz="2000" dirty="0"/>
              <a:t> för </a:t>
            </a:r>
            <a:r>
              <a:rPr lang="en-US" sz="2000" dirty="0" err="1"/>
              <a:t>att</a:t>
            </a:r>
            <a:r>
              <a:rPr lang="en-US" sz="2000" dirty="0"/>
              <a:t> visa </a:t>
            </a:r>
            <a:r>
              <a:rPr lang="en-US" sz="2000" dirty="0" err="1"/>
              <a:t>vem</a:t>
            </a:r>
            <a:r>
              <a:rPr lang="en-US" sz="2000" dirty="0"/>
              <a:t> </a:t>
            </a:r>
            <a:r>
              <a:rPr lang="en-US" sz="2000" dirty="0" err="1"/>
              <a:t>som</a:t>
            </a:r>
            <a:r>
              <a:rPr lang="en-US" sz="2000" dirty="0"/>
              <a:t> ska ha </a:t>
            </a:r>
            <a:r>
              <a:rPr lang="en-US" sz="2000" dirty="0" err="1"/>
              <a:t>fördel</a:t>
            </a:r>
            <a:r>
              <a:rPr lang="en-US" sz="2000" dirty="0"/>
              <a:t> av </a:t>
            </a:r>
            <a:r>
              <a:rPr lang="en-US" sz="2000" dirty="0" err="1"/>
              <a:t>att</a:t>
            </a:r>
            <a:r>
              <a:rPr lang="en-US" sz="2000" dirty="0"/>
              <a:t> </a:t>
            </a:r>
            <a:r>
              <a:rPr lang="en-US" sz="2000" dirty="0" err="1"/>
              <a:t>få</a:t>
            </a:r>
            <a:r>
              <a:rPr lang="en-US" sz="2000" dirty="0"/>
              <a:t> </a:t>
            </a:r>
            <a:r>
              <a:rPr lang="en-US" sz="2000" dirty="0" err="1"/>
              <a:t>bollen</a:t>
            </a:r>
            <a:r>
              <a:rPr lang="en-US" sz="2000" dirty="0"/>
              <a:t> vid </a:t>
            </a:r>
            <a:r>
              <a:rPr lang="en-US" sz="2000" dirty="0" err="1"/>
              <a:t>en</a:t>
            </a:r>
            <a:r>
              <a:rPr lang="en-US" sz="2000" dirty="0"/>
              <a:t>  </a:t>
            </a:r>
            <a:r>
              <a:rPr lang="en-US" sz="2000" dirty="0" err="1"/>
              <a:t>uppkastsituation</a:t>
            </a:r>
            <a:r>
              <a:rPr lang="en-US" sz="2000" dirty="0"/>
              <a:t> </a:t>
            </a:r>
            <a:r>
              <a:rPr lang="en-US" sz="2000" dirty="0" err="1"/>
              <a:t>samt</a:t>
            </a:r>
            <a:r>
              <a:rPr lang="en-US" sz="2000" dirty="0"/>
              <a:t> vid </a:t>
            </a:r>
            <a:r>
              <a:rPr lang="en-US" sz="2000" dirty="0" err="1"/>
              <a:t>inkastet</a:t>
            </a:r>
            <a:r>
              <a:rPr lang="en-US" sz="2000" dirty="0"/>
              <a:t> vid </a:t>
            </a:r>
            <a:r>
              <a:rPr lang="en-US" sz="2000" dirty="0" err="1"/>
              <a:t>starten</a:t>
            </a:r>
            <a:r>
              <a:rPr lang="en-US" sz="2000" dirty="0"/>
              <a:t> av period 2, 3 </a:t>
            </a:r>
            <a:r>
              <a:rPr lang="en-US" sz="2000" dirty="0" err="1"/>
              <a:t>och</a:t>
            </a:r>
            <a:r>
              <a:rPr lang="en-US" sz="2000" dirty="0"/>
              <a:t> 4. </a:t>
            </a:r>
            <a:endParaRPr lang="sv-SE" sz="2000"/>
          </a:p>
          <a:p>
            <a:r>
              <a:rPr lang="en-US" sz="2000" dirty="0"/>
              <a:t>Matchen </a:t>
            </a:r>
            <a:r>
              <a:rPr lang="en-US" sz="2000" err="1"/>
              <a:t>startar</a:t>
            </a:r>
            <a:r>
              <a:rPr lang="en-US" sz="2000" dirty="0"/>
              <a:t>. Lag A </a:t>
            </a:r>
            <a:r>
              <a:rPr lang="en-US" sz="2000" err="1"/>
              <a:t>vinner</a:t>
            </a:r>
            <a:r>
              <a:rPr lang="en-US" sz="2000" dirty="0"/>
              <a:t> </a:t>
            </a:r>
            <a:r>
              <a:rPr lang="en-US" sz="2000" err="1"/>
              <a:t>uppkastet</a:t>
            </a:r>
            <a:r>
              <a:rPr lang="en-US" sz="2000" dirty="0"/>
              <a:t> </a:t>
            </a:r>
            <a:r>
              <a:rPr lang="en-US" sz="2000" err="1"/>
              <a:t>och</a:t>
            </a:r>
            <a:r>
              <a:rPr lang="en-US" sz="2000" dirty="0"/>
              <a:t> </a:t>
            </a:r>
            <a:r>
              <a:rPr lang="en-US" sz="2000" err="1"/>
              <a:t>får</a:t>
            </a:r>
            <a:r>
              <a:rPr lang="en-US" sz="2000" dirty="0"/>
              <a:t> </a:t>
            </a:r>
            <a:r>
              <a:rPr lang="en-US" sz="2000" err="1"/>
              <a:t>kontroll</a:t>
            </a:r>
            <a:r>
              <a:rPr lang="en-US" sz="2000" dirty="0"/>
              <a:t> </a:t>
            </a:r>
            <a:r>
              <a:rPr lang="en-US" sz="2000" err="1"/>
              <a:t>på</a:t>
            </a:r>
            <a:r>
              <a:rPr lang="en-US" sz="2000" dirty="0"/>
              <a:t> </a:t>
            </a:r>
            <a:r>
              <a:rPr lang="en-US" sz="2000" err="1"/>
              <a:t>bollen</a:t>
            </a:r>
            <a:r>
              <a:rPr lang="en-US" sz="2000" dirty="0"/>
              <a:t>. </a:t>
            </a:r>
            <a:r>
              <a:rPr lang="en-US" sz="2000" err="1"/>
              <a:t>Då</a:t>
            </a:r>
            <a:r>
              <a:rPr lang="en-US" sz="2000" dirty="0"/>
              <a:t> </a:t>
            </a:r>
            <a:r>
              <a:rPr lang="en-US" sz="2000" err="1"/>
              <a:t>är</a:t>
            </a:r>
            <a:r>
              <a:rPr lang="en-US" sz="2000" dirty="0"/>
              <a:t> det lag B </a:t>
            </a:r>
            <a:r>
              <a:rPr lang="en-US" sz="2000" err="1"/>
              <a:t>som</a:t>
            </a:r>
            <a:r>
              <a:rPr lang="en-US" sz="2000" dirty="0"/>
              <a:t> </a:t>
            </a:r>
            <a:r>
              <a:rPr lang="en-US" sz="2000" err="1"/>
              <a:t>får</a:t>
            </a:r>
            <a:r>
              <a:rPr lang="en-US" sz="2000" dirty="0"/>
              <a:t> </a:t>
            </a:r>
            <a:r>
              <a:rPr lang="en-US" sz="2000" err="1"/>
              <a:t>bollen</a:t>
            </a:r>
            <a:r>
              <a:rPr lang="en-US" sz="2000" dirty="0"/>
              <a:t> </a:t>
            </a:r>
            <a:r>
              <a:rPr lang="en-US" sz="2000" err="1"/>
              <a:t>nästa</a:t>
            </a:r>
            <a:r>
              <a:rPr lang="en-US" sz="2000" dirty="0"/>
              <a:t> </a:t>
            </a:r>
            <a:r>
              <a:rPr lang="en-US" sz="2000" err="1"/>
              <a:t>gång</a:t>
            </a:r>
            <a:r>
              <a:rPr lang="en-US" sz="2000" dirty="0"/>
              <a:t> det </a:t>
            </a:r>
            <a:r>
              <a:rPr lang="en-US" sz="2000" err="1"/>
              <a:t>blir</a:t>
            </a:r>
            <a:r>
              <a:rPr lang="en-US" sz="2000" dirty="0"/>
              <a:t> </a:t>
            </a:r>
            <a:r>
              <a:rPr lang="en-US" sz="2000" err="1"/>
              <a:t>en</a:t>
            </a:r>
            <a:r>
              <a:rPr lang="en-US" sz="2000" dirty="0"/>
              <a:t> </a:t>
            </a:r>
            <a:r>
              <a:rPr lang="en-US" sz="2000" err="1"/>
              <a:t>uppkastsituation</a:t>
            </a:r>
            <a:r>
              <a:rPr lang="en-US" sz="2000" dirty="0"/>
              <a:t>. Pilen </a:t>
            </a:r>
            <a:r>
              <a:rPr lang="en-US" sz="2000" err="1"/>
              <a:t>ställs</a:t>
            </a:r>
            <a:r>
              <a:rPr lang="en-US" sz="2000" dirty="0"/>
              <a:t> </a:t>
            </a:r>
            <a:r>
              <a:rPr lang="en-US" sz="2000" err="1"/>
              <a:t>alltså</a:t>
            </a:r>
            <a:r>
              <a:rPr lang="en-US" sz="2000" dirty="0"/>
              <a:t> </a:t>
            </a:r>
            <a:r>
              <a:rPr lang="en-US" sz="2000" err="1"/>
              <a:t>och</a:t>
            </a:r>
            <a:r>
              <a:rPr lang="en-US" sz="2000" dirty="0"/>
              <a:t> </a:t>
            </a:r>
            <a:r>
              <a:rPr lang="en-US" sz="2000" err="1"/>
              <a:t>pekar</a:t>
            </a:r>
            <a:r>
              <a:rPr lang="en-US" sz="2000" dirty="0"/>
              <a:t> mot As </a:t>
            </a:r>
            <a:r>
              <a:rPr lang="en-US" sz="2000" err="1"/>
              <a:t>mål</a:t>
            </a:r>
            <a:r>
              <a:rPr lang="en-US" sz="2000" dirty="0"/>
              <a:t>, </a:t>
            </a:r>
            <a:r>
              <a:rPr lang="en-US" sz="2000" err="1"/>
              <a:t>dvs</a:t>
            </a:r>
            <a:r>
              <a:rPr lang="en-US" sz="2000" dirty="0"/>
              <a:t> Bs </a:t>
            </a:r>
            <a:r>
              <a:rPr lang="en-US" sz="2000" err="1"/>
              <a:t>anfallsriktning</a:t>
            </a:r>
            <a:r>
              <a:rPr lang="en-US" sz="2000" dirty="0"/>
              <a:t>. </a:t>
            </a:r>
            <a:endParaRPr lang="sv-SE" sz="2000"/>
          </a:p>
          <a:p>
            <a:r>
              <a:rPr lang="en-US" sz="2000" dirty="0"/>
              <a:t>Kom </a:t>
            </a:r>
            <a:r>
              <a:rPr lang="en-US" sz="2000" err="1"/>
              <a:t>ihåg</a:t>
            </a:r>
            <a:r>
              <a:rPr lang="en-US" sz="2000" dirty="0"/>
              <a:t> </a:t>
            </a:r>
            <a:r>
              <a:rPr lang="en-US" sz="2000" err="1"/>
              <a:t>att</a:t>
            </a:r>
            <a:r>
              <a:rPr lang="en-US" sz="2000" dirty="0"/>
              <a:t> </a:t>
            </a:r>
            <a:r>
              <a:rPr lang="en-US" sz="2000" err="1"/>
              <a:t>vända</a:t>
            </a:r>
            <a:r>
              <a:rPr lang="en-US" sz="2000" dirty="0"/>
              <a:t> </a:t>
            </a:r>
            <a:r>
              <a:rPr lang="en-US" sz="2000" err="1"/>
              <a:t>pilen</a:t>
            </a:r>
            <a:r>
              <a:rPr lang="en-US" sz="2000" dirty="0"/>
              <a:t> </a:t>
            </a:r>
            <a:r>
              <a:rPr lang="en-US" sz="2000" err="1"/>
              <a:t>efter</a:t>
            </a:r>
            <a:r>
              <a:rPr lang="en-US" sz="2000" dirty="0"/>
              <a:t> </a:t>
            </a:r>
            <a:r>
              <a:rPr lang="en-US" sz="2000" err="1"/>
              <a:t>varje</a:t>
            </a:r>
            <a:r>
              <a:rPr lang="en-US" sz="2000" dirty="0"/>
              <a:t> </a:t>
            </a:r>
            <a:r>
              <a:rPr lang="en-US" sz="2000" err="1"/>
              <a:t>uppkastsituation</a:t>
            </a:r>
            <a:r>
              <a:rPr lang="en-US" sz="2000" dirty="0"/>
              <a:t>. Pilen ska </a:t>
            </a:r>
            <a:r>
              <a:rPr lang="en-US" sz="2000" err="1"/>
              <a:t>också</a:t>
            </a:r>
            <a:r>
              <a:rPr lang="en-US" sz="2000" dirty="0"/>
              <a:t> </a:t>
            </a:r>
            <a:r>
              <a:rPr lang="en-US" sz="2000" err="1"/>
              <a:t>vändas</a:t>
            </a:r>
            <a:r>
              <a:rPr lang="en-US" sz="2000" dirty="0"/>
              <a:t> </a:t>
            </a:r>
            <a:r>
              <a:rPr lang="en-US" sz="2000" err="1"/>
              <a:t>i</a:t>
            </a:r>
            <a:r>
              <a:rPr lang="en-US" sz="2000" dirty="0"/>
              <a:t> </a:t>
            </a:r>
            <a:r>
              <a:rPr lang="en-US" sz="2000" err="1"/>
              <a:t>samband</a:t>
            </a:r>
            <a:r>
              <a:rPr lang="en-US" sz="2000" dirty="0"/>
              <a:t> med </a:t>
            </a:r>
            <a:r>
              <a:rPr lang="en-US" sz="2000" err="1"/>
              <a:t>att</a:t>
            </a:r>
            <a:r>
              <a:rPr lang="en-US" sz="2000" dirty="0"/>
              <a:t> period 2, 3 </a:t>
            </a:r>
            <a:r>
              <a:rPr lang="en-US" sz="2000" err="1"/>
              <a:t>och</a:t>
            </a:r>
            <a:r>
              <a:rPr lang="en-US" sz="2000" dirty="0"/>
              <a:t> 4 </a:t>
            </a:r>
            <a:r>
              <a:rPr lang="en-US" sz="2000" err="1"/>
              <a:t>startar</a:t>
            </a:r>
            <a:r>
              <a:rPr lang="en-US" sz="2000" dirty="0"/>
              <a:t> </a:t>
            </a:r>
            <a:r>
              <a:rPr lang="en-US" sz="2000" err="1"/>
              <a:t>direkt</a:t>
            </a:r>
            <a:r>
              <a:rPr lang="en-US" sz="2000" dirty="0"/>
              <a:t> </a:t>
            </a:r>
            <a:r>
              <a:rPr lang="en-US" sz="2000" err="1"/>
              <a:t>efter</a:t>
            </a:r>
            <a:r>
              <a:rPr lang="en-US" sz="2000" dirty="0"/>
              <a:t> </a:t>
            </a:r>
            <a:r>
              <a:rPr lang="en-US" sz="2000" err="1"/>
              <a:t>att</a:t>
            </a:r>
            <a:r>
              <a:rPr lang="en-US" sz="2000" dirty="0"/>
              <a:t> </a:t>
            </a:r>
            <a:r>
              <a:rPr lang="en-US" sz="2000" err="1"/>
              <a:t>inkastet</a:t>
            </a:r>
            <a:r>
              <a:rPr lang="en-US" sz="2000" dirty="0"/>
              <a:t> </a:t>
            </a:r>
            <a:r>
              <a:rPr lang="en-US" sz="2000" err="1"/>
              <a:t>skett</a:t>
            </a:r>
            <a:r>
              <a:rPr lang="en-US" sz="2000" dirty="0"/>
              <a:t>. </a:t>
            </a:r>
            <a:endParaRPr lang="sv-SE" sz="2000"/>
          </a:p>
          <a:p>
            <a:r>
              <a:rPr lang="en-US" sz="2000" dirty="0" err="1"/>
              <a:t>Eftersom</a:t>
            </a:r>
            <a:r>
              <a:rPr lang="en-US" sz="2000" dirty="0"/>
              <a:t> </a:t>
            </a:r>
            <a:r>
              <a:rPr lang="en-US" sz="2000" dirty="0" err="1"/>
              <a:t>lagen</a:t>
            </a:r>
            <a:r>
              <a:rPr lang="en-US" sz="2000" dirty="0"/>
              <a:t> </a:t>
            </a:r>
            <a:r>
              <a:rPr lang="en-US" sz="2000" dirty="0" err="1"/>
              <a:t>byter</a:t>
            </a:r>
            <a:r>
              <a:rPr lang="en-US" sz="2000" dirty="0"/>
              <a:t> </a:t>
            </a:r>
            <a:r>
              <a:rPr lang="en-US" sz="2000" dirty="0" err="1"/>
              <a:t>anfallsriktning</a:t>
            </a:r>
            <a:r>
              <a:rPr lang="en-US" sz="2000" dirty="0"/>
              <a:t> </a:t>
            </a:r>
            <a:r>
              <a:rPr lang="en-US" sz="2000" dirty="0" err="1"/>
              <a:t>i</a:t>
            </a:r>
            <a:r>
              <a:rPr lang="en-US" sz="2000" dirty="0"/>
              <a:t> </a:t>
            </a:r>
            <a:r>
              <a:rPr lang="en-US" sz="2000" dirty="0" err="1"/>
              <a:t>halvtid</a:t>
            </a:r>
            <a:r>
              <a:rPr lang="en-US" sz="2000" dirty="0"/>
              <a:t> </a:t>
            </a:r>
            <a:r>
              <a:rPr lang="en-US" sz="2000" dirty="0" err="1"/>
              <a:t>så</a:t>
            </a:r>
            <a:r>
              <a:rPr lang="en-US" sz="2000" dirty="0"/>
              <a:t> </a:t>
            </a:r>
            <a:r>
              <a:rPr lang="en-US" sz="2000" dirty="0" err="1"/>
              <a:t>är</a:t>
            </a:r>
            <a:r>
              <a:rPr lang="en-US" sz="2000" dirty="0"/>
              <a:t> det </a:t>
            </a:r>
            <a:r>
              <a:rPr lang="en-US" sz="2000" dirty="0" err="1"/>
              <a:t>viktigt</a:t>
            </a:r>
            <a:r>
              <a:rPr lang="en-US" sz="2000" dirty="0"/>
              <a:t> </a:t>
            </a:r>
            <a:r>
              <a:rPr lang="en-US" sz="2000" dirty="0" err="1"/>
              <a:t>att</a:t>
            </a:r>
            <a:r>
              <a:rPr lang="en-US" sz="2000" dirty="0"/>
              <a:t> </a:t>
            </a:r>
            <a:r>
              <a:rPr lang="en-US" sz="2000" dirty="0" err="1"/>
              <a:t>dessutomvända</a:t>
            </a:r>
            <a:r>
              <a:rPr lang="en-US" sz="2000" dirty="0"/>
              <a:t> </a:t>
            </a:r>
            <a:r>
              <a:rPr lang="en-US" sz="2000" dirty="0" err="1"/>
              <a:t>pilen</a:t>
            </a:r>
            <a:r>
              <a:rPr lang="en-US" sz="2000" dirty="0"/>
              <a:t> INNAN 3:e </a:t>
            </a:r>
            <a:r>
              <a:rPr lang="en-US" sz="2000" dirty="0" err="1"/>
              <a:t>perioden</a:t>
            </a:r>
            <a:r>
              <a:rPr lang="en-US" sz="2000" dirty="0"/>
              <a:t> </a:t>
            </a:r>
            <a:r>
              <a:rPr lang="en-US" sz="2000" dirty="0" err="1"/>
              <a:t>startar</a:t>
            </a:r>
            <a:r>
              <a:rPr lang="en-US" sz="2000" dirty="0"/>
              <a:t>. </a:t>
            </a:r>
            <a:r>
              <a:rPr lang="en-US" sz="2000" dirty="0" err="1"/>
              <a:t>Meddela</a:t>
            </a:r>
            <a:r>
              <a:rPr lang="en-US" sz="2000" dirty="0"/>
              <a:t> </a:t>
            </a:r>
            <a:r>
              <a:rPr lang="en-US" sz="2000" dirty="0" err="1"/>
              <a:t>gärna</a:t>
            </a:r>
            <a:r>
              <a:rPr lang="en-US" sz="2000" dirty="0"/>
              <a:t> </a:t>
            </a:r>
            <a:r>
              <a:rPr lang="en-US" sz="2000" dirty="0" err="1"/>
              <a:t>domaren</a:t>
            </a:r>
            <a:r>
              <a:rPr lang="en-US" sz="2000" dirty="0"/>
              <a:t> </a:t>
            </a:r>
            <a:r>
              <a:rPr lang="en-US" sz="2000" dirty="0" err="1"/>
              <a:t>i</a:t>
            </a:r>
            <a:r>
              <a:rPr lang="en-US" sz="2000" dirty="0"/>
              <a:t> </a:t>
            </a:r>
            <a:r>
              <a:rPr lang="en-US" sz="2000" dirty="0" err="1"/>
              <a:t>halvtid</a:t>
            </a:r>
            <a:r>
              <a:rPr lang="en-US" sz="2000" dirty="0"/>
              <a:t>, ”nu </a:t>
            </a:r>
            <a:r>
              <a:rPr lang="en-US" sz="2000" dirty="0" err="1"/>
              <a:t>vänder</a:t>
            </a:r>
            <a:r>
              <a:rPr lang="en-US" sz="2000" dirty="0"/>
              <a:t> jag </a:t>
            </a:r>
            <a:r>
              <a:rPr lang="en-US" sz="2000" dirty="0" err="1"/>
              <a:t>på</a:t>
            </a:r>
            <a:r>
              <a:rPr lang="en-US" sz="2000" dirty="0"/>
              <a:t> </a:t>
            </a:r>
            <a:r>
              <a:rPr lang="en-US" sz="2000" dirty="0" err="1"/>
              <a:t>pilen</a:t>
            </a:r>
            <a:r>
              <a:rPr lang="en-US" sz="2000" dirty="0"/>
              <a:t>”. Detta för </a:t>
            </a:r>
            <a:r>
              <a:rPr lang="en-US" sz="2000" dirty="0" err="1"/>
              <a:t>att</a:t>
            </a:r>
            <a:r>
              <a:rPr lang="en-US" sz="2000" dirty="0"/>
              <a:t> </a:t>
            </a:r>
            <a:r>
              <a:rPr lang="en-US" sz="2000" dirty="0" err="1"/>
              <a:t>rätt</a:t>
            </a:r>
            <a:r>
              <a:rPr lang="en-US" sz="2000" dirty="0"/>
              <a:t> lag ska </a:t>
            </a:r>
            <a:r>
              <a:rPr lang="en-US" sz="2000" dirty="0" err="1"/>
              <a:t>få</a:t>
            </a:r>
            <a:r>
              <a:rPr lang="en-US" sz="2000" dirty="0"/>
              <a:t> </a:t>
            </a:r>
            <a:r>
              <a:rPr lang="en-US" sz="2000" dirty="0" err="1"/>
              <a:t>fördel</a:t>
            </a:r>
            <a:r>
              <a:rPr lang="en-US" sz="2000" dirty="0"/>
              <a:t> av </a:t>
            </a:r>
            <a:r>
              <a:rPr lang="en-US" sz="2000" dirty="0" err="1"/>
              <a:t>inkastet</a:t>
            </a:r>
            <a:r>
              <a:rPr lang="en-US" sz="2000" dirty="0"/>
              <a:t> </a:t>
            </a:r>
            <a:r>
              <a:rPr lang="en-US" sz="2000" dirty="0" err="1"/>
              <a:t>när</a:t>
            </a:r>
            <a:r>
              <a:rPr lang="en-US" sz="2000" dirty="0"/>
              <a:t> 3:e </a:t>
            </a:r>
            <a:r>
              <a:rPr lang="en-US" sz="2000" dirty="0" err="1"/>
              <a:t>perioden</a:t>
            </a:r>
            <a:r>
              <a:rPr lang="en-US" sz="2000" dirty="0"/>
              <a:t> </a:t>
            </a:r>
            <a:r>
              <a:rPr lang="en-US" sz="2000" dirty="0" err="1"/>
              <a:t>startar</a:t>
            </a:r>
            <a:r>
              <a:rPr lang="en-US" sz="2000" dirty="0"/>
              <a:t>.</a:t>
            </a:r>
            <a:endParaRPr lang="sv-SE" sz="2000"/>
          </a:p>
          <a:p>
            <a:endParaRPr lang="sv-SE" sz="2000" dirty="0"/>
          </a:p>
        </p:txBody>
      </p:sp>
      <p:pic>
        <p:nvPicPr>
          <p:cNvPr id="4" name="Bildobjekt 3" descr="S E K R E T A R I A T S U T B I L D N I N G">
            <a:extLst>
              <a:ext uri="{FF2B5EF4-FFF2-40B4-BE49-F238E27FC236}">
                <a16:creationId xmlns:a16="http://schemas.microsoft.com/office/drawing/2014/main" id="{4B1B4877-CEE7-24E9-5FD6-AD2A24D05B83}"/>
              </a:ext>
            </a:extLst>
          </p:cNvPr>
          <p:cNvPicPr>
            <a:picLocks noChangeAspect="1"/>
          </p:cNvPicPr>
          <p:nvPr/>
        </p:nvPicPr>
        <p:blipFill>
          <a:blip r:embed="rId2"/>
          <a:srcRect l="18782" r="27343"/>
          <a:stretch/>
        </p:blipFill>
        <p:spPr>
          <a:xfrm>
            <a:off x="9173827" y="2081061"/>
            <a:ext cx="2417065" cy="2559597"/>
          </a:xfrm>
          <a:prstGeom prst="rect">
            <a:avLst/>
          </a:prstGeom>
        </p:spPr>
      </p:pic>
    </p:spTree>
    <p:extLst>
      <p:ext uri="{BB962C8B-B14F-4D97-AF65-F5344CB8AC3E}">
        <p14:creationId xmlns:p14="http://schemas.microsoft.com/office/powerpoint/2010/main" val="42794429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40381369-8DAB-29A1-2A2B-796D8624C033}"/>
              </a:ext>
            </a:extLst>
          </p:cNvPr>
          <p:cNvSpPr>
            <a:spLocks noGrp="1"/>
          </p:cNvSpPr>
          <p:nvPr>
            <p:ph type="title"/>
          </p:nvPr>
        </p:nvSpPr>
        <p:spPr>
          <a:xfrm>
            <a:off x="572493" y="238539"/>
            <a:ext cx="11018520" cy="1434415"/>
          </a:xfrm>
        </p:spPr>
        <p:txBody>
          <a:bodyPr anchor="b">
            <a:normAutofit/>
          </a:bodyPr>
          <a:lstStyle/>
          <a:p>
            <a:r>
              <a:rPr lang="sv-SE" sz="5400"/>
              <a:t>Skottklocka – 24 sekunder</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FA6E1CC4-A186-099E-251B-D7CA87807AB8}"/>
              </a:ext>
            </a:extLst>
          </p:cNvPr>
          <p:cNvSpPr>
            <a:spLocks noGrp="1"/>
          </p:cNvSpPr>
          <p:nvPr>
            <p:ph idx="1"/>
          </p:nvPr>
        </p:nvSpPr>
        <p:spPr>
          <a:xfrm>
            <a:off x="572493" y="1851757"/>
            <a:ext cx="8185890" cy="4609951"/>
          </a:xfrm>
        </p:spPr>
        <p:txBody>
          <a:bodyPr vert="horz" lIns="91440" tIns="45720" rIns="91440" bIns="45720" rtlCol="0" anchor="t">
            <a:normAutofit/>
          </a:bodyPr>
          <a:lstStyle/>
          <a:p>
            <a:r>
              <a:rPr lang="sv-SE" sz="2200">
                <a:ea typeface="+mn-lt"/>
                <a:cs typeface="+mn-lt"/>
              </a:rPr>
              <a:t>Från att ett lag får kontroll på bollen har de 24 sekunder på sig att göra ett målförsök. </a:t>
            </a:r>
          </a:p>
          <a:p>
            <a:r>
              <a:rPr lang="sv-SE" sz="2200">
                <a:ea typeface="+mn-lt"/>
                <a:cs typeface="+mn-lt"/>
              </a:rPr>
              <a:t>Vid offensiv retur eller vid ett anfall som börjar med inkast på främre planhalvan har anfallande lag istället 14 sekunder på sig att göra ett målförsök. </a:t>
            </a:r>
          </a:p>
          <a:p>
            <a:r>
              <a:rPr lang="sv-SE" sz="2200">
                <a:ea typeface="+mn-lt"/>
                <a:cs typeface="+mn-lt"/>
              </a:rPr>
              <a:t>Målförsök = Bollen har lämnat skyttens hand innan signalen ljuder och nuddar ringen eller går i korgen. Om skottklockan går ut när bollen är i luften men bollen sedan nuddar ringen fortsätter spelet. Om skottklockan går ut när bollen är i luften och bollen inte nuddar ringen eller går i korgen kommer domaren blåsa av och försvarande lag får inkast. </a:t>
            </a:r>
            <a:endParaRPr lang="sv-SE" sz="2200"/>
          </a:p>
        </p:txBody>
      </p:sp>
      <p:pic>
        <p:nvPicPr>
          <p:cNvPr id="4" name="Bildobjekt 3" descr="Sekretariatskurs">
            <a:extLst>
              <a:ext uri="{FF2B5EF4-FFF2-40B4-BE49-F238E27FC236}">
                <a16:creationId xmlns:a16="http://schemas.microsoft.com/office/drawing/2014/main" id="{072E83D5-15F0-4BE0-5C23-C98A9B040CA8}"/>
              </a:ext>
            </a:extLst>
          </p:cNvPr>
          <p:cNvPicPr>
            <a:picLocks noChangeAspect="1"/>
          </p:cNvPicPr>
          <p:nvPr/>
        </p:nvPicPr>
        <p:blipFill>
          <a:blip r:embed="rId2"/>
          <a:srcRect l="19478" r="16544" b="-3"/>
          <a:stretch/>
        </p:blipFill>
        <p:spPr>
          <a:xfrm>
            <a:off x="8954268" y="2081061"/>
            <a:ext cx="2636624" cy="2779156"/>
          </a:xfrm>
          <a:prstGeom prst="rect">
            <a:avLst/>
          </a:prstGeom>
        </p:spPr>
      </p:pic>
    </p:spTree>
    <p:extLst>
      <p:ext uri="{BB962C8B-B14F-4D97-AF65-F5344CB8AC3E}">
        <p14:creationId xmlns:p14="http://schemas.microsoft.com/office/powerpoint/2010/main" val="2326581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766DB7D5-0236-FED8-4E19-AABC82D67B49}"/>
              </a:ext>
            </a:extLst>
          </p:cNvPr>
          <p:cNvSpPr>
            <a:spLocks noGrp="1"/>
          </p:cNvSpPr>
          <p:nvPr>
            <p:ph idx="1"/>
          </p:nvPr>
        </p:nvSpPr>
        <p:spPr>
          <a:xfrm>
            <a:off x="838200" y="417081"/>
            <a:ext cx="10515600" cy="6198609"/>
          </a:xfrm>
        </p:spPr>
        <p:txBody>
          <a:bodyPr vert="horz" lIns="91440" tIns="45720" rIns="91440" bIns="45720" rtlCol="0" anchor="t">
            <a:normAutofit/>
          </a:bodyPr>
          <a:lstStyle/>
          <a:p>
            <a:pPr marL="0" indent="0">
              <a:buNone/>
            </a:pPr>
            <a:r>
              <a:rPr lang="sv-SE" sz="1800" b="1" dirty="0"/>
              <a:t>Skottklockan återställs: </a:t>
            </a:r>
            <a:endParaRPr lang="sv-SE" b="1" dirty="0"/>
          </a:p>
          <a:p>
            <a:pPr marL="0" indent="0">
              <a:buNone/>
            </a:pPr>
            <a:r>
              <a:rPr lang="sv-SE" sz="1800" dirty="0"/>
              <a:t>• När försvarande lag tar kontroll över bollen (t.ex. retur/</a:t>
            </a:r>
            <a:r>
              <a:rPr lang="sv-SE" sz="1800" dirty="0" err="1"/>
              <a:t>steal</a:t>
            </a:r>
            <a:r>
              <a:rPr lang="sv-SE" sz="1800" dirty="0"/>
              <a:t>/</a:t>
            </a:r>
            <a:r>
              <a:rPr lang="sv-SE" sz="1800" dirty="0" err="1"/>
              <a:t>turnover</a:t>
            </a:r>
            <a:r>
              <a:rPr lang="sv-SE" sz="1800" dirty="0"/>
              <a:t>) = 24 sekunder </a:t>
            </a:r>
            <a:endParaRPr lang="sv-SE" dirty="0"/>
          </a:p>
          <a:p>
            <a:pPr marL="0" indent="0">
              <a:buNone/>
            </a:pPr>
            <a:r>
              <a:rPr lang="sv-SE" sz="1800" dirty="0"/>
              <a:t>• När anfallande lag tar en offensiv retur efter att bollen nuddat ringen = 14 sekunder. Obs att vid retur startar skottklockan igen först när laget får kontroll över bollen, t.ex. returtagaren greppar bollen (inte när bollen nuddar ringen) </a:t>
            </a:r>
            <a:endParaRPr lang="sv-SE" dirty="0"/>
          </a:p>
          <a:p>
            <a:pPr marL="0" indent="0">
              <a:buNone/>
            </a:pPr>
            <a:r>
              <a:rPr lang="sv-SE" sz="1800" dirty="0"/>
              <a:t>• När laget som inte hade kontroll över bollen tilldelas inkast. Om inkast på bakre planhalvan = 24 sekunder. Om inkast på främre planhalvan = 14 sekunder </a:t>
            </a:r>
            <a:endParaRPr lang="sv-SE" dirty="0"/>
          </a:p>
          <a:p>
            <a:pPr marL="0" indent="0">
              <a:buNone/>
            </a:pPr>
            <a:r>
              <a:rPr lang="sv-SE" sz="1800" dirty="0"/>
              <a:t>• Vid foul eller spark av försvarande laget återställs klockan om: </a:t>
            </a:r>
            <a:endParaRPr lang="sv-SE" dirty="0"/>
          </a:p>
          <a:p>
            <a:pPr marL="0" indent="0">
              <a:buNone/>
            </a:pPr>
            <a:r>
              <a:rPr lang="sv-SE" sz="1800" dirty="0"/>
              <a:t> - inkastet är på bakre planhalvan = 24 sekunder </a:t>
            </a:r>
            <a:endParaRPr lang="sv-SE" dirty="0"/>
          </a:p>
          <a:p>
            <a:pPr marL="0" indent="0">
              <a:buNone/>
            </a:pPr>
            <a:r>
              <a:rPr lang="sv-SE" sz="1800" dirty="0"/>
              <a:t> - inkastet är på främre planhalvan och det är 13 sekunder eller mindre kvar = 14 sekunder </a:t>
            </a:r>
            <a:endParaRPr lang="sv-SE" dirty="0"/>
          </a:p>
          <a:p>
            <a:pPr marL="0" indent="0">
              <a:buNone/>
            </a:pPr>
            <a:r>
              <a:rPr lang="sv-SE" sz="1800" b="1" dirty="0"/>
              <a:t>Skottklockan återställs inte: </a:t>
            </a:r>
            <a:endParaRPr lang="sv-SE" b="1" dirty="0"/>
          </a:p>
          <a:p>
            <a:pPr marL="0" indent="0">
              <a:buNone/>
            </a:pPr>
            <a:r>
              <a:rPr lang="sv-SE" sz="1800" dirty="0"/>
              <a:t>• Vid inkast där samma lag behåller kontroll över bollen, t.ex. om bollen går ut över sidlinjen och det blir anfallande lagets inkast. </a:t>
            </a:r>
            <a:endParaRPr lang="sv-SE" dirty="0"/>
          </a:p>
          <a:p>
            <a:pPr marL="0" indent="0">
              <a:buNone/>
            </a:pPr>
            <a:r>
              <a:rPr lang="sv-SE" sz="1800" dirty="0"/>
              <a:t>• Vid ett skottförsök där bollen och inte nuddar ringen eller går i korgen. Skottklockan fortsätter då rulla utan att återställas. </a:t>
            </a:r>
            <a:endParaRPr lang="sv-SE" dirty="0"/>
          </a:p>
          <a:p>
            <a:pPr marL="0" indent="0">
              <a:buNone/>
            </a:pPr>
            <a:r>
              <a:rPr lang="sv-SE" sz="1800" dirty="0"/>
              <a:t>• Vid foul eller spark av försvarande laget där anfallande lag tilldelas inkast på främre planhalvan och 14 eller fler sekunder återstår på klockan. Klockan stannar då där den var utan att återställas. </a:t>
            </a:r>
            <a:endParaRPr lang="sv-SE" dirty="0"/>
          </a:p>
          <a:p>
            <a:pPr marL="0" indent="0">
              <a:buNone/>
            </a:pPr>
            <a:endParaRPr lang="sv-SE"/>
          </a:p>
        </p:txBody>
      </p:sp>
    </p:spTree>
    <p:extLst>
      <p:ext uri="{BB962C8B-B14F-4D97-AF65-F5344CB8AC3E}">
        <p14:creationId xmlns:p14="http://schemas.microsoft.com/office/powerpoint/2010/main" val="44984143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679</Words>
  <Application>Microsoft Macintosh PowerPoint</Application>
  <PresentationFormat>Bredbild</PresentationFormat>
  <Paragraphs>39</Paragraphs>
  <Slides>23</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23</vt:i4>
      </vt:variant>
    </vt:vector>
  </HeadingPairs>
  <TitlesOfParts>
    <vt:vector size="27" baseType="lpstr">
      <vt:lpstr>Aptos</vt:lpstr>
      <vt:lpstr>Aptos Display</vt:lpstr>
      <vt:lpstr>Arial</vt:lpstr>
      <vt:lpstr>Office-tema</vt:lpstr>
      <vt:lpstr>Grundläggande sekretariatsutbildning</vt:lpstr>
      <vt:lpstr>Tidtagning – starta klockan</vt:lpstr>
      <vt:lpstr>Tidtagning – stoppa klockan</vt:lpstr>
      <vt:lpstr>Protokoll</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Pilen</vt:lpstr>
      <vt:lpstr>Skottklocka – 24 sekunder</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Karl Emil Gunnarsson</cp:lastModifiedBy>
  <cp:revision>133</cp:revision>
  <dcterms:created xsi:type="dcterms:W3CDTF">2024-10-13T17:56:19Z</dcterms:created>
  <dcterms:modified xsi:type="dcterms:W3CDTF">2024-10-15T21:00:53Z</dcterms:modified>
</cp:coreProperties>
</file>