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6"/>
  </p:notesMasterIdLst>
  <p:sldIdLst>
    <p:sldId id="256" r:id="rId5"/>
    <p:sldId id="258" r:id="rId6"/>
    <p:sldId id="287" r:id="rId7"/>
    <p:sldId id="300" r:id="rId8"/>
    <p:sldId id="308" r:id="rId9"/>
    <p:sldId id="299" r:id="rId10"/>
    <p:sldId id="309" r:id="rId11"/>
    <p:sldId id="313" r:id="rId12"/>
    <p:sldId id="310" r:id="rId13"/>
    <p:sldId id="301" r:id="rId14"/>
    <p:sldId id="269" r:id="rId15"/>
    <p:sldId id="270" r:id="rId16"/>
    <p:sldId id="312" r:id="rId17"/>
    <p:sldId id="271" r:id="rId18"/>
    <p:sldId id="272" r:id="rId19"/>
    <p:sldId id="311" r:id="rId20"/>
    <p:sldId id="304" r:id="rId21"/>
    <p:sldId id="305" r:id="rId22"/>
    <p:sldId id="306" r:id="rId23"/>
    <p:sldId id="307" r:id="rId24"/>
    <p:sldId id="278" r:id="rId25"/>
  </p:sldIdLst>
  <p:sldSz cx="10972800" cy="8229600" type="B4JIS"/>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16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jNCPDRdmQGNMk4aMK0xKmOYJSea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ADB90F-7AA3-476A-8183-D3952500AA86}" v="2" dt="2026-10-20T15:03:09.28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21"/>
    <p:restoredTop sz="96283" autoAdjust="0"/>
  </p:normalViewPr>
  <p:slideViewPr>
    <p:cSldViewPr snapToGrid="0">
      <p:cViewPr varScale="1">
        <p:scale>
          <a:sx n="90" d="100"/>
          <a:sy n="90" d="100"/>
        </p:scale>
        <p:origin x="2052" y="90"/>
      </p:cViewPr>
      <p:guideLst>
        <p:guide orient="horz" pos="216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y Andersson Kwarnmark" userId="80d223a1c8df8848" providerId="LiveId" clId="{43B24192-2F91-4C3C-BC85-42699A3AE800}"/>
    <pc:docChg chg="modSld">
      <pc:chgData name="My Andersson Kwarnmark" userId="80d223a1c8df8848" providerId="LiveId" clId="{43B24192-2F91-4C3C-BC85-42699A3AE800}" dt="2026-10-20T15:03:09.282" v="1"/>
      <pc:docMkLst>
        <pc:docMk/>
      </pc:docMkLst>
      <pc:sldChg chg="modSp">
        <pc:chgData name="My Andersson Kwarnmark" userId="80d223a1c8df8848" providerId="LiveId" clId="{43B24192-2F91-4C3C-BC85-42699A3AE800}" dt="2026-10-20T15:03:09.282" v="1"/>
        <pc:sldMkLst>
          <pc:docMk/>
          <pc:sldMk cId="878529173" sldId="270"/>
        </pc:sldMkLst>
        <pc:spChg chg="mod">
          <ac:chgData name="My Andersson Kwarnmark" userId="80d223a1c8df8848" providerId="LiveId" clId="{43B24192-2F91-4C3C-BC85-42699A3AE800}" dt="2026-10-20T15:03:09.282" v="1"/>
          <ac:spMkLst>
            <pc:docMk/>
            <pc:sldMk cId="878529173" sldId="270"/>
            <ac:spMk id="6" creationId="{FEC7C0D0-C69E-B1AD-6E6E-A57CCCA36B3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805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50443" y="0"/>
            <a:ext cx="2945659" cy="498056"/>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428584"/>
            <a:ext cx="2945659" cy="49805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AD6B496D-AFF5-EFD7-9A18-5C62A4BCF612}"/>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23ECA206-773A-D9C7-3F37-60197EBB9BC4}"/>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67612F49-497F-479C-D675-5E218DD0C589}"/>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D50225E8-2600-AE7F-6C20-12A072071B96}"/>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3</a:t>
            </a:fld>
            <a:endParaRPr/>
          </a:p>
        </p:txBody>
      </p:sp>
    </p:spTree>
    <p:extLst>
      <p:ext uri="{BB962C8B-B14F-4D97-AF65-F5344CB8AC3E}">
        <p14:creationId xmlns:p14="http://schemas.microsoft.com/office/powerpoint/2010/main" val="234524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0CB472C8-D74C-8C3A-91E5-2324CF590828}"/>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21A060B6-B31E-8C7D-526F-C2723F7C1B2E}"/>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CBE4A2BA-5063-6A7F-C18D-5F8D844F477B}"/>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C7993C14-014B-C642-9AE9-CCF6F0C148AB}"/>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4</a:t>
            </a:fld>
            <a:endParaRPr/>
          </a:p>
        </p:txBody>
      </p:sp>
    </p:spTree>
    <p:extLst>
      <p:ext uri="{BB962C8B-B14F-4D97-AF65-F5344CB8AC3E}">
        <p14:creationId xmlns:p14="http://schemas.microsoft.com/office/powerpoint/2010/main" val="424058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9115B613-7F40-B15A-F325-07C7C8F44845}"/>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0659C98E-4CB0-F149-B7FC-B6AB9441E122}"/>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61B423B9-2FC3-E220-D0AE-9406150471E9}"/>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F26AB998-60F9-406A-68CC-8FD81F82DC3D}"/>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5</a:t>
            </a:fld>
            <a:endParaRPr/>
          </a:p>
        </p:txBody>
      </p:sp>
    </p:spTree>
    <p:extLst>
      <p:ext uri="{BB962C8B-B14F-4D97-AF65-F5344CB8AC3E}">
        <p14:creationId xmlns:p14="http://schemas.microsoft.com/office/powerpoint/2010/main" val="3905341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F5F5E901-4190-A236-3DEC-FB418EBC440F}"/>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3D01596B-50EF-B56D-6A8E-92BB6AEA2787}"/>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77A750FF-9B40-A6BB-6878-3D18837BA5C3}"/>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0B12A0D4-9162-FEDE-AFC8-308A5327EC4F}"/>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6</a:t>
            </a:fld>
            <a:endParaRPr/>
          </a:p>
        </p:txBody>
      </p:sp>
    </p:spTree>
    <p:extLst>
      <p:ext uri="{BB962C8B-B14F-4D97-AF65-F5344CB8AC3E}">
        <p14:creationId xmlns:p14="http://schemas.microsoft.com/office/powerpoint/2010/main" val="4028517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DFE30A3D-57D5-A7D7-DC34-FE35333DD83A}"/>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4ED93FDF-B5BF-87B3-FCD3-3AC0B8C9EF5D}"/>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0D927856-3A8A-1E45-C35A-6ACD1E68A90E}"/>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22FE2193-F11B-9046-A1FC-240D7DE42F00}"/>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7</a:t>
            </a:fld>
            <a:endParaRPr/>
          </a:p>
        </p:txBody>
      </p:sp>
    </p:spTree>
    <p:extLst>
      <p:ext uri="{BB962C8B-B14F-4D97-AF65-F5344CB8AC3E}">
        <p14:creationId xmlns:p14="http://schemas.microsoft.com/office/powerpoint/2010/main" val="1341842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171AD9EA-0E95-6471-AED5-BC63B48552C0}"/>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6105A51E-5084-696E-2BB7-68F28D28836B}"/>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6EBBF781-A465-E176-E5F5-BCD4C8017684}"/>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C9221CC5-26CC-57CE-65DD-84008AFE923C}"/>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8</a:t>
            </a:fld>
            <a:endParaRPr/>
          </a:p>
        </p:txBody>
      </p:sp>
    </p:spTree>
    <p:extLst>
      <p:ext uri="{BB962C8B-B14F-4D97-AF65-F5344CB8AC3E}">
        <p14:creationId xmlns:p14="http://schemas.microsoft.com/office/powerpoint/2010/main" val="439431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C2B9A986-8382-0FDF-3289-254B5B70074E}"/>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F471DF3D-40FD-3AFC-F8E7-FFDB9AD43ED4}"/>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4CA4E1AE-8298-4DD6-93E8-6BC1D827CD9A}"/>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52A717D9-2715-F37B-1C1A-2FF7EB97A8FC}"/>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9</a:t>
            </a:fld>
            <a:endParaRPr/>
          </a:p>
        </p:txBody>
      </p:sp>
    </p:spTree>
    <p:extLst>
      <p:ext uri="{BB962C8B-B14F-4D97-AF65-F5344CB8AC3E}">
        <p14:creationId xmlns:p14="http://schemas.microsoft.com/office/powerpoint/2010/main" val="1708803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EA868817-2D2F-854D-63B5-08EF7D934D05}"/>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43387D79-D2CE-17BA-98B5-1073EF2600DD}"/>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F7AD2B22-FD91-C5D9-0224-142EA9FD193E}"/>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31C0208C-6435-FADB-4908-5B25DD014954}"/>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10</a:t>
            </a:fld>
            <a:endParaRPr/>
          </a:p>
        </p:txBody>
      </p:sp>
    </p:spTree>
    <p:extLst>
      <p:ext uri="{BB962C8B-B14F-4D97-AF65-F5344CB8AC3E}">
        <p14:creationId xmlns:p14="http://schemas.microsoft.com/office/powerpoint/2010/main" val="1728546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E20F9536-4959-6C3D-76BB-9BA26283D65B}"/>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E6CF6C31-904D-C4D4-3A77-5DB0EDD1F5D5}"/>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9E17AE19-C157-F86B-E369-B9F9D4BDA19F}"/>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100E1B1D-5E3E-9376-3AA4-FC990F9CF80A}"/>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16</a:t>
            </a:fld>
            <a:endParaRPr/>
          </a:p>
        </p:txBody>
      </p:sp>
    </p:spTree>
    <p:extLst>
      <p:ext uri="{BB962C8B-B14F-4D97-AF65-F5344CB8AC3E}">
        <p14:creationId xmlns:p14="http://schemas.microsoft.com/office/powerpoint/2010/main" val="863716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7D188830-1BCE-6CC4-E650-97EB201792A9}"/>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6DD3C12E-DFD4-D63B-49BA-75C200F1D4B7}"/>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19EAC39B-E0D3-2E60-F478-904520392128}"/>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20E4F5F3-F49F-07AF-9A9F-8BF0379E3286}"/>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17</a:t>
            </a:fld>
            <a:endParaRPr/>
          </a:p>
        </p:txBody>
      </p:sp>
    </p:spTree>
    <p:extLst>
      <p:ext uri="{BB962C8B-B14F-4D97-AF65-F5344CB8AC3E}">
        <p14:creationId xmlns:p14="http://schemas.microsoft.com/office/powerpoint/2010/main" val="3727792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51A2C678-9728-6AAD-7470-4EDECC5739F9}"/>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7A2AC6A0-42C1-9CF5-7578-50E67BFB7F59}"/>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D8B70320-39C9-3566-3A6A-CDEAEB89121F}"/>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0BA3C8EB-C4D1-F67B-1B49-B7625265569B}"/>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18</a:t>
            </a:fld>
            <a:endParaRPr/>
          </a:p>
        </p:txBody>
      </p:sp>
    </p:spTree>
    <p:extLst>
      <p:ext uri="{BB962C8B-B14F-4D97-AF65-F5344CB8AC3E}">
        <p14:creationId xmlns:p14="http://schemas.microsoft.com/office/powerpoint/2010/main" val="4184093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9B0ED9D1-F4E1-307B-0C77-7A3A7AA710D9}"/>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99FB6830-E566-C597-8A14-989E235D52CB}"/>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6E21151D-11FA-1134-6905-E864787E4E11}"/>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6191290B-C19F-8E18-11B7-53EF1D6499CD}"/>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19</a:t>
            </a:fld>
            <a:endParaRPr/>
          </a:p>
        </p:txBody>
      </p:sp>
    </p:spTree>
    <p:extLst>
      <p:ext uri="{BB962C8B-B14F-4D97-AF65-F5344CB8AC3E}">
        <p14:creationId xmlns:p14="http://schemas.microsoft.com/office/powerpoint/2010/main" val="3138661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38FBED8E-5991-D3BA-DC9A-55F5DC983F19}"/>
            </a:ext>
          </a:extLst>
        </p:cNvPr>
        <p:cNvGrpSpPr/>
        <p:nvPr/>
      </p:nvGrpSpPr>
      <p:grpSpPr>
        <a:xfrm>
          <a:off x="0" y="0"/>
          <a:ext cx="0" cy="0"/>
          <a:chOff x="0" y="0"/>
          <a:chExt cx="0" cy="0"/>
        </a:xfrm>
      </p:grpSpPr>
      <p:sp>
        <p:nvSpPr>
          <p:cNvPr id="106" name="Google Shape;106;p3:notes">
            <a:extLst>
              <a:ext uri="{FF2B5EF4-FFF2-40B4-BE49-F238E27FC236}">
                <a16:creationId xmlns:a16="http://schemas.microsoft.com/office/drawing/2014/main" id="{281BC356-CA85-FF2E-61D5-CBBBDD6982CB}"/>
              </a:ext>
            </a:extLst>
          </p:cNvPr>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a:extLst>
              <a:ext uri="{FF2B5EF4-FFF2-40B4-BE49-F238E27FC236}">
                <a16:creationId xmlns:a16="http://schemas.microsoft.com/office/drawing/2014/main" id="{22A06B7A-9B8D-83CC-A910-417658EC2410}"/>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8" name="Google Shape;108;p3:notes">
            <a:extLst>
              <a:ext uri="{FF2B5EF4-FFF2-40B4-BE49-F238E27FC236}">
                <a16:creationId xmlns:a16="http://schemas.microsoft.com/office/drawing/2014/main" id="{417D2894-5828-E952-D368-8B4E16D7D65B}"/>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20</a:t>
            </a:fld>
            <a:endParaRPr/>
          </a:p>
        </p:txBody>
      </p:sp>
    </p:spTree>
    <p:extLst>
      <p:ext uri="{BB962C8B-B14F-4D97-AF65-F5344CB8AC3E}">
        <p14:creationId xmlns:p14="http://schemas.microsoft.com/office/powerpoint/2010/main" val="235200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3: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7" name="Google Shape;517;p23: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5"/>
          <p:cNvSpPr txBox="1">
            <a:spLocks noGrp="1"/>
          </p:cNvSpPr>
          <p:nvPr>
            <p:ph type="dt" idx="10"/>
          </p:nvPr>
        </p:nvSpPr>
        <p:spPr>
          <a:xfrm>
            <a:off x="342900" y="6356355"/>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5"/>
          <p:cNvSpPr txBox="1">
            <a:spLocks noGrp="1"/>
          </p:cNvSpPr>
          <p:nvPr>
            <p:ph type="ftr" idx="11"/>
          </p:nvPr>
        </p:nvSpPr>
        <p:spPr>
          <a:xfrm>
            <a:off x="2343150" y="6356355"/>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5"/>
          <p:cNvSpPr txBox="1">
            <a:spLocks noGrp="1"/>
          </p:cNvSpPr>
          <p:nvPr>
            <p:ph type="sldNum" idx="12"/>
          </p:nvPr>
        </p:nvSpPr>
        <p:spPr>
          <a:xfrm>
            <a:off x="4914900" y="6356355"/>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0"/>
          <p:cNvSpPr txBox="1">
            <a:spLocks noGrp="1"/>
          </p:cNvSpPr>
          <p:nvPr>
            <p:ph type="title"/>
          </p:nvPr>
        </p:nvSpPr>
        <p:spPr>
          <a:xfrm>
            <a:off x="342900" y="274638"/>
            <a:ext cx="61722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0"/>
          <p:cNvSpPr txBox="1">
            <a:spLocks noGrp="1"/>
          </p:cNvSpPr>
          <p:nvPr>
            <p:ph type="body" idx="1"/>
          </p:nvPr>
        </p:nvSpPr>
        <p:spPr>
          <a:xfrm>
            <a:off x="342901" y="1535113"/>
            <a:ext cx="3030141"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360"/>
              </a:spcBef>
              <a:spcAft>
                <a:spcPts val="0"/>
              </a:spcAft>
              <a:buClr>
                <a:schemeClr val="dk1"/>
              </a:buClr>
              <a:buSzPts val="1800"/>
              <a:buNone/>
              <a:defRPr sz="1800" b="1"/>
            </a:lvl1pPr>
            <a:lvl2pPr marL="914400" lvl="1" indent="-228600" algn="l">
              <a:spcBef>
                <a:spcPts val="300"/>
              </a:spcBef>
              <a:spcAft>
                <a:spcPts val="0"/>
              </a:spcAft>
              <a:buClr>
                <a:schemeClr val="dk1"/>
              </a:buClr>
              <a:buSzPts val="1500"/>
              <a:buNone/>
              <a:defRPr sz="1500" b="1"/>
            </a:lvl2pPr>
            <a:lvl3pPr marL="1371600" lvl="2" indent="-228600" algn="l">
              <a:spcBef>
                <a:spcPts val="270"/>
              </a:spcBef>
              <a:spcAft>
                <a:spcPts val="0"/>
              </a:spcAft>
              <a:buClr>
                <a:schemeClr val="dk1"/>
              </a:buClr>
              <a:buSzPts val="1350"/>
              <a:buNone/>
              <a:defRPr sz="1350" b="1"/>
            </a:lvl3pPr>
            <a:lvl4pPr marL="1828800" lvl="3" indent="-228600" algn="l">
              <a:spcBef>
                <a:spcPts val="240"/>
              </a:spcBef>
              <a:spcAft>
                <a:spcPts val="0"/>
              </a:spcAft>
              <a:buClr>
                <a:schemeClr val="dk1"/>
              </a:buClr>
              <a:buSzPts val="1200"/>
              <a:buNone/>
              <a:defRPr sz="1200" b="1"/>
            </a:lvl4pPr>
            <a:lvl5pPr marL="2286000" lvl="4" indent="-228600" algn="l">
              <a:spcBef>
                <a:spcPts val="240"/>
              </a:spcBef>
              <a:spcAft>
                <a:spcPts val="0"/>
              </a:spcAft>
              <a:buClr>
                <a:schemeClr val="dk1"/>
              </a:buClr>
              <a:buSzPts val="1200"/>
              <a:buNone/>
              <a:defRPr sz="1200" b="1"/>
            </a:lvl5pPr>
            <a:lvl6pPr marL="2743200" lvl="5" indent="-228600" algn="l">
              <a:spcBef>
                <a:spcPts val="240"/>
              </a:spcBef>
              <a:spcAft>
                <a:spcPts val="0"/>
              </a:spcAft>
              <a:buClr>
                <a:schemeClr val="dk1"/>
              </a:buClr>
              <a:buSzPts val="1200"/>
              <a:buNone/>
              <a:defRPr sz="1200" b="1"/>
            </a:lvl6pPr>
            <a:lvl7pPr marL="3200400" lvl="6" indent="-228600" algn="l">
              <a:spcBef>
                <a:spcPts val="240"/>
              </a:spcBef>
              <a:spcAft>
                <a:spcPts val="0"/>
              </a:spcAft>
              <a:buClr>
                <a:schemeClr val="dk1"/>
              </a:buClr>
              <a:buSzPts val="1200"/>
              <a:buNone/>
              <a:defRPr sz="1200" b="1"/>
            </a:lvl7pPr>
            <a:lvl8pPr marL="3657600" lvl="7" indent="-228600" algn="l">
              <a:spcBef>
                <a:spcPts val="240"/>
              </a:spcBef>
              <a:spcAft>
                <a:spcPts val="0"/>
              </a:spcAft>
              <a:buClr>
                <a:schemeClr val="dk1"/>
              </a:buClr>
              <a:buSzPts val="1200"/>
              <a:buNone/>
              <a:defRPr sz="1200" b="1"/>
            </a:lvl8pPr>
            <a:lvl9pPr marL="4114800" lvl="8" indent="-228600" algn="l">
              <a:spcBef>
                <a:spcPts val="240"/>
              </a:spcBef>
              <a:spcAft>
                <a:spcPts val="0"/>
              </a:spcAft>
              <a:buClr>
                <a:schemeClr val="dk1"/>
              </a:buClr>
              <a:buSzPts val="1200"/>
              <a:buNone/>
              <a:defRPr sz="1200" b="1"/>
            </a:lvl9pPr>
          </a:lstStyle>
          <a:p>
            <a:endParaRPr/>
          </a:p>
        </p:txBody>
      </p:sp>
      <p:sp>
        <p:nvSpPr>
          <p:cNvPr id="47" name="Google Shape;47;p30"/>
          <p:cNvSpPr txBox="1">
            <a:spLocks noGrp="1"/>
          </p:cNvSpPr>
          <p:nvPr>
            <p:ph type="body" idx="2"/>
          </p:nvPr>
        </p:nvSpPr>
        <p:spPr>
          <a:xfrm>
            <a:off x="342901" y="2174875"/>
            <a:ext cx="3030141" cy="3951288"/>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sz="1800"/>
            </a:lvl1pPr>
            <a:lvl2pPr marL="914400" lvl="1" indent="-323850" algn="l">
              <a:spcBef>
                <a:spcPts val="300"/>
              </a:spcBef>
              <a:spcAft>
                <a:spcPts val="0"/>
              </a:spcAft>
              <a:buClr>
                <a:schemeClr val="dk1"/>
              </a:buClr>
              <a:buSzPts val="1500"/>
              <a:buChar char="–"/>
              <a:defRPr sz="1500"/>
            </a:lvl2pPr>
            <a:lvl3pPr marL="1371600" lvl="2" indent="-314325" algn="l">
              <a:spcBef>
                <a:spcPts val="270"/>
              </a:spcBef>
              <a:spcAft>
                <a:spcPts val="0"/>
              </a:spcAft>
              <a:buClr>
                <a:schemeClr val="dk1"/>
              </a:buClr>
              <a:buSzPts val="1350"/>
              <a:buChar char="•"/>
              <a:defRPr sz="1350"/>
            </a:lvl3pPr>
            <a:lvl4pPr marL="1828800" lvl="3" indent="-304800" algn="l">
              <a:spcBef>
                <a:spcPts val="240"/>
              </a:spcBef>
              <a:spcAft>
                <a:spcPts val="0"/>
              </a:spcAft>
              <a:buClr>
                <a:schemeClr val="dk1"/>
              </a:buClr>
              <a:buSzPts val="1200"/>
              <a:buChar char="–"/>
              <a:defRPr sz="1200"/>
            </a:lvl4pPr>
            <a:lvl5pPr marL="2286000" lvl="4" indent="-304800" algn="l">
              <a:spcBef>
                <a:spcPts val="240"/>
              </a:spcBef>
              <a:spcAft>
                <a:spcPts val="0"/>
              </a:spcAft>
              <a:buClr>
                <a:schemeClr val="dk1"/>
              </a:buClr>
              <a:buSzPts val="1200"/>
              <a:buChar char="»"/>
              <a:defRPr sz="1200"/>
            </a:lvl5pPr>
            <a:lvl6pPr marL="2743200" lvl="5" indent="-304800" algn="l">
              <a:spcBef>
                <a:spcPts val="240"/>
              </a:spcBef>
              <a:spcAft>
                <a:spcPts val="0"/>
              </a:spcAft>
              <a:buClr>
                <a:schemeClr val="dk1"/>
              </a:buClr>
              <a:buSzPts val="1200"/>
              <a:buChar char="•"/>
              <a:defRPr sz="1200"/>
            </a:lvl6pPr>
            <a:lvl7pPr marL="3200400" lvl="6" indent="-304800" algn="l">
              <a:spcBef>
                <a:spcPts val="240"/>
              </a:spcBef>
              <a:spcAft>
                <a:spcPts val="0"/>
              </a:spcAft>
              <a:buClr>
                <a:schemeClr val="dk1"/>
              </a:buClr>
              <a:buSzPts val="1200"/>
              <a:buChar char="•"/>
              <a:defRPr sz="1200"/>
            </a:lvl7pPr>
            <a:lvl8pPr marL="3657600" lvl="7" indent="-304800" algn="l">
              <a:spcBef>
                <a:spcPts val="240"/>
              </a:spcBef>
              <a:spcAft>
                <a:spcPts val="0"/>
              </a:spcAft>
              <a:buClr>
                <a:schemeClr val="dk1"/>
              </a:buClr>
              <a:buSzPts val="1200"/>
              <a:buChar char="•"/>
              <a:defRPr sz="1200"/>
            </a:lvl8pPr>
            <a:lvl9pPr marL="4114800" lvl="8" indent="-304800" algn="l">
              <a:spcBef>
                <a:spcPts val="240"/>
              </a:spcBef>
              <a:spcAft>
                <a:spcPts val="0"/>
              </a:spcAft>
              <a:buClr>
                <a:schemeClr val="dk1"/>
              </a:buClr>
              <a:buSzPts val="1200"/>
              <a:buChar char="•"/>
              <a:defRPr sz="1200"/>
            </a:lvl9pPr>
          </a:lstStyle>
          <a:p>
            <a:endParaRPr/>
          </a:p>
        </p:txBody>
      </p:sp>
      <p:sp>
        <p:nvSpPr>
          <p:cNvPr id="48" name="Google Shape;48;p30"/>
          <p:cNvSpPr txBox="1">
            <a:spLocks noGrp="1"/>
          </p:cNvSpPr>
          <p:nvPr>
            <p:ph type="body" idx="3"/>
          </p:nvPr>
        </p:nvSpPr>
        <p:spPr>
          <a:xfrm>
            <a:off x="3483771" y="1535113"/>
            <a:ext cx="3031331"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360"/>
              </a:spcBef>
              <a:spcAft>
                <a:spcPts val="0"/>
              </a:spcAft>
              <a:buClr>
                <a:schemeClr val="dk1"/>
              </a:buClr>
              <a:buSzPts val="1800"/>
              <a:buNone/>
              <a:defRPr sz="1800" b="1"/>
            </a:lvl1pPr>
            <a:lvl2pPr marL="914400" lvl="1" indent="-228600" algn="l">
              <a:spcBef>
                <a:spcPts val="300"/>
              </a:spcBef>
              <a:spcAft>
                <a:spcPts val="0"/>
              </a:spcAft>
              <a:buClr>
                <a:schemeClr val="dk1"/>
              </a:buClr>
              <a:buSzPts val="1500"/>
              <a:buNone/>
              <a:defRPr sz="1500" b="1"/>
            </a:lvl2pPr>
            <a:lvl3pPr marL="1371600" lvl="2" indent="-228600" algn="l">
              <a:spcBef>
                <a:spcPts val="270"/>
              </a:spcBef>
              <a:spcAft>
                <a:spcPts val="0"/>
              </a:spcAft>
              <a:buClr>
                <a:schemeClr val="dk1"/>
              </a:buClr>
              <a:buSzPts val="1350"/>
              <a:buNone/>
              <a:defRPr sz="1350" b="1"/>
            </a:lvl3pPr>
            <a:lvl4pPr marL="1828800" lvl="3" indent="-228600" algn="l">
              <a:spcBef>
                <a:spcPts val="240"/>
              </a:spcBef>
              <a:spcAft>
                <a:spcPts val="0"/>
              </a:spcAft>
              <a:buClr>
                <a:schemeClr val="dk1"/>
              </a:buClr>
              <a:buSzPts val="1200"/>
              <a:buNone/>
              <a:defRPr sz="1200" b="1"/>
            </a:lvl4pPr>
            <a:lvl5pPr marL="2286000" lvl="4" indent="-228600" algn="l">
              <a:spcBef>
                <a:spcPts val="240"/>
              </a:spcBef>
              <a:spcAft>
                <a:spcPts val="0"/>
              </a:spcAft>
              <a:buClr>
                <a:schemeClr val="dk1"/>
              </a:buClr>
              <a:buSzPts val="1200"/>
              <a:buNone/>
              <a:defRPr sz="1200" b="1"/>
            </a:lvl5pPr>
            <a:lvl6pPr marL="2743200" lvl="5" indent="-228600" algn="l">
              <a:spcBef>
                <a:spcPts val="240"/>
              </a:spcBef>
              <a:spcAft>
                <a:spcPts val="0"/>
              </a:spcAft>
              <a:buClr>
                <a:schemeClr val="dk1"/>
              </a:buClr>
              <a:buSzPts val="1200"/>
              <a:buNone/>
              <a:defRPr sz="1200" b="1"/>
            </a:lvl6pPr>
            <a:lvl7pPr marL="3200400" lvl="6" indent="-228600" algn="l">
              <a:spcBef>
                <a:spcPts val="240"/>
              </a:spcBef>
              <a:spcAft>
                <a:spcPts val="0"/>
              </a:spcAft>
              <a:buClr>
                <a:schemeClr val="dk1"/>
              </a:buClr>
              <a:buSzPts val="1200"/>
              <a:buNone/>
              <a:defRPr sz="1200" b="1"/>
            </a:lvl7pPr>
            <a:lvl8pPr marL="3657600" lvl="7" indent="-228600" algn="l">
              <a:spcBef>
                <a:spcPts val="240"/>
              </a:spcBef>
              <a:spcAft>
                <a:spcPts val="0"/>
              </a:spcAft>
              <a:buClr>
                <a:schemeClr val="dk1"/>
              </a:buClr>
              <a:buSzPts val="1200"/>
              <a:buNone/>
              <a:defRPr sz="1200" b="1"/>
            </a:lvl8pPr>
            <a:lvl9pPr marL="4114800" lvl="8" indent="-228600" algn="l">
              <a:spcBef>
                <a:spcPts val="240"/>
              </a:spcBef>
              <a:spcAft>
                <a:spcPts val="0"/>
              </a:spcAft>
              <a:buClr>
                <a:schemeClr val="dk1"/>
              </a:buClr>
              <a:buSzPts val="1200"/>
              <a:buNone/>
              <a:defRPr sz="1200" b="1"/>
            </a:lvl9pPr>
          </a:lstStyle>
          <a:p>
            <a:endParaRPr/>
          </a:p>
        </p:txBody>
      </p:sp>
      <p:sp>
        <p:nvSpPr>
          <p:cNvPr id="49" name="Google Shape;49;p30"/>
          <p:cNvSpPr txBox="1">
            <a:spLocks noGrp="1"/>
          </p:cNvSpPr>
          <p:nvPr>
            <p:ph type="body" idx="4"/>
          </p:nvPr>
        </p:nvSpPr>
        <p:spPr>
          <a:xfrm>
            <a:off x="3483771" y="2174875"/>
            <a:ext cx="3031331" cy="3951288"/>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sz="1800"/>
            </a:lvl1pPr>
            <a:lvl2pPr marL="914400" lvl="1" indent="-323850" algn="l">
              <a:spcBef>
                <a:spcPts val="300"/>
              </a:spcBef>
              <a:spcAft>
                <a:spcPts val="0"/>
              </a:spcAft>
              <a:buClr>
                <a:schemeClr val="dk1"/>
              </a:buClr>
              <a:buSzPts val="1500"/>
              <a:buChar char="–"/>
              <a:defRPr sz="1500"/>
            </a:lvl2pPr>
            <a:lvl3pPr marL="1371600" lvl="2" indent="-314325" algn="l">
              <a:spcBef>
                <a:spcPts val="270"/>
              </a:spcBef>
              <a:spcAft>
                <a:spcPts val="0"/>
              </a:spcAft>
              <a:buClr>
                <a:schemeClr val="dk1"/>
              </a:buClr>
              <a:buSzPts val="1350"/>
              <a:buChar char="•"/>
              <a:defRPr sz="1350"/>
            </a:lvl3pPr>
            <a:lvl4pPr marL="1828800" lvl="3" indent="-304800" algn="l">
              <a:spcBef>
                <a:spcPts val="240"/>
              </a:spcBef>
              <a:spcAft>
                <a:spcPts val="0"/>
              </a:spcAft>
              <a:buClr>
                <a:schemeClr val="dk1"/>
              </a:buClr>
              <a:buSzPts val="1200"/>
              <a:buChar char="–"/>
              <a:defRPr sz="1200"/>
            </a:lvl4pPr>
            <a:lvl5pPr marL="2286000" lvl="4" indent="-304800" algn="l">
              <a:spcBef>
                <a:spcPts val="240"/>
              </a:spcBef>
              <a:spcAft>
                <a:spcPts val="0"/>
              </a:spcAft>
              <a:buClr>
                <a:schemeClr val="dk1"/>
              </a:buClr>
              <a:buSzPts val="1200"/>
              <a:buChar char="»"/>
              <a:defRPr sz="1200"/>
            </a:lvl5pPr>
            <a:lvl6pPr marL="2743200" lvl="5" indent="-304800" algn="l">
              <a:spcBef>
                <a:spcPts val="240"/>
              </a:spcBef>
              <a:spcAft>
                <a:spcPts val="0"/>
              </a:spcAft>
              <a:buClr>
                <a:schemeClr val="dk1"/>
              </a:buClr>
              <a:buSzPts val="1200"/>
              <a:buChar char="•"/>
              <a:defRPr sz="1200"/>
            </a:lvl6pPr>
            <a:lvl7pPr marL="3200400" lvl="6" indent="-304800" algn="l">
              <a:spcBef>
                <a:spcPts val="240"/>
              </a:spcBef>
              <a:spcAft>
                <a:spcPts val="0"/>
              </a:spcAft>
              <a:buClr>
                <a:schemeClr val="dk1"/>
              </a:buClr>
              <a:buSzPts val="1200"/>
              <a:buChar char="•"/>
              <a:defRPr sz="1200"/>
            </a:lvl7pPr>
            <a:lvl8pPr marL="3657600" lvl="7" indent="-304800" algn="l">
              <a:spcBef>
                <a:spcPts val="240"/>
              </a:spcBef>
              <a:spcAft>
                <a:spcPts val="0"/>
              </a:spcAft>
              <a:buClr>
                <a:schemeClr val="dk1"/>
              </a:buClr>
              <a:buSzPts val="1200"/>
              <a:buChar char="•"/>
              <a:defRPr sz="1200"/>
            </a:lvl8pPr>
            <a:lvl9pPr marL="4114800" lvl="8" indent="-304800" algn="l">
              <a:spcBef>
                <a:spcPts val="240"/>
              </a:spcBef>
              <a:spcAft>
                <a:spcPts val="0"/>
              </a:spcAft>
              <a:buClr>
                <a:schemeClr val="dk1"/>
              </a:buClr>
              <a:buSzPts val="1200"/>
              <a:buChar char="•"/>
              <a:defRPr sz="1200"/>
            </a:lvl9pPr>
          </a:lstStyle>
          <a:p>
            <a:endParaRPr/>
          </a:p>
        </p:txBody>
      </p:sp>
      <p:sp>
        <p:nvSpPr>
          <p:cNvPr id="50" name="Google Shape;50;p30"/>
          <p:cNvSpPr txBox="1">
            <a:spLocks noGrp="1"/>
          </p:cNvSpPr>
          <p:nvPr>
            <p:ph type="dt" idx="10"/>
          </p:nvPr>
        </p:nvSpPr>
        <p:spPr>
          <a:xfrm>
            <a:off x="342900" y="6356355"/>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0"/>
          <p:cNvSpPr txBox="1">
            <a:spLocks noGrp="1"/>
          </p:cNvSpPr>
          <p:nvPr>
            <p:ph type="ftr" idx="11"/>
          </p:nvPr>
        </p:nvSpPr>
        <p:spPr>
          <a:xfrm>
            <a:off x="2343150" y="6356355"/>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0"/>
          <p:cNvSpPr txBox="1">
            <a:spLocks noGrp="1"/>
          </p:cNvSpPr>
          <p:nvPr>
            <p:ph type="sldNum" idx="12"/>
          </p:nvPr>
        </p:nvSpPr>
        <p:spPr>
          <a:xfrm>
            <a:off x="4914900" y="6356355"/>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1"/>
          <p:cNvSpPr txBox="1">
            <a:spLocks noGrp="1"/>
          </p:cNvSpPr>
          <p:nvPr>
            <p:ph type="title"/>
          </p:nvPr>
        </p:nvSpPr>
        <p:spPr>
          <a:xfrm>
            <a:off x="342900" y="274638"/>
            <a:ext cx="61722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1"/>
          <p:cNvSpPr txBox="1">
            <a:spLocks noGrp="1"/>
          </p:cNvSpPr>
          <p:nvPr>
            <p:ph type="dt" idx="10"/>
          </p:nvPr>
        </p:nvSpPr>
        <p:spPr>
          <a:xfrm>
            <a:off x="342900" y="6356355"/>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1"/>
          <p:cNvSpPr txBox="1">
            <a:spLocks noGrp="1"/>
          </p:cNvSpPr>
          <p:nvPr>
            <p:ph type="ftr" idx="11"/>
          </p:nvPr>
        </p:nvSpPr>
        <p:spPr>
          <a:xfrm>
            <a:off x="2343150" y="6356355"/>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1"/>
          <p:cNvSpPr txBox="1">
            <a:spLocks noGrp="1"/>
          </p:cNvSpPr>
          <p:nvPr>
            <p:ph type="sldNum" idx="12"/>
          </p:nvPr>
        </p:nvSpPr>
        <p:spPr>
          <a:xfrm>
            <a:off x="4914900" y="6356355"/>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2"/>
          <p:cNvSpPr txBox="1">
            <a:spLocks noGrp="1"/>
          </p:cNvSpPr>
          <p:nvPr>
            <p:ph type="title"/>
          </p:nvPr>
        </p:nvSpPr>
        <p:spPr>
          <a:xfrm>
            <a:off x="342902" y="273050"/>
            <a:ext cx="2256235"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5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2"/>
          <p:cNvSpPr txBox="1">
            <a:spLocks noGrp="1"/>
          </p:cNvSpPr>
          <p:nvPr>
            <p:ph type="body" idx="1"/>
          </p:nvPr>
        </p:nvSpPr>
        <p:spPr>
          <a:xfrm>
            <a:off x="2681289" y="273053"/>
            <a:ext cx="3833813" cy="5853113"/>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61950" algn="l">
              <a:spcBef>
                <a:spcPts val="420"/>
              </a:spcBef>
              <a:spcAft>
                <a:spcPts val="0"/>
              </a:spcAft>
              <a:buClr>
                <a:schemeClr val="dk1"/>
              </a:buClr>
              <a:buSzPts val="2100"/>
              <a:buChar char="–"/>
              <a:defRPr sz="2100"/>
            </a:lvl2pPr>
            <a:lvl3pPr marL="1371600" lvl="2" indent="-342900" algn="l">
              <a:spcBef>
                <a:spcPts val="360"/>
              </a:spcBef>
              <a:spcAft>
                <a:spcPts val="0"/>
              </a:spcAft>
              <a:buClr>
                <a:schemeClr val="dk1"/>
              </a:buClr>
              <a:buSzPts val="1800"/>
              <a:buChar char="•"/>
              <a:defRPr sz="1800"/>
            </a:lvl3pPr>
            <a:lvl4pPr marL="1828800" lvl="3" indent="-323850" algn="l">
              <a:spcBef>
                <a:spcPts val="300"/>
              </a:spcBef>
              <a:spcAft>
                <a:spcPts val="0"/>
              </a:spcAft>
              <a:buClr>
                <a:schemeClr val="dk1"/>
              </a:buClr>
              <a:buSzPts val="1500"/>
              <a:buChar char="–"/>
              <a:defRPr sz="1500"/>
            </a:lvl4pPr>
            <a:lvl5pPr marL="2286000" lvl="4" indent="-323850" algn="l">
              <a:spcBef>
                <a:spcPts val="300"/>
              </a:spcBef>
              <a:spcAft>
                <a:spcPts val="0"/>
              </a:spcAft>
              <a:buClr>
                <a:schemeClr val="dk1"/>
              </a:buClr>
              <a:buSzPts val="1500"/>
              <a:buChar char="»"/>
              <a:defRPr sz="1500"/>
            </a:lvl5pPr>
            <a:lvl6pPr marL="2743200" lvl="5" indent="-323850" algn="l">
              <a:spcBef>
                <a:spcPts val="300"/>
              </a:spcBef>
              <a:spcAft>
                <a:spcPts val="0"/>
              </a:spcAft>
              <a:buClr>
                <a:schemeClr val="dk1"/>
              </a:buClr>
              <a:buSzPts val="1500"/>
              <a:buChar char="•"/>
              <a:defRPr sz="1500"/>
            </a:lvl6pPr>
            <a:lvl7pPr marL="3200400" lvl="6" indent="-323850" algn="l">
              <a:spcBef>
                <a:spcPts val="300"/>
              </a:spcBef>
              <a:spcAft>
                <a:spcPts val="0"/>
              </a:spcAft>
              <a:buClr>
                <a:schemeClr val="dk1"/>
              </a:buClr>
              <a:buSzPts val="1500"/>
              <a:buChar char="•"/>
              <a:defRPr sz="1500"/>
            </a:lvl7pPr>
            <a:lvl8pPr marL="3657600" lvl="7" indent="-323850" algn="l">
              <a:spcBef>
                <a:spcPts val="300"/>
              </a:spcBef>
              <a:spcAft>
                <a:spcPts val="0"/>
              </a:spcAft>
              <a:buClr>
                <a:schemeClr val="dk1"/>
              </a:buClr>
              <a:buSzPts val="1500"/>
              <a:buChar char="•"/>
              <a:defRPr sz="1500"/>
            </a:lvl8pPr>
            <a:lvl9pPr marL="4114800" lvl="8" indent="-323850" algn="l">
              <a:spcBef>
                <a:spcPts val="300"/>
              </a:spcBef>
              <a:spcAft>
                <a:spcPts val="0"/>
              </a:spcAft>
              <a:buClr>
                <a:schemeClr val="dk1"/>
              </a:buClr>
              <a:buSzPts val="1500"/>
              <a:buChar char="•"/>
              <a:defRPr sz="1500"/>
            </a:lvl9pPr>
          </a:lstStyle>
          <a:p>
            <a:endParaRPr/>
          </a:p>
        </p:txBody>
      </p:sp>
      <p:sp>
        <p:nvSpPr>
          <p:cNvPr id="61" name="Google Shape;61;p32"/>
          <p:cNvSpPr txBox="1">
            <a:spLocks noGrp="1"/>
          </p:cNvSpPr>
          <p:nvPr>
            <p:ph type="body" idx="2"/>
          </p:nvPr>
        </p:nvSpPr>
        <p:spPr>
          <a:xfrm>
            <a:off x="342902" y="1435102"/>
            <a:ext cx="2256235"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10"/>
              </a:spcBef>
              <a:spcAft>
                <a:spcPts val="0"/>
              </a:spcAft>
              <a:buClr>
                <a:schemeClr val="dk1"/>
              </a:buClr>
              <a:buSzPts val="1050"/>
              <a:buNone/>
              <a:defRPr sz="1050"/>
            </a:lvl1pPr>
            <a:lvl2pPr marL="914400" lvl="1" indent="-228600" algn="l">
              <a:spcBef>
                <a:spcPts val="180"/>
              </a:spcBef>
              <a:spcAft>
                <a:spcPts val="0"/>
              </a:spcAft>
              <a:buClr>
                <a:schemeClr val="dk1"/>
              </a:buClr>
              <a:buSzPts val="900"/>
              <a:buNone/>
              <a:defRPr sz="900"/>
            </a:lvl2pPr>
            <a:lvl3pPr marL="1371600" lvl="2" indent="-228600" algn="l">
              <a:spcBef>
                <a:spcPts val="150"/>
              </a:spcBef>
              <a:spcAft>
                <a:spcPts val="0"/>
              </a:spcAft>
              <a:buClr>
                <a:schemeClr val="dk1"/>
              </a:buClr>
              <a:buSzPts val="750"/>
              <a:buNone/>
              <a:defRPr sz="750"/>
            </a:lvl3pPr>
            <a:lvl4pPr marL="1828800" lvl="3" indent="-228600" algn="l">
              <a:spcBef>
                <a:spcPts val="135"/>
              </a:spcBef>
              <a:spcAft>
                <a:spcPts val="0"/>
              </a:spcAft>
              <a:buClr>
                <a:schemeClr val="dk1"/>
              </a:buClr>
              <a:buSzPts val="675"/>
              <a:buNone/>
              <a:defRPr sz="675"/>
            </a:lvl4pPr>
            <a:lvl5pPr marL="2286000" lvl="4" indent="-228600" algn="l">
              <a:spcBef>
                <a:spcPts val="135"/>
              </a:spcBef>
              <a:spcAft>
                <a:spcPts val="0"/>
              </a:spcAft>
              <a:buClr>
                <a:schemeClr val="dk1"/>
              </a:buClr>
              <a:buSzPts val="675"/>
              <a:buNone/>
              <a:defRPr sz="675"/>
            </a:lvl5pPr>
            <a:lvl6pPr marL="2743200" lvl="5" indent="-228600" algn="l">
              <a:spcBef>
                <a:spcPts val="135"/>
              </a:spcBef>
              <a:spcAft>
                <a:spcPts val="0"/>
              </a:spcAft>
              <a:buClr>
                <a:schemeClr val="dk1"/>
              </a:buClr>
              <a:buSzPts val="675"/>
              <a:buNone/>
              <a:defRPr sz="675"/>
            </a:lvl6pPr>
            <a:lvl7pPr marL="3200400" lvl="6" indent="-228600" algn="l">
              <a:spcBef>
                <a:spcPts val="135"/>
              </a:spcBef>
              <a:spcAft>
                <a:spcPts val="0"/>
              </a:spcAft>
              <a:buClr>
                <a:schemeClr val="dk1"/>
              </a:buClr>
              <a:buSzPts val="675"/>
              <a:buNone/>
              <a:defRPr sz="675"/>
            </a:lvl7pPr>
            <a:lvl8pPr marL="3657600" lvl="7" indent="-228600" algn="l">
              <a:spcBef>
                <a:spcPts val="135"/>
              </a:spcBef>
              <a:spcAft>
                <a:spcPts val="0"/>
              </a:spcAft>
              <a:buClr>
                <a:schemeClr val="dk1"/>
              </a:buClr>
              <a:buSzPts val="675"/>
              <a:buNone/>
              <a:defRPr sz="675"/>
            </a:lvl8pPr>
            <a:lvl9pPr marL="4114800" lvl="8" indent="-228600" algn="l">
              <a:spcBef>
                <a:spcPts val="135"/>
              </a:spcBef>
              <a:spcAft>
                <a:spcPts val="0"/>
              </a:spcAft>
              <a:buClr>
                <a:schemeClr val="dk1"/>
              </a:buClr>
              <a:buSzPts val="675"/>
              <a:buNone/>
              <a:defRPr sz="675"/>
            </a:lvl9pPr>
          </a:lstStyle>
          <a:p>
            <a:endParaRPr/>
          </a:p>
        </p:txBody>
      </p:sp>
      <p:sp>
        <p:nvSpPr>
          <p:cNvPr id="62" name="Google Shape;62;p32"/>
          <p:cNvSpPr txBox="1">
            <a:spLocks noGrp="1"/>
          </p:cNvSpPr>
          <p:nvPr>
            <p:ph type="dt" idx="10"/>
          </p:nvPr>
        </p:nvSpPr>
        <p:spPr>
          <a:xfrm>
            <a:off x="342900" y="6356355"/>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2"/>
          <p:cNvSpPr txBox="1">
            <a:spLocks noGrp="1"/>
          </p:cNvSpPr>
          <p:nvPr>
            <p:ph type="ftr" idx="11"/>
          </p:nvPr>
        </p:nvSpPr>
        <p:spPr>
          <a:xfrm>
            <a:off x="2343150" y="6356355"/>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2"/>
          <p:cNvSpPr txBox="1">
            <a:spLocks noGrp="1"/>
          </p:cNvSpPr>
          <p:nvPr>
            <p:ph type="sldNum" idx="12"/>
          </p:nvPr>
        </p:nvSpPr>
        <p:spPr>
          <a:xfrm>
            <a:off x="4914900" y="6356355"/>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3"/>
          <p:cNvSpPr txBox="1">
            <a:spLocks noGrp="1"/>
          </p:cNvSpPr>
          <p:nvPr>
            <p:ph type="title"/>
          </p:nvPr>
        </p:nvSpPr>
        <p:spPr>
          <a:xfrm>
            <a:off x="1344216" y="4800600"/>
            <a:ext cx="41148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5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3"/>
          <p:cNvSpPr>
            <a:spLocks noGrp="1"/>
          </p:cNvSpPr>
          <p:nvPr>
            <p:ph type="pic" idx="2"/>
          </p:nvPr>
        </p:nvSpPr>
        <p:spPr>
          <a:xfrm>
            <a:off x="1344216" y="612775"/>
            <a:ext cx="4114800" cy="4114800"/>
          </a:xfrm>
          <a:prstGeom prst="rect">
            <a:avLst/>
          </a:prstGeom>
          <a:noFill/>
          <a:ln>
            <a:noFill/>
          </a:ln>
        </p:spPr>
      </p:sp>
      <p:sp>
        <p:nvSpPr>
          <p:cNvPr id="68" name="Google Shape;68;p33"/>
          <p:cNvSpPr txBox="1">
            <a:spLocks noGrp="1"/>
          </p:cNvSpPr>
          <p:nvPr>
            <p:ph type="body" idx="1"/>
          </p:nvPr>
        </p:nvSpPr>
        <p:spPr>
          <a:xfrm>
            <a:off x="1344216" y="5367338"/>
            <a:ext cx="41148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10"/>
              </a:spcBef>
              <a:spcAft>
                <a:spcPts val="0"/>
              </a:spcAft>
              <a:buClr>
                <a:schemeClr val="dk1"/>
              </a:buClr>
              <a:buSzPts val="1050"/>
              <a:buNone/>
              <a:defRPr sz="1050"/>
            </a:lvl1pPr>
            <a:lvl2pPr marL="914400" lvl="1" indent="-228600" algn="l">
              <a:spcBef>
                <a:spcPts val="180"/>
              </a:spcBef>
              <a:spcAft>
                <a:spcPts val="0"/>
              </a:spcAft>
              <a:buClr>
                <a:schemeClr val="dk1"/>
              </a:buClr>
              <a:buSzPts val="900"/>
              <a:buNone/>
              <a:defRPr sz="900"/>
            </a:lvl2pPr>
            <a:lvl3pPr marL="1371600" lvl="2" indent="-228600" algn="l">
              <a:spcBef>
                <a:spcPts val="150"/>
              </a:spcBef>
              <a:spcAft>
                <a:spcPts val="0"/>
              </a:spcAft>
              <a:buClr>
                <a:schemeClr val="dk1"/>
              </a:buClr>
              <a:buSzPts val="750"/>
              <a:buNone/>
              <a:defRPr sz="750"/>
            </a:lvl3pPr>
            <a:lvl4pPr marL="1828800" lvl="3" indent="-228600" algn="l">
              <a:spcBef>
                <a:spcPts val="135"/>
              </a:spcBef>
              <a:spcAft>
                <a:spcPts val="0"/>
              </a:spcAft>
              <a:buClr>
                <a:schemeClr val="dk1"/>
              </a:buClr>
              <a:buSzPts val="675"/>
              <a:buNone/>
              <a:defRPr sz="675"/>
            </a:lvl4pPr>
            <a:lvl5pPr marL="2286000" lvl="4" indent="-228600" algn="l">
              <a:spcBef>
                <a:spcPts val="135"/>
              </a:spcBef>
              <a:spcAft>
                <a:spcPts val="0"/>
              </a:spcAft>
              <a:buClr>
                <a:schemeClr val="dk1"/>
              </a:buClr>
              <a:buSzPts val="675"/>
              <a:buNone/>
              <a:defRPr sz="675"/>
            </a:lvl5pPr>
            <a:lvl6pPr marL="2743200" lvl="5" indent="-228600" algn="l">
              <a:spcBef>
                <a:spcPts val="135"/>
              </a:spcBef>
              <a:spcAft>
                <a:spcPts val="0"/>
              </a:spcAft>
              <a:buClr>
                <a:schemeClr val="dk1"/>
              </a:buClr>
              <a:buSzPts val="675"/>
              <a:buNone/>
              <a:defRPr sz="675"/>
            </a:lvl6pPr>
            <a:lvl7pPr marL="3200400" lvl="6" indent="-228600" algn="l">
              <a:spcBef>
                <a:spcPts val="135"/>
              </a:spcBef>
              <a:spcAft>
                <a:spcPts val="0"/>
              </a:spcAft>
              <a:buClr>
                <a:schemeClr val="dk1"/>
              </a:buClr>
              <a:buSzPts val="675"/>
              <a:buNone/>
              <a:defRPr sz="675"/>
            </a:lvl7pPr>
            <a:lvl8pPr marL="3657600" lvl="7" indent="-228600" algn="l">
              <a:spcBef>
                <a:spcPts val="135"/>
              </a:spcBef>
              <a:spcAft>
                <a:spcPts val="0"/>
              </a:spcAft>
              <a:buClr>
                <a:schemeClr val="dk1"/>
              </a:buClr>
              <a:buSzPts val="675"/>
              <a:buNone/>
              <a:defRPr sz="675"/>
            </a:lvl8pPr>
            <a:lvl9pPr marL="4114800" lvl="8" indent="-228600" algn="l">
              <a:spcBef>
                <a:spcPts val="135"/>
              </a:spcBef>
              <a:spcAft>
                <a:spcPts val="0"/>
              </a:spcAft>
              <a:buClr>
                <a:schemeClr val="dk1"/>
              </a:buClr>
              <a:buSzPts val="675"/>
              <a:buNone/>
              <a:defRPr sz="675"/>
            </a:lvl9pPr>
          </a:lstStyle>
          <a:p>
            <a:endParaRPr/>
          </a:p>
        </p:txBody>
      </p:sp>
      <p:sp>
        <p:nvSpPr>
          <p:cNvPr id="69" name="Google Shape;69;p33"/>
          <p:cNvSpPr txBox="1">
            <a:spLocks noGrp="1"/>
          </p:cNvSpPr>
          <p:nvPr>
            <p:ph type="dt" idx="10"/>
          </p:nvPr>
        </p:nvSpPr>
        <p:spPr>
          <a:xfrm>
            <a:off x="342900" y="6356355"/>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3"/>
          <p:cNvSpPr txBox="1">
            <a:spLocks noGrp="1"/>
          </p:cNvSpPr>
          <p:nvPr>
            <p:ph type="ftr" idx="11"/>
          </p:nvPr>
        </p:nvSpPr>
        <p:spPr>
          <a:xfrm>
            <a:off x="2343150" y="6356355"/>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3"/>
          <p:cNvSpPr txBox="1">
            <a:spLocks noGrp="1"/>
          </p:cNvSpPr>
          <p:nvPr>
            <p:ph type="sldNum" idx="12"/>
          </p:nvPr>
        </p:nvSpPr>
        <p:spPr>
          <a:xfrm>
            <a:off x="4914900" y="6356355"/>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4"/>
          <p:cNvSpPr txBox="1">
            <a:spLocks noGrp="1"/>
          </p:cNvSpPr>
          <p:nvPr>
            <p:ph type="title"/>
          </p:nvPr>
        </p:nvSpPr>
        <p:spPr>
          <a:xfrm>
            <a:off x="342900" y="274638"/>
            <a:ext cx="61722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4"/>
          <p:cNvSpPr txBox="1">
            <a:spLocks noGrp="1"/>
          </p:cNvSpPr>
          <p:nvPr>
            <p:ph type="body" idx="1"/>
          </p:nvPr>
        </p:nvSpPr>
        <p:spPr>
          <a:xfrm rot="5400000">
            <a:off x="1166019" y="777085"/>
            <a:ext cx="4525963" cy="61722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4"/>
          <p:cNvSpPr txBox="1">
            <a:spLocks noGrp="1"/>
          </p:cNvSpPr>
          <p:nvPr>
            <p:ph type="dt" idx="10"/>
          </p:nvPr>
        </p:nvSpPr>
        <p:spPr>
          <a:xfrm>
            <a:off x="342900" y="6356355"/>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4"/>
          <p:cNvSpPr txBox="1">
            <a:spLocks noGrp="1"/>
          </p:cNvSpPr>
          <p:nvPr>
            <p:ph type="ftr" idx="11"/>
          </p:nvPr>
        </p:nvSpPr>
        <p:spPr>
          <a:xfrm>
            <a:off x="2343150" y="6356355"/>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4"/>
          <p:cNvSpPr txBox="1">
            <a:spLocks noGrp="1"/>
          </p:cNvSpPr>
          <p:nvPr>
            <p:ph type="sldNum" idx="12"/>
          </p:nvPr>
        </p:nvSpPr>
        <p:spPr>
          <a:xfrm>
            <a:off x="4914900" y="6356355"/>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5"/>
          <p:cNvSpPr txBox="1">
            <a:spLocks noGrp="1"/>
          </p:cNvSpPr>
          <p:nvPr>
            <p:ph type="title"/>
          </p:nvPr>
        </p:nvSpPr>
        <p:spPr>
          <a:xfrm rot="5400000">
            <a:off x="2817813" y="2428878"/>
            <a:ext cx="5851525" cy="15430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5"/>
          <p:cNvSpPr txBox="1">
            <a:spLocks noGrp="1"/>
          </p:cNvSpPr>
          <p:nvPr>
            <p:ph type="body" idx="1"/>
          </p:nvPr>
        </p:nvSpPr>
        <p:spPr>
          <a:xfrm rot="5400000">
            <a:off x="-325437" y="942978"/>
            <a:ext cx="5851525" cy="451485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5"/>
          <p:cNvSpPr txBox="1">
            <a:spLocks noGrp="1"/>
          </p:cNvSpPr>
          <p:nvPr>
            <p:ph type="dt" idx="10"/>
          </p:nvPr>
        </p:nvSpPr>
        <p:spPr>
          <a:xfrm>
            <a:off x="342900" y="6356355"/>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5"/>
          <p:cNvSpPr txBox="1">
            <a:spLocks noGrp="1"/>
          </p:cNvSpPr>
          <p:nvPr>
            <p:ph type="ftr" idx="11"/>
          </p:nvPr>
        </p:nvSpPr>
        <p:spPr>
          <a:xfrm>
            <a:off x="2343150" y="6356355"/>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5"/>
          <p:cNvSpPr txBox="1">
            <a:spLocks noGrp="1"/>
          </p:cNvSpPr>
          <p:nvPr>
            <p:ph type="sldNum" idx="12"/>
          </p:nvPr>
        </p:nvSpPr>
        <p:spPr>
          <a:xfrm>
            <a:off x="4914900" y="6356355"/>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28446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342900" y="274638"/>
            <a:ext cx="61722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4"/>
          <p:cNvSpPr txBox="1">
            <a:spLocks noGrp="1"/>
          </p:cNvSpPr>
          <p:nvPr>
            <p:ph type="body" idx="1"/>
          </p:nvPr>
        </p:nvSpPr>
        <p:spPr>
          <a:xfrm>
            <a:off x="342900" y="1600203"/>
            <a:ext cx="6172200" cy="4525963"/>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 name="Google Shape;12;p24"/>
          <p:cNvSpPr txBox="1">
            <a:spLocks noGrp="1"/>
          </p:cNvSpPr>
          <p:nvPr>
            <p:ph type="dt" idx="10"/>
          </p:nvPr>
        </p:nvSpPr>
        <p:spPr>
          <a:xfrm>
            <a:off x="342900" y="6356355"/>
            <a:ext cx="1600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4"/>
          <p:cNvSpPr txBox="1">
            <a:spLocks noGrp="1"/>
          </p:cNvSpPr>
          <p:nvPr>
            <p:ph type="ftr" idx="11"/>
          </p:nvPr>
        </p:nvSpPr>
        <p:spPr>
          <a:xfrm>
            <a:off x="2343150" y="6356355"/>
            <a:ext cx="21717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4"/>
          <p:cNvSpPr txBox="1">
            <a:spLocks noGrp="1"/>
          </p:cNvSpPr>
          <p:nvPr>
            <p:ph type="sldNum" idx="12"/>
          </p:nvPr>
        </p:nvSpPr>
        <p:spPr>
          <a:xfrm>
            <a:off x="4914900" y="6356355"/>
            <a:ext cx="1600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59" r:id="rId7"/>
    <p:sldLayoutId id="214748366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hyperlink" Target="https://cdn.sportadmin.se/2696/f48d9d5ab46a0c15f2b67c3390d7a49133c142c0a95080a458e7fbcad578652e.pdf?response-content-disposition=inline%3B%20filename%2A%3DUTF-8%27%272026_BKV_Norrtalje_Spelarutbildningsplan.pdf" TargetMode="Externa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cdn.sportadmin.se/2696/f48d9d5ab46a0c15f2b67c3390d7a49133c142c0a95080a458e7fbcad578652e.pdf?response-content-disposition=inline%3B%20filename%2A%3DUTF-8%27%272026_BKV_Norrtalje_Spelarutbildningsplan.pdf"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hyperlink" Target="https://kunskapsarenan.se/idrottsovergripande/viktig-vuxen" TargetMode="Externa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s://www.bkvnorrtalje.nu/dokument/?ID=504925&amp;visa=38631" TargetMode="Externa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descr="En bild som visar blå, Electric blue, azur, Majorelleblå&#10;&#10;AI-genererat innehåll kan vara felaktigt."/>
          <p:cNvPicPr preferRelativeResize="0"/>
          <p:nvPr/>
        </p:nvPicPr>
        <p:blipFill rotWithShape="1">
          <a:blip r:embed="rId3">
            <a:alphaModFix/>
          </a:blip>
          <a:srcRect/>
          <a:stretch/>
        </p:blipFill>
        <p:spPr>
          <a:xfrm>
            <a:off x="1" y="0"/>
            <a:ext cx="10972800" cy="8229600"/>
          </a:xfrm>
          <a:prstGeom prst="rect">
            <a:avLst/>
          </a:prstGeom>
          <a:noFill/>
          <a:ln>
            <a:noFill/>
          </a:ln>
        </p:spPr>
      </p:pic>
      <p:pic>
        <p:nvPicPr>
          <p:cNvPr id="89" name="Google Shape;89;p1" descr="En bild som visar Grafik, grafisk design, symbol, skärmbild&#10;&#10;AI-genererat innehåll kan vara felaktigt."/>
          <p:cNvPicPr preferRelativeResize="0"/>
          <p:nvPr/>
        </p:nvPicPr>
        <p:blipFill rotWithShape="1">
          <a:blip r:embed="rId4">
            <a:alphaModFix/>
          </a:blip>
          <a:srcRect l="13514" r="4773"/>
          <a:stretch>
            <a:fillRect/>
          </a:stretch>
        </p:blipFill>
        <p:spPr>
          <a:xfrm>
            <a:off x="1" y="0"/>
            <a:ext cx="10972799" cy="8229600"/>
          </a:xfrm>
          <a:prstGeom prst="rect">
            <a:avLst/>
          </a:prstGeom>
          <a:noFill/>
          <a:ln>
            <a:noFill/>
          </a:ln>
        </p:spPr>
      </p:pic>
      <p:pic>
        <p:nvPicPr>
          <p:cNvPr id="90" name="Google Shape;90;p1" descr="En bild som visar tecknad serie, Rollfigur, Animering, Tecknade serier&#10;&#10;AI-genererat innehåll kan vara felaktigt."/>
          <p:cNvPicPr preferRelativeResize="0"/>
          <p:nvPr/>
        </p:nvPicPr>
        <p:blipFill rotWithShape="1">
          <a:blip r:embed="rId5">
            <a:alphaModFix/>
          </a:blip>
          <a:srcRect r="5330"/>
          <a:stretch>
            <a:fillRect/>
          </a:stretch>
        </p:blipFill>
        <p:spPr>
          <a:xfrm>
            <a:off x="-409861" y="1368653"/>
            <a:ext cx="11382662" cy="6838462"/>
          </a:xfrm>
          <a:prstGeom prst="rect">
            <a:avLst/>
          </a:prstGeom>
          <a:noFill/>
          <a:ln>
            <a:noFill/>
          </a:ln>
        </p:spPr>
      </p:pic>
      <p:sp>
        <p:nvSpPr>
          <p:cNvPr id="91" name="Google Shape;91;p1"/>
          <p:cNvSpPr txBox="1"/>
          <p:nvPr/>
        </p:nvSpPr>
        <p:spPr>
          <a:xfrm>
            <a:off x="30691" y="2480264"/>
            <a:ext cx="9332903"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6000" i="1" dirty="0">
                <a:solidFill>
                  <a:schemeClr val="lt1"/>
                </a:solidFill>
                <a:latin typeface="Impact"/>
                <a:ea typeface="Impact"/>
                <a:cs typeface="Impact"/>
                <a:sym typeface="Impact"/>
              </a:rPr>
              <a:t>Vårdnadshavar</a:t>
            </a:r>
            <a:r>
              <a:rPr lang="sv-SE" sz="6000" b="0" i="1" u="none" strike="noStrike" cap="none" dirty="0">
                <a:solidFill>
                  <a:schemeClr val="lt1"/>
                </a:solidFill>
                <a:latin typeface="Impact"/>
                <a:ea typeface="Impact"/>
                <a:cs typeface="Impact"/>
                <a:sym typeface="Impact"/>
              </a:rPr>
              <a:t>träff</a:t>
            </a:r>
            <a:endParaRPr sz="1000" dirty="0"/>
          </a:p>
        </p:txBody>
      </p:sp>
      <p:sp>
        <p:nvSpPr>
          <p:cNvPr id="92" name="Google Shape;92;p1"/>
          <p:cNvSpPr txBox="1"/>
          <p:nvPr/>
        </p:nvSpPr>
        <p:spPr>
          <a:xfrm>
            <a:off x="1279235" y="810512"/>
            <a:ext cx="247099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2000">
                <a:solidFill>
                  <a:srgbClr val="FFFFFF"/>
                </a:solidFill>
                <a:latin typeface="Arial"/>
                <a:ea typeface="Arial"/>
                <a:cs typeface="Arial"/>
                <a:sym typeface="Arial"/>
              </a:rPr>
              <a:t>BKV Norrtälje</a:t>
            </a:r>
            <a:endParaRPr/>
          </a:p>
        </p:txBody>
      </p:sp>
      <p:sp>
        <p:nvSpPr>
          <p:cNvPr id="93" name="Google Shape;93;p1"/>
          <p:cNvSpPr txBox="1"/>
          <p:nvPr/>
        </p:nvSpPr>
        <p:spPr>
          <a:xfrm>
            <a:off x="2093898" y="3307035"/>
            <a:ext cx="4141500" cy="861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5000" i="1" dirty="0">
                <a:solidFill>
                  <a:schemeClr val="lt1"/>
                </a:solidFill>
                <a:latin typeface="Impact"/>
                <a:sym typeface="Impact"/>
              </a:rPr>
              <a:t>P2012</a:t>
            </a:r>
            <a:endParaRPr sz="5000" dirty="0"/>
          </a:p>
        </p:txBody>
      </p:sp>
      <p:sp>
        <p:nvSpPr>
          <p:cNvPr id="94" name="Google Shape;94;p1"/>
          <p:cNvSpPr txBox="1"/>
          <p:nvPr/>
        </p:nvSpPr>
        <p:spPr>
          <a:xfrm>
            <a:off x="1722868" y="4914872"/>
            <a:ext cx="4512530"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2800" b="1" dirty="0">
                <a:solidFill>
                  <a:schemeClr val="dk1"/>
                </a:solidFill>
                <a:latin typeface="Calibri"/>
                <a:ea typeface="Calibri"/>
                <a:cs typeface="Calibri"/>
                <a:sym typeface="Calibri"/>
              </a:rPr>
              <a:t>Onsdag 21 oktober 2026</a:t>
            </a:r>
            <a:endParaRPr sz="2800" b="1" dirty="0">
              <a:solidFill>
                <a:schemeClr val="dk1"/>
              </a:solidFill>
              <a:latin typeface="Calibri"/>
              <a:ea typeface="Calibri"/>
              <a:cs typeface="Calibri"/>
              <a:sym typeface="Calibri"/>
            </a:endParaRPr>
          </a:p>
        </p:txBody>
      </p:sp>
      <p:pic>
        <p:nvPicPr>
          <p:cNvPr id="95" name="Google Shape;95;p1" descr="En bild som visar text, Teckensnitt, symbol, Grafik&#10;&#10;AI-genererat innehåll kan vara felaktigt."/>
          <p:cNvPicPr preferRelativeResize="0"/>
          <p:nvPr/>
        </p:nvPicPr>
        <p:blipFill rotWithShape="1">
          <a:blip r:embed="rId6">
            <a:alphaModFix/>
          </a:blip>
          <a:srcRect/>
          <a:stretch/>
        </p:blipFill>
        <p:spPr>
          <a:xfrm>
            <a:off x="459786" y="481944"/>
            <a:ext cx="741998" cy="1137478"/>
          </a:xfrm>
          <a:prstGeom prst="rect">
            <a:avLst/>
          </a:prstGeom>
          <a:noFill/>
          <a:ln>
            <a:noFill/>
          </a:ln>
        </p:spPr>
      </p:pic>
      <p:sp>
        <p:nvSpPr>
          <p:cNvPr id="2" name="Google Shape;91;p1">
            <a:extLst>
              <a:ext uri="{FF2B5EF4-FFF2-40B4-BE49-F238E27FC236}">
                <a16:creationId xmlns:a16="http://schemas.microsoft.com/office/drawing/2014/main" id="{53390FB4-A4FE-3C03-E579-40E51219F300}"/>
              </a:ext>
            </a:extLst>
          </p:cNvPr>
          <p:cNvSpPr txBox="1"/>
          <p:nvPr/>
        </p:nvSpPr>
        <p:spPr>
          <a:xfrm>
            <a:off x="137970" y="6276662"/>
            <a:ext cx="5143500" cy="14465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8800" i="1" dirty="0">
                <a:solidFill>
                  <a:schemeClr val="lt1"/>
                </a:solidFill>
                <a:latin typeface="Impact"/>
                <a:ea typeface="Impact"/>
                <a:cs typeface="Impact"/>
                <a:sym typeface="Impact"/>
              </a:rPr>
              <a:t>Välkomna!</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3" descr="En bild som visar skärmbild, grafisk design, Grafik&#10;&#10;AI-genererat innehåll kan vara felaktigt."/>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p:cNvSpPr/>
          <p:nvPr/>
        </p:nvSpPr>
        <p:spPr>
          <a:xfrm rot="-5400000">
            <a:off x="3032023" y="-2632628"/>
            <a:ext cx="536780" cy="660082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p:cNvSpPr txBox="1"/>
          <p:nvPr/>
        </p:nvSpPr>
        <p:spPr>
          <a:xfrm>
            <a:off x="952501" y="332624"/>
            <a:ext cx="3062851"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b="1" i="1" dirty="0">
                <a:solidFill>
                  <a:schemeClr val="bg1"/>
                </a:solidFill>
                <a:latin typeface="Aptos" panose="020B0004020202020204" pitchFamily="34" charset="0"/>
                <a:sym typeface="Impact"/>
              </a:rPr>
              <a:t>AGENDA </a:t>
            </a:r>
            <a:r>
              <a:rPr lang="sv-SE" sz="2400" b="1" dirty="0">
                <a:solidFill>
                  <a:schemeClr val="lt1"/>
                </a:solidFill>
                <a:latin typeface="Aptos" panose="020B0004020202020204" pitchFamily="34" charset="0"/>
                <a:sym typeface="Arial"/>
              </a:rPr>
              <a:t> </a:t>
            </a:r>
            <a:endParaRPr sz="2400" dirty="0">
              <a:latin typeface="Aptos" panose="020B0004020202020204" pitchFamily="34" charset="0"/>
            </a:endParaRPr>
          </a:p>
        </p:txBody>
      </p:sp>
      <p:sp>
        <p:nvSpPr>
          <p:cNvPr id="2" name="Underrubrik 2">
            <a:extLst>
              <a:ext uri="{FF2B5EF4-FFF2-40B4-BE49-F238E27FC236}">
                <a16:creationId xmlns:a16="http://schemas.microsoft.com/office/drawing/2014/main" id="{73F4F1AC-3E2D-48BD-C4CF-0A47AB4AE243}"/>
              </a:ext>
            </a:extLst>
          </p:cNvPr>
          <p:cNvSpPr txBox="1">
            <a:spLocks/>
          </p:cNvSpPr>
          <p:nvPr/>
        </p:nvSpPr>
        <p:spPr>
          <a:xfrm>
            <a:off x="966922" y="952459"/>
            <a:ext cx="7269878" cy="6944517"/>
          </a:xfrm>
          <a:prstGeom prst="rect">
            <a:avLst/>
          </a:prstGeom>
        </p:spPr>
        <p:txBody>
          <a:bodyPr vert="horz" lIns="91440" tIns="45720" rIns="91440" bIns="4572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600"/>
              </a:spcBef>
              <a:spcAft>
                <a:spcPts val="600"/>
              </a:spcAft>
            </a:pPr>
            <a:endParaRPr lang="sv-SE" sz="2400" dirty="0">
              <a:latin typeface="Aptos" panose="020B0004020202020204" pitchFamily="34" charset="0"/>
            </a:endParaRPr>
          </a:p>
        </p:txBody>
      </p:sp>
      <p:sp>
        <p:nvSpPr>
          <p:cNvPr id="5" name="textruta 4">
            <a:extLst>
              <a:ext uri="{FF2B5EF4-FFF2-40B4-BE49-F238E27FC236}">
                <a16:creationId xmlns:a16="http://schemas.microsoft.com/office/drawing/2014/main" id="{F02784B4-7414-845C-6AB8-9BD17FEE1A8B}"/>
              </a:ext>
            </a:extLst>
          </p:cNvPr>
          <p:cNvSpPr txBox="1"/>
          <p:nvPr/>
        </p:nvSpPr>
        <p:spPr>
          <a:xfrm>
            <a:off x="312534" y="1273508"/>
            <a:ext cx="7183641" cy="4401205"/>
          </a:xfrm>
          <a:prstGeom prst="rect">
            <a:avLst/>
          </a:prstGeom>
          <a:noFill/>
        </p:spPr>
        <p:txBody>
          <a:bodyPr wrap="square">
            <a:spAutoFit/>
          </a:bodyPr>
          <a:lstStyle/>
          <a:p>
            <a:pPr>
              <a:buNone/>
            </a:pPr>
            <a:r>
              <a:rPr lang="sv-SE" sz="2800" b="1" dirty="0">
                <a:latin typeface="Aptos" panose="020B0004020202020204" pitchFamily="34" charset="0"/>
              </a:rPr>
              <a:t>Agenda Vårdnadshavarträff BKV Norrtälje</a:t>
            </a:r>
          </a:p>
          <a:p>
            <a:pPr>
              <a:buNone/>
            </a:pPr>
            <a:endParaRPr lang="sv-SE" sz="1800" dirty="0">
              <a:latin typeface="Aptos" panose="020B0004020202020204" pitchFamily="34" charset="0"/>
            </a:endParaRPr>
          </a:p>
          <a:p>
            <a:pPr>
              <a:buNone/>
            </a:pPr>
            <a:r>
              <a:rPr lang="sv-SE" sz="1800" b="1" dirty="0">
                <a:latin typeface="Aptos" panose="020B0004020202020204" pitchFamily="34" charset="0"/>
              </a:rPr>
              <a:t>ca 90 minuter</a:t>
            </a:r>
            <a:r>
              <a:rPr lang="sv-SE" sz="1800" dirty="0">
                <a:latin typeface="Aptos" panose="020B0004020202020204" pitchFamily="34" charset="0"/>
              </a:rPr>
              <a:t>:</a:t>
            </a:r>
          </a:p>
          <a:p>
            <a:pPr>
              <a:buNone/>
            </a:pPr>
            <a:endParaRPr lang="sv-SE" sz="1800" b="1" dirty="0">
              <a:latin typeface="Aptos" panose="020B0004020202020204" pitchFamily="34" charset="0"/>
            </a:endParaRPr>
          </a:p>
          <a:p>
            <a:pPr marL="342900" indent="-342900">
              <a:buFont typeface="+mj-lt"/>
              <a:buAutoNum type="arabicPeriod"/>
            </a:pPr>
            <a:r>
              <a:rPr lang="sv-SE" sz="1800" dirty="0">
                <a:latin typeface="Aptos" panose="020B0004020202020204" pitchFamily="34" charset="0"/>
              </a:rPr>
              <a:t>Välkomna och syfte med träffen</a:t>
            </a:r>
          </a:p>
          <a:p>
            <a:pPr marL="342900" indent="-342900">
              <a:buFont typeface="+mj-lt"/>
              <a:buAutoNum type="arabicPeriod"/>
            </a:pPr>
            <a:r>
              <a:rPr lang="sv-SE" sz="1800" dirty="0">
                <a:latin typeface="Aptos" panose="020B0004020202020204" pitchFamily="34" charset="0"/>
              </a:rPr>
              <a:t>Nuläge </a:t>
            </a:r>
            <a:r>
              <a:rPr lang="sv-SE" sz="1800" dirty="0" err="1">
                <a:latin typeface="Aptos" panose="020B0004020202020204" pitchFamily="34" charset="0"/>
              </a:rPr>
              <a:t>BKV´s</a:t>
            </a:r>
            <a:r>
              <a:rPr lang="sv-SE" sz="1800" dirty="0">
                <a:latin typeface="Aptos" panose="020B0004020202020204" pitchFamily="34" charset="0"/>
              </a:rPr>
              <a:t> verksamhet</a:t>
            </a:r>
          </a:p>
          <a:p>
            <a:pPr marL="342900" indent="-342900">
              <a:buFont typeface="+mj-lt"/>
              <a:buAutoNum type="arabicPeriod"/>
            </a:pPr>
            <a:r>
              <a:rPr lang="sv-SE" sz="1800" dirty="0">
                <a:latin typeface="Aptos" panose="020B0004020202020204" pitchFamily="34" charset="0"/>
              </a:rPr>
              <a:t>Tillbakablick – säsongen 2026</a:t>
            </a:r>
          </a:p>
          <a:p>
            <a:pPr marL="342900" indent="-342900">
              <a:buFont typeface="+mj-lt"/>
              <a:buAutoNum type="arabicPeriod"/>
            </a:pPr>
            <a:r>
              <a:rPr lang="sv-SE" sz="1800" dirty="0">
                <a:latin typeface="Aptos" panose="020B0004020202020204" pitchFamily="34" charset="0"/>
              </a:rPr>
              <a:t>Inför 2027 – vad förändras?</a:t>
            </a:r>
          </a:p>
          <a:p>
            <a:pPr marL="342900" indent="-342900">
              <a:buFont typeface="+mj-lt"/>
              <a:buAutoNum type="arabicPeriod"/>
            </a:pPr>
            <a:r>
              <a:rPr lang="sv-SE" sz="1800" dirty="0">
                <a:latin typeface="Aptos" panose="020B0004020202020204" pitchFamily="34" charset="0"/>
              </a:rPr>
              <a:t>Spelarutbildning – vägen framåt</a:t>
            </a:r>
          </a:p>
          <a:p>
            <a:pPr marL="342900" indent="-342900">
              <a:buFont typeface="+mj-lt"/>
              <a:buAutoNum type="arabicPeriod"/>
            </a:pPr>
            <a:r>
              <a:rPr lang="sv-SE" sz="1800" dirty="0">
                <a:latin typeface="Aptos" panose="020B0004020202020204" pitchFamily="34" charset="0"/>
              </a:rPr>
              <a:t>Samordnarna har ordet; förväntningar VH, ekonomi</a:t>
            </a:r>
            <a:r>
              <a:rPr lang="sv-SE" sz="1800">
                <a:latin typeface="Aptos" panose="020B0004020202020204" pitchFamily="34" charset="0"/>
              </a:rPr>
              <a:t>, sponsring, cup</a:t>
            </a:r>
            <a:endParaRPr lang="sv-SE" sz="1800" dirty="0">
              <a:latin typeface="Aptos" panose="020B0004020202020204" pitchFamily="34" charset="0"/>
            </a:endParaRPr>
          </a:p>
          <a:p>
            <a:pPr marL="342900" indent="-342900">
              <a:buFont typeface="+mj-lt"/>
              <a:buAutoNum type="arabicPeriod"/>
            </a:pPr>
            <a:r>
              <a:rPr lang="sv-SE" sz="1800" dirty="0">
                <a:latin typeface="Aptos" panose="020B0004020202020204" pitchFamily="34" charset="0"/>
              </a:rPr>
              <a:t>Föräldrautbildningen </a:t>
            </a:r>
          </a:p>
          <a:p>
            <a:pPr marL="342900" indent="-342900">
              <a:buFont typeface="+mj-lt"/>
              <a:buAutoNum type="arabicPeriod"/>
            </a:pPr>
            <a:r>
              <a:rPr lang="sv-SE" sz="1800" dirty="0" err="1">
                <a:latin typeface="Aptos" panose="020B0004020202020204" pitchFamily="34" charset="0"/>
              </a:rPr>
              <a:t>BKV:s</a:t>
            </a:r>
            <a:r>
              <a:rPr lang="sv-SE" sz="1800" dirty="0">
                <a:latin typeface="Aptos" panose="020B0004020202020204" pitchFamily="34" charset="0"/>
              </a:rPr>
              <a:t> värdegrund och trygg fotboll</a:t>
            </a:r>
          </a:p>
          <a:p>
            <a:pPr marL="342900" indent="-342900">
              <a:buFont typeface="+mj-lt"/>
              <a:buAutoNum type="arabicPeriod"/>
            </a:pPr>
            <a:r>
              <a:rPr lang="sv-SE" sz="1800" dirty="0">
                <a:latin typeface="Aptos" panose="020B0004020202020204" pitchFamily="34" charset="0"/>
              </a:rPr>
              <a:t>Kommunikation –vem kontaktar man?</a:t>
            </a:r>
          </a:p>
          <a:p>
            <a:pPr marL="342900" indent="-342900">
              <a:buFont typeface="+mj-lt"/>
              <a:buAutoNum type="arabicPeriod"/>
            </a:pPr>
            <a:r>
              <a:rPr lang="sv-SE" sz="1800" dirty="0">
                <a:latin typeface="Aptos" panose="020B0004020202020204" pitchFamily="34" charset="0"/>
              </a:rPr>
              <a:t>Frågor och dialog med vårdnadshavarna</a:t>
            </a:r>
          </a:p>
          <a:p>
            <a:pPr marL="342900" indent="-342900">
              <a:buFont typeface="+mj-lt"/>
              <a:buAutoNum type="arabicPeriod"/>
            </a:pPr>
            <a:r>
              <a:rPr lang="sv-SE" sz="1800" dirty="0">
                <a:latin typeface="Aptos" panose="020B0004020202020204" pitchFamily="34" charset="0"/>
              </a:rPr>
              <a:t>Sammanfattning &amp; vägen vidare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51A431F2-EDA1-421D-3D1B-10E6A46A700E}"/>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BFE3DEFD-103F-3B6A-B45F-A7BDC89B5CC2}"/>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F31EC511-0981-64B3-2B43-BDA3768F8FE9}"/>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AB1EF4AA-8948-C653-02A1-BBA3786F088A}"/>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7EF5B81B-873B-BDB3-D211-D79CF8A17248}"/>
              </a:ext>
            </a:extLst>
          </p:cNvPr>
          <p:cNvSpPr/>
          <p:nvPr/>
        </p:nvSpPr>
        <p:spPr>
          <a:xfrm rot="-5400000">
            <a:off x="2951082" y="-2697287"/>
            <a:ext cx="698664" cy="660082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2CA74BB4-5D30-3C18-DD2E-DA2D7C296356}"/>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07B74248-925D-ABF7-FFA9-DB287D47A60C}"/>
              </a:ext>
            </a:extLst>
          </p:cNvPr>
          <p:cNvSpPr txBox="1"/>
          <p:nvPr/>
        </p:nvSpPr>
        <p:spPr>
          <a:xfrm>
            <a:off x="952501" y="332624"/>
            <a:ext cx="5381624"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b="1" dirty="0">
                <a:solidFill>
                  <a:schemeClr val="bg1"/>
                </a:solidFill>
                <a:latin typeface="Aptos" panose="020B0004020202020204" pitchFamily="34" charset="0"/>
              </a:rPr>
              <a:t>Välkomna och syftet med träffen</a:t>
            </a:r>
            <a:r>
              <a:rPr lang="sv-SE" sz="2400" b="1" i="1" dirty="0">
                <a:solidFill>
                  <a:schemeClr val="bg1"/>
                </a:solidFill>
                <a:latin typeface="Aptos" panose="020B0004020202020204" pitchFamily="34" charset="0"/>
                <a:sym typeface="Impact"/>
              </a:rPr>
              <a:t> </a:t>
            </a:r>
            <a:r>
              <a:rPr lang="sv-SE" sz="2400" b="1" dirty="0">
                <a:solidFill>
                  <a:schemeClr val="bg1"/>
                </a:solidFill>
                <a:latin typeface="Aptos" panose="020B0004020202020204" pitchFamily="34" charset="0"/>
                <a:sym typeface="Arial"/>
              </a:rPr>
              <a:t> </a:t>
            </a:r>
            <a:endParaRPr sz="2400" b="1" dirty="0">
              <a:solidFill>
                <a:schemeClr val="bg1"/>
              </a:solidFill>
              <a:latin typeface="Aptos" panose="020B0004020202020204" pitchFamily="34" charset="0"/>
            </a:endParaRPr>
          </a:p>
        </p:txBody>
      </p:sp>
      <p:sp>
        <p:nvSpPr>
          <p:cNvPr id="6" name="textruta 5">
            <a:extLst>
              <a:ext uri="{FF2B5EF4-FFF2-40B4-BE49-F238E27FC236}">
                <a16:creationId xmlns:a16="http://schemas.microsoft.com/office/drawing/2014/main" id="{6EFD2A71-D0F0-06F9-930B-A95D0F081933}"/>
              </a:ext>
            </a:extLst>
          </p:cNvPr>
          <p:cNvSpPr txBox="1"/>
          <p:nvPr/>
        </p:nvSpPr>
        <p:spPr>
          <a:xfrm>
            <a:off x="828136" y="1356228"/>
            <a:ext cx="6452557" cy="5109091"/>
          </a:xfrm>
          <a:prstGeom prst="rect">
            <a:avLst/>
          </a:prstGeom>
          <a:noFill/>
        </p:spPr>
        <p:txBody>
          <a:bodyPr wrap="square">
            <a:spAutoFit/>
          </a:bodyPr>
          <a:lstStyle/>
          <a:p>
            <a:r>
              <a:rPr lang="sv-SE" sz="2400" dirty="0">
                <a:latin typeface="Aptos" panose="020B0004020202020204" pitchFamily="34" charset="0"/>
              </a:rPr>
              <a:t>Alla lag i BKV genomför vårdnadshavarträff minst två gånger om året där representanter från Sportkontor/Styrelse medverkar. </a:t>
            </a:r>
          </a:p>
          <a:p>
            <a:endParaRPr lang="sv-SE" sz="2400" dirty="0">
              <a:latin typeface="Aptos" panose="020B0004020202020204" pitchFamily="34" charset="0"/>
            </a:endParaRPr>
          </a:p>
          <a:p>
            <a:r>
              <a:rPr lang="sv-SE" sz="2400" dirty="0">
                <a:latin typeface="Aptos" panose="020B0004020202020204" pitchFamily="34" charset="0"/>
              </a:rPr>
              <a:t>Detta för att säkerställa att viktigt information delges och att alla lagen har jämn och tydligt nivå på sina vårdnadshavarträffar</a:t>
            </a:r>
          </a:p>
          <a:p>
            <a:endParaRPr lang="sv-SE" sz="2400" dirty="0">
              <a:latin typeface="Aptos" panose="020B0004020202020204" pitchFamily="34" charset="0"/>
            </a:endParaRPr>
          </a:p>
          <a:p>
            <a:r>
              <a:rPr lang="sv-SE" sz="2400" dirty="0">
                <a:latin typeface="Aptos" panose="020B0004020202020204" pitchFamily="34" charset="0"/>
              </a:rPr>
              <a:t>"Vi vill inte bara informera – vi vill lyssna. Vårdnadshavarna är en viktig del av </a:t>
            </a:r>
            <a:r>
              <a:rPr lang="sv-SE" sz="2400" dirty="0" err="1">
                <a:latin typeface="Aptos" panose="020B0004020202020204" pitchFamily="34" charset="0"/>
              </a:rPr>
              <a:t>BKV:s</a:t>
            </a:r>
            <a:r>
              <a:rPr lang="sv-SE" sz="2400" dirty="0">
                <a:latin typeface="Aptos" panose="020B0004020202020204" pitchFamily="34" charset="0"/>
              </a:rPr>
              <a:t> verksamhet och era erfarenheter och synpunkter ska vara med när vi utvecklar föreningen och laget inför 2027."</a:t>
            </a:r>
          </a:p>
          <a:p>
            <a:endParaRPr lang="sv-SE" dirty="0"/>
          </a:p>
        </p:txBody>
      </p:sp>
    </p:spTree>
    <p:extLst>
      <p:ext uri="{BB962C8B-B14F-4D97-AF65-F5344CB8AC3E}">
        <p14:creationId xmlns:p14="http://schemas.microsoft.com/office/powerpoint/2010/main" val="1170454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2C804639-3470-E7D6-17FC-5BCC2C8A826C}"/>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72531880-D359-99ED-4847-6166A01767B0}"/>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5CB8CE3B-5C63-CB53-7CCE-E595D8AB31BC}"/>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6225682E-A0EF-8E7C-42A8-B055EF063B25}"/>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FFC7D549-7770-7795-5CDB-7CEE064B2713}"/>
              </a:ext>
            </a:extLst>
          </p:cNvPr>
          <p:cNvSpPr/>
          <p:nvPr/>
        </p:nvSpPr>
        <p:spPr>
          <a:xfrm rot="-5400000">
            <a:off x="2951082" y="-2697287"/>
            <a:ext cx="698664" cy="660082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2808E431-D95C-4E29-92AF-46A393F66243}"/>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7D60A62D-BD4C-59B4-C6AB-759DD3A0BC65}"/>
              </a:ext>
            </a:extLst>
          </p:cNvPr>
          <p:cNvSpPr txBox="1"/>
          <p:nvPr/>
        </p:nvSpPr>
        <p:spPr>
          <a:xfrm>
            <a:off x="952501" y="332624"/>
            <a:ext cx="5076824"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b="1" dirty="0" err="1">
                <a:solidFill>
                  <a:schemeClr val="bg1"/>
                </a:solidFill>
              </a:rPr>
              <a:t>BKV:s</a:t>
            </a:r>
            <a:r>
              <a:rPr lang="sv-SE" sz="2400" b="1" dirty="0">
                <a:solidFill>
                  <a:schemeClr val="bg1"/>
                </a:solidFill>
              </a:rPr>
              <a:t> verksamhet – nuläge</a:t>
            </a:r>
            <a:endParaRPr sz="2400" b="1" dirty="0">
              <a:solidFill>
                <a:schemeClr val="bg1"/>
              </a:solidFill>
              <a:latin typeface="Aptos" panose="020B0004020202020204" pitchFamily="34" charset="0"/>
            </a:endParaRPr>
          </a:p>
        </p:txBody>
      </p:sp>
      <p:pic>
        <p:nvPicPr>
          <p:cNvPr id="33" name="Bildobjekt 32">
            <a:extLst>
              <a:ext uri="{FF2B5EF4-FFF2-40B4-BE49-F238E27FC236}">
                <a16:creationId xmlns:a16="http://schemas.microsoft.com/office/drawing/2014/main" id="{1B503C1F-FFBF-69C0-9F7B-E24F8A045D56}"/>
              </a:ext>
            </a:extLst>
          </p:cNvPr>
          <p:cNvPicPr>
            <a:picLocks noChangeAspect="1"/>
          </p:cNvPicPr>
          <p:nvPr/>
        </p:nvPicPr>
        <p:blipFill>
          <a:blip r:embed="rId5"/>
          <a:srcRect t="2390"/>
          <a:stretch>
            <a:fillRect/>
          </a:stretch>
        </p:blipFill>
        <p:spPr>
          <a:xfrm>
            <a:off x="517057" y="1508695"/>
            <a:ext cx="3231639" cy="2648367"/>
          </a:xfrm>
          <a:prstGeom prst="rect">
            <a:avLst/>
          </a:prstGeom>
        </p:spPr>
      </p:pic>
      <p:pic>
        <p:nvPicPr>
          <p:cNvPr id="35" name="Bildobjekt 34">
            <a:extLst>
              <a:ext uri="{FF2B5EF4-FFF2-40B4-BE49-F238E27FC236}">
                <a16:creationId xmlns:a16="http://schemas.microsoft.com/office/drawing/2014/main" id="{F9340FBE-B420-F5A2-A521-2D0604A51A6E}"/>
              </a:ext>
            </a:extLst>
          </p:cNvPr>
          <p:cNvPicPr>
            <a:picLocks noChangeAspect="1"/>
          </p:cNvPicPr>
          <p:nvPr/>
        </p:nvPicPr>
        <p:blipFill>
          <a:blip r:embed="rId6"/>
          <a:stretch>
            <a:fillRect/>
          </a:stretch>
        </p:blipFill>
        <p:spPr>
          <a:xfrm>
            <a:off x="5334323" y="1128003"/>
            <a:ext cx="5382276" cy="3893912"/>
          </a:xfrm>
          <a:prstGeom prst="rect">
            <a:avLst/>
          </a:prstGeom>
        </p:spPr>
      </p:pic>
      <p:pic>
        <p:nvPicPr>
          <p:cNvPr id="39" name="Bildobjekt 38">
            <a:extLst>
              <a:ext uri="{FF2B5EF4-FFF2-40B4-BE49-F238E27FC236}">
                <a16:creationId xmlns:a16="http://schemas.microsoft.com/office/drawing/2014/main" id="{B69B3B42-8AF6-9D22-23B1-EC9C32DC2221}"/>
              </a:ext>
            </a:extLst>
          </p:cNvPr>
          <p:cNvPicPr>
            <a:picLocks noChangeAspect="1"/>
          </p:cNvPicPr>
          <p:nvPr/>
        </p:nvPicPr>
        <p:blipFill>
          <a:blip r:embed="rId7"/>
          <a:stretch>
            <a:fillRect/>
          </a:stretch>
        </p:blipFill>
        <p:spPr>
          <a:xfrm>
            <a:off x="318447" y="4399280"/>
            <a:ext cx="4981205" cy="2648367"/>
          </a:xfrm>
          <a:prstGeom prst="rect">
            <a:avLst/>
          </a:prstGeom>
        </p:spPr>
      </p:pic>
    </p:spTree>
    <p:extLst>
      <p:ext uri="{BB962C8B-B14F-4D97-AF65-F5344CB8AC3E}">
        <p14:creationId xmlns:p14="http://schemas.microsoft.com/office/powerpoint/2010/main" val="1597320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36F4D361-D30C-DAC4-8396-D2197727698E}"/>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5211103F-3DD0-BB61-8DA1-ABB2D0203D11}"/>
              </a:ext>
            </a:extLst>
          </p:cNvPr>
          <p:cNvPicPr preferRelativeResize="0"/>
          <p:nvPr/>
        </p:nvPicPr>
        <p:blipFill rotWithShape="1">
          <a:blip r:embed="rId3">
            <a:alphaModFix/>
          </a:blip>
          <a:srcRect l="1" r="139"/>
          <a:stretch>
            <a:fillRect/>
          </a:stretch>
        </p:blipFill>
        <p:spPr>
          <a:xfrm>
            <a:off x="0" y="0"/>
            <a:ext cx="10972800" cy="8257796"/>
          </a:xfrm>
          <a:prstGeom prst="rect">
            <a:avLst/>
          </a:prstGeom>
          <a:noFill/>
          <a:ln>
            <a:noFill/>
          </a:ln>
        </p:spPr>
      </p:pic>
      <p:sp>
        <p:nvSpPr>
          <p:cNvPr id="111" name="Google Shape;111;p3">
            <a:extLst>
              <a:ext uri="{FF2B5EF4-FFF2-40B4-BE49-F238E27FC236}">
                <a16:creationId xmlns:a16="http://schemas.microsoft.com/office/drawing/2014/main" id="{758097AE-DF80-04B4-EEDE-F08B36E68BE0}"/>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4B8F329A-9F14-9A96-9661-54BC38CC4D28}"/>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90199AC4-97E1-A11C-6918-3343CEEE415E}"/>
              </a:ext>
            </a:extLst>
          </p:cNvPr>
          <p:cNvSpPr/>
          <p:nvPr/>
        </p:nvSpPr>
        <p:spPr>
          <a:xfrm rot="-5400000">
            <a:off x="2951082" y="-2697287"/>
            <a:ext cx="698664" cy="660082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C05DEA93-1B03-D58B-5957-72B5DE70177B}"/>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9F406BC7-89E8-88DF-0486-B5DF06ADFB91}"/>
              </a:ext>
            </a:extLst>
          </p:cNvPr>
          <p:cNvSpPr txBox="1"/>
          <p:nvPr/>
        </p:nvSpPr>
        <p:spPr>
          <a:xfrm>
            <a:off x="952501" y="332624"/>
            <a:ext cx="504824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b="1" dirty="0">
                <a:solidFill>
                  <a:schemeClr val="bg1"/>
                </a:solidFill>
                <a:latin typeface="Aptos" panose="020B0004020202020204" pitchFamily="34" charset="0"/>
              </a:rPr>
              <a:t>Tillbakablick – säsongen 2026</a:t>
            </a:r>
            <a:r>
              <a:rPr lang="sv-SE" sz="2400" b="1" i="1" dirty="0">
                <a:solidFill>
                  <a:schemeClr val="bg1"/>
                </a:solidFill>
                <a:latin typeface="Aptos" panose="020B0004020202020204" pitchFamily="34" charset="0"/>
                <a:sym typeface="Impact"/>
              </a:rPr>
              <a:t> </a:t>
            </a:r>
            <a:r>
              <a:rPr lang="sv-SE" sz="2400" b="1" dirty="0">
                <a:solidFill>
                  <a:schemeClr val="bg1"/>
                </a:solidFill>
                <a:latin typeface="Aptos" panose="020B0004020202020204" pitchFamily="34" charset="0"/>
                <a:sym typeface="Arial"/>
              </a:rPr>
              <a:t> </a:t>
            </a:r>
            <a:endParaRPr sz="2400" b="1" dirty="0">
              <a:solidFill>
                <a:schemeClr val="bg1"/>
              </a:solidFill>
              <a:latin typeface="Aptos" panose="020B0004020202020204" pitchFamily="34" charset="0"/>
            </a:endParaRPr>
          </a:p>
        </p:txBody>
      </p:sp>
      <p:sp>
        <p:nvSpPr>
          <p:cNvPr id="9" name="Rektangel med rundade hörn 3">
            <a:extLst>
              <a:ext uri="{FF2B5EF4-FFF2-40B4-BE49-F238E27FC236}">
                <a16:creationId xmlns:a16="http://schemas.microsoft.com/office/drawing/2014/main" id="{0FED7FA7-5F81-340A-1FBE-551B6761CB4A}"/>
              </a:ext>
            </a:extLst>
          </p:cNvPr>
          <p:cNvSpPr/>
          <p:nvPr/>
        </p:nvSpPr>
        <p:spPr>
          <a:xfrm>
            <a:off x="233363" y="1266476"/>
            <a:ext cx="9737199" cy="589032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dirty="0">
                <a:latin typeface="Aptos" panose="020B0004020202020204" pitchFamily="34" charset="0"/>
              </a:rPr>
              <a:t>genomför vårdnadshavarträff minst två gånger om året där representanter från Sportkontor/Styrelse medverkar. </a:t>
            </a:r>
          </a:p>
          <a:p>
            <a:endParaRPr lang="sv-SE" dirty="0">
              <a:latin typeface="Aptos" panose="020B0004020202020204" pitchFamily="34" charset="0"/>
            </a:endParaRPr>
          </a:p>
          <a:p>
            <a:r>
              <a:rPr lang="sv-SE" dirty="0">
                <a:latin typeface="Aptos" panose="020B0004020202020204" pitchFamily="34" charset="0"/>
              </a:rPr>
              <a:t>Säkerställa att viktigt information delges och att alla lagen har jämn och tydligt nivå på sina vårdnadshavarträffar</a:t>
            </a:r>
          </a:p>
          <a:p>
            <a:endParaRPr lang="sv-SE" dirty="0">
              <a:latin typeface="Aptos" panose="020B0004020202020204" pitchFamily="34" charset="0"/>
            </a:endParaRPr>
          </a:p>
          <a:p>
            <a:r>
              <a:rPr lang="sv-SE" dirty="0">
                <a:latin typeface="Aptos" panose="020B0004020202020204" pitchFamily="34" charset="0"/>
              </a:rPr>
              <a:t>"Vi vill inte bara informera – vi vill lyssna. Vårdnadshavarna är en viktig del av </a:t>
            </a:r>
            <a:r>
              <a:rPr lang="sv-SE" dirty="0" err="1">
                <a:latin typeface="Aptos" panose="020B0004020202020204" pitchFamily="34" charset="0"/>
              </a:rPr>
              <a:t>BKV:s</a:t>
            </a:r>
            <a:r>
              <a:rPr lang="sv-SE" dirty="0">
                <a:latin typeface="Aptos" panose="020B0004020202020204" pitchFamily="34" charset="0"/>
              </a:rPr>
              <a:t> verksamhet och era erfarenheter och </a:t>
            </a:r>
            <a:r>
              <a:rPr lang="sv-SE" dirty="0" err="1">
                <a:latin typeface="Aptos" panose="020B0004020202020204" pitchFamily="34" charset="0"/>
              </a:rPr>
              <a:t>sAlla</a:t>
            </a:r>
            <a:r>
              <a:rPr lang="sv-SE" dirty="0">
                <a:latin typeface="Aptos" panose="020B0004020202020204" pitchFamily="34" charset="0"/>
              </a:rPr>
              <a:t> lag i BKV genomför vårdnadshavarträff minst två gånger om året där representanter från Sportkontor/Styrelse medverkar. </a:t>
            </a:r>
          </a:p>
          <a:p>
            <a:endParaRPr lang="sv-SE" dirty="0">
              <a:latin typeface="Aptos" panose="020B0004020202020204" pitchFamily="34" charset="0"/>
            </a:endParaRPr>
          </a:p>
          <a:p>
            <a:r>
              <a:rPr lang="sv-SE" dirty="0">
                <a:latin typeface="Aptos" panose="020B0004020202020204" pitchFamily="34" charset="0"/>
              </a:rPr>
              <a:t>Detta för att säkerställa att viktigt information delges och att alla lagen har jämn och tydligt nivå på sina vårdnadshavarträffar</a:t>
            </a:r>
          </a:p>
          <a:p>
            <a:r>
              <a:rPr lang="sv-SE" dirty="0">
                <a:latin typeface="Aptos" panose="020B0004020202020204" pitchFamily="34" charset="0"/>
              </a:rPr>
              <a:t>Alla lag i BKV genomför vårdnadshavarträff minst två gånger om året där representanter från Sportkontor/Styrelse medverkar. </a:t>
            </a:r>
          </a:p>
          <a:p>
            <a:endParaRPr lang="sv-SE" dirty="0">
              <a:latin typeface="Aptos" panose="020B0004020202020204" pitchFamily="34" charset="0"/>
            </a:endParaRPr>
          </a:p>
          <a:p>
            <a:r>
              <a:rPr lang="sv-SE" dirty="0">
                <a:latin typeface="Aptos" panose="020B0004020202020204" pitchFamily="34" charset="0"/>
              </a:rPr>
              <a:t>Detta för att säkerställa att viktigt information delges och att alla lagen har jämn och tydligt nivå på sina vårdnadshavarträffar</a:t>
            </a:r>
          </a:p>
          <a:p>
            <a:endParaRPr lang="sv-SE" dirty="0">
              <a:latin typeface="Aptos" panose="020B0004020202020204" pitchFamily="34" charset="0"/>
            </a:endParaRPr>
          </a:p>
          <a:p>
            <a:r>
              <a:rPr lang="sv-SE" dirty="0">
                <a:latin typeface="Aptos" panose="020B0004020202020204" pitchFamily="34" charset="0"/>
              </a:rPr>
              <a:t>"Vi vill inte bara informera – vi vill lyssna. Vårdnadshavarna är en viktig del av </a:t>
            </a:r>
            <a:r>
              <a:rPr lang="sv-SE" dirty="0" err="1">
                <a:latin typeface="Aptos" panose="020B0004020202020204" pitchFamily="34" charset="0"/>
              </a:rPr>
              <a:t>BKV:s</a:t>
            </a:r>
            <a:r>
              <a:rPr lang="sv-SE" dirty="0">
                <a:latin typeface="Aptos" panose="020B0004020202020204" pitchFamily="34" charset="0"/>
              </a:rPr>
              <a:t> verksamhet och era erfarenheter och synpunkter ska vara med när vi utvecklar föreningen och laget inför 2027."</a:t>
            </a:r>
          </a:p>
          <a:p>
            <a:r>
              <a:rPr lang="sv-SE" dirty="0">
                <a:latin typeface="Aptos" panose="020B0004020202020204" pitchFamily="34" charset="0"/>
              </a:rPr>
              <a:t>Alla lag i BKV genomför vårdnadshavarträff minst två gånger om året där representanter från Sportkontor/Styrelse medverkar. </a:t>
            </a:r>
          </a:p>
          <a:p>
            <a:endParaRPr lang="sv-SE" dirty="0">
              <a:latin typeface="Aptos" panose="020B0004020202020204" pitchFamily="34" charset="0"/>
            </a:endParaRPr>
          </a:p>
          <a:p>
            <a:r>
              <a:rPr lang="sv-SE" dirty="0">
                <a:latin typeface="Aptos" panose="020B0004020202020204" pitchFamily="34" charset="0"/>
              </a:rPr>
              <a:t>Detta för att säkerställa att viktigt information delges och att alla lagen har jämn och tydligt nivå på sina vårdnadshavarträffar</a:t>
            </a:r>
          </a:p>
          <a:p>
            <a:endParaRPr lang="sv-SE" dirty="0">
              <a:latin typeface="Aptos" panose="020B0004020202020204" pitchFamily="34" charset="0"/>
            </a:endParaRPr>
          </a:p>
          <a:p>
            <a:r>
              <a:rPr lang="sv-SE" dirty="0">
                <a:latin typeface="Aptos" panose="020B0004020202020204" pitchFamily="34" charset="0"/>
              </a:rPr>
              <a:t>"Vi vill inte bara informera – vi vill lyssna. Vårdnadshavarna är en viktig del av </a:t>
            </a:r>
            <a:r>
              <a:rPr lang="sv-SE" dirty="0" err="1">
                <a:latin typeface="Aptos" panose="020B0004020202020204" pitchFamily="34" charset="0"/>
              </a:rPr>
              <a:t>BKV:s</a:t>
            </a:r>
            <a:r>
              <a:rPr lang="sv-SE" dirty="0">
                <a:latin typeface="Aptos" panose="020B0004020202020204" pitchFamily="34" charset="0"/>
              </a:rPr>
              <a:t> verksamhet och era erfarenheter och synpunkter ska vara med när vi utvecklar föreningen och laget inför 2027."</a:t>
            </a:r>
          </a:p>
          <a:p>
            <a:endParaRPr lang="sv-SE" dirty="0">
              <a:latin typeface="Aptos" panose="020B0004020202020204" pitchFamily="34" charset="0"/>
            </a:endParaRPr>
          </a:p>
          <a:p>
            <a:r>
              <a:rPr lang="sv-SE" dirty="0">
                <a:latin typeface="Aptos" panose="020B0004020202020204" pitchFamily="34" charset="0"/>
              </a:rPr>
              <a:t>"Vi vill inte bara informera – vi vill lyssna. Vårdnadshavarna är en viktig del av </a:t>
            </a:r>
            <a:r>
              <a:rPr lang="sv-SE" dirty="0" err="1">
                <a:latin typeface="Aptos" panose="020B0004020202020204" pitchFamily="34" charset="0"/>
              </a:rPr>
              <a:t>BKV:s</a:t>
            </a:r>
            <a:r>
              <a:rPr lang="sv-SE" dirty="0">
                <a:latin typeface="Aptos" panose="020B0004020202020204" pitchFamily="34" charset="0"/>
              </a:rPr>
              <a:t> verksamhet och era erfarenheter och synpunkter ska vara med när vi utvecklar föreningen och laget inför 2027."</a:t>
            </a:r>
          </a:p>
          <a:p>
            <a:r>
              <a:rPr lang="sv-SE" dirty="0" err="1">
                <a:latin typeface="Aptos" panose="020B0004020202020204" pitchFamily="34" charset="0"/>
              </a:rPr>
              <a:t>ynpunkter</a:t>
            </a:r>
            <a:r>
              <a:rPr lang="sv-SE" dirty="0">
                <a:latin typeface="Aptos" panose="020B0004020202020204" pitchFamily="34" charset="0"/>
              </a:rPr>
              <a:t> ska vara med när vi utvecklar föreningen och laget inför 2027."</a:t>
            </a:r>
          </a:p>
        </p:txBody>
      </p:sp>
      <p:sp>
        <p:nvSpPr>
          <p:cNvPr id="11" name="textruta 10">
            <a:extLst>
              <a:ext uri="{FF2B5EF4-FFF2-40B4-BE49-F238E27FC236}">
                <a16:creationId xmlns:a16="http://schemas.microsoft.com/office/drawing/2014/main" id="{492F5A16-4576-4B90-530F-5FDDCB13AFB8}"/>
              </a:ext>
            </a:extLst>
          </p:cNvPr>
          <p:cNvSpPr txBox="1"/>
          <p:nvPr/>
        </p:nvSpPr>
        <p:spPr>
          <a:xfrm>
            <a:off x="893147" y="1515785"/>
            <a:ext cx="1723647" cy="2677656"/>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SPELARE</a:t>
            </a:r>
          </a:p>
          <a:p>
            <a:pPr lvl="0"/>
            <a:r>
              <a:rPr lang="sv-SE" sz="2400" i="1" dirty="0">
                <a:solidFill>
                  <a:schemeClr val="tx1"/>
                </a:solidFill>
                <a:latin typeface="Impact"/>
                <a:ea typeface="Impact"/>
                <a:cs typeface="Impact"/>
                <a:sym typeface="Impact"/>
              </a:rPr>
              <a:t>Flera har slutat men det har också kommit nya spelare</a:t>
            </a:r>
          </a:p>
        </p:txBody>
      </p:sp>
      <p:sp>
        <p:nvSpPr>
          <p:cNvPr id="13" name="textruta 12">
            <a:extLst>
              <a:ext uri="{FF2B5EF4-FFF2-40B4-BE49-F238E27FC236}">
                <a16:creationId xmlns:a16="http://schemas.microsoft.com/office/drawing/2014/main" id="{512E0854-43EE-AE71-49E2-33D27D6E27E6}"/>
              </a:ext>
            </a:extLst>
          </p:cNvPr>
          <p:cNvSpPr txBox="1"/>
          <p:nvPr/>
        </p:nvSpPr>
        <p:spPr>
          <a:xfrm>
            <a:off x="3893908" y="1515785"/>
            <a:ext cx="2299858" cy="1200329"/>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HUVUDTRÄNARE</a:t>
            </a:r>
          </a:p>
          <a:p>
            <a:pPr lvl="0"/>
            <a:r>
              <a:rPr lang="sv-SE" sz="2400" i="1" dirty="0">
                <a:solidFill>
                  <a:schemeClr val="tx1"/>
                </a:solidFill>
                <a:latin typeface="Impact"/>
                <a:sym typeface="Impact"/>
              </a:rPr>
              <a:t>Andreas G och Niklas S</a:t>
            </a:r>
            <a:endParaRPr lang="sv-SE" sz="2400" dirty="0">
              <a:solidFill>
                <a:schemeClr val="tx1"/>
              </a:solidFill>
            </a:endParaRPr>
          </a:p>
        </p:txBody>
      </p:sp>
      <p:sp>
        <p:nvSpPr>
          <p:cNvPr id="15" name="textruta 14">
            <a:extLst>
              <a:ext uri="{FF2B5EF4-FFF2-40B4-BE49-F238E27FC236}">
                <a16:creationId xmlns:a16="http://schemas.microsoft.com/office/drawing/2014/main" id="{4A1C47DC-F75A-B72D-1649-A47280E74A1F}"/>
              </a:ext>
            </a:extLst>
          </p:cNvPr>
          <p:cNvSpPr txBox="1"/>
          <p:nvPr/>
        </p:nvSpPr>
        <p:spPr>
          <a:xfrm>
            <a:off x="6776343" y="1515785"/>
            <a:ext cx="2487827" cy="830997"/>
          </a:xfrm>
          <a:prstGeom prst="rect">
            <a:avLst/>
          </a:prstGeom>
          <a:noFill/>
        </p:spPr>
        <p:txBody>
          <a:bodyPr wrap="square" rtlCol="0">
            <a:spAutoFit/>
          </a:bodyPr>
          <a:lstStyle/>
          <a:p>
            <a:pPr lvl="0"/>
            <a:r>
              <a:rPr lang="sv-SE" sz="2400" i="1" dirty="0">
                <a:solidFill>
                  <a:schemeClr val="tx1"/>
                </a:solidFill>
                <a:latin typeface="Impact"/>
                <a:sym typeface="Impact"/>
              </a:rPr>
              <a:t>SAMORDNARE</a:t>
            </a:r>
          </a:p>
          <a:p>
            <a:pPr lvl="0"/>
            <a:r>
              <a:rPr lang="sv-SE" sz="2400" i="1" dirty="0">
                <a:solidFill>
                  <a:schemeClr val="tx1"/>
                </a:solidFill>
                <a:latin typeface="Impact"/>
                <a:sym typeface="Impact"/>
              </a:rPr>
              <a:t>My och Brigitte</a:t>
            </a:r>
            <a:endParaRPr lang="sv-SE" sz="2400" dirty="0">
              <a:solidFill>
                <a:schemeClr val="tx1"/>
              </a:solidFill>
            </a:endParaRPr>
          </a:p>
        </p:txBody>
      </p:sp>
      <p:sp>
        <p:nvSpPr>
          <p:cNvPr id="17" name="textruta 16">
            <a:extLst>
              <a:ext uri="{FF2B5EF4-FFF2-40B4-BE49-F238E27FC236}">
                <a16:creationId xmlns:a16="http://schemas.microsoft.com/office/drawing/2014/main" id="{275C8A39-99B5-95E7-8543-6BB1CD8368B2}"/>
              </a:ext>
            </a:extLst>
          </p:cNvPr>
          <p:cNvSpPr txBox="1"/>
          <p:nvPr/>
        </p:nvSpPr>
        <p:spPr>
          <a:xfrm>
            <a:off x="6793596" y="3297509"/>
            <a:ext cx="2487827" cy="830997"/>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KASSÖR</a:t>
            </a:r>
          </a:p>
          <a:p>
            <a:pPr lvl="0"/>
            <a:r>
              <a:rPr lang="sv-SE" sz="2400" i="1" dirty="0">
                <a:solidFill>
                  <a:schemeClr val="tx1"/>
                </a:solidFill>
                <a:latin typeface="Impact"/>
                <a:sym typeface="Impact"/>
              </a:rPr>
              <a:t>Jennifer</a:t>
            </a:r>
            <a:endParaRPr lang="sv-SE" sz="2400" dirty="0">
              <a:solidFill>
                <a:schemeClr val="tx1"/>
              </a:solidFill>
            </a:endParaRPr>
          </a:p>
        </p:txBody>
      </p:sp>
      <p:sp>
        <p:nvSpPr>
          <p:cNvPr id="19" name="textruta 18">
            <a:extLst>
              <a:ext uri="{FF2B5EF4-FFF2-40B4-BE49-F238E27FC236}">
                <a16:creationId xmlns:a16="http://schemas.microsoft.com/office/drawing/2014/main" id="{0DB6B712-474A-F572-2026-FE62C2E3E71E}"/>
              </a:ext>
            </a:extLst>
          </p:cNvPr>
          <p:cNvSpPr txBox="1"/>
          <p:nvPr/>
        </p:nvSpPr>
        <p:spPr>
          <a:xfrm>
            <a:off x="6600828" y="4299977"/>
            <a:ext cx="2628867" cy="2677656"/>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FÖRÄLDRAGRUPP</a:t>
            </a:r>
          </a:p>
          <a:p>
            <a:pPr lvl="0"/>
            <a:r>
              <a:rPr lang="sv-SE" sz="2400" i="1" dirty="0">
                <a:solidFill>
                  <a:schemeClr val="tx1"/>
                </a:solidFill>
                <a:latin typeface="Impact"/>
                <a:ea typeface="Impact"/>
                <a:cs typeface="Impact"/>
                <a:sym typeface="Impact"/>
              </a:rPr>
              <a:t>Brigitte</a:t>
            </a:r>
          </a:p>
          <a:p>
            <a:pPr lvl="0"/>
            <a:r>
              <a:rPr lang="sv-SE" sz="2400" i="1" dirty="0">
                <a:solidFill>
                  <a:schemeClr val="tx1"/>
                </a:solidFill>
                <a:latin typeface="Impact"/>
                <a:sym typeface="Impact"/>
              </a:rPr>
              <a:t>Josefine</a:t>
            </a:r>
          </a:p>
          <a:p>
            <a:pPr lvl="0"/>
            <a:r>
              <a:rPr lang="sv-SE" sz="2400" i="1" dirty="0">
                <a:solidFill>
                  <a:schemeClr val="tx1"/>
                </a:solidFill>
                <a:latin typeface="Impact"/>
                <a:sym typeface="Impact"/>
              </a:rPr>
              <a:t>Per</a:t>
            </a:r>
          </a:p>
          <a:p>
            <a:pPr lvl="0"/>
            <a:r>
              <a:rPr lang="sv-SE" sz="2400" i="1" dirty="0">
                <a:solidFill>
                  <a:schemeClr val="tx1"/>
                </a:solidFill>
                <a:latin typeface="Impact"/>
                <a:sym typeface="Impact"/>
              </a:rPr>
              <a:t>Matilda</a:t>
            </a:r>
          </a:p>
          <a:p>
            <a:pPr lvl="0"/>
            <a:r>
              <a:rPr lang="sv-SE" sz="2400" i="1" dirty="0">
                <a:solidFill>
                  <a:schemeClr val="tx1"/>
                </a:solidFill>
                <a:latin typeface="Impact"/>
                <a:sym typeface="Impact"/>
              </a:rPr>
              <a:t>Anna</a:t>
            </a:r>
          </a:p>
          <a:p>
            <a:pPr lvl="0"/>
            <a:r>
              <a:rPr lang="sv-SE" sz="2400" i="1" dirty="0">
                <a:solidFill>
                  <a:schemeClr val="tx1"/>
                </a:solidFill>
                <a:latin typeface="Impact"/>
                <a:sym typeface="Impact"/>
              </a:rPr>
              <a:t>Sanna</a:t>
            </a:r>
            <a:endParaRPr lang="sv-SE" sz="2400" dirty="0">
              <a:solidFill>
                <a:schemeClr val="tx1"/>
              </a:solidFill>
            </a:endParaRPr>
          </a:p>
        </p:txBody>
      </p:sp>
      <p:sp>
        <p:nvSpPr>
          <p:cNvPr id="23" name="textruta 22">
            <a:extLst>
              <a:ext uri="{FF2B5EF4-FFF2-40B4-BE49-F238E27FC236}">
                <a16:creationId xmlns:a16="http://schemas.microsoft.com/office/drawing/2014/main" id="{B4FF6CA8-28D8-3EB5-FF95-D4BD73E4F9AF}"/>
              </a:ext>
            </a:extLst>
          </p:cNvPr>
          <p:cNvSpPr txBox="1"/>
          <p:nvPr/>
        </p:nvSpPr>
        <p:spPr>
          <a:xfrm>
            <a:off x="2850158" y="3761117"/>
            <a:ext cx="3155646" cy="3785652"/>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TRÄNARE/ASSISTERANDE TRÄNARE</a:t>
            </a:r>
          </a:p>
          <a:p>
            <a:pPr lvl="0"/>
            <a:r>
              <a:rPr lang="sv-SE" sz="2400" i="1" dirty="0">
                <a:solidFill>
                  <a:schemeClr val="tx1"/>
                </a:solidFill>
                <a:latin typeface="Impact"/>
                <a:sym typeface="Impact"/>
              </a:rPr>
              <a:t>Maria J</a:t>
            </a:r>
          </a:p>
          <a:p>
            <a:pPr lvl="0"/>
            <a:r>
              <a:rPr lang="sv-SE" sz="2400" i="1" dirty="0">
                <a:solidFill>
                  <a:schemeClr val="tx1"/>
                </a:solidFill>
                <a:latin typeface="Impact"/>
                <a:sym typeface="Impact"/>
              </a:rPr>
              <a:t>Björn </a:t>
            </a:r>
          </a:p>
          <a:p>
            <a:pPr lvl="0"/>
            <a:r>
              <a:rPr lang="sv-SE" sz="2400" i="1" dirty="0">
                <a:solidFill>
                  <a:schemeClr val="tx1"/>
                </a:solidFill>
                <a:latin typeface="Impact"/>
                <a:sym typeface="Impact"/>
              </a:rPr>
              <a:t>Andreas B</a:t>
            </a:r>
          </a:p>
          <a:p>
            <a:pPr lvl="0"/>
            <a:r>
              <a:rPr lang="sv-SE" sz="2400" i="1" dirty="0">
                <a:solidFill>
                  <a:schemeClr val="tx1"/>
                </a:solidFill>
                <a:latin typeface="Impact"/>
                <a:sym typeface="Impact"/>
              </a:rPr>
              <a:t>Sissel</a:t>
            </a:r>
          </a:p>
          <a:p>
            <a:pPr lvl="0"/>
            <a:r>
              <a:rPr lang="sv-SE" sz="2400" i="1" dirty="0">
                <a:solidFill>
                  <a:schemeClr val="tx1"/>
                </a:solidFill>
                <a:latin typeface="Impact"/>
                <a:sym typeface="Impact"/>
              </a:rPr>
              <a:t>Maria R</a:t>
            </a:r>
          </a:p>
          <a:p>
            <a:pPr lvl="0"/>
            <a:r>
              <a:rPr lang="sv-SE" sz="2400" i="1" dirty="0">
                <a:solidFill>
                  <a:schemeClr val="tx1"/>
                </a:solidFill>
                <a:latin typeface="Impact"/>
                <a:sym typeface="Impact"/>
              </a:rPr>
              <a:t>Daniel</a:t>
            </a:r>
          </a:p>
          <a:p>
            <a:pPr lvl="0"/>
            <a:r>
              <a:rPr lang="sv-SE" sz="2400" i="1" dirty="0">
                <a:solidFill>
                  <a:schemeClr val="tx1"/>
                </a:solidFill>
                <a:latin typeface="Impact"/>
                <a:sym typeface="Impact"/>
              </a:rPr>
              <a:t>Matilda</a:t>
            </a:r>
          </a:p>
          <a:p>
            <a:pPr lvl="0"/>
            <a:endParaRPr lang="sv-SE" sz="2400" dirty="0">
              <a:solidFill>
                <a:schemeClr val="tx1"/>
              </a:solidFill>
            </a:endParaRPr>
          </a:p>
        </p:txBody>
      </p:sp>
      <p:sp>
        <p:nvSpPr>
          <p:cNvPr id="8" name="textruta 7">
            <a:extLst>
              <a:ext uri="{FF2B5EF4-FFF2-40B4-BE49-F238E27FC236}">
                <a16:creationId xmlns:a16="http://schemas.microsoft.com/office/drawing/2014/main" id="{046E9F51-5D76-4B76-8BCB-14EFA0654614}"/>
              </a:ext>
            </a:extLst>
          </p:cNvPr>
          <p:cNvSpPr txBox="1"/>
          <p:nvPr/>
        </p:nvSpPr>
        <p:spPr>
          <a:xfrm rot="10800000" flipV="1">
            <a:off x="422966" y="4571671"/>
            <a:ext cx="1992429" cy="830997"/>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MATERIALARE</a:t>
            </a:r>
          </a:p>
          <a:p>
            <a:pPr lvl="0"/>
            <a:r>
              <a:rPr lang="sv-SE" sz="2400" i="1" dirty="0">
                <a:solidFill>
                  <a:schemeClr val="tx1"/>
                </a:solidFill>
                <a:latin typeface="Impact"/>
                <a:sym typeface="Impact"/>
              </a:rPr>
              <a:t>Niclas G</a:t>
            </a:r>
            <a:endParaRPr lang="sv-SE" sz="2400" dirty="0">
              <a:solidFill>
                <a:schemeClr val="tx1"/>
              </a:solidFill>
            </a:endParaRPr>
          </a:p>
        </p:txBody>
      </p:sp>
    </p:spTree>
    <p:extLst>
      <p:ext uri="{BB962C8B-B14F-4D97-AF65-F5344CB8AC3E}">
        <p14:creationId xmlns:p14="http://schemas.microsoft.com/office/powerpoint/2010/main" val="4040337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54FC6998-2F79-B6AD-1E54-DD1E0D54AE45}"/>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42AEF399-8AC7-C91E-E5A4-6C6ABE2743F3}"/>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2E39648D-7572-829D-F656-03FDAAAE8246}"/>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CA00E020-50C8-9BE2-9D64-D288CC79EF77}"/>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01EBFFC1-358B-E13E-5BC7-6D9524EAF4E8}"/>
              </a:ext>
            </a:extLst>
          </p:cNvPr>
          <p:cNvSpPr/>
          <p:nvPr/>
        </p:nvSpPr>
        <p:spPr>
          <a:xfrm rot="-5400000">
            <a:off x="2951082" y="-2697287"/>
            <a:ext cx="698664" cy="660082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B8B0D46D-FF3F-84EC-A7A0-9B922197108A}"/>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24C9FCF2-D806-6CAE-15F0-5F3D0661F288}"/>
              </a:ext>
            </a:extLst>
          </p:cNvPr>
          <p:cNvSpPr txBox="1"/>
          <p:nvPr/>
        </p:nvSpPr>
        <p:spPr>
          <a:xfrm>
            <a:off x="952501" y="332624"/>
            <a:ext cx="504824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b="1" dirty="0">
                <a:solidFill>
                  <a:schemeClr val="bg1"/>
                </a:solidFill>
                <a:latin typeface="Aptos" panose="020B0004020202020204" pitchFamily="34" charset="0"/>
              </a:rPr>
              <a:t>Tillbakablick – säsongen 2026</a:t>
            </a:r>
            <a:r>
              <a:rPr lang="sv-SE" sz="2400" b="1" i="1" dirty="0">
                <a:solidFill>
                  <a:schemeClr val="bg1"/>
                </a:solidFill>
                <a:latin typeface="Aptos" panose="020B0004020202020204" pitchFamily="34" charset="0"/>
                <a:sym typeface="Impact"/>
              </a:rPr>
              <a:t> </a:t>
            </a:r>
            <a:r>
              <a:rPr lang="sv-SE" sz="2400" b="1" dirty="0">
                <a:solidFill>
                  <a:schemeClr val="bg1"/>
                </a:solidFill>
                <a:latin typeface="Aptos" panose="020B0004020202020204" pitchFamily="34" charset="0"/>
                <a:sym typeface="Arial"/>
              </a:rPr>
              <a:t> </a:t>
            </a:r>
            <a:endParaRPr sz="2400" b="1" dirty="0">
              <a:solidFill>
                <a:schemeClr val="bg1"/>
              </a:solidFill>
              <a:latin typeface="Aptos" panose="020B0004020202020204" pitchFamily="34" charset="0"/>
            </a:endParaRPr>
          </a:p>
        </p:txBody>
      </p:sp>
      <p:sp>
        <p:nvSpPr>
          <p:cNvPr id="4" name="textruta 3">
            <a:extLst>
              <a:ext uri="{FF2B5EF4-FFF2-40B4-BE49-F238E27FC236}">
                <a16:creationId xmlns:a16="http://schemas.microsoft.com/office/drawing/2014/main" id="{F3527DDD-619C-8AAB-EB2F-67043B2A9950}"/>
              </a:ext>
            </a:extLst>
          </p:cNvPr>
          <p:cNvSpPr txBox="1"/>
          <p:nvPr/>
        </p:nvSpPr>
        <p:spPr>
          <a:xfrm>
            <a:off x="2682815" y="2096089"/>
            <a:ext cx="5607170" cy="3416320"/>
          </a:xfrm>
          <a:prstGeom prst="rect">
            <a:avLst/>
          </a:prstGeom>
          <a:noFill/>
        </p:spPr>
        <p:txBody>
          <a:bodyPr wrap="square">
            <a:spAutoFit/>
          </a:bodyPr>
          <a:lstStyle/>
          <a:p>
            <a:pPr marL="342900" indent="-342900">
              <a:buFontTx/>
              <a:buChar char="-"/>
            </a:pPr>
            <a:r>
              <a:rPr lang="sv-SE" sz="3600" dirty="0">
                <a:latin typeface="Aptos" panose="020B0004020202020204" pitchFamily="34" charset="0"/>
              </a:rPr>
              <a:t>Hur har året fungerat?</a:t>
            </a:r>
          </a:p>
          <a:p>
            <a:pPr marL="342900" indent="-342900">
              <a:buFontTx/>
              <a:buChar char="-"/>
            </a:pPr>
            <a:r>
              <a:rPr lang="sv-SE" sz="3600" dirty="0">
                <a:latin typeface="Aptos" panose="020B0004020202020204" pitchFamily="34" charset="0"/>
              </a:rPr>
              <a:t>Vad har varit bra?</a:t>
            </a:r>
          </a:p>
          <a:p>
            <a:pPr marL="342900" indent="-342900">
              <a:buFontTx/>
              <a:buChar char="-"/>
            </a:pPr>
            <a:r>
              <a:rPr lang="sv-SE" sz="3600" dirty="0">
                <a:latin typeface="Aptos" panose="020B0004020202020204" pitchFamily="34" charset="0"/>
              </a:rPr>
              <a:t>Vad behöver vi utveckla?</a:t>
            </a:r>
          </a:p>
          <a:p>
            <a:pPr marL="342900" indent="-342900">
              <a:buFontTx/>
              <a:buChar char="-"/>
            </a:pPr>
            <a:r>
              <a:rPr lang="sv-SE" sz="3600" dirty="0">
                <a:latin typeface="Aptos" panose="020B0004020202020204" pitchFamily="34" charset="0"/>
              </a:rPr>
              <a:t>Lärdomar från spelare, ledare och vårdnadshavare</a:t>
            </a:r>
          </a:p>
        </p:txBody>
      </p:sp>
    </p:spTree>
    <p:extLst>
      <p:ext uri="{BB962C8B-B14F-4D97-AF65-F5344CB8AC3E}">
        <p14:creationId xmlns:p14="http://schemas.microsoft.com/office/powerpoint/2010/main" val="2679324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302FC8C2-4E53-5456-3C58-F739B274433C}"/>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159C2EE1-1622-3B42-2EE0-D6BAEB6F8D3D}"/>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9A0B16AB-211D-AF6F-D495-6A950CB7022C}"/>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D8C06F78-1A36-CFD4-8EC8-982208D868DF}"/>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35D06851-A011-5669-85FB-6EF7D6FB7007}"/>
              </a:ext>
            </a:extLst>
          </p:cNvPr>
          <p:cNvSpPr/>
          <p:nvPr/>
        </p:nvSpPr>
        <p:spPr>
          <a:xfrm rot="-5400000">
            <a:off x="3170158" y="-2916362"/>
            <a:ext cx="698664" cy="703897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D38519E4-0818-D894-BBB9-89EA876095CF}"/>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AD71A7F1-1432-C4E8-9654-FD5129441E36}"/>
              </a:ext>
            </a:extLst>
          </p:cNvPr>
          <p:cNvSpPr txBox="1"/>
          <p:nvPr/>
        </p:nvSpPr>
        <p:spPr>
          <a:xfrm>
            <a:off x="952500" y="332624"/>
            <a:ext cx="608647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dirty="0">
                <a:solidFill>
                  <a:schemeClr val="bg1"/>
                </a:solidFill>
                <a:latin typeface="Aptos" panose="020B0004020202020204" pitchFamily="34" charset="0"/>
              </a:rPr>
              <a:t>Inför 2027 – vad förändras?</a:t>
            </a:r>
            <a:endParaRPr sz="2400" b="1" dirty="0">
              <a:solidFill>
                <a:schemeClr val="bg1"/>
              </a:solidFill>
              <a:latin typeface="Aptos" panose="020B0004020202020204" pitchFamily="34" charset="0"/>
            </a:endParaRPr>
          </a:p>
        </p:txBody>
      </p:sp>
      <p:sp>
        <p:nvSpPr>
          <p:cNvPr id="4" name="Rektangel med rundade hörn 3">
            <a:extLst>
              <a:ext uri="{FF2B5EF4-FFF2-40B4-BE49-F238E27FC236}">
                <a16:creationId xmlns:a16="http://schemas.microsoft.com/office/drawing/2014/main" id="{96064FE2-9068-5089-7371-E4C1313F66C4}"/>
              </a:ext>
            </a:extLst>
          </p:cNvPr>
          <p:cNvSpPr/>
          <p:nvPr/>
        </p:nvSpPr>
        <p:spPr>
          <a:xfrm>
            <a:off x="233363" y="1280876"/>
            <a:ext cx="9737199" cy="57530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Martin Holm</a:t>
            </a:r>
          </a:p>
        </p:txBody>
      </p:sp>
      <p:sp>
        <p:nvSpPr>
          <p:cNvPr id="8" name="textruta 7">
            <a:extLst>
              <a:ext uri="{FF2B5EF4-FFF2-40B4-BE49-F238E27FC236}">
                <a16:creationId xmlns:a16="http://schemas.microsoft.com/office/drawing/2014/main" id="{D860BED0-B53C-E295-A64C-35F8ED996BA5}"/>
              </a:ext>
            </a:extLst>
          </p:cNvPr>
          <p:cNvSpPr txBox="1"/>
          <p:nvPr/>
        </p:nvSpPr>
        <p:spPr>
          <a:xfrm>
            <a:off x="875894" y="1515785"/>
            <a:ext cx="1723647" cy="461665"/>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SPELARE</a:t>
            </a:r>
            <a:endParaRPr lang="sv-SE" sz="2400" dirty="0">
              <a:solidFill>
                <a:schemeClr val="tx1"/>
              </a:solidFill>
            </a:endParaRPr>
          </a:p>
        </p:txBody>
      </p:sp>
      <p:sp>
        <p:nvSpPr>
          <p:cNvPr id="10" name="textruta 9">
            <a:extLst>
              <a:ext uri="{FF2B5EF4-FFF2-40B4-BE49-F238E27FC236}">
                <a16:creationId xmlns:a16="http://schemas.microsoft.com/office/drawing/2014/main" id="{C8348367-09F6-9EEE-89A9-F560A50963FE}"/>
              </a:ext>
            </a:extLst>
          </p:cNvPr>
          <p:cNvSpPr txBox="1"/>
          <p:nvPr/>
        </p:nvSpPr>
        <p:spPr>
          <a:xfrm>
            <a:off x="3893908" y="1515785"/>
            <a:ext cx="2176043" cy="830997"/>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HUVUDTRÄNARE</a:t>
            </a:r>
          </a:p>
          <a:p>
            <a:pPr lvl="0"/>
            <a:r>
              <a:rPr lang="sv-SE" sz="2400" i="1" dirty="0">
                <a:solidFill>
                  <a:schemeClr val="tx1"/>
                </a:solidFill>
                <a:latin typeface="Impact"/>
                <a:sym typeface="Impact"/>
              </a:rPr>
              <a:t>?</a:t>
            </a:r>
            <a:endParaRPr lang="sv-SE" sz="2400" dirty="0">
              <a:solidFill>
                <a:schemeClr val="tx1"/>
              </a:solidFill>
            </a:endParaRPr>
          </a:p>
        </p:txBody>
      </p:sp>
      <p:sp>
        <p:nvSpPr>
          <p:cNvPr id="12" name="textruta 11">
            <a:extLst>
              <a:ext uri="{FF2B5EF4-FFF2-40B4-BE49-F238E27FC236}">
                <a16:creationId xmlns:a16="http://schemas.microsoft.com/office/drawing/2014/main" id="{969658E0-3BA8-856D-95B7-BA9FDC0255D0}"/>
              </a:ext>
            </a:extLst>
          </p:cNvPr>
          <p:cNvSpPr txBox="1"/>
          <p:nvPr/>
        </p:nvSpPr>
        <p:spPr>
          <a:xfrm>
            <a:off x="6845355" y="1515785"/>
            <a:ext cx="2487827" cy="830997"/>
          </a:xfrm>
          <a:prstGeom prst="rect">
            <a:avLst/>
          </a:prstGeom>
          <a:noFill/>
        </p:spPr>
        <p:txBody>
          <a:bodyPr wrap="square" rtlCol="0">
            <a:spAutoFit/>
          </a:bodyPr>
          <a:lstStyle/>
          <a:p>
            <a:pPr lvl="0"/>
            <a:r>
              <a:rPr lang="sv-SE" sz="2400" i="1" dirty="0">
                <a:solidFill>
                  <a:schemeClr val="tx1"/>
                </a:solidFill>
                <a:latin typeface="Impact"/>
                <a:sym typeface="Impact"/>
              </a:rPr>
              <a:t>SAMORDNARE</a:t>
            </a:r>
          </a:p>
          <a:p>
            <a:pPr lvl="0"/>
            <a:r>
              <a:rPr lang="sv-SE" sz="2400" i="1" dirty="0">
                <a:solidFill>
                  <a:schemeClr val="tx1"/>
                </a:solidFill>
                <a:latin typeface="Impact"/>
                <a:sym typeface="Impact"/>
              </a:rPr>
              <a:t>My och Brigitte</a:t>
            </a:r>
            <a:endParaRPr lang="sv-SE" sz="2400" dirty="0">
              <a:solidFill>
                <a:schemeClr val="tx1"/>
              </a:solidFill>
            </a:endParaRPr>
          </a:p>
        </p:txBody>
      </p:sp>
      <p:sp>
        <p:nvSpPr>
          <p:cNvPr id="14" name="textruta 13">
            <a:extLst>
              <a:ext uri="{FF2B5EF4-FFF2-40B4-BE49-F238E27FC236}">
                <a16:creationId xmlns:a16="http://schemas.microsoft.com/office/drawing/2014/main" id="{6B429066-9A15-80F7-67D0-754402589CF4}"/>
              </a:ext>
            </a:extLst>
          </p:cNvPr>
          <p:cNvSpPr txBox="1"/>
          <p:nvPr/>
        </p:nvSpPr>
        <p:spPr>
          <a:xfrm>
            <a:off x="6776343" y="3297509"/>
            <a:ext cx="2487827" cy="830997"/>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KASSÖR</a:t>
            </a:r>
          </a:p>
          <a:p>
            <a:pPr lvl="0"/>
            <a:r>
              <a:rPr lang="sv-SE" sz="2400" i="1" dirty="0">
                <a:solidFill>
                  <a:schemeClr val="tx1"/>
                </a:solidFill>
                <a:latin typeface="Impact"/>
                <a:sym typeface="Impact"/>
              </a:rPr>
              <a:t>Jennifer</a:t>
            </a:r>
            <a:endParaRPr lang="sv-SE" sz="2400" dirty="0">
              <a:solidFill>
                <a:schemeClr val="tx1"/>
              </a:solidFill>
            </a:endParaRPr>
          </a:p>
        </p:txBody>
      </p:sp>
      <p:sp>
        <p:nvSpPr>
          <p:cNvPr id="16" name="textruta 15">
            <a:extLst>
              <a:ext uri="{FF2B5EF4-FFF2-40B4-BE49-F238E27FC236}">
                <a16:creationId xmlns:a16="http://schemas.microsoft.com/office/drawing/2014/main" id="{253B3EB2-E4E5-3E86-DC70-4F071D8B3E40}"/>
              </a:ext>
            </a:extLst>
          </p:cNvPr>
          <p:cNvSpPr txBox="1"/>
          <p:nvPr/>
        </p:nvSpPr>
        <p:spPr>
          <a:xfrm>
            <a:off x="6776374" y="4653047"/>
            <a:ext cx="2487827" cy="830997"/>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FÖRÄLDRAGRUPP</a:t>
            </a:r>
          </a:p>
          <a:p>
            <a:pPr lvl="0"/>
            <a:r>
              <a:rPr lang="sv-SE" sz="2400" i="1">
                <a:solidFill>
                  <a:schemeClr val="tx1"/>
                </a:solidFill>
                <a:latin typeface="Impact"/>
                <a:sym typeface="Impact"/>
              </a:rPr>
              <a:t>?</a:t>
            </a:r>
            <a:endParaRPr lang="sv-SE" sz="2400" dirty="0">
              <a:solidFill>
                <a:schemeClr val="tx1"/>
              </a:solidFill>
            </a:endParaRPr>
          </a:p>
        </p:txBody>
      </p:sp>
      <p:sp>
        <p:nvSpPr>
          <p:cNvPr id="18" name="textruta 17">
            <a:extLst>
              <a:ext uri="{FF2B5EF4-FFF2-40B4-BE49-F238E27FC236}">
                <a16:creationId xmlns:a16="http://schemas.microsoft.com/office/drawing/2014/main" id="{724D482E-3FCA-499C-8A8F-BFAD4E666E8E}"/>
              </a:ext>
            </a:extLst>
          </p:cNvPr>
          <p:cNvSpPr txBox="1"/>
          <p:nvPr/>
        </p:nvSpPr>
        <p:spPr>
          <a:xfrm>
            <a:off x="2599541" y="3912182"/>
            <a:ext cx="3406261" cy="3416320"/>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TRÄNARE/ASSISTERANDE TRÄNARE</a:t>
            </a:r>
          </a:p>
          <a:p>
            <a:pPr lvl="0"/>
            <a:r>
              <a:rPr lang="sv-SE" sz="2400" i="1" dirty="0">
                <a:solidFill>
                  <a:schemeClr val="tx1"/>
                </a:solidFill>
                <a:latin typeface="Impact"/>
                <a:ea typeface="Impact"/>
                <a:cs typeface="Impact"/>
                <a:sym typeface="Impact"/>
              </a:rPr>
              <a:t>Andreas G</a:t>
            </a:r>
          </a:p>
          <a:p>
            <a:pPr lvl="0"/>
            <a:r>
              <a:rPr lang="sv-SE" sz="2400" i="1" dirty="0">
                <a:solidFill>
                  <a:schemeClr val="tx1"/>
                </a:solidFill>
                <a:latin typeface="Impact"/>
                <a:ea typeface="Impact"/>
                <a:cs typeface="Impact"/>
                <a:sym typeface="Impact"/>
              </a:rPr>
              <a:t>Niklas S</a:t>
            </a:r>
          </a:p>
          <a:p>
            <a:pPr lvl="0"/>
            <a:r>
              <a:rPr lang="sv-SE" sz="2400" i="1" dirty="0">
                <a:solidFill>
                  <a:schemeClr val="tx1"/>
                </a:solidFill>
                <a:latin typeface="Impact"/>
                <a:sym typeface="Impact"/>
              </a:rPr>
              <a:t>Björn </a:t>
            </a:r>
          </a:p>
          <a:p>
            <a:pPr lvl="0"/>
            <a:r>
              <a:rPr lang="sv-SE" sz="2400" i="1" dirty="0">
                <a:solidFill>
                  <a:schemeClr val="tx1"/>
                </a:solidFill>
                <a:latin typeface="Impact"/>
                <a:sym typeface="Impact"/>
              </a:rPr>
              <a:t>Andreas B</a:t>
            </a:r>
          </a:p>
          <a:p>
            <a:pPr lvl="0"/>
            <a:r>
              <a:rPr lang="sv-SE" sz="2400" i="1" dirty="0">
                <a:solidFill>
                  <a:schemeClr val="tx1"/>
                </a:solidFill>
                <a:latin typeface="Impact"/>
                <a:sym typeface="Impact"/>
              </a:rPr>
              <a:t>Maria R</a:t>
            </a:r>
          </a:p>
          <a:p>
            <a:pPr lvl="0"/>
            <a:r>
              <a:rPr lang="sv-SE" sz="2400" i="1" dirty="0">
                <a:solidFill>
                  <a:schemeClr val="tx1"/>
                </a:solidFill>
                <a:latin typeface="Impact"/>
                <a:sym typeface="Impact"/>
              </a:rPr>
              <a:t>Daniel </a:t>
            </a:r>
          </a:p>
          <a:p>
            <a:pPr lvl="0"/>
            <a:endParaRPr lang="sv-SE" sz="2400" dirty="0">
              <a:solidFill>
                <a:schemeClr val="tx1"/>
              </a:solidFill>
            </a:endParaRPr>
          </a:p>
        </p:txBody>
      </p:sp>
      <p:sp>
        <p:nvSpPr>
          <p:cNvPr id="5" name="textruta 4">
            <a:extLst>
              <a:ext uri="{FF2B5EF4-FFF2-40B4-BE49-F238E27FC236}">
                <a16:creationId xmlns:a16="http://schemas.microsoft.com/office/drawing/2014/main" id="{B94680E2-7AC2-604B-F6DC-2C61E8F86A17}"/>
              </a:ext>
            </a:extLst>
          </p:cNvPr>
          <p:cNvSpPr txBox="1"/>
          <p:nvPr/>
        </p:nvSpPr>
        <p:spPr>
          <a:xfrm rot="10800000" flipH="1" flipV="1">
            <a:off x="422967" y="3961310"/>
            <a:ext cx="1915227" cy="1200329"/>
          </a:xfrm>
          <a:prstGeom prst="rect">
            <a:avLst/>
          </a:prstGeom>
          <a:noFill/>
        </p:spPr>
        <p:txBody>
          <a:bodyPr wrap="square" rtlCol="0">
            <a:spAutoFit/>
          </a:bodyPr>
          <a:lstStyle/>
          <a:p>
            <a:pPr lvl="0"/>
            <a:r>
              <a:rPr lang="sv-SE" sz="2400" i="1" dirty="0">
                <a:solidFill>
                  <a:schemeClr val="tx1"/>
                </a:solidFill>
                <a:latin typeface="Impact"/>
                <a:ea typeface="Impact"/>
                <a:cs typeface="Impact"/>
                <a:sym typeface="Impact"/>
              </a:rPr>
              <a:t>MATERIALARE</a:t>
            </a:r>
          </a:p>
          <a:p>
            <a:pPr lvl="0"/>
            <a:r>
              <a:rPr lang="sv-SE" sz="2400" i="1" dirty="0">
                <a:solidFill>
                  <a:schemeClr val="tx1"/>
                </a:solidFill>
                <a:latin typeface="Impact"/>
                <a:sym typeface="Impact"/>
              </a:rPr>
              <a:t>Niclas G och Sissel</a:t>
            </a:r>
            <a:endParaRPr lang="sv-SE" sz="2400" dirty="0">
              <a:solidFill>
                <a:schemeClr val="tx1"/>
              </a:solidFill>
            </a:endParaRPr>
          </a:p>
        </p:txBody>
      </p:sp>
    </p:spTree>
    <p:extLst>
      <p:ext uri="{BB962C8B-B14F-4D97-AF65-F5344CB8AC3E}">
        <p14:creationId xmlns:p14="http://schemas.microsoft.com/office/powerpoint/2010/main" val="241361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723D3009-048C-C835-61C6-908A064FDB54}"/>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4790FFA2-BAA6-4A88-9BD9-AB97384128E9}"/>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DE2F7FA1-6974-C05C-3AC8-B959A1AEB66E}"/>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5B339855-1B4F-8E35-5C56-838B62FCC7F5}"/>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8CA34767-CA05-32E5-3BCA-D5AEF16A9CA8}"/>
              </a:ext>
            </a:extLst>
          </p:cNvPr>
          <p:cNvSpPr/>
          <p:nvPr/>
        </p:nvSpPr>
        <p:spPr>
          <a:xfrm rot="-5400000">
            <a:off x="3170158" y="-2916362"/>
            <a:ext cx="698664" cy="703897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10F5C4C4-ECF4-BD85-699C-6E1B257BC5C7}"/>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B217ED45-2A12-E520-9382-A42289195D37}"/>
              </a:ext>
            </a:extLst>
          </p:cNvPr>
          <p:cNvSpPr txBox="1"/>
          <p:nvPr/>
        </p:nvSpPr>
        <p:spPr>
          <a:xfrm>
            <a:off x="952500" y="332624"/>
            <a:ext cx="608647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dirty="0">
                <a:solidFill>
                  <a:schemeClr val="bg1"/>
                </a:solidFill>
                <a:latin typeface="Aptos" panose="020B0004020202020204" pitchFamily="34" charset="0"/>
              </a:rPr>
              <a:t>Inför 2027 – vad förändras?</a:t>
            </a:r>
            <a:endParaRPr sz="2400" b="1" dirty="0">
              <a:solidFill>
                <a:schemeClr val="bg1"/>
              </a:solidFill>
              <a:latin typeface="Aptos" panose="020B0004020202020204" pitchFamily="34" charset="0"/>
            </a:endParaRPr>
          </a:p>
        </p:txBody>
      </p:sp>
      <p:sp>
        <p:nvSpPr>
          <p:cNvPr id="18" name="textruta 17">
            <a:extLst>
              <a:ext uri="{FF2B5EF4-FFF2-40B4-BE49-F238E27FC236}">
                <a16:creationId xmlns:a16="http://schemas.microsoft.com/office/drawing/2014/main" id="{75455F73-A78A-1300-7D65-4ED66724D5A8}"/>
              </a:ext>
            </a:extLst>
          </p:cNvPr>
          <p:cNvSpPr txBox="1"/>
          <p:nvPr/>
        </p:nvSpPr>
        <p:spPr>
          <a:xfrm>
            <a:off x="1190445" y="2122098"/>
            <a:ext cx="4815357" cy="4154984"/>
          </a:xfrm>
          <a:prstGeom prst="rect">
            <a:avLst/>
          </a:prstGeom>
          <a:noFill/>
        </p:spPr>
        <p:txBody>
          <a:bodyPr wrap="square" rtlCol="0">
            <a:spAutoFit/>
          </a:bodyPr>
          <a:lstStyle/>
          <a:p>
            <a:pPr marL="342900" indent="-342900">
              <a:buFont typeface="Arial" panose="020B0604020202020204" pitchFamily="34" charset="0"/>
              <a:buChar char="•"/>
            </a:pPr>
            <a:r>
              <a:rPr lang="sv-SE" sz="2400" dirty="0"/>
              <a:t>Planering av träningsgrupper och lag </a:t>
            </a:r>
          </a:p>
          <a:p>
            <a:pPr marL="342900" indent="-342900">
              <a:buFont typeface="Arial" panose="020B0604020202020204" pitchFamily="34" charset="0"/>
              <a:buChar char="•"/>
            </a:pPr>
            <a:r>
              <a:rPr lang="sv-SE" sz="2400" dirty="0"/>
              <a:t>Träningsupplägg och ambitionsnivå </a:t>
            </a:r>
          </a:p>
          <a:p>
            <a:pPr marL="342900" indent="-342900">
              <a:buFont typeface="Arial" panose="020B0604020202020204" pitchFamily="34" charset="0"/>
              <a:buChar char="•"/>
            </a:pPr>
            <a:r>
              <a:rPr lang="sv-SE" sz="2400" dirty="0"/>
              <a:t>Spelformer och seriespel- första året 11 mot 11!</a:t>
            </a:r>
          </a:p>
          <a:p>
            <a:pPr marL="342900" indent="-342900">
              <a:buFont typeface="Arial" panose="020B0604020202020204" pitchFamily="34" charset="0"/>
              <a:buChar char="•"/>
            </a:pPr>
            <a:r>
              <a:rPr lang="sv-SE" sz="2400" dirty="0"/>
              <a:t>DM</a:t>
            </a:r>
          </a:p>
          <a:p>
            <a:pPr marL="342900" indent="-342900">
              <a:buFont typeface="Arial" panose="020B0604020202020204" pitchFamily="34" charset="0"/>
              <a:buChar char="•"/>
            </a:pPr>
            <a:r>
              <a:rPr lang="sv-SE" sz="2400" dirty="0"/>
              <a:t>Ledarorganisation </a:t>
            </a:r>
          </a:p>
          <a:p>
            <a:pPr marL="342900" indent="-342900">
              <a:buFont typeface="Arial" panose="020B0604020202020204" pitchFamily="34" charset="0"/>
              <a:buChar char="•"/>
            </a:pPr>
            <a:r>
              <a:rPr lang="sv-SE" sz="2400" dirty="0"/>
              <a:t>Eventuella förändringar i organisation eller arbetssätt</a:t>
            </a:r>
          </a:p>
          <a:p>
            <a:pPr marL="342900" indent="-342900">
              <a:buFont typeface="Arial" panose="020B0604020202020204" pitchFamily="34" charset="0"/>
              <a:buChar char="•"/>
            </a:pPr>
            <a:r>
              <a:rPr lang="sv-SE" sz="2400" dirty="0">
                <a:solidFill>
                  <a:schemeClr val="tx1"/>
                </a:solidFill>
              </a:rPr>
              <a:t>Vi behöver bli fler tränare</a:t>
            </a:r>
          </a:p>
        </p:txBody>
      </p:sp>
    </p:spTree>
    <p:extLst>
      <p:ext uri="{BB962C8B-B14F-4D97-AF65-F5344CB8AC3E}">
        <p14:creationId xmlns:p14="http://schemas.microsoft.com/office/powerpoint/2010/main" val="4078374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7EC3EBF6-8AC1-80E1-9740-C8E04296930A}"/>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225DCFA3-00E7-695B-2992-059A755E4057}"/>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35BF9388-E341-A146-D6E4-4289B086ED55}"/>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3255000A-8863-C204-8FD1-98183F1B8E5E}"/>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E4B89A4E-8211-165D-EDE8-43E8596A7A2A}"/>
              </a:ext>
            </a:extLst>
          </p:cNvPr>
          <p:cNvSpPr/>
          <p:nvPr/>
        </p:nvSpPr>
        <p:spPr>
          <a:xfrm rot="-5400000">
            <a:off x="3170158" y="-2916362"/>
            <a:ext cx="698664" cy="703897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07346A40-8C9D-C989-C2B4-6214E3831A55}"/>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334003B8-0711-91CF-0E5F-436E3C3DDD39}"/>
              </a:ext>
            </a:extLst>
          </p:cNvPr>
          <p:cNvSpPr txBox="1"/>
          <p:nvPr/>
        </p:nvSpPr>
        <p:spPr>
          <a:xfrm>
            <a:off x="952500" y="332624"/>
            <a:ext cx="608647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b="1" dirty="0">
                <a:solidFill>
                  <a:schemeClr val="bg1"/>
                </a:solidFill>
              </a:rPr>
              <a:t>Spelarutbildning – vägen framåt</a:t>
            </a:r>
            <a:endParaRPr sz="2400" b="1" dirty="0">
              <a:solidFill>
                <a:schemeClr val="bg1"/>
              </a:solidFill>
              <a:latin typeface="Aptos" panose="020B0004020202020204" pitchFamily="34" charset="0"/>
            </a:endParaRPr>
          </a:p>
        </p:txBody>
      </p:sp>
      <p:sp>
        <p:nvSpPr>
          <p:cNvPr id="9" name="textruta 8">
            <a:extLst>
              <a:ext uri="{FF2B5EF4-FFF2-40B4-BE49-F238E27FC236}">
                <a16:creationId xmlns:a16="http://schemas.microsoft.com/office/drawing/2014/main" id="{FF840DD2-59D5-676D-D4BC-6EC7E519A0DD}"/>
              </a:ext>
            </a:extLst>
          </p:cNvPr>
          <p:cNvSpPr txBox="1"/>
          <p:nvPr/>
        </p:nvSpPr>
        <p:spPr>
          <a:xfrm>
            <a:off x="858574" y="1250878"/>
            <a:ext cx="8690238" cy="400110"/>
          </a:xfrm>
          <a:prstGeom prst="rect">
            <a:avLst/>
          </a:prstGeom>
          <a:noFill/>
        </p:spPr>
        <p:txBody>
          <a:bodyPr wrap="square">
            <a:spAutoFit/>
          </a:bodyPr>
          <a:lstStyle/>
          <a:p>
            <a:r>
              <a:rPr lang="sv-SE" sz="2000" dirty="0">
                <a:hlinkClick r:id="rId5"/>
              </a:rPr>
              <a:t>Spelarutbildningsplan 2026 Framtidens spelare kommer från BKV Norrtälje </a:t>
            </a:r>
            <a:endParaRPr lang="sv-SE" sz="2000" dirty="0"/>
          </a:p>
        </p:txBody>
      </p:sp>
      <p:pic>
        <p:nvPicPr>
          <p:cNvPr id="4" name="Bildobjekt 3">
            <a:extLst>
              <a:ext uri="{FF2B5EF4-FFF2-40B4-BE49-F238E27FC236}">
                <a16:creationId xmlns:a16="http://schemas.microsoft.com/office/drawing/2014/main" id="{A7AA197E-1483-2820-2625-93095DA6F4C6}"/>
              </a:ext>
            </a:extLst>
          </p:cNvPr>
          <p:cNvPicPr>
            <a:picLocks noChangeAspect="1"/>
          </p:cNvPicPr>
          <p:nvPr/>
        </p:nvPicPr>
        <p:blipFill>
          <a:blip r:embed="rId6"/>
          <a:stretch>
            <a:fillRect/>
          </a:stretch>
        </p:blipFill>
        <p:spPr>
          <a:xfrm>
            <a:off x="858574" y="1763070"/>
            <a:ext cx="6913826" cy="6212736"/>
          </a:xfrm>
          <a:prstGeom prst="rect">
            <a:avLst/>
          </a:prstGeom>
        </p:spPr>
      </p:pic>
    </p:spTree>
    <p:extLst>
      <p:ext uri="{BB962C8B-B14F-4D97-AF65-F5344CB8AC3E}">
        <p14:creationId xmlns:p14="http://schemas.microsoft.com/office/powerpoint/2010/main" val="4167863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5BA5CCB9-7EE0-12C0-0C9A-A296CE146E47}"/>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140F05D5-D9D3-182F-E41A-77DE88475ED3}"/>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82A8D56F-1598-90DB-AEF2-2FB903B90FA2}"/>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5C2FD017-6DBB-A89E-4FA7-3D131AEC8740}"/>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B896BA84-A271-C819-3C2D-802BA9EA0B06}"/>
              </a:ext>
            </a:extLst>
          </p:cNvPr>
          <p:cNvSpPr/>
          <p:nvPr/>
        </p:nvSpPr>
        <p:spPr>
          <a:xfrm rot="-5400000">
            <a:off x="3170158" y="-2916362"/>
            <a:ext cx="698664" cy="703897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EBE58E86-88B8-35DD-C2BB-FF8469F508C4}"/>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A5DAF534-58B3-605D-3C46-B56FD60B2302}"/>
              </a:ext>
            </a:extLst>
          </p:cNvPr>
          <p:cNvSpPr txBox="1"/>
          <p:nvPr/>
        </p:nvSpPr>
        <p:spPr>
          <a:xfrm>
            <a:off x="952500" y="332624"/>
            <a:ext cx="608647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b="1" dirty="0">
                <a:solidFill>
                  <a:schemeClr val="bg1"/>
                </a:solidFill>
              </a:rPr>
              <a:t>Spelarutbildning – vägen framåt</a:t>
            </a:r>
            <a:endParaRPr sz="2400" b="1" dirty="0">
              <a:solidFill>
                <a:schemeClr val="bg1"/>
              </a:solidFill>
              <a:latin typeface="Aptos" panose="020B0004020202020204" pitchFamily="34" charset="0"/>
            </a:endParaRPr>
          </a:p>
        </p:txBody>
      </p:sp>
      <p:sp>
        <p:nvSpPr>
          <p:cNvPr id="3" name="textruta 2">
            <a:extLst>
              <a:ext uri="{FF2B5EF4-FFF2-40B4-BE49-F238E27FC236}">
                <a16:creationId xmlns:a16="http://schemas.microsoft.com/office/drawing/2014/main" id="{5748AAC1-1138-BE22-6CE5-6C63DAA951A0}"/>
              </a:ext>
            </a:extLst>
          </p:cNvPr>
          <p:cNvSpPr txBox="1"/>
          <p:nvPr/>
        </p:nvSpPr>
        <p:spPr>
          <a:xfrm>
            <a:off x="5314950" y="6973312"/>
            <a:ext cx="5562600" cy="116955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pPr marL="342900" lvl="0" indent="-342900">
              <a:buFont typeface="Arial" panose="020B0604020202020204" pitchFamily="34" charset="0"/>
              <a:buChar char="•"/>
            </a:pPr>
            <a:r>
              <a:rPr lang="sv-SE" dirty="0" err="1"/>
              <a:t>BKV:s</a:t>
            </a:r>
            <a:r>
              <a:rPr lang="sv-SE" dirty="0"/>
              <a:t> spelarutbildningsplan </a:t>
            </a:r>
          </a:p>
          <a:p>
            <a:pPr marL="342900" lvl="0" indent="-342900">
              <a:buFont typeface="Arial" panose="020B0604020202020204" pitchFamily="34" charset="0"/>
              <a:buChar char="•"/>
            </a:pPr>
            <a:r>
              <a:rPr lang="sv-SE" dirty="0"/>
              <a:t>Hur arbetar vi med spelarens utveckling över tid? </a:t>
            </a:r>
          </a:p>
          <a:p>
            <a:pPr marL="342900" lvl="0" indent="-342900">
              <a:buFont typeface="Arial" panose="020B0604020202020204" pitchFamily="34" charset="0"/>
              <a:buChar char="•"/>
            </a:pPr>
            <a:r>
              <a:rPr lang="sv-SE" dirty="0"/>
              <a:t>Träning, matcher och spelformer </a:t>
            </a:r>
          </a:p>
          <a:p>
            <a:pPr marL="342900" lvl="0" indent="-342900">
              <a:buFont typeface="Arial" panose="020B0604020202020204" pitchFamily="34" charset="0"/>
              <a:buChar char="•"/>
            </a:pPr>
            <a:r>
              <a:rPr lang="sv-SE" dirty="0"/>
              <a:t>Möjligheter till extra träning och träning med andra grupper </a:t>
            </a:r>
          </a:p>
          <a:p>
            <a:pPr marL="342900" lvl="0" indent="-342900">
              <a:buFont typeface="Arial" panose="020B0604020202020204" pitchFamily="34" charset="0"/>
              <a:buChar char="•"/>
            </a:pPr>
            <a:r>
              <a:rPr lang="sv-SE" dirty="0"/>
              <a:t>Hur hanterar vi spelare som vill prova en annan åldersgrupp?</a:t>
            </a:r>
          </a:p>
        </p:txBody>
      </p:sp>
      <p:pic>
        <p:nvPicPr>
          <p:cNvPr id="5" name="Picture 4">
            <a:extLst>
              <a:ext uri="{FF2B5EF4-FFF2-40B4-BE49-F238E27FC236}">
                <a16:creationId xmlns:a16="http://schemas.microsoft.com/office/drawing/2014/main" id="{143774F7-E553-352E-A687-DACB20900A8E}"/>
              </a:ext>
            </a:extLst>
          </p:cNvPr>
          <p:cNvPicPr>
            <a:picLocks noChangeAspect="1"/>
          </p:cNvPicPr>
          <p:nvPr/>
        </p:nvPicPr>
        <p:blipFill>
          <a:blip r:embed="rId5"/>
          <a:stretch>
            <a:fillRect/>
          </a:stretch>
        </p:blipFill>
        <p:spPr>
          <a:xfrm>
            <a:off x="952500" y="1798065"/>
            <a:ext cx="4910137" cy="2754784"/>
          </a:xfrm>
          <a:prstGeom prst="rect">
            <a:avLst/>
          </a:prstGeom>
          <a:ln>
            <a:noFill/>
          </a:ln>
          <a:effectLst>
            <a:outerShdw blurRad="292100" dist="139700" dir="2700000" algn="tl" rotWithShape="0">
              <a:srgbClr val="333333">
                <a:alpha val="65000"/>
              </a:srgbClr>
            </a:outerShdw>
          </a:effectLst>
        </p:spPr>
      </p:pic>
      <p:pic>
        <p:nvPicPr>
          <p:cNvPr id="7" name="Bildobjekt 6">
            <a:extLst>
              <a:ext uri="{FF2B5EF4-FFF2-40B4-BE49-F238E27FC236}">
                <a16:creationId xmlns:a16="http://schemas.microsoft.com/office/drawing/2014/main" id="{C6B5F5E2-599B-E12E-46E4-B41C27FF48CF}"/>
              </a:ext>
            </a:extLst>
          </p:cNvPr>
          <p:cNvPicPr>
            <a:picLocks noChangeAspect="1"/>
          </p:cNvPicPr>
          <p:nvPr/>
        </p:nvPicPr>
        <p:blipFill>
          <a:blip r:embed="rId6"/>
          <a:srcRect b="24751"/>
          <a:stretch>
            <a:fillRect/>
          </a:stretch>
        </p:blipFill>
        <p:spPr>
          <a:xfrm>
            <a:off x="934775" y="4739604"/>
            <a:ext cx="8760349" cy="2046952"/>
          </a:xfrm>
          <a:prstGeom prst="rect">
            <a:avLst/>
          </a:prstGeom>
        </p:spPr>
      </p:pic>
      <p:sp>
        <p:nvSpPr>
          <p:cNvPr id="9" name="textruta 8">
            <a:extLst>
              <a:ext uri="{FF2B5EF4-FFF2-40B4-BE49-F238E27FC236}">
                <a16:creationId xmlns:a16="http://schemas.microsoft.com/office/drawing/2014/main" id="{734A03D2-A1AD-A162-AF13-4FE7F0483A44}"/>
              </a:ext>
            </a:extLst>
          </p:cNvPr>
          <p:cNvSpPr txBox="1"/>
          <p:nvPr/>
        </p:nvSpPr>
        <p:spPr>
          <a:xfrm>
            <a:off x="858574" y="1250878"/>
            <a:ext cx="8690238" cy="400110"/>
          </a:xfrm>
          <a:prstGeom prst="rect">
            <a:avLst/>
          </a:prstGeom>
          <a:noFill/>
        </p:spPr>
        <p:txBody>
          <a:bodyPr wrap="square">
            <a:spAutoFit/>
          </a:bodyPr>
          <a:lstStyle/>
          <a:p>
            <a:r>
              <a:rPr lang="sv-SE" sz="2000" dirty="0">
                <a:hlinkClick r:id="rId7"/>
              </a:rPr>
              <a:t>Spelarutbildningsplan 2026 Framtidens spelare kommer från BKV Norrtälje </a:t>
            </a:r>
            <a:endParaRPr lang="sv-SE" sz="2000" dirty="0"/>
          </a:p>
        </p:txBody>
      </p:sp>
    </p:spTree>
    <p:extLst>
      <p:ext uri="{BB962C8B-B14F-4D97-AF65-F5344CB8AC3E}">
        <p14:creationId xmlns:p14="http://schemas.microsoft.com/office/powerpoint/2010/main" val="3775231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871F9-4E4E-7710-29ED-54804F544431}"/>
            </a:ext>
          </a:extLst>
        </p:cNvPr>
        <p:cNvGrpSpPr/>
        <p:nvPr/>
      </p:nvGrpSpPr>
      <p:grpSpPr>
        <a:xfrm>
          <a:off x="0" y="0"/>
          <a:ext cx="0" cy="0"/>
          <a:chOff x="0" y="0"/>
          <a:chExt cx="0" cy="0"/>
        </a:xfrm>
      </p:grpSpPr>
      <p:pic>
        <p:nvPicPr>
          <p:cNvPr id="2" name="Bildobjekt 1" descr="En bild som visar skärmbild, grafisk design, Grafik, flagga&#10;&#10;AI-genererat innehåll kan vara felaktigt.">
            <a:extLst>
              <a:ext uri="{FF2B5EF4-FFF2-40B4-BE49-F238E27FC236}">
                <a16:creationId xmlns:a16="http://schemas.microsoft.com/office/drawing/2014/main" id="{CFC03D1E-E8EF-FC5E-2899-AF570CCF43B6}"/>
              </a:ext>
            </a:extLst>
          </p:cNvPr>
          <p:cNvPicPr>
            <a:picLocks noChangeAspect="1"/>
          </p:cNvPicPr>
          <p:nvPr/>
        </p:nvPicPr>
        <p:blipFill>
          <a:blip r:embed="rId2"/>
          <a:stretch>
            <a:fillRect/>
          </a:stretch>
        </p:blipFill>
        <p:spPr>
          <a:xfrm>
            <a:off x="0" y="0"/>
            <a:ext cx="10972800" cy="8229600"/>
          </a:xfrm>
          <a:prstGeom prst="rect">
            <a:avLst/>
          </a:prstGeom>
        </p:spPr>
      </p:pic>
      <p:sp>
        <p:nvSpPr>
          <p:cNvPr id="4" name="textruta 3">
            <a:extLst>
              <a:ext uri="{FF2B5EF4-FFF2-40B4-BE49-F238E27FC236}">
                <a16:creationId xmlns:a16="http://schemas.microsoft.com/office/drawing/2014/main" id="{97910A0C-CEFA-3D7B-02CE-F7E63B352ED5}"/>
              </a:ext>
            </a:extLst>
          </p:cNvPr>
          <p:cNvSpPr txBox="1"/>
          <p:nvPr/>
        </p:nvSpPr>
        <p:spPr>
          <a:xfrm>
            <a:off x="1219200" y="1636584"/>
            <a:ext cx="1853247" cy="360099"/>
          </a:xfrm>
          <a:prstGeom prst="rect">
            <a:avLst/>
          </a:prstGeom>
          <a:noFill/>
        </p:spPr>
        <p:txBody>
          <a:bodyPr rot="0" spcFirstLastPara="0" vertOverflow="overflow" horzOverflow="overflow" vert="horz" wrap="square" lIns="82296" tIns="41148" rIns="82296" bIns="41148" numCol="1" spcCol="0" rtlCol="0" fromWordArt="0" anchor="t" anchorCtr="0" forceAA="0" compatLnSpc="1">
            <a:prstTxWarp prst="textNoShape">
              <a:avLst/>
            </a:prstTxWarp>
            <a:spAutoFit/>
          </a:bodyPr>
          <a:lstStyle/>
          <a:p>
            <a:r>
              <a:rPr lang="sv-SE" sz="1800">
                <a:solidFill>
                  <a:srgbClr val="FFFFFF"/>
                </a:solidFill>
                <a:latin typeface="Bahnschrift"/>
              </a:rPr>
              <a:t>BKV Norrtälje</a:t>
            </a:r>
          </a:p>
        </p:txBody>
      </p:sp>
      <p:sp>
        <p:nvSpPr>
          <p:cNvPr id="7" name="textruta 6">
            <a:extLst>
              <a:ext uri="{FF2B5EF4-FFF2-40B4-BE49-F238E27FC236}">
                <a16:creationId xmlns:a16="http://schemas.microsoft.com/office/drawing/2014/main" id="{4E50D21E-2F88-D5C2-C931-AC60225FDA6A}"/>
              </a:ext>
            </a:extLst>
          </p:cNvPr>
          <p:cNvSpPr txBox="1"/>
          <p:nvPr/>
        </p:nvSpPr>
        <p:spPr>
          <a:xfrm>
            <a:off x="268887" y="2104251"/>
            <a:ext cx="3397766" cy="2299091"/>
          </a:xfrm>
          <a:prstGeom prst="rect">
            <a:avLst/>
          </a:prstGeom>
          <a:noFill/>
        </p:spPr>
        <p:txBody>
          <a:bodyPr rot="0" spcFirstLastPara="0" vertOverflow="overflow" horzOverflow="overflow" vert="horz" wrap="square" lIns="82296" tIns="41148" rIns="82296" bIns="41148" numCol="1" spcCol="0" rtlCol="0" fromWordArt="0" anchor="t" anchorCtr="0" forceAA="0" compatLnSpc="1">
            <a:prstTxWarp prst="textNoShape">
              <a:avLst/>
            </a:prstTxWarp>
            <a:spAutoFit/>
          </a:bodyPr>
          <a:lstStyle/>
          <a:p>
            <a:r>
              <a:rPr lang="sv-SE" sz="3600" i="1" dirty="0">
                <a:solidFill>
                  <a:schemeClr val="bg1">
                    <a:lumMod val="95000"/>
                  </a:schemeClr>
                </a:solidFill>
                <a:latin typeface="Impact"/>
              </a:rPr>
              <a:t>Förväntningar på vårdnadshavare, obligatoriskt enligt BKV</a:t>
            </a:r>
          </a:p>
        </p:txBody>
      </p:sp>
      <p:sp>
        <p:nvSpPr>
          <p:cNvPr id="5" name="textruta 4">
            <a:extLst>
              <a:ext uri="{FF2B5EF4-FFF2-40B4-BE49-F238E27FC236}">
                <a16:creationId xmlns:a16="http://schemas.microsoft.com/office/drawing/2014/main" id="{660BDB2B-D221-2C09-7463-76BF0ED8EDB7}"/>
              </a:ext>
            </a:extLst>
          </p:cNvPr>
          <p:cNvSpPr txBox="1"/>
          <p:nvPr/>
        </p:nvSpPr>
        <p:spPr>
          <a:xfrm>
            <a:off x="2743200" y="1379551"/>
            <a:ext cx="5567612" cy="341632"/>
          </a:xfrm>
          <a:prstGeom prst="rect">
            <a:avLst/>
          </a:prstGeom>
          <a:noFill/>
        </p:spPr>
        <p:txBody>
          <a:bodyPr wrap="square">
            <a:spAutoFit/>
          </a:bodyPr>
          <a:lstStyle/>
          <a:p>
            <a:pPr marL="312725" indent="-312725">
              <a:spcBef>
                <a:spcPts val="691"/>
              </a:spcBef>
              <a:buFont typeface="Arial" panose="020B0604020202020204" pitchFamily="34" charset="0"/>
              <a:buChar char="•"/>
            </a:pPr>
            <a:endParaRPr lang="en-US" sz="1620" dirty="0"/>
          </a:p>
        </p:txBody>
      </p:sp>
      <p:sp>
        <p:nvSpPr>
          <p:cNvPr id="6" name="textruta 5">
            <a:extLst>
              <a:ext uri="{FF2B5EF4-FFF2-40B4-BE49-F238E27FC236}">
                <a16:creationId xmlns:a16="http://schemas.microsoft.com/office/drawing/2014/main" id="{CCC940B2-1C1D-CB24-1A34-0C02CE20AD55}"/>
              </a:ext>
            </a:extLst>
          </p:cNvPr>
          <p:cNvSpPr txBox="1"/>
          <p:nvPr/>
        </p:nvSpPr>
        <p:spPr>
          <a:xfrm>
            <a:off x="4451229" y="698644"/>
            <a:ext cx="6326362" cy="6042680"/>
          </a:xfrm>
          <a:prstGeom prst="rect">
            <a:avLst/>
          </a:prstGeom>
          <a:noFill/>
        </p:spPr>
        <p:txBody>
          <a:bodyPr wrap="square">
            <a:spAutoFit/>
          </a:bodyPr>
          <a:lstStyle/>
          <a:p>
            <a:pPr indent="-246888"/>
            <a:r>
              <a:rPr lang="sv-SE" sz="2000" b="1" dirty="0">
                <a:latin typeface="+mj-lt"/>
              </a:rPr>
              <a:t>Årliga arbetsuppgifter och försäljningsansvar</a:t>
            </a:r>
          </a:p>
          <a:p>
            <a:pPr indent="-246888"/>
            <a:endParaRPr lang="sv-SE" sz="2000" dirty="0">
              <a:latin typeface="+mj-lt"/>
            </a:endParaRPr>
          </a:p>
          <a:p>
            <a:pPr marL="10287" indent="-257175">
              <a:buFont typeface="Arial" panose="020B0604020202020204" pitchFamily="34" charset="0"/>
              <a:buChar char="•"/>
            </a:pPr>
            <a:r>
              <a:rPr lang="sv-SE" sz="2000" dirty="0">
                <a:latin typeface="+mj-lt"/>
              </a:rPr>
              <a:t>​</a:t>
            </a:r>
            <a:r>
              <a:rPr lang="sv-SE" sz="2000" b="1" dirty="0">
                <a:latin typeface="+mj-lt"/>
              </a:rPr>
              <a:t>A-lagsvärdar:</a:t>
            </a:r>
            <a:r>
              <a:rPr lang="sv-SE" sz="2000" dirty="0">
                <a:latin typeface="+mj-lt"/>
              </a:rPr>
              <a:t> P2012 ansvarar för två matcher  </a:t>
            </a:r>
          </a:p>
          <a:p>
            <a:r>
              <a:rPr lang="sv-SE" sz="2000" dirty="0">
                <a:latin typeface="+mj-lt"/>
              </a:rPr>
              <a:t>    varje säsong. Tio spelare agerar bollkallar. Fyra  </a:t>
            </a:r>
          </a:p>
          <a:p>
            <a:r>
              <a:rPr lang="sv-SE" sz="2000" dirty="0">
                <a:latin typeface="+mj-lt"/>
              </a:rPr>
              <a:t>    vårdnadshavare sköter kiosk- och  </a:t>
            </a:r>
          </a:p>
          <a:p>
            <a:r>
              <a:rPr lang="sv-SE" sz="2000" dirty="0">
                <a:latin typeface="+mj-lt"/>
              </a:rPr>
              <a:t>    entréverksamheten.</a:t>
            </a:r>
          </a:p>
          <a:p>
            <a:endParaRPr lang="sv-SE" sz="2000" b="1" dirty="0">
              <a:latin typeface="+mj-lt"/>
            </a:endParaRPr>
          </a:p>
          <a:p>
            <a:pPr marL="257175" indent="-257175">
              <a:buFont typeface="Arial" panose="020B0604020202020204" pitchFamily="34" charset="0"/>
              <a:buChar char="•"/>
            </a:pPr>
            <a:r>
              <a:rPr lang="sv-SE" sz="2000" b="1" dirty="0">
                <a:latin typeface="+mj-lt"/>
              </a:rPr>
              <a:t>Rabatthäfte: </a:t>
            </a:r>
            <a:r>
              <a:rPr lang="sv-SE" sz="2000" dirty="0">
                <a:latin typeface="+mj-lt"/>
              </a:rPr>
              <a:t>3 häften per spelare. Fördelning intäkt föreningen-laget 50% - 50%.</a:t>
            </a:r>
          </a:p>
          <a:p>
            <a:endParaRPr lang="sv-SE" sz="2000" dirty="0">
              <a:latin typeface="+mj-lt"/>
            </a:endParaRPr>
          </a:p>
          <a:p>
            <a:pPr marL="255118" indent="-255118">
              <a:spcAft>
                <a:spcPts val="1620"/>
              </a:spcAft>
              <a:buFont typeface="Arial" panose="020B0604020202020204" pitchFamily="34" charset="0"/>
              <a:buChar char="•"/>
            </a:pPr>
            <a:r>
              <a:rPr lang="sv-SE" sz="2000" b="1" dirty="0">
                <a:latin typeface="+mj-lt"/>
              </a:rPr>
              <a:t>Bingolotter</a:t>
            </a:r>
            <a:r>
              <a:rPr lang="sv-SE" sz="2000" dirty="0">
                <a:latin typeface="+mj-lt"/>
              </a:rPr>
              <a:t> till uppesittarkvällen den 23/12. Varje spelare säljer minst 10 lotter. BKV behåller 23 kr och gruppen erhåller 16 kr enkel, 32 kr dubbel och 64 kr trippel.</a:t>
            </a:r>
          </a:p>
          <a:p>
            <a:pPr marL="255118" indent="-255118">
              <a:spcAft>
                <a:spcPts val="1620"/>
              </a:spcAft>
              <a:buFont typeface="Arial" panose="020B0604020202020204" pitchFamily="34" charset="0"/>
              <a:buChar char="•"/>
            </a:pPr>
            <a:r>
              <a:rPr lang="sv-SE" sz="2000" b="1" dirty="0">
                <a:latin typeface="+mj-lt"/>
              </a:rPr>
              <a:t>Flygfyren cup:</a:t>
            </a:r>
            <a:r>
              <a:rPr lang="sv-SE" sz="2000" dirty="0">
                <a:latin typeface="+mj-lt"/>
              </a:rPr>
              <a:t> Vårdnadshavare till deltagande barn schemaläggs för arbetsuppgifter under Flygfyren cup slutet på juli/början av augusti.</a:t>
            </a:r>
          </a:p>
          <a:p>
            <a:pPr marL="255118" indent="-255118">
              <a:spcAft>
                <a:spcPts val="1620"/>
              </a:spcAft>
              <a:buFont typeface="Arial" panose="020B0604020202020204" pitchFamily="34" charset="0"/>
              <a:buChar char="•"/>
            </a:pPr>
            <a:r>
              <a:rPr lang="sv-SE" sz="2000" dirty="0">
                <a:latin typeface="+mj-lt"/>
              </a:rPr>
              <a:t>Försäljning av korvkassen: frivilligt</a:t>
            </a:r>
          </a:p>
        </p:txBody>
      </p:sp>
    </p:spTree>
    <p:extLst>
      <p:ext uri="{BB962C8B-B14F-4D97-AF65-F5344CB8AC3E}">
        <p14:creationId xmlns:p14="http://schemas.microsoft.com/office/powerpoint/2010/main" val="1885754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4ADC4-202E-E5DD-F8C5-F7584CFA669D}"/>
            </a:ext>
          </a:extLst>
        </p:cNvPr>
        <p:cNvGrpSpPr/>
        <p:nvPr/>
      </p:nvGrpSpPr>
      <p:grpSpPr>
        <a:xfrm>
          <a:off x="0" y="0"/>
          <a:ext cx="0" cy="0"/>
          <a:chOff x="0" y="0"/>
          <a:chExt cx="0" cy="0"/>
        </a:xfrm>
      </p:grpSpPr>
      <p:pic>
        <p:nvPicPr>
          <p:cNvPr id="2" name="Bildobjekt 1" descr="En bild som visar skärmbild, grafisk design, Grafik, flagga&#10;&#10;AI-genererat innehåll kan vara felaktigt.">
            <a:extLst>
              <a:ext uri="{FF2B5EF4-FFF2-40B4-BE49-F238E27FC236}">
                <a16:creationId xmlns:a16="http://schemas.microsoft.com/office/drawing/2014/main" id="{B8A57254-349F-37BE-092E-D2C0F3515EB1}"/>
              </a:ext>
            </a:extLst>
          </p:cNvPr>
          <p:cNvPicPr>
            <a:picLocks noChangeAspect="1"/>
          </p:cNvPicPr>
          <p:nvPr/>
        </p:nvPicPr>
        <p:blipFill>
          <a:blip r:embed="rId2"/>
          <a:stretch>
            <a:fillRect/>
          </a:stretch>
        </p:blipFill>
        <p:spPr>
          <a:xfrm>
            <a:off x="0" y="0"/>
            <a:ext cx="10972800" cy="8229600"/>
          </a:xfrm>
          <a:prstGeom prst="rect">
            <a:avLst/>
          </a:prstGeom>
        </p:spPr>
      </p:pic>
      <p:sp>
        <p:nvSpPr>
          <p:cNvPr id="4" name="textruta 3">
            <a:extLst>
              <a:ext uri="{FF2B5EF4-FFF2-40B4-BE49-F238E27FC236}">
                <a16:creationId xmlns:a16="http://schemas.microsoft.com/office/drawing/2014/main" id="{9A702AEB-A717-67EF-F461-FC54A067E6AF}"/>
              </a:ext>
            </a:extLst>
          </p:cNvPr>
          <p:cNvSpPr txBox="1"/>
          <p:nvPr/>
        </p:nvSpPr>
        <p:spPr>
          <a:xfrm>
            <a:off x="1219200" y="1636584"/>
            <a:ext cx="1853247" cy="360099"/>
          </a:xfrm>
          <a:prstGeom prst="rect">
            <a:avLst/>
          </a:prstGeom>
          <a:noFill/>
        </p:spPr>
        <p:txBody>
          <a:bodyPr rot="0" spcFirstLastPara="0" vertOverflow="overflow" horzOverflow="overflow" vert="horz" wrap="square" lIns="82296" tIns="41148" rIns="82296" bIns="41148" numCol="1" spcCol="0" rtlCol="0" fromWordArt="0" anchor="t" anchorCtr="0" forceAA="0" compatLnSpc="1">
            <a:prstTxWarp prst="textNoShape">
              <a:avLst/>
            </a:prstTxWarp>
            <a:spAutoFit/>
          </a:bodyPr>
          <a:lstStyle/>
          <a:p>
            <a:r>
              <a:rPr lang="sv-SE" sz="1800">
                <a:solidFill>
                  <a:srgbClr val="FFFFFF"/>
                </a:solidFill>
                <a:latin typeface="Bahnschrift"/>
              </a:rPr>
              <a:t>BKV Norrtälje</a:t>
            </a:r>
          </a:p>
        </p:txBody>
      </p:sp>
      <p:sp>
        <p:nvSpPr>
          <p:cNvPr id="7" name="textruta 6">
            <a:extLst>
              <a:ext uri="{FF2B5EF4-FFF2-40B4-BE49-F238E27FC236}">
                <a16:creationId xmlns:a16="http://schemas.microsoft.com/office/drawing/2014/main" id="{25578497-96E8-DC9C-4CA5-CB70FFB4FAC4}"/>
              </a:ext>
            </a:extLst>
          </p:cNvPr>
          <p:cNvSpPr txBox="1"/>
          <p:nvPr/>
        </p:nvSpPr>
        <p:spPr>
          <a:xfrm>
            <a:off x="355654" y="2230619"/>
            <a:ext cx="3676850" cy="2299091"/>
          </a:xfrm>
          <a:prstGeom prst="rect">
            <a:avLst/>
          </a:prstGeom>
          <a:noFill/>
        </p:spPr>
        <p:txBody>
          <a:bodyPr rot="0" spcFirstLastPara="0" vertOverflow="overflow" horzOverflow="overflow" vert="horz" wrap="square" lIns="82296" tIns="41148" rIns="82296" bIns="41148" numCol="1" spcCol="0" rtlCol="0" fromWordArt="0" anchor="t" anchorCtr="0" forceAA="0" compatLnSpc="1">
            <a:prstTxWarp prst="textNoShape">
              <a:avLst/>
            </a:prstTxWarp>
            <a:spAutoFit/>
          </a:bodyPr>
          <a:lstStyle/>
          <a:p>
            <a:r>
              <a:rPr lang="sv-SE" sz="3600" i="1" dirty="0">
                <a:solidFill>
                  <a:schemeClr val="bg1"/>
                </a:solidFill>
                <a:latin typeface="Impact"/>
              </a:rPr>
              <a:t>Förväntningar på vårdnadshavare, engagemang i laget</a:t>
            </a:r>
          </a:p>
        </p:txBody>
      </p:sp>
      <p:sp>
        <p:nvSpPr>
          <p:cNvPr id="5" name="textruta 4">
            <a:extLst>
              <a:ext uri="{FF2B5EF4-FFF2-40B4-BE49-F238E27FC236}">
                <a16:creationId xmlns:a16="http://schemas.microsoft.com/office/drawing/2014/main" id="{7FE9F32F-B82F-F538-3E92-DF93F5199A20}"/>
              </a:ext>
            </a:extLst>
          </p:cNvPr>
          <p:cNvSpPr txBox="1"/>
          <p:nvPr/>
        </p:nvSpPr>
        <p:spPr>
          <a:xfrm>
            <a:off x="2743200" y="1379551"/>
            <a:ext cx="5567612" cy="341632"/>
          </a:xfrm>
          <a:prstGeom prst="rect">
            <a:avLst/>
          </a:prstGeom>
          <a:noFill/>
        </p:spPr>
        <p:txBody>
          <a:bodyPr wrap="square">
            <a:spAutoFit/>
          </a:bodyPr>
          <a:lstStyle/>
          <a:p>
            <a:pPr marL="312725" indent="-312725">
              <a:spcBef>
                <a:spcPts val="691"/>
              </a:spcBef>
              <a:buFont typeface="Arial" panose="020B0604020202020204" pitchFamily="34" charset="0"/>
              <a:buChar char="•"/>
            </a:pPr>
            <a:endParaRPr lang="en-US" sz="1620" dirty="0"/>
          </a:p>
        </p:txBody>
      </p:sp>
      <p:sp>
        <p:nvSpPr>
          <p:cNvPr id="6" name="textruta 5">
            <a:extLst>
              <a:ext uri="{FF2B5EF4-FFF2-40B4-BE49-F238E27FC236}">
                <a16:creationId xmlns:a16="http://schemas.microsoft.com/office/drawing/2014/main" id="{FEC7C0D0-C69E-B1AD-6E6E-A57CCCA36B32}"/>
              </a:ext>
            </a:extLst>
          </p:cNvPr>
          <p:cNvSpPr txBox="1"/>
          <p:nvPr/>
        </p:nvSpPr>
        <p:spPr>
          <a:xfrm>
            <a:off x="4388158" y="848406"/>
            <a:ext cx="6228988" cy="6617196"/>
          </a:xfrm>
          <a:prstGeom prst="rect">
            <a:avLst/>
          </a:prstGeom>
          <a:noFill/>
        </p:spPr>
        <p:txBody>
          <a:bodyPr wrap="square">
            <a:spAutoFit/>
          </a:bodyPr>
          <a:lstStyle/>
          <a:p>
            <a:pPr lvl="0"/>
            <a:r>
              <a:rPr lang="sv-SE" sz="2000" b="1" dirty="0"/>
              <a:t>    Alla vårdnadshavare förväntas:</a:t>
            </a:r>
          </a:p>
          <a:p>
            <a:pPr lvl="0"/>
            <a:endParaRPr lang="sv-SE" sz="2000" dirty="0"/>
          </a:p>
          <a:p>
            <a:pPr marL="257175" indent="-257175">
              <a:buFont typeface="Wingdings" panose="05000000000000000000" pitchFamily="2" charset="2"/>
              <a:buChar char="Ø"/>
            </a:pPr>
            <a:r>
              <a:rPr lang="sv-SE" sz="1600" dirty="0"/>
              <a:t> </a:t>
            </a:r>
            <a:r>
              <a:rPr lang="sv-SE" sz="1600" b="1" dirty="0"/>
              <a:t>Hjälpa till med de olika momenten vid matcher.</a:t>
            </a:r>
          </a:p>
          <a:p>
            <a:pPr marL="324000"/>
            <a:r>
              <a:rPr lang="sv-SE" sz="1600" dirty="0"/>
              <a:t>Hemmamatch: kioskansvarig, matchvärd, bakning och tvätt av matchställ. </a:t>
            </a:r>
          </a:p>
          <a:p>
            <a:pPr marL="324000"/>
            <a:r>
              <a:rPr lang="sv-SE" sz="1600" dirty="0"/>
              <a:t>Bortamatch – tvätt av matchställ.</a:t>
            </a:r>
          </a:p>
          <a:p>
            <a:endParaRPr lang="sv-SE" sz="1600" b="1" dirty="0"/>
          </a:p>
          <a:p>
            <a:pPr marL="257175" indent="-257175">
              <a:buFont typeface="Wingdings" panose="05000000000000000000" pitchFamily="2" charset="2"/>
              <a:buChar char="Ø"/>
            </a:pPr>
            <a:r>
              <a:rPr lang="sv-SE" sz="1600" b="1" dirty="0"/>
              <a:t>Lägg in samåkning/skjutsa</a:t>
            </a:r>
          </a:p>
          <a:p>
            <a:r>
              <a:rPr lang="sv-SE" sz="1600" dirty="0"/>
              <a:t>    Ansvaret för att ens barn har plats i bil till   </a:t>
            </a:r>
          </a:p>
          <a:p>
            <a:r>
              <a:rPr lang="sv-SE" sz="1600" dirty="0"/>
              <a:t>    bortamatch/cup ligger hos vårdnadshaven och vi</a:t>
            </a:r>
          </a:p>
          <a:p>
            <a:r>
              <a:rPr lang="sv-SE" sz="1600" dirty="0"/>
              <a:t>    behöver turas om med att köra.    </a:t>
            </a:r>
          </a:p>
          <a:p>
            <a:r>
              <a:rPr lang="sv-SE" sz="1600" dirty="0"/>
              <a:t>    </a:t>
            </a:r>
            <a:r>
              <a:rPr lang="sv-SE" sz="1600" b="1" dirty="0"/>
              <a:t>Lägg in i samåkning i kallelsen i </a:t>
            </a:r>
            <a:r>
              <a:rPr lang="sv-SE" sz="1600" b="1" dirty="0" err="1"/>
              <a:t>sportadmin</a:t>
            </a:r>
            <a:r>
              <a:rPr lang="sv-SE" sz="1600" b="1" dirty="0"/>
              <a:t> för att   </a:t>
            </a:r>
          </a:p>
          <a:p>
            <a:r>
              <a:rPr lang="sv-SE" sz="1600" b="1" dirty="0"/>
              <a:t>    underlätta! </a:t>
            </a:r>
          </a:p>
          <a:p>
            <a:pPr marL="257175" indent="-257175">
              <a:buFont typeface="Wingdings" panose="05000000000000000000" pitchFamily="2" charset="2"/>
              <a:buChar char="Ø"/>
            </a:pPr>
            <a:endParaRPr lang="sv-SE" sz="1600" b="1" dirty="0"/>
          </a:p>
          <a:p>
            <a:pPr marL="257175" indent="-257175">
              <a:buFont typeface="Wingdings" panose="05000000000000000000" pitchFamily="2" charset="2"/>
              <a:buChar char="Ø"/>
            </a:pPr>
            <a:r>
              <a:rPr lang="sv-SE" sz="1600" b="1" dirty="0"/>
              <a:t>Bidra vid ett par försäljningar/jobb per säsong för att få in pengar till lagkassan. </a:t>
            </a:r>
          </a:p>
          <a:p>
            <a:pPr marL="324000"/>
            <a:r>
              <a:rPr lang="sv-SE" sz="1600" dirty="0">
                <a:latin typeface="+mj-lt"/>
              </a:rPr>
              <a:t>Tidigare har vi kommit överens om möjligheten att "köpa sig fri” från vissa försäljningar. Vad tycker ni om det?</a:t>
            </a:r>
          </a:p>
          <a:p>
            <a:pPr marL="324000"/>
            <a:endParaRPr lang="sv-SE" sz="1600" dirty="0">
              <a:latin typeface="Calibri Light" panose="020F0302020204030204" pitchFamily="34" charset="0"/>
            </a:endParaRPr>
          </a:p>
          <a:p>
            <a:pPr marL="324000" indent="-257175">
              <a:buFont typeface="Wingdings" panose="05000000000000000000" pitchFamily="2" charset="2"/>
              <a:buChar char="Ø"/>
            </a:pPr>
            <a:r>
              <a:rPr lang="sv-SE" sz="1600" b="1" dirty="0"/>
              <a:t>Svara på kallelser. </a:t>
            </a:r>
            <a:r>
              <a:rPr lang="sv-SE" sz="1600" dirty="0"/>
              <a:t>Uppdatera er information i </a:t>
            </a:r>
            <a:r>
              <a:rPr lang="sv-SE" sz="1600" dirty="0" err="1"/>
              <a:t>Sportadmin</a:t>
            </a:r>
            <a:r>
              <a:rPr lang="sv-SE" sz="1600" dirty="0"/>
              <a:t> vid behov. Skriv in fullständiga uppgifter så vi lätt kan nå er om det är något. Koppla gärna </a:t>
            </a:r>
            <a:r>
              <a:rPr lang="sv-SE" sz="1600" dirty="0" err="1"/>
              <a:t>sportadmin</a:t>
            </a:r>
            <a:r>
              <a:rPr lang="sv-SE" sz="1600" dirty="0"/>
              <a:t> till er mail så att ni inte missar viktig information. </a:t>
            </a:r>
          </a:p>
          <a:p>
            <a:pPr marL="324000" indent="-257175">
              <a:buFont typeface="Wingdings" panose="05000000000000000000" pitchFamily="2" charset="2"/>
              <a:buChar char="Ø"/>
            </a:pPr>
            <a:endParaRPr lang="sv-SE" sz="1600" dirty="0"/>
          </a:p>
          <a:p>
            <a:pPr marL="324000" indent="-257175">
              <a:buFont typeface="Wingdings" panose="05000000000000000000" pitchFamily="2" charset="2"/>
              <a:buChar char="Ø"/>
            </a:pPr>
            <a:r>
              <a:rPr lang="sv-SE" sz="1600" b="1" dirty="0"/>
              <a:t>Gå med i vår </a:t>
            </a:r>
            <a:r>
              <a:rPr lang="sv-SE" sz="1600" b="1" dirty="0" err="1"/>
              <a:t>facebookgrupp</a:t>
            </a:r>
            <a:r>
              <a:rPr lang="sv-SE" sz="1600" b="1" dirty="0"/>
              <a:t> om ni inte redan är med: </a:t>
            </a:r>
          </a:p>
          <a:p>
            <a:pPr marL="324000"/>
            <a:r>
              <a:rPr lang="sv-SE" sz="1600" b="1" i="1" dirty="0"/>
              <a:t>”BKV Norrtälje - P12 – Vårdnadshavare”</a:t>
            </a:r>
          </a:p>
        </p:txBody>
      </p:sp>
    </p:spTree>
    <p:extLst>
      <p:ext uri="{BB962C8B-B14F-4D97-AF65-F5344CB8AC3E}">
        <p14:creationId xmlns:p14="http://schemas.microsoft.com/office/powerpoint/2010/main" val="878529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22F13-AE04-692F-AB6C-EC66D77CDBE0}"/>
            </a:ext>
          </a:extLst>
        </p:cNvPr>
        <p:cNvGrpSpPr/>
        <p:nvPr/>
      </p:nvGrpSpPr>
      <p:grpSpPr>
        <a:xfrm>
          <a:off x="0" y="0"/>
          <a:ext cx="0" cy="0"/>
          <a:chOff x="0" y="0"/>
          <a:chExt cx="0" cy="0"/>
        </a:xfrm>
      </p:grpSpPr>
      <p:pic>
        <p:nvPicPr>
          <p:cNvPr id="2" name="Bildobjekt 1" descr="En bild som visar skärmbild, grafisk design, Grafik, flagga&#10;&#10;AI-genererat innehåll kan vara felaktigt.">
            <a:extLst>
              <a:ext uri="{FF2B5EF4-FFF2-40B4-BE49-F238E27FC236}">
                <a16:creationId xmlns:a16="http://schemas.microsoft.com/office/drawing/2014/main" id="{90ED976C-7E80-377A-3AFD-2EE8FCBF18E6}"/>
              </a:ext>
            </a:extLst>
          </p:cNvPr>
          <p:cNvPicPr>
            <a:picLocks noChangeAspect="1"/>
          </p:cNvPicPr>
          <p:nvPr/>
        </p:nvPicPr>
        <p:blipFill>
          <a:blip r:embed="rId2"/>
          <a:stretch>
            <a:fillRect/>
          </a:stretch>
        </p:blipFill>
        <p:spPr>
          <a:xfrm>
            <a:off x="0" y="0"/>
            <a:ext cx="10972800" cy="8229600"/>
          </a:xfrm>
          <a:prstGeom prst="rect">
            <a:avLst/>
          </a:prstGeom>
        </p:spPr>
      </p:pic>
      <p:sp>
        <p:nvSpPr>
          <p:cNvPr id="4" name="textruta 3">
            <a:extLst>
              <a:ext uri="{FF2B5EF4-FFF2-40B4-BE49-F238E27FC236}">
                <a16:creationId xmlns:a16="http://schemas.microsoft.com/office/drawing/2014/main" id="{A30A46F3-8897-0FB2-C9EB-6F7AE5FE1F98}"/>
              </a:ext>
            </a:extLst>
          </p:cNvPr>
          <p:cNvSpPr txBox="1"/>
          <p:nvPr/>
        </p:nvSpPr>
        <p:spPr>
          <a:xfrm>
            <a:off x="1219200" y="1636584"/>
            <a:ext cx="1853247" cy="360099"/>
          </a:xfrm>
          <a:prstGeom prst="rect">
            <a:avLst/>
          </a:prstGeom>
          <a:noFill/>
        </p:spPr>
        <p:txBody>
          <a:bodyPr rot="0" spcFirstLastPara="0" vertOverflow="overflow" horzOverflow="overflow" vert="horz" wrap="square" lIns="82296" tIns="41148" rIns="82296" bIns="41148" numCol="1" spcCol="0" rtlCol="0" fromWordArt="0" anchor="t" anchorCtr="0" forceAA="0" compatLnSpc="1">
            <a:prstTxWarp prst="textNoShape">
              <a:avLst/>
            </a:prstTxWarp>
            <a:spAutoFit/>
          </a:bodyPr>
          <a:lstStyle/>
          <a:p>
            <a:r>
              <a:rPr lang="sv-SE" sz="1800">
                <a:solidFill>
                  <a:srgbClr val="FFFFFF"/>
                </a:solidFill>
                <a:latin typeface="Bahnschrift"/>
              </a:rPr>
              <a:t>BKV Norrtälje</a:t>
            </a:r>
          </a:p>
        </p:txBody>
      </p:sp>
      <p:sp>
        <p:nvSpPr>
          <p:cNvPr id="7" name="textruta 6">
            <a:extLst>
              <a:ext uri="{FF2B5EF4-FFF2-40B4-BE49-F238E27FC236}">
                <a16:creationId xmlns:a16="http://schemas.microsoft.com/office/drawing/2014/main" id="{E4D7C061-1FC7-445F-987B-EE770B1D6D03}"/>
              </a:ext>
            </a:extLst>
          </p:cNvPr>
          <p:cNvSpPr txBox="1"/>
          <p:nvPr/>
        </p:nvSpPr>
        <p:spPr>
          <a:xfrm>
            <a:off x="355654" y="2230619"/>
            <a:ext cx="3676850" cy="747897"/>
          </a:xfrm>
          <a:prstGeom prst="rect">
            <a:avLst/>
          </a:prstGeom>
          <a:noFill/>
        </p:spPr>
        <p:txBody>
          <a:bodyPr rot="0" spcFirstLastPara="0" vertOverflow="overflow" horzOverflow="overflow" vert="horz" wrap="square" lIns="82296" tIns="41148" rIns="82296" bIns="41148" numCol="1" spcCol="0" rtlCol="0" fromWordArt="0" anchor="t" anchorCtr="0" forceAA="0" compatLnSpc="1">
            <a:prstTxWarp prst="textNoShape">
              <a:avLst/>
            </a:prstTxWarp>
            <a:spAutoFit/>
          </a:bodyPr>
          <a:lstStyle/>
          <a:p>
            <a:r>
              <a:rPr lang="sv-SE" sz="4320" i="1" dirty="0">
                <a:solidFill>
                  <a:schemeClr val="bg1"/>
                </a:solidFill>
                <a:latin typeface="Impact"/>
              </a:rPr>
              <a:t>Ekonomi</a:t>
            </a:r>
          </a:p>
        </p:txBody>
      </p:sp>
      <p:sp>
        <p:nvSpPr>
          <p:cNvPr id="5" name="textruta 4">
            <a:extLst>
              <a:ext uri="{FF2B5EF4-FFF2-40B4-BE49-F238E27FC236}">
                <a16:creationId xmlns:a16="http://schemas.microsoft.com/office/drawing/2014/main" id="{4219D63F-201A-25D2-0FDA-04D6C6415269}"/>
              </a:ext>
            </a:extLst>
          </p:cNvPr>
          <p:cNvSpPr txBox="1"/>
          <p:nvPr/>
        </p:nvSpPr>
        <p:spPr>
          <a:xfrm>
            <a:off x="2743200" y="1379551"/>
            <a:ext cx="5567612" cy="341632"/>
          </a:xfrm>
          <a:prstGeom prst="rect">
            <a:avLst/>
          </a:prstGeom>
          <a:noFill/>
        </p:spPr>
        <p:txBody>
          <a:bodyPr wrap="square">
            <a:spAutoFit/>
          </a:bodyPr>
          <a:lstStyle/>
          <a:p>
            <a:pPr marL="312725" indent="-312725">
              <a:spcBef>
                <a:spcPts val="691"/>
              </a:spcBef>
              <a:buFont typeface="Arial" panose="020B0604020202020204" pitchFamily="34" charset="0"/>
              <a:buChar char="•"/>
            </a:pPr>
            <a:endParaRPr lang="en-US" sz="1620" dirty="0"/>
          </a:p>
        </p:txBody>
      </p:sp>
      <p:sp>
        <p:nvSpPr>
          <p:cNvPr id="6" name="textruta 5">
            <a:extLst>
              <a:ext uri="{FF2B5EF4-FFF2-40B4-BE49-F238E27FC236}">
                <a16:creationId xmlns:a16="http://schemas.microsoft.com/office/drawing/2014/main" id="{BC1F27F1-D386-7478-E578-578A38AAA1FA}"/>
              </a:ext>
            </a:extLst>
          </p:cNvPr>
          <p:cNvSpPr txBox="1"/>
          <p:nvPr/>
        </p:nvSpPr>
        <p:spPr>
          <a:xfrm>
            <a:off x="4291647" y="907200"/>
            <a:ext cx="6400353" cy="7201972"/>
          </a:xfrm>
          <a:prstGeom prst="rect">
            <a:avLst/>
          </a:prstGeom>
          <a:noFill/>
        </p:spPr>
        <p:txBody>
          <a:bodyPr wrap="square">
            <a:spAutoFit/>
          </a:bodyPr>
          <a:lstStyle/>
          <a:p>
            <a:r>
              <a:rPr lang="sv-SE" sz="2000" dirty="0"/>
              <a:t>Klubbens uppdrag till oss varje år</a:t>
            </a:r>
          </a:p>
          <a:p>
            <a:pPr marL="257175" indent="-257175">
              <a:buFont typeface="Wingdings" panose="05000000000000000000" pitchFamily="2" charset="2"/>
              <a:buChar char="v"/>
            </a:pPr>
            <a:r>
              <a:rPr lang="sv-SE" sz="2000" dirty="0" err="1"/>
              <a:t>Savings</a:t>
            </a:r>
            <a:r>
              <a:rPr lang="sv-SE" sz="2000" dirty="0"/>
              <a:t>/Klubbrabatten</a:t>
            </a:r>
          </a:p>
          <a:p>
            <a:pPr marL="257175" indent="-257175">
              <a:buFont typeface="Wingdings" panose="05000000000000000000" pitchFamily="2" charset="2"/>
              <a:buChar char="v"/>
            </a:pPr>
            <a:r>
              <a:rPr lang="sv-SE" sz="2000" dirty="0"/>
              <a:t>Flygfyren cup</a:t>
            </a:r>
          </a:p>
          <a:p>
            <a:pPr marL="257175" indent="-257175">
              <a:buFont typeface="Wingdings" panose="05000000000000000000" pitchFamily="2" charset="2"/>
              <a:buChar char="v"/>
            </a:pPr>
            <a:r>
              <a:rPr lang="sv-SE" sz="2000" dirty="0"/>
              <a:t>Bingolotter</a:t>
            </a:r>
          </a:p>
          <a:p>
            <a:endParaRPr lang="sv-SE" sz="2000" dirty="0"/>
          </a:p>
          <a:p>
            <a:r>
              <a:rPr lang="sv-SE" sz="2000" dirty="0"/>
              <a:t>Lagets egna förtjänster 2026</a:t>
            </a:r>
          </a:p>
          <a:p>
            <a:pPr marL="257175" indent="-257175">
              <a:buFont typeface="Wingdings" panose="05000000000000000000" pitchFamily="2" charset="2"/>
              <a:buChar char="v"/>
            </a:pPr>
            <a:r>
              <a:rPr lang="sv-SE" sz="2000" dirty="0"/>
              <a:t>Föräldravandring</a:t>
            </a:r>
          </a:p>
          <a:p>
            <a:pPr marL="257175" indent="-257175">
              <a:buFont typeface="Wingdings" panose="05000000000000000000" pitchFamily="2" charset="2"/>
              <a:buChar char="v"/>
            </a:pPr>
            <a:r>
              <a:rPr lang="sv-SE" sz="2000" dirty="0"/>
              <a:t>Kioskförsäljning</a:t>
            </a:r>
          </a:p>
          <a:p>
            <a:pPr marL="257175" indent="-257175">
              <a:buFont typeface="Wingdings" panose="05000000000000000000" pitchFamily="2" charset="2"/>
              <a:buChar char="v"/>
            </a:pPr>
            <a:r>
              <a:rPr lang="sv-SE" sz="2000" dirty="0" err="1"/>
              <a:t>Newbody</a:t>
            </a:r>
            <a:endParaRPr lang="sv-SE" sz="2000" dirty="0"/>
          </a:p>
          <a:p>
            <a:endParaRPr lang="sv-SE" sz="2000" dirty="0"/>
          </a:p>
          <a:p>
            <a:r>
              <a:rPr lang="sv-SE" dirty="0"/>
              <a:t>Utgifter hittills 2026: 111 907 kr</a:t>
            </a:r>
          </a:p>
          <a:p>
            <a:r>
              <a:rPr lang="sv-SE" dirty="0"/>
              <a:t>Intäkter 2026: 48 068kr</a:t>
            </a:r>
          </a:p>
          <a:p>
            <a:endParaRPr lang="sv-SE" sz="2000" dirty="0"/>
          </a:p>
          <a:p>
            <a:r>
              <a:rPr lang="sv-SE" b="1" dirty="0"/>
              <a:t>Saldo i nuläget:</a:t>
            </a:r>
            <a:endParaRPr lang="sv-SE" dirty="0"/>
          </a:p>
          <a:p>
            <a:r>
              <a:rPr lang="sv-SE" dirty="0"/>
              <a:t>Saldo konto idag: 26 194kr</a:t>
            </a:r>
          </a:p>
          <a:p>
            <a:endParaRPr lang="sv-SE" sz="1200" dirty="0"/>
          </a:p>
          <a:p>
            <a:r>
              <a:rPr lang="sv-SE" sz="1200" dirty="0"/>
              <a:t>Vi saknar i dagsläget drygt 14 000kr på obetalda saker. Kassören kommer att skicka ut påminnelse efter mötet om de poster som inte är betalda. </a:t>
            </a:r>
          </a:p>
          <a:p>
            <a:r>
              <a:rPr lang="sv-SE" dirty="0"/>
              <a:t> </a:t>
            </a:r>
          </a:p>
          <a:p>
            <a:r>
              <a:rPr lang="sv-SE" sz="800" b="1" dirty="0"/>
              <a:t>Aktivitet	                              </a:t>
            </a:r>
            <a:r>
              <a:rPr lang="sv-SE" sz="800" b="1" dirty="0" err="1"/>
              <a:t>Inkommet</a:t>
            </a:r>
            <a:endParaRPr lang="sv-SE" sz="800" b="1" dirty="0"/>
          </a:p>
          <a:p>
            <a:r>
              <a:rPr lang="sv-SE" sz="800" b="1" dirty="0" err="1"/>
              <a:t>Newbody</a:t>
            </a:r>
            <a:r>
              <a:rPr lang="sv-SE" sz="800" b="1" dirty="0"/>
              <a:t>	                                8 038 kr</a:t>
            </a:r>
          </a:p>
          <a:p>
            <a:r>
              <a:rPr lang="sv-SE" sz="800" b="1" dirty="0"/>
              <a:t>Klubbrabatten	                                1 770 kr</a:t>
            </a:r>
          </a:p>
          <a:p>
            <a:r>
              <a:rPr lang="sv-SE" sz="800" b="1" dirty="0"/>
              <a:t>Vuxna på byn köpa sig fria	2 500 kr</a:t>
            </a:r>
          </a:p>
          <a:p>
            <a:r>
              <a:rPr lang="sv-SE" sz="800" b="1" dirty="0"/>
              <a:t>Vuxna på byn, tidigare 2026	4 000 kr</a:t>
            </a:r>
          </a:p>
          <a:p>
            <a:r>
              <a:rPr lang="sv-SE" sz="800" b="1" dirty="0"/>
              <a:t>Flygfyren cup 300kr/spelare	7 200 kr</a:t>
            </a:r>
          </a:p>
          <a:p>
            <a:r>
              <a:rPr lang="sv-SE" sz="800" b="1" dirty="0"/>
              <a:t>Kiosk matcher	                                8 760 kr</a:t>
            </a:r>
          </a:p>
          <a:p>
            <a:r>
              <a:rPr lang="sv-SE" sz="800" b="1" dirty="0"/>
              <a:t>Betalning cup </a:t>
            </a:r>
            <a:r>
              <a:rPr lang="sv-SE" sz="800" b="1" dirty="0" err="1"/>
              <a:t>gotland</a:t>
            </a:r>
            <a:r>
              <a:rPr lang="sv-SE" sz="800" b="1" dirty="0"/>
              <a:t>	11 000 kr</a:t>
            </a:r>
          </a:p>
          <a:p>
            <a:r>
              <a:rPr lang="sv-SE" sz="800" b="1" u="sng" dirty="0"/>
              <a:t>Betalning cup </a:t>
            </a:r>
            <a:r>
              <a:rPr lang="sv-SE" sz="800" b="1" u="sng" dirty="0" err="1"/>
              <a:t>smedjebacken</a:t>
            </a:r>
            <a:r>
              <a:rPr lang="sv-SE" sz="800" b="1" u="sng" dirty="0"/>
              <a:t>	4 800 kr</a:t>
            </a:r>
          </a:p>
          <a:p>
            <a:r>
              <a:rPr lang="sv-SE" sz="800" b="1" dirty="0"/>
              <a:t>Summa </a:t>
            </a:r>
            <a:r>
              <a:rPr lang="sv-SE" sz="800" b="1" dirty="0" err="1"/>
              <a:t>inkommet</a:t>
            </a:r>
            <a:r>
              <a:rPr lang="sv-SE" sz="800" b="1" dirty="0"/>
              <a:t>:	                                48 068 kr</a:t>
            </a:r>
          </a:p>
          <a:p>
            <a:r>
              <a:rPr lang="sv-SE" sz="800" b="1" dirty="0"/>
              <a:t>	</a:t>
            </a:r>
          </a:p>
          <a:p>
            <a:r>
              <a:rPr lang="sv-SE" sz="800" b="1" dirty="0"/>
              <a:t>Vad har vi gjort &amp; vad kostade det:	</a:t>
            </a:r>
          </a:p>
          <a:p>
            <a:r>
              <a:rPr lang="sv-SE" sz="800" b="1" dirty="0"/>
              <a:t>Cup </a:t>
            </a:r>
            <a:r>
              <a:rPr lang="sv-SE" sz="800" b="1" dirty="0" err="1"/>
              <a:t>smedjebacken</a:t>
            </a:r>
            <a:r>
              <a:rPr lang="sv-SE" sz="800" b="1" dirty="0"/>
              <a:t>	- 25 670 kr </a:t>
            </a:r>
          </a:p>
          <a:p>
            <a:r>
              <a:rPr lang="sv-SE" sz="800" b="1" dirty="0"/>
              <a:t>Cup Gotland	                                - 83 487 kr </a:t>
            </a:r>
          </a:p>
          <a:p>
            <a:r>
              <a:rPr lang="sv-SE" sz="800" b="1" dirty="0"/>
              <a:t>Cup Åkersberga v 44	- 2 750 kr </a:t>
            </a:r>
          </a:p>
          <a:p>
            <a:r>
              <a:rPr lang="sv-SE" sz="800" b="1" u="sng" dirty="0"/>
              <a:t>Lunch &amp; övrigt </a:t>
            </a:r>
            <a:r>
              <a:rPr lang="sv-SE" sz="800" b="1" u="sng" dirty="0" err="1"/>
              <a:t>flygfyrencup</a:t>
            </a:r>
            <a:r>
              <a:rPr lang="sv-SE" sz="800" b="1" u="sng" dirty="0"/>
              <a:t>	- 4 628 kr </a:t>
            </a:r>
          </a:p>
          <a:p>
            <a:r>
              <a:rPr lang="sv-SE" sz="800" b="1" dirty="0"/>
              <a:t>Summa kostnader:	- 111 907 kr </a:t>
            </a:r>
          </a:p>
        </p:txBody>
      </p:sp>
      <p:sp>
        <p:nvSpPr>
          <p:cNvPr id="3" name="textruta 2">
            <a:extLst>
              <a:ext uri="{FF2B5EF4-FFF2-40B4-BE49-F238E27FC236}">
                <a16:creationId xmlns:a16="http://schemas.microsoft.com/office/drawing/2014/main" id="{96EFA20C-0429-E30E-EC75-CB2A8841613E}"/>
              </a:ext>
            </a:extLst>
          </p:cNvPr>
          <p:cNvSpPr txBox="1"/>
          <p:nvPr/>
        </p:nvSpPr>
        <p:spPr>
          <a:xfrm rot="10800000" flipV="1">
            <a:off x="7376400" y="6428276"/>
            <a:ext cx="3456000" cy="954107"/>
          </a:xfrm>
          <a:prstGeom prst="rect">
            <a:avLst/>
          </a:prstGeom>
          <a:noFill/>
        </p:spPr>
        <p:txBody>
          <a:bodyPr wrap="square" rtlCol="0">
            <a:spAutoFit/>
          </a:bodyPr>
          <a:lstStyle/>
          <a:p>
            <a:r>
              <a:rPr lang="sv-SE" sz="800" b="1" dirty="0"/>
              <a:t>Saknas betalningar</a:t>
            </a:r>
          </a:p>
          <a:p>
            <a:r>
              <a:rPr lang="sv-SE" sz="800" b="1" dirty="0"/>
              <a:t>                                 Belopp                Antal	Summa</a:t>
            </a:r>
          </a:p>
          <a:p>
            <a:r>
              <a:rPr lang="sv-SE" sz="800" b="1" dirty="0"/>
              <a:t>Klubbrabatten	  750 kr 	7	5250 Friköp VPB	  500 kr 	11	5 500 kr</a:t>
            </a:r>
          </a:p>
          <a:p>
            <a:r>
              <a:rPr lang="sv-SE" sz="800" b="1" dirty="0"/>
              <a:t>VPB hösten 2026	  800 kr 	4	3 200 kr</a:t>
            </a:r>
          </a:p>
          <a:p>
            <a:r>
              <a:rPr lang="sv-SE" sz="800" b="1" u="sng" dirty="0" err="1"/>
              <a:t>Hoodies</a:t>
            </a:r>
            <a:r>
              <a:rPr lang="sv-SE" sz="800" b="1" u="sng" dirty="0"/>
              <a:t> 2025	  399 kr 	1	399 kr</a:t>
            </a:r>
          </a:p>
          <a:p>
            <a:r>
              <a:rPr lang="sv-SE" sz="800" b="1" dirty="0"/>
              <a:t>Summa:                                                                                  14349</a:t>
            </a:r>
          </a:p>
        </p:txBody>
      </p:sp>
    </p:spTree>
    <p:extLst>
      <p:ext uri="{BB962C8B-B14F-4D97-AF65-F5344CB8AC3E}">
        <p14:creationId xmlns:p14="http://schemas.microsoft.com/office/powerpoint/2010/main" val="3396292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743ED-07F6-8A39-1D46-9A3B78B39DF1}"/>
            </a:ext>
          </a:extLst>
        </p:cNvPr>
        <p:cNvGrpSpPr/>
        <p:nvPr/>
      </p:nvGrpSpPr>
      <p:grpSpPr>
        <a:xfrm>
          <a:off x="0" y="0"/>
          <a:ext cx="0" cy="0"/>
          <a:chOff x="0" y="0"/>
          <a:chExt cx="0" cy="0"/>
        </a:xfrm>
      </p:grpSpPr>
      <p:pic>
        <p:nvPicPr>
          <p:cNvPr id="2" name="Bildobjekt 1" descr="En bild som visar skärmbild, grafisk design, Grafik, flagga&#10;&#10;AI-genererat innehåll kan vara felaktigt.">
            <a:extLst>
              <a:ext uri="{FF2B5EF4-FFF2-40B4-BE49-F238E27FC236}">
                <a16:creationId xmlns:a16="http://schemas.microsoft.com/office/drawing/2014/main" id="{066F31AB-9D6C-6248-EEA3-D3199FA10D5E}"/>
              </a:ext>
            </a:extLst>
          </p:cNvPr>
          <p:cNvPicPr>
            <a:picLocks noChangeAspect="1"/>
          </p:cNvPicPr>
          <p:nvPr/>
        </p:nvPicPr>
        <p:blipFill>
          <a:blip r:embed="rId2"/>
          <a:stretch>
            <a:fillRect/>
          </a:stretch>
        </p:blipFill>
        <p:spPr>
          <a:xfrm>
            <a:off x="0" y="0"/>
            <a:ext cx="10972800" cy="8229600"/>
          </a:xfrm>
          <a:prstGeom prst="rect">
            <a:avLst/>
          </a:prstGeom>
        </p:spPr>
      </p:pic>
      <p:sp>
        <p:nvSpPr>
          <p:cNvPr id="4" name="textruta 3">
            <a:extLst>
              <a:ext uri="{FF2B5EF4-FFF2-40B4-BE49-F238E27FC236}">
                <a16:creationId xmlns:a16="http://schemas.microsoft.com/office/drawing/2014/main" id="{ED67159F-2B16-F1FF-9AC8-4AC05086E1C6}"/>
              </a:ext>
            </a:extLst>
          </p:cNvPr>
          <p:cNvSpPr txBox="1"/>
          <p:nvPr/>
        </p:nvSpPr>
        <p:spPr>
          <a:xfrm>
            <a:off x="1219200" y="1636584"/>
            <a:ext cx="1853247" cy="360099"/>
          </a:xfrm>
          <a:prstGeom prst="rect">
            <a:avLst/>
          </a:prstGeom>
          <a:noFill/>
        </p:spPr>
        <p:txBody>
          <a:bodyPr rot="0" spcFirstLastPara="0" vertOverflow="overflow" horzOverflow="overflow" vert="horz" wrap="square" lIns="82296" tIns="41148" rIns="82296" bIns="41148" numCol="1" spcCol="0" rtlCol="0" fromWordArt="0" anchor="t" anchorCtr="0" forceAA="0" compatLnSpc="1">
            <a:prstTxWarp prst="textNoShape">
              <a:avLst/>
            </a:prstTxWarp>
            <a:spAutoFit/>
          </a:bodyPr>
          <a:lstStyle/>
          <a:p>
            <a:r>
              <a:rPr lang="sv-SE" sz="1800">
                <a:solidFill>
                  <a:srgbClr val="FFFFFF"/>
                </a:solidFill>
                <a:latin typeface="Bahnschrift"/>
              </a:rPr>
              <a:t>BKV Norrtälje</a:t>
            </a:r>
          </a:p>
        </p:txBody>
      </p:sp>
      <p:sp>
        <p:nvSpPr>
          <p:cNvPr id="7" name="textruta 6">
            <a:extLst>
              <a:ext uri="{FF2B5EF4-FFF2-40B4-BE49-F238E27FC236}">
                <a16:creationId xmlns:a16="http://schemas.microsoft.com/office/drawing/2014/main" id="{5BC591D3-CF0E-1B34-A578-DC48F1869E60}"/>
              </a:ext>
            </a:extLst>
          </p:cNvPr>
          <p:cNvSpPr txBox="1"/>
          <p:nvPr/>
        </p:nvSpPr>
        <p:spPr>
          <a:xfrm>
            <a:off x="355654" y="2230619"/>
            <a:ext cx="3676850" cy="747897"/>
          </a:xfrm>
          <a:prstGeom prst="rect">
            <a:avLst/>
          </a:prstGeom>
          <a:noFill/>
        </p:spPr>
        <p:txBody>
          <a:bodyPr rot="0" spcFirstLastPara="0" vertOverflow="overflow" horzOverflow="overflow" vert="horz" wrap="square" lIns="82296" tIns="41148" rIns="82296" bIns="41148" numCol="1" spcCol="0" rtlCol="0" fromWordArt="0" anchor="t" anchorCtr="0" forceAA="0" compatLnSpc="1">
            <a:prstTxWarp prst="textNoShape">
              <a:avLst/>
            </a:prstTxWarp>
            <a:spAutoFit/>
          </a:bodyPr>
          <a:lstStyle/>
          <a:p>
            <a:r>
              <a:rPr lang="sv-SE" sz="4320" i="1" dirty="0">
                <a:solidFill>
                  <a:schemeClr val="bg1"/>
                </a:solidFill>
                <a:latin typeface="Impact"/>
              </a:rPr>
              <a:t>Sponsring</a:t>
            </a:r>
          </a:p>
        </p:txBody>
      </p:sp>
      <p:sp>
        <p:nvSpPr>
          <p:cNvPr id="5" name="textruta 4">
            <a:extLst>
              <a:ext uri="{FF2B5EF4-FFF2-40B4-BE49-F238E27FC236}">
                <a16:creationId xmlns:a16="http://schemas.microsoft.com/office/drawing/2014/main" id="{F4168594-887D-2DA2-67D1-8EB02AF0DE52}"/>
              </a:ext>
            </a:extLst>
          </p:cNvPr>
          <p:cNvSpPr txBox="1"/>
          <p:nvPr/>
        </p:nvSpPr>
        <p:spPr>
          <a:xfrm>
            <a:off x="2743200" y="1379551"/>
            <a:ext cx="5567612" cy="341632"/>
          </a:xfrm>
          <a:prstGeom prst="rect">
            <a:avLst/>
          </a:prstGeom>
          <a:noFill/>
        </p:spPr>
        <p:txBody>
          <a:bodyPr wrap="square">
            <a:spAutoFit/>
          </a:bodyPr>
          <a:lstStyle/>
          <a:p>
            <a:pPr marL="312725" indent="-312725">
              <a:spcBef>
                <a:spcPts val="691"/>
              </a:spcBef>
              <a:buFont typeface="Arial" panose="020B0604020202020204" pitchFamily="34" charset="0"/>
              <a:buChar char="•"/>
            </a:pPr>
            <a:endParaRPr lang="en-US" sz="1620" dirty="0"/>
          </a:p>
        </p:txBody>
      </p:sp>
      <p:sp>
        <p:nvSpPr>
          <p:cNvPr id="6" name="textruta 5">
            <a:extLst>
              <a:ext uri="{FF2B5EF4-FFF2-40B4-BE49-F238E27FC236}">
                <a16:creationId xmlns:a16="http://schemas.microsoft.com/office/drawing/2014/main" id="{9BCB6DC9-0CD3-0024-9174-C257DAB6BF3A}"/>
              </a:ext>
            </a:extLst>
          </p:cNvPr>
          <p:cNvSpPr txBox="1"/>
          <p:nvPr/>
        </p:nvSpPr>
        <p:spPr>
          <a:xfrm>
            <a:off x="4388158" y="828136"/>
            <a:ext cx="6228988" cy="5909310"/>
          </a:xfrm>
          <a:prstGeom prst="rect">
            <a:avLst/>
          </a:prstGeom>
          <a:noFill/>
        </p:spPr>
        <p:txBody>
          <a:bodyPr wrap="square">
            <a:spAutoFit/>
          </a:bodyPr>
          <a:lstStyle/>
          <a:p>
            <a:pPr marL="257175" indent="-257175">
              <a:buFont typeface="Wingdings" panose="05000000000000000000" pitchFamily="2" charset="2"/>
              <a:buChar char="v"/>
            </a:pPr>
            <a:r>
              <a:rPr lang="sv-SE" sz="1800" dirty="0"/>
              <a:t>Vi tar gärna emot sponsring i form av bidrag till lagkassan eller annat användbart! Har ni ett företag eller känner någon som har som vill sponsra killarna, hojta till! Vill man ta på sig att vara </a:t>
            </a:r>
            <a:r>
              <a:rPr lang="sv-SE" sz="1800" dirty="0" err="1"/>
              <a:t>sponsansvarig</a:t>
            </a:r>
            <a:r>
              <a:rPr lang="sv-SE" sz="1800" dirty="0"/>
              <a:t> och aktivt jaga </a:t>
            </a:r>
            <a:r>
              <a:rPr lang="sv-SE" sz="1800" dirty="0" err="1"/>
              <a:t>spons</a:t>
            </a:r>
            <a:r>
              <a:rPr lang="sv-SE" sz="1800" dirty="0"/>
              <a:t> är det mycket välkommet! (10% går till </a:t>
            </a:r>
            <a:r>
              <a:rPr lang="sv-SE" sz="1800" dirty="0" err="1"/>
              <a:t>BKV:s</a:t>
            </a:r>
            <a:r>
              <a:rPr lang="sv-SE" sz="1800" dirty="0"/>
              <a:t> fond ”alla ska ha råd”)</a:t>
            </a:r>
          </a:p>
          <a:p>
            <a:endParaRPr lang="sv-SE" sz="1800" dirty="0"/>
          </a:p>
          <a:p>
            <a:pPr marL="257175" indent="-257175">
              <a:buFont typeface="Wingdings" panose="05000000000000000000" pitchFamily="2" charset="2"/>
              <a:buChar char="v"/>
            </a:pPr>
            <a:r>
              <a:rPr lang="sv-SE" sz="1800" dirty="0"/>
              <a:t>Enkelt sätt att sponsra är att bidra till kiosken på hemmamatcherna med smått och gott. Det kan vara ett paket kaffe, godispåsar, läsk etc. Den som har kioskansvaret förväntas bidra med en mjölk och kan få frågan att komplettera med handling av småsaker som fattas. Handlingen behöver man inte sponsra utan kan skicka kvittot till oss samordnare så vidarebefordrar vi till vår kassör Jennifer.</a:t>
            </a:r>
          </a:p>
          <a:p>
            <a:pPr lvl="0"/>
            <a:endParaRPr lang="sv-SE" sz="1800" dirty="0"/>
          </a:p>
          <a:p>
            <a:pPr marL="257175" indent="-257175">
              <a:buFont typeface="Wingdings" panose="05000000000000000000" pitchFamily="2" charset="2"/>
              <a:buChar char="v"/>
            </a:pPr>
            <a:r>
              <a:rPr lang="sv-SE" sz="1800" dirty="0"/>
              <a:t>Skjuts. Vi har tidigare kommit överens om att om ens barn åker med annan vårdnadshavare till match swishar man 100 kr till den vårdnadshavaren alternativt om denne inte vill ha betalt istället till lagkassan. Lägg in lagets </a:t>
            </a:r>
            <a:r>
              <a:rPr lang="sv-SE" sz="1800" dirty="0" err="1"/>
              <a:t>swishnummer</a:t>
            </a:r>
            <a:r>
              <a:rPr lang="sv-SE" sz="1800" dirty="0"/>
              <a:t>: 123 687 80 52. </a:t>
            </a:r>
          </a:p>
        </p:txBody>
      </p:sp>
    </p:spTree>
    <p:extLst>
      <p:ext uri="{BB962C8B-B14F-4D97-AF65-F5344CB8AC3E}">
        <p14:creationId xmlns:p14="http://schemas.microsoft.com/office/powerpoint/2010/main" val="2256391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4280E-594E-2781-0CF1-16E9973BD8F2}"/>
            </a:ext>
          </a:extLst>
        </p:cNvPr>
        <p:cNvGrpSpPr/>
        <p:nvPr/>
      </p:nvGrpSpPr>
      <p:grpSpPr>
        <a:xfrm>
          <a:off x="0" y="0"/>
          <a:ext cx="0" cy="0"/>
          <a:chOff x="0" y="0"/>
          <a:chExt cx="0" cy="0"/>
        </a:xfrm>
      </p:grpSpPr>
      <p:pic>
        <p:nvPicPr>
          <p:cNvPr id="2" name="Bildobjekt 1" descr="En bild som visar skärmbild, grafisk design, Grafik, flagga&#10;&#10;AI-genererat innehåll kan vara felaktigt.">
            <a:extLst>
              <a:ext uri="{FF2B5EF4-FFF2-40B4-BE49-F238E27FC236}">
                <a16:creationId xmlns:a16="http://schemas.microsoft.com/office/drawing/2014/main" id="{0BAC48A4-43D7-BB46-8E70-4984CDD29B6C}"/>
              </a:ext>
            </a:extLst>
          </p:cNvPr>
          <p:cNvPicPr>
            <a:picLocks noChangeAspect="1"/>
          </p:cNvPicPr>
          <p:nvPr/>
        </p:nvPicPr>
        <p:blipFill>
          <a:blip r:embed="rId2"/>
          <a:stretch>
            <a:fillRect/>
          </a:stretch>
        </p:blipFill>
        <p:spPr>
          <a:xfrm>
            <a:off x="0" y="0"/>
            <a:ext cx="10972800" cy="8229600"/>
          </a:xfrm>
          <a:prstGeom prst="rect">
            <a:avLst/>
          </a:prstGeom>
        </p:spPr>
      </p:pic>
      <p:sp>
        <p:nvSpPr>
          <p:cNvPr id="4" name="textruta 3">
            <a:extLst>
              <a:ext uri="{FF2B5EF4-FFF2-40B4-BE49-F238E27FC236}">
                <a16:creationId xmlns:a16="http://schemas.microsoft.com/office/drawing/2014/main" id="{0E5B2D02-771C-E5BA-5EA4-B71A23BEFA08}"/>
              </a:ext>
            </a:extLst>
          </p:cNvPr>
          <p:cNvSpPr txBox="1"/>
          <p:nvPr/>
        </p:nvSpPr>
        <p:spPr>
          <a:xfrm>
            <a:off x="1219200" y="1636584"/>
            <a:ext cx="1853247" cy="360099"/>
          </a:xfrm>
          <a:prstGeom prst="rect">
            <a:avLst/>
          </a:prstGeom>
          <a:noFill/>
        </p:spPr>
        <p:txBody>
          <a:bodyPr rot="0" spcFirstLastPara="0" vertOverflow="overflow" horzOverflow="overflow" vert="horz" wrap="square" lIns="82296" tIns="41148" rIns="82296" bIns="41148" numCol="1" spcCol="0" rtlCol="0" fromWordArt="0" anchor="t" anchorCtr="0" forceAA="0" compatLnSpc="1">
            <a:prstTxWarp prst="textNoShape">
              <a:avLst/>
            </a:prstTxWarp>
            <a:spAutoFit/>
          </a:bodyPr>
          <a:lstStyle/>
          <a:p>
            <a:r>
              <a:rPr lang="sv-SE" sz="1800">
                <a:solidFill>
                  <a:srgbClr val="FFFFFF"/>
                </a:solidFill>
                <a:latin typeface="Bahnschrift"/>
              </a:rPr>
              <a:t>BKV Norrtälje</a:t>
            </a:r>
          </a:p>
        </p:txBody>
      </p:sp>
      <p:sp>
        <p:nvSpPr>
          <p:cNvPr id="7" name="textruta 6">
            <a:extLst>
              <a:ext uri="{FF2B5EF4-FFF2-40B4-BE49-F238E27FC236}">
                <a16:creationId xmlns:a16="http://schemas.microsoft.com/office/drawing/2014/main" id="{D116FC86-27D4-A261-818C-E099DDF39A0A}"/>
              </a:ext>
            </a:extLst>
          </p:cNvPr>
          <p:cNvSpPr txBox="1"/>
          <p:nvPr/>
        </p:nvSpPr>
        <p:spPr>
          <a:xfrm>
            <a:off x="310552" y="2253717"/>
            <a:ext cx="3450566" cy="1929759"/>
          </a:xfrm>
          <a:prstGeom prst="rect">
            <a:avLst/>
          </a:prstGeom>
          <a:noFill/>
        </p:spPr>
        <p:txBody>
          <a:bodyPr rot="0" spcFirstLastPara="0" vertOverflow="overflow" horzOverflow="overflow" vert="horz" wrap="square" lIns="82296" tIns="41148" rIns="82296" bIns="41148" numCol="1" spcCol="0" rtlCol="0" fromWordArt="0" anchor="t" anchorCtr="0" forceAA="0" compatLnSpc="1">
            <a:prstTxWarp prst="textNoShape">
              <a:avLst/>
            </a:prstTxWarp>
            <a:spAutoFit/>
          </a:bodyPr>
          <a:lstStyle/>
          <a:p>
            <a:r>
              <a:rPr lang="sv-SE" sz="4000" i="1" dirty="0">
                <a:solidFill>
                  <a:schemeClr val="bg1"/>
                </a:solidFill>
                <a:latin typeface="Impact"/>
              </a:rPr>
              <a:t>Cuper/aktiviteter– vad jobbar vi för?</a:t>
            </a:r>
          </a:p>
        </p:txBody>
      </p:sp>
      <p:sp>
        <p:nvSpPr>
          <p:cNvPr id="5" name="textruta 4">
            <a:extLst>
              <a:ext uri="{FF2B5EF4-FFF2-40B4-BE49-F238E27FC236}">
                <a16:creationId xmlns:a16="http://schemas.microsoft.com/office/drawing/2014/main" id="{1D0BD5EB-A9BB-A60F-7194-5EFCAE688502}"/>
              </a:ext>
            </a:extLst>
          </p:cNvPr>
          <p:cNvSpPr txBox="1"/>
          <p:nvPr/>
        </p:nvSpPr>
        <p:spPr>
          <a:xfrm>
            <a:off x="2743200" y="1379551"/>
            <a:ext cx="5567612" cy="341632"/>
          </a:xfrm>
          <a:prstGeom prst="rect">
            <a:avLst/>
          </a:prstGeom>
          <a:noFill/>
        </p:spPr>
        <p:txBody>
          <a:bodyPr wrap="square">
            <a:spAutoFit/>
          </a:bodyPr>
          <a:lstStyle/>
          <a:p>
            <a:pPr marL="312725" indent="-312725">
              <a:spcBef>
                <a:spcPts val="691"/>
              </a:spcBef>
              <a:buFont typeface="Arial" panose="020B0604020202020204" pitchFamily="34" charset="0"/>
              <a:buChar char="•"/>
            </a:pPr>
            <a:endParaRPr lang="en-US" sz="1620" dirty="0"/>
          </a:p>
        </p:txBody>
      </p:sp>
      <p:sp>
        <p:nvSpPr>
          <p:cNvPr id="6" name="textruta 5">
            <a:extLst>
              <a:ext uri="{FF2B5EF4-FFF2-40B4-BE49-F238E27FC236}">
                <a16:creationId xmlns:a16="http://schemas.microsoft.com/office/drawing/2014/main" id="{40084F8F-42DD-B901-A303-4AE7DC930DDC}"/>
              </a:ext>
            </a:extLst>
          </p:cNvPr>
          <p:cNvSpPr txBox="1"/>
          <p:nvPr/>
        </p:nvSpPr>
        <p:spPr>
          <a:xfrm>
            <a:off x="4596446" y="1052423"/>
            <a:ext cx="5663121" cy="6195542"/>
          </a:xfrm>
          <a:prstGeom prst="rect">
            <a:avLst/>
          </a:prstGeom>
          <a:noFill/>
        </p:spPr>
        <p:txBody>
          <a:bodyPr wrap="square">
            <a:spAutoFit/>
          </a:bodyPr>
          <a:lstStyle/>
          <a:p>
            <a:endParaRPr lang="sv-SE" sz="1260" dirty="0"/>
          </a:p>
          <a:p>
            <a:pPr marL="257175" indent="-257175">
              <a:buFont typeface="Wingdings" panose="05000000000000000000" pitchFamily="2" charset="2"/>
              <a:buChar char="v"/>
            </a:pPr>
            <a:r>
              <a:rPr lang="sv-SE" sz="2400" dirty="0"/>
              <a:t>Cup Åkersberga okt/nov, billig 2-dagarscup 11-manna</a:t>
            </a:r>
          </a:p>
          <a:p>
            <a:pPr marL="257175" indent="-257175">
              <a:buFont typeface="Wingdings" panose="05000000000000000000" pitchFamily="2" charset="2"/>
              <a:buChar char="v"/>
            </a:pPr>
            <a:endParaRPr lang="sv-SE" sz="2400" dirty="0"/>
          </a:p>
          <a:p>
            <a:pPr marL="257175" indent="-257175">
              <a:buFont typeface="Wingdings" panose="05000000000000000000" pitchFamily="2" charset="2"/>
              <a:buChar char="v"/>
            </a:pPr>
            <a:r>
              <a:rPr lang="sv-SE" sz="2400" dirty="0"/>
              <a:t>Fått cupbidrag så ev. mindre cup även vinter/vår för att få många 11-mannamatcher i benen</a:t>
            </a:r>
          </a:p>
          <a:p>
            <a:endParaRPr lang="sv-SE" sz="2400" dirty="0"/>
          </a:p>
          <a:p>
            <a:pPr marL="257175" indent="-257175">
              <a:buFont typeface="Wingdings" panose="05000000000000000000" pitchFamily="2" charset="2"/>
              <a:buChar char="v"/>
            </a:pPr>
            <a:r>
              <a:rPr lang="sv-SE" sz="2400" dirty="0"/>
              <a:t>Flygfyren cup – kostar oss ingenting om vi sköter våra arbetsuppgifter</a:t>
            </a:r>
          </a:p>
          <a:p>
            <a:endParaRPr lang="sv-SE" sz="2400" dirty="0"/>
          </a:p>
          <a:p>
            <a:pPr marL="257175" indent="-257175">
              <a:buFont typeface="Wingdings" panose="05000000000000000000" pitchFamily="2" charset="2"/>
              <a:buChar char="v"/>
            </a:pPr>
            <a:r>
              <a:rPr lang="sv-SE" sz="2400" dirty="0" err="1"/>
              <a:t>Ev</a:t>
            </a:r>
            <a:r>
              <a:rPr lang="sv-SE" sz="2400" dirty="0"/>
              <a:t> annan aktivitet, Vårdnadshavargruppen?</a:t>
            </a:r>
          </a:p>
          <a:p>
            <a:pPr marL="257175" indent="-257175">
              <a:buFont typeface="Wingdings" panose="05000000000000000000" pitchFamily="2" charset="2"/>
              <a:buChar char="v"/>
            </a:pPr>
            <a:endParaRPr lang="sv-SE" sz="2400" dirty="0"/>
          </a:p>
          <a:p>
            <a:pPr marL="257175" indent="-257175">
              <a:buFont typeface="Wingdings" panose="05000000000000000000" pitchFamily="2" charset="2"/>
              <a:buChar char="v"/>
            </a:pPr>
            <a:r>
              <a:rPr lang="sv-SE" sz="2400" dirty="0"/>
              <a:t>Större cup längre fram? Gothia cup sommar 2028? Ok betala viss del själv? </a:t>
            </a:r>
          </a:p>
        </p:txBody>
      </p:sp>
    </p:spTree>
    <p:extLst>
      <p:ext uri="{BB962C8B-B14F-4D97-AF65-F5344CB8AC3E}">
        <p14:creationId xmlns:p14="http://schemas.microsoft.com/office/powerpoint/2010/main" val="1748699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8AC9E2D5-8A8A-E386-1F48-36C7C22C5A96}"/>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154825C1-C1EA-CEEE-C633-6A37768A7D96}"/>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ADBA16A6-EC13-68AE-7C97-255702B3AFA3}"/>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E843A17D-8ADB-BB6C-BC04-14795B566279}"/>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DFD4A511-32E4-1AC8-0E22-F8E7D0846037}"/>
              </a:ext>
            </a:extLst>
          </p:cNvPr>
          <p:cNvSpPr/>
          <p:nvPr/>
        </p:nvSpPr>
        <p:spPr>
          <a:xfrm rot="-5400000">
            <a:off x="3170158" y="-2916362"/>
            <a:ext cx="698664" cy="703897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F787E862-B5C3-8A4A-DA95-00EE03419E6F}"/>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B494E3AD-E2D7-F641-700D-5FD5C4E166BA}"/>
              </a:ext>
            </a:extLst>
          </p:cNvPr>
          <p:cNvSpPr txBox="1"/>
          <p:nvPr/>
        </p:nvSpPr>
        <p:spPr>
          <a:xfrm>
            <a:off x="952500" y="332624"/>
            <a:ext cx="608647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dirty="0">
                <a:solidFill>
                  <a:schemeClr val="bg1"/>
                </a:solidFill>
              </a:rPr>
              <a:t>Förväntningar på vårdnadshavare 2027</a:t>
            </a:r>
            <a:endParaRPr sz="2400" b="1" dirty="0">
              <a:solidFill>
                <a:schemeClr val="bg1"/>
              </a:solidFill>
              <a:latin typeface="Aptos" panose="020B0004020202020204" pitchFamily="34" charset="0"/>
            </a:endParaRPr>
          </a:p>
        </p:txBody>
      </p:sp>
      <p:sp>
        <p:nvSpPr>
          <p:cNvPr id="5" name="textruta 4">
            <a:extLst>
              <a:ext uri="{FF2B5EF4-FFF2-40B4-BE49-F238E27FC236}">
                <a16:creationId xmlns:a16="http://schemas.microsoft.com/office/drawing/2014/main" id="{48BE61BB-9FC0-3EB2-DE09-42995F5AC3C3}"/>
              </a:ext>
            </a:extLst>
          </p:cNvPr>
          <p:cNvSpPr txBox="1"/>
          <p:nvPr/>
        </p:nvSpPr>
        <p:spPr>
          <a:xfrm>
            <a:off x="678656" y="1398342"/>
            <a:ext cx="5510212" cy="400110"/>
          </a:xfrm>
          <a:prstGeom prst="rect">
            <a:avLst/>
          </a:prstGeom>
          <a:noFill/>
        </p:spPr>
        <p:txBody>
          <a:bodyPr wrap="square">
            <a:spAutoFit/>
          </a:bodyPr>
          <a:lstStyle/>
          <a:p>
            <a:r>
              <a:rPr lang="sv-SE" sz="2000" dirty="0">
                <a:hlinkClick r:id="rId5"/>
              </a:rPr>
              <a:t>Föräldrautbildningen</a:t>
            </a:r>
            <a:endParaRPr lang="sv-SE" sz="2000" dirty="0"/>
          </a:p>
        </p:txBody>
      </p:sp>
      <p:sp>
        <p:nvSpPr>
          <p:cNvPr id="10" name="textruta 9">
            <a:extLst>
              <a:ext uri="{FF2B5EF4-FFF2-40B4-BE49-F238E27FC236}">
                <a16:creationId xmlns:a16="http://schemas.microsoft.com/office/drawing/2014/main" id="{66E11739-3344-851E-C5D2-B3055983EB71}"/>
              </a:ext>
            </a:extLst>
          </p:cNvPr>
          <p:cNvSpPr txBox="1"/>
          <p:nvPr/>
        </p:nvSpPr>
        <p:spPr>
          <a:xfrm>
            <a:off x="422968" y="3297509"/>
            <a:ext cx="8858456" cy="2554545"/>
          </a:xfrm>
          <a:prstGeom prst="rect">
            <a:avLst/>
          </a:prstGeom>
          <a:noFill/>
        </p:spPr>
        <p:txBody>
          <a:bodyPr wrap="square" rtlCol="0">
            <a:spAutoFit/>
          </a:bodyPr>
          <a:lstStyle/>
          <a:p>
            <a:pPr lvl="0"/>
            <a:r>
              <a:rPr lang="sv-SE" sz="4000" i="1" dirty="0">
                <a:solidFill>
                  <a:schemeClr val="tx1"/>
                </a:solidFill>
                <a:latin typeface="Impact"/>
                <a:ea typeface="Impact"/>
                <a:cs typeface="Impact"/>
                <a:sym typeface="Impact"/>
              </a:rPr>
              <a:t>Prata med bordsgrannarna:</a:t>
            </a:r>
          </a:p>
          <a:p>
            <a:pPr marL="342900" lvl="0" indent="-342900">
              <a:buFontTx/>
              <a:buChar char="-"/>
            </a:pPr>
            <a:r>
              <a:rPr lang="sv-SE" sz="4000" i="1" dirty="0">
                <a:solidFill>
                  <a:schemeClr val="tx1"/>
                </a:solidFill>
                <a:latin typeface="Impact"/>
                <a:ea typeface="Impact"/>
                <a:cs typeface="Impact"/>
                <a:sym typeface="Impact"/>
              </a:rPr>
              <a:t>Vad tänker ni när ni ser filmen?</a:t>
            </a:r>
          </a:p>
          <a:p>
            <a:pPr marL="342900" lvl="0" indent="-342900">
              <a:buFontTx/>
              <a:buChar char="-"/>
            </a:pPr>
            <a:r>
              <a:rPr lang="sv-SE" sz="4000" i="1" dirty="0">
                <a:solidFill>
                  <a:schemeClr val="tx1"/>
                </a:solidFill>
                <a:latin typeface="Impact"/>
                <a:ea typeface="Impact"/>
                <a:cs typeface="Impact"/>
                <a:sym typeface="Impact"/>
              </a:rPr>
              <a:t>Hur kan vi bäst stötta våra ungdomar?</a:t>
            </a:r>
          </a:p>
          <a:p>
            <a:pPr marL="342900" lvl="0" indent="-342900">
              <a:buFontTx/>
              <a:buChar char="-"/>
            </a:pPr>
            <a:r>
              <a:rPr lang="sv-SE" sz="4000" i="1" dirty="0">
                <a:solidFill>
                  <a:schemeClr val="tx1"/>
                </a:solidFill>
                <a:latin typeface="Impact"/>
                <a:ea typeface="Impact"/>
                <a:cs typeface="Impact"/>
                <a:sym typeface="Impact"/>
              </a:rPr>
              <a:t>När är det extra svårt?</a:t>
            </a:r>
          </a:p>
        </p:txBody>
      </p:sp>
    </p:spTree>
    <p:extLst>
      <p:ext uri="{BB962C8B-B14F-4D97-AF65-F5344CB8AC3E}">
        <p14:creationId xmlns:p14="http://schemas.microsoft.com/office/powerpoint/2010/main" val="3174720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D4C10461-3CCA-A054-1428-EB1FD8642E93}"/>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42C88EC9-A1DB-2D8B-E785-562BD52AF6A2}"/>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37CB5B32-7470-4EF6-3EF0-6258978ECFF8}"/>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2073FDC6-B692-66A0-2A9B-6199481FF3D9}"/>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96E4281C-5F15-0BD3-05E2-B93F5E427147}"/>
              </a:ext>
            </a:extLst>
          </p:cNvPr>
          <p:cNvSpPr/>
          <p:nvPr/>
        </p:nvSpPr>
        <p:spPr>
          <a:xfrm rot="-5400000">
            <a:off x="3170158" y="-2916362"/>
            <a:ext cx="698664" cy="703897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CD7CE612-1F5C-B6AA-52AF-C818B40F8B55}"/>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044FB639-DCAF-71A6-6190-F3856C3DE504}"/>
              </a:ext>
            </a:extLst>
          </p:cNvPr>
          <p:cNvSpPr txBox="1"/>
          <p:nvPr/>
        </p:nvSpPr>
        <p:spPr>
          <a:xfrm>
            <a:off x="952500" y="332624"/>
            <a:ext cx="608647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dirty="0" err="1">
                <a:solidFill>
                  <a:schemeClr val="bg1"/>
                </a:solidFill>
                <a:latin typeface="Aptos" panose="020B0004020202020204" pitchFamily="34" charset="0"/>
              </a:rPr>
              <a:t>BKV:s</a:t>
            </a:r>
            <a:r>
              <a:rPr lang="sv-SE" sz="2400" dirty="0">
                <a:solidFill>
                  <a:schemeClr val="bg1"/>
                </a:solidFill>
                <a:latin typeface="Aptos" panose="020B0004020202020204" pitchFamily="34" charset="0"/>
              </a:rPr>
              <a:t> värdegrund &amp; trygg fotboll</a:t>
            </a:r>
            <a:endParaRPr sz="2400" b="1" dirty="0">
              <a:solidFill>
                <a:schemeClr val="bg1"/>
              </a:solidFill>
              <a:latin typeface="Aptos" panose="020B0004020202020204" pitchFamily="34" charset="0"/>
            </a:endParaRPr>
          </a:p>
        </p:txBody>
      </p:sp>
      <p:pic>
        <p:nvPicPr>
          <p:cNvPr id="6" name="Bildobjekt 5">
            <a:extLst>
              <a:ext uri="{FF2B5EF4-FFF2-40B4-BE49-F238E27FC236}">
                <a16:creationId xmlns:a16="http://schemas.microsoft.com/office/drawing/2014/main" id="{E2CFE3E5-707B-45B7-0C39-3E139ED57A3B}"/>
              </a:ext>
            </a:extLst>
          </p:cNvPr>
          <p:cNvPicPr>
            <a:picLocks noChangeAspect="1"/>
          </p:cNvPicPr>
          <p:nvPr/>
        </p:nvPicPr>
        <p:blipFill>
          <a:blip r:embed="rId5"/>
          <a:stretch>
            <a:fillRect/>
          </a:stretch>
        </p:blipFill>
        <p:spPr>
          <a:xfrm>
            <a:off x="233363" y="1508695"/>
            <a:ext cx="4422669" cy="5755529"/>
          </a:xfrm>
          <a:prstGeom prst="rect">
            <a:avLst/>
          </a:prstGeom>
        </p:spPr>
      </p:pic>
      <p:pic>
        <p:nvPicPr>
          <p:cNvPr id="8" name="Bildobjekt 7">
            <a:extLst>
              <a:ext uri="{FF2B5EF4-FFF2-40B4-BE49-F238E27FC236}">
                <a16:creationId xmlns:a16="http://schemas.microsoft.com/office/drawing/2014/main" id="{C224C6BE-46EA-56A8-E463-2380CE2BDC20}"/>
              </a:ext>
            </a:extLst>
          </p:cNvPr>
          <p:cNvPicPr>
            <a:picLocks noChangeAspect="1"/>
          </p:cNvPicPr>
          <p:nvPr/>
        </p:nvPicPr>
        <p:blipFill>
          <a:blip r:embed="rId6"/>
          <a:stretch>
            <a:fillRect/>
          </a:stretch>
        </p:blipFill>
        <p:spPr>
          <a:xfrm>
            <a:off x="4704123" y="1508695"/>
            <a:ext cx="6056975" cy="5461935"/>
          </a:xfrm>
          <a:prstGeom prst="rect">
            <a:avLst/>
          </a:prstGeom>
        </p:spPr>
      </p:pic>
    </p:spTree>
    <p:extLst>
      <p:ext uri="{BB962C8B-B14F-4D97-AF65-F5344CB8AC3E}">
        <p14:creationId xmlns:p14="http://schemas.microsoft.com/office/powerpoint/2010/main" val="323967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1182A814-FC97-792B-4EC9-4C76C39D4DA7}"/>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4BBC5B7E-3BD4-89C9-4F47-D69E9D54A321}"/>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A917A126-7C02-80C1-54E3-C0D36CB6C2AA}"/>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D4A7E089-6378-1B03-593A-7A721BC087E4}"/>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BB8298CB-8321-9996-61A1-A9DE1BCB0926}"/>
              </a:ext>
            </a:extLst>
          </p:cNvPr>
          <p:cNvSpPr/>
          <p:nvPr/>
        </p:nvSpPr>
        <p:spPr>
          <a:xfrm rot="-5400000">
            <a:off x="3170158" y="-2916362"/>
            <a:ext cx="698664" cy="703897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DB4BC51E-82F4-FAED-A537-C773151DF9B3}"/>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08D62174-C8D8-0F50-AC06-7C1E2129AB45}"/>
              </a:ext>
            </a:extLst>
          </p:cNvPr>
          <p:cNvSpPr txBox="1"/>
          <p:nvPr/>
        </p:nvSpPr>
        <p:spPr>
          <a:xfrm>
            <a:off x="952500" y="332624"/>
            <a:ext cx="608647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dirty="0">
                <a:solidFill>
                  <a:schemeClr val="bg1"/>
                </a:solidFill>
                <a:latin typeface="Aptos" panose="020B0004020202020204" pitchFamily="34" charset="0"/>
              </a:rPr>
              <a:t>Kommunikation – vem kontaktar man?</a:t>
            </a:r>
            <a:endParaRPr sz="2400" b="1" dirty="0">
              <a:solidFill>
                <a:schemeClr val="bg1"/>
              </a:solidFill>
              <a:latin typeface="Aptos" panose="020B0004020202020204" pitchFamily="34" charset="0"/>
            </a:endParaRPr>
          </a:p>
        </p:txBody>
      </p:sp>
      <p:sp>
        <p:nvSpPr>
          <p:cNvPr id="3" name="textruta 2">
            <a:extLst>
              <a:ext uri="{FF2B5EF4-FFF2-40B4-BE49-F238E27FC236}">
                <a16:creationId xmlns:a16="http://schemas.microsoft.com/office/drawing/2014/main" id="{53B9254B-0B64-7AD2-881E-129889F84FA3}"/>
              </a:ext>
            </a:extLst>
          </p:cNvPr>
          <p:cNvSpPr txBox="1"/>
          <p:nvPr/>
        </p:nvSpPr>
        <p:spPr>
          <a:xfrm>
            <a:off x="5312573" y="7152472"/>
            <a:ext cx="5510212" cy="95410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pPr marL="342900" lvl="0" indent="-342900">
              <a:buFont typeface="Arial" panose="020B0604020202020204" pitchFamily="34" charset="0"/>
              <a:buChar char="•"/>
            </a:pPr>
            <a:r>
              <a:rPr lang="sv-SE" dirty="0"/>
              <a:t>Vad hanteras av laget/ledarna? </a:t>
            </a:r>
          </a:p>
          <a:p>
            <a:pPr marL="342900" lvl="0" indent="-342900">
              <a:buFont typeface="Arial" panose="020B0604020202020204" pitchFamily="34" charset="0"/>
              <a:buChar char="•"/>
            </a:pPr>
            <a:r>
              <a:rPr lang="sv-SE" dirty="0"/>
              <a:t>Vad hanteras av Sportkontoret/Kansliet? </a:t>
            </a:r>
          </a:p>
          <a:p>
            <a:pPr marL="342900" lvl="0" indent="-342900">
              <a:buFont typeface="Arial" panose="020B0604020202020204" pitchFamily="34" charset="0"/>
              <a:buChar char="•"/>
            </a:pPr>
            <a:r>
              <a:rPr lang="sv-SE" dirty="0"/>
              <a:t>När ska frågor skickas till </a:t>
            </a:r>
            <a:r>
              <a:rPr lang="sv-SE" b="1" dirty="0"/>
              <a:t>kansli@bkvnorrtalje.nu</a:t>
            </a:r>
            <a:r>
              <a:rPr lang="sv-SE" dirty="0"/>
              <a:t>? </a:t>
            </a:r>
          </a:p>
          <a:p>
            <a:pPr marL="342900" lvl="0" indent="-342900">
              <a:buFont typeface="Arial" panose="020B0604020202020204" pitchFamily="34" charset="0"/>
              <a:buChar char="•"/>
            </a:pPr>
            <a:r>
              <a:rPr lang="sv-SE" dirty="0"/>
              <a:t>Hur kan vi förbättra kommunikationen inför 2027?</a:t>
            </a:r>
          </a:p>
        </p:txBody>
      </p:sp>
      <p:pic>
        <p:nvPicPr>
          <p:cNvPr id="6" name="Bildobjekt 5">
            <a:hlinkClick r:id="rId5"/>
            <a:extLst>
              <a:ext uri="{FF2B5EF4-FFF2-40B4-BE49-F238E27FC236}">
                <a16:creationId xmlns:a16="http://schemas.microsoft.com/office/drawing/2014/main" id="{5C8A8463-0D38-F5B9-C8C6-DA52539B51D0}"/>
              </a:ext>
            </a:extLst>
          </p:cNvPr>
          <p:cNvPicPr>
            <a:picLocks noChangeAspect="1"/>
          </p:cNvPicPr>
          <p:nvPr/>
        </p:nvPicPr>
        <p:blipFill>
          <a:blip r:embed="rId6"/>
          <a:stretch>
            <a:fillRect/>
          </a:stretch>
        </p:blipFill>
        <p:spPr>
          <a:xfrm>
            <a:off x="422966" y="1508695"/>
            <a:ext cx="5363323" cy="2676899"/>
          </a:xfrm>
          <a:prstGeom prst="rect">
            <a:avLst/>
          </a:prstGeom>
        </p:spPr>
      </p:pic>
      <p:sp>
        <p:nvSpPr>
          <p:cNvPr id="8" name="Google Shape;175;p7">
            <a:extLst>
              <a:ext uri="{FF2B5EF4-FFF2-40B4-BE49-F238E27FC236}">
                <a16:creationId xmlns:a16="http://schemas.microsoft.com/office/drawing/2014/main" id="{D8D9AC43-A3EB-F2FB-DE1E-B1425963C3A1}"/>
              </a:ext>
            </a:extLst>
          </p:cNvPr>
          <p:cNvSpPr/>
          <p:nvPr/>
        </p:nvSpPr>
        <p:spPr>
          <a:xfrm>
            <a:off x="422966" y="5795968"/>
            <a:ext cx="9104100" cy="863029"/>
          </a:xfrm>
          <a:prstGeom prst="rect">
            <a:avLst/>
          </a:prstGeom>
          <a:noFill/>
          <a:ln>
            <a:noFill/>
          </a:ln>
          <a:effectLst>
            <a:outerShdw blurRad="40000" dist="23000" dir="5400000" sx="95852" sy="95852" rotWithShape="0">
              <a:srgbClr val="000000">
                <a:alpha val="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r>
              <a:rPr lang="sv-SE" sz="2000" dirty="0">
                <a:solidFill>
                  <a:srgbClr val="000000"/>
                </a:solidFill>
                <a:latin typeface="Aptos" panose="020B0004020202020204" pitchFamily="34" charset="0"/>
                <a:sym typeface="Arial"/>
              </a:rPr>
              <a:t>Svara på </a:t>
            </a:r>
            <a:r>
              <a:rPr lang="sv-SE" sz="2000" dirty="0">
                <a:latin typeface="Aptos" panose="020B0004020202020204" pitchFamily="34" charset="0"/>
              </a:rPr>
              <a:t>Utskick/</a:t>
            </a:r>
            <a:r>
              <a:rPr lang="sv-SE" sz="2000" dirty="0">
                <a:solidFill>
                  <a:srgbClr val="000000"/>
                </a:solidFill>
                <a:latin typeface="Aptos" panose="020B0004020202020204" pitchFamily="34" charset="0"/>
                <a:sym typeface="Arial"/>
              </a:rPr>
              <a:t>kallelserna så snart som möjligt, </a:t>
            </a:r>
            <a:br>
              <a:rPr lang="sv-SE" sz="2000" dirty="0">
                <a:solidFill>
                  <a:srgbClr val="000000"/>
                </a:solidFill>
                <a:latin typeface="Aptos" panose="020B0004020202020204" pitchFamily="34" charset="0"/>
                <a:sym typeface="Arial"/>
              </a:rPr>
            </a:br>
            <a:r>
              <a:rPr lang="sv-SE" sz="2000" dirty="0">
                <a:solidFill>
                  <a:srgbClr val="000000"/>
                </a:solidFill>
                <a:latin typeface="Aptos" panose="020B0004020202020204" pitchFamily="34" charset="0"/>
                <a:sym typeface="Arial"/>
              </a:rPr>
              <a:t>för att </a:t>
            </a:r>
            <a:r>
              <a:rPr lang="sv-SE" sz="2000" dirty="0">
                <a:latin typeface="Aptos" panose="020B0004020202020204" pitchFamily="34" charset="0"/>
              </a:rPr>
              <a:t>vi </a:t>
            </a:r>
            <a:r>
              <a:rPr lang="sv-SE" sz="2000" dirty="0">
                <a:solidFill>
                  <a:srgbClr val="000000"/>
                </a:solidFill>
                <a:latin typeface="Aptos" panose="020B0004020202020204" pitchFamily="34" charset="0"/>
                <a:sym typeface="Arial"/>
              </a:rPr>
              <a:t>skall kunna planera på bästa sätt för pojkarna</a:t>
            </a:r>
            <a:endParaRPr sz="2000" dirty="0">
              <a:latin typeface="Aptos" panose="020B0004020202020204" pitchFamily="34" charset="0"/>
            </a:endParaRPr>
          </a:p>
        </p:txBody>
      </p:sp>
      <p:pic>
        <p:nvPicPr>
          <p:cNvPr id="10" name="Google Shape;176;p7">
            <a:extLst>
              <a:ext uri="{FF2B5EF4-FFF2-40B4-BE49-F238E27FC236}">
                <a16:creationId xmlns:a16="http://schemas.microsoft.com/office/drawing/2014/main" id="{E89FB6E4-D392-788A-A725-B785ADA3000D}"/>
              </a:ext>
            </a:extLst>
          </p:cNvPr>
          <p:cNvPicPr preferRelativeResize="0"/>
          <p:nvPr/>
        </p:nvPicPr>
        <p:blipFill rotWithShape="1">
          <a:blip r:embed="rId7">
            <a:alphaModFix/>
          </a:blip>
          <a:srcRect/>
          <a:stretch/>
        </p:blipFill>
        <p:spPr>
          <a:xfrm>
            <a:off x="6222505" y="5061779"/>
            <a:ext cx="1186136" cy="1319628"/>
          </a:xfrm>
          <a:prstGeom prst="rect">
            <a:avLst/>
          </a:prstGeom>
          <a:noFill/>
          <a:ln>
            <a:noFill/>
          </a:ln>
          <a:effectLst>
            <a:outerShdw blurRad="50800" dist="50800" dir="5400000" sx="101000" sy="101000" algn="ctr" rotWithShape="0">
              <a:srgbClr val="000000">
                <a:alpha val="42745"/>
              </a:srgbClr>
            </a:outerShdw>
          </a:effectLst>
        </p:spPr>
      </p:pic>
    </p:spTree>
    <p:extLst>
      <p:ext uri="{BB962C8B-B14F-4D97-AF65-F5344CB8AC3E}">
        <p14:creationId xmlns:p14="http://schemas.microsoft.com/office/powerpoint/2010/main" val="3348146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533FFA85-1554-FF86-EBB8-7BFF55A5AE2D}"/>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9FCEBD9E-E688-546F-205F-86B52B17207F}"/>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CCC8B341-C0D9-8C17-94C5-931CF70B42E3}"/>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51CD043F-265A-A389-8482-0822795B3D63}"/>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6F7C050A-E136-3A81-2E75-32B4D6612760}"/>
              </a:ext>
            </a:extLst>
          </p:cNvPr>
          <p:cNvSpPr/>
          <p:nvPr/>
        </p:nvSpPr>
        <p:spPr>
          <a:xfrm rot="-5400000">
            <a:off x="3170158" y="-2916362"/>
            <a:ext cx="698664" cy="703897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B39EF87E-3FE2-9F62-5F2D-1F6ECB44A93E}"/>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18850330-EF04-065B-A0A6-60ADDE75DF50}"/>
              </a:ext>
            </a:extLst>
          </p:cNvPr>
          <p:cNvSpPr txBox="1"/>
          <p:nvPr/>
        </p:nvSpPr>
        <p:spPr>
          <a:xfrm>
            <a:off x="952500" y="332624"/>
            <a:ext cx="608647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dirty="0">
                <a:solidFill>
                  <a:schemeClr val="bg1"/>
                </a:solidFill>
                <a:latin typeface="Aptos" panose="020B0004020202020204" pitchFamily="34" charset="0"/>
              </a:rPr>
              <a:t>Frågor &amp; dialog med vårdnadshavarna</a:t>
            </a:r>
            <a:endParaRPr sz="2400" b="1" dirty="0">
              <a:solidFill>
                <a:schemeClr val="bg1"/>
              </a:solidFill>
              <a:latin typeface="Aptos" panose="020B0004020202020204" pitchFamily="34" charset="0"/>
            </a:endParaRPr>
          </a:p>
        </p:txBody>
      </p:sp>
      <p:sp>
        <p:nvSpPr>
          <p:cNvPr id="4" name="textruta 3">
            <a:extLst>
              <a:ext uri="{FF2B5EF4-FFF2-40B4-BE49-F238E27FC236}">
                <a16:creationId xmlns:a16="http://schemas.microsoft.com/office/drawing/2014/main" id="{A99E4E05-FC12-ED0E-B6FA-036808FEDDF6}"/>
              </a:ext>
            </a:extLst>
          </p:cNvPr>
          <p:cNvSpPr txBox="1"/>
          <p:nvPr/>
        </p:nvSpPr>
        <p:spPr>
          <a:xfrm>
            <a:off x="5262565" y="6728188"/>
            <a:ext cx="5562600" cy="138499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pPr>
              <a:buNone/>
            </a:pPr>
            <a:r>
              <a:rPr lang="sv-SE" dirty="0"/>
              <a:t>Exempel på frågor att diskutera:</a:t>
            </a:r>
          </a:p>
          <a:p>
            <a:pPr marL="342900" lvl="0" indent="-342900">
              <a:buFont typeface="Arial" panose="020B0604020202020204" pitchFamily="34" charset="0"/>
              <a:buChar char="•"/>
            </a:pPr>
            <a:r>
              <a:rPr lang="sv-SE" dirty="0"/>
              <a:t>Vad tycker ni fungerar bra i BKV idag? </a:t>
            </a:r>
          </a:p>
          <a:p>
            <a:pPr marL="342900" lvl="0" indent="-342900">
              <a:buFont typeface="Arial" panose="020B0604020202020204" pitchFamily="34" charset="0"/>
              <a:buChar char="•"/>
            </a:pPr>
            <a:r>
              <a:rPr lang="sv-SE" dirty="0"/>
              <a:t>Vad behöver vi bli bättre på? </a:t>
            </a:r>
          </a:p>
          <a:p>
            <a:pPr marL="342900" lvl="0" indent="-342900">
              <a:buFont typeface="Arial" panose="020B0604020202020204" pitchFamily="34" charset="0"/>
              <a:buChar char="•"/>
            </a:pPr>
            <a:r>
              <a:rPr lang="sv-SE" dirty="0"/>
              <a:t>Vad är viktigast för att ert barn ska trivas och utvecklas? </a:t>
            </a:r>
          </a:p>
          <a:p>
            <a:pPr marL="342900" lvl="0" indent="-342900">
              <a:buFont typeface="Arial" panose="020B0604020202020204" pitchFamily="34" charset="0"/>
              <a:buChar char="•"/>
            </a:pPr>
            <a:r>
              <a:rPr lang="sv-SE" dirty="0"/>
              <a:t>Vad förväntar ni er av BKV 2027? </a:t>
            </a:r>
          </a:p>
          <a:p>
            <a:pPr marL="342900" lvl="0" indent="-342900">
              <a:buFont typeface="Arial" panose="020B0604020202020204" pitchFamily="34" charset="0"/>
              <a:buChar char="•"/>
            </a:pPr>
            <a:r>
              <a:rPr lang="sv-SE" dirty="0"/>
              <a:t>Hur kan ni som vårdnadshavare bidra?</a:t>
            </a:r>
          </a:p>
        </p:txBody>
      </p:sp>
      <p:pic>
        <p:nvPicPr>
          <p:cNvPr id="6" name="Bildobjekt 5" descr="Klubbkollen - Förening och aktiva">
            <a:extLst>
              <a:ext uri="{FF2B5EF4-FFF2-40B4-BE49-F238E27FC236}">
                <a16:creationId xmlns:a16="http://schemas.microsoft.com/office/drawing/2014/main" id="{C3B7C34E-1753-5297-F936-B7162B163272}"/>
              </a:ext>
            </a:extLst>
          </p:cNvPr>
          <p:cNvPicPr>
            <a:picLocks noChangeAspect="1"/>
          </p:cNvPicPr>
          <p:nvPr/>
        </p:nvPicPr>
        <p:blipFill>
          <a:blip r:embed="rId5"/>
          <a:stretch>
            <a:fillRect/>
          </a:stretch>
        </p:blipFill>
        <p:spPr>
          <a:xfrm>
            <a:off x="422966" y="1594766"/>
            <a:ext cx="4007771" cy="2252376"/>
          </a:xfrm>
          <a:prstGeom prst="rect">
            <a:avLst/>
          </a:prstGeom>
        </p:spPr>
      </p:pic>
    </p:spTree>
    <p:extLst>
      <p:ext uri="{BB962C8B-B14F-4D97-AF65-F5344CB8AC3E}">
        <p14:creationId xmlns:p14="http://schemas.microsoft.com/office/powerpoint/2010/main" val="3605147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4D688573-58A8-2217-B357-1503F1AC80AA}"/>
            </a:ext>
          </a:extLst>
        </p:cNvPr>
        <p:cNvGrpSpPr/>
        <p:nvPr/>
      </p:nvGrpSpPr>
      <p:grpSpPr>
        <a:xfrm>
          <a:off x="0" y="0"/>
          <a:ext cx="0" cy="0"/>
          <a:chOff x="0" y="0"/>
          <a:chExt cx="0" cy="0"/>
        </a:xfrm>
      </p:grpSpPr>
      <p:pic>
        <p:nvPicPr>
          <p:cNvPr id="110" name="Google Shape;110;p3" descr="En bild som visar skärmbild, grafisk design, Grafik&#10;&#10;AI-genererat innehåll kan vara felaktigt.">
            <a:extLst>
              <a:ext uri="{FF2B5EF4-FFF2-40B4-BE49-F238E27FC236}">
                <a16:creationId xmlns:a16="http://schemas.microsoft.com/office/drawing/2014/main" id="{ADF77B08-82D0-4FA1-CF87-EA0FA261A4A9}"/>
              </a:ext>
            </a:extLst>
          </p:cNvPr>
          <p:cNvPicPr preferRelativeResize="0"/>
          <p:nvPr/>
        </p:nvPicPr>
        <p:blipFill rotWithShape="1">
          <a:blip r:embed="rId3">
            <a:alphaModFix/>
          </a:blip>
          <a:srcRect l="1" r="139"/>
          <a:stretch>
            <a:fillRect/>
          </a:stretch>
        </p:blipFill>
        <p:spPr>
          <a:xfrm>
            <a:off x="0" y="11575"/>
            <a:ext cx="10972800" cy="8257796"/>
          </a:xfrm>
          <a:prstGeom prst="rect">
            <a:avLst/>
          </a:prstGeom>
          <a:noFill/>
          <a:ln>
            <a:noFill/>
          </a:ln>
        </p:spPr>
      </p:pic>
      <p:sp>
        <p:nvSpPr>
          <p:cNvPr id="111" name="Google Shape;111;p3">
            <a:extLst>
              <a:ext uri="{FF2B5EF4-FFF2-40B4-BE49-F238E27FC236}">
                <a16:creationId xmlns:a16="http://schemas.microsoft.com/office/drawing/2014/main" id="{D9C204F6-E5EE-A289-7167-0EC564803D1F}"/>
              </a:ext>
            </a:extLst>
          </p:cNvPr>
          <p:cNvSpPr txBox="1"/>
          <p:nvPr/>
        </p:nvSpPr>
        <p:spPr>
          <a:xfrm>
            <a:off x="952501" y="405341"/>
            <a:ext cx="2166668" cy="619835"/>
          </a:xfrm>
          <a:prstGeom prst="rect">
            <a:avLst/>
          </a:prstGeom>
          <a:noFill/>
          <a:ln>
            <a:noFill/>
          </a:ln>
        </p:spPr>
        <p:txBody>
          <a:bodyPr spcFirstLastPara="1" wrap="square" lIns="68550" tIns="34275" rIns="68550" bIns="34275" anchor="ctr" anchorCtr="0">
            <a:noAutofit/>
          </a:bodyPr>
          <a:lstStyle/>
          <a:p>
            <a:pPr marL="0" marR="0" lvl="0" indent="0" algn="ctr" rtl="0">
              <a:spcBef>
                <a:spcPts val="0"/>
              </a:spcBef>
              <a:spcAft>
                <a:spcPts val="0"/>
              </a:spcAft>
              <a:buClr>
                <a:schemeClr val="lt1"/>
              </a:buClr>
              <a:buSzPts val="2100"/>
              <a:buFont typeface="Arial"/>
              <a:buNone/>
            </a:pPr>
            <a:r>
              <a:rPr lang="sv-SE" sz="2100" b="1">
                <a:solidFill>
                  <a:schemeClr val="lt1"/>
                </a:solidFill>
                <a:latin typeface="Arial"/>
                <a:ea typeface="Arial"/>
                <a:cs typeface="Arial"/>
                <a:sym typeface="Arial"/>
              </a:rPr>
              <a:t>Dagordning</a:t>
            </a:r>
            <a:endParaRPr/>
          </a:p>
        </p:txBody>
      </p:sp>
      <p:sp>
        <p:nvSpPr>
          <p:cNvPr id="114" name="Google Shape;114;p3">
            <a:extLst>
              <a:ext uri="{FF2B5EF4-FFF2-40B4-BE49-F238E27FC236}">
                <a16:creationId xmlns:a16="http://schemas.microsoft.com/office/drawing/2014/main" id="{7FE8FC51-954D-3820-9D6B-F8FDCCD1308B}"/>
              </a:ext>
            </a:extLst>
          </p:cNvPr>
          <p:cNvSpPr/>
          <p:nvPr/>
        </p:nvSpPr>
        <p:spPr>
          <a:xfrm>
            <a:off x="422967" y="164042"/>
            <a:ext cx="1045102" cy="15442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3">
            <a:extLst>
              <a:ext uri="{FF2B5EF4-FFF2-40B4-BE49-F238E27FC236}">
                <a16:creationId xmlns:a16="http://schemas.microsoft.com/office/drawing/2014/main" id="{F42EAF54-D175-75E1-D2F1-0A5138A4A71F}"/>
              </a:ext>
            </a:extLst>
          </p:cNvPr>
          <p:cNvSpPr/>
          <p:nvPr/>
        </p:nvSpPr>
        <p:spPr>
          <a:xfrm rot="-5400000">
            <a:off x="3170158" y="-2916362"/>
            <a:ext cx="698664" cy="7038977"/>
          </a:xfrm>
          <a:prstGeom prst="rect">
            <a:avLst/>
          </a:prstGeom>
          <a:solidFill>
            <a:srgbClr val="0E187D"/>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116" name="Google Shape;116;p3" descr="En bild som visar text, Teckensnitt, symbol, Grafik&#10;&#10;AI-genererat innehåll kan vara felaktigt.">
            <a:extLst>
              <a:ext uri="{FF2B5EF4-FFF2-40B4-BE49-F238E27FC236}">
                <a16:creationId xmlns:a16="http://schemas.microsoft.com/office/drawing/2014/main" id="{635CBC96-F271-ED9A-2FB6-BBA813002B44}"/>
              </a:ext>
            </a:extLst>
          </p:cNvPr>
          <p:cNvPicPr preferRelativeResize="0"/>
          <p:nvPr/>
        </p:nvPicPr>
        <p:blipFill rotWithShape="1">
          <a:blip r:embed="rId4">
            <a:alphaModFix/>
          </a:blip>
          <a:srcRect/>
          <a:stretch/>
        </p:blipFill>
        <p:spPr>
          <a:xfrm>
            <a:off x="233363" y="164042"/>
            <a:ext cx="719138" cy="1102434"/>
          </a:xfrm>
          <a:prstGeom prst="rect">
            <a:avLst/>
          </a:prstGeom>
          <a:noFill/>
          <a:ln>
            <a:noFill/>
          </a:ln>
        </p:spPr>
      </p:pic>
      <p:sp>
        <p:nvSpPr>
          <p:cNvPr id="117" name="Google Shape;117;p3">
            <a:extLst>
              <a:ext uri="{FF2B5EF4-FFF2-40B4-BE49-F238E27FC236}">
                <a16:creationId xmlns:a16="http://schemas.microsoft.com/office/drawing/2014/main" id="{B7FDBCD8-8D52-4E9B-C394-4A915FA5E7DE}"/>
              </a:ext>
            </a:extLst>
          </p:cNvPr>
          <p:cNvSpPr txBox="1"/>
          <p:nvPr/>
        </p:nvSpPr>
        <p:spPr>
          <a:xfrm>
            <a:off x="952500" y="332624"/>
            <a:ext cx="6086479" cy="619835"/>
          </a:xfrm>
          <a:prstGeom prst="rect">
            <a:avLst/>
          </a:prstGeom>
          <a:noFill/>
          <a:ln>
            <a:noFill/>
          </a:ln>
        </p:spPr>
        <p:txBody>
          <a:bodyPr spcFirstLastPara="1" wrap="square" lIns="68550" tIns="34275" rIns="68550" bIns="34275" anchor="ctr" anchorCtr="0">
            <a:noAutofit/>
          </a:bodyPr>
          <a:lstStyle/>
          <a:p>
            <a:pPr lvl="0" algn="ctr">
              <a:buClr>
                <a:schemeClr val="lt1"/>
              </a:buClr>
              <a:buSzPts val="2100"/>
            </a:pPr>
            <a:r>
              <a:rPr lang="sv-SE" sz="2400" dirty="0">
                <a:solidFill>
                  <a:schemeClr val="bg1"/>
                </a:solidFill>
                <a:latin typeface="Aptos" panose="020B0004020202020204" pitchFamily="34" charset="0"/>
              </a:rPr>
              <a:t>Sammanfattning &amp; vägen vidare</a:t>
            </a:r>
            <a:endParaRPr sz="2400" b="1" dirty="0">
              <a:solidFill>
                <a:schemeClr val="bg1"/>
              </a:solidFill>
              <a:latin typeface="Aptos" panose="020B0004020202020204" pitchFamily="34" charset="0"/>
            </a:endParaRPr>
          </a:p>
        </p:txBody>
      </p:sp>
      <p:sp>
        <p:nvSpPr>
          <p:cNvPr id="3" name="textruta 2">
            <a:extLst>
              <a:ext uri="{FF2B5EF4-FFF2-40B4-BE49-F238E27FC236}">
                <a16:creationId xmlns:a16="http://schemas.microsoft.com/office/drawing/2014/main" id="{296266E6-39B7-39BC-0C68-1AE29936DA02}"/>
              </a:ext>
            </a:extLst>
          </p:cNvPr>
          <p:cNvSpPr txBox="1"/>
          <p:nvPr/>
        </p:nvSpPr>
        <p:spPr>
          <a:xfrm>
            <a:off x="364063" y="1708313"/>
            <a:ext cx="5510212" cy="95410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pPr marL="342900" lvl="0" indent="-342900">
              <a:buFont typeface="Arial" panose="020B0604020202020204" pitchFamily="34" charset="0"/>
              <a:buChar char="•"/>
            </a:pPr>
            <a:r>
              <a:rPr lang="sv-SE" dirty="0"/>
              <a:t>Vad tar vi med oss från träffen? </a:t>
            </a:r>
          </a:p>
          <a:p>
            <a:pPr marL="342900" lvl="0" indent="-342900">
              <a:buFont typeface="Arial" panose="020B0604020202020204" pitchFamily="34" charset="0"/>
              <a:buChar char="•"/>
            </a:pPr>
            <a:r>
              <a:rPr lang="sv-SE" dirty="0"/>
              <a:t>Vad händer härnäst? </a:t>
            </a:r>
          </a:p>
          <a:p>
            <a:pPr marL="342900" lvl="0" indent="-342900">
              <a:buFont typeface="Arial" panose="020B0604020202020204" pitchFamily="34" charset="0"/>
              <a:buChar char="•"/>
            </a:pPr>
            <a:r>
              <a:rPr lang="sv-SE" dirty="0"/>
              <a:t>När kommer information om 2027? </a:t>
            </a:r>
          </a:p>
          <a:p>
            <a:pPr marL="342900" lvl="0" indent="-342900">
              <a:buFont typeface="Arial" panose="020B0604020202020204" pitchFamily="34" charset="0"/>
              <a:buChar char="•"/>
            </a:pPr>
            <a:r>
              <a:rPr lang="sv-SE" dirty="0"/>
              <a:t>Kontaktvägar och möjlighet till fortsatt dialog</a:t>
            </a:r>
          </a:p>
        </p:txBody>
      </p:sp>
    </p:spTree>
    <p:extLst>
      <p:ext uri="{BB962C8B-B14F-4D97-AF65-F5344CB8AC3E}">
        <p14:creationId xmlns:p14="http://schemas.microsoft.com/office/powerpoint/2010/main" val="2106396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p23" descr="En bild som visar Rödbrun, apelsin, Karmin, röd&#10;&#10;AI-genererat innehåll kan vara felaktigt."/>
          <p:cNvPicPr preferRelativeResize="0"/>
          <p:nvPr/>
        </p:nvPicPr>
        <p:blipFill rotWithShape="1">
          <a:blip r:embed="rId3">
            <a:alphaModFix/>
          </a:blip>
          <a:srcRect/>
          <a:stretch/>
        </p:blipFill>
        <p:spPr>
          <a:xfrm>
            <a:off x="0" y="0"/>
            <a:ext cx="10972800" cy="8229600"/>
          </a:xfrm>
          <a:prstGeom prst="rect">
            <a:avLst/>
          </a:prstGeom>
          <a:noFill/>
          <a:ln>
            <a:noFill/>
          </a:ln>
        </p:spPr>
      </p:pic>
      <p:pic>
        <p:nvPicPr>
          <p:cNvPr id="520" name="Google Shape;520;p23" descr="En bild som visar Grafik, grafisk design, skärmbild, röd&#10;&#10;AI-genererat innehåll kan vara felaktigt."/>
          <p:cNvPicPr preferRelativeResize="0"/>
          <p:nvPr/>
        </p:nvPicPr>
        <p:blipFill rotWithShape="1">
          <a:blip r:embed="rId4">
            <a:alphaModFix/>
          </a:blip>
          <a:srcRect/>
          <a:stretch/>
        </p:blipFill>
        <p:spPr>
          <a:xfrm>
            <a:off x="-365760" y="0"/>
            <a:ext cx="11338560" cy="8229600"/>
          </a:xfrm>
          <a:prstGeom prst="rect">
            <a:avLst/>
          </a:prstGeom>
          <a:noFill/>
          <a:ln>
            <a:noFill/>
          </a:ln>
        </p:spPr>
      </p:pic>
      <p:pic>
        <p:nvPicPr>
          <p:cNvPr id="521" name="Google Shape;521;p23" descr="En bild som visar Tecknade serier, Animering, clipart, illustration&#10;&#10;AI-genererat innehåll kan vara felaktigt."/>
          <p:cNvPicPr preferRelativeResize="0"/>
          <p:nvPr/>
        </p:nvPicPr>
        <p:blipFill rotWithShape="1">
          <a:blip r:embed="rId5">
            <a:alphaModFix/>
          </a:blip>
          <a:srcRect t="17893" r="77922"/>
          <a:stretch/>
        </p:blipFill>
        <p:spPr>
          <a:xfrm>
            <a:off x="-348203" y="2412274"/>
            <a:ext cx="2780875" cy="5817326"/>
          </a:xfrm>
          <a:prstGeom prst="rect">
            <a:avLst/>
          </a:prstGeom>
          <a:noFill/>
          <a:ln>
            <a:noFill/>
          </a:ln>
        </p:spPr>
      </p:pic>
      <p:sp>
        <p:nvSpPr>
          <p:cNvPr id="522" name="Google Shape;522;p23"/>
          <p:cNvSpPr txBox="1"/>
          <p:nvPr/>
        </p:nvSpPr>
        <p:spPr>
          <a:xfrm>
            <a:off x="1354667" y="675429"/>
            <a:ext cx="2059163"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2000">
                <a:solidFill>
                  <a:srgbClr val="FFFFFF"/>
                </a:solidFill>
                <a:latin typeface="Arial"/>
                <a:ea typeface="Arial"/>
                <a:cs typeface="Arial"/>
                <a:sym typeface="Arial"/>
              </a:rPr>
              <a:t>BKV Norrtälje</a:t>
            </a:r>
            <a:endParaRPr/>
          </a:p>
        </p:txBody>
      </p:sp>
      <p:sp>
        <p:nvSpPr>
          <p:cNvPr id="523" name="Google Shape;523;p23"/>
          <p:cNvSpPr txBox="1"/>
          <p:nvPr/>
        </p:nvSpPr>
        <p:spPr>
          <a:xfrm>
            <a:off x="2565071" y="3487757"/>
            <a:ext cx="4182015"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9600" i="1">
                <a:solidFill>
                  <a:schemeClr val="lt1"/>
                </a:solidFill>
                <a:latin typeface="Impact"/>
                <a:ea typeface="Impact"/>
                <a:cs typeface="Impact"/>
                <a:sym typeface="Impact"/>
              </a:rPr>
              <a:t>STORT</a:t>
            </a:r>
            <a:endParaRPr sz="9600" i="1">
              <a:solidFill>
                <a:schemeClr val="lt1"/>
              </a:solidFill>
              <a:latin typeface="Calibri"/>
              <a:ea typeface="Calibri"/>
              <a:cs typeface="Calibri"/>
              <a:sym typeface="Calibri"/>
            </a:endParaRPr>
          </a:p>
        </p:txBody>
      </p:sp>
      <p:sp>
        <p:nvSpPr>
          <p:cNvPr id="524" name="Google Shape;524;p23"/>
          <p:cNvSpPr txBox="1"/>
          <p:nvPr/>
        </p:nvSpPr>
        <p:spPr>
          <a:xfrm>
            <a:off x="4428900" y="4798423"/>
            <a:ext cx="3978832"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9600" i="1">
                <a:solidFill>
                  <a:srgbClr val="FFDC06"/>
                </a:solidFill>
                <a:latin typeface="Impact"/>
                <a:ea typeface="Impact"/>
                <a:cs typeface="Impact"/>
                <a:sym typeface="Impact"/>
              </a:rPr>
              <a:t>TACK!</a:t>
            </a:r>
            <a:endParaRPr/>
          </a:p>
        </p:txBody>
      </p:sp>
      <p:sp>
        <p:nvSpPr>
          <p:cNvPr id="525" name="Google Shape;525;p23"/>
          <p:cNvSpPr txBox="1"/>
          <p:nvPr/>
        </p:nvSpPr>
        <p:spPr>
          <a:xfrm>
            <a:off x="2216865" y="5290746"/>
            <a:ext cx="2059200" cy="585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600">
                <a:solidFill>
                  <a:srgbClr val="033883"/>
                </a:solidFill>
                <a:latin typeface="Arial"/>
                <a:ea typeface="Arial"/>
                <a:cs typeface="Arial"/>
                <a:sym typeface="Arial"/>
              </a:rPr>
              <a:t>FÖR ATT DU</a:t>
            </a:r>
            <a:br>
              <a:rPr lang="sv-SE" sz="1600">
                <a:solidFill>
                  <a:srgbClr val="033883"/>
                </a:solidFill>
                <a:latin typeface="Arial"/>
                <a:ea typeface="Arial"/>
                <a:cs typeface="Arial"/>
                <a:sym typeface="Arial"/>
              </a:rPr>
            </a:br>
            <a:r>
              <a:rPr lang="sv-SE" sz="1600">
                <a:solidFill>
                  <a:srgbClr val="033883"/>
                </a:solidFill>
                <a:latin typeface="Arial"/>
                <a:ea typeface="Arial"/>
                <a:cs typeface="Arial"/>
                <a:sym typeface="Arial"/>
              </a:rPr>
              <a:t>   HAR LYSSNAT!</a:t>
            </a:r>
            <a:endParaRPr sz="1400">
              <a:solidFill>
                <a:schemeClr val="dk1"/>
              </a:solidFill>
              <a:latin typeface="Calibri"/>
              <a:ea typeface="Calibri"/>
              <a:cs typeface="Calibri"/>
              <a:sym typeface="Calibri"/>
            </a:endParaRPr>
          </a:p>
        </p:txBody>
      </p:sp>
      <p:pic>
        <p:nvPicPr>
          <p:cNvPr id="526" name="Google Shape;526;p23" descr="En bild som visar text, Teckensnitt, symbol, Grafik&#10;&#10;AI-genererat innehåll kan vara felaktigt."/>
          <p:cNvPicPr preferRelativeResize="0"/>
          <p:nvPr/>
        </p:nvPicPr>
        <p:blipFill rotWithShape="1">
          <a:blip r:embed="rId6">
            <a:alphaModFix/>
          </a:blip>
          <a:srcRect/>
          <a:stretch/>
        </p:blipFill>
        <p:spPr>
          <a:xfrm>
            <a:off x="175306" y="468842"/>
            <a:ext cx="719138" cy="110243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B14E7E1E443B94BB12A4B46F26A3793" ma:contentTypeVersion="15" ma:contentTypeDescription="Skapa ett nytt dokument." ma:contentTypeScope="" ma:versionID="184139c676e11de94a9c205a6aad23c2">
  <xsd:schema xmlns:xsd="http://www.w3.org/2001/XMLSchema" xmlns:xs="http://www.w3.org/2001/XMLSchema" xmlns:p="http://schemas.microsoft.com/office/2006/metadata/properties" xmlns:ns2="c755c7db-95ab-4173-b9ef-668bedfb7c6d" xmlns:ns3="362c7770-36be-42fd-8b4f-2cd612dd76ab" targetNamespace="http://schemas.microsoft.com/office/2006/metadata/properties" ma:root="true" ma:fieldsID="ee6a66b6b7f73b21ee7907ffb0ac5e70" ns2:_="" ns3:_="">
    <xsd:import namespace="c755c7db-95ab-4173-b9ef-668bedfb7c6d"/>
    <xsd:import namespace="362c7770-36be-42fd-8b4f-2cd612dd76a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55c7db-95ab-4173-b9ef-668bedfb7c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markeringar" ma:readOnly="false" ma:fieldId="{5cf76f15-5ced-4ddc-b409-7134ff3c332f}" ma:taxonomyMulti="true" ma:sspId="1b7f0441-fbe8-47f2-8877-55fae49ab673"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2c7770-36be-42fd-8b4f-2cd612dd76a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346da16-79fb-480a-9e2b-9f2e4a2608e4}" ma:internalName="TaxCatchAll" ma:showField="CatchAllData" ma:web="362c7770-36be-42fd-8b4f-2cd612dd76ab">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62c7770-36be-42fd-8b4f-2cd612dd76ab" xsi:nil="true"/>
    <lcf76f155ced4ddcb4097134ff3c332f xmlns="c755c7db-95ab-4173-b9ef-668bedfb7c6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005345-B155-4509-B9F8-CFD5F35EBE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55c7db-95ab-4173-b9ef-668bedfb7c6d"/>
    <ds:schemaRef ds:uri="362c7770-36be-42fd-8b4f-2cd612dd76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9EEAB3-A633-41AD-A578-204DEE88D37E}">
  <ds:schemaRefs>
    <ds:schemaRef ds:uri="http://schemas.microsoft.com/office/infopath/2007/PartnerControls"/>
    <ds:schemaRef ds:uri="http://www.w3.org/XML/1998/namespace"/>
    <ds:schemaRef ds:uri="http://purl.org/dc/terms/"/>
    <ds:schemaRef ds:uri="362c7770-36be-42fd-8b4f-2cd612dd76ab"/>
    <ds:schemaRef ds:uri="http://purl.org/dc/dcmitype/"/>
    <ds:schemaRef ds:uri="http://schemas.microsoft.com/office/2006/documentManagement/types"/>
    <ds:schemaRef ds:uri="http://purl.org/dc/elements/1.1/"/>
    <ds:schemaRef ds:uri="c755c7db-95ab-4173-b9ef-668bedfb7c6d"/>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9A596D35-0F0C-49AB-8635-8151E1FAFB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1814</TotalTime>
  <Words>1711</Words>
  <Application>Microsoft Office PowerPoint</Application>
  <PresentationFormat>Anpassad</PresentationFormat>
  <Paragraphs>271</Paragraphs>
  <Slides>21</Slides>
  <Notes>16</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21</vt:i4>
      </vt:variant>
    </vt:vector>
  </HeadingPairs>
  <TitlesOfParts>
    <vt:vector size="29" baseType="lpstr">
      <vt:lpstr>Aptos</vt:lpstr>
      <vt:lpstr>Arial</vt:lpstr>
      <vt:lpstr>Bahnschrift</vt:lpstr>
      <vt:lpstr>Calibri</vt:lpstr>
      <vt:lpstr>Calibri Light</vt:lpstr>
      <vt:lpstr>Impact</vt:lpstr>
      <vt:lpstr>Wingdings</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Lennart Lundin</dc:creator>
  <cp:lastModifiedBy>My Andersson Kwarnmark</cp:lastModifiedBy>
  <cp:revision>14</cp:revision>
  <cp:lastPrinted>2026-09-22T15:30:21Z</cp:lastPrinted>
  <dcterms:created xsi:type="dcterms:W3CDTF">2013-01-27T09:14:16Z</dcterms:created>
  <dcterms:modified xsi:type="dcterms:W3CDTF">2026-10-20T17:11:16Z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0x0101003B14E7E1E443B94BB12A4B46F26A3793</vt:lpwstr>
  </property>
  <property fmtid="{D5CDD505-2E9C-101B-9397-08002B2CF9AE}" pid="3" name="MediaServiceImageTags">
    <vt:lpwstr/>
  </property>
</Properties>
</file>