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8" r:id="rId6"/>
    <p:sldId id="287" r:id="rId7"/>
    <p:sldId id="308" r:id="rId8"/>
    <p:sldId id="299" r:id="rId9"/>
    <p:sldId id="300" r:id="rId10"/>
    <p:sldId id="310" r:id="rId11"/>
    <p:sldId id="301" r:id="rId12"/>
    <p:sldId id="309" r:id="rId13"/>
    <p:sldId id="302" r:id="rId14"/>
    <p:sldId id="303" r:id="rId15"/>
    <p:sldId id="311" r:id="rId16"/>
    <p:sldId id="304" r:id="rId17"/>
    <p:sldId id="305" r:id="rId18"/>
    <p:sldId id="306" r:id="rId19"/>
    <p:sldId id="307" r:id="rId20"/>
    <p:sldId id="278" r:id="rId21"/>
  </p:sldIdLst>
  <p:sldSz cx="10972800" cy="8229600" type="B4JIS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jNCPDRdmQGNMk4aMK0xKmOYJSe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21"/>
    <p:restoredTop sz="96424"/>
  </p:normalViewPr>
  <p:slideViewPr>
    <p:cSldViewPr snapToGrid="0">
      <p:cViewPr varScale="1">
        <p:scale>
          <a:sx n="80" d="100"/>
          <a:sy n="80" d="100"/>
        </p:scale>
        <p:origin x="1344" y="48"/>
      </p:cViewPr>
      <p:guideLst>
        <p:guide orient="horz" pos="216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AD6B496D-AFF5-EFD7-9A18-5C62A4BC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23ECA206-773A-D9C7-3F37-60197EBB9B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67612F49-497F-479C-D675-5E218DD0C5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D50225E8-2600-AE7F-6C20-12A072071B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5242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115B613-7F40-B15A-F325-07C7C8F44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0659C98E-4CB0-F149-B7FC-B6AB9441E1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61B423B9-2FC3-E220-D0AE-9406150471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F26AB998-60F9-406A-68CC-8FD81F82DC3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5341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F5F5E901-4190-A236-3DEC-FB418EBC4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3D01596B-50EF-B56D-6A8E-92BB6AEA27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77A750FF-9B40-A6BB-6878-3D18837BA5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0B12A0D4-9162-FEDE-AFC8-308A5327EC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8517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0CB472C8-D74C-8C3A-91E5-2324CF590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21A060B6-B31E-8C7D-526F-C2723F7C1B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CBE4A2BA-5063-6A7F-C18D-5F8D844F47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C7993C14-014B-C642-9AE9-CCF6F0C148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058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2B9A986-8382-0FDF-3289-254B5B700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F471DF3D-40FD-3AFC-F8E7-FFDB9AD43E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4CA4E1AE-8298-4DD6-93E8-6BC1D827CD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52A717D9-2715-F37B-1C1A-2FF7EB97A8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8803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A868817-2D2F-854D-63B5-08EF7D934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43387D79-D2CE-17BA-98B5-1073EF2600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F7AD2B22-FD91-C5D9-0224-142EA9FD19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31C0208C-6435-FADB-4908-5B25DD01495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8546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DFE30A3D-57D5-A7D7-DC34-FE35333DD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4ED93FDF-B5BF-87B3-FCD3-3AC0B8C9E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0D927856-3A8A-1E45-C35A-6ACD1E68A9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22FE2193-F11B-9046-A1FC-240D7DE42F0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1842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4F3E0947-0565-D530-D765-685849679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8BD7AD85-18B4-25A7-F108-E520C96E5F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7CCBA6A9-EA38-B0AD-A6A6-66E423BA47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721D6F03-4DDE-DBB3-91EB-63E8CF95F2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3054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C9ED31FD-4306-E547-068B-C2D7C04D9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174160B3-9982-BEFD-B264-D0E864E91E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450A80CA-F457-D856-B07A-F61CC4971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B3990BA9-F6E4-A896-E0BB-F8D5081D60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2095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20F9536-4959-6C3D-76BB-9BA26283D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E6CF6C31-904D-C4D4-3A77-5DB0EDD1F5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9E17AE19-C157-F86B-E369-B9F9D4BDA1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100E1B1D-5E3E-9376-3AA4-FC990F9CF80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3716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D188830-1BCE-6CC4-E650-97EB20179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6DD3C12E-DFD4-D63B-49BA-75C200F1D4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19EAC39B-E0D3-2E60-F478-9045203921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20E4F5F3-F49F-07AF-9A9F-8BF0379E328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7792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51A2C678-9728-6AAD-7470-4EDECC57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7A2AC6A0-42C1-9CF5-7578-50E67BFB7F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D8B70320-39C9-3566-3A6A-CDEAEB8912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0BA3C8EB-C4D1-F67B-1B49-B7625265569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409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9B0ED9D1-F4E1-307B-0C77-7A3A7AA71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99FB6830-E566-C597-8A14-989E235D52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6E21151D-11FA-1134-6905-E864787E4E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6191290B-C19F-8E18-11B7-53EF1D6499C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8661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8FBED8E-5991-D3BA-DC9A-55F5DC983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>
            <a:extLst>
              <a:ext uri="{FF2B5EF4-FFF2-40B4-BE49-F238E27FC236}">
                <a16:creationId xmlns:a16="http://schemas.microsoft.com/office/drawing/2014/main" id="{281BC356-CA85-FF2E-61D5-CBBBDD6982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:notes">
            <a:extLst>
              <a:ext uri="{FF2B5EF4-FFF2-40B4-BE49-F238E27FC236}">
                <a16:creationId xmlns:a16="http://schemas.microsoft.com/office/drawing/2014/main" id="{22A06B7A-9B8D-83CC-A910-417658EC24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3:notes">
            <a:extLst>
              <a:ext uri="{FF2B5EF4-FFF2-40B4-BE49-F238E27FC236}">
                <a16:creationId xmlns:a16="http://schemas.microsoft.com/office/drawing/2014/main" id="{417D2894-5828-E952-D368-8B4E16D7D6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200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body" idx="1"/>
          </p:nvPr>
        </p:nvSpPr>
        <p:spPr>
          <a:xfrm>
            <a:off x="342901" y="1535113"/>
            <a:ext cx="303014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body" idx="2"/>
          </p:nvPr>
        </p:nvSpPr>
        <p:spPr>
          <a:xfrm>
            <a:off x="342901" y="2174875"/>
            <a:ext cx="3030141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body" idx="3"/>
          </p:nvPr>
        </p:nvSpPr>
        <p:spPr>
          <a:xfrm>
            <a:off x="3483771" y="1535113"/>
            <a:ext cx="303133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body" idx="4"/>
          </p:nvPr>
        </p:nvSpPr>
        <p:spPr>
          <a:xfrm>
            <a:off x="3483771" y="2174875"/>
            <a:ext cx="3031331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1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body" idx="1"/>
          </p:nvPr>
        </p:nvSpPr>
        <p:spPr>
          <a:xfrm>
            <a:off x="2681289" y="273053"/>
            <a:ext cx="3833813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2"/>
          </p:nvPr>
        </p:nvSpPr>
        <p:spPr>
          <a:xfrm>
            <a:off x="342902" y="1435102"/>
            <a:ext cx="2256235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>
            <a:spLocks noGrp="1"/>
          </p:cNvSpPr>
          <p:nvPr>
            <p:ph type="pic" idx="2"/>
          </p:nvPr>
        </p:nvSpPr>
        <p:spPr>
          <a:xfrm>
            <a:off x="1344216" y="612775"/>
            <a:ext cx="41148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3"/>
          <p:cNvSpPr txBox="1">
            <a:spLocks noGrp="1"/>
          </p:cNvSpPr>
          <p:nvPr>
            <p:ph type="body" idx="1"/>
          </p:nvPr>
        </p:nvSpPr>
        <p:spPr>
          <a:xfrm>
            <a:off x="1344216" y="5367338"/>
            <a:ext cx="41148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9" name="Google Shape;69;p33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body" idx="1"/>
          </p:nvPr>
        </p:nvSpPr>
        <p:spPr>
          <a:xfrm rot="5400000">
            <a:off x="1166019" y="777085"/>
            <a:ext cx="4525963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>
            <a:spLocks noGrp="1"/>
          </p:cNvSpPr>
          <p:nvPr>
            <p:ph type="title"/>
          </p:nvPr>
        </p:nvSpPr>
        <p:spPr>
          <a:xfrm rot="5400000">
            <a:off x="2817813" y="2428878"/>
            <a:ext cx="5851525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1"/>
          </p:nvPr>
        </p:nvSpPr>
        <p:spPr>
          <a:xfrm rot="5400000">
            <a:off x="-325437" y="942978"/>
            <a:ext cx="5851525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342900" y="1600203"/>
            <a:ext cx="61722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s://cdn.sportadmin.se/2696/f48d9d5ab46a0c15f2b67c3390d7a49133c142c0a95080a458e7fbcad578652e.pdf?response-content-disposition=inline%3B%20filename%2A%3DUTF-8%27%272026_BKV_Norrtalje_Spelarutbildningsplan.pdf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cdn.sportadmin.se/2696/f48d9d5ab46a0c15f2b67c3390d7a49133c142c0a95080a458e7fbcad578652e.pdf?response-content-disposition=inline%3B%20filename%2A%3DUTF-8%27%272026_BKV_Norrtalje_Spelarutbildningsplan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kunskapsarenan.se/idrottsovergripande/viktig-vuxen" TargetMode="Externa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s://kunskapsarenan.se/idrottsovergripande/viktig-vuxen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s://www.bkvnorrtalje.nu/dokument/?ID=504925&amp;visa=38631" TargetMode="Externa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En bild som visar blå, Electric blue, azur, Majorelleblå&#10;&#10;AI-genererat innehåll kan vara felaktig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09728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descr="En bild som visar Grafik, grafisk design, symbol, skärmbild&#10;&#10;AI-genererat innehåll kan vara felaktigt."/>
          <p:cNvPicPr preferRelativeResize="0"/>
          <p:nvPr/>
        </p:nvPicPr>
        <p:blipFill rotWithShape="1">
          <a:blip r:embed="rId4">
            <a:alphaModFix/>
          </a:blip>
          <a:srcRect l="13514" r="4773"/>
          <a:stretch>
            <a:fillRect/>
          </a:stretch>
        </p:blipFill>
        <p:spPr>
          <a:xfrm>
            <a:off x="1" y="0"/>
            <a:ext cx="10972799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En bild som visar tecknad serie, Rollfigur, Animering, Tecknade serier&#10;&#10;AI-genererat innehåll kan vara felaktigt."/>
          <p:cNvPicPr preferRelativeResize="0"/>
          <p:nvPr/>
        </p:nvPicPr>
        <p:blipFill rotWithShape="1">
          <a:blip r:embed="rId5">
            <a:alphaModFix/>
          </a:blip>
          <a:srcRect r="5330"/>
          <a:stretch>
            <a:fillRect/>
          </a:stretch>
        </p:blipFill>
        <p:spPr>
          <a:xfrm>
            <a:off x="-409861" y="1368653"/>
            <a:ext cx="11382662" cy="683846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0691" y="2480264"/>
            <a:ext cx="933290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6000" i="1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Vårdnadshavar</a:t>
            </a:r>
            <a:r>
              <a:rPr lang="sv-SE" sz="6000" b="0" i="1" u="none" strike="noStrike" cap="none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träff</a:t>
            </a:r>
            <a:endParaRPr sz="10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1279235" y="810512"/>
            <a:ext cx="24709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2093898" y="3307035"/>
            <a:ext cx="4141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5000" i="1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LAG </a:t>
            </a:r>
            <a:endParaRPr sz="50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1722868" y="4864539"/>
            <a:ext cx="45125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1" dirty="0">
                <a:solidFill>
                  <a:srgbClr val="033883"/>
                </a:solidFill>
                <a:latin typeface="Calibri"/>
                <a:ea typeface="Calibri"/>
                <a:cs typeface="Calibri"/>
                <a:sym typeface="Calibri"/>
              </a:rPr>
              <a:t>Datum – Tid – Plats 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" descr="En bild som visar text, Teckensnitt, symbol, Grafik&#10;&#10;AI-genererat innehåll kan vara felaktig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9786" y="481944"/>
            <a:ext cx="741998" cy="11374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1;p1">
            <a:extLst>
              <a:ext uri="{FF2B5EF4-FFF2-40B4-BE49-F238E27FC236}">
                <a16:creationId xmlns:a16="http://schemas.microsoft.com/office/drawing/2014/main" id="{53390FB4-A4FE-3C03-E579-40E51219F300}"/>
              </a:ext>
            </a:extLst>
          </p:cNvPr>
          <p:cNvSpPr txBox="1"/>
          <p:nvPr/>
        </p:nvSpPr>
        <p:spPr>
          <a:xfrm>
            <a:off x="137970" y="6276662"/>
            <a:ext cx="51435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800" i="1" dirty="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Välkomna!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/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 rot="-5400000">
            <a:off x="3032023" y="-2632628"/>
            <a:ext cx="536780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952501" y="332624"/>
            <a:ext cx="3062851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AGENDA </a:t>
            </a:r>
            <a:r>
              <a:rPr lang="sv-SE" sz="2400" b="1" dirty="0">
                <a:solidFill>
                  <a:schemeClr val="lt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2" name="Underrubrik 2">
            <a:extLst>
              <a:ext uri="{FF2B5EF4-FFF2-40B4-BE49-F238E27FC236}">
                <a16:creationId xmlns:a16="http://schemas.microsoft.com/office/drawing/2014/main" id="{73F4F1AC-3E2D-48BD-C4CF-0A47AB4AE243}"/>
              </a:ext>
            </a:extLst>
          </p:cNvPr>
          <p:cNvSpPr txBox="1">
            <a:spLocks/>
          </p:cNvSpPr>
          <p:nvPr/>
        </p:nvSpPr>
        <p:spPr>
          <a:xfrm>
            <a:off x="966922" y="952459"/>
            <a:ext cx="7269878" cy="69445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sv-SE" sz="2400" dirty="0">
              <a:latin typeface="Aptos" panose="020B0004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02784B4-7414-845C-6AB8-9BD17FEE1A8B}"/>
              </a:ext>
            </a:extLst>
          </p:cNvPr>
          <p:cNvSpPr txBox="1"/>
          <p:nvPr/>
        </p:nvSpPr>
        <p:spPr>
          <a:xfrm>
            <a:off x="312534" y="1273508"/>
            <a:ext cx="7183641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 sz="2800" b="1" dirty="0">
                <a:latin typeface="Aptos" panose="020B0004020202020204" pitchFamily="34" charset="0"/>
              </a:rPr>
              <a:t>Agenda Vårdnadshavarträff BKV Norrtälje</a:t>
            </a:r>
          </a:p>
          <a:p>
            <a:pPr>
              <a:buNone/>
            </a:pPr>
            <a:endParaRPr lang="sv-SE" sz="1800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sv-SE" sz="1800" b="1" dirty="0">
                <a:latin typeface="Aptos" panose="020B0004020202020204" pitchFamily="34" charset="0"/>
              </a:rPr>
              <a:t>ca 75–90 minuter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>
              <a:buNone/>
            </a:pPr>
            <a:endParaRPr lang="sv-SE" sz="1800" b="1" dirty="0">
              <a:latin typeface="Aptos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Välkomna och syfte med träffen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Tillbakablick – säsongen 2026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 err="1">
                <a:latin typeface="Aptos" panose="020B0004020202020204" pitchFamily="34" charset="0"/>
              </a:rPr>
              <a:t>BKV:s</a:t>
            </a:r>
            <a:r>
              <a:rPr lang="sv-SE" sz="1800" dirty="0">
                <a:latin typeface="Aptos" panose="020B0004020202020204" pitchFamily="34" charset="0"/>
              </a:rPr>
              <a:t> verksamhet – nuläge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Spelarutbildning – vägen framåt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Inför 2027  - vad förändras?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Förväntningar på </a:t>
            </a:r>
            <a:r>
              <a:rPr lang="sv-SE" sz="1800" dirty="0" err="1">
                <a:latin typeface="Aptos" panose="020B0004020202020204" pitchFamily="34" charset="0"/>
              </a:rPr>
              <a:t>vårdnadhavare</a:t>
            </a:r>
            <a:r>
              <a:rPr lang="sv-SE" sz="1800" dirty="0">
                <a:latin typeface="Aptos" panose="020B0004020202020204" pitchFamily="34" charset="0"/>
              </a:rPr>
              <a:t> 2027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 err="1">
                <a:latin typeface="Aptos" panose="020B0004020202020204" pitchFamily="34" charset="0"/>
              </a:rPr>
              <a:t>BKV:s</a:t>
            </a:r>
            <a:r>
              <a:rPr lang="sv-SE" sz="1800" dirty="0">
                <a:latin typeface="Aptos" panose="020B0004020202020204" pitchFamily="34" charset="0"/>
              </a:rPr>
              <a:t> värdegrund och trygg fotboll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Kommunikation –vem kontaktar man?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Frågor och dialog med vårdnadshavarna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Aptos" panose="020B0004020202020204" pitchFamily="34" charset="0"/>
              </a:rPr>
              <a:t>Sammanfattning &amp; vägen vidare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1A431F2-EDA1-421D-3D1B-10E6A46A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BFE3DEFD-103F-3B6A-B45F-A7BDC89B5C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F31EC511-0981-64B3-2B43-BDA3768F8FE9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AB1EF4AA-8948-C653-02A1-BBA3786F088A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7EF5B81B-873B-BDB3-D211-D79CF8A17248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2CA74BB4-5D30-3C18-DD2E-DA2D7C2963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07B74248-925D-ABF7-FFA9-DB287D47A60C}"/>
              </a:ext>
            </a:extLst>
          </p:cNvPr>
          <p:cNvSpPr txBox="1"/>
          <p:nvPr/>
        </p:nvSpPr>
        <p:spPr>
          <a:xfrm>
            <a:off x="952501" y="332624"/>
            <a:ext cx="5381624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</a:rPr>
              <a:t>Välkomna och syftet med träffen</a:t>
            </a: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 </a:t>
            </a: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344304F-965E-9956-DE11-0457DD70FDCD}"/>
              </a:ext>
            </a:extLst>
          </p:cNvPr>
          <p:cNvSpPr txBox="1"/>
          <p:nvPr/>
        </p:nvSpPr>
        <p:spPr>
          <a:xfrm>
            <a:off x="5374482" y="7318384"/>
            <a:ext cx="5510212" cy="73866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Kort presentation av varför vi träffas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vill BKV uppnå med vårdnadshavarträffarna?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Möjlighet att ställa frågor och komma med synpunkter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EFD2A71-D0F0-06F9-930B-A95D0F081933}"/>
              </a:ext>
            </a:extLst>
          </p:cNvPr>
          <p:cNvSpPr txBox="1"/>
          <p:nvPr/>
        </p:nvSpPr>
        <p:spPr>
          <a:xfrm>
            <a:off x="335757" y="1483062"/>
            <a:ext cx="765571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latin typeface="Aptos" panose="020B0004020202020204" pitchFamily="34" charset="0"/>
              </a:rPr>
              <a:t>Urklipp från ett av </a:t>
            </a:r>
            <a:r>
              <a:rPr lang="sv-SE" dirty="0" err="1">
                <a:latin typeface="Aptos" panose="020B0004020202020204" pitchFamily="34" charset="0"/>
              </a:rPr>
              <a:t>BKV:s</a:t>
            </a:r>
            <a:r>
              <a:rPr lang="sv-SE" dirty="0">
                <a:latin typeface="Aptos" panose="020B0004020202020204" pitchFamily="34" charset="0"/>
              </a:rPr>
              <a:t> styrande dokument, Verksamhetsplan 2026; Barn- och ungdomslag genomför vårdnadshavarträff minst två gånger om året där representanter från Sportkontor/Styrelse medverkar. 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r>
              <a:rPr lang="sv-SE" dirty="0">
                <a:latin typeface="Aptos" panose="020B0004020202020204" pitchFamily="34" charset="0"/>
              </a:rPr>
              <a:t>Säkerställa att viktigt information delges och att alla lagen har jämn och tydligt nivå på sina vårdnadshavarträffar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r>
              <a:rPr lang="sv-SE" dirty="0">
                <a:latin typeface="Aptos" panose="020B0004020202020204" pitchFamily="34" charset="0"/>
              </a:rPr>
              <a:t>"Vi vill inte bara informera – vi vill lyssna. Vårdnadshavarna är en viktig del av </a:t>
            </a:r>
            <a:r>
              <a:rPr lang="sv-SE" dirty="0" err="1">
                <a:latin typeface="Aptos" panose="020B0004020202020204" pitchFamily="34" charset="0"/>
              </a:rPr>
              <a:t>BKV:s</a:t>
            </a:r>
            <a:r>
              <a:rPr lang="sv-SE" dirty="0">
                <a:latin typeface="Aptos" panose="020B0004020202020204" pitchFamily="34" charset="0"/>
              </a:rPr>
              <a:t> verksamhet och era erfarenheter och synpunkter ska vara med när vi utvecklar föreningen och laget inför 2027."</a:t>
            </a:r>
          </a:p>
          <a:p>
            <a:endParaRPr lang="sv-SE" dirty="0">
              <a:latin typeface="Aptos" panose="020B0004020202020204" pitchFamily="34" charset="0"/>
            </a:endParaRPr>
          </a:p>
          <a:p>
            <a:endParaRPr lang="sv-SE" dirty="0">
              <a:latin typeface="Aptos" panose="020B0004020202020204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0454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6F4D361-D30C-DAC4-8396-D21977276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5211103F-3DD0-BB61-8DA1-ABB2D0203D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0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758097AE-DF80-04B4-EEDE-F08B36E68BE0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4B8F329A-9F14-9A96-9661-54BC38CC4D28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90199AC4-97E1-A11C-6918-3343CEEE415E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C05DEA93-1B03-D58B-5957-72B5DE7017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9F406BC7-89E8-88DF-0486-B5DF06ADFB91}"/>
              </a:ext>
            </a:extLst>
          </p:cNvPr>
          <p:cNvSpPr txBox="1"/>
          <p:nvPr/>
        </p:nvSpPr>
        <p:spPr>
          <a:xfrm>
            <a:off x="952501" y="332624"/>
            <a:ext cx="504824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</a:rPr>
              <a:t>Tillbakablick – säsongen 2026</a:t>
            </a: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 </a:t>
            </a: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4649D7-9FDA-4D7D-7331-E0B08CF00D0B}"/>
              </a:ext>
            </a:extLst>
          </p:cNvPr>
          <p:cNvSpPr txBox="1"/>
          <p:nvPr/>
        </p:nvSpPr>
        <p:spPr>
          <a:xfrm>
            <a:off x="5355431" y="7191026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har året fungerat?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har varit bra?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behöver vi utveckla?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Lärdomar från spelare, ledare och vårdnadshavare</a:t>
            </a:r>
          </a:p>
        </p:txBody>
      </p:sp>
      <p:sp>
        <p:nvSpPr>
          <p:cNvPr id="9" name="Rektangel med rundade hörn 3">
            <a:extLst>
              <a:ext uri="{FF2B5EF4-FFF2-40B4-BE49-F238E27FC236}">
                <a16:creationId xmlns:a16="http://schemas.microsoft.com/office/drawing/2014/main" id="{0FED7FA7-5F81-340A-1FBE-551B6761CB4A}"/>
              </a:ext>
            </a:extLst>
          </p:cNvPr>
          <p:cNvSpPr/>
          <p:nvPr/>
        </p:nvSpPr>
        <p:spPr>
          <a:xfrm>
            <a:off x="233363" y="1266476"/>
            <a:ext cx="9737199" cy="57530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Martin Holm</a:t>
            </a:r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92F5A16-4576-4B90-530F-5FDDCB13AFB8}"/>
              </a:ext>
            </a:extLst>
          </p:cNvPr>
          <p:cNvSpPr txBox="1"/>
          <p:nvPr/>
        </p:nvSpPr>
        <p:spPr>
          <a:xfrm>
            <a:off x="875894" y="1515785"/>
            <a:ext cx="1723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SPELARE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512E0854-43EE-AE71-49E2-33D27D6E27E6}"/>
              </a:ext>
            </a:extLst>
          </p:cNvPr>
          <p:cNvSpPr txBox="1"/>
          <p:nvPr/>
        </p:nvSpPr>
        <p:spPr>
          <a:xfrm>
            <a:off x="3893908" y="1515785"/>
            <a:ext cx="217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HUVUDTRÄNARE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4A1C47DC-F75A-B72D-1649-A47280E74A1F}"/>
              </a:ext>
            </a:extLst>
          </p:cNvPr>
          <p:cNvSpPr txBox="1"/>
          <p:nvPr/>
        </p:nvSpPr>
        <p:spPr>
          <a:xfrm>
            <a:off x="6776343" y="1515785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sym typeface="Impact"/>
              </a:rPr>
              <a:t>SAMORDNARE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275C8A39-99B5-95E7-8543-6BB1CD8368B2}"/>
              </a:ext>
            </a:extLst>
          </p:cNvPr>
          <p:cNvSpPr txBox="1"/>
          <p:nvPr/>
        </p:nvSpPr>
        <p:spPr>
          <a:xfrm>
            <a:off x="6776343" y="3297509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KASSÖR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0DB6B712-474A-F572-2026-FE62C2E3E71E}"/>
              </a:ext>
            </a:extLst>
          </p:cNvPr>
          <p:cNvSpPr txBox="1"/>
          <p:nvPr/>
        </p:nvSpPr>
        <p:spPr>
          <a:xfrm>
            <a:off x="6741868" y="4653047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FÖRÄLDRAGRUPP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B4FF6CA8-28D8-3EB5-FF95-D4BD73E4F9AF}"/>
              </a:ext>
            </a:extLst>
          </p:cNvPr>
          <p:cNvSpPr txBox="1"/>
          <p:nvPr/>
        </p:nvSpPr>
        <p:spPr>
          <a:xfrm>
            <a:off x="3829759" y="3912182"/>
            <a:ext cx="2176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ASSISTERANDE TRÄNARE</a:t>
            </a:r>
            <a:endParaRPr lang="sv-S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337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4FC6998-2F79-B6AD-1E54-DD1E0D54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42AEF399-8AC7-C91E-E5A4-6C6ABE2743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2E39648D-7572-829D-F656-03FDAAAE8246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CA00E020-50C8-9BE2-9D64-D288CC79EF77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01EBFFC1-358B-E13E-5BC7-6D9524EAF4E8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B8B0D46D-FF3F-84EC-A7A0-9B92219710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24C9FCF2-D806-6CAE-15F0-5F3D0661F288}"/>
              </a:ext>
            </a:extLst>
          </p:cNvPr>
          <p:cNvSpPr txBox="1"/>
          <p:nvPr/>
        </p:nvSpPr>
        <p:spPr>
          <a:xfrm>
            <a:off x="952501" y="332624"/>
            <a:ext cx="504824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</a:rPr>
              <a:t>Tillbakablick – säsongen 2026</a:t>
            </a:r>
            <a:r>
              <a:rPr lang="sv-SE" sz="2400" b="1" i="1" dirty="0">
                <a:solidFill>
                  <a:schemeClr val="bg1"/>
                </a:solidFill>
                <a:latin typeface="Aptos" panose="020B0004020202020204" pitchFamily="34" charset="0"/>
                <a:sym typeface="Impact"/>
              </a:rPr>
              <a:t> </a:t>
            </a:r>
            <a:r>
              <a:rPr lang="sv-SE" sz="2400" b="1" dirty="0">
                <a:solidFill>
                  <a:schemeClr val="bg1"/>
                </a:solidFill>
                <a:latin typeface="Aptos" panose="020B0004020202020204" pitchFamily="34" charset="0"/>
                <a:sym typeface="Arial"/>
              </a:rPr>
              <a:t> 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657B975-D656-F556-B4C1-A9CA82397E80}"/>
              </a:ext>
            </a:extLst>
          </p:cNvPr>
          <p:cNvSpPr txBox="1"/>
          <p:nvPr/>
        </p:nvSpPr>
        <p:spPr>
          <a:xfrm>
            <a:off x="5355431" y="7191026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har året fungerat?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har varit bra?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behöver vi utveckla?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Lärdomar från spelare, ledare och vårdnadshavare</a:t>
            </a:r>
          </a:p>
        </p:txBody>
      </p:sp>
    </p:spTree>
    <p:extLst>
      <p:ext uri="{BB962C8B-B14F-4D97-AF65-F5344CB8AC3E}">
        <p14:creationId xmlns:p14="http://schemas.microsoft.com/office/powerpoint/2010/main" val="267932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2C804639-3470-E7D6-17FC-5BCC2C8A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72531880-D359-99ED-4847-6166A01767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5CB8CE3B-5C63-CB53-7CCE-E595D8AB31BC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6225682E-A0EF-8E7C-42A8-B055EF063B25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FFC7D549-7770-7795-5CDB-7CEE064B2713}"/>
              </a:ext>
            </a:extLst>
          </p:cNvPr>
          <p:cNvSpPr/>
          <p:nvPr/>
        </p:nvSpPr>
        <p:spPr>
          <a:xfrm rot="-5400000">
            <a:off x="2951082" y="-2697287"/>
            <a:ext cx="698664" cy="660082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2808E431-D95C-4E29-92AF-46A393F662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7D60A62D-BD4C-59B4-C6AB-759DD3A0BC65}"/>
              </a:ext>
            </a:extLst>
          </p:cNvPr>
          <p:cNvSpPr txBox="1"/>
          <p:nvPr/>
        </p:nvSpPr>
        <p:spPr>
          <a:xfrm>
            <a:off x="952501" y="332624"/>
            <a:ext cx="5076824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 err="1">
                <a:solidFill>
                  <a:schemeClr val="bg1"/>
                </a:solidFill>
              </a:rPr>
              <a:t>BKV:s</a:t>
            </a:r>
            <a:r>
              <a:rPr lang="sv-SE" sz="2400" b="1" dirty="0">
                <a:solidFill>
                  <a:schemeClr val="bg1"/>
                </a:solidFill>
              </a:rPr>
              <a:t> verksamhet – nuläge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C923A93-5BCE-FC8A-FFD5-BEDDDA5538F1}"/>
              </a:ext>
            </a:extLst>
          </p:cNvPr>
          <p:cNvSpPr txBox="1"/>
          <p:nvPr/>
        </p:nvSpPr>
        <p:spPr>
          <a:xfrm>
            <a:off x="5334323" y="7176378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ser föreningen ut idag?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Organisationen kring lagen och Sportkontoret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innebär det att vara en del av BKV Norrtälje?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Förväntningar på spelare, ledare och vårdnadshavare</a:t>
            </a:r>
          </a:p>
        </p:txBody>
      </p:sp>
      <p:pic>
        <p:nvPicPr>
          <p:cNvPr id="33" name="Bildobjekt 32">
            <a:extLst>
              <a:ext uri="{FF2B5EF4-FFF2-40B4-BE49-F238E27FC236}">
                <a16:creationId xmlns:a16="http://schemas.microsoft.com/office/drawing/2014/main" id="{1B503C1F-FFBF-69C0-9F7B-E24F8A045D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90"/>
          <a:stretch>
            <a:fillRect/>
          </a:stretch>
        </p:blipFill>
        <p:spPr>
          <a:xfrm>
            <a:off x="517057" y="1508695"/>
            <a:ext cx="3231639" cy="2648367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F9340FBE-B420-F5A2-A521-2D0604A51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323" y="1128003"/>
            <a:ext cx="5382276" cy="3893912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B69B3B42-8AF6-9D22-23B1-EC9C32DC2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47" y="4399280"/>
            <a:ext cx="4981205" cy="264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2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7EC3EBF6-8AC1-80E1-9740-C8E04296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225DCFA3-00E7-695B-2992-059A755E405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35BF9388-E341-A146-D6E4-4289B086ED55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3255000A-8863-C204-8FD1-98183F1B8E5E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E4B89A4E-8211-165D-EDE8-43E8596A7A2A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07346A40-8C9D-C989-C2B4-6214E3831A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334003B8-0711-91CF-0E5F-436E3C3DDD39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</a:rPr>
              <a:t>Spelarutbildning – vägen framåt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F840DD2-59D5-676D-D4BC-6EC7E519A0DD}"/>
              </a:ext>
            </a:extLst>
          </p:cNvPr>
          <p:cNvSpPr txBox="1"/>
          <p:nvPr/>
        </p:nvSpPr>
        <p:spPr>
          <a:xfrm>
            <a:off x="858574" y="1250878"/>
            <a:ext cx="86902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5"/>
              </a:rPr>
              <a:t>Spelarutbildningsplan 2026 Framtidens spelare kommer från BKV Norrtälje </a:t>
            </a:r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7AA197E-1483-2820-2625-93095DA6F4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574" y="1763070"/>
            <a:ext cx="6913826" cy="621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63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BA5CCB9-7EE0-12C0-0C9A-A296CE146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40F05D5-D9D3-182F-E41A-77DE88475E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82A8D56F-1598-90DB-AEF2-2FB903B90FA2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5C2FD017-6DBB-A89E-4FA7-3D131AEC8740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B896BA84-A271-C819-3C2D-802BA9EA0B06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EBE58E86-88B8-35DD-C2BB-FF8469F508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A5DAF534-58B3-605D-3C46-B56FD60B2302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b="1" dirty="0">
                <a:solidFill>
                  <a:schemeClr val="bg1"/>
                </a:solidFill>
              </a:rPr>
              <a:t>Spelarutbildning – vägen framåt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748AAC1-1138-BE22-6CE5-6C63DAA951A0}"/>
              </a:ext>
            </a:extLst>
          </p:cNvPr>
          <p:cNvSpPr txBox="1"/>
          <p:nvPr/>
        </p:nvSpPr>
        <p:spPr>
          <a:xfrm>
            <a:off x="5314950" y="6973312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 err="1"/>
              <a:t>BKV:s</a:t>
            </a:r>
            <a:r>
              <a:rPr lang="sv-SE" dirty="0"/>
              <a:t> spelarutbildningsplan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arbetar vi med spelarens utveckling över tid?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Träning, matcher och spelformer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Möjligheter till extra träning och träning med andra grupper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hanterar vi spelare som vill prova en annan åldersgrupp?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774F7-E553-352E-A687-DACB20900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1798065"/>
            <a:ext cx="4910137" cy="2754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6B5F5E2-599B-E12E-46E4-B41C27FF48C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4751"/>
          <a:stretch>
            <a:fillRect/>
          </a:stretch>
        </p:blipFill>
        <p:spPr>
          <a:xfrm>
            <a:off x="934775" y="4739604"/>
            <a:ext cx="8760349" cy="2046952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34A03D2-A1AD-A162-AF13-4FE7F0483A44}"/>
              </a:ext>
            </a:extLst>
          </p:cNvPr>
          <p:cNvSpPr txBox="1"/>
          <p:nvPr/>
        </p:nvSpPr>
        <p:spPr>
          <a:xfrm>
            <a:off x="858574" y="1250878"/>
            <a:ext cx="86902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7"/>
              </a:rPr>
              <a:t>Spelarutbildningsplan 2026 Framtidens spelare kommer från BKV Norrtälje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775231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302FC8C2-4E53-5456-3C58-F739B2744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59C2EE1-1622-3B42-2EE0-D6BAEB6F8D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9A0B16AB-211D-AF6F-D495-6A950CB7022C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D8C06F78-1A36-CFD4-8EC8-982208D868DF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35D06851-A011-5669-85FB-6EF7D6FB7007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D38519E4-0818-D894-BBB9-89EA876095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AD71A7F1-1432-C4E8-9654-FD5129441E36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Inför 2027 – vad förändras?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D221337-8E09-00D4-5336-4C6BB51119BB}"/>
              </a:ext>
            </a:extLst>
          </p:cNvPr>
          <p:cNvSpPr txBox="1"/>
          <p:nvPr/>
        </p:nvSpPr>
        <p:spPr>
          <a:xfrm>
            <a:off x="5295900" y="6963787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Planering av träningsgrupper och lag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Träningsupplägg och ambitionsnivå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Spelformer och seriespel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Ledarorganisation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Eventuella förändringar i organisation eller arbetssätt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96064FE2-9068-5089-7371-E4C1313F66C4}"/>
              </a:ext>
            </a:extLst>
          </p:cNvPr>
          <p:cNvSpPr/>
          <p:nvPr/>
        </p:nvSpPr>
        <p:spPr>
          <a:xfrm>
            <a:off x="233363" y="1266476"/>
            <a:ext cx="9737199" cy="57530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Martin Holm</a:t>
            </a:r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860BED0-B53C-E295-A64C-35F8ED996BA5}"/>
              </a:ext>
            </a:extLst>
          </p:cNvPr>
          <p:cNvSpPr txBox="1"/>
          <p:nvPr/>
        </p:nvSpPr>
        <p:spPr>
          <a:xfrm>
            <a:off x="875894" y="1515785"/>
            <a:ext cx="1723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SPELARE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8348367-09F6-9EEE-89A9-F560A50963FE}"/>
              </a:ext>
            </a:extLst>
          </p:cNvPr>
          <p:cNvSpPr txBox="1"/>
          <p:nvPr/>
        </p:nvSpPr>
        <p:spPr>
          <a:xfrm>
            <a:off x="3893908" y="1515785"/>
            <a:ext cx="2176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HUVUDTRÄNARE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69658E0-3BA8-856D-95B7-BA9FDC0255D0}"/>
              </a:ext>
            </a:extLst>
          </p:cNvPr>
          <p:cNvSpPr txBox="1"/>
          <p:nvPr/>
        </p:nvSpPr>
        <p:spPr>
          <a:xfrm>
            <a:off x="6776343" y="1515785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sym typeface="Impact"/>
              </a:rPr>
              <a:t>SAMORDNARE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B429066-9A15-80F7-67D0-754402589CF4}"/>
              </a:ext>
            </a:extLst>
          </p:cNvPr>
          <p:cNvSpPr txBox="1"/>
          <p:nvPr/>
        </p:nvSpPr>
        <p:spPr>
          <a:xfrm>
            <a:off x="6776343" y="3297509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KASSÖR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253B3EB2-E4E5-3E86-DC70-4F071D8B3E40}"/>
              </a:ext>
            </a:extLst>
          </p:cNvPr>
          <p:cNvSpPr txBox="1"/>
          <p:nvPr/>
        </p:nvSpPr>
        <p:spPr>
          <a:xfrm>
            <a:off x="6741868" y="4653047"/>
            <a:ext cx="248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FÖRÄLDRAGRUPP</a:t>
            </a:r>
            <a:endParaRPr lang="sv-SE" sz="2400" dirty="0">
              <a:solidFill>
                <a:schemeClr val="tx1"/>
              </a:solidFill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724D482E-3FCA-499C-8A8F-BFAD4E666E8E}"/>
              </a:ext>
            </a:extLst>
          </p:cNvPr>
          <p:cNvSpPr txBox="1"/>
          <p:nvPr/>
        </p:nvSpPr>
        <p:spPr>
          <a:xfrm>
            <a:off x="3829759" y="3912182"/>
            <a:ext cx="2176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2400" i="1" dirty="0">
                <a:solidFill>
                  <a:schemeClr val="tx1"/>
                </a:solidFill>
                <a:latin typeface="Impact"/>
                <a:ea typeface="Impact"/>
                <a:cs typeface="Impact"/>
                <a:sym typeface="Impact"/>
              </a:rPr>
              <a:t>ASSISTERANDE TRÄNARE</a:t>
            </a:r>
            <a:endParaRPr lang="sv-S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61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A7D56E38-C475-012E-3DF3-4A2D6D255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6FA6A55C-801E-9857-EEC6-38EE92AD3D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86DFC0AB-A58C-7B06-644B-AF09D106C15D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E4DF6302-595A-1D88-5E49-E6D8AA11DD1D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ABC86F80-5DF7-2A80-415C-5A83E4A33E38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A27DD43E-9EC4-8485-35E8-0DC523345E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B1B6B254-9CB5-B826-7564-790D724A3EDF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Inför 2027 – vad förändras?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C39E6EB-AD1A-78A0-9431-3DA23D43F4B3}"/>
              </a:ext>
            </a:extLst>
          </p:cNvPr>
          <p:cNvSpPr txBox="1"/>
          <p:nvPr/>
        </p:nvSpPr>
        <p:spPr>
          <a:xfrm>
            <a:off x="5295900" y="6963787"/>
            <a:ext cx="5562600" cy="116955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Planering av träningsgrupper och lag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Träningsupplägg och ambitionsnivå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Spelformer och seriespel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Ledarorganisation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Eventuella förändringar i organisation eller arbetssätt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9E0D1B1-8738-C4CB-BB40-4515CFC7B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16" y="1266476"/>
            <a:ext cx="9021434" cy="5668166"/>
          </a:xfrm>
          <a:prstGeom prst="rect">
            <a:avLst/>
          </a:prstGeom>
        </p:spPr>
      </p:pic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5AF105F3-6144-B317-4FD0-22AB783177BD}"/>
              </a:ext>
            </a:extLst>
          </p:cNvPr>
          <p:cNvSpPr/>
          <p:nvPr/>
        </p:nvSpPr>
        <p:spPr>
          <a:xfrm>
            <a:off x="3200400" y="1406798"/>
            <a:ext cx="571500" cy="54673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191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F40457DA-7DF9-2F3A-207D-F5713AD3B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C92C3628-9E5F-7F75-BF5D-EBE939D5B5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F8BBC7C7-9893-C6B2-3E89-9A96ED2C9E1A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78F3C950-035C-D0FB-15F4-565C1F8CF01A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80961033-053F-5685-02E6-B39BF38FACF5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BC210B76-E935-58BD-50A3-DA856F2A0C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21129C71-F5AF-27AC-D1F8-03DA27A5ED92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</a:rPr>
              <a:t>Förväntningar på vårdnadshavare 2027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6A25B2D-6AB8-D071-7A99-57ECF48370DF}"/>
              </a:ext>
            </a:extLst>
          </p:cNvPr>
          <p:cNvSpPr txBox="1"/>
          <p:nvPr/>
        </p:nvSpPr>
        <p:spPr>
          <a:xfrm>
            <a:off x="5324475" y="7195334"/>
            <a:ext cx="5562600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vårdnadshavare bidra?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Engagemang runt laget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Kommunikation mellan ledare, vårdnadshavare och förening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krävs för att skapa en trygg och bra fotbollsmiljö?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F9A1061-408E-3325-91A2-E764DAACADDD}"/>
              </a:ext>
            </a:extLst>
          </p:cNvPr>
          <p:cNvSpPr txBox="1"/>
          <p:nvPr/>
        </p:nvSpPr>
        <p:spPr>
          <a:xfrm>
            <a:off x="678656" y="1398342"/>
            <a:ext cx="5510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5"/>
              </a:rPr>
              <a:t>Föräldrautbildningen</a:t>
            </a:r>
            <a:endParaRPr lang="sv-SE" sz="20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6C5EFAE-F7D4-A5CD-3805-C3A99EF46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56" y="1972063"/>
            <a:ext cx="6968254" cy="486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99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8AC9E2D5-8A8A-E386-1F48-36C7C22C5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154825C1-C1EA-CEEE-C633-6A37768A7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ADBA16A6-EC13-68AE-7C97-255702B3AFA3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E843A17D-8ADB-BB6C-BC04-14795B566279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DFD4A511-32E4-1AC8-0E22-F8E7D0846037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F787E862-B5C3-8A4A-DA95-00EE03419E6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B494E3AD-E2D7-F641-700D-5FD5C4E166BA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</a:rPr>
              <a:t>Förväntningar på vårdnadshavare 2027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28B4C5D-97BF-9047-1316-2A080881B245}"/>
              </a:ext>
            </a:extLst>
          </p:cNvPr>
          <p:cNvSpPr txBox="1"/>
          <p:nvPr/>
        </p:nvSpPr>
        <p:spPr>
          <a:xfrm>
            <a:off x="5324475" y="7195334"/>
            <a:ext cx="5562600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vårdnadshavare bidra?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Engagemang runt laget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Kommunikation mellan ledare, vårdnadshavare och förening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krävs för att skapa en trygg och bra fotbollsmiljö?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8BE61BB-9FC0-3EB2-DE09-42995F5AC3C3}"/>
              </a:ext>
            </a:extLst>
          </p:cNvPr>
          <p:cNvSpPr txBox="1"/>
          <p:nvPr/>
        </p:nvSpPr>
        <p:spPr>
          <a:xfrm>
            <a:off x="678656" y="1398342"/>
            <a:ext cx="5510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>
                <a:hlinkClick r:id="rId5"/>
              </a:rPr>
              <a:t>Föräldrautbildningen</a:t>
            </a:r>
            <a:endParaRPr lang="sv-SE" sz="20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6BE9220-BADE-2D2E-DCC2-E08B3D590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56" y="1860780"/>
            <a:ext cx="6817519" cy="512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20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D4C10461-3CCA-A054-1428-EB1FD864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42C88EC9-A1DB-2D8B-E785-562BD52AF6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37CB5B32-7470-4EF6-3EF0-6258978ECFF8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2073FDC6-B692-66A0-2A9B-6199481FF3D9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96E4281C-5F15-0BD3-05E2-B93F5E427147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CD7CE612-1F5C-B6AA-52AF-C818B40F8B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044FB639-DCAF-71A6-6190-F3856C3DE504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 err="1">
                <a:solidFill>
                  <a:schemeClr val="bg1"/>
                </a:solidFill>
                <a:latin typeface="Aptos" panose="020B0004020202020204" pitchFamily="34" charset="0"/>
              </a:rPr>
              <a:t>BKV:s</a:t>
            </a: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 värdegrund &amp; trygg fotboll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BB33602-F427-140F-CC6D-12233F3E72EC}"/>
              </a:ext>
            </a:extLst>
          </p:cNvPr>
          <p:cNvSpPr txBox="1"/>
          <p:nvPr/>
        </p:nvSpPr>
        <p:spPr>
          <a:xfrm>
            <a:off x="5336381" y="7142947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vill vi att det ska vara att vara barn och ungdom i BKV?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Föräldrar vid träning och match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Schysst spel, respekt och gemenskap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agerar vi om något inte fungerar?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2CFE3E5-707B-45B7-0C39-3E139ED57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63" y="1508695"/>
            <a:ext cx="4422669" cy="575552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C224C6BE-46EA-56A8-E463-2380CE2BD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4123" y="1508695"/>
            <a:ext cx="6056975" cy="54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7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1182A814-FC97-792B-4EC9-4C76C39D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4BBC5B7E-3BD4-89C9-4F47-D69E9D54A3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A917A126-7C02-80C1-54E3-C0D36CB6C2AA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D4A7E089-6378-1B03-593A-7A721BC087E4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BB8298CB-8321-9996-61A1-A9DE1BCB0926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DB4BC51E-82F4-FAED-A537-C773151DF9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08D62174-C8D8-0F50-AC06-7C1E2129AB45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Kommunikation – vem kontaktar man?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3B9254B-0B64-7AD2-881E-129889F84FA3}"/>
              </a:ext>
            </a:extLst>
          </p:cNvPr>
          <p:cNvSpPr txBox="1"/>
          <p:nvPr/>
        </p:nvSpPr>
        <p:spPr>
          <a:xfrm>
            <a:off x="5312573" y="7152472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hanteras av laget/ledarna?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hanteras av Sportkontoret/Kansliet?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När ska frågor skickas till </a:t>
            </a:r>
            <a:r>
              <a:rPr lang="sv-SE" b="1" dirty="0"/>
              <a:t>kansli@bkvnorrtalje.nu</a:t>
            </a:r>
            <a:r>
              <a:rPr lang="sv-SE" dirty="0"/>
              <a:t>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vi förbättra kommunikationen inför 2027?</a:t>
            </a:r>
          </a:p>
        </p:txBody>
      </p:sp>
      <p:pic>
        <p:nvPicPr>
          <p:cNvPr id="6" name="Bildobjekt 5">
            <a:hlinkClick r:id="rId5"/>
            <a:extLst>
              <a:ext uri="{FF2B5EF4-FFF2-40B4-BE49-F238E27FC236}">
                <a16:creationId xmlns:a16="http://schemas.microsoft.com/office/drawing/2014/main" id="{5C8A8463-0D38-F5B9-C8C6-DA52539B51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66" y="1508695"/>
            <a:ext cx="5363323" cy="2676899"/>
          </a:xfrm>
          <a:prstGeom prst="rect">
            <a:avLst/>
          </a:prstGeom>
        </p:spPr>
      </p:pic>
      <p:sp>
        <p:nvSpPr>
          <p:cNvPr id="8" name="Google Shape;175;p7">
            <a:extLst>
              <a:ext uri="{FF2B5EF4-FFF2-40B4-BE49-F238E27FC236}">
                <a16:creationId xmlns:a16="http://schemas.microsoft.com/office/drawing/2014/main" id="{D8D9AC43-A3EB-F2FB-DE1E-B1425963C3A1}"/>
              </a:ext>
            </a:extLst>
          </p:cNvPr>
          <p:cNvSpPr/>
          <p:nvPr/>
        </p:nvSpPr>
        <p:spPr>
          <a:xfrm>
            <a:off x="422966" y="5795968"/>
            <a:ext cx="9104100" cy="863029"/>
          </a:xfrm>
          <a:prstGeom prst="rect">
            <a:avLst/>
          </a:prstGeom>
          <a:noFill/>
          <a:ln>
            <a:noFill/>
          </a:ln>
          <a:effectLst>
            <a:outerShdw blurRad="40000" dist="23000" dir="5400000" sx="95852" sy="95852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Svara på </a:t>
            </a:r>
            <a:r>
              <a:rPr lang="sv-SE" sz="2000" dirty="0">
                <a:latin typeface="Aptos" panose="020B0004020202020204" pitchFamily="34" charset="0"/>
              </a:rPr>
              <a:t>Utskick/</a:t>
            </a: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kallelserna så snart som möjligt, </a:t>
            </a:r>
            <a:b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</a:b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för att </a:t>
            </a:r>
            <a:r>
              <a:rPr lang="sv-SE" sz="2000" dirty="0">
                <a:latin typeface="Aptos" panose="020B0004020202020204" pitchFamily="34" charset="0"/>
              </a:rPr>
              <a:t>vi </a:t>
            </a:r>
            <a:r>
              <a:rPr lang="sv-SE" sz="2000" dirty="0">
                <a:solidFill>
                  <a:srgbClr val="000000"/>
                </a:solidFill>
                <a:latin typeface="Aptos" panose="020B0004020202020204" pitchFamily="34" charset="0"/>
                <a:sym typeface="Arial"/>
              </a:rPr>
              <a:t>skall kunna planera på bästa sätt för pojkarna</a:t>
            </a:r>
            <a:endParaRPr sz="2000" dirty="0">
              <a:latin typeface="Aptos" panose="020B0004020202020204" pitchFamily="34" charset="0"/>
            </a:endParaRPr>
          </a:p>
        </p:txBody>
      </p:sp>
      <p:pic>
        <p:nvPicPr>
          <p:cNvPr id="10" name="Google Shape;176;p7">
            <a:extLst>
              <a:ext uri="{FF2B5EF4-FFF2-40B4-BE49-F238E27FC236}">
                <a16:creationId xmlns:a16="http://schemas.microsoft.com/office/drawing/2014/main" id="{E89FB6E4-D392-788A-A725-B785ADA300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22505" y="5061779"/>
            <a:ext cx="1186136" cy="131962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1000" sy="101000" algn="ctr" rotWithShape="0">
              <a:srgbClr val="000000">
                <a:alpha val="4274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8146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533FFA85-1554-FF86-EBB8-7BFF55A5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9FCEBD9E-E688-546F-205F-86B52B17207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CCC8B341-C0D9-8C17-94C5-931CF70B42E3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51CD043F-265A-A389-8482-0822795B3D63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6F7C050A-E136-3A81-2E75-32B4D6612760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B39EF87E-3FE2-9F62-5F2D-1F6ECB44A9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18850330-EF04-065B-A0A6-60ADDE75DF50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Frågor &amp; dialog med vårdnadshavarna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99E4E05-FC12-ED0E-B6FA-036808FEDDF6}"/>
              </a:ext>
            </a:extLst>
          </p:cNvPr>
          <p:cNvSpPr txBox="1"/>
          <p:nvPr/>
        </p:nvSpPr>
        <p:spPr>
          <a:xfrm>
            <a:off x="5262565" y="6728188"/>
            <a:ext cx="5562600" cy="138499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sv-SE" dirty="0"/>
              <a:t>Exempel på frågor att diskutera: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tycker ni fungerar bra i BKV idag?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behöver vi bli bättre på?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är viktigast för att ert barn ska trivas och utvecklas?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förväntar ni er av BKV 2027?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Hur kan ni som vårdnadshavare bidra?</a:t>
            </a:r>
          </a:p>
        </p:txBody>
      </p:sp>
      <p:pic>
        <p:nvPicPr>
          <p:cNvPr id="6" name="Bildobjekt 5" descr="Klubbkollen - Förening och aktiva">
            <a:extLst>
              <a:ext uri="{FF2B5EF4-FFF2-40B4-BE49-F238E27FC236}">
                <a16:creationId xmlns:a16="http://schemas.microsoft.com/office/drawing/2014/main" id="{C3B7C34E-1753-5297-F936-B7162B163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66" y="1594766"/>
            <a:ext cx="4007771" cy="225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47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4D688573-58A8-2217-B357-1503F1AC8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" descr="En bild som visar skärmbild, grafisk design, Grafik&#10;&#10;AI-genererat innehåll kan vara felaktigt.">
            <a:extLst>
              <a:ext uri="{FF2B5EF4-FFF2-40B4-BE49-F238E27FC236}">
                <a16:creationId xmlns:a16="http://schemas.microsoft.com/office/drawing/2014/main" id="{ADF77B08-82D0-4FA1-CF87-EA0FA261A4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39"/>
          <a:stretch>
            <a:fillRect/>
          </a:stretch>
        </p:blipFill>
        <p:spPr>
          <a:xfrm>
            <a:off x="0" y="11575"/>
            <a:ext cx="10972800" cy="825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>
            <a:extLst>
              <a:ext uri="{FF2B5EF4-FFF2-40B4-BE49-F238E27FC236}">
                <a16:creationId xmlns:a16="http://schemas.microsoft.com/office/drawing/2014/main" id="{D9C204F6-E5EE-A289-7167-0EC564803D1F}"/>
              </a:ext>
            </a:extLst>
          </p:cNvPr>
          <p:cNvSpPr txBox="1"/>
          <p:nvPr/>
        </p:nvSpPr>
        <p:spPr>
          <a:xfrm>
            <a:off x="952501" y="405341"/>
            <a:ext cx="2166668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</a:pPr>
            <a:r>
              <a:rPr lang="sv-SE" sz="21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Dagordning</a:t>
            </a:r>
            <a:endParaRPr/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7FE8FC51-954D-3820-9D6B-F8FDCCD1308B}"/>
              </a:ext>
            </a:extLst>
          </p:cNvPr>
          <p:cNvSpPr/>
          <p:nvPr/>
        </p:nvSpPr>
        <p:spPr>
          <a:xfrm>
            <a:off x="422967" y="164042"/>
            <a:ext cx="1045102" cy="15442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F42EAF54-D175-75E1-D2F1-0A5138A4A71F}"/>
              </a:ext>
            </a:extLst>
          </p:cNvPr>
          <p:cNvSpPr/>
          <p:nvPr/>
        </p:nvSpPr>
        <p:spPr>
          <a:xfrm rot="-5400000">
            <a:off x="3170158" y="-2916362"/>
            <a:ext cx="698664" cy="7038977"/>
          </a:xfrm>
          <a:prstGeom prst="rect">
            <a:avLst/>
          </a:prstGeom>
          <a:solidFill>
            <a:srgbClr val="0E187D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3" descr="En bild som visar text, Teckensnitt, symbol, Grafik&#10;&#10;AI-genererat innehåll kan vara felaktigt.">
            <a:extLst>
              <a:ext uri="{FF2B5EF4-FFF2-40B4-BE49-F238E27FC236}">
                <a16:creationId xmlns:a16="http://schemas.microsoft.com/office/drawing/2014/main" id="{635CBC96-F271-ED9A-2FB6-BBA813002B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363" y="164042"/>
            <a:ext cx="719138" cy="1102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>
            <a:extLst>
              <a:ext uri="{FF2B5EF4-FFF2-40B4-BE49-F238E27FC236}">
                <a16:creationId xmlns:a16="http://schemas.microsoft.com/office/drawing/2014/main" id="{B7FDBCD8-8D52-4E9B-C394-4A915FA5E7DE}"/>
              </a:ext>
            </a:extLst>
          </p:cNvPr>
          <p:cNvSpPr txBox="1"/>
          <p:nvPr/>
        </p:nvSpPr>
        <p:spPr>
          <a:xfrm>
            <a:off x="952500" y="332624"/>
            <a:ext cx="6086479" cy="61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ts val="2100"/>
            </a:pPr>
            <a:r>
              <a:rPr lang="sv-SE" sz="2400" dirty="0">
                <a:solidFill>
                  <a:schemeClr val="bg1"/>
                </a:solidFill>
                <a:latin typeface="Aptos" panose="020B0004020202020204" pitchFamily="34" charset="0"/>
              </a:rPr>
              <a:t>Sammanfattning &amp; vägen vidare</a:t>
            </a:r>
            <a:endParaRPr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96266E6-39B7-39BC-0C68-1AE29936DA02}"/>
              </a:ext>
            </a:extLst>
          </p:cNvPr>
          <p:cNvSpPr txBox="1"/>
          <p:nvPr/>
        </p:nvSpPr>
        <p:spPr>
          <a:xfrm>
            <a:off x="364063" y="1708313"/>
            <a:ext cx="5510212" cy="9541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tar vi med oss från träffen?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Vad händer härnäst?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När kommer information om 2027?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dirty="0"/>
              <a:t>Kontaktvägar och möjlighet till fortsatt dialog</a:t>
            </a:r>
          </a:p>
        </p:txBody>
      </p:sp>
    </p:spTree>
    <p:extLst>
      <p:ext uri="{BB962C8B-B14F-4D97-AF65-F5344CB8AC3E}">
        <p14:creationId xmlns:p14="http://schemas.microsoft.com/office/powerpoint/2010/main" val="2106396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23" descr="En bild som visar Rödbrun, apelsin, Karmin, röd&#10;&#10;AI-genererat innehåll kan vara felaktig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9728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3" descr="En bild som visar Grafik, grafisk design, skärmbild, röd&#10;&#10;AI-genererat innehåll kan vara felaktig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65760" y="0"/>
            <a:ext cx="1133856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3" descr="En bild som visar Tecknade serier, Animering, clipart, illustration&#10;&#10;AI-genererat innehåll kan vara felaktigt."/>
          <p:cNvPicPr preferRelativeResize="0"/>
          <p:nvPr/>
        </p:nvPicPr>
        <p:blipFill rotWithShape="1">
          <a:blip r:embed="rId5">
            <a:alphaModFix/>
          </a:blip>
          <a:srcRect t="17893" r="77922"/>
          <a:stretch/>
        </p:blipFill>
        <p:spPr>
          <a:xfrm>
            <a:off x="-348203" y="2412274"/>
            <a:ext cx="2780875" cy="5817326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3"/>
          <p:cNvSpPr txBox="1"/>
          <p:nvPr/>
        </p:nvSpPr>
        <p:spPr>
          <a:xfrm>
            <a:off x="1354667" y="675429"/>
            <a:ext cx="205916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BKV Norrtälje</a:t>
            </a:r>
            <a:endParaRPr/>
          </a:p>
        </p:txBody>
      </p:sp>
      <p:sp>
        <p:nvSpPr>
          <p:cNvPr id="523" name="Google Shape;523;p23"/>
          <p:cNvSpPr txBox="1"/>
          <p:nvPr/>
        </p:nvSpPr>
        <p:spPr>
          <a:xfrm>
            <a:off x="2565071" y="3487757"/>
            <a:ext cx="418201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9600" i="1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STORT</a:t>
            </a:r>
            <a:endParaRPr sz="9600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3"/>
          <p:cNvSpPr txBox="1"/>
          <p:nvPr/>
        </p:nvSpPr>
        <p:spPr>
          <a:xfrm>
            <a:off x="4428900" y="4798423"/>
            <a:ext cx="397883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9600" i="1">
                <a:solidFill>
                  <a:srgbClr val="FFDC06"/>
                </a:solidFill>
                <a:latin typeface="Impact"/>
                <a:ea typeface="Impact"/>
                <a:cs typeface="Impact"/>
                <a:sym typeface="Impact"/>
              </a:rPr>
              <a:t>TACK!</a:t>
            </a:r>
            <a:endParaRPr/>
          </a:p>
        </p:txBody>
      </p:sp>
      <p:sp>
        <p:nvSpPr>
          <p:cNvPr id="525" name="Google Shape;525;p23"/>
          <p:cNvSpPr txBox="1"/>
          <p:nvPr/>
        </p:nvSpPr>
        <p:spPr>
          <a:xfrm>
            <a:off x="2216865" y="5290746"/>
            <a:ext cx="2059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60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  <a:t>FÖR ATT DU</a:t>
            </a:r>
            <a:br>
              <a:rPr lang="sv-SE" sz="160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600">
                <a:solidFill>
                  <a:srgbClr val="033883"/>
                </a:solidFill>
                <a:latin typeface="Arial"/>
                <a:ea typeface="Arial"/>
                <a:cs typeface="Arial"/>
                <a:sym typeface="Arial"/>
              </a:rPr>
              <a:t>   HAR LYSSNAT!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6" name="Google Shape;526;p23" descr="En bild som visar text, Teckensnitt, symbol, Grafik&#10;&#10;AI-genererat innehåll kan vara felaktig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5306" y="468842"/>
            <a:ext cx="719138" cy="1102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B14E7E1E443B94BB12A4B46F26A3793" ma:contentTypeVersion="15" ma:contentTypeDescription="Skapa ett nytt dokument." ma:contentTypeScope="" ma:versionID="184139c676e11de94a9c205a6aad23c2">
  <xsd:schema xmlns:xsd="http://www.w3.org/2001/XMLSchema" xmlns:xs="http://www.w3.org/2001/XMLSchema" xmlns:p="http://schemas.microsoft.com/office/2006/metadata/properties" xmlns:ns2="c755c7db-95ab-4173-b9ef-668bedfb7c6d" xmlns:ns3="362c7770-36be-42fd-8b4f-2cd612dd76ab" targetNamespace="http://schemas.microsoft.com/office/2006/metadata/properties" ma:root="true" ma:fieldsID="ee6a66b6b7f73b21ee7907ffb0ac5e70" ns2:_="" ns3:_="">
    <xsd:import namespace="c755c7db-95ab-4173-b9ef-668bedfb7c6d"/>
    <xsd:import namespace="362c7770-36be-42fd-8b4f-2cd612dd76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5c7db-95ab-4173-b9ef-668bedfb7c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1b7f0441-fbe8-47f2-8877-55fae49ab6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2c7770-36be-42fd-8b4f-2cd612dd76a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346da16-79fb-480a-9e2b-9f2e4a2608e4}" ma:internalName="TaxCatchAll" ma:showField="CatchAllData" ma:web="362c7770-36be-42fd-8b4f-2cd612dd76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2c7770-36be-42fd-8b4f-2cd612dd76ab" xsi:nil="true"/>
    <lcf76f155ced4ddcb4097134ff3c332f xmlns="c755c7db-95ab-4173-b9ef-668bedfb7c6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005345-B155-4509-B9F8-CFD5F35EB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55c7db-95ab-4173-b9ef-668bedfb7c6d"/>
    <ds:schemaRef ds:uri="362c7770-36be-42fd-8b4f-2cd612dd76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596D35-0F0C-49AB-8635-8151E1FAFB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9EEAB3-A633-41AD-A578-204DEE88D37E}">
  <ds:schemaRefs>
    <ds:schemaRef ds:uri="http://schemas.microsoft.com/office/infopath/2007/PartnerControls"/>
    <ds:schemaRef ds:uri="http://www.w3.org/XML/1998/namespace"/>
    <ds:schemaRef ds:uri="http://purl.org/dc/terms/"/>
    <ds:schemaRef ds:uri="362c7770-36be-42fd-8b4f-2cd612dd76ab"/>
    <ds:schemaRef ds:uri="http://purl.org/dc/dcmitype/"/>
    <ds:schemaRef ds:uri="http://schemas.microsoft.com/office/2006/documentManagement/types"/>
    <ds:schemaRef ds:uri="http://purl.org/dc/elements/1.1/"/>
    <ds:schemaRef ds:uri="c755c7db-95ab-4173-b9ef-668bedfb7c6d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687</Words>
  <Application>Microsoft Office PowerPoint</Application>
  <PresentationFormat>Anpassad</PresentationFormat>
  <Paragraphs>149</Paragraphs>
  <Slides>17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Impact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Lennart Lundin</dc:creator>
  <cp:lastModifiedBy>Lennart Lundin</cp:lastModifiedBy>
  <cp:revision>5</cp:revision>
  <cp:lastPrinted>2026-09-22T15:30:21Z</cp:lastPrinted>
  <dcterms:created xsi:type="dcterms:W3CDTF">2013-01-27T09:14:16Z</dcterms:created>
  <dcterms:modified xsi:type="dcterms:W3CDTF">2026-10-07T13:52:01Z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0x0101003B14E7E1E443B94BB12A4B46F26A3793</vt:lpwstr>
  </property>
  <property fmtid="{D5CDD505-2E9C-101B-9397-08002B2CF9AE}" pid="3" name="MediaServiceImageTags">
    <vt:lpwstr/>
  </property>
</Properties>
</file>