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66" r:id="rId2"/>
    <p:sldId id="267" r:id="rId3"/>
    <p:sldId id="261" r:id="rId4"/>
    <p:sldId id="257" r:id="rId5"/>
    <p:sldId id="268" r:id="rId6"/>
    <p:sldId id="269" r:id="rId7"/>
    <p:sldId id="273" r:id="rId8"/>
    <p:sldId id="272" r:id="rId9"/>
    <p:sldId id="270" r:id="rId10"/>
    <p:sldId id="271" r:id="rId11"/>
    <p:sldId id="259" r:id="rId12"/>
    <p:sldId id="264" r:id="rId13"/>
    <p:sldId id="275" r:id="rId14"/>
    <p:sldId id="265" r:id="rId15"/>
    <p:sldId id="276" r:id="rId16"/>
    <p:sldId id="274" r:id="rId17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13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1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06395EF-1031-1D40-8C50-FC6CAFD1243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v-SE"/>
        </a:p>
      </dgm:t>
    </dgm:pt>
    <dgm:pt modelId="{CB1BB662-6E6E-5343-8836-2453A6DB518D}" type="pres">
      <dgm:prSet presAssocID="{806395EF-1031-1D40-8C50-FC6CAFD12432}" presName="linear" presStyleCnt="0">
        <dgm:presLayoutVars>
          <dgm:animLvl val="lvl"/>
          <dgm:resizeHandles val="exact"/>
        </dgm:presLayoutVars>
      </dgm:prSet>
      <dgm:spPr/>
    </dgm:pt>
  </dgm:ptLst>
  <dgm:cxnLst>
    <dgm:cxn modelId="{A6804542-DCA3-774C-8CD2-A42DF72E8C10}" type="presOf" srcId="{806395EF-1031-1D40-8C50-FC6CAFD12432}" destId="{CB1BB662-6E6E-5343-8836-2453A6DB518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5T17:34:32.884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0 16383,'0'0'0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5T17:34:33.853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1 1 16383,'0'0'0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5T17:34:42.212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5T17:35:54.085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1 1 16383,'0'0'0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5T17:35:54.854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0 16383,'0'0'0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4C7C44-B5F4-4966-ACEF-85455651B21E}" type="datetimeFigureOut">
              <a:rPr lang="sv-SE" smtClean="0"/>
              <a:t>2025-09-08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3EFC0D-CC93-46AF-AC48-F0938CFE770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19368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4486382-CF3D-4ADD-8D2D-035B8B0462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F2BF1D5B-4E21-4EDA-BC52-B1A94DD402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20C327B-ADE1-4273-B0AD-93A7917D31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B3278-F022-4889-BE2B-4D8478785D0F}" type="datetime1">
              <a:rPr lang="sv-SE" smtClean="0"/>
              <a:t>2025-09-08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A938126-C50B-4803-8A0F-C2050DB5D0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Gemenskap, Utveckling, Ambition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AACDCCF-0796-4357-AD70-53CEC5F50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599BA-2E1C-4ED6-944A-5D46DCA71CC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65413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34149A2-9DEC-4624-B5B5-8B70B4B57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ABE7922-76B1-406B-B8D9-5323D0A490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6449A60-FA0F-48C1-8FC8-20A334CE7C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87B8D-4691-433F-823A-119E7D2C01EC}" type="datetime1">
              <a:rPr lang="sv-SE" smtClean="0"/>
              <a:t>2025-09-08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093D52B-A220-4A74-B3D8-6DB6F6E48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Gemenskap, Utveckling, Ambition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C50F6CD-E5B0-4B06-9151-11A2AACD1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599BA-2E1C-4ED6-944A-5D46DCA71CC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84589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73CA523-1098-4F12-B303-0DC7754D84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F8C5B79E-B801-43B7-9222-4530D0AA8E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79D5A38-CEC2-4007-B761-60921A3DD0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31E97-DDFC-4E7C-A65C-C0D448AE63F8}" type="datetime1">
              <a:rPr lang="sv-SE" smtClean="0"/>
              <a:t>2025-09-08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0375941-E9A3-462E-835F-34C293ACB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Gemenskap, Utveckling, Ambition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999F3CA-059B-4268-A0FC-5A9BEBD9F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599BA-2E1C-4ED6-944A-5D46DCA71CC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453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0709835-8771-4B8E-8446-670545761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FA7B2C0-8E98-446B-A06C-292925C546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62BEB627-4B62-4AC7-B017-84704C8912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2B693F77-A3E1-45B8-8299-329CB6008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180C5-355C-42C5-83DE-FE8523125C2E}" type="datetime1">
              <a:rPr lang="sv-SE" smtClean="0"/>
              <a:t>2025-09-08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05C552C-86D1-4B91-B61A-2D789E6B2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Gemenskap, Utveckling, Ambition</a:t>
            </a: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39650089-90F5-47CE-8600-4063821838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599BA-2E1C-4ED6-944A-5D46DCA71CC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754361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8417E13-4CA5-4091-842C-B1AF24C21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9581F6DB-07FE-4491-A1E6-9FAF1F5992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D40A462D-A129-4FD5-840F-FB27FC95B7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F6F39557-D50E-4E6C-8A88-E79BFE8128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047977F2-362D-48B2-ADC5-140DAF14C6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D93A8013-3C5C-4363-B334-DDF432EB8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31D70-F5F5-4B43-8A23-2855F592EBE8}" type="datetime1">
              <a:rPr lang="sv-SE" smtClean="0"/>
              <a:t>2025-09-08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D2F7959A-7A0F-44BC-8979-33411BC1A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Gemenskap, Utveckling, Ambition</a:t>
            </a:r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9FA7E070-E027-49B0-8466-9B1AC21CA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599BA-2E1C-4ED6-944A-5D46DCA71CC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327037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6CC9C72-42AB-45AC-B34F-2689EE9978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6D3CD281-F271-4D26-BB04-66B0362714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400E8-C4F1-4C34-9389-12D446120185}" type="datetime1">
              <a:rPr lang="sv-SE" smtClean="0"/>
              <a:t>2025-09-08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B5FB5AC0-C066-4F6A-9354-080B91AB9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Gemenskap, Utveckling, Ambition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4ADBE0D3-3DE4-44A7-A72D-C414F7B6B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599BA-2E1C-4ED6-944A-5D46DCA71CC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716332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B1AB570E-11E6-437F-98F2-5FCB4E1FD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E65F7-8253-467D-BF9D-9C3B924EF95A}" type="datetime1">
              <a:rPr lang="sv-SE" smtClean="0"/>
              <a:t>2025-09-08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77D455AC-C5D5-4667-A093-F35208213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Gemenskap, Utveckling, Ambition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FADD4381-0777-4CC3-A40D-81450889F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599BA-2E1C-4ED6-944A-5D46DCA71CC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78056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52F0FFA-F049-4EEE-B1BB-3CE0C49127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212AD9D-0223-4CE2-A7FE-06E70E4DBB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C59A44F-E07A-4ABE-B014-0D9C59DBCD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CB406269-6535-4C0A-AB07-AA01C0976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84BB3-5216-48FB-97D3-BAE45FF385FF}" type="datetime1">
              <a:rPr lang="sv-SE" smtClean="0"/>
              <a:t>2025-09-08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81990796-19E7-42BE-A1B4-158595502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Gemenskap, Utveckling, Ambition</a:t>
            </a: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33C027CA-EF75-4587-9E6E-AA6D0895E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599BA-2E1C-4ED6-944A-5D46DCA71CC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03394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E17DA02-1001-4C4F-8C40-00BD9818D7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FAED5830-2D37-4962-A552-49D530AD07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CAA5A034-A860-41B8-A556-AB2B383077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37965853-240F-4714-9E53-A0A52DB0B0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4611F-E7E7-4684-827F-C63AF1387706}" type="datetime1">
              <a:rPr lang="sv-SE" smtClean="0"/>
              <a:t>2025-09-08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FB6C906D-2404-4A3A-BFE4-99D5569B5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Gemenskap, Utveckling, Ambition</a:t>
            </a: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0F9F8132-D9A2-4D6A-9E23-BAA5538F5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599BA-2E1C-4ED6-944A-5D46DCA71CC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931912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BFF50D8-9021-464C-A7DE-CFE6B80D3F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59916542-E53F-4001-B406-98FF1D4D34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3C6CDA1-45EA-4FAC-A830-A2181533C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D8439-57F1-4873-BD94-F749AE0AE0FC}" type="datetime1">
              <a:rPr lang="sv-SE" smtClean="0"/>
              <a:t>2025-09-08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FE1457A-C0F3-467F-9561-E307E28FD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Gemenskap, Utveckling, Ambition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1B30FC0-760B-4011-9EBE-5C21F9CFB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599BA-2E1C-4ED6-944A-5D46DCA71CC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898010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839C507E-782C-47BF-AA9D-CA21EB5792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B9F964E1-4488-4358-9488-694163B2FE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175897E-C91F-4B1E-9F6E-E3969C8D3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0F678-6402-4F80-8C55-B79F970586EE}" type="datetime1">
              <a:rPr lang="sv-SE" smtClean="0"/>
              <a:t>2025-09-08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AA29B37-1FCB-4FA9-BF05-6E444B64E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Gemenskap, Utveckling, Ambition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79472F7-BF1F-4D4F-BF5A-6BF5C1FE4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599BA-2E1C-4ED6-944A-5D46DCA71CC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34838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E8833CB7-4204-41AD-8345-FE33CB827C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9C0D5DB-10C8-4A84-B369-AE7D84C9AE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163A5B1-3065-4B86-9078-8B2DD00AC7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1D94AD-1E83-498B-B95A-09A2AD2CD439}" type="datetime1">
              <a:rPr lang="sv-SE" smtClean="0"/>
              <a:t>2025-09-08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E2538E1-8FD4-4A77-BCFF-E3009CD85C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sv-SE"/>
              <a:t>Gemenskap, Utveckling, Ambition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1C1CAC6-B0BB-4D83-879F-C88EABEE9A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8599BA-2E1C-4ED6-944A-5D46DCA71CC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86515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.xml"/><Relationship Id="rId11" Type="http://schemas.openxmlformats.org/officeDocument/2006/relationships/image" Target="../media/image10.png"/><Relationship Id="rId5" Type="http://schemas.openxmlformats.org/officeDocument/2006/relationships/image" Target="../media/image7.png"/><Relationship Id="rId10" Type="http://schemas.openxmlformats.org/officeDocument/2006/relationships/customXml" Target="../ink/ink5.xml"/><Relationship Id="rId4" Type="http://schemas.openxmlformats.org/officeDocument/2006/relationships/customXml" Target="../ink/ink2.xml"/><Relationship Id="rId9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9902E3D-D5AE-8F36-3A1C-91D9477A6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>
              <a:spcAft>
                <a:spcPts val="0"/>
              </a:spcAft>
            </a:pPr>
            <a:endParaRPr lang="sv-SE" b="1" dirty="0">
              <a:solidFill>
                <a:schemeClr val="bg1"/>
              </a:solidFill>
            </a:endParaRP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8A56F63-3498-4058-8B48-CD13D67737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771611"/>
          </a:xfrm>
        </p:spPr>
        <p:txBody>
          <a:bodyPr anchor="t">
            <a:normAutofit/>
          </a:bodyPr>
          <a:lstStyle/>
          <a:p>
            <a:pPr marL="0" indent="0" algn="ctr">
              <a:buNone/>
            </a:pPr>
            <a:endParaRPr lang="sv-SE" sz="3600" dirty="0">
              <a:solidFill>
                <a:schemeClr val="bg1"/>
              </a:solidFill>
              <a:latin typeface="Avenir Light" panose="020B0402020203020204" pitchFamily="34" charset="77"/>
            </a:endParaRPr>
          </a:p>
          <a:p>
            <a:pPr marL="0" indent="0" algn="ctr">
              <a:buNone/>
            </a:pPr>
            <a:r>
              <a:rPr lang="sv-SE" sz="3600" dirty="0">
                <a:solidFill>
                  <a:schemeClr val="bg1"/>
                </a:solidFill>
                <a:latin typeface="Avenir Light" panose="020B0402020203020204" pitchFamily="34" charset="77"/>
              </a:rPr>
              <a:t>Välkomna till Sundsvall Hockey</a:t>
            </a:r>
            <a:br>
              <a:rPr lang="sv-SE" sz="1100" dirty="0">
                <a:solidFill>
                  <a:schemeClr val="bg1"/>
                </a:solidFill>
                <a:latin typeface="Avenir Light" panose="020B0402020203020204" pitchFamily="34" charset="77"/>
                <a:cs typeface="Arial" panose="020B0604020202020204" pitchFamily="34" charset="0"/>
              </a:rPr>
            </a:br>
            <a:r>
              <a:rPr lang="sv-SE" sz="3600" dirty="0">
                <a:solidFill>
                  <a:schemeClr val="bg1"/>
                </a:solidFill>
                <a:latin typeface="Avenir Light" panose="020B0402020203020204" pitchFamily="34" charset="77"/>
              </a:rPr>
              <a:t>2025/2026</a:t>
            </a:r>
            <a:br>
              <a:rPr lang="sv-SE" sz="3600" dirty="0">
                <a:solidFill>
                  <a:schemeClr val="bg1"/>
                </a:solidFill>
                <a:latin typeface="Avenir Light" panose="020B0402020203020204" pitchFamily="34" charset="77"/>
              </a:rPr>
            </a:br>
            <a:endParaRPr lang="sv-SE" sz="3600" dirty="0">
              <a:solidFill>
                <a:schemeClr val="bg1"/>
              </a:solidFill>
              <a:latin typeface="Avenir Light" panose="020B0402020203020204" pitchFamily="34" charset="77"/>
            </a:endParaRPr>
          </a:p>
          <a:p>
            <a:pPr marL="0" indent="0" algn="ctr">
              <a:buNone/>
            </a:pPr>
            <a:r>
              <a:rPr lang="sv-SE" sz="3600" dirty="0">
                <a:solidFill>
                  <a:schemeClr val="bg1"/>
                </a:solidFill>
                <a:latin typeface="Avenir Light" panose="020B0402020203020204" pitchFamily="34" charset="77"/>
              </a:rPr>
              <a:t>Föräldrainformation </a:t>
            </a:r>
          </a:p>
          <a:p>
            <a:pPr marL="0" indent="0" algn="ctr">
              <a:buNone/>
            </a:pPr>
            <a:endParaRPr lang="sv-SE" sz="3600" dirty="0">
              <a:solidFill>
                <a:schemeClr val="bg1"/>
              </a:solidFill>
              <a:latin typeface="Avenir Light" panose="020B0402020203020204" pitchFamily="34" charset="77"/>
            </a:endParaRPr>
          </a:p>
          <a:p>
            <a:pPr marL="0" indent="0" algn="ctr">
              <a:lnSpc>
                <a:spcPct val="250000"/>
              </a:lnSpc>
              <a:buNone/>
            </a:pPr>
            <a:endParaRPr lang="sv-SE" sz="4000" dirty="0">
              <a:solidFill>
                <a:schemeClr val="bg1"/>
              </a:solidFill>
            </a:endParaRP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14BFE76E-6B6D-AA88-DE64-AD8237D4EC0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65" y="837351"/>
            <a:ext cx="2290270" cy="3426295"/>
          </a:xfrm>
          <a:prstGeom prst="rect">
            <a:avLst/>
          </a:prstGeom>
        </p:spPr>
      </p:pic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EE0EF58-1539-C923-61EE-8FEAAF561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z="1400" dirty="0">
                <a:solidFill>
                  <a:schemeClr val="bg1"/>
                </a:solidFill>
              </a:rPr>
              <a:t>Gemenskap, Utveckling, Ambition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155E13A1-0A82-3E62-828F-BCF24D930F4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191" y="686152"/>
            <a:ext cx="2290270" cy="3426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5407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2CCB7F0-E210-A9D9-2FCF-EFF75ED3D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226" y="681037"/>
            <a:ext cx="10737574" cy="80983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b="1" u="sng" dirty="0">
                <a:solidFill>
                  <a:schemeClr val="bg1"/>
                </a:solidFill>
              </a:rPr>
              <a:t>Agenda</a:t>
            </a:r>
            <a:br>
              <a:rPr lang="en-US" sz="4400" dirty="0">
                <a:solidFill>
                  <a:schemeClr val="bg1"/>
                </a:solidFill>
                <a:latin typeface="Avenir Light" panose="020B0402020203020204" pitchFamily="34" charset="77"/>
              </a:rPr>
            </a:br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25194B3-ACDF-3A32-BE97-73E170F36C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0870"/>
            <a:ext cx="10515600" cy="4686093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chemeClr val="bg1"/>
                </a:solidFill>
              </a:rPr>
              <a:t>Vem är Magnu</a:t>
            </a:r>
            <a:r>
              <a:rPr lang="sv-SE" dirty="0">
                <a:solidFill>
                  <a:schemeClr val="bg1"/>
                </a:solidFill>
              </a:rPr>
              <a:t>s Ramström?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chemeClr val="bg1"/>
                </a:solidFill>
              </a:rPr>
              <a:t>Ledarstaben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chemeClr val="bg1"/>
                </a:solidFill>
              </a:rPr>
              <a:t>Trupperna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solidFill>
                  <a:schemeClr val="bg1"/>
                </a:solidFill>
              </a:rPr>
              <a:t>Sundsvall</a:t>
            </a:r>
            <a:r>
              <a:rPr lang="sv-SE" sz="2800" dirty="0">
                <a:solidFill>
                  <a:schemeClr val="bg1"/>
                </a:solidFill>
              </a:rPr>
              <a:t> – organisation, värdegrund, målsättningar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chemeClr val="bg1"/>
                </a:solidFill>
              </a:rPr>
              <a:t>Träningsmatcher J18 och J20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chemeClr val="bg1"/>
                </a:solidFill>
              </a:rPr>
              <a:t>Grundplanering under säsong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chemeClr val="bg1"/>
                </a:solidFill>
              </a:rPr>
              <a:t>Rutiner kring träning</a:t>
            </a:r>
          </a:p>
          <a:p>
            <a:r>
              <a:rPr lang="sv-SE" sz="2800" dirty="0">
                <a:solidFill>
                  <a:schemeClr val="bg1"/>
                </a:solidFill>
              </a:rPr>
              <a:t>Föräldrarollen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2800" dirty="0">
              <a:solidFill>
                <a:schemeClr val="bg1"/>
              </a:solidFill>
            </a:endParaRPr>
          </a:p>
          <a:p>
            <a:endParaRPr lang="sv-SE" dirty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C9CF7038-3AEE-9AE1-E6BD-C013F158A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Gemenskap, Utveckling, Ambition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37444304-DD0F-528A-3D6C-6F8BFF13D82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1931" y="437321"/>
            <a:ext cx="2093844" cy="3279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8986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2599DA7-1B78-4897-BC05-26661B734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b="1" u="sng" dirty="0">
                <a:solidFill>
                  <a:schemeClr val="bg1"/>
                </a:solidFill>
              </a:rPr>
              <a:t>Kort om mig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3667328-CE9B-4BF3-8DF9-A19BA37772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51722"/>
            <a:ext cx="10515600" cy="4825241"/>
          </a:xfrm>
        </p:spPr>
        <p:txBody>
          <a:bodyPr>
            <a:normAutofit lnSpcReduction="10000"/>
          </a:bodyPr>
          <a:lstStyle/>
          <a:p>
            <a:r>
              <a:rPr lang="sv-SE" dirty="0">
                <a:solidFill>
                  <a:schemeClr val="bg1"/>
                </a:solidFill>
              </a:rPr>
              <a:t>Familj</a:t>
            </a:r>
          </a:p>
          <a:p>
            <a:r>
              <a:rPr lang="sv-SE" dirty="0">
                <a:solidFill>
                  <a:schemeClr val="bg1"/>
                </a:solidFill>
              </a:rPr>
              <a:t>Min tränarbakgrund</a:t>
            </a:r>
          </a:p>
          <a:p>
            <a:pPr lvl="1"/>
            <a:r>
              <a:rPr lang="sv-SE" dirty="0">
                <a:solidFill>
                  <a:schemeClr val="bg1"/>
                </a:solidFill>
              </a:rPr>
              <a:t>Startade i </a:t>
            </a:r>
            <a:r>
              <a:rPr lang="sv-SE" dirty="0" err="1">
                <a:solidFill>
                  <a:schemeClr val="bg1"/>
                </a:solidFill>
              </a:rPr>
              <a:t>Winnetka</a:t>
            </a:r>
            <a:r>
              <a:rPr lang="sv-SE" dirty="0">
                <a:solidFill>
                  <a:schemeClr val="bg1"/>
                </a:solidFill>
              </a:rPr>
              <a:t>, Chicago, 4 säsonger</a:t>
            </a:r>
          </a:p>
          <a:p>
            <a:pPr lvl="1"/>
            <a:r>
              <a:rPr lang="sv-SE" dirty="0">
                <a:solidFill>
                  <a:schemeClr val="bg1"/>
                </a:solidFill>
              </a:rPr>
              <a:t>Djurgården, 5 säsonger</a:t>
            </a:r>
          </a:p>
          <a:p>
            <a:pPr lvl="1"/>
            <a:r>
              <a:rPr lang="sv-SE" dirty="0">
                <a:solidFill>
                  <a:schemeClr val="bg1"/>
                </a:solidFill>
              </a:rPr>
              <a:t>MB Hockey, 1 säsong</a:t>
            </a:r>
          </a:p>
          <a:p>
            <a:pPr lvl="1"/>
            <a:r>
              <a:rPr lang="sv-SE" dirty="0">
                <a:solidFill>
                  <a:schemeClr val="bg1"/>
                </a:solidFill>
              </a:rPr>
              <a:t>Frisk-Asker, Norge, 1 säsong</a:t>
            </a:r>
          </a:p>
          <a:p>
            <a:pPr lvl="1"/>
            <a:r>
              <a:rPr lang="sv-SE" dirty="0">
                <a:solidFill>
                  <a:schemeClr val="bg1"/>
                </a:solidFill>
              </a:rPr>
              <a:t>Nacka Hockey, 13 säsonger</a:t>
            </a:r>
          </a:p>
          <a:p>
            <a:pPr lvl="1"/>
            <a:r>
              <a:rPr lang="sv-SE" dirty="0" err="1">
                <a:solidFill>
                  <a:schemeClr val="bg1"/>
                </a:solidFill>
              </a:rPr>
              <a:t>Seacoast</a:t>
            </a:r>
            <a:r>
              <a:rPr lang="sv-SE" dirty="0">
                <a:solidFill>
                  <a:schemeClr val="bg1"/>
                </a:solidFill>
              </a:rPr>
              <a:t> </a:t>
            </a:r>
            <a:r>
              <a:rPr lang="sv-SE" dirty="0" err="1">
                <a:solidFill>
                  <a:schemeClr val="bg1"/>
                </a:solidFill>
              </a:rPr>
              <a:t>Performance</a:t>
            </a:r>
            <a:r>
              <a:rPr lang="sv-SE" dirty="0">
                <a:solidFill>
                  <a:schemeClr val="bg1"/>
                </a:solidFill>
              </a:rPr>
              <a:t> Academy, New Hampshire, 2 säsonger</a:t>
            </a:r>
          </a:p>
          <a:p>
            <a:pPr lvl="1"/>
            <a:r>
              <a:rPr lang="sv-SE" dirty="0">
                <a:solidFill>
                  <a:schemeClr val="bg1"/>
                </a:solidFill>
              </a:rPr>
              <a:t>Sundsvall Hockey </a:t>
            </a:r>
          </a:p>
          <a:p>
            <a:r>
              <a:rPr lang="sv-SE" dirty="0">
                <a:solidFill>
                  <a:schemeClr val="bg1"/>
                </a:solidFill>
              </a:rPr>
              <a:t>Kurser</a:t>
            </a:r>
          </a:p>
          <a:p>
            <a:pPr lvl="1"/>
            <a:r>
              <a:rPr lang="sv-SE" dirty="0">
                <a:solidFill>
                  <a:schemeClr val="bg1"/>
                </a:solidFill>
              </a:rPr>
              <a:t>Alla kurser upp till JS2, inom Svenska Ishockeyförbundet.</a:t>
            </a:r>
          </a:p>
          <a:p>
            <a:pPr lvl="1"/>
            <a:r>
              <a:rPr lang="sv-SE" dirty="0">
                <a:solidFill>
                  <a:schemeClr val="bg1"/>
                </a:solidFill>
              </a:rPr>
              <a:t>Grundkurser inom USA Ishockeyförbund</a:t>
            </a:r>
          </a:p>
          <a:p>
            <a:pPr lvl="1"/>
            <a:endParaRPr lang="sv-SE" dirty="0">
              <a:solidFill>
                <a:schemeClr val="bg1"/>
              </a:solidFill>
            </a:endParaRPr>
          </a:p>
          <a:p>
            <a:endParaRPr lang="sv-SE" dirty="0">
              <a:solidFill>
                <a:schemeClr val="bg1"/>
              </a:solidFill>
            </a:endParaRPr>
          </a:p>
          <a:p>
            <a:endParaRPr lang="sv-SE" dirty="0">
              <a:solidFill>
                <a:schemeClr val="bg1"/>
              </a:solidFill>
            </a:endParaRP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26957278-34FB-A03A-2ECF-7CC21F55886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5253" y="365124"/>
            <a:ext cx="2233286" cy="3570772"/>
          </a:xfrm>
          <a:prstGeom prst="rect">
            <a:avLst/>
          </a:prstGeom>
        </p:spPr>
      </p:pic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861A257-8AA1-552E-CD92-5041DFF86D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z="1400" dirty="0">
                <a:solidFill>
                  <a:schemeClr val="bg1"/>
                </a:solidFill>
              </a:rPr>
              <a:t>Gemenskap, Utveckling, Ambition</a:t>
            </a:r>
          </a:p>
        </p:txBody>
      </p:sp>
    </p:spTree>
    <p:extLst>
      <p:ext uri="{BB962C8B-B14F-4D97-AF65-F5344CB8AC3E}">
        <p14:creationId xmlns:p14="http://schemas.microsoft.com/office/powerpoint/2010/main" val="5157415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4FFCD7A-F44F-4423-A944-B7A74FC22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b="1" u="sng" dirty="0">
                <a:solidFill>
                  <a:schemeClr val="bg1"/>
                </a:solidFill>
              </a:rPr>
              <a:t>Ledare säsongen 2025-2026</a:t>
            </a:r>
            <a:br>
              <a:rPr lang="sv-SE" b="1" dirty="0">
                <a:solidFill>
                  <a:srgbClr val="FFC000"/>
                </a:solidFill>
              </a:rPr>
            </a:br>
            <a:endParaRPr lang="sv-SE" b="1" dirty="0">
              <a:solidFill>
                <a:srgbClr val="FFC000"/>
              </a:solidFill>
            </a:endParaRP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0EDD23C-AC82-4CF4-92E3-BFB90F02AA3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sv-SE" u="sng" dirty="0">
                <a:solidFill>
                  <a:schemeClr val="bg1"/>
                </a:solidFill>
              </a:rPr>
              <a:t>J20</a:t>
            </a:r>
          </a:p>
          <a:p>
            <a:endParaRPr lang="sv-SE" dirty="0">
              <a:solidFill>
                <a:schemeClr val="bg1"/>
              </a:solidFill>
            </a:endParaRPr>
          </a:p>
          <a:p>
            <a:r>
              <a:rPr lang="sv-SE" sz="2400" dirty="0" err="1">
                <a:solidFill>
                  <a:schemeClr val="bg1"/>
                </a:solidFill>
              </a:rPr>
              <a:t>Headcoach</a:t>
            </a:r>
            <a:r>
              <a:rPr lang="sv-SE" sz="2400" dirty="0">
                <a:solidFill>
                  <a:schemeClr val="bg1"/>
                </a:solidFill>
              </a:rPr>
              <a:t> – Robin Johansson</a:t>
            </a:r>
          </a:p>
          <a:p>
            <a:r>
              <a:rPr lang="sv-SE" sz="2400" dirty="0">
                <a:solidFill>
                  <a:schemeClr val="bg1"/>
                </a:solidFill>
              </a:rPr>
              <a:t>Ass tränare – Linus Nordin</a:t>
            </a:r>
          </a:p>
          <a:p>
            <a:r>
              <a:rPr lang="sv-SE" sz="2400" dirty="0" err="1">
                <a:solidFill>
                  <a:schemeClr val="bg1"/>
                </a:solidFill>
              </a:rPr>
              <a:t>Fys</a:t>
            </a:r>
            <a:r>
              <a:rPr lang="sv-SE" sz="2400" dirty="0">
                <a:solidFill>
                  <a:schemeClr val="bg1"/>
                </a:solidFill>
              </a:rPr>
              <a:t> tränare – </a:t>
            </a:r>
            <a:r>
              <a:rPr lang="sv-SE" sz="2400" dirty="0" err="1">
                <a:solidFill>
                  <a:schemeClr val="bg1"/>
                </a:solidFill>
              </a:rPr>
              <a:t>Keda</a:t>
            </a:r>
            <a:r>
              <a:rPr lang="sv-SE" sz="2400" dirty="0">
                <a:solidFill>
                  <a:schemeClr val="bg1"/>
                </a:solidFill>
              </a:rPr>
              <a:t> Nilsson </a:t>
            </a:r>
          </a:p>
          <a:p>
            <a:r>
              <a:rPr lang="sv-SE" sz="2400" dirty="0">
                <a:solidFill>
                  <a:schemeClr val="bg1"/>
                </a:solidFill>
              </a:rPr>
              <a:t>MV tränare – Magnus Åkerlund</a:t>
            </a:r>
          </a:p>
          <a:p>
            <a:r>
              <a:rPr lang="sv-SE" sz="2400" dirty="0">
                <a:solidFill>
                  <a:schemeClr val="bg1"/>
                </a:solidFill>
              </a:rPr>
              <a:t>Lagledare – Lotta Norberg, Emil Brink</a:t>
            </a:r>
          </a:p>
          <a:p>
            <a:r>
              <a:rPr lang="sv-SE" sz="2400" dirty="0">
                <a:solidFill>
                  <a:schemeClr val="bg1"/>
                </a:solidFill>
              </a:rPr>
              <a:t>Material – </a:t>
            </a:r>
            <a:r>
              <a:rPr lang="sv-SE" sz="2400" dirty="0" err="1">
                <a:solidFill>
                  <a:schemeClr val="bg1"/>
                </a:solidFill>
              </a:rPr>
              <a:t>Nobbe</a:t>
            </a:r>
            <a:r>
              <a:rPr lang="sv-SE" sz="2400" dirty="0">
                <a:solidFill>
                  <a:schemeClr val="bg1"/>
                </a:solidFill>
              </a:rPr>
              <a:t> </a:t>
            </a:r>
            <a:r>
              <a:rPr lang="sv-SE" sz="2400" dirty="0" err="1">
                <a:solidFill>
                  <a:schemeClr val="bg1"/>
                </a:solidFill>
              </a:rPr>
              <a:t>Tylander</a:t>
            </a:r>
            <a:endParaRPr lang="sv-SE" sz="2400" dirty="0">
              <a:solidFill>
                <a:schemeClr val="bg1"/>
              </a:solidFill>
            </a:endParaRPr>
          </a:p>
          <a:p>
            <a:r>
              <a:rPr lang="sv-SE" sz="2400" dirty="0">
                <a:solidFill>
                  <a:schemeClr val="bg1"/>
                </a:solidFill>
              </a:rPr>
              <a:t>Material – Mattias </a:t>
            </a:r>
            <a:r>
              <a:rPr lang="sv-SE" sz="2400" dirty="0" err="1">
                <a:solidFill>
                  <a:schemeClr val="bg1"/>
                </a:solidFill>
              </a:rPr>
              <a:t>Gullback</a:t>
            </a:r>
            <a:r>
              <a:rPr lang="sv-SE" sz="2400" dirty="0">
                <a:solidFill>
                  <a:schemeClr val="bg1"/>
                </a:solidFill>
              </a:rPr>
              <a:t> </a:t>
            </a:r>
          </a:p>
          <a:p>
            <a:r>
              <a:rPr lang="sv-SE" sz="2400" dirty="0">
                <a:solidFill>
                  <a:schemeClr val="bg1"/>
                </a:solidFill>
              </a:rPr>
              <a:t>Material -Andreas Sjölander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sv-SE" u="sng" dirty="0">
                <a:solidFill>
                  <a:schemeClr val="bg1"/>
                </a:solidFill>
              </a:rPr>
              <a:t>J18</a:t>
            </a:r>
          </a:p>
          <a:p>
            <a:endParaRPr lang="sv-SE" sz="2400" dirty="0">
              <a:solidFill>
                <a:schemeClr val="bg1"/>
              </a:solidFill>
            </a:endParaRPr>
          </a:p>
          <a:p>
            <a:r>
              <a:rPr lang="sv-SE" sz="2400" dirty="0" err="1">
                <a:solidFill>
                  <a:schemeClr val="bg1"/>
                </a:solidFill>
              </a:rPr>
              <a:t>Headcoach</a:t>
            </a:r>
            <a:r>
              <a:rPr lang="sv-SE" sz="2400" dirty="0">
                <a:solidFill>
                  <a:schemeClr val="bg1"/>
                </a:solidFill>
              </a:rPr>
              <a:t> – Magnus Ramström	</a:t>
            </a:r>
          </a:p>
          <a:p>
            <a:r>
              <a:rPr lang="sv-SE" sz="2400" dirty="0">
                <a:solidFill>
                  <a:schemeClr val="bg1"/>
                </a:solidFill>
              </a:rPr>
              <a:t>Ass tränare – ?</a:t>
            </a:r>
          </a:p>
          <a:p>
            <a:r>
              <a:rPr lang="sv-SE" sz="2400" dirty="0">
                <a:solidFill>
                  <a:schemeClr val="bg1"/>
                </a:solidFill>
              </a:rPr>
              <a:t>MV tränare – Magnus Åkerlund</a:t>
            </a:r>
          </a:p>
          <a:p>
            <a:r>
              <a:rPr lang="sv-SE" sz="2400" dirty="0" err="1">
                <a:solidFill>
                  <a:schemeClr val="bg1"/>
                </a:solidFill>
              </a:rPr>
              <a:t>Fys</a:t>
            </a:r>
            <a:r>
              <a:rPr lang="sv-SE" sz="2400" dirty="0">
                <a:solidFill>
                  <a:schemeClr val="bg1"/>
                </a:solidFill>
              </a:rPr>
              <a:t> tränare – </a:t>
            </a:r>
            <a:r>
              <a:rPr lang="sv-SE" sz="2400" dirty="0" err="1">
                <a:solidFill>
                  <a:schemeClr val="bg1"/>
                </a:solidFill>
              </a:rPr>
              <a:t>Keda</a:t>
            </a:r>
            <a:r>
              <a:rPr lang="sv-SE" sz="2400" dirty="0">
                <a:solidFill>
                  <a:schemeClr val="bg1"/>
                </a:solidFill>
              </a:rPr>
              <a:t> Nilsson </a:t>
            </a:r>
          </a:p>
          <a:p>
            <a:r>
              <a:rPr lang="sv-SE" sz="2400" dirty="0">
                <a:solidFill>
                  <a:schemeClr val="bg1"/>
                </a:solidFill>
              </a:rPr>
              <a:t>Lagledare – Cecilia </a:t>
            </a:r>
            <a:r>
              <a:rPr lang="sv-SE" sz="2400" dirty="0" err="1">
                <a:solidFill>
                  <a:schemeClr val="bg1"/>
                </a:solidFill>
              </a:rPr>
              <a:t>Havh</a:t>
            </a:r>
            <a:endParaRPr lang="sv-SE" sz="2400" dirty="0">
              <a:solidFill>
                <a:schemeClr val="bg1"/>
              </a:solidFill>
            </a:endParaRPr>
          </a:p>
          <a:p>
            <a:r>
              <a:rPr lang="sv-SE" sz="2400" dirty="0">
                <a:solidFill>
                  <a:schemeClr val="bg1"/>
                </a:solidFill>
              </a:rPr>
              <a:t>Material – Rene Sitter</a:t>
            </a:r>
          </a:p>
          <a:p>
            <a:r>
              <a:rPr lang="sv-SE" sz="2400" dirty="0">
                <a:solidFill>
                  <a:schemeClr val="bg1"/>
                </a:solidFill>
              </a:rPr>
              <a:t>Material – Stefan </a:t>
            </a:r>
            <a:r>
              <a:rPr lang="sv-SE" sz="2400" dirty="0" err="1">
                <a:solidFill>
                  <a:schemeClr val="bg1"/>
                </a:solidFill>
              </a:rPr>
              <a:t>Heinås</a:t>
            </a:r>
            <a:endParaRPr lang="sv-SE" sz="2400" dirty="0">
              <a:solidFill>
                <a:schemeClr val="bg1"/>
              </a:solidFill>
            </a:endParaRPr>
          </a:p>
          <a:p>
            <a:endParaRPr lang="sv-SE" dirty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CD10254F-A64A-0DAB-6BC1-3BE920D7C3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z="1400" dirty="0">
                <a:solidFill>
                  <a:schemeClr val="bg1"/>
                </a:solidFill>
              </a:rPr>
              <a:t>Gemenskap, Utveckling, Ambition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2757E0E1-A4F6-4C63-911B-70A74C684B6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6673" y="365125"/>
            <a:ext cx="1607127" cy="2152073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2757E0E1-A4F6-4C63-911B-70A74C684B6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1607127" cy="2152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76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FECA6D4-7507-141A-D127-9A050E81D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b="1" u="sng" dirty="0">
                <a:solidFill>
                  <a:schemeClr val="bg1"/>
                </a:solidFill>
              </a:rPr>
              <a:t>J18-truppen 2025/26</a:t>
            </a:r>
            <a:br>
              <a:rPr lang="en-US" sz="4400" dirty="0">
                <a:latin typeface="Avenir Light" panose="020B0402020203020204" pitchFamily="34" charset="77"/>
              </a:rPr>
            </a:b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619B1F9-0A04-C71F-16D4-A6D425E178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18662" y="1133061"/>
            <a:ext cx="5877338" cy="47906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sz="2000" b="1" u="sng" dirty="0">
                <a:solidFill>
                  <a:schemeClr val="bg1"/>
                </a:solidFill>
              </a:rPr>
              <a:t>Målvakter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900" dirty="0">
                <a:solidFill>
                  <a:schemeClr val="bg1"/>
                </a:solidFill>
              </a:rPr>
              <a:t>Albin Wallin 08 	             		 - NY från Hudiksvall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900" dirty="0">
                <a:solidFill>
                  <a:schemeClr val="bg1"/>
                </a:solidFill>
              </a:rPr>
              <a:t>Arvid Sognefors 09        		- NY från Täby</a:t>
            </a:r>
          </a:p>
          <a:p>
            <a:endParaRPr lang="sv-SE" sz="19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sv-SE" sz="2000" b="1" u="sng" dirty="0">
                <a:solidFill>
                  <a:schemeClr val="bg1"/>
                </a:solidFill>
              </a:rPr>
              <a:t>Backar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900" dirty="0">
                <a:solidFill>
                  <a:schemeClr val="bg1"/>
                </a:solidFill>
              </a:rPr>
              <a:t>Noah </a:t>
            </a:r>
            <a:r>
              <a:rPr lang="sv-SE" sz="1900" dirty="0" err="1">
                <a:solidFill>
                  <a:schemeClr val="bg1"/>
                </a:solidFill>
              </a:rPr>
              <a:t>Heinås</a:t>
            </a:r>
            <a:r>
              <a:rPr lang="sv-SE" sz="1900" dirty="0">
                <a:solidFill>
                  <a:schemeClr val="bg1"/>
                </a:solidFill>
              </a:rPr>
              <a:t> 08	     		 - Återvändare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900" dirty="0">
                <a:solidFill>
                  <a:schemeClr val="bg1"/>
                </a:solidFill>
              </a:rPr>
              <a:t>Ronaldo Nordlander 08      	 - Återvändare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900" dirty="0">
                <a:solidFill>
                  <a:schemeClr val="bg1"/>
                </a:solidFill>
              </a:rPr>
              <a:t>David Fagemo 08	      	 - Återvändare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900" dirty="0" err="1">
                <a:solidFill>
                  <a:schemeClr val="bg1"/>
                </a:solidFill>
              </a:rPr>
              <a:t>Melwin</a:t>
            </a:r>
            <a:r>
              <a:rPr lang="sv-SE" sz="1900" dirty="0">
                <a:solidFill>
                  <a:schemeClr val="bg1"/>
                </a:solidFill>
              </a:rPr>
              <a:t> Bergsten 09	       	- NY från U16	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900" dirty="0">
                <a:solidFill>
                  <a:schemeClr val="bg1"/>
                </a:solidFill>
              </a:rPr>
              <a:t>Edvin Fahlén 09	       		- NY från U16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900" dirty="0">
                <a:solidFill>
                  <a:schemeClr val="bg1"/>
                </a:solidFill>
              </a:rPr>
              <a:t>Mikael Haga Jansson 09      	- NY från Linköping</a:t>
            </a:r>
          </a:p>
          <a:p>
            <a:endParaRPr lang="sv-SE" sz="3500" dirty="0">
              <a:latin typeface="Avenir Light" panose="020B0402020203020204" pitchFamily="34" charset="77"/>
            </a:endParaRPr>
          </a:p>
          <a:p>
            <a:endParaRPr lang="sv-SE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26BE6DFE-4453-BCFF-E7C7-214585CC81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1133061"/>
            <a:ext cx="5877338" cy="535981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sv-SE" sz="2000" b="1" u="sng" dirty="0">
                <a:solidFill>
                  <a:schemeClr val="bg1"/>
                </a:solidFill>
              </a:rPr>
              <a:t>Forwards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800" dirty="0">
                <a:solidFill>
                  <a:schemeClr val="bg1"/>
                </a:solidFill>
              </a:rPr>
              <a:t>Elias Sitter 08		        	 -Återvändare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800" dirty="0">
                <a:solidFill>
                  <a:schemeClr val="bg1"/>
                </a:solidFill>
              </a:rPr>
              <a:t>Philip Vesterlund 08		 -Återvändare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800" dirty="0">
                <a:solidFill>
                  <a:schemeClr val="bg1"/>
                </a:solidFill>
              </a:rPr>
              <a:t>Petter Nymark 08	        		 -Återvändare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800" dirty="0">
                <a:solidFill>
                  <a:schemeClr val="bg1"/>
                </a:solidFill>
              </a:rPr>
              <a:t>Charlie </a:t>
            </a:r>
            <a:r>
              <a:rPr lang="sv-SE" sz="1800" dirty="0" err="1">
                <a:solidFill>
                  <a:schemeClr val="bg1"/>
                </a:solidFill>
              </a:rPr>
              <a:t>Ramsell</a:t>
            </a:r>
            <a:r>
              <a:rPr lang="sv-SE" sz="1800" dirty="0">
                <a:solidFill>
                  <a:schemeClr val="bg1"/>
                </a:solidFill>
              </a:rPr>
              <a:t> 08	          	-Återvändare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800" dirty="0">
                <a:solidFill>
                  <a:schemeClr val="bg1"/>
                </a:solidFill>
              </a:rPr>
              <a:t>Hugo Muller 08		          	-Återvändare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800" dirty="0">
                <a:solidFill>
                  <a:schemeClr val="bg1"/>
                </a:solidFill>
              </a:rPr>
              <a:t>Victor Fagemo 08	          		-Återvändare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800" dirty="0">
                <a:solidFill>
                  <a:schemeClr val="bg1"/>
                </a:solidFill>
              </a:rPr>
              <a:t>Hampus Becker 09 	        	 - NY från U16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800" dirty="0">
                <a:solidFill>
                  <a:schemeClr val="bg1"/>
                </a:solidFill>
              </a:rPr>
              <a:t>Alfred Petersson </a:t>
            </a:r>
            <a:r>
              <a:rPr lang="sv-SE" sz="1800" dirty="0" err="1">
                <a:solidFill>
                  <a:schemeClr val="bg1"/>
                </a:solidFill>
              </a:rPr>
              <a:t>Mähler</a:t>
            </a:r>
            <a:r>
              <a:rPr lang="sv-SE" sz="1800" dirty="0">
                <a:solidFill>
                  <a:schemeClr val="bg1"/>
                </a:solidFill>
              </a:rPr>
              <a:t>  09     	- NY från Timrå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800" dirty="0">
                <a:solidFill>
                  <a:schemeClr val="bg1"/>
                </a:solidFill>
              </a:rPr>
              <a:t>Gustav von Essen 09 	        	 - NY från Timrå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800" dirty="0">
                <a:solidFill>
                  <a:schemeClr val="bg1"/>
                </a:solidFill>
              </a:rPr>
              <a:t>Lucas </a:t>
            </a:r>
            <a:r>
              <a:rPr lang="sv-SE" sz="1800" dirty="0" err="1">
                <a:solidFill>
                  <a:schemeClr val="bg1"/>
                </a:solidFill>
              </a:rPr>
              <a:t>Filipp</a:t>
            </a:r>
            <a:r>
              <a:rPr lang="sv-SE" sz="1800" dirty="0">
                <a:solidFill>
                  <a:schemeClr val="bg1"/>
                </a:solidFill>
              </a:rPr>
              <a:t> 09		         	- NY från Björklöven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800" dirty="0">
                <a:solidFill>
                  <a:schemeClr val="bg1"/>
                </a:solidFill>
              </a:rPr>
              <a:t>Kai Nordin 09		       	  - NY från U16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800" dirty="0">
                <a:solidFill>
                  <a:schemeClr val="bg1"/>
                </a:solidFill>
              </a:rPr>
              <a:t>Axel Holmsten 09	         		- NY från U16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800" dirty="0">
                <a:solidFill>
                  <a:schemeClr val="bg1"/>
                </a:solidFill>
              </a:rPr>
              <a:t>Liam Ståhl 09		        	 - NY från U16</a:t>
            </a:r>
          </a:p>
          <a:p>
            <a:pPr marL="0" indent="0">
              <a:buNone/>
            </a:pPr>
            <a:endParaRPr lang="sv-SE" sz="1400" dirty="0">
              <a:latin typeface="Avenir Light" panose="020B0402020203020204" pitchFamily="34" charset="77"/>
            </a:endParaRPr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0034727-4CDB-A566-FBFE-393FAD600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Gemenskap, Utveckling, Ambition</a:t>
            </a:r>
          </a:p>
        </p:txBody>
      </p:sp>
    </p:spTree>
    <p:extLst>
      <p:ext uri="{BB962C8B-B14F-4D97-AF65-F5344CB8AC3E}">
        <p14:creationId xmlns:p14="http://schemas.microsoft.com/office/powerpoint/2010/main" val="27975553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2AEF9D7-5462-75B0-3AAB-4ECA504A6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b="1" u="sng" dirty="0">
                <a:solidFill>
                  <a:schemeClr val="bg1"/>
                </a:solidFill>
              </a:rPr>
              <a:t>J20-truppen 2025/26</a:t>
            </a:r>
            <a:br>
              <a:rPr lang="en-US" sz="4400" dirty="0">
                <a:latin typeface="Avenir Light" panose="020B0402020203020204" pitchFamily="34" charset="77"/>
              </a:rPr>
            </a:b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DC34AFC-1DF7-F003-29BF-0F3D8B9DA8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181600" cy="453072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sv-SE" sz="2800" b="1" u="sng" dirty="0">
                <a:solidFill>
                  <a:schemeClr val="bg1"/>
                </a:solidFill>
              </a:rPr>
              <a:t>Målvakter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chemeClr val="bg1"/>
                </a:solidFill>
              </a:rPr>
              <a:t>Anton </a:t>
            </a:r>
            <a:r>
              <a:rPr lang="sv-SE" sz="2800" dirty="0" err="1">
                <a:solidFill>
                  <a:schemeClr val="bg1"/>
                </a:solidFill>
              </a:rPr>
              <a:t>Leastander</a:t>
            </a:r>
            <a:r>
              <a:rPr lang="sv-SE" sz="2800" dirty="0">
                <a:solidFill>
                  <a:schemeClr val="bg1"/>
                </a:solidFill>
              </a:rPr>
              <a:t> 06 	  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dirty="0">
                <a:solidFill>
                  <a:schemeClr val="bg1"/>
                </a:solidFill>
              </a:rPr>
              <a:t>Erik </a:t>
            </a:r>
            <a:r>
              <a:rPr lang="sv-SE" dirty="0" err="1">
                <a:solidFill>
                  <a:schemeClr val="bg1"/>
                </a:solidFill>
              </a:rPr>
              <a:t>Klockmo</a:t>
            </a:r>
            <a:r>
              <a:rPr lang="sv-SE" dirty="0">
                <a:solidFill>
                  <a:schemeClr val="bg1"/>
                </a:solidFill>
              </a:rPr>
              <a:t> 06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chemeClr val="bg1"/>
                </a:solidFill>
              </a:rPr>
              <a:t>Dennis </a:t>
            </a:r>
            <a:r>
              <a:rPr lang="sv-SE" sz="2800" dirty="0" err="1">
                <a:solidFill>
                  <a:schemeClr val="bg1"/>
                </a:solidFill>
              </a:rPr>
              <a:t>Lagh</a:t>
            </a:r>
            <a:r>
              <a:rPr lang="sv-SE" sz="2800" dirty="0">
                <a:solidFill>
                  <a:schemeClr val="bg1"/>
                </a:solidFill>
              </a:rPr>
              <a:t> 07        </a:t>
            </a:r>
          </a:p>
          <a:p>
            <a:pPr marL="0" indent="0">
              <a:buNone/>
            </a:pPr>
            <a:r>
              <a:rPr lang="sv-SE" sz="2800" b="1" u="sng" dirty="0">
                <a:solidFill>
                  <a:schemeClr val="bg1"/>
                </a:solidFill>
              </a:rPr>
              <a:t>Backar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dirty="0">
                <a:solidFill>
                  <a:schemeClr val="bg1"/>
                </a:solidFill>
              </a:rPr>
              <a:t>Alfred Engström </a:t>
            </a:r>
            <a:r>
              <a:rPr lang="sv-SE" sz="2800" dirty="0">
                <a:solidFill>
                  <a:schemeClr val="bg1"/>
                </a:solidFill>
              </a:rPr>
              <a:t>06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chemeClr val="bg1"/>
                </a:solidFill>
              </a:rPr>
              <a:t>Anton Skarin 06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chemeClr val="bg1"/>
                </a:solidFill>
              </a:rPr>
              <a:t>Oscar Svedlund 07	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chemeClr val="bg1"/>
                </a:solidFill>
              </a:rPr>
              <a:t>Teo Eriksson 06	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dirty="0">
                <a:solidFill>
                  <a:schemeClr val="bg1"/>
                </a:solidFill>
              </a:rPr>
              <a:t>Bruno Linder 07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dirty="0">
                <a:solidFill>
                  <a:schemeClr val="bg1"/>
                </a:solidFill>
              </a:rPr>
              <a:t>Ludwig </a:t>
            </a:r>
            <a:r>
              <a:rPr lang="sv-SE" dirty="0" err="1">
                <a:solidFill>
                  <a:schemeClr val="bg1"/>
                </a:solidFill>
              </a:rPr>
              <a:t>Dahg</a:t>
            </a:r>
            <a:r>
              <a:rPr lang="sv-SE" dirty="0">
                <a:solidFill>
                  <a:schemeClr val="bg1"/>
                </a:solidFill>
              </a:rPr>
              <a:t> 07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dirty="0">
                <a:solidFill>
                  <a:schemeClr val="bg1"/>
                </a:solidFill>
              </a:rPr>
              <a:t>Albin Hellström 07</a:t>
            </a:r>
          </a:p>
          <a:p>
            <a:pPr marL="0" indent="0">
              <a:buNone/>
            </a:pPr>
            <a:endParaRPr lang="sv-SE" dirty="0">
              <a:solidFill>
                <a:schemeClr val="bg1"/>
              </a:solidFill>
              <a:latin typeface="Avenir Light" panose="020B0402020203020204" pitchFamily="34" charset="77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sv-SE" dirty="0">
              <a:solidFill>
                <a:schemeClr val="bg1"/>
              </a:solidFill>
              <a:latin typeface="Avenir Light" panose="020B0402020203020204" pitchFamily="34" charset="77"/>
            </a:endParaRPr>
          </a:p>
          <a:p>
            <a:pPr marL="0" indent="0">
              <a:buNone/>
            </a:pPr>
            <a:endParaRPr lang="sv-SE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F5109C8-70CE-2636-E486-63CFE5871B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66725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sv-SE" sz="2800" b="1" u="sng" dirty="0">
                <a:solidFill>
                  <a:schemeClr val="bg1"/>
                </a:solidFill>
              </a:rPr>
              <a:t>Forwards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dirty="0">
                <a:solidFill>
                  <a:schemeClr val="bg1"/>
                </a:solidFill>
              </a:rPr>
              <a:t>Isak </a:t>
            </a:r>
            <a:r>
              <a:rPr lang="sv-SE" dirty="0" err="1">
                <a:solidFill>
                  <a:schemeClr val="bg1"/>
                </a:solidFill>
              </a:rPr>
              <a:t>Bergetoft</a:t>
            </a:r>
            <a:r>
              <a:rPr lang="sv-SE" dirty="0">
                <a:solidFill>
                  <a:schemeClr val="bg1"/>
                </a:solidFill>
              </a:rPr>
              <a:t> 06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chemeClr val="bg1"/>
                </a:solidFill>
              </a:rPr>
              <a:t>Nils Brink 06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dirty="0">
                <a:solidFill>
                  <a:schemeClr val="bg1"/>
                </a:solidFill>
              </a:rPr>
              <a:t>Joel Hällblad 06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chemeClr val="bg1"/>
                </a:solidFill>
              </a:rPr>
              <a:t>Alexander </a:t>
            </a:r>
            <a:r>
              <a:rPr lang="sv-SE" sz="2800" dirty="0" err="1">
                <a:solidFill>
                  <a:schemeClr val="bg1"/>
                </a:solidFill>
              </a:rPr>
              <a:t>Reason</a:t>
            </a:r>
            <a:r>
              <a:rPr lang="sv-SE" sz="2800" dirty="0">
                <a:solidFill>
                  <a:schemeClr val="bg1"/>
                </a:solidFill>
              </a:rPr>
              <a:t> 06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dirty="0">
                <a:solidFill>
                  <a:schemeClr val="bg1"/>
                </a:solidFill>
              </a:rPr>
              <a:t>Filip </a:t>
            </a:r>
            <a:r>
              <a:rPr lang="sv-SE" dirty="0" err="1">
                <a:solidFill>
                  <a:schemeClr val="bg1"/>
                </a:solidFill>
              </a:rPr>
              <a:t>Engevi</a:t>
            </a:r>
            <a:r>
              <a:rPr lang="sv-SE" dirty="0">
                <a:solidFill>
                  <a:schemeClr val="bg1"/>
                </a:solidFill>
              </a:rPr>
              <a:t>-Nilsson 06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chemeClr val="bg1"/>
                </a:solidFill>
              </a:rPr>
              <a:t>Måns Eriksson 06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dirty="0">
                <a:solidFill>
                  <a:schemeClr val="bg1"/>
                </a:solidFill>
              </a:rPr>
              <a:t>Rasmus </a:t>
            </a:r>
            <a:r>
              <a:rPr lang="sv-SE" dirty="0" err="1">
                <a:solidFill>
                  <a:schemeClr val="bg1"/>
                </a:solidFill>
              </a:rPr>
              <a:t>Ehradsson</a:t>
            </a:r>
            <a:r>
              <a:rPr lang="sv-SE" dirty="0">
                <a:solidFill>
                  <a:schemeClr val="bg1"/>
                </a:solidFill>
              </a:rPr>
              <a:t> 06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chemeClr val="bg1"/>
                </a:solidFill>
              </a:rPr>
              <a:t>Dante </a:t>
            </a:r>
            <a:r>
              <a:rPr lang="sv-SE" sz="2800" dirty="0" err="1">
                <a:solidFill>
                  <a:schemeClr val="bg1"/>
                </a:solidFill>
              </a:rPr>
              <a:t>Gullback</a:t>
            </a:r>
            <a:r>
              <a:rPr lang="sv-SE" sz="2800" dirty="0">
                <a:solidFill>
                  <a:schemeClr val="bg1"/>
                </a:solidFill>
              </a:rPr>
              <a:t> 07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dirty="0">
                <a:solidFill>
                  <a:schemeClr val="bg1"/>
                </a:solidFill>
              </a:rPr>
              <a:t>Teo </a:t>
            </a:r>
            <a:r>
              <a:rPr lang="sv-SE" dirty="0" err="1">
                <a:solidFill>
                  <a:schemeClr val="bg1"/>
                </a:solidFill>
              </a:rPr>
              <a:t>Tylander</a:t>
            </a:r>
            <a:r>
              <a:rPr lang="sv-SE" dirty="0">
                <a:solidFill>
                  <a:schemeClr val="bg1"/>
                </a:solidFill>
              </a:rPr>
              <a:t> 07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chemeClr val="bg1"/>
                </a:solidFill>
              </a:rPr>
              <a:t>Oliver Ahlin 07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dirty="0">
                <a:solidFill>
                  <a:schemeClr val="bg1"/>
                </a:solidFill>
              </a:rPr>
              <a:t>Felix Jansson 07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chemeClr val="bg1"/>
                </a:solidFill>
              </a:rPr>
              <a:t>Elias Sjölander </a:t>
            </a:r>
            <a:r>
              <a:rPr lang="sv-SE" sz="2800" dirty="0">
                <a:solidFill>
                  <a:schemeClr val="bg1"/>
                </a:solidFill>
                <a:latin typeface="Avenir Light" panose="020B0402020203020204" pitchFamily="34" charset="77"/>
              </a:rPr>
              <a:t>07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dirty="0">
                <a:solidFill>
                  <a:schemeClr val="bg1"/>
                </a:solidFill>
                <a:latin typeface="Avenir Light" panose="020B0402020203020204" pitchFamily="34" charset="77"/>
              </a:rPr>
              <a:t>Erik Ahlgren 07</a:t>
            </a:r>
            <a:endParaRPr lang="sv-SE" sz="2800" dirty="0">
              <a:solidFill>
                <a:schemeClr val="bg1"/>
              </a:solidFill>
              <a:latin typeface="Avenir Light" panose="020B0402020203020204" pitchFamily="34" charset="77"/>
            </a:endParaRPr>
          </a:p>
          <a:p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F05DF55-5DD7-855F-EBC1-4E219BD304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Gemenskap, Utveckling, Ambition</a:t>
            </a:r>
          </a:p>
        </p:txBody>
      </p:sp>
    </p:spTree>
    <p:extLst>
      <p:ext uri="{BB962C8B-B14F-4D97-AF65-F5344CB8AC3E}">
        <p14:creationId xmlns:p14="http://schemas.microsoft.com/office/powerpoint/2010/main" val="16925697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CFB5B45-FD01-426F-C294-D89BA1B5B665}"/>
              </a:ext>
            </a:extLst>
          </p:cNvPr>
          <p:cNvSpPr/>
          <p:nvPr/>
        </p:nvSpPr>
        <p:spPr>
          <a:xfrm>
            <a:off x="4383905" y="529873"/>
            <a:ext cx="2359058" cy="82619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A-lag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E81B0D7-F955-7B83-BE82-7FEAC84A433E}"/>
              </a:ext>
            </a:extLst>
          </p:cNvPr>
          <p:cNvSpPr/>
          <p:nvPr/>
        </p:nvSpPr>
        <p:spPr>
          <a:xfrm>
            <a:off x="4383905" y="1873942"/>
            <a:ext cx="2359058" cy="82619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J20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7D3AD76-D1AF-C947-9E4F-F74049363697}"/>
              </a:ext>
            </a:extLst>
          </p:cNvPr>
          <p:cNvSpPr/>
          <p:nvPr/>
        </p:nvSpPr>
        <p:spPr>
          <a:xfrm>
            <a:off x="4383905" y="3218011"/>
            <a:ext cx="2359058" cy="82619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J18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40646B0-14E3-CC7B-72D2-62F2D0C9C3DC}"/>
              </a:ext>
            </a:extLst>
          </p:cNvPr>
          <p:cNvSpPr/>
          <p:nvPr/>
        </p:nvSpPr>
        <p:spPr>
          <a:xfrm>
            <a:off x="4383905" y="4650570"/>
            <a:ext cx="2359058" cy="82619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U16RN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E3985DE-65B2-E03A-456A-CA3FBA0E1719}"/>
              </a:ext>
            </a:extLst>
          </p:cNvPr>
          <p:cNvSpPr/>
          <p:nvPr/>
        </p:nvSpPr>
        <p:spPr>
          <a:xfrm>
            <a:off x="4022035" y="1603513"/>
            <a:ext cx="3041374" cy="4134678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Right Brace 2">
            <a:extLst>
              <a:ext uri="{FF2B5EF4-FFF2-40B4-BE49-F238E27FC236}">
                <a16:creationId xmlns:a16="http://schemas.microsoft.com/office/drawing/2014/main" id="{53AB85B2-ACCF-B72F-504E-19F215911B09}"/>
              </a:ext>
            </a:extLst>
          </p:cNvPr>
          <p:cNvSpPr/>
          <p:nvPr/>
        </p:nvSpPr>
        <p:spPr>
          <a:xfrm>
            <a:off x="7565945" y="1637502"/>
            <a:ext cx="357808" cy="4134678"/>
          </a:xfrm>
          <a:prstGeom prst="rightBrac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A88765F-A329-5755-5B85-D7E4C7B303C9}"/>
              </a:ext>
            </a:extLst>
          </p:cNvPr>
          <p:cNvSpPr txBox="1"/>
          <p:nvPr/>
        </p:nvSpPr>
        <p:spPr>
          <a:xfrm>
            <a:off x="7886391" y="2930233"/>
            <a:ext cx="400215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schemeClr val="bg1"/>
                </a:solidFill>
              </a:rPr>
              <a:t>J20, J18, U16 RN -&gt; ett block. Regionalverksamhet och regionala. Junior och Regionalkommitté</a:t>
            </a:r>
          </a:p>
          <a:p>
            <a:endParaRPr lang="sv-SE" dirty="0">
              <a:solidFill>
                <a:schemeClr val="bg1"/>
              </a:solidFill>
            </a:endParaRPr>
          </a:p>
          <a:p>
            <a:r>
              <a:rPr lang="sv-SE" dirty="0">
                <a:solidFill>
                  <a:schemeClr val="bg1"/>
                </a:solidFill>
              </a:rPr>
              <a:t>Barn- och ungdomslagen hanteras av UK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FFE57D81-1E0B-0E6B-075F-1B2F02EE455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75" y="641057"/>
            <a:ext cx="1869473" cy="2289176"/>
          </a:xfrm>
          <a:prstGeom prst="rect">
            <a:avLst/>
          </a:prstGeom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FFE57D81-1E0B-0E6B-075F-1B2F02EE455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9847" y="529873"/>
            <a:ext cx="1869473" cy="2289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504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2" grpId="0" animBg="1"/>
      <p:bldP spid="3" grpId="0" animBg="1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423BEC2-FF1D-643D-B39C-DF4172B60B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8657" y="365125"/>
            <a:ext cx="7739743" cy="1460500"/>
          </a:xfrm>
        </p:spPr>
        <p:txBody>
          <a:bodyPr>
            <a:noAutofit/>
          </a:bodyPr>
          <a:lstStyle/>
          <a:p>
            <a:pPr algn="ctr"/>
            <a:r>
              <a:rPr lang="sv-SE" sz="3200" b="1" dirty="0">
                <a:solidFill>
                  <a:schemeClr val="bg1"/>
                </a:solidFill>
                <a:cs typeface="Arial" panose="020B0604020202020204" pitchFamily="34" charset="0"/>
              </a:rPr>
              <a:t>Föreningens värdegrunder baserar sig på tre saker, </a:t>
            </a:r>
            <a:r>
              <a:rPr lang="sv-SE" sz="3200" b="1" u="sng" dirty="0">
                <a:solidFill>
                  <a:schemeClr val="bg1"/>
                </a:solidFill>
                <a:cs typeface="Arial" panose="020B0604020202020204" pitchFamily="34" charset="0"/>
              </a:rPr>
              <a:t>glädje, respekt och utveckling.</a:t>
            </a:r>
            <a:br>
              <a:rPr lang="sv-SE" sz="3200" b="1" u="sng" dirty="0">
                <a:solidFill>
                  <a:schemeClr val="bg1"/>
                </a:solidFill>
                <a:cs typeface="Arial" panose="020B0604020202020204" pitchFamily="34" charset="0"/>
              </a:rPr>
            </a:br>
            <a:endParaRPr lang="sv-SE" sz="3200" b="1" dirty="0">
              <a:solidFill>
                <a:schemeClr val="bg1"/>
              </a:solidFill>
            </a:endParaRPr>
          </a:p>
        </p:txBody>
      </p:sp>
      <p:graphicFrame>
        <p:nvGraphicFramePr>
          <p:cNvPr id="6" name="Platshållare för innehåll 5">
            <a:extLst>
              <a:ext uri="{FF2B5EF4-FFF2-40B4-BE49-F238E27FC236}">
                <a16:creationId xmlns:a16="http://schemas.microsoft.com/office/drawing/2014/main" id="{713A1950-973B-A2FE-7030-0118C34AEEFC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397008508"/>
              </p:ext>
            </p:extLst>
          </p:nvPr>
        </p:nvGraphicFramePr>
        <p:xfrm>
          <a:off x="838199" y="1825625"/>
          <a:ext cx="10515599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D6ACB621-787C-80CD-9402-3718A12C66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2514" y="2090057"/>
            <a:ext cx="11266714" cy="408690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sv-SE" dirty="0">
                <a:solidFill>
                  <a:schemeClr val="bg1"/>
                </a:solidFill>
                <a:cs typeface="Arial" panose="020B0604020202020204" pitchFamily="34" charset="0"/>
              </a:rPr>
              <a:t>För att uppnå detta vill vi erbjuda välutbildade tränare och utbildning med hög kvalité, individuell utveckling och sportsliga framgångar. Våra spelare förväntas följa ”Sundsvall-stilen”. </a:t>
            </a:r>
          </a:p>
          <a:p>
            <a:endParaRPr lang="sv-SE" dirty="0"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sv-SE" b="1" u="sng" dirty="0">
                <a:solidFill>
                  <a:schemeClr val="bg1"/>
                </a:solidFill>
                <a:cs typeface="Arial" panose="020B0604020202020204" pitchFamily="34" charset="0"/>
              </a:rPr>
              <a:t>Sundsvall-stilen innebär: </a:t>
            </a:r>
            <a:endParaRPr lang="sv-SE" b="1" u="sng" dirty="0"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solidFill>
                  <a:schemeClr val="bg1"/>
                </a:solidFill>
                <a:cs typeface="Arial" panose="020B0604020202020204" pitchFamily="34" charset="0"/>
              </a:rPr>
              <a:t>Noggrannhet och ansvar i allt som görs på och utanför isen, passa tider, planering, träning, match och förberedelser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solidFill>
                  <a:schemeClr val="bg1"/>
                </a:solidFill>
                <a:cs typeface="Arial" panose="020B0604020202020204" pitchFamily="34" charset="0"/>
              </a:rPr>
              <a:t>Att visa god kamratskap och respekt för varandra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solidFill>
                  <a:schemeClr val="bg1"/>
                </a:solidFill>
                <a:cs typeface="Arial" panose="020B0604020202020204" pitchFamily="34" charset="0"/>
              </a:rPr>
              <a:t>Ambition och träningsvillig, att alltid ställa upp och att alltid göra sitt yttersta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solidFill>
                  <a:schemeClr val="bg1"/>
                </a:solidFill>
                <a:cs typeface="Arial" panose="020B0604020202020204" pitchFamily="34" charset="0"/>
              </a:rPr>
              <a:t>Vinnarinställning, att vilja vinna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solidFill>
                  <a:schemeClr val="bg1"/>
                </a:solidFill>
                <a:cs typeface="Arial" panose="020B0604020202020204" pitchFamily="34" charset="0"/>
              </a:rPr>
              <a:t>God attityd i språkbruk och kroppsspråk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solidFill>
                  <a:schemeClr val="bg1"/>
                </a:solidFill>
                <a:cs typeface="Arial" panose="020B0604020202020204" pitchFamily="34" charset="0"/>
              </a:rPr>
              <a:t>Vara goda representanter för Sundsvall Hockey både på och utanför isen</a:t>
            </a:r>
            <a:r>
              <a:rPr lang="sv-SE" dirty="0">
                <a:solidFill>
                  <a:schemeClr val="bg1"/>
                </a:solidFill>
                <a:latin typeface="Avenir Light" panose="020B0402020203020204" pitchFamily="34" charset="77"/>
                <a:cs typeface="Arial" panose="020B0604020202020204" pitchFamily="34" charset="0"/>
              </a:rPr>
              <a:t> </a:t>
            </a:r>
          </a:p>
          <a:p>
            <a:pPr marL="0" indent="0">
              <a:buNone/>
            </a:pPr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0C54265-36FE-0244-D17A-288B4DC9E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Gemenskap, Utveckling, Ambition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E59AE063-8C4C-3D91-A5FF-2D7D6307814A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10" y="212271"/>
            <a:ext cx="1464118" cy="1877785"/>
          </a:xfrm>
          <a:prstGeom prst="rect">
            <a:avLst/>
          </a:prstGeom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56EBB609-B2EE-FA01-F178-3CA5AE3F75B0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9469" y="212271"/>
            <a:ext cx="1464118" cy="1877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3000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CAD46BF-E793-E00E-67F2-C2920A624B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3242" y="681036"/>
            <a:ext cx="9029701" cy="951591"/>
          </a:xfrm>
        </p:spPr>
        <p:txBody>
          <a:bodyPr>
            <a:noAutofit/>
          </a:bodyPr>
          <a:lstStyle/>
          <a:p>
            <a:pPr algn="ctr"/>
            <a:r>
              <a:rPr lang="sv-SE" sz="3600" b="1" u="sng" dirty="0">
                <a:solidFill>
                  <a:schemeClr val="bg1"/>
                </a:solidFill>
              </a:rPr>
              <a:t>Vision och Målsättningar för Juniorerna </a:t>
            </a:r>
            <a:br>
              <a:rPr lang="en-US" sz="3600" dirty="0">
                <a:solidFill>
                  <a:schemeClr val="bg1"/>
                </a:solidFill>
                <a:latin typeface="+mn-lt"/>
              </a:rPr>
            </a:br>
            <a:endParaRPr lang="sv-SE" sz="3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4F94B9E-56B4-05DF-5143-71825F58CB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224643"/>
            <a:ext cx="11087099" cy="4952321"/>
          </a:xfrm>
        </p:spPr>
        <p:txBody>
          <a:bodyPr>
            <a:normAutofit fontScale="85000" lnSpcReduction="20000"/>
          </a:bodyPr>
          <a:lstStyle/>
          <a:p>
            <a:endParaRPr lang="sv-SE" u="sng" dirty="0">
              <a:latin typeface="Avenir Light" panose="020B0402020203020204" pitchFamily="34" charset="77"/>
            </a:endParaRPr>
          </a:p>
          <a:p>
            <a:pPr marL="0" indent="0">
              <a:buNone/>
            </a:pPr>
            <a:r>
              <a:rPr lang="sv-SE" b="1" dirty="0">
                <a:solidFill>
                  <a:schemeClr val="bg1"/>
                </a:solidFill>
                <a:latin typeface="+mj-lt"/>
              </a:rPr>
              <a:t>Kortsiktiga målsättningar: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solidFill>
                  <a:schemeClr val="bg1"/>
                </a:solidFill>
                <a:latin typeface="+mj-lt"/>
              </a:rPr>
              <a:t>Bygga ett lag med bra sammanhållning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solidFill>
                  <a:schemeClr val="bg1"/>
                </a:solidFill>
                <a:latin typeface="+mj-lt"/>
              </a:rPr>
              <a:t>Alla spelare har 100% fokus under träning (</a:t>
            </a:r>
            <a:r>
              <a:rPr lang="sv-SE" dirty="0" err="1">
                <a:solidFill>
                  <a:schemeClr val="bg1"/>
                </a:solidFill>
                <a:latin typeface="+mj-lt"/>
              </a:rPr>
              <a:t>fys</a:t>
            </a:r>
            <a:r>
              <a:rPr lang="sv-SE" dirty="0">
                <a:solidFill>
                  <a:schemeClr val="bg1"/>
                </a:solidFill>
                <a:latin typeface="+mj-lt"/>
              </a:rPr>
              <a:t> och is) samt match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solidFill>
                  <a:schemeClr val="bg1"/>
                </a:solidFill>
                <a:latin typeface="+mj-lt"/>
              </a:rPr>
              <a:t>Att spelarna hanterar studierna lika bra som hockeyn</a:t>
            </a:r>
          </a:p>
          <a:p>
            <a:pPr marL="0" indent="0">
              <a:buNone/>
            </a:pPr>
            <a:endParaRPr lang="sv-SE" dirty="0">
              <a:solidFill>
                <a:schemeClr val="bg1"/>
              </a:solidFill>
              <a:latin typeface="+mj-lt"/>
            </a:endParaRPr>
          </a:p>
          <a:p>
            <a:pPr marL="0" indent="0">
              <a:buNone/>
            </a:pPr>
            <a:r>
              <a:rPr lang="sv-SE" b="1" dirty="0">
                <a:solidFill>
                  <a:schemeClr val="bg1"/>
                </a:solidFill>
                <a:latin typeface="+mj-lt"/>
              </a:rPr>
              <a:t>Långsiktiga målsättningar: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solidFill>
                  <a:schemeClr val="bg1"/>
                </a:solidFill>
                <a:latin typeface="+mj-lt"/>
              </a:rPr>
              <a:t>Ge spelarna en bra utbildning och skapa grunden inför framtida seniorspel.</a:t>
            </a:r>
          </a:p>
          <a:p>
            <a:r>
              <a:rPr lang="sv-SE" dirty="0">
                <a:solidFill>
                  <a:schemeClr val="bg1"/>
                </a:solidFill>
                <a:latin typeface="+mj-lt"/>
              </a:rPr>
              <a:t>Få upp spelare i A-laget eller vidare till andra nivåer.</a:t>
            </a:r>
          </a:p>
          <a:p>
            <a:endParaRPr lang="sv-SE" dirty="0">
              <a:solidFill>
                <a:schemeClr val="bg1"/>
              </a:solidFill>
              <a:latin typeface="+mj-lt"/>
            </a:endParaRPr>
          </a:p>
          <a:p>
            <a:pPr marL="0" indent="0">
              <a:buNone/>
            </a:pPr>
            <a:r>
              <a:rPr lang="sv-SE" b="1" dirty="0">
                <a:solidFill>
                  <a:schemeClr val="bg1"/>
                </a:solidFill>
                <a:latin typeface="+mj-lt"/>
              </a:rPr>
              <a:t>Sportsliga målsättningar: J18 &amp; J20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solidFill>
                  <a:schemeClr val="bg1"/>
                </a:solidFill>
                <a:latin typeface="+mj-lt"/>
              </a:rPr>
              <a:t>J18 - Placera sig topp 5 för att ta sig till Nationell 2026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solidFill>
                  <a:schemeClr val="bg1"/>
                </a:solidFill>
                <a:latin typeface="+mj-lt"/>
              </a:rPr>
              <a:t>J20 - Placera oss i topp för kval till J20 Nationell</a:t>
            </a:r>
          </a:p>
          <a:p>
            <a:pPr marL="0" indent="0" algn="ctr">
              <a:buNone/>
            </a:pPr>
            <a:endParaRPr lang="en-US" sz="2800" b="1" u="sng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2800" dirty="0">
              <a:solidFill>
                <a:schemeClr val="bg1"/>
              </a:solidFill>
              <a:latin typeface="Avenir Light" panose="020B0402020203020204" pitchFamily="34" charset="77"/>
              <a:cs typeface="Arial" panose="020B0604020202020204" pitchFamily="34" charset="0"/>
            </a:endParaRPr>
          </a:p>
          <a:p>
            <a:endParaRPr lang="sv-SE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6437DC4A-FA3B-3846-E6A2-C1816CCF76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3143" y="1632629"/>
            <a:ext cx="10700657" cy="4544334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endParaRPr lang="en-US" sz="2800" b="1" u="sng" dirty="0">
              <a:solidFill>
                <a:schemeClr val="bg1"/>
              </a:solidFill>
              <a:latin typeface="Avenir Light" panose="020B0402020203020204" pitchFamily="34" charset="77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en-US" sz="2800" b="1" u="sng" dirty="0">
              <a:solidFill>
                <a:schemeClr val="bg1"/>
              </a:solidFill>
              <a:latin typeface="Avenir Light" panose="020B0402020203020204" pitchFamily="34" charset="77"/>
              <a:cs typeface="Arial" panose="020B0604020202020204" pitchFamily="34" charset="0"/>
            </a:endParaRPr>
          </a:p>
          <a:p>
            <a:pPr marL="457200" lvl="1" indent="0" algn="ctr">
              <a:buNone/>
            </a:pPr>
            <a:endParaRPr lang="en-US" b="1" u="sng" dirty="0">
              <a:solidFill>
                <a:schemeClr val="bg1"/>
              </a:solidFill>
              <a:latin typeface="Avenir Light" panose="020B0402020203020204" pitchFamily="34" charset="77"/>
              <a:cs typeface="Arial" panose="020B0604020202020204" pitchFamily="34" charset="0"/>
            </a:endParaRPr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7426A86-2095-5F97-70EF-026493708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Gemenskap, Utveckling, Ambition</a:t>
            </a:r>
          </a:p>
        </p:txBody>
      </p:sp>
    </p:spTree>
    <p:extLst>
      <p:ext uri="{BB962C8B-B14F-4D97-AF65-F5344CB8AC3E}">
        <p14:creationId xmlns:p14="http://schemas.microsoft.com/office/powerpoint/2010/main" val="23836701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17182B5-B1C5-8DC5-C13E-45C2883D5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u="sng" dirty="0">
                <a:solidFill>
                  <a:schemeClr val="bg1"/>
                </a:solidFill>
              </a:rPr>
              <a:t>Träningsmatcher J20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60FBEBF-586B-6F49-8329-4C2F5FC2D5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>
                <a:solidFill>
                  <a:schemeClr val="bg1"/>
                </a:solidFill>
              </a:rPr>
              <a:t>Valbo (H) 16 Augusti</a:t>
            </a:r>
          </a:p>
          <a:p>
            <a:r>
              <a:rPr lang="sv-SE" dirty="0">
                <a:solidFill>
                  <a:schemeClr val="bg1"/>
                </a:solidFill>
              </a:rPr>
              <a:t>Strömsbro (H) 17 Augusti</a:t>
            </a:r>
          </a:p>
          <a:p>
            <a:r>
              <a:rPr lang="sv-SE" dirty="0">
                <a:solidFill>
                  <a:schemeClr val="bg1"/>
                </a:solidFill>
              </a:rPr>
              <a:t>Strömsbro (B) 23 Augusti</a:t>
            </a:r>
          </a:p>
          <a:p>
            <a:r>
              <a:rPr lang="sv-SE" dirty="0">
                <a:solidFill>
                  <a:schemeClr val="bg1"/>
                </a:solidFill>
              </a:rPr>
              <a:t>Valbo (B) 24 Augusti</a:t>
            </a:r>
          </a:p>
          <a:p>
            <a:r>
              <a:rPr lang="sv-SE" dirty="0">
                <a:solidFill>
                  <a:schemeClr val="bg1"/>
                </a:solidFill>
              </a:rPr>
              <a:t>Hudiksvall (B) 31 Augusti</a:t>
            </a:r>
          </a:p>
          <a:p>
            <a:r>
              <a:rPr lang="sv-SE" dirty="0">
                <a:solidFill>
                  <a:schemeClr val="bg1"/>
                </a:solidFill>
              </a:rPr>
              <a:t>Hudiksvall (H) 10 September</a:t>
            </a:r>
          </a:p>
          <a:p>
            <a:r>
              <a:rPr lang="sv-SE" dirty="0" err="1">
                <a:solidFill>
                  <a:schemeClr val="bg1"/>
                </a:solidFill>
              </a:rPr>
              <a:t>Njurumda</a:t>
            </a:r>
            <a:r>
              <a:rPr lang="sv-SE" dirty="0">
                <a:solidFill>
                  <a:schemeClr val="bg1"/>
                </a:solidFill>
              </a:rPr>
              <a:t> (B) 23 September</a:t>
            </a:r>
          </a:p>
          <a:p>
            <a:r>
              <a:rPr lang="sv-SE" dirty="0">
                <a:solidFill>
                  <a:schemeClr val="bg1"/>
                </a:solidFill>
              </a:rPr>
              <a:t>Seriestart 27 September hemma mot Umeå</a:t>
            </a:r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F5E2FB78-FD5C-4148-6FE2-68CF7C204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Gemenskap, Utveckling, Ambition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25894CA7-94A5-0950-62E3-4C8784EE39D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8782" y="538842"/>
            <a:ext cx="2741990" cy="3967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0716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8D996D2-3D88-4C1B-82C4-CDEB0666C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371114" cy="826861"/>
          </a:xfrm>
        </p:spPr>
        <p:txBody>
          <a:bodyPr>
            <a:normAutofit/>
          </a:bodyPr>
          <a:lstStyle/>
          <a:p>
            <a:r>
              <a:rPr lang="sv-SE" sz="3600" b="1" u="sng" dirty="0">
                <a:solidFill>
                  <a:schemeClr val="bg1"/>
                </a:solidFill>
              </a:rPr>
              <a:t>Grundplanering</a:t>
            </a:r>
            <a:r>
              <a:rPr lang="sv-SE" sz="3200" b="1" u="sng" dirty="0">
                <a:solidFill>
                  <a:schemeClr val="bg1"/>
                </a:solidFill>
              </a:rPr>
              <a:t> under säsong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3DB67FE-BAD2-4C00-8C33-C2C7B39CA0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3143" y="1191986"/>
            <a:ext cx="7821385" cy="4310743"/>
          </a:xfrm>
        </p:spPr>
        <p:txBody>
          <a:bodyPr numCol="1">
            <a:normAutofit fontScale="92500" lnSpcReduction="10000"/>
          </a:bodyPr>
          <a:lstStyle/>
          <a:p>
            <a:r>
              <a:rPr lang="sv-SE" sz="2400" dirty="0">
                <a:solidFill>
                  <a:schemeClr val="bg1"/>
                </a:solidFill>
              </a:rPr>
              <a:t>5-6 is-pass i veckan</a:t>
            </a:r>
          </a:p>
          <a:p>
            <a:r>
              <a:rPr lang="sv-SE" sz="2400" dirty="0">
                <a:solidFill>
                  <a:schemeClr val="bg1"/>
                </a:solidFill>
              </a:rPr>
              <a:t>1-2 matcher i veckan</a:t>
            </a:r>
          </a:p>
          <a:p>
            <a:r>
              <a:rPr lang="sv-SE" sz="2400" dirty="0">
                <a:solidFill>
                  <a:schemeClr val="bg1"/>
                </a:solidFill>
              </a:rPr>
              <a:t>Träningsledig en kväll i veckan.</a:t>
            </a:r>
          </a:p>
          <a:p>
            <a:r>
              <a:rPr lang="sv-SE" sz="2400" dirty="0">
                <a:solidFill>
                  <a:schemeClr val="bg1"/>
                </a:solidFill>
              </a:rPr>
              <a:t>3-4 </a:t>
            </a:r>
            <a:r>
              <a:rPr lang="sv-SE" sz="2400" dirty="0" err="1">
                <a:solidFill>
                  <a:schemeClr val="bg1"/>
                </a:solidFill>
              </a:rPr>
              <a:t>Fys</a:t>
            </a:r>
            <a:r>
              <a:rPr lang="sv-SE" sz="2400" dirty="0">
                <a:solidFill>
                  <a:schemeClr val="bg1"/>
                </a:solidFill>
              </a:rPr>
              <a:t>-pass i veckan. 2 pass i veckan genomförs av </a:t>
            </a:r>
            <a:r>
              <a:rPr lang="sv-SE" sz="2400" dirty="0" err="1">
                <a:solidFill>
                  <a:schemeClr val="bg1"/>
                </a:solidFill>
              </a:rPr>
              <a:t>Keda</a:t>
            </a:r>
            <a:r>
              <a:rPr lang="sv-SE" sz="2400" dirty="0">
                <a:solidFill>
                  <a:schemeClr val="bg1"/>
                </a:solidFill>
              </a:rPr>
              <a:t>. Övriga av istränaren. </a:t>
            </a:r>
          </a:p>
          <a:p>
            <a:r>
              <a:rPr lang="sv-SE" sz="2400" dirty="0">
                <a:solidFill>
                  <a:schemeClr val="bg1"/>
                </a:solidFill>
              </a:rPr>
              <a:t>Video 1-2 ggr i veckan. Program </a:t>
            </a:r>
            <a:r>
              <a:rPr lang="sv-SE" sz="2400" dirty="0" err="1">
                <a:solidFill>
                  <a:schemeClr val="bg1"/>
                </a:solidFill>
              </a:rPr>
              <a:t>Sportscontract</a:t>
            </a:r>
            <a:r>
              <a:rPr lang="sv-SE" sz="2400" dirty="0">
                <a:solidFill>
                  <a:schemeClr val="bg1"/>
                </a:solidFill>
              </a:rPr>
              <a:t>.</a:t>
            </a:r>
          </a:p>
          <a:p>
            <a:r>
              <a:rPr lang="sv-SE" sz="2400" dirty="0">
                <a:solidFill>
                  <a:schemeClr val="bg1"/>
                </a:solidFill>
              </a:rPr>
              <a:t>Individuella samtal </a:t>
            </a:r>
          </a:p>
          <a:p>
            <a:r>
              <a:rPr lang="sv-SE" sz="2400" dirty="0">
                <a:solidFill>
                  <a:schemeClr val="bg1"/>
                </a:solidFill>
              </a:rPr>
              <a:t>J18 Enkelserie fram till 2/11. Buss till bortamatcher</a:t>
            </a:r>
          </a:p>
          <a:p>
            <a:r>
              <a:rPr lang="sv-SE" sz="2400" dirty="0">
                <a:solidFill>
                  <a:schemeClr val="bg1"/>
                </a:solidFill>
              </a:rPr>
              <a:t>J20 Dubbelmöte fram till 30/11. Buss till bortamatcher</a:t>
            </a:r>
          </a:p>
          <a:p>
            <a:endParaRPr lang="sv-SE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sv-SE" dirty="0">
                <a:solidFill>
                  <a:schemeClr val="bg1"/>
                </a:solidFill>
              </a:rPr>
              <a:t>				</a:t>
            </a:r>
          </a:p>
          <a:p>
            <a:endParaRPr lang="sv-SE" dirty="0">
              <a:solidFill>
                <a:schemeClr val="bg1"/>
              </a:solidFill>
            </a:endParaRP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DB0AAD1C-0F31-492A-9CA6-BD7F1ACD8FC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4080" y="111760"/>
            <a:ext cx="2032000" cy="2523067"/>
          </a:xfrm>
          <a:prstGeom prst="rect">
            <a:avLst/>
          </a:prstGeom>
        </p:spPr>
      </p:pic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AF8ED170-714D-9A95-AA0A-EC77178934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z="1400" dirty="0">
                <a:solidFill>
                  <a:schemeClr val="bg1"/>
                </a:solidFill>
              </a:rPr>
              <a:t>Gemenskap, Utveckling, Ambition</a:t>
            </a:r>
          </a:p>
        </p:txBody>
      </p:sp>
    </p:spTree>
    <p:extLst>
      <p:ext uri="{BB962C8B-B14F-4D97-AF65-F5344CB8AC3E}">
        <p14:creationId xmlns:p14="http://schemas.microsoft.com/office/powerpoint/2010/main" val="24682782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C2A504E-F785-4C10-8900-D9A666D51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u="sng" dirty="0">
                <a:solidFill>
                  <a:schemeClr val="bg1"/>
                </a:solidFill>
              </a:rPr>
              <a:t>Rutiner kring träning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E2E1D0E-B491-41D8-9126-46DFE9C05E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988073" cy="4379232"/>
          </a:xfrm>
        </p:spPr>
        <p:txBody>
          <a:bodyPr/>
          <a:lstStyle/>
          <a:p>
            <a:r>
              <a:rPr lang="sv-SE" dirty="0">
                <a:solidFill>
                  <a:schemeClr val="bg1"/>
                </a:solidFill>
              </a:rPr>
              <a:t>Samling på hallen senast en timme före isträningen börjar </a:t>
            </a:r>
            <a:br>
              <a:rPr lang="sv-SE" dirty="0">
                <a:solidFill>
                  <a:schemeClr val="bg1"/>
                </a:solidFill>
              </a:rPr>
            </a:br>
            <a:r>
              <a:rPr lang="sv-SE" dirty="0">
                <a:solidFill>
                  <a:schemeClr val="bg1"/>
                </a:solidFill>
              </a:rPr>
              <a:t>(om vi inte har </a:t>
            </a:r>
            <a:r>
              <a:rPr lang="sv-SE" dirty="0" err="1">
                <a:solidFill>
                  <a:schemeClr val="bg1"/>
                </a:solidFill>
              </a:rPr>
              <a:t>fys</a:t>
            </a:r>
            <a:r>
              <a:rPr lang="sv-SE" dirty="0">
                <a:solidFill>
                  <a:schemeClr val="bg1"/>
                </a:solidFill>
              </a:rPr>
              <a:t> före.)</a:t>
            </a:r>
          </a:p>
          <a:p>
            <a:r>
              <a:rPr lang="sv-SE" dirty="0">
                <a:solidFill>
                  <a:schemeClr val="bg1"/>
                </a:solidFill>
              </a:rPr>
              <a:t>Ta ansvar för er träning, (Planera mat, sömn, skola mm)</a:t>
            </a:r>
          </a:p>
          <a:p>
            <a:r>
              <a:rPr lang="sv-SE" dirty="0">
                <a:solidFill>
                  <a:schemeClr val="bg1"/>
                </a:solidFill>
              </a:rPr>
              <a:t>Ta med käk för att snabbt kunna fylla på med energi.</a:t>
            </a:r>
          </a:p>
          <a:p>
            <a:r>
              <a:rPr lang="sv-SE" dirty="0">
                <a:solidFill>
                  <a:schemeClr val="bg1"/>
                </a:solidFill>
              </a:rPr>
              <a:t>Ombytta och klara 10min före is-passet börjar.</a:t>
            </a:r>
          </a:p>
          <a:p>
            <a:r>
              <a:rPr lang="sv-SE" dirty="0">
                <a:solidFill>
                  <a:schemeClr val="bg1"/>
                </a:solidFill>
              </a:rPr>
              <a:t>Tider</a:t>
            </a:r>
          </a:p>
          <a:p>
            <a:r>
              <a:rPr lang="sv-SE" dirty="0">
                <a:solidFill>
                  <a:schemeClr val="bg1"/>
                </a:solidFill>
              </a:rPr>
              <a:t>Om du ej kan närvara på träningen, meddelar ni mig senast </a:t>
            </a:r>
            <a:br>
              <a:rPr lang="sv-SE" dirty="0">
                <a:solidFill>
                  <a:schemeClr val="bg1"/>
                </a:solidFill>
              </a:rPr>
            </a:br>
            <a:r>
              <a:rPr lang="sv-SE" dirty="0">
                <a:solidFill>
                  <a:schemeClr val="bg1"/>
                </a:solidFill>
              </a:rPr>
              <a:t>kl. 11:00 den dagen. HG pass anmäler ni frånvaro dagen innan. </a:t>
            </a:r>
          </a:p>
          <a:p>
            <a:r>
              <a:rPr lang="sv-SE" dirty="0">
                <a:solidFill>
                  <a:schemeClr val="bg1"/>
                </a:solidFill>
              </a:rPr>
              <a:t>Mobiler avstängda vid samlingar innan och under träning/match.</a:t>
            </a:r>
          </a:p>
          <a:p>
            <a:pPr marL="0" indent="0">
              <a:buNone/>
            </a:pPr>
            <a:endParaRPr lang="sv-SE" dirty="0">
              <a:solidFill>
                <a:schemeClr val="bg1"/>
              </a:solidFill>
            </a:endParaRPr>
          </a:p>
          <a:p>
            <a:endParaRPr lang="sv-SE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sv-SE" dirty="0">
              <a:solidFill>
                <a:schemeClr val="bg1"/>
              </a:solidFill>
            </a:endParaRP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C70AB98F-6A70-E177-6666-ACF25046D4F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8786" y="365125"/>
            <a:ext cx="2143430" cy="3298828"/>
          </a:xfrm>
          <a:prstGeom prst="rect">
            <a:avLst/>
          </a:prstGeom>
        </p:spPr>
      </p:pic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D766126-D0CC-F5AE-908E-E3E9C08EA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z="1400" dirty="0">
                <a:solidFill>
                  <a:schemeClr val="bg1"/>
                </a:solidFill>
              </a:rPr>
              <a:t>Gemenskap, Utveckling, Ambition</a:t>
            </a:r>
          </a:p>
        </p:txBody>
      </p:sp>
    </p:spTree>
    <p:extLst>
      <p:ext uri="{BB962C8B-B14F-4D97-AF65-F5344CB8AC3E}">
        <p14:creationId xmlns:p14="http://schemas.microsoft.com/office/powerpoint/2010/main" val="214571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2301240" y="228600"/>
            <a:ext cx="7757160" cy="609600"/>
          </a:xfrm>
        </p:spPr>
        <p:txBody>
          <a:bodyPr>
            <a:normAutofit/>
          </a:bodyPr>
          <a:lstStyle/>
          <a:p>
            <a:r>
              <a:rPr lang="sv-SE" sz="3200" b="1" dirty="0">
                <a:solidFill>
                  <a:schemeClr val="bg1"/>
                </a:solidFill>
              </a:rPr>
              <a:t>Vi som tränare vill att du som spelare</a:t>
            </a:r>
            <a:r>
              <a:rPr lang="mr-IN" sz="3200" dirty="0">
                <a:solidFill>
                  <a:schemeClr val="bg1"/>
                </a:solidFill>
              </a:rPr>
              <a:t>…</a:t>
            </a:r>
            <a:endParaRPr lang="sv-SE" sz="3200" dirty="0">
              <a:solidFill>
                <a:schemeClr val="bg1"/>
              </a:solidFill>
            </a:endParaRPr>
          </a:p>
        </p:txBody>
      </p:sp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345780" y="1078766"/>
            <a:ext cx="11671689" cy="5398233"/>
          </a:xfrm>
        </p:spPr>
        <p:txBody>
          <a:bodyPr>
            <a:normAutofit/>
          </a:bodyPr>
          <a:lstStyle/>
          <a:p>
            <a:pPr marL="18288" indent="0">
              <a:buNone/>
            </a:pPr>
            <a:r>
              <a:rPr lang="sv-SE" sz="2400" b="1" dirty="0">
                <a:solidFill>
                  <a:schemeClr val="bg1"/>
                </a:solidFill>
              </a:rPr>
              <a:t>1</a:t>
            </a:r>
            <a:r>
              <a:rPr lang="mr-IN" sz="2400" dirty="0">
                <a:solidFill>
                  <a:schemeClr val="bg1"/>
                </a:solidFill>
              </a:rPr>
              <a:t>…</a:t>
            </a:r>
            <a:r>
              <a:rPr lang="sv-SE" sz="2400" dirty="0">
                <a:solidFill>
                  <a:schemeClr val="bg1"/>
                </a:solidFill>
              </a:rPr>
              <a:t>inte tvekar att själv ta kontakt om du har frågor eller funderingar.</a:t>
            </a:r>
          </a:p>
          <a:p>
            <a:pPr marL="18288" indent="0">
              <a:buNone/>
            </a:pPr>
            <a:r>
              <a:rPr lang="sv-SE" sz="2400" b="1" dirty="0">
                <a:solidFill>
                  <a:schemeClr val="bg1"/>
                </a:solidFill>
              </a:rPr>
              <a:t>2</a:t>
            </a:r>
            <a:r>
              <a:rPr lang="mr-IN" sz="2400" dirty="0">
                <a:solidFill>
                  <a:schemeClr val="bg1"/>
                </a:solidFill>
              </a:rPr>
              <a:t>…</a:t>
            </a:r>
            <a:r>
              <a:rPr lang="sv-SE" sz="2400" dirty="0">
                <a:solidFill>
                  <a:schemeClr val="bg1"/>
                </a:solidFill>
              </a:rPr>
              <a:t>hela tiden tränar på att fokusera på det du kan påverka.</a:t>
            </a:r>
          </a:p>
          <a:p>
            <a:pPr marL="18288" indent="0">
              <a:buNone/>
            </a:pPr>
            <a:r>
              <a:rPr lang="sv-SE" sz="2400" b="1" dirty="0">
                <a:solidFill>
                  <a:schemeClr val="bg1"/>
                </a:solidFill>
              </a:rPr>
              <a:t>3</a:t>
            </a:r>
            <a:r>
              <a:rPr lang="mr-IN" sz="2400" dirty="0">
                <a:solidFill>
                  <a:schemeClr val="bg1"/>
                </a:solidFill>
              </a:rPr>
              <a:t>…</a:t>
            </a:r>
            <a:r>
              <a:rPr lang="sv-SE" sz="2400" dirty="0">
                <a:solidFill>
                  <a:schemeClr val="bg1"/>
                </a:solidFill>
              </a:rPr>
              <a:t>mån om din egna utveckling, men också hela tiden försöker göra andra bättre.</a:t>
            </a:r>
          </a:p>
          <a:p>
            <a:pPr marL="18288" indent="0">
              <a:buNone/>
            </a:pPr>
            <a:r>
              <a:rPr lang="sv-SE" sz="2400" b="1" dirty="0">
                <a:solidFill>
                  <a:schemeClr val="bg1"/>
                </a:solidFill>
              </a:rPr>
              <a:t>4</a:t>
            </a:r>
            <a:r>
              <a:rPr lang="mr-IN" sz="2400" dirty="0">
                <a:solidFill>
                  <a:schemeClr val="bg1"/>
                </a:solidFill>
              </a:rPr>
              <a:t>…</a:t>
            </a:r>
            <a:r>
              <a:rPr lang="sv-SE" sz="2400" dirty="0">
                <a:solidFill>
                  <a:schemeClr val="bg1"/>
                </a:solidFill>
              </a:rPr>
              <a:t>verkligen tävlar varje träning, både mot dig själv och andra.</a:t>
            </a:r>
          </a:p>
          <a:p>
            <a:pPr marL="18288" indent="0">
              <a:buNone/>
            </a:pPr>
            <a:r>
              <a:rPr lang="sv-SE" sz="2400" b="1" dirty="0">
                <a:solidFill>
                  <a:schemeClr val="bg1"/>
                </a:solidFill>
              </a:rPr>
              <a:t>5</a:t>
            </a:r>
            <a:r>
              <a:rPr lang="mr-IN" sz="2400" dirty="0">
                <a:solidFill>
                  <a:schemeClr val="bg1"/>
                </a:solidFill>
              </a:rPr>
              <a:t>…</a:t>
            </a:r>
            <a:r>
              <a:rPr lang="sv-SE" sz="2400" dirty="0">
                <a:solidFill>
                  <a:schemeClr val="bg1"/>
                </a:solidFill>
              </a:rPr>
              <a:t>tillämpar goda vanor när det gäller kost, sömn, och övriga förberedelser.</a:t>
            </a:r>
          </a:p>
          <a:p>
            <a:pPr marL="18288" indent="0">
              <a:buNone/>
            </a:pPr>
            <a:r>
              <a:rPr lang="sv-SE" sz="2400" b="1" dirty="0">
                <a:solidFill>
                  <a:schemeClr val="bg1"/>
                </a:solidFill>
              </a:rPr>
              <a:t>6</a:t>
            </a:r>
            <a:r>
              <a:rPr lang="mr-IN" sz="2400" dirty="0">
                <a:solidFill>
                  <a:schemeClr val="bg1"/>
                </a:solidFill>
              </a:rPr>
              <a:t>…</a:t>
            </a:r>
            <a:r>
              <a:rPr lang="sv-SE" sz="2400" dirty="0">
                <a:solidFill>
                  <a:schemeClr val="bg1"/>
                </a:solidFill>
              </a:rPr>
              <a:t>är en schysst kamrat och vågar säga ifrån om någon blir illa behandlad.</a:t>
            </a:r>
          </a:p>
          <a:p>
            <a:pPr marL="18288" indent="0">
              <a:buNone/>
            </a:pPr>
            <a:r>
              <a:rPr lang="sv-SE" sz="2400" b="1" dirty="0">
                <a:solidFill>
                  <a:schemeClr val="bg1"/>
                </a:solidFill>
              </a:rPr>
              <a:t>7</a:t>
            </a:r>
            <a:r>
              <a:rPr lang="mr-IN" sz="2400" dirty="0">
                <a:solidFill>
                  <a:schemeClr val="bg1"/>
                </a:solidFill>
              </a:rPr>
              <a:t>…</a:t>
            </a:r>
            <a:r>
              <a:rPr lang="sv-SE" sz="2400" dirty="0">
                <a:solidFill>
                  <a:schemeClr val="bg1"/>
                </a:solidFill>
              </a:rPr>
              <a:t>är nyfiken och vill utvecklas varje dag.</a:t>
            </a:r>
          </a:p>
          <a:p>
            <a:pPr marL="18288" indent="0">
              <a:buNone/>
            </a:pPr>
            <a:r>
              <a:rPr lang="sv-SE" sz="2400" b="1" dirty="0">
                <a:solidFill>
                  <a:schemeClr val="bg1"/>
                </a:solidFill>
              </a:rPr>
              <a:t>8</a:t>
            </a:r>
            <a:r>
              <a:rPr lang="mr-IN" sz="2400" dirty="0">
                <a:solidFill>
                  <a:schemeClr val="bg1"/>
                </a:solidFill>
              </a:rPr>
              <a:t>…</a:t>
            </a:r>
            <a:r>
              <a:rPr lang="sv-SE" sz="2400" dirty="0">
                <a:solidFill>
                  <a:schemeClr val="bg1"/>
                </a:solidFill>
              </a:rPr>
              <a:t>förstår att ingen karriär går spikrakt uppåt, det är hur man hanterar motgångar som avgör.</a:t>
            </a:r>
          </a:p>
          <a:p>
            <a:pPr marL="18288" indent="0">
              <a:buNone/>
            </a:pPr>
            <a:r>
              <a:rPr lang="sv-SE" sz="2400" b="1" dirty="0">
                <a:solidFill>
                  <a:schemeClr val="bg1"/>
                </a:solidFill>
              </a:rPr>
              <a:t>9</a:t>
            </a:r>
            <a:r>
              <a:rPr lang="mr-IN" sz="2400" dirty="0">
                <a:solidFill>
                  <a:schemeClr val="bg1"/>
                </a:solidFill>
              </a:rPr>
              <a:t>…</a:t>
            </a:r>
            <a:r>
              <a:rPr lang="sv-SE" sz="2400" dirty="0">
                <a:solidFill>
                  <a:schemeClr val="bg1"/>
                </a:solidFill>
              </a:rPr>
              <a:t>alltid vilja spela mest, men kan hantera att spela mindre. </a:t>
            </a:r>
          </a:p>
          <a:p>
            <a:pPr marL="18288" indent="0">
              <a:buNone/>
            </a:pPr>
            <a:r>
              <a:rPr lang="sv-SE" sz="2400" b="1" dirty="0">
                <a:solidFill>
                  <a:schemeClr val="bg1"/>
                </a:solidFill>
              </a:rPr>
              <a:t>10</a:t>
            </a:r>
            <a:r>
              <a:rPr lang="mr-IN" sz="2400" b="1" dirty="0">
                <a:solidFill>
                  <a:schemeClr val="bg1"/>
                </a:solidFill>
              </a:rPr>
              <a:t>…</a:t>
            </a:r>
            <a:r>
              <a:rPr lang="sv-SE" sz="2400" dirty="0">
                <a:solidFill>
                  <a:schemeClr val="bg1"/>
                </a:solidFill>
              </a:rPr>
              <a:t>ju förr desto bättre, att förstå att det är egna drivet och glädjen som är viktigast.</a:t>
            </a:r>
            <a:endParaRPr lang="sv-SE" sz="2400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">
            <p14:nvContentPartPr>
              <p14:cNvPr id="4" name="Pennanteckning 3">
                <a:extLst>
                  <a:ext uri="{FF2B5EF4-FFF2-40B4-BE49-F238E27FC236}">
                    <a16:creationId xmlns:a16="http://schemas.microsoft.com/office/drawing/2014/main" id="{2039534F-03D7-F8A5-BFA0-CA78B093D229}"/>
                  </a:ext>
                </a:extLst>
              </p14:cNvPr>
              <p14:cNvContentPartPr/>
              <p14:nvPr/>
            </p14:nvContentPartPr>
            <p14:xfrm>
              <a:off x="2109307" y="620707"/>
              <a:ext cx="360" cy="360"/>
            </p14:xfrm>
          </p:contentPart>
        </mc:Choice>
        <mc:Fallback xmlns="">
          <p:pic>
            <p:nvPicPr>
              <p:cNvPr id="4" name="Pennanteckning 3">
                <a:extLst>
                  <a:ext uri="{FF2B5EF4-FFF2-40B4-BE49-F238E27FC236}">
                    <a16:creationId xmlns:a16="http://schemas.microsoft.com/office/drawing/2014/main" id="{2039534F-03D7-F8A5-BFA0-CA78B093D22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091307" y="512707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">
            <p14:nvContentPartPr>
              <p14:cNvPr id="5" name="Pennanteckning 4">
                <a:extLst>
                  <a:ext uri="{FF2B5EF4-FFF2-40B4-BE49-F238E27FC236}">
                    <a16:creationId xmlns:a16="http://schemas.microsoft.com/office/drawing/2014/main" id="{4711C0B3-2BEA-0579-D903-2E012FF76BD2}"/>
                  </a:ext>
                </a:extLst>
              </p14:cNvPr>
              <p14:cNvContentPartPr/>
              <p14:nvPr/>
            </p14:nvContentPartPr>
            <p14:xfrm>
              <a:off x="4101187" y="590107"/>
              <a:ext cx="360" cy="360"/>
            </p14:xfrm>
          </p:contentPart>
        </mc:Choice>
        <mc:Fallback xmlns="">
          <p:pic>
            <p:nvPicPr>
              <p:cNvPr id="5" name="Pennanteckning 4">
                <a:extLst>
                  <a:ext uri="{FF2B5EF4-FFF2-40B4-BE49-F238E27FC236}">
                    <a16:creationId xmlns:a16="http://schemas.microsoft.com/office/drawing/2014/main" id="{4711C0B3-2BEA-0579-D903-2E012FF76BD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083547" y="482467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">
            <p14:nvContentPartPr>
              <p14:cNvPr id="6" name="Pennanteckning 5">
                <a:extLst>
                  <a:ext uri="{FF2B5EF4-FFF2-40B4-BE49-F238E27FC236}">
                    <a16:creationId xmlns:a16="http://schemas.microsoft.com/office/drawing/2014/main" id="{EED6EB25-2788-612E-5B75-9A94288AD312}"/>
                  </a:ext>
                </a:extLst>
              </p14:cNvPr>
              <p14:cNvContentPartPr/>
              <p14:nvPr/>
            </p14:nvContentPartPr>
            <p14:xfrm>
              <a:off x="2994547" y="1230547"/>
              <a:ext cx="360" cy="360"/>
            </p14:xfrm>
          </p:contentPart>
        </mc:Choice>
        <mc:Fallback xmlns="">
          <p:pic>
            <p:nvPicPr>
              <p:cNvPr id="6" name="Pennanteckning 5">
                <a:extLst>
                  <a:ext uri="{FF2B5EF4-FFF2-40B4-BE49-F238E27FC236}">
                    <a16:creationId xmlns:a16="http://schemas.microsoft.com/office/drawing/2014/main" id="{EED6EB25-2788-612E-5B75-9A94288AD31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976547" y="1122907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8">
            <p14:nvContentPartPr>
              <p14:cNvPr id="7" name="Pennanteckning 6">
                <a:extLst>
                  <a:ext uri="{FF2B5EF4-FFF2-40B4-BE49-F238E27FC236}">
                    <a16:creationId xmlns:a16="http://schemas.microsoft.com/office/drawing/2014/main" id="{57BCCD37-6B4C-064A-D3F6-3F94657F0007}"/>
                  </a:ext>
                </a:extLst>
              </p14:cNvPr>
              <p14:cNvContentPartPr/>
              <p14:nvPr/>
            </p14:nvContentPartPr>
            <p14:xfrm>
              <a:off x="2832907" y="842107"/>
              <a:ext cx="360" cy="360"/>
            </p14:xfrm>
          </p:contentPart>
        </mc:Choice>
        <mc:Fallback xmlns="">
          <p:pic>
            <p:nvPicPr>
              <p:cNvPr id="7" name="Pennanteckning 6">
                <a:extLst>
                  <a:ext uri="{FF2B5EF4-FFF2-40B4-BE49-F238E27FC236}">
                    <a16:creationId xmlns:a16="http://schemas.microsoft.com/office/drawing/2014/main" id="{57BCCD37-6B4C-064A-D3F6-3F94657F0007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815267" y="734467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0">
            <p14:nvContentPartPr>
              <p14:cNvPr id="8" name="Pennanteckning 7">
                <a:extLst>
                  <a:ext uri="{FF2B5EF4-FFF2-40B4-BE49-F238E27FC236}">
                    <a16:creationId xmlns:a16="http://schemas.microsoft.com/office/drawing/2014/main" id="{5DCEB676-60DC-AE3F-F408-F0A274C97750}"/>
                  </a:ext>
                </a:extLst>
              </p14:cNvPr>
              <p14:cNvContentPartPr/>
              <p14:nvPr/>
            </p14:nvContentPartPr>
            <p14:xfrm>
              <a:off x="2231707" y="429547"/>
              <a:ext cx="360" cy="360"/>
            </p14:xfrm>
          </p:contentPart>
        </mc:Choice>
        <mc:Fallback xmlns="">
          <p:pic>
            <p:nvPicPr>
              <p:cNvPr id="8" name="Pennanteckning 7">
                <a:extLst>
                  <a:ext uri="{FF2B5EF4-FFF2-40B4-BE49-F238E27FC236}">
                    <a16:creationId xmlns:a16="http://schemas.microsoft.com/office/drawing/2014/main" id="{5DCEB676-60DC-AE3F-F408-F0A274C97750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213707" y="321547"/>
                <a:ext cx="36000" cy="21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652136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800101" y="304799"/>
            <a:ext cx="10025742" cy="914401"/>
          </a:xfrm>
        </p:spPr>
        <p:txBody>
          <a:bodyPr>
            <a:normAutofit/>
          </a:bodyPr>
          <a:lstStyle/>
          <a:p>
            <a:r>
              <a:rPr lang="sv-SE" sz="3600" b="1" dirty="0">
                <a:solidFill>
                  <a:schemeClr val="bg1"/>
                </a:solidFill>
              </a:rPr>
              <a:t>Jag som spelare vill att ni som tränare</a:t>
            </a:r>
            <a:r>
              <a:rPr lang="mr-IN" sz="3600" b="1" dirty="0">
                <a:solidFill>
                  <a:schemeClr val="bg1"/>
                </a:solidFill>
              </a:rPr>
              <a:t>…</a:t>
            </a:r>
            <a:endParaRPr lang="sv-SE" sz="3600" b="1" dirty="0">
              <a:solidFill>
                <a:schemeClr val="bg1"/>
              </a:solidFill>
            </a:endParaRPr>
          </a:p>
        </p:txBody>
      </p:sp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800100" y="1387929"/>
            <a:ext cx="11168743" cy="4669971"/>
          </a:xfrm>
        </p:spPr>
        <p:txBody>
          <a:bodyPr>
            <a:normAutofit lnSpcReduction="10000"/>
          </a:bodyPr>
          <a:lstStyle/>
          <a:p>
            <a:pPr marL="18288" indent="0">
              <a:buNone/>
            </a:pPr>
            <a:r>
              <a:rPr lang="sv-SE" sz="2400" b="1" dirty="0">
                <a:solidFill>
                  <a:schemeClr val="bg1"/>
                </a:solidFill>
              </a:rPr>
              <a:t>1</a:t>
            </a:r>
            <a:r>
              <a:rPr lang="sv-SE" sz="2400" dirty="0">
                <a:solidFill>
                  <a:schemeClr val="bg1"/>
                </a:solidFill>
              </a:rPr>
              <a:t> </a:t>
            </a:r>
            <a:r>
              <a:rPr lang="mr-IN" sz="2400" dirty="0">
                <a:solidFill>
                  <a:schemeClr val="bg1"/>
                </a:solidFill>
              </a:rPr>
              <a:t>…</a:t>
            </a:r>
            <a:r>
              <a:rPr lang="sv-SE" sz="2400" dirty="0">
                <a:solidFill>
                  <a:schemeClr val="bg1"/>
                </a:solidFill>
              </a:rPr>
              <a:t>har en kontinuerlig dialog och återkopplar våra samtal.</a:t>
            </a:r>
          </a:p>
          <a:p>
            <a:pPr marL="18288" indent="0">
              <a:buNone/>
            </a:pPr>
            <a:r>
              <a:rPr lang="sv-SE" sz="2400" b="1" dirty="0">
                <a:solidFill>
                  <a:schemeClr val="bg1"/>
                </a:solidFill>
              </a:rPr>
              <a:t>2</a:t>
            </a:r>
            <a:r>
              <a:rPr lang="sv-SE" sz="2400" dirty="0">
                <a:solidFill>
                  <a:schemeClr val="bg1"/>
                </a:solidFill>
              </a:rPr>
              <a:t> </a:t>
            </a:r>
            <a:r>
              <a:rPr lang="mr-IN" sz="2400" dirty="0">
                <a:solidFill>
                  <a:schemeClr val="bg1"/>
                </a:solidFill>
              </a:rPr>
              <a:t>…</a:t>
            </a:r>
            <a:r>
              <a:rPr lang="sv-SE" sz="2400" dirty="0">
                <a:solidFill>
                  <a:schemeClr val="bg1"/>
                </a:solidFill>
              </a:rPr>
              <a:t>har hög expertis inom området.</a:t>
            </a:r>
          </a:p>
          <a:p>
            <a:pPr marL="18288" indent="0">
              <a:buNone/>
            </a:pPr>
            <a:r>
              <a:rPr lang="sv-SE" sz="2400" b="1" dirty="0">
                <a:solidFill>
                  <a:schemeClr val="bg1"/>
                </a:solidFill>
              </a:rPr>
              <a:t>3 </a:t>
            </a:r>
            <a:r>
              <a:rPr lang="mr-IN" sz="2400" dirty="0">
                <a:solidFill>
                  <a:schemeClr val="bg1"/>
                </a:solidFill>
              </a:rPr>
              <a:t>…</a:t>
            </a:r>
            <a:r>
              <a:rPr lang="sv-SE" sz="2400" dirty="0">
                <a:solidFill>
                  <a:schemeClr val="bg1"/>
                </a:solidFill>
              </a:rPr>
              <a:t>ger beröm när jag/laget gör något bra och arbetar med feedback.</a:t>
            </a:r>
          </a:p>
          <a:p>
            <a:pPr marL="18288" indent="0">
              <a:buNone/>
            </a:pPr>
            <a:r>
              <a:rPr lang="sv-SE" sz="2400" b="1" dirty="0">
                <a:solidFill>
                  <a:schemeClr val="bg1"/>
                </a:solidFill>
              </a:rPr>
              <a:t>4 </a:t>
            </a:r>
            <a:r>
              <a:rPr lang="mr-IN" sz="2400" dirty="0">
                <a:solidFill>
                  <a:schemeClr val="bg1"/>
                </a:solidFill>
              </a:rPr>
              <a:t>…</a:t>
            </a:r>
            <a:r>
              <a:rPr lang="sv-SE" sz="2400" dirty="0">
                <a:solidFill>
                  <a:schemeClr val="bg1"/>
                </a:solidFill>
              </a:rPr>
              <a:t>använder konstruktiv kritik när jag gjort något mindre bra.</a:t>
            </a:r>
          </a:p>
          <a:p>
            <a:pPr marL="18288" indent="0">
              <a:buNone/>
            </a:pPr>
            <a:r>
              <a:rPr lang="sv-SE" sz="2400" b="1" dirty="0">
                <a:solidFill>
                  <a:schemeClr val="bg1"/>
                </a:solidFill>
              </a:rPr>
              <a:t>5</a:t>
            </a:r>
            <a:r>
              <a:rPr lang="sv-SE" sz="2400" dirty="0">
                <a:solidFill>
                  <a:schemeClr val="bg1"/>
                </a:solidFill>
              </a:rPr>
              <a:t> </a:t>
            </a:r>
            <a:r>
              <a:rPr lang="mr-IN" sz="2400" dirty="0">
                <a:solidFill>
                  <a:schemeClr val="bg1"/>
                </a:solidFill>
              </a:rPr>
              <a:t>…</a:t>
            </a:r>
            <a:r>
              <a:rPr lang="sv-SE" sz="2400" dirty="0">
                <a:solidFill>
                  <a:schemeClr val="bg1"/>
                </a:solidFill>
              </a:rPr>
              <a:t>har ett engagemang och driv som smittar av sig.</a:t>
            </a:r>
          </a:p>
          <a:p>
            <a:pPr marL="18288" indent="0">
              <a:buNone/>
            </a:pPr>
            <a:r>
              <a:rPr lang="sv-SE" sz="2400" b="1" dirty="0">
                <a:solidFill>
                  <a:schemeClr val="bg1"/>
                </a:solidFill>
              </a:rPr>
              <a:t>6</a:t>
            </a:r>
            <a:r>
              <a:rPr lang="sv-SE" sz="2400" dirty="0">
                <a:solidFill>
                  <a:schemeClr val="bg1"/>
                </a:solidFill>
              </a:rPr>
              <a:t> </a:t>
            </a:r>
            <a:r>
              <a:rPr lang="mr-IN" sz="2400" dirty="0">
                <a:solidFill>
                  <a:schemeClr val="bg1"/>
                </a:solidFill>
              </a:rPr>
              <a:t>…</a:t>
            </a:r>
            <a:r>
              <a:rPr lang="sv-SE" sz="2400" dirty="0">
                <a:solidFill>
                  <a:schemeClr val="bg1"/>
                </a:solidFill>
              </a:rPr>
              <a:t>är tydlig och ärlig i budskap och diskussioner.</a:t>
            </a:r>
          </a:p>
          <a:p>
            <a:pPr marL="18288" indent="0">
              <a:buNone/>
            </a:pPr>
            <a:r>
              <a:rPr lang="sv-SE" sz="2400" b="1" dirty="0">
                <a:solidFill>
                  <a:schemeClr val="bg1"/>
                </a:solidFill>
              </a:rPr>
              <a:t>7 </a:t>
            </a:r>
            <a:r>
              <a:rPr lang="mr-IN" sz="2400" b="1" dirty="0">
                <a:solidFill>
                  <a:schemeClr val="bg1"/>
                </a:solidFill>
              </a:rPr>
              <a:t>…</a:t>
            </a:r>
            <a:r>
              <a:rPr lang="sv-SE" sz="2400" dirty="0">
                <a:solidFill>
                  <a:schemeClr val="bg1"/>
                </a:solidFill>
              </a:rPr>
              <a:t>uppmärksammar och gör att jag känner mig sedd.</a:t>
            </a:r>
          </a:p>
          <a:p>
            <a:pPr marL="18288" indent="0">
              <a:buNone/>
            </a:pPr>
            <a:r>
              <a:rPr lang="sv-SE" sz="2400" b="1" dirty="0">
                <a:solidFill>
                  <a:schemeClr val="bg1"/>
                </a:solidFill>
              </a:rPr>
              <a:t>8</a:t>
            </a:r>
            <a:r>
              <a:rPr lang="sv-SE" sz="2400" dirty="0">
                <a:solidFill>
                  <a:schemeClr val="bg1"/>
                </a:solidFill>
              </a:rPr>
              <a:t> </a:t>
            </a:r>
            <a:r>
              <a:rPr lang="mr-IN" sz="2400" dirty="0">
                <a:solidFill>
                  <a:schemeClr val="bg1"/>
                </a:solidFill>
              </a:rPr>
              <a:t>…</a:t>
            </a:r>
            <a:r>
              <a:rPr lang="sv-SE" sz="2400" dirty="0">
                <a:solidFill>
                  <a:schemeClr val="bg1"/>
                </a:solidFill>
              </a:rPr>
              <a:t>är målmedveten och hjälper mig och laget att uppfylla uppsatta mål.</a:t>
            </a:r>
          </a:p>
          <a:p>
            <a:pPr marL="18288" indent="0">
              <a:buNone/>
            </a:pPr>
            <a:r>
              <a:rPr lang="sv-SE" sz="2400" b="1" dirty="0">
                <a:solidFill>
                  <a:schemeClr val="bg1"/>
                </a:solidFill>
              </a:rPr>
              <a:t>9</a:t>
            </a:r>
            <a:r>
              <a:rPr lang="sv-SE" sz="2400" dirty="0">
                <a:solidFill>
                  <a:schemeClr val="bg1"/>
                </a:solidFill>
              </a:rPr>
              <a:t> </a:t>
            </a:r>
            <a:r>
              <a:rPr lang="mr-IN" sz="2400" dirty="0">
                <a:solidFill>
                  <a:schemeClr val="bg1"/>
                </a:solidFill>
              </a:rPr>
              <a:t>…</a:t>
            </a:r>
            <a:r>
              <a:rPr lang="sv-SE" sz="2400" dirty="0">
                <a:solidFill>
                  <a:schemeClr val="bg1"/>
                </a:solidFill>
              </a:rPr>
              <a:t>pushar i de lägen som behövs för att få ut max och bidrar till utveckling.</a:t>
            </a:r>
          </a:p>
          <a:p>
            <a:pPr marL="18288" indent="0">
              <a:buNone/>
            </a:pPr>
            <a:r>
              <a:rPr lang="sv-SE" sz="2400" b="1" dirty="0">
                <a:solidFill>
                  <a:schemeClr val="bg1"/>
                </a:solidFill>
              </a:rPr>
              <a:t>10</a:t>
            </a:r>
            <a:r>
              <a:rPr lang="mr-IN" sz="2400" dirty="0">
                <a:solidFill>
                  <a:schemeClr val="bg1"/>
                </a:solidFill>
              </a:rPr>
              <a:t>…</a:t>
            </a:r>
            <a:r>
              <a:rPr lang="sv-SE" sz="2400" dirty="0">
                <a:solidFill>
                  <a:schemeClr val="bg1"/>
                </a:solidFill>
              </a:rPr>
              <a:t>använder humor som stärker en god stämning i gruppen och genererar ett välmående hos alla. </a:t>
            </a:r>
            <a:endParaRPr lang="sv-SE" sz="2400" b="1" dirty="0">
              <a:solidFill>
                <a:schemeClr val="bg1"/>
              </a:solidFill>
            </a:endParaRP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4813811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8B958AA9-1C36-A913-704A-0294332D69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0633"/>
            <a:ext cx="10515600" cy="1042735"/>
          </a:xfrm>
        </p:spPr>
        <p:txBody>
          <a:bodyPr/>
          <a:lstStyle/>
          <a:p>
            <a:r>
              <a:rPr lang="sv-SE" b="1" u="sng" dirty="0">
                <a:solidFill>
                  <a:schemeClr val="bg1"/>
                </a:solidFill>
              </a:rPr>
              <a:t>Förälder till junior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AE56FC00-B53F-3EE2-753E-6F9CB95F78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83368"/>
            <a:ext cx="10515600" cy="5117432"/>
          </a:xfrm>
        </p:spPr>
        <p:txBody>
          <a:bodyPr>
            <a:normAutofit fontScale="92500" lnSpcReduction="10000"/>
          </a:bodyPr>
          <a:lstStyle/>
          <a:p>
            <a:r>
              <a:rPr lang="sv-SE" sz="1800" dirty="0">
                <a:solidFill>
                  <a:schemeClr val="bg1"/>
                </a:solidFill>
              </a:rPr>
              <a:t>Stötta sitt barn i mot och medgång</a:t>
            </a:r>
          </a:p>
          <a:p>
            <a:r>
              <a:rPr lang="sv-SE" sz="1800" dirty="0">
                <a:solidFill>
                  <a:schemeClr val="bg1"/>
                </a:solidFill>
                <a:cs typeface="Arial" panose="020B0604020202020204" pitchFamily="34" charset="0"/>
              </a:rPr>
              <a:t>Skola – Äta – Träna – Äta – Sova</a:t>
            </a:r>
          </a:p>
          <a:p>
            <a:r>
              <a:rPr lang="sv-SE" sz="1800" dirty="0">
                <a:solidFill>
                  <a:schemeClr val="bg1"/>
                </a:solidFill>
                <a:cs typeface="Arial" panose="020B0604020202020204" pitchFamily="34" charset="0"/>
              </a:rPr>
              <a:t>EJ NEGATIV INSTÄLLNING !</a:t>
            </a:r>
          </a:p>
          <a:p>
            <a:r>
              <a:rPr lang="sv-SE" sz="1800" dirty="0">
                <a:solidFill>
                  <a:schemeClr val="bg1"/>
                </a:solidFill>
                <a:cs typeface="Arial" panose="020B0604020202020204" pitchFamily="34" charset="0"/>
              </a:rPr>
              <a:t>Ditt barn kanske inte alltid spelar:</a:t>
            </a:r>
          </a:p>
          <a:p>
            <a:pPr marL="1192212" lvl="1" indent="-285750">
              <a:buFont typeface="Arial" panose="020B0604020202020204" pitchFamily="34" charset="0"/>
              <a:buChar char="•"/>
            </a:pPr>
            <a:r>
              <a:rPr lang="sv-SE" sz="1800" dirty="0">
                <a:solidFill>
                  <a:schemeClr val="bg1"/>
                </a:solidFill>
                <a:cs typeface="Arial" panose="020B0604020202020204" pitchFamily="34" charset="0"/>
              </a:rPr>
              <a:t>matcher</a:t>
            </a:r>
          </a:p>
          <a:p>
            <a:pPr marL="1192212" lvl="1" indent="-285750">
              <a:buFont typeface="Arial" panose="020B0604020202020204" pitchFamily="34" charset="0"/>
              <a:buChar char="•"/>
            </a:pPr>
            <a:r>
              <a:rPr lang="sv-SE" sz="1800" dirty="0">
                <a:solidFill>
                  <a:schemeClr val="bg1"/>
                </a:solidFill>
                <a:cs typeface="Arial" panose="020B0604020202020204" pitchFamily="34" charset="0"/>
              </a:rPr>
              <a:t>byten</a:t>
            </a:r>
          </a:p>
          <a:p>
            <a:pPr marL="1192212" lvl="1" indent="-285750">
              <a:buFont typeface="Arial" panose="020B0604020202020204" pitchFamily="34" charset="0"/>
              <a:buChar char="•"/>
            </a:pPr>
            <a:r>
              <a:rPr lang="sv-SE" sz="1800" dirty="0">
                <a:solidFill>
                  <a:schemeClr val="bg1"/>
                </a:solidFill>
                <a:cs typeface="Arial" panose="020B0604020202020204" pitchFamily="34" charset="0"/>
              </a:rPr>
              <a:t>powerplay</a:t>
            </a:r>
          </a:p>
          <a:p>
            <a:pPr marL="1192212" lvl="1" indent="-285750">
              <a:buFont typeface="Arial" panose="020B0604020202020204" pitchFamily="34" charset="0"/>
              <a:buChar char="•"/>
            </a:pPr>
            <a:r>
              <a:rPr lang="sv-SE" sz="1800" dirty="0">
                <a:solidFill>
                  <a:schemeClr val="bg1"/>
                </a:solidFill>
                <a:cs typeface="Arial" panose="020B0604020202020204" pitchFamily="34" charset="0"/>
              </a:rPr>
              <a:t>Boxplay</a:t>
            </a:r>
          </a:p>
          <a:p>
            <a:r>
              <a:rPr lang="sv-SE" sz="1800" dirty="0">
                <a:solidFill>
                  <a:schemeClr val="bg1"/>
                </a:solidFill>
              </a:rPr>
              <a:t>Positiv miljö i cafeterian och på läktaren. </a:t>
            </a:r>
          </a:p>
          <a:p>
            <a:r>
              <a:rPr lang="sv-SE" sz="1800" dirty="0">
                <a:solidFill>
                  <a:schemeClr val="bg1"/>
                </a:solidFill>
              </a:rPr>
              <a:t>Hjälp dem med skolan när det behövs.</a:t>
            </a:r>
          </a:p>
          <a:p>
            <a:r>
              <a:rPr lang="sv-SE" sz="1800" dirty="0">
                <a:solidFill>
                  <a:schemeClr val="bg1"/>
                </a:solidFill>
              </a:rPr>
              <a:t>Hjälp dem med rätt kost och sömn</a:t>
            </a:r>
          </a:p>
          <a:p>
            <a:pPr marL="0" indent="0" algn="ctr">
              <a:buNone/>
            </a:pPr>
            <a:endParaRPr lang="sv-SE" sz="1800" b="1" kern="0" dirty="0">
              <a:solidFill>
                <a:schemeClr val="bg1"/>
              </a:solidFill>
              <a:effectLst/>
              <a:latin typeface="Arial Narrow" panose="020B0604020202020204" pitchFamily="34" charset="0"/>
              <a:ea typeface="Calibri" panose="020F0502020204030204" pitchFamily="34" charset="0"/>
              <a:cs typeface="Arial Narrow" panose="020B0604020202020204" pitchFamily="34" charset="0"/>
            </a:endParaRPr>
          </a:p>
          <a:p>
            <a:pPr marL="0" indent="0" algn="ctr">
              <a:buNone/>
            </a:pPr>
            <a:r>
              <a:rPr lang="sv-SE" sz="1800" b="1" kern="0" dirty="0">
                <a:solidFill>
                  <a:schemeClr val="bg1"/>
                </a:solidFill>
                <a:effectLst/>
                <a:latin typeface="Arial Narrow" panose="020B0604020202020204" pitchFamily="34" charset="0"/>
                <a:ea typeface="Calibri" panose="020F0502020204030204" pitchFamily="34" charset="0"/>
                <a:cs typeface="Arial Narrow" panose="020B0604020202020204" pitchFamily="34" charset="0"/>
              </a:rPr>
              <a:t>”SKAPA VINNANDE VANOR, OCH DU SKAPAR  EN  VANA  ATT  VINNA”</a:t>
            </a:r>
            <a:endParaRPr lang="sv-SE" sz="18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sv-SE" sz="1900" b="1" i="1" kern="0" dirty="0">
                <a:solidFill>
                  <a:schemeClr val="bg1"/>
                </a:solidFill>
                <a:effectLst/>
                <a:latin typeface="Arial Narrow" panose="020B0604020202020204" pitchFamily="34" charset="0"/>
                <a:ea typeface="Calibri" panose="020F0502020204030204" pitchFamily="34" charset="0"/>
                <a:cs typeface="Arial Narrow" panose="020B0604020202020204" pitchFamily="34" charset="0"/>
              </a:rPr>
              <a:t> </a:t>
            </a:r>
            <a:r>
              <a:rPr lang="sv-SE" sz="1900" b="1" kern="0" dirty="0">
                <a:solidFill>
                  <a:schemeClr val="bg1"/>
                </a:solidFill>
                <a:effectLst/>
                <a:latin typeface="Arial Narrow" panose="020B0604020202020204" pitchFamily="34" charset="0"/>
                <a:ea typeface="Calibri" panose="020F0502020204030204" pitchFamily="34" charset="0"/>
                <a:cs typeface="Arial Narrow" panose="020B0604020202020204" pitchFamily="34" charset="0"/>
              </a:rPr>
              <a:t> </a:t>
            </a:r>
            <a:endParaRPr lang="sv-SE" sz="19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sv-SE" sz="1800" kern="0" dirty="0">
                <a:solidFill>
                  <a:srgbClr val="000000"/>
                </a:solidFill>
                <a:effectLst/>
                <a:latin typeface="Big Caslon" panose="02000603090000020003" pitchFamily="2" charset="-79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sv-SE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sv-SE" sz="1800" kern="0" dirty="0">
                <a:solidFill>
                  <a:srgbClr val="000000"/>
                </a:solidFill>
                <a:effectLst/>
                <a:latin typeface="Big Caslon" panose="02000603090000020003" pitchFamily="2" charset="-79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sv-SE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sv-SE" sz="18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sv-SE" sz="20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sv-SE" sz="2000" dirty="0">
              <a:solidFill>
                <a:schemeClr val="bg1"/>
              </a:solidFill>
            </a:endParaRPr>
          </a:p>
          <a:p>
            <a:endParaRPr lang="sv-SE" dirty="0"/>
          </a:p>
          <a:p>
            <a:endParaRPr lang="sv-SE" dirty="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DB63B277-1F9F-2820-D431-2CD0524A932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095" y="365125"/>
            <a:ext cx="2566737" cy="3693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4645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B316EEA-A38A-FB0B-15B9-C4D588189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sv-SE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Övrigt : </a:t>
            </a:r>
            <a:br>
              <a:rPr lang="sv-SE" dirty="0"/>
            </a:br>
            <a:r>
              <a:rPr lang="sv-SE" sz="2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Magnus stämmer av med samtliga tränare 16, J18, J20 och A-lag 1-2 ggr i månaden</a:t>
            </a:r>
            <a:br>
              <a:rPr lang="sv-SE" sz="2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</a:br>
            <a:r>
              <a:rPr lang="sv-SE" sz="27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Killarna är välkommen att boka samtal med Magnus om de vill.</a:t>
            </a:r>
            <a:br>
              <a:rPr lang="sv-SE" sz="1800" dirty="0">
                <a:effectLst/>
                <a:latin typeface="Calibri" panose="020F0502020204030204" pitchFamily="34" charset="0"/>
              </a:rPr>
            </a:b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64CD506-0980-054C-C132-45B7A99F88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sv-SE" sz="4000" dirty="0">
                <a:solidFill>
                  <a:schemeClr val="bg1"/>
                </a:solidFill>
              </a:rPr>
              <a:t>Övriga frågor ?</a:t>
            </a:r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E3CA3D97-7267-6144-C236-F6B9C9418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Gemenskap, Utveckling, Ambition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37BA5C32-D6C5-9213-405D-7C2B9E40B7E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2631" y="2573129"/>
            <a:ext cx="2566737" cy="3693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6633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10664</TotalTime>
  <Words>1384</Words>
  <Application>Microsoft Office PowerPoint</Application>
  <PresentationFormat>Bredbild</PresentationFormat>
  <Paragraphs>218</Paragraphs>
  <Slides>16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6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16</vt:i4>
      </vt:variant>
    </vt:vector>
  </HeadingPairs>
  <TitlesOfParts>
    <vt:vector size="23" baseType="lpstr">
      <vt:lpstr>Arial</vt:lpstr>
      <vt:lpstr>Arial Narrow</vt:lpstr>
      <vt:lpstr>Avenir Light</vt:lpstr>
      <vt:lpstr>Big Caslon</vt:lpstr>
      <vt:lpstr>Calibri</vt:lpstr>
      <vt:lpstr>Calibri Light</vt:lpstr>
      <vt:lpstr>Office-tema</vt:lpstr>
      <vt:lpstr>PowerPoint-presentation</vt:lpstr>
      <vt:lpstr>Agenda </vt:lpstr>
      <vt:lpstr>Kort om mig</vt:lpstr>
      <vt:lpstr>Ledare säsongen 2025-2026 </vt:lpstr>
      <vt:lpstr>J18-truppen 2025/26 </vt:lpstr>
      <vt:lpstr>J20-truppen 2025/26 </vt:lpstr>
      <vt:lpstr>PowerPoint-presentation</vt:lpstr>
      <vt:lpstr>Föreningens värdegrunder baserar sig på tre saker, glädje, respekt och utveckling. </vt:lpstr>
      <vt:lpstr>Vision och Målsättningar för Juniorerna  </vt:lpstr>
      <vt:lpstr>Träningsmatcher J20</vt:lpstr>
      <vt:lpstr>Grundplanering under säsong</vt:lpstr>
      <vt:lpstr>Rutiner kring träning</vt:lpstr>
      <vt:lpstr>Vi som tränare vill att du som spelare…</vt:lpstr>
      <vt:lpstr>Jag som spelare vill att ni som tränare…</vt:lpstr>
      <vt:lpstr>Förälder till junior</vt:lpstr>
      <vt:lpstr>Övrigt :  Magnus stämmer av med samtliga tränare 16, J18, J20 och A-lag 1-2 ggr i månaden Killarna är välkommen att boka samtal med Magnus om de vill.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Sundsvall Hockey J20  säsongen 2021-2021</dc:title>
  <dc:creator>Forsgren Björn</dc:creator>
  <cp:lastModifiedBy>Norberg Charlotte</cp:lastModifiedBy>
  <cp:revision>31</cp:revision>
  <dcterms:created xsi:type="dcterms:W3CDTF">2021-07-06T07:26:29Z</dcterms:created>
  <dcterms:modified xsi:type="dcterms:W3CDTF">2025-09-08T21:01:32Z</dcterms:modified>
</cp:coreProperties>
</file>