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89" r:id="rId2"/>
    <p:sldId id="290" r:id="rId3"/>
    <p:sldId id="340" r:id="rId4"/>
    <p:sldId id="346" r:id="rId5"/>
    <p:sldId id="345" r:id="rId6"/>
    <p:sldId id="323" r:id="rId7"/>
    <p:sldId id="293" r:id="rId8"/>
    <p:sldId id="344" r:id="rId9"/>
    <p:sldId id="343" r:id="rId10"/>
    <p:sldId id="347" r:id="rId11"/>
    <p:sldId id="322" r:id="rId12"/>
    <p:sldId id="334" r:id="rId13"/>
  </p:sldIdLst>
  <p:sldSz cx="12192000" cy="6858000"/>
  <p:notesSz cx="6858000" cy="9872663"/>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niel Björkstig" initials="DB" lastIdx="1" clrIdx="0">
    <p:extLst>
      <p:ext uri="{19B8F6BF-5375-455C-9EA6-DF929625EA0E}">
        <p15:presenceInfo xmlns:p15="http://schemas.microsoft.com/office/powerpoint/2012/main" userId="2120b2006003045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08405C-02DD-41CD-B484-569EC7D1E580}" v="15" dt="2026-04-22T19:12:27.36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7717" autoAdjust="0"/>
  </p:normalViewPr>
  <p:slideViewPr>
    <p:cSldViewPr snapToGrid="0">
      <p:cViewPr varScale="1">
        <p:scale>
          <a:sx n="65" d="100"/>
          <a:sy n="65" d="100"/>
        </p:scale>
        <p:origin x="133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ida Johansson" userId="0d7a00e1ac0c1ff7" providerId="LiveId" clId="{722540DF-ADB7-40F8-9246-34836F2B5CFA}"/>
    <pc:docChg chg="undo custSel addSld delSld modSld sldOrd">
      <pc:chgData name="Frida Johansson" userId="0d7a00e1ac0c1ff7" providerId="LiveId" clId="{722540DF-ADB7-40F8-9246-34836F2B5CFA}" dt="2026-04-22T19:16:15.817" v="13933" actId="5793"/>
      <pc:docMkLst>
        <pc:docMk/>
      </pc:docMkLst>
      <pc:sldChg chg="modSp mod">
        <pc:chgData name="Frida Johansson" userId="0d7a00e1ac0c1ff7" providerId="LiveId" clId="{722540DF-ADB7-40F8-9246-34836F2B5CFA}" dt="2026-04-05T20:36:02.212" v="1149" actId="20577"/>
        <pc:sldMkLst>
          <pc:docMk/>
          <pc:sldMk cId="1255795190" sldId="289"/>
        </pc:sldMkLst>
        <pc:spChg chg="mod">
          <ac:chgData name="Frida Johansson" userId="0d7a00e1ac0c1ff7" providerId="LiveId" clId="{722540DF-ADB7-40F8-9246-34836F2B5CFA}" dt="2026-04-05T20:36:02.212" v="1149" actId="20577"/>
          <ac:spMkLst>
            <pc:docMk/>
            <pc:sldMk cId="1255795190" sldId="289"/>
            <ac:spMk id="2" creationId="{00000000-0000-0000-0000-000000000000}"/>
          </ac:spMkLst>
        </pc:spChg>
        <pc:spChg chg="mod">
          <ac:chgData name="Frida Johansson" userId="0d7a00e1ac0c1ff7" providerId="LiveId" clId="{722540DF-ADB7-40F8-9246-34836F2B5CFA}" dt="2026-04-05T18:03:20.983" v="25" actId="20577"/>
          <ac:spMkLst>
            <pc:docMk/>
            <pc:sldMk cId="1255795190" sldId="289"/>
            <ac:spMk id="3" creationId="{00000000-0000-0000-0000-000000000000}"/>
          </ac:spMkLst>
        </pc:spChg>
      </pc:sldChg>
      <pc:sldChg chg="modSp mod">
        <pc:chgData name="Frida Johansson" userId="0d7a00e1ac0c1ff7" providerId="LiveId" clId="{722540DF-ADB7-40F8-9246-34836F2B5CFA}" dt="2026-04-05T18:09:36.231" v="178" actId="20577"/>
        <pc:sldMkLst>
          <pc:docMk/>
          <pc:sldMk cId="998593680" sldId="290"/>
        </pc:sldMkLst>
        <pc:spChg chg="mod">
          <ac:chgData name="Frida Johansson" userId="0d7a00e1ac0c1ff7" providerId="LiveId" clId="{722540DF-ADB7-40F8-9246-34836F2B5CFA}" dt="2026-04-05T18:09:36.231" v="178" actId="20577"/>
          <ac:spMkLst>
            <pc:docMk/>
            <pc:sldMk cId="998593680" sldId="290"/>
            <ac:spMk id="3" creationId="{CDFE0ACD-426E-41CD-A2AC-DAF3FBE015A9}"/>
          </ac:spMkLst>
        </pc:spChg>
      </pc:sldChg>
      <pc:sldChg chg="addSp modSp mod modAnim modNotesTx">
        <pc:chgData name="Frida Johansson" userId="0d7a00e1ac0c1ff7" providerId="LiveId" clId="{722540DF-ADB7-40F8-9246-34836F2B5CFA}" dt="2026-04-16T21:30:01.878" v="7383" actId="27636"/>
        <pc:sldMkLst>
          <pc:docMk/>
          <pc:sldMk cId="456888148" sldId="293"/>
        </pc:sldMkLst>
        <pc:spChg chg="mod">
          <ac:chgData name="Frida Johansson" userId="0d7a00e1ac0c1ff7" providerId="LiveId" clId="{722540DF-ADB7-40F8-9246-34836F2B5CFA}" dt="2026-04-16T21:30:01.878" v="7383" actId="27636"/>
          <ac:spMkLst>
            <pc:docMk/>
            <pc:sldMk cId="456888148" sldId="293"/>
            <ac:spMk id="3" creationId="{F0C016E7-5079-45AE-BFD5-E35891D68B13}"/>
          </ac:spMkLst>
        </pc:spChg>
        <pc:spChg chg="add mod">
          <ac:chgData name="Frida Johansson" userId="0d7a00e1ac0c1ff7" providerId="LiveId" clId="{722540DF-ADB7-40F8-9246-34836F2B5CFA}" dt="2026-04-16T09:21:12.566" v="3819" actId="404"/>
          <ac:spMkLst>
            <pc:docMk/>
            <pc:sldMk cId="456888148" sldId="293"/>
            <ac:spMk id="4" creationId="{0BDB8640-C31B-96BB-745D-2FFC41435842}"/>
          </ac:spMkLst>
        </pc:spChg>
      </pc:sldChg>
      <pc:sldChg chg="modSp mod modNotesTx">
        <pc:chgData name="Frida Johansson" userId="0d7a00e1ac0c1ff7" providerId="LiveId" clId="{722540DF-ADB7-40F8-9246-34836F2B5CFA}" dt="2026-04-22T19:13:53.075" v="13451" actId="20577"/>
        <pc:sldMkLst>
          <pc:docMk/>
          <pc:sldMk cId="678998077" sldId="322"/>
        </pc:sldMkLst>
        <pc:spChg chg="mod">
          <ac:chgData name="Frida Johansson" userId="0d7a00e1ac0c1ff7" providerId="LiveId" clId="{722540DF-ADB7-40F8-9246-34836F2B5CFA}" dt="2026-04-22T15:25:52.452" v="13118" actId="5793"/>
          <ac:spMkLst>
            <pc:docMk/>
            <pc:sldMk cId="678998077" sldId="322"/>
            <ac:spMk id="3" creationId="{8C639EA7-CF76-4297-A6DE-61CB8836E5C0}"/>
          </ac:spMkLst>
        </pc:spChg>
      </pc:sldChg>
      <pc:sldChg chg="addSp delSp modSp mod modNotesTx">
        <pc:chgData name="Frida Johansson" userId="0d7a00e1ac0c1ff7" providerId="LiveId" clId="{722540DF-ADB7-40F8-9246-34836F2B5CFA}" dt="2026-04-21T16:25:10.755" v="9807" actId="20577"/>
        <pc:sldMkLst>
          <pc:docMk/>
          <pc:sldMk cId="1371664453" sldId="323"/>
        </pc:sldMkLst>
        <pc:spChg chg="add del mod">
          <ac:chgData name="Frida Johansson" userId="0d7a00e1ac0c1ff7" providerId="LiveId" clId="{722540DF-ADB7-40F8-9246-34836F2B5CFA}" dt="2026-04-16T20:05:10.029" v="6980" actId="114"/>
          <ac:spMkLst>
            <pc:docMk/>
            <pc:sldMk cId="1371664453" sldId="323"/>
            <ac:spMk id="4" creationId="{39E71EBB-01C9-42D6-A405-710B19AB033C}"/>
          </ac:spMkLst>
        </pc:spChg>
      </pc:sldChg>
      <pc:sldChg chg="modNotesTx">
        <pc:chgData name="Frida Johansson" userId="0d7a00e1ac0c1ff7" providerId="LiveId" clId="{722540DF-ADB7-40F8-9246-34836F2B5CFA}" dt="2026-04-22T19:16:15.817" v="13933" actId="5793"/>
        <pc:sldMkLst>
          <pc:docMk/>
          <pc:sldMk cId="3308954143" sldId="334"/>
        </pc:sldMkLst>
      </pc:sldChg>
      <pc:sldChg chg="modSp add mod modNotesTx">
        <pc:chgData name="Frida Johansson" userId="0d7a00e1ac0c1ff7" providerId="LiveId" clId="{722540DF-ADB7-40F8-9246-34836F2B5CFA}" dt="2026-04-22T19:06:18.468" v="13291" actId="20577"/>
        <pc:sldMkLst>
          <pc:docMk/>
          <pc:sldMk cId="86298046" sldId="340"/>
        </pc:sldMkLst>
        <pc:spChg chg="mod">
          <ac:chgData name="Frida Johansson" userId="0d7a00e1ac0c1ff7" providerId="LiveId" clId="{722540DF-ADB7-40F8-9246-34836F2B5CFA}" dt="2026-04-21T19:59:49.303" v="12655" actId="20577"/>
          <ac:spMkLst>
            <pc:docMk/>
            <pc:sldMk cId="86298046" sldId="340"/>
            <ac:spMk id="2" creationId="{49D060F7-7A30-164D-54EF-551FF70A09BE}"/>
          </ac:spMkLst>
        </pc:spChg>
        <pc:spChg chg="mod">
          <ac:chgData name="Frida Johansson" userId="0d7a00e1ac0c1ff7" providerId="LiveId" clId="{722540DF-ADB7-40F8-9246-34836F2B5CFA}" dt="2026-04-21T20:00:05.618" v="12670" actId="20577"/>
          <ac:spMkLst>
            <pc:docMk/>
            <pc:sldMk cId="86298046" sldId="340"/>
            <ac:spMk id="3" creationId="{AFD7B273-B6AD-5455-F780-9B579A06D19A}"/>
          </ac:spMkLst>
        </pc:spChg>
      </pc:sldChg>
      <pc:sldChg chg="modSp add mod ord modNotesTx">
        <pc:chgData name="Frida Johansson" userId="0d7a00e1ac0c1ff7" providerId="LiveId" clId="{722540DF-ADB7-40F8-9246-34836F2B5CFA}" dt="2026-04-22T19:11:57.570" v="13323" actId="20577"/>
        <pc:sldMkLst>
          <pc:docMk/>
          <pc:sldMk cId="1595058462" sldId="343"/>
        </pc:sldMkLst>
        <pc:spChg chg="mod">
          <ac:chgData name="Frida Johansson" userId="0d7a00e1ac0c1ff7" providerId="LiveId" clId="{722540DF-ADB7-40F8-9246-34836F2B5CFA}" dt="2026-04-05T20:33:55.886" v="957" actId="20577"/>
          <ac:spMkLst>
            <pc:docMk/>
            <pc:sldMk cId="1595058462" sldId="343"/>
            <ac:spMk id="2" creationId="{E4A11EC0-1907-0E5A-D176-667D58B8D2F9}"/>
          </ac:spMkLst>
        </pc:spChg>
        <pc:spChg chg="mod">
          <ac:chgData name="Frida Johansson" userId="0d7a00e1ac0c1ff7" providerId="LiveId" clId="{722540DF-ADB7-40F8-9246-34836F2B5CFA}" dt="2026-04-22T19:11:43.561" v="13320" actId="20577"/>
          <ac:spMkLst>
            <pc:docMk/>
            <pc:sldMk cId="1595058462" sldId="343"/>
            <ac:spMk id="3" creationId="{9ECE0840-EB28-60A5-FFE3-59F43D7190EE}"/>
          </ac:spMkLst>
        </pc:spChg>
      </pc:sldChg>
      <pc:sldChg chg="addSp delSp modSp add mod modAnim modNotesTx">
        <pc:chgData name="Frida Johansson" userId="0d7a00e1ac0c1ff7" providerId="LiveId" clId="{722540DF-ADB7-40F8-9246-34836F2B5CFA}" dt="2026-04-16T19:54:56.076" v="6960" actId="27636"/>
        <pc:sldMkLst>
          <pc:docMk/>
          <pc:sldMk cId="4000577157" sldId="344"/>
        </pc:sldMkLst>
        <pc:spChg chg="mod">
          <ac:chgData name="Frida Johansson" userId="0d7a00e1ac0c1ff7" providerId="LiveId" clId="{722540DF-ADB7-40F8-9246-34836F2B5CFA}" dt="2026-04-16T09:18:32.577" v="3727" actId="20577"/>
          <ac:spMkLst>
            <pc:docMk/>
            <pc:sldMk cId="4000577157" sldId="344"/>
            <ac:spMk id="3" creationId="{5D32073C-57E7-2CDC-6FC0-89BB5AF709E2}"/>
          </ac:spMkLst>
        </pc:spChg>
        <pc:spChg chg="add mod">
          <ac:chgData name="Frida Johansson" userId="0d7a00e1ac0c1ff7" providerId="LiveId" clId="{722540DF-ADB7-40F8-9246-34836F2B5CFA}" dt="2026-04-16T19:54:56.076" v="6960" actId="27636"/>
          <ac:spMkLst>
            <pc:docMk/>
            <pc:sldMk cId="4000577157" sldId="344"/>
            <ac:spMk id="5" creationId="{92A64E7B-D1AF-80C5-6FCE-29FD18487B6F}"/>
          </ac:spMkLst>
        </pc:spChg>
      </pc:sldChg>
      <pc:sldChg chg="add modNotesTx">
        <pc:chgData name="Frida Johansson" userId="0d7a00e1ac0c1ff7" providerId="LiveId" clId="{722540DF-ADB7-40F8-9246-34836F2B5CFA}" dt="2026-04-22T19:10:59.041" v="13310" actId="20577"/>
        <pc:sldMkLst>
          <pc:docMk/>
          <pc:sldMk cId="1601804414" sldId="345"/>
        </pc:sldMkLst>
      </pc:sldChg>
      <pc:sldChg chg="add del">
        <pc:chgData name="Frida Johansson" userId="0d7a00e1ac0c1ff7" providerId="LiveId" clId="{722540DF-ADB7-40F8-9246-34836F2B5CFA}" dt="2026-04-21T20:00:18.061" v="12671" actId="47"/>
        <pc:sldMkLst>
          <pc:docMk/>
          <pc:sldMk cId="3483825306" sldId="345"/>
        </pc:sldMkLst>
      </pc:sldChg>
      <pc:sldChg chg="addSp delSp modSp add mod ord">
        <pc:chgData name="Frida Johansson" userId="0d7a00e1ac0c1ff7" providerId="LiveId" clId="{722540DF-ADB7-40F8-9246-34836F2B5CFA}" dt="2026-04-22T19:10:36.196" v="13309" actId="1076"/>
        <pc:sldMkLst>
          <pc:docMk/>
          <pc:sldMk cId="3748232927" sldId="346"/>
        </pc:sldMkLst>
        <pc:spChg chg="mod">
          <ac:chgData name="Frida Johansson" userId="0d7a00e1ac0c1ff7" providerId="LiveId" clId="{722540DF-ADB7-40F8-9246-34836F2B5CFA}" dt="2026-04-21T20:03:27.159" v="12697" actId="20577"/>
          <ac:spMkLst>
            <pc:docMk/>
            <pc:sldMk cId="3748232927" sldId="346"/>
            <ac:spMk id="2" creationId="{26F0659E-6F78-27B3-FD8A-5BC44EBFCEFB}"/>
          </ac:spMkLst>
        </pc:spChg>
        <pc:spChg chg="del mod">
          <ac:chgData name="Frida Johansson" userId="0d7a00e1ac0c1ff7" providerId="LiveId" clId="{722540DF-ADB7-40F8-9246-34836F2B5CFA}" dt="2026-04-21T20:01:22.245" v="12675" actId="22"/>
          <ac:spMkLst>
            <pc:docMk/>
            <pc:sldMk cId="3748232927" sldId="346"/>
            <ac:spMk id="3" creationId="{3D52619E-5355-E51C-BFDE-97CC46B307CB}"/>
          </ac:spMkLst>
        </pc:spChg>
        <pc:spChg chg="add del mod">
          <ac:chgData name="Frida Johansson" userId="0d7a00e1ac0c1ff7" providerId="LiveId" clId="{722540DF-ADB7-40F8-9246-34836F2B5CFA}" dt="2026-04-22T19:07:55.960" v="13294" actId="22"/>
          <ac:spMkLst>
            <pc:docMk/>
            <pc:sldMk cId="3748232927" sldId="346"/>
            <ac:spMk id="4" creationId="{429BB4D0-A0D6-C8C2-F2FD-268A0B6204E5}"/>
          </ac:spMkLst>
        </pc:spChg>
        <pc:picChg chg="add del mod ord">
          <ac:chgData name="Frida Johansson" userId="0d7a00e1ac0c1ff7" providerId="LiveId" clId="{722540DF-ADB7-40F8-9246-34836F2B5CFA}" dt="2026-04-22T19:07:27.482" v="13292" actId="478"/>
          <ac:picMkLst>
            <pc:docMk/>
            <pc:sldMk cId="3748232927" sldId="346"/>
            <ac:picMk id="5" creationId="{1463A9B5-F24E-EF53-3DEC-C039CB0205E3}"/>
          </ac:picMkLst>
        </pc:picChg>
        <pc:picChg chg="add mod">
          <ac:chgData name="Frida Johansson" userId="0d7a00e1ac0c1ff7" providerId="LiveId" clId="{722540DF-ADB7-40F8-9246-34836F2B5CFA}" dt="2026-04-22T19:10:36.196" v="13309" actId="1076"/>
          <ac:picMkLst>
            <pc:docMk/>
            <pc:sldMk cId="3748232927" sldId="346"/>
            <ac:picMk id="7" creationId="{4871B1D5-9E02-80C6-564F-A1758C304DCF}"/>
          </ac:picMkLst>
        </pc:picChg>
        <pc:picChg chg="add del mod">
          <ac:chgData name="Frida Johansson" userId="0d7a00e1ac0c1ff7" providerId="LiveId" clId="{722540DF-ADB7-40F8-9246-34836F2B5CFA}" dt="2026-04-22T19:08:33.702" v="13299" actId="478"/>
          <ac:picMkLst>
            <pc:docMk/>
            <pc:sldMk cId="3748232927" sldId="346"/>
            <ac:picMk id="8" creationId="{9F033F0D-75F8-50EF-545D-CEEF05227FD5}"/>
          </ac:picMkLst>
        </pc:picChg>
        <pc:picChg chg="add mod ord modCrop">
          <ac:chgData name="Frida Johansson" userId="0d7a00e1ac0c1ff7" providerId="LiveId" clId="{722540DF-ADB7-40F8-9246-34836F2B5CFA}" dt="2026-04-22T19:10:27.045" v="13308" actId="1076"/>
          <ac:picMkLst>
            <pc:docMk/>
            <pc:sldMk cId="3748232927" sldId="346"/>
            <ac:picMk id="10" creationId="{8C347C90-32AB-378B-1A96-3D6367D8D4ED}"/>
          </ac:picMkLst>
        </pc:picChg>
        <pc:picChg chg="add mod">
          <ac:chgData name="Frida Johansson" userId="0d7a00e1ac0c1ff7" providerId="LiveId" clId="{722540DF-ADB7-40F8-9246-34836F2B5CFA}" dt="2026-04-22T19:10:27.045" v="13308" actId="1076"/>
          <ac:picMkLst>
            <pc:docMk/>
            <pc:sldMk cId="3748232927" sldId="346"/>
            <ac:picMk id="12" creationId="{59844FE0-EB11-B490-E147-2DC71FD10B80}"/>
          </ac:picMkLst>
        </pc:picChg>
      </pc:sldChg>
      <pc:sldChg chg="addSp delSp modSp add mod modAnim modNotesTx">
        <pc:chgData name="Frida Johansson" userId="0d7a00e1ac0c1ff7" providerId="LiveId" clId="{722540DF-ADB7-40F8-9246-34836F2B5CFA}" dt="2026-04-22T19:12:52.420" v="13353" actId="20577"/>
        <pc:sldMkLst>
          <pc:docMk/>
          <pc:sldMk cId="4164978906" sldId="347"/>
        </pc:sldMkLst>
        <pc:spChg chg="mod">
          <ac:chgData name="Frida Johansson" userId="0d7a00e1ac0c1ff7" providerId="LiveId" clId="{722540DF-ADB7-40F8-9246-34836F2B5CFA}" dt="2026-04-22T14:16:39.992" v="12733" actId="20577"/>
          <ac:spMkLst>
            <pc:docMk/>
            <pc:sldMk cId="4164978906" sldId="347"/>
            <ac:spMk id="2" creationId="{D9A7A328-84C3-EFB4-F7C8-E2727B31B175}"/>
          </ac:spMkLst>
        </pc:spChg>
        <pc:spChg chg="mod">
          <ac:chgData name="Frida Johansson" userId="0d7a00e1ac0c1ff7" providerId="LiveId" clId="{722540DF-ADB7-40F8-9246-34836F2B5CFA}" dt="2026-04-22T14:17:01.669" v="12745" actId="20577"/>
          <ac:spMkLst>
            <pc:docMk/>
            <pc:sldMk cId="4164978906" sldId="347"/>
            <ac:spMk id="3" creationId="{3D403A1D-E1E4-5840-71EF-2E1BF9C28364}"/>
          </ac:spMkLst>
        </pc:spChg>
        <pc:graphicFrameChg chg="add mod modGraphic">
          <ac:chgData name="Frida Johansson" userId="0d7a00e1ac0c1ff7" providerId="LiveId" clId="{722540DF-ADB7-40F8-9246-34836F2B5CFA}" dt="2026-04-22T19:12:52.420" v="13353" actId="20577"/>
          <ac:graphicFrameMkLst>
            <pc:docMk/>
            <pc:sldMk cId="4164978906" sldId="347"/>
            <ac:graphicFrameMk id="5" creationId="{9B2C3F79-CB16-DA33-ED49-0FEF3EC19D08}"/>
          </ac:graphicFrameMkLst>
        </pc:graphicFrameChg>
        <pc:picChg chg="add del mod">
          <ac:chgData name="Frida Johansson" userId="0d7a00e1ac0c1ff7" providerId="LiveId" clId="{722540DF-ADB7-40F8-9246-34836F2B5CFA}" dt="2026-04-22T14:23:01.179" v="13065" actId="478"/>
          <ac:picMkLst>
            <pc:docMk/>
            <pc:sldMk cId="4164978906" sldId="347"/>
            <ac:picMk id="4" creationId="{973F00BF-FB8A-5824-7F11-505F0F5C128E}"/>
          </ac:picMkLst>
        </pc:picChg>
      </pc:sldChg>
      <pc:sldChg chg="modSp add del mod modNotesTx">
        <pc:chgData name="Frida Johansson" userId="0d7a00e1ac0c1ff7" providerId="LiveId" clId="{722540DF-ADB7-40F8-9246-34836F2B5CFA}" dt="2026-04-22T19:13:14.403" v="13354" actId="2696"/>
        <pc:sldMkLst>
          <pc:docMk/>
          <pc:sldMk cId="2119534106" sldId="348"/>
        </pc:sldMkLst>
        <pc:spChg chg="mod">
          <ac:chgData name="Frida Johansson" userId="0d7a00e1ac0c1ff7" providerId="LiveId" clId="{722540DF-ADB7-40F8-9246-34836F2B5CFA}" dt="2026-04-22T14:18:07.109" v="12748" actId="20577"/>
          <ac:spMkLst>
            <pc:docMk/>
            <pc:sldMk cId="2119534106" sldId="348"/>
            <ac:spMk id="3" creationId="{A8B9A8B9-5C6A-D03F-69CE-518C9F75BC7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953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95300"/>
          </a:xfrm>
          <a:prstGeom prst="rect">
            <a:avLst/>
          </a:prstGeom>
        </p:spPr>
        <p:txBody>
          <a:bodyPr vert="horz" lIns="91440" tIns="45720" rIns="91440" bIns="45720" rtlCol="0"/>
          <a:lstStyle>
            <a:lvl1pPr algn="r">
              <a:defRPr sz="1200"/>
            </a:lvl1pPr>
          </a:lstStyle>
          <a:p>
            <a:fld id="{21ABBAA1-7D42-427C-9C61-E399D139FA46}" type="datetimeFigureOut">
              <a:rPr lang="sv-SE" smtClean="0"/>
              <a:t>2026-04-22</a:t>
            </a:fld>
            <a:endParaRPr lang="sv-SE"/>
          </a:p>
        </p:txBody>
      </p:sp>
      <p:sp>
        <p:nvSpPr>
          <p:cNvPr id="4" name="Platshållare för bildobjekt 3"/>
          <p:cNvSpPr>
            <a:spLocks noGrp="1" noRot="1" noChangeAspect="1"/>
          </p:cNvSpPr>
          <p:nvPr>
            <p:ph type="sldImg" idx="2"/>
          </p:nvPr>
        </p:nvSpPr>
        <p:spPr>
          <a:xfrm>
            <a:off x="468313" y="1233488"/>
            <a:ext cx="5921375" cy="3332162"/>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751388"/>
            <a:ext cx="5486400" cy="3887787"/>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377363"/>
            <a:ext cx="2971800" cy="4953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9377363"/>
            <a:ext cx="2971800" cy="495300"/>
          </a:xfrm>
          <a:prstGeom prst="rect">
            <a:avLst/>
          </a:prstGeom>
        </p:spPr>
        <p:txBody>
          <a:bodyPr vert="horz" lIns="91440" tIns="45720" rIns="91440" bIns="45720" rtlCol="0" anchor="b"/>
          <a:lstStyle>
            <a:lvl1pPr algn="r">
              <a:defRPr sz="1200"/>
            </a:lvl1pPr>
          </a:lstStyle>
          <a:p>
            <a:fld id="{25871AAC-6B85-4579-B9D4-E92DD5A8AF94}" type="slidenum">
              <a:rPr lang="sv-SE" smtClean="0"/>
              <a:t>‹#›</a:t>
            </a:fld>
            <a:endParaRPr lang="sv-SE"/>
          </a:p>
        </p:txBody>
      </p:sp>
    </p:spTree>
    <p:extLst>
      <p:ext uri="{BB962C8B-B14F-4D97-AF65-F5344CB8AC3E}">
        <p14:creationId xmlns:p14="http://schemas.microsoft.com/office/powerpoint/2010/main" val="1355750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Tx/>
              <a:buNone/>
            </a:pPr>
            <a:endParaRPr lang="sv-SE"/>
          </a:p>
        </p:txBody>
      </p:sp>
      <p:sp>
        <p:nvSpPr>
          <p:cNvPr id="4" name="Platshållare för bildnummer 3"/>
          <p:cNvSpPr>
            <a:spLocks noGrp="1"/>
          </p:cNvSpPr>
          <p:nvPr>
            <p:ph type="sldNum" sz="quarter" idx="5"/>
          </p:nvPr>
        </p:nvSpPr>
        <p:spPr/>
        <p:txBody>
          <a:bodyPr/>
          <a:lstStyle/>
          <a:p>
            <a:fld id="{25871AAC-6B85-4579-B9D4-E92DD5A8AF94}" type="slidenum">
              <a:rPr lang="sv-SE" smtClean="0"/>
              <a:t>2</a:t>
            </a:fld>
            <a:endParaRPr lang="sv-SE"/>
          </a:p>
        </p:txBody>
      </p:sp>
    </p:spTree>
    <p:extLst>
      <p:ext uri="{BB962C8B-B14F-4D97-AF65-F5344CB8AC3E}">
        <p14:creationId xmlns:p14="http://schemas.microsoft.com/office/powerpoint/2010/main" val="31539466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03D0F-7BB7-8F48-EAE7-F976B499FC8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E0D6480-B6A9-40CD-ACD7-CE83855A4321}"/>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2CC4349-8941-C8D1-1339-EE6EB06D6F7A}"/>
              </a:ext>
            </a:extLst>
          </p:cNvPr>
          <p:cNvSpPr>
            <a:spLocks noGrp="1"/>
          </p:cNvSpPr>
          <p:nvPr>
            <p:ph type="body" idx="1"/>
          </p:nvPr>
        </p:nvSpPr>
        <p:spPr/>
        <p:txBody>
          <a:bodyPr/>
          <a:lstStyle/>
          <a:p>
            <a:pPr marL="0" indent="0">
              <a:buFontTx/>
              <a:buNone/>
            </a:pPr>
            <a:r>
              <a:rPr lang="sv-SE" dirty="0"/>
              <a:t>Säsongen har fungerat bra på det stora hela. Stundtals i slutet av säsongen för lite </a:t>
            </a:r>
            <a:r>
              <a:rPr lang="sv-SE" dirty="0" err="1"/>
              <a:t>ispass</a:t>
            </a:r>
            <a:r>
              <a:rPr lang="sv-SE" dirty="0"/>
              <a:t>, men tränarna har hållit igång med </a:t>
            </a:r>
            <a:r>
              <a:rPr lang="sv-SE" dirty="0" err="1"/>
              <a:t>fysen</a:t>
            </a:r>
            <a:r>
              <a:rPr lang="sv-SE" dirty="0"/>
              <a:t> istället + att vi hyrde istid i Njurunda. Det pågår ett arbete från föreningarna på gärde tillsammans med kommunen så att nästa säsongs </a:t>
            </a:r>
            <a:r>
              <a:rPr lang="sv-SE" dirty="0" err="1"/>
              <a:t>isplanering</a:t>
            </a:r>
            <a:r>
              <a:rPr lang="sv-SE" dirty="0"/>
              <a:t> ska kunna bli bättre. </a:t>
            </a:r>
          </a:p>
          <a:p>
            <a:pPr marL="0" indent="0">
              <a:buFontTx/>
              <a:buNone/>
            </a:pPr>
            <a:endParaRPr lang="sv-SE" dirty="0"/>
          </a:p>
          <a:p>
            <a:pPr marL="0" indent="0">
              <a:buFontTx/>
              <a:buNone/>
            </a:pPr>
            <a:r>
              <a:rPr lang="sv-SE" dirty="0"/>
              <a:t>Det fungerade bra med spel i två serier och fina resultat i båda serierna. En förstaplats och en där serien var väldigt jämn så vi är på en femteplats bara 3 poäng efter serievinnaren. </a:t>
            </a:r>
          </a:p>
          <a:p>
            <a:pPr marL="0" indent="0">
              <a:buFontTx/>
              <a:buNone/>
            </a:pPr>
            <a:endParaRPr lang="sv-SE" dirty="0"/>
          </a:p>
          <a:p>
            <a:pPr marL="0" indent="0">
              <a:buFontTx/>
              <a:buNone/>
            </a:pPr>
            <a:r>
              <a:rPr lang="sv-SE" dirty="0"/>
              <a:t>Cuperna blev det ju som bekant väldigt stökigt med </a:t>
            </a:r>
            <a:r>
              <a:rPr lang="sv-SE" dirty="0" err="1"/>
              <a:t>pga</a:t>
            </a:r>
            <a:r>
              <a:rPr lang="sv-SE" dirty="0"/>
              <a:t> att många blev inställda. Detta gjorde att alla cuper hamnade i slutet av säsongen och avlutningstiden blev väldigt intensivt. Detta var ju inte ambitionen så förhoppningsvis ser det inte likadant ut nästa säsong. </a:t>
            </a:r>
          </a:p>
          <a:p>
            <a:pPr marL="0" indent="0">
              <a:buFontTx/>
              <a:buNone/>
            </a:pPr>
            <a:endParaRPr lang="sv-SE" dirty="0"/>
          </a:p>
          <a:p>
            <a:pPr marL="0" indent="0">
              <a:buFontTx/>
              <a:buNone/>
            </a:pPr>
            <a:r>
              <a:rPr lang="sv-SE" dirty="0"/>
              <a:t>Vad tränarna tar med från säsongen till nästa och till dialoger under uppstart: </a:t>
            </a:r>
          </a:p>
          <a:p>
            <a:pPr marL="171450" indent="-171450">
              <a:buFontTx/>
              <a:buChar char="-"/>
            </a:pPr>
            <a:r>
              <a:rPr lang="sv-SE" dirty="0"/>
              <a:t>Mer och bättre passningsspel överlag inom hela laget</a:t>
            </a:r>
          </a:p>
          <a:p>
            <a:pPr marL="171450" indent="-171450">
              <a:buFontTx/>
              <a:buChar char="-"/>
            </a:pPr>
            <a:r>
              <a:rPr lang="sv-SE" dirty="0"/>
              <a:t>Prata om att vi tar för mycket utvisningar, många i abuse-familjen och en hel del för att man inte åker tillräckligt med skridskor (hakningar och slashingar), detta måste bli bättre</a:t>
            </a:r>
          </a:p>
          <a:p>
            <a:pPr marL="171450" indent="-171450">
              <a:buFontTx/>
              <a:buChar char="-"/>
            </a:pPr>
            <a:r>
              <a:rPr lang="sv-SE" dirty="0"/>
              <a:t>Prata om beteende generellt mellan varandra eftersom vi fortfarande kan vara lite hårda i tonen mot varandra under match och träning</a:t>
            </a:r>
          </a:p>
          <a:p>
            <a:pPr marL="0" indent="0">
              <a:buFontTx/>
              <a:buNone/>
            </a:pPr>
            <a:endParaRPr lang="sv-SE" dirty="0"/>
          </a:p>
          <a:p>
            <a:pPr marL="0" indent="0">
              <a:buFontTx/>
              <a:buNone/>
            </a:pPr>
            <a:endParaRPr lang="sv-SE" dirty="0"/>
          </a:p>
          <a:p>
            <a:pPr marL="0" indent="0">
              <a:buFontTx/>
              <a:buNone/>
            </a:pPr>
            <a:r>
              <a:rPr lang="sv-SE" dirty="0" err="1"/>
              <a:t>Materialarna</a:t>
            </a:r>
            <a:r>
              <a:rPr lang="sv-SE" dirty="0"/>
              <a:t>: </a:t>
            </a:r>
          </a:p>
          <a:p>
            <a:pPr marL="171450" indent="-171450">
              <a:buFontTx/>
              <a:buChar char="-"/>
            </a:pPr>
            <a:r>
              <a:rPr lang="sv-SE" dirty="0"/>
              <a:t>Vattenflaskor måste skickas med killarna eftersom flaskorna laget fixat ofta försvinner när det är träning med U13/U15. </a:t>
            </a:r>
            <a:r>
              <a:rPr lang="sv-SE" dirty="0" err="1"/>
              <a:t>Materialarna</a:t>
            </a:r>
            <a:r>
              <a:rPr lang="sv-SE" dirty="0"/>
              <a:t> har fått gå och leta flaskor i andra lags förråd så till </a:t>
            </a:r>
            <a:r>
              <a:rPr lang="sv-SE" dirty="0" err="1"/>
              <a:t>fys</a:t>
            </a:r>
            <a:r>
              <a:rPr lang="sv-SE" dirty="0"/>
              <a:t> och träningar med andra lag ska andra flaskor användas</a:t>
            </a:r>
          </a:p>
          <a:p>
            <a:pPr marL="171450" indent="-171450">
              <a:buFontTx/>
              <a:buChar char="-"/>
            </a:pPr>
            <a:r>
              <a:rPr lang="sv-SE" dirty="0"/>
              <a:t>Träningströjor försvinner vid träning med andra lag, viktigt att vi kommande säsong tänker på att där man tränar använder man tröjor</a:t>
            </a:r>
          </a:p>
        </p:txBody>
      </p:sp>
      <p:sp>
        <p:nvSpPr>
          <p:cNvPr id="4" name="Platshållare för bildnummer 3">
            <a:extLst>
              <a:ext uri="{FF2B5EF4-FFF2-40B4-BE49-F238E27FC236}">
                <a16:creationId xmlns:a16="http://schemas.microsoft.com/office/drawing/2014/main" id="{2D0C3369-5EB9-639A-B8C2-F57238141F2B}"/>
              </a:ext>
            </a:extLst>
          </p:cNvPr>
          <p:cNvSpPr>
            <a:spLocks noGrp="1"/>
          </p:cNvSpPr>
          <p:nvPr>
            <p:ph type="sldNum" sz="quarter" idx="5"/>
          </p:nvPr>
        </p:nvSpPr>
        <p:spPr/>
        <p:txBody>
          <a:bodyPr/>
          <a:lstStyle/>
          <a:p>
            <a:fld id="{25871AAC-6B85-4579-B9D4-E92DD5A8AF94}" type="slidenum">
              <a:rPr lang="sv-SE" smtClean="0"/>
              <a:t>3</a:t>
            </a:fld>
            <a:endParaRPr lang="sv-SE"/>
          </a:p>
        </p:txBody>
      </p:sp>
    </p:spTree>
    <p:extLst>
      <p:ext uri="{BB962C8B-B14F-4D97-AF65-F5344CB8AC3E}">
        <p14:creationId xmlns:p14="http://schemas.microsoft.com/office/powerpoint/2010/main" val="32768665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31F31-39FE-86BA-3DE7-B73F5CC9711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5CB85D6-971F-7390-49CF-4810F5C9452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7F2A0347-4BFD-FD21-814D-026C1F0DC869}"/>
              </a:ext>
            </a:extLst>
          </p:cNvPr>
          <p:cNvSpPr>
            <a:spLocks noGrp="1"/>
          </p:cNvSpPr>
          <p:nvPr>
            <p:ph type="body" idx="1"/>
          </p:nvPr>
        </p:nvSpPr>
        <p:spPr/>
        <p:txBody>
          <a:bodyPr/>
          <a:lstStyle/>
          <a:p>
            <a:pPr marL="0" indent="0">
              <a:buFontTx/>
              <a:buNone/>
            </a:pPr>
            <a:r>
              <a:rPr lang="sv-SE" dirty="0"/>
              <a:t>Säsongen har fungerat bra på det stora hela. Stundtals i slutet av säsongen för lite </a:t>
            </a:r>
            <a:r>
              <a:rPr lang="sv-SE" dirty="0" err="1"/>
              <a:t>ispass</a:t>
            </a:r>
            <a:r>
              <a:rPr lang="sv-SE" dirty="0"/>
              <a:t>, men tränarna har hållit igång med </a:t>
            </a:r>
            <a:r>
              <a:rPr lang="sv-SE" dirty="0" err="1"/>
              <a:t>fysen</a:t>
            </a:r>
            <a:r>
              <a:rPr lang="sv-SE" dirty="0"/>
              <a:t> istället då. Det pågår ett arbete från föreningarnas sida gällande nästa säsongs </a:t>
            </a:r>
            <a:r>
              <a:rPr lang="sv-SE" dirty="0" err="1"/>
              <a:t>isplanering</a:t>
            </a:r>
            <a:r>
              <a:rPr lang="sv-SE" dirty="0"/>
              <a:t> så vi hoppas det ska bli bättre framåt. </a:t>
            </a:r>
          </a:p>
          <a:p>
            <a:pPr marL="0" indent="0">
              <a:buFontTx/>
              <a:buNone/>
            </a:pPr>
            <a:endParaRPr lang="sv-SE" dirty="0"/>
          </a:p>
          <a:p>
            <a:pPr marL="0" indent="0">
              <a:buFontTx/>
              <a:buNone/>
            </a:pPr>
            <a:r>
              <a:rPr lang="sv-SE" dirty="0"/>
              <a:t>Kul att det fungerade rätt bra med spel i två serier och fina resultat i båda serierna. En förstaplats och en femteplats där serien var väldigt jämn så vi är på en femteplats bara 3 poäng efter serievinnaren. </a:t>
            </a:r>
          </a:p>
          <a:p>
            <a:pPr marL="0" indent="0">
              <a:buFontTx/>
              <a:buNone/>
            </a:pPr>
            <a:endParaRPr lang="sv-SE" dirty="0"/>
          </a:p>
          <a:p>
            <a:pPr marL="0" indent="0">
              <a:buFontTx/>
              <a:buNone/>
            </a:pPr>
            <a:r>
              <a:rPr lang="sv-SE" dirty="0"/>
              <a:t>Cuperna blev det ju som bekant väldigt stökigt med </a:t>
            </a:r>
            <a:r>
              <a:rPr lang="sv-SE" dirty="0" err="1"/>
              <a:t>pga</a:t>
            </a:r>
            <a:r>
              <a:rPr lang="sv-SE" dirty="0"/>
              <a:t> många inställda cuper. Detta gjorde att alla cuper hamnade i slutet av säsongen och säsongen avslutades väldigt intensivt. Detta var ju inte ambitionen så förhoppningsvis ser det inte likadant ut nästa säsong. </a:t>
            </a:r>
          </a:p>
          <a:p>
            <a:pPr marL="0" indent="0">
              <a:buFontTx/>
              <a:buNone/>
            </a:pPr>
            <a:endParaRPr lang="sv-SE" dirty="0"/>
          </a:p>
          <a:p>
            <a:pPr marL="0" indent="0">
              <a:buFontTx/>
              <a:buNone/>
            </a:pPr>
            <a:r>
              <a:rPr lang="sv-SE" dirty="0"/>
              <a:t>Vad tränarna tar med från säsongen till nästa och till dialoger under uppstart: </a:t>
            </a:r>
          </a:p>
          <a:p>
            <a:pPr marL="171450" indent="-171450">
              <a:buFontTx/>
              <a:buChar char="-"/>
            </a:pPr>
            <a:r>
              <a:rPr lang="sv-SE" dirty="0"/>
              <a:t>Mer och bättre passningsspel överlag inom hela laget</a:t>
            </a:r>
          </a:p>
          <a:p>
            <a:pPr marL="171450" indent="-171450">
              <a:buFontTx/>
              <a:buChar char="-"/>
            </a:pPr>
            <a:r>
              <a:rPr lang="sv-SE" dirty="0"/>
              <a:t>Prata om att vi tar för mycket utvisningar, många i abuse-familjen och en hel del för att man inte åker tillräckligt med skridskor (hakningar och slashingar), detta måste bli bättre</a:t>
            </a:r>
          </a:p>
          <a:p>
            <a:pPr marL="171450" indent="-171450">
              <a:buFontTx/>
              <a:buChar char="-"/>
            </a:pPr>
            <a:r>
              <a:rPr lang="sv-SE" dirty="0"/>
              <a:t>Prata om beteende generellt mellan varandra eftersom vi fortfarande kan vara lite hårda i tonen mot varandra under match och träning</a:t>
            </a:r>
          </a:p>
          <a:p>
            <a:pPr marL="0" indent="0">
              <a:buFontTx/>
              <a:buNone/>
            </a:pPr>
            <a:endParaRPr lang="sv-SE" dirty="0"/>
          </a:p>
          <a:p>
            <a:pPr marL="0" indent="0">
              <a:buFontTx/>
              <a:buNone/>
            </a:pPr>
            <a:endParaRPr lang="sv-SE" dirty="0"/>
          </a:p>
          <a:p>
            <a:pPr marL="0" indent="0">
              <a:buFontTx/>
              <a:buNone/>
            </a:pPr>
            <a:r>
              <a:rPr lang="sv-SE" dirty="0" err="1"/>
              <a:t>Materialarna</a:t>
            </a:r>
            <a:r>
              <a:rPr lang="sv-SE" dirty="0"/>
              <a:t>: </a:t>
            </a:r>
          </a:p>
          <a:p>
            <a:pPr marL="171450" indent="-171450">
              <a:buFontTx/>
              <a:buChar char="-"/>
            </a:pPr>
            <a:r>
              <a:rPr lang="sv-SE" dirty="0"/>
              <a:t>Vattenflaskor måste skickas med killarna eftersom flaskorna laget fixat ofta försvinner när det är träning med U13/U15. </a:t>
            </a:r>
            <a:r>
              <a:rPr lang="sv-SE" dirty="0" err="1"/>
              <a:t>Materialarna</a:t>
            </a:r>
            <a:r>
              <a:rPr lang="sv-SE" dirty="0"/>
              <a:t> har fått gå och leta flaskor i andra lags förråd så till </a:t>
            </a:r>
            <a:r>
              <a:rPr lang="sv-SE" dirty="0" err="1"/>
              <a:t>fys</a:t>
            </a:r>
            <a:r>
              <a:rPr lang="sv-SE" dirty="0"/>
              <a:t> och sådana träningar ska andra flaskor användas</a:t>
            </a:r>
          </a:p>
          <a:p>
            <a:pPr marL="171450" indent="-171450">
              <a:buFontTx/>
              <a:buChar char="-"/>
            </a:pPr>
            <a:r>
              <a:rPr lang="sv-SE" dirty="0"/>
              <a:t>Träningströjor försvinner vid träning med andra lag, viktigt att vi kommande säsong tänker på att där man tränar använder man tröjor</a:t>
            </a:r>
          </a:p>
        </p:txBody>
      </p:sp>
      <p:sp>
        <p:nvSpPr>
          <p:cNvPr id="4" name="Platshållare för bildnummer 3">
            <a:extLst>
              <a:ext uri="{FF2B5EF4-FFF2-40B4-BE49-F238E27FC236}">
                <a16:creationId xmlns:a16="http://schemas.microsoft.com/office/drawing/2014/main" id="{5E14E4CF-802C-2F49-52C3-238561C4ABCB}"/>
              </a:ext>
            </a:extLst>
          </p:cNvPr>
          <p:cNvSpPr>
            <a:spLocks noGrp="1"/>
          </p:cNvSpPr>
          <p:nvPr>
            <p:ph type="sldNum" sz="quarter" idx="5"/>
          </p:nvPr>
        </p:nvSpPr>
        <p:spPr/>
        <p:txBody>
          <a:bodyPr/>
          <a:lstStyle/>
          <a:p>
            <a:fld id="{25871AAC-6B85-4579-B9D4-E92DD5A8AF94}" type="slidenum">
              <a:rPr lang="sv-SE" smtClean="0"/>
              <a:t>4</a:t>
            </a:fld>
            <a:endParaRPr lang="sv-SE"/>
          </a:p>
        </p:txBody>
      </p:sp>
    </p:spTree>
    <p:extLst>
      <p:ext uri="{BB962C8B-B14F-4D97-AF65-F5344CB8AC3E}">
        <p14:creationId xmlns:p14="http://schemas.microsoft.com/office/powerpoint/2010/main" val="1860001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BC5A2-ABC6-DFE4-388C-604340F85B0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88C8883-373A-7633-E9D3-EF866E400EFF}"/>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0CF0FBD7-D2B4-EB57-4F29-F2F44EB2FF28}"/>
              </a:ext>
            </a:extLst>
          </p:cNvPr>
          <p:cNvSpPr>
            <a:spLocks noGrp="1"/>
          </p:cNvSpPr>
          <p:nvPr>
            <p:ph type="body" idx="1"/>
          </p:nvPr>
        </p:nvSpPr>
        <p:spPr/>
        <p:txBody>
          <a:bodyPr/>
          <a:lstStyle/>
          <a:p>
            <a:pPr marL="0" indent="0">
              <a:buFontTx/>
              <a:buNone/>
            </a:pPr>
            <a:r>
              <a:rPr lang="sv-SE" dirty="0"/>
              <a:t>Säsongen har fungerat bra på det stora hela. Stundtals i slutet av säsongen för lite </a:t>
            </a:r>
            <a:r>
              <a:rPr lang="sv-SE" dirty="0" err="1"/>
              <a:t>ispass</a:t>
            </a:r>
            <a:r>
              <a:rPr lang="sv-SE" dirty="0"/>
              <a:t>, men tränarna har hållit igång med </a:t>
            </a:r>
            <a:r>
              <a:rPr lang="sv-SE" dirty="0" err="1"/>
              <a:t>fysen</a:t>
            </a:r>
            <a:r>
              <a:rPr lang="sv-SE" dirty="0"/>
              <a:t> istället då. Det pågår ett arbete från föreningarnas sida gällande nästa säsongs </a:t>
            </a:r>
            <a:r>
              <a:rPr lang="sv-SE" dirty="0" err="1"/>
              <a:t>isplanering</a:t>
            </a:r>
            <a:r>
              <a:rPr lang="sv-SE" dirty="0"/>
              <a:t> så vi hoppas det ska bli bättre framåt. </a:t>
            </a:r>
          </a:p>
          <a:p>
            <a:pPr marL="0" indent="0">
              <a:buFontTx/>
              <a:buNone/>
            </a:pPr>
            <a:endParaRPr lang="sv-SE" dirty="0"/>
          </a:p>
          <a:p>
            <a:pPr marL="0" indent="0">
              <a:buFontTx/>
              <a:buNone/>
            </a:pPr>
            <a:r>
              <a:rPr lang="sv-SE" dirty="0"/>
              <a:t>Kul att det fungerade bra med spel i två serier och fina resultat i båda serierna. En förstaplats och en femteplats där serien var väldigt jämn så vi är på en femteplats bara 3 poäng efter serievinnaren. </a:t>
            </a:r>
          </a:p>
          <a:p>
            <a:pPr marL="0" indent="0">
              <a:buFontTx/>
              <a:buNone/>
            </a:pPr>
            <a:endParaRPr lang="sv-SE" dirty="0"/>
          </a:p>
          <a:p>
            <a:pPr marL="0" indent="0">
              <a:buFontTx/>
              <a:buNone/>
            </a:pPr>
            <a:r>
              <a:rPr lang="sv-SE" dirty="0"/>
              <a:t>Cuperna blev det ju som bekant väldigt stökigt med </a:t>
            </a:r>
            <a:r>
              <a:rPr lang="sv-SE" dirty="0" err="1"/>
              <a:t>pga</a:t>
            </a:r>
            <a:r>
              <a:rPr lang="sv-SE" dirty="0"/>
              <a:t> många inställda cuper. Detta gjorde att alla cuper hamnade i slutet av säsongen och säsongen avslutades väldigt intensivt. Detta var ju inte ambitionen så förhoppningsvis ser det inte likadant ut nästa säsong. </a:t>
            </a:r>
          </a:p>
          <a:p>
            <a:pPr marL="0" indent="0">
              <a:buFontTx/>
              <a:buNone/>
            </a:pPr>
            <a:endParaRPr lang="sv-SE" dirty="0"/>
          </a:p>
          <a:p>
            <a:pPr marL="0" indent="0">
              <a:buFontTx/>
              <a:buNone/>
            </a:pPr>
            <a:r>
              <a:rPr lang="sv-SE" dirty="0"/>
              <a:t>Vad tränarna tar med från säsongen till nästa och till dialoger under uppstart: </a:t>
            </a:r>
          </a:p>
          <a:p>
            <a:pPr marL="171450" indent="-171450">
              <a:buFontTx/>
              <a:buChar char="-"/>
            </a:pPr>
            <a:r>
              <a:rPr lang="sv-SE" dirty="0"/>
              <a:t>Mer och bättre passningsspel överlag inom hela laget</a:t>
            </a:r>
          </a:p>
          <a:p>
            <a:pPr marL="171450" indent="-171450">
              <a:buFontTx/>
              <a:buChar char="-"/>
            </a:pPr>
            <a:r>
              <a:rPr lang="sv-SE" dirty="0"/>
              <a:t>Prata om att vi tar för mycket utvisningar, många i abuse-familjen och en hel del för att man inte åker tillräckligt med skridskor (hakningar och slashingar), detta måste bli bättre</a:t>
            </a:r>
          </a:p>
          <a:p>
            <a:pPr marL="171450" indent="-171450">
              <a:buFontTx/>
              <a:buChar char="-"/>
            </a:pPr>
            <a:r>
              <a:rPr lang="sv-SE" dirty="0"/>
              <a:t>Prata om beteende generellt mellan varandra eftersom vi fortfarande kan vara lite hårda i tonen mot varandra under match och träning</a:t>
            </a:r>
          </a:p>
          <a:p>
            <a:pPr marL="0" indent="0">
              <a:buFontTx/>
              <a:buNone/>
            </a:pPr>
            <a:endParaRPr lang="sv-SE" dirty="0"/>
          </a:p>
          <a:p>
            <a:pPr marL="0" indent="0">
              <a:buFontTx/>
              <a:buNone/>
            </a:pPr>
            <a:endParaRPr lang="sv-SE" dirty="0"/>
          </a:p>
          <a:p>
            <a:pPr marL="0" indent="0">
              <a:buFontTx/>
              <a:buNone/>
            </a:pPr>
            <a:r>
              <a:rPr lang="sv-SE" dirty="0" err="1"/>
              <a:t>Materialarna</a:t>
            </a:r>
            <a:r>
              <a:rPr lang="sv-SE" dirty="0"/>
              <a:t>: </a:t>
            </a:r>
          </a:p>
          <a:p>
            <a:pPr marL="171450" indent="-171450">
              <a:buFontTx/>
              <a:buChar char="-"/>
            </a:pPr>
            <a:r>
              <a:rPr lang="sv-SE" dirty="0"/>
              <a:t>Vattenflaskor måste skickas med killarna eftersom flaskorna laget fixat ofta försvinner när det är träning med U13/U15. </a:t>
            </a:r>
            <a:r>
              <a:rPr lang="sv-SE" dirty="0" err="1"/>
              <a:t>Materialarna</a:t>
            </a:r>
            <a:r>
              <a:rPr lang="sv-SE" dirty="0"/>
              <a:t> har fått gå och leta flaskor i andra lags förråd så till </a:t>
            </a:r>
            <a:r>
              <a:rPr lang="sv-SE" dirty="0" err="1"/>
              <a:t>fys</a:t>
            </a:r>
            <a:r>
              <a:rPr lang="sv-SE" dirty="0"/>
              <a:t> och sådana träningar ska andra flaskor användas</a:t>
            </a:r>
          </a:p>
          <a:p>
            <a:pPr marL="171450" indent="-171450">
              <a:buFontTx/>
              <a:buChar char="-"/>
            </a:pPr>
            <a:r>
              <a:rPr lang="sv-SE" dirty="0"/>
              <a:t>Träningströjor försvinner vid träning med andra lag, viktigt att vi kommande säsong tänker på att där man tränar använder man tröjor</a:t>
            </a:r>
          </a:p>
        </p:txBody>
      </p:sp>
      <p:sp>
        <p:nvSpPr>
          <p:cNvPr id="4" name="Platshållare för bildnummer 3">
            <a:extLst>
              <a:ext uri="{FF2B5EF4-FFF2-40B4-BE49-F238E27FC236}">
                <a16:creationId xmlns:a16="http://schemas.microsoft.com/office/drawing/2014/main" id="{5B236AED-9546-B9EC-448E-DB68ACA52A8D}"/>
              </a:ext>
            </a:extLst>
          </p:cNvPr>
          <p:cNvSpPr>
            <a:spLocks noGrp="1"/>
          </p:cNvSpPr>
          <p:nvPr>
            <p:ph type="sldNum" sz="quarter" idx="5"/>
          </p:nvPr>
        </p:nvSpPr>
        <p:spPr/>
        <p:txBody>
          <a:bodyPr/>
          <a:lstStyle/>
          <a:p>
            <a:fld id="{25871AAC-6B85-4579-B9D4-E92DD5A8AF94}" type="slidenum">
              <a:rPr lang="sv-SE" smtClean="0"/>
              <a:t>5</a:t>
            </a:fld>
            <a:endParaRPr lang="sv-SE"/>
          </a:p>
        </p:txBody>
      </p:sp>
    </p:spTree>
    <p:extLst>
      <p:ext uri="{BB962C8B-B14F-4D97-AF65-F5344CB8AC3E}">
        <p14:creationId xmlns:p14="http://schemas.microsoft.com/office/powerpoint/2010/main" val="2108121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 typeface="Arial" panose="020B0604020202020204" pitchFamily="34" charset="0"/>
              <a:buNone/>
            </a:pPr>
            <a:r>
              <a:rPr lang="sv-SE" dirty="0"/>
              <a:t>Reglerna är gamla nu, men fortfarande gällande och något ledarna kommer jobba med mer under kommande säsong</a:t>
            </a:r>
          </a:p>
          <a:p>
            <a:pPr marL="171450" indent="-171450">
              <a:buFont typeface="Arial" panose="020B0604020202020204" pitchFamily="34" charset="0"/>
              <a:buChar char="•"/>
            </a:pPr>
            <a:r>
              <a:rPr lang="sv-SE" dirty="0"/>
              <a:t>Första regeln killarna har </a:t>
            </a:r>
            <a:r>
              <a:rPr lang="sv-SE" dirty="0" err="1"/>
              <a:t>har</a:t>
            </a:r>
            <a:r>
              <a:rPr lang="sv-SE" dirty="0"/>
              <a:t> verkligen förbättrats under året. </a:t>
            </a:r>
          </a:p>
          <a:p>
            <a:pPr marL="171450" indent="-171450">
              <a:buFont typeface="Arial" panose="020B0604020202020204" pitchFamily="34" charset="0"/>
              <a:buChar char="•"/>
            </a:pPr>
            <a:r>
              <a:rPr lang="sv-SE" dirty="0"/>
              <a:t>I match- och tävlingssituation kan det fortfarande rinna över lite och det blir en hård ton, men överlag en fin grupp. </a:t>
            </a:r>
          </a:p>
          <a:p>
            <a:pPr marL="171450" indent="-171450">
              <a:buFont typeface="Arial" panose="020B0604020202020204" pitchFamily="34" charset="0"/>
              <a:buChar char="•"/>
            </a:pPr>
            <a:r>
              <a:rPr lang="sv-SE" dirty="0"/>
              <a:t>Dom sköter omklädningsrum och förråd så bra som man kan förvänta sig av 13-14 åringar. Viktigt att dom fortsätter låta bli varandras grejer!</a:t>
            </a:r>
          </a:p>
          <a:p>
            <a:pPr marL="171450" indent="-171450">
              <a:buFont typeface="Arial" panose="020B0604020202020204" pitchFamily="34" charset="0"/>
              <a:buChar char="•"/>
            </a:pPr>
            <a:r>
              <a:rPr lang="sv-SE" dirty="0"/>
              <a:t>Dessvärre har punkten att komma i tid, särskilt viktigt till match, inte alltid skötts så bra under den gångna säsongen. Här har det gått åt fel håll. </a:t>
            </a:r>
          </a:p>
          <a:p>
            <a:pPr marL="171450" indent="-171450">
              <a:buFont typeface="Arial" panose="020B0604020202020204" pitchFamily="34" charset="0"/>
              <a:buChar char="•"/>
            </a:pPr>
            <a:r>
              <a:rPr lang="sv-SE" dirty="0"/>
              <a:t>Mobilerna jobbar vi fortfarande på med. </a:t>
            </a:r>
          </a:p>
          <a:p>
            <a:pPr marL="171450" indent="-171450">
              <a:buFont typeface="Arial" panose="020B0604020202020204" pitchFamily="34" charset="0"/>
              <a:buChar char="•"/>
            </a:pPr>
            <a:r>
              <a:rPr lang="sv-SE" dirty="0"/>
              <a:t>Överlag OK men utvecklingspotential finns såklart</a:t>
            </a:r>
          </a:p>
        </p:txBody>
      </p:sp>
      <p:sp>
        <p:nvSpPr>
          <p:cNvPr id="4" name="Platshållare för bildnummer 3"/>
          <p:cNvSpPr>
            <a:spLocks noGrp="1"/>
          </p:cNvSpPr>
          <p:nvPr>
            <p:ph type="sldNum" sz="quarter" idx="5"/>
          </p:nvPr>
        </p:nvSpPr>
        <p:spPr/>
        <p:txBody>
          <a:bodyPr/>
          <a:lstStyle/>
          <a:p>
            <a:fld id="{25871AAC-6B85-4579-B9D4-E92DD5A8AF94}" type="slidenum">
              <a:rPr lang="sv-SE" smtClean="0"/>
              <a:t>6</a:t>
            </a:fld>
            <a:endParaRPr lang="sv-SE"/>
          </a:p>
        </p:txBody>
      </p:sp>
    </p:spTree>
    <p:extLst>
      <p:ext uri="{BB962C8B-B14F-4D97-AF65-F5344CB8AC3E}">
        <p14:creationId xmlns:p14="http://schemas.microsoft.com/office/powerpoint/2010/main" val="30050832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Tx/>
              <a:buChar char="-"/>
            </a:pPr>
            <a:r>
              <a:rPr lang="sv-SE" dirty="0"/>
              <a:t>Ni alla har gjort ett helt otroligt bra år med jobb och försäljningar, helt otroligt skönt att vara lagledare för en grupp killar och föräldrar som hugger i och hjälper till. </a:t>
            </a:r>
          </a:p>
          <a:p>
            <a:pPr marL="171450" indent="-171450">
              <a:buFontTx/>
              <a:buChar char="-"/>
            </a:pPr>
            <a:endParaRPr lang="sv-SE" dirty="0"/>
          </a:p>
          <a:p>
            <a:pPr marL="0" indent="0">
              <a:buFontTx/>
              <a:buNone/>
            </a:pPr>
            <a:r>
              <a:rPr lang="sv-SE" dirty="0"/>
              <a:t>Intäkter:</a:t>
            </a:r>
          </a:p>
          <a:p>
            <a:pPr marL="171450" indent="-171450">
              <a:buFontTx/>
              <a:buChar char="-"/>
            </a:pPr>
            <a:r>
              <a:rPr lang="sv-SE" dirty="0"/>
              <a:t>Totalt har vi dragit in 207 600 kronor i år! </a:t>
            </a:r>
          </a:p>
          <a:p>
            <a:pPr marL="171450" indent="-171450">
              <a:buFontTx/>
              <a:buChar char="-"/>
            </a:pPr>
            <a:r>
              <a:rPr lang="sv-SE" dirty="0"/>
              <a:t>46000+137200+24400=207600</a:t>
            </a:r>
          </a:p>
          <a:p>
            <a:pPr marL="171450" indent="-171450">
              <a:buFontTx/>
              <a:buChar char="-"/>
            </a:pPr>
            <a:endParaRPr lang="sv-SE" dirty="0"/>
          </a:p>
          <a:p>
            <a:pPr marL="171450" indent="-171450">
              <a:buFontTx/>
              <a:buChar char="-"/>
            </a:pPr>
            <a:r>
              <a:rPr lang="sv-SE" dirty="0"/>
              <a:t>Kvar efter föregående år 73 000 </a:t>
            </a:r>
          </a:p>
          <a:p>
            <a:pPr marL="171450" indent="-171450">
              <a:buFontTx/>
              <a:buChar char="-"/>
            </a:pPr>
            <a:endParaRPr lang="sv-SE" b="1" dirty="0"/>
          </a:p>
          <a:p>
            <a:pPr marL="171450" indent="-171450">
              <a:buFontTx/>
              <a:buChar char="-"/>
            </a:pPr>
            <a:r>
              <a:rPr lang="sv-SE" b="1" dirty="0"/>
              <a:t>=279600 intäkter</a:t>
            </a:r>
          </a:p>
          <a:p>
            <a:pPr marL="171450" indent="-171450">
              <a:buFontTx/>
              <a:buChar char="-"/>
            </a:pPr>
            <a:endParaRPr lang="sv-SE" dirty="0"/>
          </a:p>
          <a:p>
            <a:pPr marL="0" indent="0">
              <a:buFontTx/>
              <a:buNone/>
            </a:pPr>
            <a:r>
              <a:rPr lang="sv-SE" dirty="0"/>
              <a:t>Utgifter:</a:t>
            </a:r>
          </a:p>
          <a:p>
            <a:pPr marL="171450" indent="-171450">
              <a:buFontTx/>
              <a:buChar char="-"/>
            </a:pPr>
            <a:r>
              <a:rPr lang="sv-SE" dirty="0"/>
              <a:t>Domare 20 000 kr</a:t>
            </a:r>
          </a:p>
          <a:p>
            <a:pPr marL="171450" indent="-171450">
              <a:buFontTx/>
              <a:buChar char="-"/>
            </a:pPr>
            <a:r>
              <a:rPr lang="sv-SE" dirty="0"/>
              <a:t>Cupavgifter 36 000 kr (extra ledare, lagavgifter, anmälningsavgifter </a:t>
            </a:r>
            <a:r>
              <a:rPr lang="sv-SE" dirty="0" err="1"/>
              <a:t>etc</a:t>
            </a:r>
            <a:r>
              <a:rPr lang="sv-SE" dirty="0"/>
              <a:t>)</a:t>
            </a:r>
          </a:p>
          <a:p>
            <a:pPr marL="171450" indent="-171450">
              <a:buFontTx/>
              <a:buChar char="-"/>
            </a:pPr>
            <a:r>
              <a:rPr lang="sv-SE" dirty="0"/>
              <a:t>Kläder 5000 kr</a:t>
            </a:r>
          </a:p>
          <a:p>
            <a:pPr marL="171450" indent="-171450">
              <a:buFontTx/>
              <a:buChar char="-"/>
            </a:pPr>
            <a:r>
              <a:rPr lang="sv-SE" dirty="0"/>
              <a:t>Fondering 60000 kr </a:t>
            </a:r>
          </a:p>
          <a:p>
            <a:pPr marL="171450" indent="-171450">
              <a:buFontTx/>
              <a:buChar char="-"/>
            </a:pPr>
            <a:r>
              <a:rPr lang="sv-SE" dirty="0"/>
              <a:t>Hallhyror </a:t>
            </a:r>
            <a:r>
              <a:rPr lang="sv-SE" dirty="0" err="1"/>
              <a:t>etc</a:t>
            </a:r>
            <a:r>
              <a:rPr lang="sv-SE" dirty="0"/>
              <a:t> 2000 kr</a:t>
            </a:r>
          </a:p>
          <a:p>
            <a:pPr marL="171450" indent="-171450">
              <a:buFontTx/>
              <a:buChar char="-"/>
            </a:pPr>
            <a:r>
              <a:rPr lang="sv-SE" dirty="0"/>
              <a:t>Övrigt material och avslutningar 7000 kr</a:t>
            </a:r>
          </a:p>
          <a:p>
            <a:pPr marL="171450" indent="-171450">
              <a:buFontTx/>
              <a:buChar char="-"/>
            </a:pPr>
            <a:r>
              <a:rPr lang="sv-SE" dirty="0"/>
              <a:t>Bank </a:t>
            </a:r>
            <a:r>
              <a:rPr lang="sv-SE" dirty="0" err="1"/>
              <a:t>etc</a:t>
            </a:r>
            <a:r>
              <a:rPr lang="sv-SE" dirty="0"/>
              <a:t> 1000 kr </a:t>
            </a:r>
          </a:p>
          <a:p>
            <a:pPr marL="171450" indent="-171450">
              <a:buFontTx/>
              <a:buChar char="-"/>
            </a:pPr>
            <a:r>
              <a:rPr lang="sv-SE" dirty="0" err="1"/>
              <a:t>etc</a:t>
            </a:r>
            <a:r>
              <a:rPr lang="sv-SE" dirty="0"/>
              <a:t>…</a:t>
            </a:r>
          </a:p>
          <a:p>
            <a:pPr marL="171450" indent="-171450">
              <a:buFontTx/>
              <a:buChar char="-"/>
            </a:pPr>
            <a:endParaRPr lang="sv-SE" b="1" dirty="0"/>
          </a:p>
          <a:p>
            <a:pPr marL="171450" indent="-171450">
              <a:buFontTx/>
              <a:buChar char="-"/>
            </a:pPr>
            <a:r>
              <a:rPr lang="sv-SE" b="1" dirty="0"/>
              <a:t>=121 000 kr utgifter</a:t>
            </a:r>
          </a:p>
          <a:p>
            <a:pPr marL="171450" indent="-171450">
              <a:buFontTx/>
              <a:buChar char="-"/>
            </a:pPr>
            <a:endParaRPr lang="sv-SE" b="1" dirty="0"/>
          </a:p>
          <a:p>
            <a:pPr marL="171450" indent="-171450">
              <a:buFontTx/>
              <a:buChar char="-"/>
            </a:pPr>
            <a:endParaRPr lang="sv-SE" b="1" dirty="0"/>
          </a:p>
          <a:p>
            <a:pPr marL="171450" indent="-171450">
              <a:buFontTx/>
              <a:buChar char="-"/>
            </a:pPr>
            <a:r>
              <a:rPr lang="sv-SE" b="1" dirty="0"/>
              <a:t>TOTALT på konto efter säsongsavslut ca.150 000 kr</a:t>
            </a:r>
          </a:p>
        </p:txBody>
      </p:sp>
      <p:sp>
        <p:nvSpPr>
          <p:cNvPr id="4" name="Platshållare för bildnummer 3"/>
          <p:cNvSpPr>
            <a:spLocks noGrp="1"/>
          </p:cNvSpPr>
          <p:nvPr>
            <p:ph type="sldNum" sz="quarter" idx="5"/>
          </p:nvPr>
        </p:nvSpPr>
        <p:spPr/>
        <p:txBody>
          <a:bodyPr/>
          <a:lstStyle/>
          <a:p>
            <a:fld id="{25871AAC-6B85-4579-B9D4-E92DD5A8AF94}" type="slidenum">
              <a:rPr lang="sv-SE" smtClean="0"/>
              <a:t>7</a:t>
            </a:fld>
            <a:endParaRPr lang="sv-SE"/>
          </a:p>
        </p:txBody>
      </p:sp>
    </p:spTree>
    <p:extLst>
      <p:ext uri="{BB962C8B-B14F-4D97-AF65-F5344CB8AC3E}">
        <p14:creationId xmlns:p14="http://schemas.microsoft.com/office/powerpoint/2010/main" val="39432903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35E6E-F3FA-2E28-4EE6-E927CA21809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DA7BE81-9A71-0C87-A474-70E70294C24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C3EDADB-2179-37C9-F4A7-88B9A1D55E03}"/>
              </a:ext>
            </a:extLst>
          </p:cNvPr>
          <p:cNvSpPr>
            <a:spLocks noGrp="1"/>
          </p:cNvSpPr>
          <p:nvPr>
            <p:ph type="body" idx="1"/>
          </p:nvPr>
        </p:nvSpPr>
        <p:spPr/>
        <p:txBody>
          <a:bodyPr/>
          <a:lstStyle/>
          <a:p>
            <a:pPr marL="171450" indent="-171450">
              <a:buFontTx/>
              <a:buChar char="-"/>
            </a:pPr>
            <a:endParaRPr lang="sv-SE" b="1" dirty="0"/>
          </a:p>
        </p:txBody>
      </p:sp>
      <p:sp>
        <p:nvSpPr>
          <p:cNvPr id="4" name="Platshållare för bildnummer 3">
            <a:extLst>
              <a:ext uri="{FF2B5EF4-FFF2-40B4-BE49-F238E27FC236}">
                <a16:creationId xmlns:a16="http://schemas.microsoft.com/office/drawing/2014/main" id="{564D4E53-0098-D23F-6DA2-6406E8066E35}"/>
              </a:ext>
            </a:extLst>
          </p:cNvPr>
          <p:cNvSpPr>
            <a:spLocks noGrp="1"/>
          </p:cNvSpPr>
          <p:nvPr>
            <p:ph type="sldNum" sz="quarter" idx="5"/>
          </p:nvPr>
        </p:nvSpPr>
        <p:spPr/>
        <p:txBody>
          <a:bodyPr/>
          <a:lstStyle/>
          <a:p>
            <a:fld id="{25871AAC-6B85-4579-B9D4-E92DD5A8AF94}" type="slidenum">
              <a:rPr lang="sv-SE" smtClean="0"/>
              <a:t>8</a:t>
            </a:fld>
            <a:endParaRPr lang="sv-SE"/>
          </a:p>
        </p:txBody>
      </p:sp>
    </p:spTree>
    <p:extLst>
      <p:ext uri="{BB962C8B-B14F-4D97-AF65-F5344CB8AC3E}">
        <p14:creationId xmlns:p14="http://schemas.microsoft.com/office/powerpoint/2010/main" val="34926457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4865B-2977-D098-DFF1-6DAB03074C5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C0D2FC2-B5D3-4F83-1851-C3ADA57153A3}"/>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51D2A46D-C0C3-6F36-09BC-27BB43DB9D10}"/>
              </a:ext>
            </a:extLst>
          </p:cNvPr>
          <p:cNvSpPr>
            <a:spLocks noGrp="1"/>
          </p:cNvSpPr>
          <p:nvPr>
            <p:ph type="body" idx="1"/>
          </p:nvPr>
        </p:nvSpPr>
        <p:spPr/>
        <p:txBody>
          <a:bodyPr/>
          <a:lstStyle/>
          <a:p>
            <a:pPr marL="171450" indent="-171450">
              <a:buFontTx/>
              <a:buChar char="-"/>
            </a:pPr>
            <a:r>
              <a:rPr lang="sv-SE" dirty="0"/>
              <a:t>Sannolikt två lag i U15/U16 för att killarna ska få bra med matcher</a:t>
            </a:r>
          </a:p>
          <a:p>
            <a:pPr marL="171450" indent="-171450">
              <a:buFontTx/>
              <a:buChar char="-"/>
            </a:pPr>
            <a:r>
              <a:rPr lang="sv-SE" dirty="0"/>
              <a:t>Ett lag i U16 RN och där kommer max 4 födda 2012 få spela match (per match). Planen är att rulla på fler i träning, inga fasta platser för spelare födda 2012 i U16 RN-truppen.</a:t>
            </a:r>
            <a:br>
              <a:rPr lang="sv-SE" dirty="0"/>
            </a:br>
            <a:r>
              <a:rPr lang="sv-SE" dirty="0"/>
              <a:t>Vid bortamatchspel med U16 kommer de spelare som eventuellt åker med från U15 att betala en ”</a:t>
            </a:r>
            <a:r>
              <a:rPr lang="sv-SE" dirty="0" err="1"/>
              <a:t>resepeng</a:t>
            </a:r>
            <a:r>
              <a:rPr lang="sv-SE" dirty="0"/>
              <a:t>”. Det kommer sannolikt även spelarna från U16 att göra då dom har lite knapert med pengar i kassan så det blir ingen större skillnad. Men jag vill att ni ska vara medvetna om det redan från start! Självkostnadspris. </a:t>
            </a:r>
          </a:p>
          <a:p>
            <a:pPr marL="171450" indent="-171450">
              <a:buFontTx/>
              <a:buChar char="-"/>
            </a:pPr>
            <a:r>
              <a:rPr lang="sv-SE" dirty="0"/>
              <a:t>Njurunda behöver sannolikt fortsätta samarbetet för att kunna fortsätta bedriva verksamhet i U15/U16, så det tänker vi att vi ska fortsätta bygga på. Kommande säsong kommer behovet sannolikt se annorlunda ut men det får vi ta framåt när vi vet hur alla respektive trupper kommer se ut. </a:t>
            </a:r>
            <a:br>
              <a:rPr lang="sv-SE" dirty="0"/>
            </a:br>
            <a:endParaRPr lang="sv-SE" dirty="0"/>
          </a:p>
          <a:p>
            <a:pPr marL="171450" indent="-171450">
              <a:buFontTx/>
              <a:buChar char="-"/>
            </a:pPr>
            <a:r>
              <a:rPr lang="sv-SE" dirty="0"/>
              <a:t>Det kommer att vara en uppstart gemensamt under v.32 eller v.33. Till dess är förhoppningen att vi kanske också vet lite mer om vi får spelare födda 2011 till vår trupp också, plus att vi har några nya -12or också. Viktigt att få ihop gruppsammanhållning från start! </a:t>
            </a:r>
            <a:br>
              <a:rPr lang="sv-SE" dirty="0"/>
            </a:br>
            <a:endParaRPr lang="sv-SE" dirty="0"/>
          </a:p>
          <a:p>
            <a:pPr marL="171450" indent="-171450">
              <a:buFontTx/>
              <a:buChar char="-"/>
            </a:pPr>
            <a:r>
              <a:rPr lang="sv-SE" dirty="0"/>
              <a:t>Cuper kommande säsong ska vi försöka vara på tå snabbare för att öka chanserna att det inte blir så intensivt under våren som det vart i år.. Men i år har vi haft maximal otur med inställda cuper, både vår egen och dom vi skulle åka till.. </a:t>
            </a:r>
          </a:p>
          <a:p>
            <a:pPr marL="171450" indent="-171450">
              <a:buFontTx/>
              <a:buChar char="-"/>
            </a:pPr>
            <a:r>
              <a:rPr lang="sv-SE" dirty="0" err="1"/>
              <a:t>Hemmacup</a:t>
            </a:r>
            <a:r>
              <a:rPr lang="sv-SE" dirty="0"/>
              <a:t> planerad för U15 på sportlovet så nu får vi alla hjälpas åt att få in lag till denna så att vi äntligen får bjuda in lag till Gärde igen!</a:t>
            </a:r>
            <a:br>
              <a:rPr lang="sv-SE" dirty="0"/>
            </a:br>
            <a:endParaRPr lang="sv-SE" dirty="0"/>
          </a:p>
        </p:txBody>
      </p:sp>
      <p:sp>
        <p:nvSpPr>
          <p:cNvPr id="4" name="Platshållare för bildnummer 3">
            <a:extLst>
              <a:ext uri="{FF2B5EF4-FFF2-40B4-BE49-F238E27FC236}">
                <a16:creationId xmlns:a16="http://schemas.microsoft.com/office/drawing/2014/main" id="{00A19B70-7600-AD4F-865D-18E53368BFFC}"/>
              </a:ext>
            </a:extLst>
          </p:cNvPr>
          <p:cNvSpPr>
            <a:spLocks noGrp="1"/>
          </p:cNvSpPr>
          <p:nvPr>
            <p:ph type="sldNum" sz="quarter" idx="5"/>
          </p:nvPr>
        </p:nvSpPr>
        <p:spPr/>
        <p:txBody>
          <a:bodyPr/>
          <a:lstStyle/>
          <a:p>
            <a:fld id="{25871AAC-6B85-4579-B9D4-E92DD5A8AF94}" type="slidenum">
              <a:rPr lang="sv-SE" smtClean="0"/>
              <a:t>9</a:t>
            </a:fld>
            <a:endParaRPr lang="sv-SE"/>
          </a:p>
        </p:txBody>
      </p:sp>
    </p:spTree>
    <p:extLst>
      <p:ext uri="{BB962C8B-B14F-4D97-AF65-F5344CB8AC3E}">
        <p14:creationId xmlns:p14="http://schemas.microsoft.com/office/powerpoint/2010/main" val="1534199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D38D3-4746-B705-0EA5-DE2E0E88DDB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6C16C9D-A691-0A99-D4D8-F8EBD5DF905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EAE6B09-5190-596F-E29B-4B8CA5330592}"/>
              </a:ext>
            </a:extLst>
          </p:cNvPr>
          <p:cNvSpPr>
            <a:spLocks noGrp="1"/>
          </p:cNvSpPr>
          <p:nvPr>
            <p:ph type="body" idx="1"/>
          </p:nvPr>
        </p:nvSpPr>
        <p:spPr/>
        <p:txBody>
          <a:bodyPr/>
          <a:lstStyle/>
          <a:p>
            <a:pPr marL="171450" indent="-171450">
              <a:buFontTx/>
              <a:buChar char="-"/>
            </a:pPr>
            <a:endParaRPr lang="sv-SE" dirty="0"/>
          </a:p>
          <a:p>
            <a:pPr marL="171450" indent="-171450">
              <a:buFontTx/>
              <a:buChar char="-"/>
            </a:pPr>
            <a:r>
              <a:rPr lang="sv-SE" dirty="0" err="1"/>
              <a:t>Sommarfysen</a:t>
            </a:r>
            <a:r>
              <a:rPr lang="sv-SE" dirty="0"/>
              <a:t> presenteras av tränarna. Rikard och </a:t>
            </a:r>
            <a:r>
              <a:rPr lang="sv-SE" dirty="0" err="1"/>
              <a:t>Mange</a:t>
            </a:r>
            <a:r>
              <a:rPr lang="sv-SE" dirty="0"/>
              <a:t> kör 4 ggr per vecka med start kommande vecka och förväntningen är att så många som möjligt kommer på så mycket som möjligt. Har man ingen sommarsport förväntas man delta i alla </a:t>
            </a:r>
            <a:r>
              <a:rPr lang="sv-SE" dirty="0" err="1"/>
              <a:t>sommarfyspassen</a:t>
            </a:r>
            <a:r>
              <a:rPr lang="sv-SE" dirty="0"/>
              <a:t> precis som vanlig hockeysäsong. Har man en sommaridrott kommer man så mycket man kan men försöker verkligen ställa för att komma i alla fall på gympassen (torsdag 17:30 och söndag 19:00). </a:t>
            </a:r>
            <a:r>
              <a:rPr lang="sv-SE" dirty="0" err="1"/>
              <a:t>Fysen</a:t>
            </a:r>
            <a:r>
              <a:rPr lang="sv-SE" dirty="0"/>
              <a:t> är en otroligt viktig del för att sedan klara av en lång och påfrestande säsong på is, både </a:t>
            </a:r>
            <a:r>
              <a:rPr lang="sv-SE" dirty="0" err="1"/>
              <a:t>fysen</a:t>
            </a:r>
            <a:r>
              <a:rPr lang="sv-SE" dirty="0"/>
              <a:t> under sommaren och den fysträning som görs under is-säsongen. </a:t>
            </a:r>
            <a:br>
              <a:rPr lang="sv-SE" dirty="0"/>
            </a:br>
            <a:endParaRPr lang="sv-SE" dirty="0"/>
          </a:p>
          <a:p>
            <a:pPr marL="171450" indent="-171450">
              <a:buFontTx/>
              <a:buChar char="-"/>
            </a:pPr>
            <a:endParaRPr lang="sv-SE" dirty="0"/>
          </a:p>
        </p:txBody>
      </p:sp>
      <p:sp>
        <p:nvSpPr>
          <p:cNvPr id="4" name="Platshållare för bildnummer 3">
            <a:extLst>
              <a:ext uri="{FF2B5EF4-FFF2-40B4-BE49-F238E27FC236}">
                <a16:creationId xmlns:a16="http://schemas.microsoft.com/office/drawing/2014/main" id="{7E449B87-4170-1143-0A66-3FD9F018A0A5}"/>
              </a:ext>
            </a:extLst>
          </p:cNvPr>
          <p:cNvSpPr>
            <a:spLocks noGrp="1"/>
          </p:cNvSpPr>
          <p:nvPr>
            <p:ph type="sldNum" sz="quarter" idx="5"/>
          </p:nvPr>
        </p:nvSpPr>
        <p:spPr/>
        <p:txBody>
          <a:bodyPr/>
          <a:lstStyle/>
          <a:p>
            <a:fld id="{25871AAC-6B85-4579-B9D4-E92DD5A8AF94}" type="slidenum">
              <a:rPr lang="sv-SE" smtClean="0"/>
              <a:t>10</a:t>
            </a:fld>
            <a:endParaRPr lang="sv-SE"/>
          </a:p>
        </p:txBody>
      </p:sp>
    </p:spTree>
    <p:extLst>
      <p:ext uri="{BB962C8B-B14F-4D97-AF65-F5344CB8AC3E}">
        <p14:creationId xmlns:p14="http://schemas.microsoft.com/office/powerpoint/2010/main" val="32219505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Tx/>
              <a:buChar char="-"/>
            </a:pPr>
            <a:r>
              <a:rPr lang="sv-SE" dirty="0"/>
              <a:t>Väldigt snabbt läckte ju koden ut till höger och vänster så killarna har fått ta ansvar själva. Upplevelsen från oss som är på hallen väldigt ofta är att det mestadels fungerat väl. Några ggr har dörren glömts, men det har på det stora hela varit stängt enligt vad vi kommit överens om. </a:t>
            </a:r>
          </a:p>
          <a:p>
            <a:pPr marL="171450" indent="-171450">
              <a:buFontTx/>
              <a:buChar char="-"/>
            </a:pPr>
            <a:r>
              <a:rPr lang="sv-SE" dirty="0"/>
              <a:t>Sekretariatet har bemannats på frivillig basis, har det fungerat och vill ni att vi fortsätter så. Min uppfattning är att det verkar fungerat rätt bra.</a:t>
            </a:r>
          </a:p>
          <a:p>
            <a:pPr marL="171450" indent="-171450">
              <a:buFontTx/>
              <a:buChar char="-"/>
            </a:pPr>
            <a:r>
              <a:rPr lang="sv-SE" dirty="0"/>
              <a:t>Hur tycker ni att det fungerat att få sälja så som vi gjort i år. Valfritt antal av varje grej men med möjlighet att följa sin egen förtjänst via dokumentet. </a:t>
            </a:r>
          </a:p>
          <a:p>
            <a:pPr marL="171450" indent="-171450">
              <a:buFontTx/>
              <a:buChar char="-"/>
            </a:pPr>
            <a:r>
              <a:rPr lang="sv-SE" dirty="0"/>
              <a:t>Hur tycker ni det har fungerat med kommunikationen i år? Veckobrev istället för många små utskick? Personligen skickar jag hellre såhär, men önskar ni ha det på något annat sätt är jag öppen för att ändra mig. </a:t>
            </a:r>
          </a:p>
          <a:p>
            <a:pPr marL="171450" indent="-171450">
              <a:buFontTx/>
              <a:buChar char="-"/>
            </a:pPr>
            <a:endParaRPr lang="sv-SE" dirty="0"/>
          </a:p>
          <a:p>
            <a:pPr marL="171450" indent="-171450">
              <a:buFontTx/>
              <a:buChar char="-"/>
            </a:pPr>
            <a:endParaRPr lang="sv-SE" dirty="0"/>
          </a:p>
          <a:p>
            <a:pPr marL="171450" indent="-171450">
              <a:buFontTx/>
              <a:buChar char="-"/>
            </a:pPr>
            <a:r>
              <a:rPr lang="sv-SE" dirty="0"/>
              <a:t>Allt talar för att det kommande säsong kommer se annorlunda ut med </a:t>
            </a:r>
            <a:r>
              <a:rPr lang="sv-SE" dirty="0" err="1"/>
              <a:t>istillgång</a:t>
            </a:r>
            <a:r>
              <a:rPr lang="sv-SE" dirty="0"/>
              <a:t> på Gärdehov. Dialoger förs mellan föreningarna och kommunen och förhoppningen är att redan innan säsongen gemensamt kunna sätta en plan för att ha dubbla isar några veckor till under våren och inte behöva jobba med sen kommunikation av ”förlängd </a:t>
            </a:r>
            <a:r>
              <a:rPr lang="sv-SE" dirty="0" err="1"/>
              <a:t>issäsong</a:t>
            </a:r>
            <a:r>
              <a:rPr lang="sv-SE" dirty="0"/>
              <a:t>”. </a:t>
            </a:r>
          </a:p>
          <a:p>
            <a:pPr marL="171450" indent="-171450">
              <a:buFontTx/>
              <a:buChar char="-"/>
            </a:pPr>
            <a:endParaRPr lang="sv-SE" dirty="0"/>
          </a:p>
          <a:p>
            <a:pPr marL="171450" indent="-171450">
              <a:buFontTx/>
              <a:buChar char="-"/>
            </a:pPr>
            <a:r>
              <a:rPr lang="sv-SE" dirty="0"/>
              <a:t>Till kommande säsong kommer Weronica att kliva av som lagledare i laget samt alla sina uppdrag inom föreningen. </a:t>
            </a:r>
            <a:r>
              <a:rPr lang="sv-SE" dirty="0" err="1"/>
              <a:t>Gullbacks</a:t>
            </a:r>
            <a:r>
              <a:rPr lang="sv-SE" dirty="0"/>
              <a:t> ska starta ett nytt liv! Vi tackar Weronica för det enorma jobb hon lagt ner under åren, men framförallt i år i föreningen.</a:t>
            </a:r>
            <a:br>
              <a:rPr lang="sv-SE" dirty="0"/>
            </a:br>
            <a:r>
              <a:rPr lang="sv-SE" dirty="0"/>
              <a:t>Jag kommer med stor sannolikhet behöva lite understöd kommande säsong för att orka rodda allt, men det återkommer jag om vid behov. </a:t>
            </a:r>
          </a:p>
          <a:p>
            <a:pPr marL="171450" indent="-171450">
              <a:buFontTx/>
              <a:buChar char="-"/>
            </a:pPr>
            <a:endParaRPr lang="sv-SE" dirty="0"/>
          </a:p>
          <a:p>
            <a:pPr marL="171450" indent="-171450">
              <a:buFontTx/>
              <a:buChar char="-"/>
            </a:pPr>
            <a:r>
              <a:rPr lang="sv-SE" dirty="0"/>
              <a:t>Avslutningsenkät kommer skickas ut i närtid, se gärna till att killarna (och föräldrar) svarar.</a:t>
            </a:r>
          </a:p>
        </p:txBody>
      </p:sp>
      <p:sp>
        <p:nvSpPr>
          <p:cNvPr id="4" name="Platshållare för bildnummer 3"/>
          <p:cNvSpPr>
            <a:spLocks noGrp="1"/>
          </p:cNvSpPr>
          <p:nvPr>
            <p:ph type="sldNum" sz="quarter" idx="5"/>
          </p:nvPr>
        </p:nvSpPr>
        <p:spPr/>
        <p:txBody>
          <a:bodyPr/>
          <a:lstStyle/>
          <a:p>
            <a:fld id="{25871AAC-6B85-4579-B9D4-E92DD5A8AF94}" type="slidenum">
              <a:rPr lang="sv-SE" smtClean="0"/>
              <a:t>11</a:t>
            </a:fld>
            <a:endParaRPr lang="sv-SE"/>
          </a:p>
        </p:txBody>
      </p:sp>
    </p:spTree>
    <p:extLst>
      <p:ext uri="{BB962C8B-B14F-4D97-AF65-F5344CB8AC3E}">
        <p14:creationId xmlns:p14="http://schemas.microsoft.com/office/powerpoint/2010/main" val="11764884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Tx/>
              <a:buChar char="-"/>
            </a:pPr>
            <a:r>
              <a:rPr lang="sv-SE" dirty="0"/>
              <a:t>Namnlappar till vita tröjor önskas från föräldrarna, ekonomi i det? Självkostnadspris? </a:t>
            </a:r>
            <a:r>
              <a:rPr lang="sv-SE" dirty="0" err="1"/>
              <a:t>Carro</a:t>
            </a:r>
            <a:r>
              <a:rPr lang="sv-SE" dirty="0"/>
              <a:t> Backlund kom med tips på att kommunen har personer som behöver komma ut i arbete som man kanske kan anlita för att sy kanterna på lapparna. Hon kollar upp det så att vi kan komma tillbaka med vad det kommer kosta med namnlappar </a:t>
            </a:r>
            <a:r>
              <a:rPr lang="sv-SE" dirty="0" err="1"/>
              <a:t>isåfall</a:t>
            </a:r>
            <a:r>
              <a:rPr lang="sv-SE"/>
              <a:t>. </a:t>
            </a:r>
          </a:p>
          <a:p>
            <a:pPr marL="171450" indent="-171450">
              <a:buFontTx/>
              <a:buChar char="-"/>
            </a:pPr>
            <a:endParaRPr lang="sv-SE" dirty="0"/>
          </a:p>
        </p:txBody>
      </p:sp>
      <p:sp>
        <p:nvSpPr>
          <p:cNvPr id="4" name="Platshållare för bildnummer 3"/>
          <p:cNvSpPr>
            <a:spLocks noGrp="1"/>
          </p:cNvSpPr>
          <p:nvPr>
            <p:ph type="sldNum" sz="quarter" idx="5"/>
          </p:nvPr>
        </p:nvSpPr>
        <p:spPr/>
        <p:txBody>
          <a:bodyPr/>
          <a:lstStyle/>
          <a:p>
            <a:fld id="{25871AAC-6B85-4579-B9D4-E92DD5A8AF94}" type="slidenum">
              <a:rPr lang="sv-SE" smtClean="0"/>
              <a:t>12</a:t>
            </a:fld>
            <a:endParaRPr lang="sv-SE"/>
          </a:p>
        </p:txBody>
      </p:sp>
    </p:spTree>
    <p:extLst>
      <p:ext uri="{BB962C8B-B14F-4D97-AF65-F5344CB8AC3E}">
        <p14:creationId xmlns:p14="http://schemas.microsoft.com/office/powerpoint/2010/main" val="9413324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a:t>Klicka här för att ändra format</a:t>
            </a:r>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p>
        </p:txBody>
      </p:sp>
      <p:sp>
        <p:nvSpPr>
          <p:cNvPr id="4" name="Platshållare för datum 3"/>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2026-04-22</a:t>
            </a:fld>
            <a:endParaRPr lang="sv-SE"/>
          </a:p>
        </p:txBody>
      </p:sp>
      <p:sp>
        <p:nvSpPr>
          <p:cNvPr id="5" name="Platshållare för sidfot 4"/>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3599450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2026-04-22</a:t>
            </a:fld>
            <a:endParaRPr lang="sv-SE"/>
          </a:p>
        </p:txBody>
      </p:sp>
      <p:sp>
        <p:nvSpPr>
          <p:cNvPr id="5" name="Platshållare för sidfot 4"/>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295441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a:t>Klicka här för att ändra format</a:t>
            </a:r>
          </a:p>
        </p:txBody>
      </p:sp>
      <p:sp>
        <p:nvSpPr>
          <p:cNvPr id="3" name="Platshållare för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2026-04-22</a:t>
            </a:fld>
            <a:endParaRPr lang="sv-SE"/>
          </a:p>
        </p:txBody>
      </p:sp>
      <p:sp>
        <p:nvSpPr>
          <p:cNvPr id="5" name="Platshållare för sidfot 4"/>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28932812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838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172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2026-04-22</a:t>
            </a:fld>
            <a:endParaRPr lang="sv-SE"/>
          </a:p>
        </p:txBody>
      </p:sp>
      <p:sp>
        <p:nvSpPr>
          <p:cNvPr id="6" name="Platshållare för sidfot 5"/>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Platshållare för bildnummer 6"/>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3342064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a:t>Klicka här för att ändra format</a:t>
            </a:r>
          </a:p>
        </p:txBody>
      </p:sp>
      <p:sp>
        <p:nvSpPr>
          <p:cNvPr id="3" name="Platshållare för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839788" y="2505075"/>
            <a:ext cx="5157787"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p:cNvSpPr>
            <a:spLocks noGrp="1"/>
          </p:cNvSpPr>
          <p:nvPr>
            <p:ph sz="quarter" idx="4"/>
          </p:nvPr>
        </p:nvSpPr>
        <p:spPr>
          <a:xfrm>
            <a:off x="6172200" y="2505075"/>
            <a:ext cx="5183188"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2026-04-22</a:t>
            </a:fld>
            <a:endParaRPr lang="sv-SE"/>
          </a:p>
        </p:txBody>
      </p:sp>
      <p:sp>
        <p:nvSpPr>
          <p:cNvPr id="8" name="Platshållare för sidfot 7"/>
          <p:cNvSpPr>
            <a:spLocks noGrp="1"/>
          </p:cNvSpPr>
          <p:nvPr>
            <p:ph type="ftr" sz="quarter" idx="11"/>
          </p:nvPr>
        </p:nvSpPr>
        <p:spPr>
          <a:xfrm>
            <a:off x="4038600" y="6356350"/>
            <a:ext cx="4114800" cy="365125"/>
          </a:xfrm>
          <a:prstGeom prst="rect">
            <a:avLst/>
          </a:prstGeom>
        </p:spPr>
        <p:txBody>
          <a:bodyPr/>
          <a:lstStyle/>
          <a:p>
            <a:endParaRPr lang="sv-SE"/>
          </a:p>
        </p:txBody>
      </p:sp>
      <p:sp>
        <p:nvSpPr>
          <p:cNvPr id="9" name="Platshållare för bildnummer 8"/>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1493174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2026-04-22</a:t>
            </a:fld>
            <a:endParaRPr lang="sv-SE"/>
          </a:p>
        </p:txBody>
      </p:sp>
      <p:sp>
        <p:nvSpPr>
          <p:cNvPr id="4" name="Platshållare för sidfot 3"/>
          <p:cNvSpPr>
            <a:spLocks noGrp="1"/>
          </p:cNvSpPr>
          <p:nvPr>
            <p:ph type="ftr" sz="quarter" idx="11"/>
          </p:nvPr>
        </p:nvSpPr>
        <p:spPr>
          <a:xfrm>
            <a:off x="4038600" y="6356350"/>
            <a:ext cx="4114800" cy="365125"/>
          </a:xfrm>
          <a:prstGeom prst="rect">
            <a:avLst/>
          </a:prstGeom>
        </p:spPr>
        <p:txBody>
          <a:bodyPr/>
          <a:lstStyle/>
          <a:p>
            <a:endParaRPr lang="sv-SE"/>
          </a:p>
        </p:txBody>
      </p:sp>
      <p:sp>
        <p:nvSpPr>
          <p:cNvPr id="5" name="Platshållare för bildnummer 4"/>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812746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2026-04-22</a:t>
            </a:fld>
            <a:endParaRPr lang="sv-SE"/>
          </a:p>
        </p:txBody>
      </p:sp>
      <p:sp>
        <p:nvSpPr>
          <p:cNvPr id="3" name="Platshållare för sidfot 2"/>
          <p:cNvSpPr>
            <a:spLocks noGrp="1"/>
          </p:cNvSpPr>
          <p:nvPr>
            <p:ph type="ftr" sz="quarter" idx="11"/>
          </p:nvPr>
        </p:nvSpPr>
        <p:spPr>
          <a:xfrm>
            <a:off x="4038600" y="6356350"/>
            <a:ext cx="4114800" cy="365125"/>
          </a:xfrm>
          <a:prstGeom prst="rect">
            <a:avLst/>
          </a:prstGeom>
        </p:spPr>
        <p:txBody>
          <a:bodyPr/>
          <a:lstStyle/>
          <a:p>
            <a:endParaRPr lang="sv-SE"/>
          </a:p>
        </p:txBody>
      </p:sp>
      <p:sp>
        <p:nvSpPr>
          <p:cNvPr id="4" name="Platshållare för bildnummer 3"/>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1609636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innehåll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2026-04-22</a:t>
            </a:fld>
            <a:endParaRPr lang="sv-SE"/>
          </a:p>
        </p:txBody>
      </p:sp>
      <p:sp>
        <p:nvSpPr>
          <p:cNvPr id="6" name="Platshållare för sidfot 5"/>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Platshållare för bildnummer 6"/>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580125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bild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2026-04-22</a:t>
            </a:fld>
            <a:endParaRPr lang="sv-SE"/>
          </a:p>
        </p:txBody>
      </p:sp>
      <p:sp>
        <p:nvSpPr>
          <p:cNvPr id="6" name="Platshållare för sidfot 5"/>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Platshållare för bildnummer 6"/>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3102211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2026-04-22</a:t>
            </a:fld>
            <a:endParaRPr lang="sv-SE"/>
          </a:p>
        </p:txBody>
      </p:sp>
      <p:sp>
        <p:nvSpPr>
          <p:cNvPr id="5" name="Platshållare för sidfot 4"/>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472365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0" y="365125"/>
            <a:ext cx="2628900" cy="581183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838200" y="365125"/>
            <a:ext cx="7734300" cy="5811838"/>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2026-04-22</a:t>
            </a:fld>
            <a:endParaRPr lang="sv-SE"/>
          </a:p>
        </p:txBody>
      </p:sp>
      <p:sp>
        <p:nvSpPr>
          <p:cNvPr id="5" name="Platshållare för sidfot 4"/>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1363776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pic>
        <p:nvPicPr>
          <p:cNvPr id="7" name="Bildobjekt 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383794" y="5074508"/>
            <a:ext cx="1626973" cy="1626973"/>
          </a:xfrm>
          <a:prstGeom prst="rect">
            <a:avLst/>
          </a:prstGeom>
        </p:spPr>
      </p:pic>
      <p:pic>
        <p:nvPicPr>
          <p:cNvPr id="13" name="Bildobjekt 1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99131" y="-788565"/>
            <a:ext cx="11189724" cy="8849390"/>
          </a:xfrm>
          <a:prstGeom prst="rect">
            <a:avLst/>
          </a:prstGeom>
        </p:spPr>
      </p:pic>
      <p:sp>
        <p:nvSpPr>
          <p:cNvPr id="4" name="MSIPCMContentMarking" descr="{&quot;HashCode&quot;:479607474,&quot;Placement&quot;:&quot;Footer&quot;,&quot;Top&quot;:525.346863,&quot;Left&quot;:0.0,&quot;SlideWidth&quot;:960,&quot;SlideHeight&quot;:540}">
            <a:extLst>
              <a:ext uri="{FF2B5EF4-FFF2-40B4-BE49-F238E27FC236}">
                <a16:creationId xmlns:a16="http://schemas.microsoft.com/office/drawing/2014/main" id="{5FD25C77-5AFF-445A-8A27-7CDF5934198E}"/>
              </a:ext>
            </a:extLst>
          </p:cNvPr>
          <p:cNvSpPr txBox="1"/>
          <p:nvPr userDrawn="1"/>
        </p:nvSpPr>
        <p:spPr>
          <a:xfrm>
            <a:off x="0" y="6671905"/>
            <a:ext cx="1161427" cy="186095"/>
          </a:xfrm>
          <a:prstGeom prst="rect">
            <a:avLst/>
          </a:prstGeom>
          <a:noFill/>
        </p:spPr>
        <p:txBody>
          <a:bodyPr vert="horz" wrap="square" lIns="0" tIns="0" rIns="0" bIns="0" rtlCol="0" anchor="ctr" anchorCtr="1">
            <a:spAutoFit/>
          </a:bodyPr>
          <a:lstStyle/>
          <a:p>
            <a:pPr algn="l">
              <a:spcBef>
                <a:spcPts val="0"/>
              </a:spcBef>
              <a:spcAft>
                <a:spcPts val="0"/>
              </a:spcAft>
            </a:pPr>
            <a:r>
              <a:rPr lang="sv-SE" sz="600">
                <a:solidFill>
                  <a:srgbClr val="737373"/>
                </a:solidFill>
                <a:latin typeface="Arial" panose="020B0604020202020204" pitchFamily="34" charset="0"/>
              </a:rPr>
              <a:t>Confidentiality: C2 - Internal</a:t>
            </a:r>
          </a:p>
        </p:txBody>
      </p:sp>
    </p:spTree>
    <p:extLst>
      <p:ext uri="{BB962C8B-B14F-4D97-AF65-F5344CB8AC3E}">
        <p14:creationId xmlns:p14="http://schemas.microsoft.com/office/powerpoint/2010/main" val="165300789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normAutofit/>
          </a:bodyPr>
          <a:lstStyle/>
          <a:p>
            <a:r>
              <a:rPr lang="en-US" dirty="0" err="1"/>
              <a:t>Avslutande</a:t>
            </a:r>
            <a:r>
              <a:rPr lang="en-US" dirty="0"/>
              <a:t> </a:t>
            </a:r>
            <a:r>
              <a:rPr lang="en-US" dirty="0" err="1"/>
              <a:t>möte</a:t>
            </a:r>
            <a:br>
              <a:rPr lang="en-US" dirty="0"/>
            </a:br>
            <a:r>
              <a:rPr lang="en-US" dirty="0" err="1"/>
              <a:t>Säsong</a:t>
            </a:r>
            <a:r>
              <a:rPr lang="en-US" dirty="0"/>
              <a:t> 25/26</a:t>
            </a:r>
          </a:p>
        </p:txBody>
      </p:sp>
      <p:sp>
        <p:nvSpPr>
          <p:cNvPr id="3" name="Underrubrik 2"/>
          <p:cNvSpPr>
            <a:spLocks noGrp="1"/>
          </p:cNvSpPr>
          <p:nvPr>
            <p:ph type="subTitle" idx="1"/>
          </p:nvPr>
        </p:nvSpPr>
        <p:spPr/>
        <p:txBody>
          <a:bodyPr vert="horz" lIns="91440" tIns="45720" rIns="91440" bIns="45720" rtlCol="0" anchor="t">
            <a:normAutofit/>
          </a:bodyPr>
          <a:lstStyle/>
          <a:p>
            <a:r>
              <a:rPr lang="sv-SE" dirty="0"/>
              <a:t>2026-04-22</a:t>
            </a:r>
          </a:p>
          <a:p>
            <a:endParaRPr lang="sv-SE" dirty="0"/>
          </a:p>
        </p:txBody>
      </p:sp>
    </p:spTree>
    <p:extLst>
      <p:ext uri="{BB962C8B-B14F-4D97-AF65-F5344CB8AC3E}">
        <p14:creationId xmlns:p14="http://schemas.microsoft.com/office/powerpoint/2010/main" val="1255795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34B17-AE5A-4899-8FEC-E423AC47627C}"/>
              </a:ext>
            </a:extLst>
          </p:cNvPr>
          <p:cNvSpPr>
            <a:spLocks noGrp="1"/>
          </p:cNvSpPr>
          <p:nvPr>
            <p:ph type="title"/>
          </p:nvPr>
        </p:nvSpPr>
        <p:spPr/>
        <p:txBody>
          <a:bodyPr/>
          <a:lstStyle/>
          <a:p>
            <a:r>
              <a:rPr lang="en-US">
                <a:solidFill>
                  <a:schemeClr val="accent4">
                    <a:lumMod val="75000"/>
                  </a:schemeClr>
                </a:solidFill>
                <a:ea typeface="+mj-lt"/>
                <a:cs typeface="+mj-lt"/>
              </a:rPr>
              <a:t>Agenda</a:t>
            </a:r>
            <a:endParaRPr lang="sv-SE">
              <a:solidFill>
                <a:schemeClr val="accent4">
                  <a:lumMod val="75000"/>
                </a:schemeClr>
              </a:solidFill>
              <a:ea typeface="+mj-lt"/>
              <a:cs typeface="+mj-lt"/>
            </a:endParaRPr>
          </a:p>
        </p:txBody>
      </p:sp>
      <p:sp>
        <p:nvSpPr>
          <p:cNvPr id="3" name="Content Placeholder 2">
            <a:extLst>
              <a:ext uri="{FF2B5EF4-FFF2-40B4-BE49-F238E27FC236}">
                <a16:creationId xmlns:a16="http://schemas.microsoft.com/office/drawing/2014/main" id="{CDFE0ACD-426E-41CD-A2AC-DAF3FBE015A9}"/>
              </a:ext>
            </a:extLst>
          </p:cNvPr>
          <p:cNvSpPr>
            <a:spLocks noGrp="1"/>
          </p:cNvSpPr>
          <p:nvPr>
            <p:ph idx="1"/>
          </p:nvPr>
        </p:nvSpPr>
        <p:spPr/>
        <p:txBody>
          <a:bodyPr vert="horz" lIns="91440" tIns="45720" rIns="91440" bIns="45720" rtlCol="0" anchor="t">
            <a:normAutofit/>
          </a:bodyPr>
          <a:lstStyle/>
          <a:p>
            <a:r>
              <a:rPr lang="sv-SE" dirty="0"/>
              <a:t>Säsong 25/26</a:t>
            </a:r>
          </a:p>
          <a:p>
            <a:r>
              <a:rPr lang="sv-SE" dirty="0"/>
              <a:t>Ekonomi</a:t>
            </a:r>
          </a:p>
          <a:p>
            <a:r>
              <a:rPr lang="sv-SE" dirty="0"/>
              <a:t>Säsong 26/27</a:t>
            </a:r>
          </a:p>
          <a:p>
            <a:r>
              <a:rPr lang="sv-SE" dirty="0"/>
              <a:t>Övrigt &amp; frågor</a:t>
            </a:r>
          </a:p>
          <a:p>
            <a:endParaRPr lang="sv-SE" dirty="0"/>
          </a:p>
        </p:txBody>
      </p:sp>
    </p:spTree>
    <p:extLst>
      <p:ext uri="{BB962C8B-B14F-4D97-AF65-F5344CB8AC3E}">
        <p14:creationId xmlns:p14="http://schemas.microsoft.com/office/powerpoint/2010/main" val="9985936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BC125-A6CA-8FF4-AE4D-64C076A459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D060F7-7A30-164D-54EF-551FF70A09BE}"/>
              </a:ext>
            </a:extLst>
          </p:cNvPr>
          <p:cNvSpPr>
            <a:spLocks noGrp="1"/>
          </p:cNvSpPr>
          <p:nvPr>
            <p:ph type="title"/>
          </p:nvPr>
        </p:nvSpPr>
        <p:spPr/>
        <p:txBody>
          <a:bodyPr/>
          <a:lstStyle/>
          <a:p>
            <a:r>
              <a:rPr lang="en-US" dirty="0">
                <a:solidFill>
                  <a:schemeClr val="accent4">
                    <a:lumMod val="75000"/>
                  </a:schemeClr>
                </a:solidFill>
                <a:ea typeface="+mj-lt"/>
                <a:cs typeface="+mj-lt"/>
              </a:rPr>
              <a:t>Summering </a:t>
            </a:r>
            <a:r>
              <a:rPr lang="en-US" dirty="0" err="1">
                <a:solidFill>
                  <a:schemeClr val="accent4">
                    <a:lumMod val="75000"/>
                  </a:schemeClr>
                </a:solidFill>
                <a:ea typeface="+mj-lt"/>
                <a:cs typeface="+mj-lt"/>
              </a:rPr>
              <a:t>säsongen</a:t>
            </a:r>
            <a:r>
              <a:rPr lang="en-US" dirty="0">
                <a:solidFill>
                  <a:schemeClr val="accent4">
                    <a:lumMod val="75000"/>
                  </a:schemeClr>
                </a:solidFill>
                <a:ea typeface="+mj-lt"/>
                <a:cs typeface="+mj-lt"/>
              </a:rPr>
              <a:t> 25/26</a:t>
            </a:r>
            <a:endParaRPr lang="sv-SE" dirty="0">
              <a:solidFill>
                <a:schemeClr val="accent4">
                  <a:lumMod val="75000"/>
                </a:schemeClr>
              </a:solidFill>
              <a:ea typeface="+mj-lt"/>
              <a:cs typeface="+mj-lt"/>
            </a:endParaRPr>
          </a:p>
        </p:txBody>
      </p:sp>
      <p:sp>
        <p:nvSpPr>
          <p:cNvPr id="3" name="Content Placeholder 2">
            <a:extLst>
              <a:ext uri="{FF2B5EF4-FFF2-40B4-BE49-F238E27FC236}">
                <a16:creationId xmlns:a16="http://schemas.microsoft.com/office/drawing/2014/main" id="{AFD7B273-B6AD-5455-F780-9B579A06D19A}"/>
              </a:ext>
            </a:extLst>
          </p:cNvPr>
          <p:cNvSpPr>
            <a:spLocks noGrp="1"/>
          </p:cNvSpPr>
          <p:nvPr>
            <p:ph idx="1"/>
          </p:nvPr>
        </p:nvSpPr>
        <p:spPr/>
        <p:txBody>
          <a:bodyPr vert="horz" lIns="91440" tIns="45720" rIns="91440" bIns="45720" rtlCol="0" anchor="t">
            <a:normAutofit/>
          </a:bodyPr>
          <a:lstStyle/>
          <a:p>
            <a:r>
              <a:rPr lang="sv-SE" dirty="0"/>
              <a:t>Träningar</a:t>
            </a:r>
          </a:p>
          <a:p>
            <a:r>
              <a:rPr lang="sv-SE" dirty="0"/>
              <a:t>Utbyte U15 och U13 </a:t>
            </a:r>
          </a:p>
          <a:p>
            <a:r>
              <a:rPr lang="sv-SE" dirty="0"/>
              <a:t>Seriespel</a:t>
            </a:r>
          </a:p>
          <a:p>
            <a:r>
              <a:rPr lang="sv-SE" dirty="0"/>
              <a:t>Cuper </a:t>
            </a:r>
          </a:p>
          <a:p>
            <a:endParaRPr lang="sv-SE" dirty="0"/>
          </a:p>
          <a:p>
            <a:r>
              <a:rPr lang="sv-SE" dirty="0"/>
              <a:t>Slutsats och vad tränarna tar med sig till U15</a:t>
            </a:r>
          </a:p>
          <a:p>
            <a:pPr marL="0" indent="0">
              <a:buNone/>
            </a:pPr>
            <a:endParaRPr lang="sv-SE" dirty="0"/>
          </a:p>
          <a:p>
            <a:r>
              <a:rPr lang="sv-SE" dirty="0" err="1"/>
              <a:t>Materialarnas</a:t>
            </a:r>
            <a:r>
              <a:rPr lang="sv-SE" dirty="0"/>
              <a:t> tankar</a:t>
            </a:r>
          </a:p>
        </p:txBody>
      </p:sp>
    </p:spTree>
    <p:extLst>
      <p:ext uri="{BB962C8B-B14F-4D97-AF65-F5344CB8AC3E}">
        <p14:creationId xmlns:p14="http://schemas.microsoft.com/office/powerpoint/2010/main" val="862980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1D0F0-6484-DCBE-A2E2-B80E0F2AEC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F0659E-6F78-27B3-FD8A-5BC44EBFCEFB}"/>
              </a:ext>
            </a:extLst>
          </p:cNvPr>
          <p:cNvSpPr>
            <a:spLocks noGrp="1"/>
          </p:cNvSpPr>
          <p:nvPr>
            <p:ph type="title"/>
          </p:nvPr>
        </p:nvSpPr>
        <p:spPr/>
        <p:txBody>
          <a:bodyPr/>
          <a:lstStyle/>
          <a:p>
            <a:r>
              <a:rPr lang="en-US" dirty="0">
                <a:solidFill>
                  <a:schemeClr val="accent4">
                    <a:lumMod val="75000"/>
                  </a:schemeClr>
                </a:solidFill>
                <a:ea typeface="+mj-lt"/>
                <a:cs typeface="+mj-lt"/>
              </a:rPr>
              <a:t>Summering </a:t>
            </a:r>
            <a:r>
              <a:rPr lang="en-US" dirty="0" err="1">
                <a:solidFill>
                  <a:schemeClr val="accent4">
                    <a:lumMod val="75000"/>
                  </a:schemeClr>
                </a:solidFill>
                <a:ea typeface="+mj-lt"/>
                <a:cs typeface="+mj-lt"/>
              </a:rPr>
              <a:t>säsongen</a:t>
            </a:r>
            <a:r>
              <a:rPr lang="en-US" dirty="0">
                <a:solidFill>
                  <a:schemeClr val="accent4">
                    <a:lumMod val="75000"/>
                  </a:schemeClr>
                </a:solidFill>
                <a:ea typeface="+mj-lt"/>
                <a:cs typeface="+mj-lt"/>
              </a:rPr>
              <a:t> 25/26 – </a:t>
            </a:r>
            <a:r>
              <a:rPr lang="en-US" dirty="0" err="1">
                <a:solidFill>
                  <a:schemeClr val="accent4">
                    <a:lumMod val="75000"/>
                  </a:schemeClr>
                </a:solidFill>
                <a:ea typeface="+mj-lt"/>
                <a:cs typeface="+mj-lt"/>
              </a:rPr>
              <a:t>träning</a:t>
            </a:r>
            <a:endParaRPr lang="sv-SE" dirty="0">
              <a:solidFill>
                <a:schemeClr val="accent4">
                  <a:lumMod val="75000"/>
                </a:schemeClr>
              </a:solidFill>
              <a:ea typeface="+mj-lt"/>
              <a:cs typeface="+mj-lt"/>
            </a:endParaRPr>
          </a:p>
        </p:txBody>
      </p:sp>
      <p:pic>
        <p:nvPicPr>
          <p:cNvPr id="7" name="Bildobjekt 6">
            <a:extLst>
              <a:ext uri="{FF2B5EF4-FFF2-40B4-BE49-F238E27FC236}">
                <a16:creationId xmlns:a16="http://schemas.microsoft.com/office/drawing/2014/main" id="{4871B1D5-9E02-80C6-564F-A1758C304DCF}"/>
              </a:ext>
            </a:extLst>
          </p:cNvPr>
          <p:cNvPicPr>
            <a:picLocks noChangeAspect="1"/>
          </p:cNvPicPr>
          <p:nvPr/>
        </p:nvPicPr>
        <p:blipFill>
          <a:blip r:embed="rId3"/>
          <a:stretch>
            <a:fillRect/>
          </a:stretch>
        </p:blipFill>
        <p:spPr>
          <a:xfrm>
            <a:off x="7524925" y="1877034"/>
            <a:ext cx="4549534" cy="3756986"/>
          </a:xfrm>
          <a:prstGeom prst="rect">
            <a:avLst/>
          </a:prstGeom>
        </p:spPr>
      </p:pic>
      <p:pic>
        <p:nvPicPr>
          <p:cNvPr id="10" name="Platshållare för innehåll 9">
            <a:extLst>
              <a:ext uri="{FF2B5EF4-FFF2-40B4-BE49-F238E27FC236}">
                <a16:creationId xmlns:a16="http://schemas.microsoft.com/office/drawing/2014/main" id="{8C347C90-32AB-378B-1A96-3D6367D8D4ED}"/>
              </a:ext>
            </a:extLst>
          </p:cNvPr>
          <p:cNvPicPr>
            <a:picLocks noGrp="1" noChangeAspect="1"/>
          </p:cNvPicPr>
          <p:nvPr>
            <p:ph idx="1"/>
          </p:nvPr>
        </p:nvPicPr>
        <p:blipFill>
          <a:blip r:embed="rId4"/>
          <a:srcRect t="4602" b="491"/>
          <a:stretch>
            <a:fillRect/>
          </a:stretch>
        </p:blipFill>
        <p:spPr>
          <a:xfrm>
            <a:off x="58818" y="1690688"/>
            <a:ext cx="5066707" cy="4129678"/>
          </a:xfrm>
          <a:prstGeom prst="rect">
            <a:avLst/>
          </a:prstGeom>
        </p:spPr>
      </p:pic>
      <p:pic>
        <p:nvPicPr>
          <p:cNvPr id="12" name="Bildobjekt 11">
            <a:extLst>
              <a:ext uri="{FF2B5EF4-FFF2-40B4-BE49-F238E27FC236}">
                <a16:creationId xmlns:a16="http://schemas.microsoft.com/office/drawing/2014/main" id="{59844FE0-EB11-B490-E147-2DC71FD10B80}"/>
              </a:ext>
            </a:extLst>
          </p:cNvPr>
          <p:cNvPicPr>
            <a:picLocks noChangeAspect="1"/>
          </p:cNvPicPr>
          <p:nvPr/>
        </p:nvPicPr>
        <p:blipFill>
          <a:blip r:embed="rId5"/>
          <a:stretch>
            <a:fillRect/>
          </a:stretch>
        </p:blipFill>
        <p:spPr>
          <a:xfrm>
            <a:off x="5125525" y="1690689"/>
            <a:ext cx="2298873" cy="4129677"/>
          </a:xfrm>
          <a:prstGeom prst="rect">
            <a:avLst/>
          </a:prstGeom>
        </p:spPr>
      </p:pic>
    </p:spTree>
    <p:extLst>
      <p:ext uri="{BB962C8B-B14F-4D97-AF65-F5344CB8AC3E}">
        <p14:creationId xmlns:p14="http://schemas.microsoft.com/office/powerpoint/2010/main" val="3748232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A251F-7D7B-3396-23C8-988985AB98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EA0DF8-D048-E916-CAFE-813DD0232519}"/>
              </a:ext>
            </a:extLst>
          </p:cNvPr>
          <p:cNvSpPr>
            <a:spLocks noGrp="1"/>
          </p:cNvSpPr>
          <p:nvPr>
            <p:ph type="title"/>
          </p:nvPr>
        </p:nvSpPr>
        <p:spPr/>
        <p:txBody>
          <a:bodyPr/>
          <a:lstStyle/>
          <a:p>
            <a:r>
              <a:rPr lang="en-US" dirty="0">
                <a:solidFill>
                  <a:schemeClr val="accent4">
                    <a:lumMod val="75000"/>
                  </a:schemeClr>
                </a:solidFill>
                <a:ea typeface="+mj-lt"/>
                <a:cs typeface="+mj-lt"/>
              </a:rPr>
              <a:t>Summering </a:t>
            </a:r>
            <a:r>
              <a:rPr lang="en-US" dirty="0" err="1">
                <a:solidFill>
                  <a:schemeClr val="accent4">
                    <a:lumMod val="75000"/>
                  </a:schemeClr>
                </a:solidFill>
                <a:ea typeface="+mj-lt"/>
                <a:cs typeface="+mj-lt"/>
              </a:rPr>
              <a:t>säsongen</a:t>
            </a:r>
            <a:r>
              <a:rPr lang="en-US" dirty="0">
                <a:solidFill>
                  <a:schemeClr val="accent4">
                    <a:lumMod val="75000"/>
                  </a:schemeClr>
                </a:solidFill>
                <a:ea typeface="+mj-lt"/>
                <a:cs typeface="+mj-lt"/>
              </a:rPr>
              <a:t> 25/26</a:t>
            </a:r>
            <a:endParaRPr lang="sv-SE" dirty="0">
              <a:solidFill>
                <a:schemeClr val="accent4">
                  <a:lumMod val="75000"/>
                </a:schemeClr>
              </a:solidFill>
              <a:ea typeface="+mj-lt"/>
              <a:cs typeface="+mj-lt"/>
            </a:endParaRPr>
          </a:p>
        </p:txBody>
      </p:sp>
      <p:sp>
        <p:nvSpPr>
          <p:cNvPr id="3" name="Content Placeholder 2">
            <a:extLst>
              <a:ext uri="{FF2B5EF4-FFF2-40B4-BE49-F238E27FC236}">
                <a16:creationId xmlns:a16="http://schemas.microsoft.com/office/drawing/2014/main" id="{0C371EB2-B59E-7D26-9C06-9D5180164664}"/>
              </a:ext>
            </a:extLst>
          </p:cNvPr>
          <p:cNvSpPr>
            <a:spLocks noGrp="1"/>
          </p:cNvSpPr>
          <p:nvPr>
            <p:ph idx="1"/>
          </p:nvPr>
        </p:nvSpPr>
        <p:spPr/>
        <p:txBody>
          <a:bodyPr vert="horz" lIns="91440" tIns="45720" rIns="91440" bIns="45720" rtlCol="0" anchor="t">
            <a:normAutofit/>
          </a:bodyPr>
          <a:lstStyle/>
          <a:p>
            <a:r>
              <a:rPr lang="sv-SE" dirty="0"/>
              <a:t>Träningar</a:t>
            </a:r>
          </a:p>
          <a:p>
            <a:r>
              <a:rPr lang="sv-SE" dirty="0"/>
              <a:t>Utbyte U15 och U13 </a:t>
            </a:r>
          </a:p>
          <a:p>
            <a:r>
              <a:rPr lang="sv-SE" dirty="0"/>
              <a:t>Seriespel</a:t>
            </a:r>
          </a:p>
          <a:p>
            <a:r>
              <a:rPr lang="sv-SE" dirty="0"/>
              <a:t>Cuper </a:t>
            </a:r>
          </a:p>
          <a:p>
            <a:endParaRPr lang="sv-SE" dirty="0"/>
          </a:p>
          <a:p>
            <a:r>
              <a:rPr lang="sv-SE" dirty="0"/>
              <a:t>Slutsats och vad tränarna tar med sig till U15</a:t>
            </a:r>
          </a:p>
          <a:p>
            <a:pPr marL="0" indent="0">
              <a:buNone/>
            </a:pPr>
            <a:endParaRPr lang="sv-SE" dirty="0"/>
          </a:p>
          <a:p>
            <a:r>
              <a:rPr lang="sv-SE" dirty="0" err="1"/>
              <a:t>Materialarnas</a:t>
            </a:r>
            <a:r>
              <a:rPr lang="sv-SE" dirty="0"/>
              <a:t> tankar</a:t>
            </a:r>
          </a:p>
        </p:txBody>
      </p:sp>
    </p:spTree>
    <p:extLst>
      <p:ext uri="{BB962C8B-B14F-4D97-AF65-F5344CB8AC3E}">
        <p14:creationId xmlns:p14="http://schemas.microsoft.com/office/powerpoint/2010/main" val="1601804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97E4BA6-F354-41CF-BB49-E6E1156096D1}"/>
              </a:ext>
            </a:extLst>
          </p:cNvPr>
          <p:cNvSpPr>
            <a:spLocks noGrp="1"/>
          </p:cNvSpPr>
          <p:nvPr>
            <p:ph type="title"/>
          </p:nvPr>
        </p:nvSpPr>
        <p:spPr/>
        <p:txBody>
          <a:bodyPr/>
          <a:lstStyle/>
          <a:p>
            <a:r>
              <a:rPr lang="sv-SE">
                <a:solidFill>
                  <a:schemeClr val="accent4">
                    <a:lumMod val="75000"/>
                  </a:schemeClr>
                </a:solidFill>
              </a:rPr>
              <a:t>Lagets regler</a:t>
            </a:r>
          </a:p>
        </p:txBody>
      </p:sp>
      <p:sp>
        <p:nvSpPr>
          <p:cNvPr id="4" name="textruta 3">
            <a:extLst>
              <a:ext uri="{FF2B5EF4-FFF2-40B4-BE49-F238E27FC236}">
                <a16:creationId xmlns:a16="http://schemas.microsoft.com/office/drawing/2014/main" id="{39E71EBB-01C9-42D6-A405-710B19AB033C}"/>
              </a:ext>
            </a:extLst>
          </p:cNvPr>
          <p:cNvSpPr txBox="1"/>
          <p:nvPr/>
        </p:nvSpPr>
        <p:spPr>
          <a:xfrm>
            <a:off x="766619" y="1822572"/>
            <a:ext cx="8377382" cy="3201197"/>
          </a:xfrm>
          <a:prstGeom prst="rect">
            <a:avLst/>
          </a:prstGeom>
          <a:noFill/>
        </p:spPr>
        <p:txBody>
          <a:bodyPr wrap="square" lIns="91440" tIns="45720" rIns="91440" bIns="45720" anchor="t">
            <a:spAutoFit/>
          </a:bodyPr>
          <a:lstStyle/>
          <a:p>
            <a:pPr>
              <a:lnSpc>
                <a:spcPct val="107000"/>
              </a:lnSpc>
              <a:spcAft>
                <a:spcPts val="800"/>
              </a:spcAft>
            </a:pPr>
            <a:r>
              <a:rPr lang="sv-SE" sz="2000" b="1" u="sng" dirty="0">
                <a:effectLst/>
                <a:latin typeface="Calibri"/>
                <a:ea typeface="Calibri"/>
                <a:cs typeface="Times New Roman"/>
              </a:rPr>
              <a:t>Sundsvall Hockey Team 12 </a:t>
            </a:r>
            <a:endParaRPr lang="sv-SE" sz="2000" b="1" u="sng" dirty="0">
              <a:effectLst/>
              <a:highlight>
                <a:srgbClr val="000000"/>
              </a:highlight>
              <a:latin typeface="Calibri"/>
              <a:ea typeface="Calibri"/>
              <a:cs typeface="Times New Roman"/>
            </a:endParaRPr>
          </a:p>
          <a:p>
            <a:pPr marL="285750" indent="-285750">
              <a:lnSpc>
                <a:spcPct val="107000"/>
              </a:lnSpc>
              <a:spcAft>
                <a:spcPts val="800"/>
              </a:spcAft>
              <a:buFont typeface="Wingdings" panose="05000000000000000000" pitchFamily="2" charset="2"/>
              <a:buChar char="ü"/>
            </a:pPr>
            <a:r>
              <a:rPr lang="sv-SE" sz="1800" b="1" dirty="0">
                <a:effectLst/>
                <a:latin typeface="Calibri" panose="020F0502020204030204" pitchFamily="34" charset="0"/>
                <a:ea typeface="Calibri" panose="020F0502020204030204" pitchFamily="34" charset="0"/>
                <a:cs typeface="Times New Roman" panose="02020603050405020304" pitchFamily="18" charset="0"/>
              </a:rPr>
              <a:t>Inte vara dum, slåss eller retas.</a:t>
            </a:r>
            <a:r>
              <a:rPr lang="sv-SE" b="1" dirty="0">
                <a:latin typeface="Calibri" panose="020F0502020204030204" pitchFamily="34" charset="0"/>
                <a:ea typeface="Calibri" panose="020F0502020204030204" pitchFamily="34" charset="0"/>
                <a:cs typeface="Times New Roman" panose="02020603050405020304" pitchFamily="18" charset="0"/>
              </a:rPr>
              <a:t> </a:t>
            </a:r>
            <a:endParaRPr lang="sv-SE" sz="105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Font typeface="Wingdings" panose="05000000000000000000" pitchFamily="2" charset="2"/>
              <a:buChar char="ü"/>
            </a:pPr>
            <a:r>
              <a:rPr lang="sv-SE" sz="1800" b="1" dirty="0">
                <a:effectLst/>
                <a:latin typeface="Calibri" panose="020F0502020204030204" pitchFamily="34" charset="0"/>
                <a:ea typeface="Calibri" panose="020F0502020204030204" pitchFamily="34" charset="0"/>
                <a:cs typeface="Times New Roman" panose="02020603050405020304" pitchFamily="18" charset="0"/>
              </a:rPr>
              <a:t>Visa </a:t>
            </a:r>
            <a:r>
              <a:rPr lang="sv-SE" sz="1800" b="1" u="sng" dirty="0">
                <a:effectLst/>
                <a:latin typeface="Calibri" panose="020F0502020204030204" pitchFamily="34" charset="0"/>
                <a:ea typeface="Calibri" panose="020F0502020204030204" pitchFamily="34" charset="0"/>
                <a:cs typeface="Times New Roman" panose="02020603050405020304" pitchFamily="18" charset="0"/>
              </a:rPr>
              <a:t>r</a:t>
            </a:r>
            <a:r>
              <a:rPr lang="sv-SE" b="1" u="sng" dirty="0">
                <a:latin typeface="Calibri" panose="020F0502020204030204" pitchFamily="34" charset="0"/>
                <a:ea typeface="Calibri" panose="020F0502020204030204" pitchFamily="34" charset="0"/>
                <a:cs typeface="Times New Roman" panose="02020603050405020304" pitchFamily="18" charset="0"/>
              </a:rPr>
              <a:t>e</a:t>
            </a:r>
            <a:r>
              <a:rPr lang="sv-SE" sz="1800" b="1" u="sng" dirty="0">
                <a:effectLst/>
                <a:latin typeface="Calibri" panose="020F0502020204030204" pitchFamily="34" charset="0"/>
                <a:ea typeface="Calibri" panose="020F0502020204030204" pitchFamily="34" charset="0"/>
                <a:cs typeface="Times New Roman" panose="02020603050405020304" pitchFamily="18" charset="0"/>
              </a:rPr>
              <a:t>spekt</a:t>
            </a:r>
            <a:r>
              <a:rPr lang="sv-SE" sz="1800" b="1" dirty="0">
                <a:effectLst/>
                <a:latin typeface="Calibri" panose="020F0502020204030204" pitchFamily="34" charset="0"/>
                <a:ea typeface="Calibri" panose="020F0502020204030204" pitchFamily="34" charset="0"/>
                <a:cs typeface="Times New Roman" panose="02020603050405020304" pitchFamily="18" charset="0"/>
              </a:rPr>
              <a:t> och ha en </a:t>
            </a:r>
            <a:r>
              <a:rPr lang="sv-SE" sz="1800" b="1" u="sng" dirty="0">
                <a:effectLst/>
                <a:latin typeface="Calibri" panose="020F0502020204030204" pitchFamily="34" charset="0"/>
                <a:ea typeface="Calibri" panose="020F0502020204030204" pitchFamily="34" charset="0"/>
                <a:cs typeface="Times New Roman" panose="02020603050405020304" pitchFamily="18" charset="0"/>
              </a:rPr>
              <a:t>bra attityd</a:t>
            </a:r>
            <a:r>
              <a:rPr lang="sv-SE" sz="1800" b="1" dirty="0">
                <a:effectLst/>
                <a:latin typeface="Calibri" panose="020F0502020204030204" pitchFamily="34" charset="0"/>
                <a:ea typeface="Calibri" panose="020F0502020204030204" pitchFamily="34" charset="0"/>
                <a:cs typeface="Times New Roman" panose="02020603050405020304" pitchFamily="18" charset="0"/>
              </a:rPr>
              <a:t> mot varandra.</a:t>
            </a:r>
            <a:r>
              <a:rPr lang="sv-SE" b="1" dirty="0">
                <a:latin typeface="Calibri" panose="020F0502020204030204" pitchFamily="34" charset="0"/>
                <a:ea typeface="Calibri" panose="020F0502020204030204" pitchFamily="34" charset="0"/>
                <a:cs typeface="Times New Roman" panose="02020603050405020304" pitchFamily="18" charset="0"/>
              </a:rPr>
              <a:t> </a:t>
            </a:r>
            <a:r>
              <a:rPr lang="sv-SE" sz="1050" b="1" dirty="0">
                <a:latin typeface="Calibri" panose="020F0502020204030204" pitchFamily="34" charset="0"/>
                <a:ea typeface="Calibri" panose="020F0502020204030204" pitchFamily="34" charset="0"/>
                <a:cs typeface="Times New Roman" panose="02020603050405020304" pitchFamily="18" charset="0"/>
              </a:rPr>
              <a:t> </a:t>
            </a:r>
            <a:endParaRPr lang="sv-SE" sz="105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Aft>
                <a:spcPts val="800"/>
              </a:spcAft>
            </a:pPr>
            <a:r>
              <a:rPr lang="sv-SE" b="1" i="1" dirty="0">
                <a:effectLst/>
                <a:latin typeface="Calibri" panose="020F0502020204030204" pitchFamily="34" charset="0"/>
                <a:ea typeface="Calibri" panose="020F0502020204030204" pitchFamily="34" charset="0"/>
                <a:cs typeface="Times New Roman" panose="02020603050405020304" pitchFamily="18" charset="0"/>
              </a:rPr>
              <a:t>Detta gäller mot alla vi träffar, inte bara inom laget.</a:t>
            </a:r>
            <a:endParaRPr lang="sv-SE" sz="1050" i="1"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Font typeface="Wingdings" panose="05000000000000000000" pitchFamily="2" charset="2"/>
              <a:buChar char="ü"/>
            </a:pPr>
            <a:r>
              <a:rPr lang="sv-SE" sz="1800" b="1" dirty="0">
                <a:effectLst/>
                <a:latin typeface="Calibri" panose="020F0502020204030204" pitchFamily="34" charset="0"/>
                <a:ea typeface="Calibri" panose="020F0502020204030204" pitchFamily="34" charset="0"/>
                <a:cs typeface="Times New Roman" panose="02020603050405020304" pitchFamily="18" charset="0"/>
              </a:rPr>
              <a:t>Hålla ordning i omklädningsrummet</a:t>
            </a:r>
            <a:r>
              <a:rPr lang="sv-SE" b="1" dirty="0">
                <a:latin typeface="Calibri" panose="020F0502020204030204" pitchFamily="34" charset="0"/>
                <a:ea typeface="Calibri" panose="020F0502020204030204" pitchFamily="34" charset="0"/>
                <a:cs typeface="Times New Roman" panose="02020603050405020304" pitchFamily="18" charset="0"/>
              </a:rPr>
              <a:t>. </a:t>
            </a:r>
            <a:endParaRPr lang="sv-SE" sz="105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Font typeface="Wingdings" panose="05000000000000000000" pitchFamily="2" charset="2"/>
              <a:buChar char="ü"/>
            </a:pPr>
            <a:r>
              <a:rPr lang="sv-SE" sz="1800" b="1" dirty="0">
                <a:effectLst/>
                <a:latin typeface="Calibri" panose="020F0502020204030204" pitchFamily="34" charset="0"/>
                <a:ea typeface="Calibri" panose="020F0502020204030204" pitchFamily="34" charset="0"/>
                <a:cs typeface="Times New Roman" panose="02020603050405020304" pitchFamily="18" charset="0"/>
              </a:rPr>
              <a:t>Komma i tid.</a:t>
            </a:r>
            <a:endParaRPr lang="sv-SE" sz="105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Font typeface="Wingdings" panose="05000000000000000000" pitchFamily="2" charset="2"/>
              <a:buChar char="ü"/>
            </a:pPr>
            <a:r>
              <a:rPr lang="sv-SE" sz="1800" b="1" dirty="0">
                <a:effectLst/>
                <a:latin typeface="Calibri" panose="020F0502020204030204" pitchFamily="34" charset="0"/>
                <a:ea typeface="Calibri" panose="020F0502020204030204" pitchFamily="34" charset="0"/>
                <a:cs typeface="Times New Roman" panose="02020603050405020304" pitchFamily="18" charset="0"/>
              </a:rPr>
              <a:t>Inte använda mobiltelefoner i omklädningsrummet</a:t>
            </a:r>
            <a:r>
              <a:rPr lang="sv-SE" b="1" dirty="0">
                <a:latin typeface="Calibri" panose="020F0502020204030204" pitchFamily="34" charset="0"/>
                <a:ea typeface="Calibri" panose="020F0502020204030204" pitchFamily="34" charset="0"/>
                <a:cs typeface="Times New Roman" panose="02020603050405020304" pitchFamily="18" charset="0"/>
              </a:rPr>
              <a:t>. </a:t>
            </a:r>
            <a:endParaRPr lang="sv-SE" sz="105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Font typeface="Wingdings" panose="05000000000000000000" pitchFamily="2" charset="2"/>
              <a:buChar char="ü"/>
            </a:pPr>
            <a:r>
              <a:rPr lang="sv-SE" sz="1800" b="1" dirty="0">
                <a:effectLst/>
                <a:latin typeface="Calibri" panose="020F0502020204030204" pitchFamily="34" charset="0"/>
                <a:ea typeface="Calibri" panose="020F0502020204030204" pitchFamily="34" charset="0"/>
                <a:cs typeface="Times New Roman" panose="02020603050405020304" pitchFamily="18" charset="0"/>
              </a:rPr>
              <a:t>Inte röra puckar efter avblåsning/samling.</a:t>
            </a:r>
            <a:r>
              <a:rPr lang="sv-SE" b="1" dirty="0">
                <a:latin typeface="Calibri" panose="020F0502020204030204" pitchFamily="34" charset="0"/>
                <a:ea typeface="Calibri" panose="020F0502020204030204" pitchFamily="34" charset="0"/>
                <a:cs typeface="Times New Roman" panose="02020603050405020304" pitchFamily="18" charset="0"/>
              </a:rPr>
              <a:t> </a:t>
            </a:r>
            <a:endParaRPr lang="sv-SE" sz="105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71664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72655-7F43-4308-8BA0-7ABD5337DBB4}"/>
              </a:ext>
            </a:extLst>
          </p:cNvPr>
          <p:cNvSpPr>
            <a:spLocks noGrp="1"/>
          </p:cNvSpPr>
          <p:nvPr>
            <p:ph type="title"/>
          </p:nvPr>
        </p:nvSpPr>
        <p:spPr/>
        <p:txBody>
          <a:bodyPr/>
          <a:lstStyle/>
          <a:p>
            <a:r>
              <a:rPr lang="en-US" dirty="0">
                <a:solidFill>
                  <a:schemeClr val="accent4">
                    <a:lumMod val="75000"/>
                  </a:schemeClr>
                </a:solidFill>
              </a:rPr>
              <a:t>Ekonomi</a:t>
            </a:r>
          </a:p>
        </p:txBody>
      </p:sp>
      <p:sp>
        <p:nvSpPr>
          <p:cNvPr id="3" name="Content Placeholder 2">
            <a:extLst>
              <a:ext uri="{FF2B5EF4-FFF2-40B4-BE49-F238E27FC236}">
                <a16:creationId xmlns:a16="http://schemas.microsoft.com/office/drawing/2014/main" id="{F0C016E7-5079-45AE-BFD5-E35891D68B13}"/>
              </a:ext>
            </a:extLst>
          </p:cNvPr>
          <p:cNvSpPr>
            <a:spLocks noGrp="1"/>
          </p:cNvSpPr>
          <p:nvPr>
            <p:ph idx="1"/>
          </p:nvPr>
        </p:nvSpPr>
        <p:spPr>
          <a:xfrm>
            <a:off x="838200" y="1847747"/>
            <a:ext cx="10515600" cy="4351338"/>
          </a:xfrm>
        </p:spPr>
        <p:txBody>
          <a:bodyPr vert="horz" lIns="91440" tIns="45720" rIns="91440" bIns="45720" rtlCol="0" anchor="t">
            <a:normAutofit fontScale="55000" lnSpcReduction="20000"/>
          </a:bodyPr>
          <a:lstStyle/>
          <a:p>
            <a:r>
              <a:rPr lang="sv-SE" u="sng" noProof="0" dirty="0"/>
              <a:t>Sponsorintäkter:</a:t>
            </a:r>
            <a:br>
              <a:rPr lang="sv-SE" noProof="0" dirty="0"/>
            </a:br>
            <a:r>
              <a:rPr lang="sv-SE" noProof="0" dirty="0"/>
              <a:t>Solid</a:t>
            </a:r>
            <a:r>
              <a:rPr lang="sv-SE" dirty="0"/>
              <a:t> 			Guldsponsor</a:t>
            </a:r>
            <a:br>
              <a:rPr lang="sv-SE" dirty="0"/>
            </a:br>
            <a:r>
              <a:rPr lang="sv-SE" dirty="0"/>
              <a:t>Valmet 			3 000 kr</a:t>
            </a:r>
            <a:br>
              <a:rPr lang="sv-SE" noProof="0" dirty="0"/>
            </a:br>
            <a:r>
              <a:rPr lang="sv-SE" noProof="0" dirty="0" err="1"/>
              <a:t>Trioworld</a:t>
            </a:r>
            <a:r>
              <a:rPr lang="sv-SE" noProof="0" dirty="0"/>
              <a:t> 		8 000 kr</a:t>
            </a:r>
            <a:br>
              <a:rPr lang="sv-SE" noProof="0" dirty="0"/>
            </a:br>
            <a:r>
              <a:rPr lang="sv-SE" noProof="0" dirty="0" err="1"/>
              <a:t>HusmanHagberg</a:t>
            </a:r>
            <a:r>
              <a:rPr lang="sv-SE" noProof="0" dirty="0"/>
              <a:t> 		8 000 kr</a:t>
            </a:r>
            <a:br>
              <a:rPr lang="sv-SE" noProof="0" dirty="0"/>
            </a:br>
            <a:r>
              <a:rPr lang="sv-SE" noProof="0" dirty="0"/>
              <a:t>Berners 			5 000 kr (ej inkommen men utlovad)</a:t>
            </a:r>
            <a:br>
              <a:rPr lang="sv-SE" noProof="0" dirty="0"/>
            </a:br>
            <a:r>
              <a:rPr lang="sv-SE" noProof="0" dirty="0"/>
              <a:t>JZ Måleri AB 		5 000 kr</a:t>
            </a:r>
            <a:br>
              <a:rPr lang="sv-SE" noProof="0" dirty="0"/>
            </a:br>
            <a:r>
              <a:rPr lang="sv-SE" noProof="0" dirty="0"/>
              <a:t>Mät &amp; </a:t>
            </a:r>
            <a:r>
              <a:rPr lang="sv-SE" noProof="0" dirty="0" err="1"/>
              <a:t>Byggprojek</a:t>
            </a:r>
            <a:r>
              <a:rPr lang="sv-SE" dirty="0"/>
              <a:t>t 		5 000 kr</a:t>
            </a:r>
            <a:br>
              <a:rPr lang="sv-SE" dirty="0"/>
            </a:br>
            <a:r>
              <a:rPr lang="sv-SE" dirty="0"/>
              <a:t>Ställningsbolaget Sundsvall AB 	5 000 kr</a:t>
            </a:r>
            <a:br>
              <a:rPr lang="sv-SE" dirty="0"/>
            </a:br>
            <a:r>
              <a:rPr lang="sv-SE" dirty="0"/>
              <a:t>A.N Mättjänster AV 		5 000 kr</a:t>
            </a:r>
            <a:br>
              <a:rPr lang="sv-SE" dirty="0"/>
            </a:br>
            <a:r>
              <a:rPr lang="sv-SE" dirty="0"/>
              <a:t>Svedin </a:t>
            </a:r>
            <a:r>
              <a:rPr lang="sv-SE" dirty="0" err="1"/>
              <a:t>Vent</a:t>
            </a:r>
            <a:r>
              <a:rPr lang="sv-SE" dirty="0"/>
              <a:t> &amp; Montage AB 	2 000 kr</a:t>
            </a:r>
          </a:p>
          <a:p>
            <a:pPr marL="0" indent="0">
              <a:buNone/>
            </a:pPr>
            <a:endParaRPr lang="sv-SE" noProof="0" dirty="0"/>
          </a:p>
          <a:p>
            <a:r>
              <a:rPr lang="sv-SE" u="sng" noProof="0" dirty="0"/>
              <a:t>Försäljning:</a:t>
            </a:r>
            <a:br>
              <a:rPr lang="sv-SE" noProof="0" dirty="0"/>
            </a:br>
            <a:r>
              <a:rPr lang="sv-SE" noProof="0" dirty="0" err="1"/>
              <a:t>Bambusa</a:t>
            </a:r>
            <a:r>
              <a:rPr lang="sv-SE" noProof="0" dirty="0"/>
              <a:t> 		30 000 kr</a:t>
            </a:r>
            <a:br>
              <a:rPr lang="sv-SE" noProof="0" dirty="0"/>
            </a:br>
            <a:r>
              <a:rPr lang="sv-SE" noProof="0" dirty="0"/>
              <a:t>Bingolotter 		40 000 kr</a:t>
            </a:r>
            <a:br>
              <a:rPr lang="sv-SE" noProof="0" dirty="0"/>
            </a:br>
            <a:r>
              <a:rPr lang="sv-SE" noProof="0" dirty="0"/>
              <a:t>Papper 			60 000 kr</a:t>
            </a:r>
            <a:br>
              <a:rPr lang="sv-SE" noProof="0" dirty="0"/>
            </a:br>
            <a:r>
              <a:rPr lang="sv-SE" noProof="0" dirty="0"/>
              <a:t>Ägg 			7 200 kr</a:t>
            </a:r>
          </a:p>
          <a:p>
            <a:pPr marL="0" indent="0">
              <a:buNone/>
            </a:pPr>
            <a:endParaRPr lang="sv-SE" noProof="0" dirty="0"/>
          </a:p>
          <a:p>
            <a:r>
              <a:rPr lang="sv-SE" u="sng" dirty="0"/>
              <a:t>J</a:t>
            </a:r>
            <a:r>
              <a:rPr lang="sv-SE" u="sng" noProof="0" dirty="0" err="1"/>
              <a:t>obb</a:t>
            </a:r>
            <a:r>
              <a:rPr lang="sv-SE" u="sng" noProof="0" dirty="0"/>
              <a:t>:</a:t>
            </a:r>
            <a:br>
              <a:rPr lang="sv-SE" noProof="0" dirty="0"/>
            </a:br>
            <a:r>
              <a:rPr lang="sv-SE" noProof="0" dirty="0"/>
              <a:t>Inventering 		10 000 kr</a:t>
            </a:r>
            <a:br>
              <a:rPr lang="sv-SE" noProof="0" dirty="0"/>
            </a:br>
            <a:r>
              <a:rPr lang="sv-SE" noProof="0" dirty="0"/>
              <a:t>Parkering melodifestivalen 	3 400 kr </a:t>
            </a:r>
            <a:br>
              <a:rPr lang="sv-SE" noProof="0" dirty="0"/>
            </a:br>
            <a:r>
              <a:rPr lang="sv-SE" noProof="0" dirty="0"/>
              <a:t>Enskilda jobb </a:t>
            </a:r>
            <a:r>
              <a:rPr lang="sv-SE" dirty="0"/>
              <a:t>		11 000 kr </a:t>
            </a:r>
            <a:br>
              <a:rPr lang="sv-SE" noProof="0" dirty="0"/>
            </a:br>
            <a:r>
              <a:rPr lang="sv-SE" noProof="0" dirty="0"/>
              <a:t>(fotboll, nattvakt annan förenings cup, </a:t>
            </a:r>
            <a:r>
              <a:rPr lang="sv-SE" noProof="0" dirty="0" err="1"/>
              <a:t>företagscup</a:t>
            </a:r>
            <a:r>
              <a:rPr lang="sv-SE" noProof="0" dirty="0"/>
              <a:t>)</a:t>
            </a:r>
          </a:p>
        </p:txBody>
      </p:sp>
      <p:sp>
        <p:nvSpPr>
          <p:cNvPr id="4" name="textruta 3">
            <a:extLst>
              <a:ext uri="{FF2B5EF4-FFF2-40B4-BE49-F238E27FC236}">
                <a16:creationId xmlns:a16="http://schemas.microsoft.com/office/drawing/2014/main" id="{0BDB8640-C31B-96BB-745D-2FFC41435842}"/>
              </a:ext>
            </a:extLst>
          </p:cNvPr>
          <p:cNvSpPr txBox="1"/>
          <p:nvPr/>
        </p:nvSpPr>
        <p:spPr>
          <a:xfrm>
            <a:off x="4911043" y="3438641"/>
            <a:ext cx="5446295" cy="584775"/>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sv-SE" sz="3200" b="1" dirty="0"/>
              <a:t>UNDERBART BRA JOBBAT!⭐</a:t>
            </a:r>
          </a:p>
        </p:txBody>
      </p:sp>
    </p:spTree>
    <p:extLst>
      <p:ext uri="{BB962C8B-B14F-4D97-AF65-F5344CB8AC3E}">
        <p14:creationId xmlns:p14="http://schemas.microsoft.com/office/powerpoint/2010/main" val="456888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E8FCB-432D-763D-AFAC-9ECF5D88F3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B372FD-E8E8-BCAC-3E6B-AC411EEBBFDA}"/>
              </a:ext>
            </a:extLst>
          </p:cNvPr>
          <p:cNvSpPr>
            <a:spLocks noGrp="1"/>
          </p:cNvSpPr>
          <p:nvPr>
            <p:ph type="title"/>
          </p:nvPr>
        </p:nvSpPr>
        <p:spPr/>
        <p:txBody>
          <a:bodyPr/>
          <a:lstStyle/>
          <a:p>
            <a:r>
              <a:rPr lang="en-US" dirty="0">
                <a:solidFill>
                  <a:schemeClr val="accent4">
                    <a:lumMod val="75000"/>
                  </a:schemeClr>
                </a:solidFill>
              </a:rPr>
              <a:t>Ekonomi</a:t>
            </a:r>
          </a:p>
        </p:txBody>
      </p:sp>
      <p:sp>
        <p:nvSpPr>
          <p:cNvPr id="3" name="Content Placeholder 2">
            <a:extLst>
              <a:ext uri="{FF2B5EF4-FFF2-40B4-BE49-F238E27FC236}">
                <a16:creationId xmlns:a16="http://schemas.microsoft.com/office/drawing/2014/main" id="{5D32073C-57E7-2CDC-6FC0-89BB5AF709E2}"/>
              </a:ext>
            </a:extLst>
          </p:cNvPr>
          <p:cNvSpPr>
            <a:spLocks noGrp="1"/>
          </p:cNvSpPr>
          <p:nvPr>
            <p:ph idx="1"/>
          </p:nvPr>
        </p:nvSpPr>
        <p:spPr>
          <a:xfrm>
            <a:off x="838200" y="1847747"/>
            <a:ext cx="10515600" cy="4351338"/>
          </a:xfrm>
        </p:spPr>
        <p:txBody>
          <a:bodyPr vert="horz" lIns="91440" tIns="45720" rIns="91440" bIns="45720" rtlCol="0" anchor="t">
            <a:normAutofit/>
          </a:bodyPr>
          <a:lstStyle/>
          <a:p>
            <a:r>
              <a:rPr lang="sv-SE" u="sng" noProof="0" dirty="0"/>
              <a:t>Utgifter: </a:t>
            </a:r>
            <a:br>
              <a:rPr lang="sv-SE" noProof="0" dirty="0"/>
            </a:br>
            <a:r>
              <a:rPr lang="sv-SE" noProof="0" dirty="0"/>
              <a:t>Fondering</a:t>
            </a:r>
            <a:br>
              <a:rPr lang="sv-SE" noProof="0" dirty="0"/>
            </a:br>
            <a:r>
              <a:rPr lang="sv-SE" noProof="0" dirty="0"/>
              <a:t>Domare</a:t>
            </a:r>
            <a:br>
              <a:rPr lang="sv-SE" noProof="0" dirty="0"/>
            </a:br>
            <a:r>
              <a:rPr lang="sv-SE" noProof="0" dirty="0"/>
              <a:t>Kläder</a:t>
            </a:r>
            <a:br>
              <a:rPr lang="sv-SE" noProof="0" dirty="0"/>
            </a:br>
            <a:r>
              <a:rPr lang="sv-SE" noProof="0" dirty="0"/>
              <a:t>Hallhyror </a:t>
            </a:r>
            <a:r>
              <a:rPr lang="sv-SE" noProof="0" dirty="0" err="1"/>
              <a:t>etc</a:t>
            </a:r>
            <a:br>
              <a:rPr lang="sv-SE" noProof="0" dirty="0"/>
            </a:br>
            <a:r>
              <a:rPr lang="sv-SE" noProof="0" dirty="0"/>
              <a:t>Övrigt material och avslutningar</a:t>
            </a:r>
            <a:br>
              <a:rPr lang="sv-SE" noProof="0" dirty="0"/>
            </a:br>
            <a:r>
              <a:rPr lang="sv-SE" dirty="0"/>
              <a:t>etc..</a:t>
            </a:r>
            <a:br>
              <a:rPr lang="sv-SE" noProof="0" dirty="0"/>
            </a:br>
            <a:endParaRPr lang="sv-SE" noProof="0" dirty="0"/>
          </a:p>
        </p:txBody>
      </p:sp>
      <p:sp>
        <p:nvSpPr>
          <p:cNvPr id="5" name="Content Placeholder 2">
            <a:extLst>
              <a:ext uri="{FF2B5EF4-FFF2-40B4-BE49-F238E27FC236}">
                <a16:creationId xmlns:a16="http://schemas.microsoft.com/office/drawing/2014/main" id="{92A64E7B-D1AF-80C5-6FCE-29FD18487B6F}"/>
              </a:ext>
            </a:extLst>
          </p:cNvPr>
          <p:cNvSpPr txBox="1">
            <a:spLocks/>
          </p:cNvSpPr>
          <p:nvPr/>
        </p:nvSpPr>
        <p:spPr>
          <a:xfrm>
            <a:off x="838200" y="5019425"/>
            <a:ext cx="9818077" cy="1179660"/>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u="sng" dirty="0"/>
              <a:t>Resultat 2025/2026:</a:t>
            </a:r>
            <a:br>
              <a:rPr lang="sv-SE" dirty="0"/>
            </a:br>
            <a:r>
              <a:rPr lang="sv-SE" dirty="0"/>
              <a:t>Vi stänger säsongen med ca.</a:t>
            </a:r>
            <a:r>
              <a:rPr lang="sv-SE" b="1" dirty="0"/>
              <a:t>150 000 kronor </a:t>
            </a:r>
            <a:r>
              <a:rPr lang="sv-SE" dirty="0"/>
              <a:t>i kassan att ta med oss till 2026/2027.</a:t>
            </a:r>
          </a:p>
        </p:txBody>
      </p:sp>
    </p:spTree>
    <p:extLst>
      <p:ext uri="{BB962C8B-B14F-4D97-AF65-F5344CB8AC3E}">
        <p14:creationId xmlns:p14="http://schemas.microsoft.com/office/powerpoint/2010/main" val="4000577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E592A-069C-EFA3-0BBD-1BA45BF278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A11EC0-1907-0E5A-D176-667D58B8D2F9}"/>
              </a:ext>
            </a:extLst>
          </p:cNvPr>
          <p:cNvSpPr>
            <a:spLocks noGrp="1"/>
          </p:cNvSpPr>
          <p:nvPr>
            <p:ph type="title"/>
          </p:nvPr>
        </p:nvSpPr>
        <p:spPr/>
        <p:txBody>
          <a:bodyPr/>
          <a:lstStyle/>
          <a:p>
            <a:r>
              <a:rPr lang="en-US" dirty="0" err="1">
                <a:solidFill>
                  <a:schemeClr val="accent4">
                    <a:lumMod val="75000"/>
                  </a:schemeClr>
                </a:solidFill>
                <a:ea typeface="+mj-lt"/>
                <a:cs typeface="+mj-lt"/>
              </a:rPr>
              <a:t>Säsongen</a:t>
            </a:r>
            <a:r>
              <a:rPr lang="en-US" dirty="0">
                <a:solidFill>
                  <a:schemeClr val="accent4">
                    <a:lumMod val="75000"/>
                  </a:schemeClr>
                </a:solidFill>
                <a:ea typeface="+mj-lt"/>
                <a:cs typeface="+mj-lt"/>
              </a:rPr>
              <a:t> 26/27</a:t>
            </a:r>
            <a:endParaRPr lang="sv-SE" dirty="0">
              <a:solidFill>
                <a:schemeClr val="accent4">
                  <a:lumMod val="75000"/>
                </a:schemeClr>
              </a:solidFill>
              <a:ea typeface="+mj-lt"/>
              <a:cs typeface="+mj-lt"/>
            </a:endParaRPr>
          </a:p>
        </p:txBody>
      </p:sp>
      <p:sp>
        <p:nvSpPr>
          <p:cNvPr id="3" name="Content Placeholder 2">
            <a:extLst>
              <a:ext uri="{FF2B5EF4-FFF2-40B4-BE49-F238E27FC236}">
                <a16:creationId xmlns:a16="http://schemas.microsoft.com/office/drawing/2014/main" id="{9ECE0840-EB28-60A5-FFE3-59F43D7190EE}"/>
              </a:ext>
            </a:extLst>
          </p:cNvPr>
          <p:cNvSpPr>
            <a:spLocks noGrp="1"/>
          </p:cNvSpPr>
          <p:nvPr>
            <p:ph idx="1"/>
          </p:nvPr>
        </p:nvSpPr>
        <p:spPr/>
        <p:txBody>
          <a:bodyPr vert="horz" lIns="91440" tIns="45720" rIns="91440" bIns="45720" rtlCol="0" anchor="t">
            <a:normAutofit/>
          </a:bodyPr>
          <a:lstStyle/>
          <a:p>
            <a:r>
              <a:rPr lang="sv-SE" dirty="0" err="1"/>
              <a:t>Sommarfys</a:t>
            </a:r>
            <a:endParaRPr lang="sv-SE" dirty="0"/>
          </a:p>
          <a:p>
            <a:r>
              <a:rPr lang="sv-SE" dirty="0"/>
              <a:t>Uppstartsdagar i augusti</a:t>
            </a:r>
          </a:p>
          <a:p>
            <a:r>
              <a:rPr lang="sv-SE" dirty="0"/>
              <a:t>Seriespel U15/U16</a:t>
            </a:r>
          </a:p>
          <a:p>
            <a:r>
              <a:rPr lang="sv-SE" dirty="0"/>
              <a:t>U16 Regional</a:t>
            </a:r>
          </a:p>
          <a:p>
            <a:r>
              <a:rPr lang="sv-SE" dirty="0"/>
              <a:t>Samarbete med Njurunda?</a:t>
            </a:r>
          </a:p>
          <a:p>
            <a:r>
              <a:rPr lang="sv-SE" dirty="0"/>
              <a:t>Cuper</a:t>
            </a:r>
          </a:p>
          <a:p>
            <a:r>
              <a:rPr lang="sv-SE" dirty="0" err="1"/>
              <a:t>Hemmacup</a:t>
            </a:r>
            <a:r>
              <a:rPr lang="sv-SE" dirty="0"/>
              <a:t> sannolikt 12-14 mars </a:t>
            </a:r>
          </a:p>
          <a:p>
            <a:endParaRPr lang="sv-SE" dirty="0"/>
          </a:p>
        </p:txBody>
      </p:sp>
    </p:spTree>
    <p:extLst>
      <p:ext uri="{BB962C8B-B14F-4D97-AF65-F5344CB8AC3E}">
        <p14:creationId xmlns:p14="http://schemas.microsoft.com/office/powerpoint/2010/main" val="1595058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6DD926-5784-F8A3-2DC5-42A13D16AB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A7A328-84C3-EFB4-F7C8-E2727B31B175}"/>
              </a:ext>
            </a:extLst>
          </p:cNvPr>
          <p:cNvSpPr>
            <a:spLocks noGrp="1"/>
          </p:cNvSpPr>
          <p:nvPr>
            <p:ph type="title"/>
          </p:nvPr>
        </p:nvSpPr>
        <p:spPr/>
        <p:txBody>
          <a:bodyPr/>
          <a:lstStyle/>
          <a:p>
            <a:r>
              <a:rPr lang="en-US" dirty="0" err="1">
                <a:solidFill>
                  <a:schemeClr val="accent4">
                    <a:lumMod val="75000"/>
                  </a:schemeClr>
                </a:solidFill>
                <a:ea typeface="+mj-lt"/>
                <a:cs typeface="+mj-lt"/>
              </a:rPr>
              <a:t>Säsongen</a:t>
            </a:r>
            <a:r>
              <a:rPr lang="en-US" dirty="0">
                <a:solidFill>
                  <a:schemeClr val="accent4">
                    <a:lumMod val="75000"/>
                  </a:schemeClr>
                </a:solidFill>
                <a:ea typeface="+mj-lt"/>
                <a:cs typeface="+mj-lt"/>
              </a:rPr>
              <a:t> 26/27 – </a:t>
            </a:r>
            <a:r>
              <a:rPr lang="en-US" dirty="0" err="1">
                <a:solidFill>
                  <a:schemeClr val="accent4">
                    <a:lumMod val="75000"/>
                  </a:schemeClr>
                </a:solidFill>
                <a:ea typeface="+mj-lt"/>
                <a:cs typeface="+mj-lt"/>
              </a:rPr>
              <a:t>Sommarfys</a:t>
            </a:r>
            <a:endParaRPr lang="sv-SE" dirty="0">
              <a:solidFill>
                <a:schemeClr val="accent4">
                  <a:lumMod val="75000"/>
                </a:schemeClr>
              </a:solidFill>
              <a:ea typeface="+mj-lt"/>
              <a:cs typeface="+mj-lt"/>
            </a:endParaRPr>
          </a:p>
        </p:txBody>
      </p:sp>
      <p:sp>
        <p:nvSpPr>
          <p:cNvPr id="3" name="Content Placeholder 2">
            <a:extLst>
              <a:ext uri="{FF2B5EF4-FFF2-40B4-BE49-F238E27FC236}">
                <a16:creationId xmlns:a16="http://schemas.microsoft.com/office/drawing/2014/main" id="{3D403A1D-E1E4-5840-71EF-2E1BF9C28364}"/>
              </a:ext>
            </a:extLst>
          </p:cNvPr>
          <p:cNvSpPr>
            <a:spLocks noGrp="1"/>
          </p:cNvSpPr>
          <p:nvPr>
            <p:ph idx="1"/>
          </p:nvPr>
        </p:nvSpPr>
        <p:spPr/>
        <p:txBody>
          <a:bodyPr vert="horz" lIns="91440" tIns="45720" rIns="91440" bIns="45720" rtlCol="0" anchor="t">
            <a:normAutofit/>
          </a:bodyPr>
          <a:lstStyle/>
          <a:p>
            <a:r>
              <a:rPr lang="sv-SE" dirty="0"/>
              <a:t>4 pass/vecka</a:t>
            </a:r>
          </a:p>
          <a:p>
            <a:r>
              <a:rPr lang="sv-SE" dirty="0"/>
              <a:t>V18-V31 med uppehåll några veckor under sommaren</a:t>
            </a:r>
          </a:p>
          <a:p>
            <a:r>
              <a:rPr lang="sv-SE" dirty="0" err="1"/>
              <a:t>Fystester</a:t>
            </a:r>
            <a:r>
              <a:rPr lang="sv-SE" dirty="0"/>
              <a:t> maj och juli/augusti</a:t>
            </a:r>
          </a:p>
          <a:p>
            <a:r>
              <a:rPr lang="sv-SE" dirty="0"/>
              <a:t>Vi förväntar oss att de som inte har annan idrott deltar fullt ut</a:t>
            </a:r>
          </a:p>
          <a:p>
            <a:r>
              <a:rPr lang="sv-SE" dirty="0"/>
              <a:t>För de med annan idrott så rekommenderas att försöka få med ett </a:t>
            </a:r>
            <a:r>
              <a:rPr lang="sv-SE" dirty="0" err="1"/>
              <a:t>gympass</a:t>
            </a:r>
            <a:r>
              <a:rPr lang="sv-SE" dirty="0"/>
              <a:t>/vecka</a:t>
            </a:r>
          </a:p>
          <a:p>
            <a:r>
              <a:rPr lang="sv-SE" dirty="0"/>
              <a:t>Läs kallelserna då tid och plats kan komma att variera</a:t>
            </a:r>
          </a:p>
        </p:txBody>
      </p:sp>
      <p:graphicFrame>
        <p:nvGraphicFramePr>
          <p:cNvPr id="5" name="Tabell 4">
            <a:extLst>
              <a:ext uri="{FF2B5EF4-FFF2-40B4-BE49-F238E27FC236}">
                <a16:creationId xmlns:a16="http://schemas.microsoft.com/office/drawing/2014/main" id="{9B2C3F79-CB16-DA33-ED49-0FEF3EC19D08}"/>
              </a:ext>
            </a:extLst>
          </p:cNvPr>
          <p:cNvGraphicFramePr>
            <a:graphicFrameLocks noGrp="1"/>
          </p:cNvGraphicFramePr>
          <p:nvPr>
            <p:extLst>
              <p:ext uri="{D42A27DB-BD31-4B8C-83A1-F6EECF244321}">
                <p14:modId xmlns:p14="http://schemas.microsoft.com/office/powerpoint/2010/main" val="2933038413"/>
              </p:ext>
            </p:extLst>
          </p:nvPr>
        </p:nvGraphicFramePr>
        <p:xfrm>
          <a:off x="545123" y="2746470"/>
          <a:ext cx="9937227" cy="3748535"/>
        </p:xfrm>
        <a:graphic>
          <a:graphicData uri="http://schemas.openxmlformats.org/drawingml/2006/table">
            <a:tbl>
              <a:tblPr firstRow="1" bandRow="1">
                <a:tableStyleId>{5C22544A-7EE6-4342-B048-85BDC9FD1C3A}</a:tableStyleId>
              </a:tblPr>
              <a:tblGrid>
                <a:gridCol w="1955234">
                  <a:extLst>
                    <a:ext uri="{9D8B030D-6E8A-4147-A177-3AD203B41FA5}">
                      <a16:colId xmlns:a16="http://schemas.microsoft.com/office/drawing/2014/main" val="2267442561"/>
                    </a:ext>
                  </a:extLst>
                </a:gridCol>
                <a:gridCol w="2447737">
                  <a:extLst>
                    <a:ext uri="{9D8B030D-6E8A-4147-A177-3AD203B41FA5}">
                      <a16:colId xmlns:a16="http://schemas.microsoft.com/office/drawing/2014/main" val="2689736319"/>
                    </a:ext>
                  </a:extLst>
                </a:gridCol>
                <a:gridCol w="1866378">
                  <a:extLst>
                    <a:ext uri="{9D8B030D-6E8A-4147-A177-3AD203B41FA5}">
                      <a16:colId xmlns:a16="http://schemas.microsoft.com/office/drawing/2014/main" val="4250351635"/>
                    </a:ext>
                  </a:extLst>
                </a:gridCol>
                <a:gridCol w="3667878">
                  <a:extLst>
                    <a:ext uri="{9D8B030D-6E8A-4147-A177-3AD203B41FA5}">
                      <a16:colId xmlns:a16="http://schemas.microsoft.com/office/drawing/2014/main" val="182589259"/>
                    </a:ext>
                  </a:extLst>
                </a:gridCol>
              </a:tblGrid>
              <a:tr h="161211">
                <a:tc>
                  <a:txBody>
                    <a:bodyPr/>
                    <a:lstStyle/>
                    <a:p>
                      <a:r>
                        <a:rPr lang="sv-SE" dirty="0"/>
                        <a:t>Dag</a:t>
                      </a:r>
                    </a:p>
                  </a:txBody>
                  <a:tcPr/>
                </a:tc>
                <a:tc>
                  <a:txBody>
                    <a:bodyPr/>
                    <a:lstStyle/>
                    <a:p>
                      <a:r>
                        <a:rPr lang="sv-SE" dirty="0"/>
                        <a:t>Tid</a:t>
                      </a:r>
                    </a:p>
                  </a:txBody>
                  <a:tcPr/>
                </a:tc>
                <a:tc>
                  <a:txBody>
                    <a:bodyPr/>
                    <a:lstStyle/>
                    <a:p>
                      <a:r>
                        <a:rPr lang="sv-SE" dirty="0"/>
                        <a:t>Plats</a:t>
                      </a:r>
                    </a:p>
                  </a:txBody>
                  <a:tcPr/>
                </a:tc>
                <a:tc>
                  <a:txBody>
                    <a:bodyPr/>
                    <a:lstStyle/>
                    <a:p>
                      <a:r>
                        <a:rPr lang="sv-SE" dirty="0"/>
                        <a:t>Aktivitet</a:t>
                      </a:r>
                    </a:p>
                  </a:txBody>
                  <a:tcPr/>
                </a:tc>
                <a:extLst>
                  <a:ext uri="{0D108BD9-81ED-4DB2-BD59-A6C34878D82A}">
                    <a16:rowId xmlns:a16="http://schemas.microsoft.com/office/drawing/2014/main" val="137827658"/>
                  </a:ext>
                </a:extLst>
              </a:tr>
              <a:tr h="456975">
                <a:tc>
                  <a:txBody>
                    <a:bodyPr/>
                    <a:lstStyle/>
                    <a:p>
                      <a:r>
                        <a:rPr lang="sv-SE" dirty="0"/>
                        <a:t>Måndag</a:t>
                      </a:r>
                    </a:p>
                  </a:txBody>
                  <a:tcPr/>
                </a:tc>
                <a:tc>
                  <a:txBody>
                    <a:bodyPr/>
                    <a:lstStyle/>
                    <a:p>
                      <a:r>
                        <a:rPr lang="sv-SE" dirty="0"/>
                        <a:t>Vila</a:t>
                      </a:r>
                    </a:p>
                  </a:txBody>
                  <a:tcPr/>
                </a:tc>
                <a:tc>
                  <a:txBody>
                    <a:bodyPr/>
                    <a:lstStyle/>
                    <a:p>
                      <a:endParaRPr lang="sv-SE"/>
                    </a:p>
                  </a:txBody>
                  <a:tcPr/>
                </a:tc>
                <a:tc>
                  <a:txBody>
                    <a:bodyPr/>
                    <a:lstStyle/>
                    <a:p>
                      <a:endParaRPr lang="sv-SE"/>
                    </a:p>
                  </a:txBody>
                  <a:tcPr/>
                </a:tc>
                <a:extLst>
                  <a:ext uri="{0D108BD9-81ED-4DB2-BD59-A6C34878D82A}">
                    <a16:rowId xmlns:a16="http://schemas.microsoft.com/office/drawing/2014/main" val="2310797453"/>
                  </a:ext>
                </a:extLst>
              </a:tr>
              <a:tr h="457820">
                <a:tc>
                  <a:txBody>
                    <a:bodyPr/>
                    <a:lstStyle/>
                    <a:p>
                      <a:r>
                        <a:rPr lang="sv-SE" dirty="0"/>
                        <a:t>Tisdag</a:t>
                      </a:r>
                    </a:p>
                  </a:txBody>
                  <a:tcPr/>
                </a:tc>
                <a:tc>
                  <a:txBody>
                    <a:bodyPr/>
                    <a:lstStyle/>
                    <a:p>
                      <a:r>
                        <a:rPr lang="sv-SE" dirty="0"/>
                        <a:t>18:00-19:00</a:t>
                      </a:r>
                    </a:p>
                  </a:txBody>
                  <a:tcPr/>
                </a:tc>
                <a:tc>
                  <a:txBody>
                    <a:bodyPr/>
                    <a:lstStyle/>
                    <a:p>
                      <a:r>
                        <a:rPr lang="sv-SE" dirty="0"/>
                        <a:t>Gärde</a:t>
                      </a:r>
                    </a:p>
                  </a:txBody>
                  <a:tcPr/>
                </a:tc>
                <a:tc>
                  <a:txBody>
                    <a:bodyPr/>
                    <a:lstStyle/>
                    <a:p>
                      <a:r>
                        <a:rPr lang="sv-SE" dirty="0" err="1"/>
                        <a:t>Koordination+snabbhet+Anaerob</a:t>
                      </a:r>
                      <a:endParaRPr lang="sv-SE" dirty="0"/>
                    </a:p>
                  </a:txBody>
                  <a:tcPr/>
                </a:tc>
                <a:extLst>
                  <a:ext uri="{0D108BD9-81ED-4DB2-BD59-A6C34878D82A}">
                    <a16:rowId xmlns:a16="http://schemas.microsoft.com/office/drawing/2014/main" val="3163084860"/>
                  </a:ext>
                </a:extLst>
              </a:tr>
              <a:tr h="456975">
                <a:tc>
                  <a:txBody>
                    <a:bodyPr/>
                    <a:lstStyle/>
                    <a:p>
                      <a:r>
                        <a:rPr lang="sv-SE" dirty="0"/>
                        <a:t>Onsdag</a:t>
                      </a:r>
                    </a:p>
                  </a:txBody>
                  <a:tcPr/>
                </a:tc>
                <a:tc>
                  <a:txBody>
                    <a:bodyPr/>
                    <a:lstStyle/>
                    <a:p>
                      <a:r>
                        <a:rPr lang="sv-SE" dirty="0"/>
                        <a:t>Vila</a:t>
                      </a:r>
                    </a:p>
                  </a:txBody>
                  <a:tcPr/>
                </a:tc>
                <a:tc>
                  <a:txBody>
                    <a:bodyPr/>
                    <a:lstStyle/>
                    <a:p>
                      <a:endParaRPr lang="sv-SE" dirty="0"/>
                    </a:p>
                  </a:txBody>
                  <a:tcPr/>
                </a:tc>
                <a:tc>
                  <a:txBody>
                    <a:bodyPr/>
                    <a:lstStyle/>
                    <a:p>
                      <a:endParaRPr lang="sv-SE"/>
                    </a:p>
                  </a:txBody>
                  <a:tcPr/>
                </a:tc>
                <a:extLst>
                  <a:ext uri="{0D108BD9-81ED-4DB2-BD59-A6C34878D82A}">
                    <a16:rowId xmlns:a16="http://schemas.microsoft.com/office/drawing/2014/main" val="1061072816"/>
                  </a:ext>
                </a:extLst>
              </a:tr>
              <a:tr h="456975">
                <a:tc>
                  <a:txBody>
                    <a:bodyPr/>
                    <a:lstStyle/>
                    <a:p>
                      <a:r>
                        <a:rPr lang="sv-SE" dirty="0"/>
                        <a:t>Torsdag</a:t>
                      </a:r>
                    </a:p>
                  </a:txBody>
                  <a:tcPr/>
                </a:tc>
                <a:tc>
                  <a:txBody>
                    <a:bodyPr/>
                    <a:lstStyle/>
                    <a:p>
                      <a:r>
                        <a:rPr lang="sv-SE" dirty="0"/>
                        <a:t>17:30-18:30</a:t>
                      </a:r>
                    </a:p>
                  </a:txBody>
                  <a:tcPr/>
                </a:tc>
                <a:tc>
                  <a:txBody>
                    <a:bodyPr/>
                    <a:lstStyle/>
                    <a:p>
                      <a:r>
                        <a:rPr lang="sv-SE" dirty="0"/>
                        <a:t>Gymmet</a:t>
                      </a:r>
                    </a:p>
                  </a:txBody>
                  <a:tcPr/>
                </a:tc>
                <a:tc>
                  <a:txBody>
                    <a:bodyPr/>
                    <a:lstStyle/>
                    <a:p>
                      <a:r>
                        <a:rPr lang="sv-SE" dirty="0" err="1"/>
                        <a:t>Styrka+rörlighet</a:t>
                      </a:r>
                      <a:endParaRPr lang="sv-SE" dirty="0"/>
                    </a:p>
                  </a:txBody>
                  <a:tcPr/>
                </a:tc>
                <a:extLst>
                  <a:ext uri="{0D108BD9-81ED-4DB2-BD59-A6C34878D82A}">
                    <a16:rowId xmlns:a16="http://schemas.microsoft.com/office/drawing/2014/main" val="620179770"/>
                  </a:ext>
                </a:extLst>
              </a:tr>
              <a:tr h="456975">
                <a:tc>
                  <a:txBody>
                    <a:bodyPr/>
                    <a:lstStyle/>
                    <a:p>
                      <a:r>
                        <a:rPr lang="sv-SE" dirty="0"/>
                        <a:t>Fredag</a:t>
                      </a:r>
                    </a:p>
                  </a:txBody>
                  <a:tcPr/>
                </a:tc>
                <a:tc>
                  <a:txBody>
                    <a:bodyPr/>
                    <a:lstStyle/>
                    <a:p>
                      <a:r>
                        <a:rPr lang="sv-SE" dirty="0"/>
                        <a:t>18:00-19:15 </a:t>
                      </a:r>
                    </a:p>
                    <a:p>
                      <a:r>
                        <a:rPr lang="sv-SE" dirty="0"/>
                        <a:t>(tid kommer ändras)</a:t>
                      </a:r>
                    </a:p>
                  </a:txBody>
                  <a:tcPr/>
                </a:tc>
                <a:tc>
                  <a:txBody>
                    <a:bodyPr/>
                    <a:lstStyle/>
                    <a:p>
                      <a:r>
                        <a:rPr lang="sv-SE" dirty="0"/>
                        <a:t>Gärde</a:t>
                      </a:r>
                    </a:p>
                  </a:txBody>
                  <a:tcPr/>
                </a:tc>
                <a:tc>
                  <a:txBody>
                    <a:bodyPr/>
                    <a:lstStyle/>
                    <a:p>
                      <a:r>
                        <a:rPr lang="sv-SE" dirty="0" err="1"/>
                        <a:t>Aerob+Streethockey</a:t>
                      </a:r>
                      <a:endParaRPr lang="sv-SE" dirty="0"/>
                    </a:p>
                  </a:txBody>
                  <a:tcPr/>
                </a:tc>
                <a:extLst>
                  <a:ext uri="{0D108BD9-81ED-4DB2-BD59-A6C34878D82A}">
                    <a16:rowId xmlns:a16="http://schemas.microsoft.com/office/drawing/2014/main" val="3318776077"/>
                  </a:ext>
                </a:extLst>
              </a:tr>
              <a:tr h="456975">
                <a:tc>
                  <a:txBody>
                    <a:bodyPr/>
                    <a:lstStyle/>
                    <a:p>
                      <a:r>
                        <a:rPr lang="sv-SE" dirty="0"/>
                        <a:t>Lördag</a:t>
                      </a:r>
                    </a:p>
                  </a:txBody>
                  <a:tcPr/>
                </a:tc>
                <a:tc>
                  <a:txBody>
                    <a:bodyPr/>
                    <a:lstStyle/>
                    <a:p>
                      <a:r>
                        <a:rPr lang="sv-SE" dirty="0"/>
                        <a:t>Vila</a:t>
                      </a:r>
                    </a:p>
                  </a:txBody>
                  <a:tcPr/>
                </a:tc>
                <a:tc>
                  <a:txBody>
                    <a:bodyPr/>
                    <a:lstStyle/>
                    <a:p>
                      <a:endParaRPr lang="sv-SE" dirty="0"/>
                    </a:p>
                  </a:txBody>
                  <a:tcPr/>
                </a:tc>
                <a:tc>
                  <a:txBody>
                    <a:bodyPr/>
                    <a:lstStyle/>
                    <a:p>
                      <a:endParaRPr lang="sv-SE" dirty="0"/>
                    </a:p>
                  </a:txBody>
                  <a:tcPr/>
                </a:tc>
                <a:extLst>
                  <a:ext uri="{0D108BD9-81ED-4DB2-BD59-A6C34878D82A}">
                    <a16:rowId xmlns:a16="http://schemas.microsoft.com/office/drawing/2014/main" val="574984268"/>
                  </a:ext>
                </a:extLst>
              </a:tr>
              <a:tr h="456975">
                <a:tc>
                  <a:txBody>
                    <a:bodyPr/>
                    <a:lstStyle/>
                    <a:p>
                      <a:r>
                        <a:rPr lang="sv-SE" dirty="0"/>
                        <a:t>Söndag</a:t>
                      </a:r>
                    </a:p>
                  </a:txBody>
                  <a:tcPr/>
                </a:tc>
                <a:tc>
                  <a:txBody>
                    <a:bodyPr/>
                    <a:lstStyle/>
                    <a:p>
                      <a:r>
                        <a:rPr lang="sv-SE" dirty="0"/>
                        <a:t>19:00-20:00</a:t>
                      </a:r>
                    </a:p>
                  </a:txBody>
                  <a:tcPr/>
                </a:tc>
                <a:tc>
                  <a:txBody>
                    <a:bodyPr/>
                    <a:lstStyle/>
                    <a:p>
                      <a:r>
                        <a:rPr lang="sv-SE" dirty="0"/>
                        <a:t>Gymmet</a:t>
                      </a:r>
                    </a:p>
                  </a:txBody>
                  <a:tcPr/>
                </a:tc>
                <a:tc>
                  <a:txBody>
                    <a:bodyPr/>
                    <a:lstStyle/>
                    <a:p>
                      <a:r>
                        <a:rPr lang="sv-SE" dirty="0" err="1"/>
                        <a:t>Styrka+rörlighet</a:t>
                      </a:r>
                      <a:endParaRPr lang="sv-SE" dirty="0"/>
                    </a:p>
                  </a:txBody>
                  <a:tcPr/>
                </a:tc>
                <a:extLst>
                  <a:ext uri="{0D108BD9-81ED-4DB2-BD59-A6C34878D82A}">
                    <a16:rowId xmlns:a16="http://schemas.microsoft.com/office/drawing/2014/main" val="2049132292"/>
                  </a:ext>
                </a:extLst>
              </a:tr>
            </a:tbl>
          </a:graphicData>
        </a:graphic>
      </p:graphicFrame>
    </p:spTree>
    <p:extLst>
      <p:ext uri="{BB962C8B-B14F-4D97-AF65-F5344CB8AC3E}">
        <p14:creationId xmlns:p14="http://schemas.microsoft.com/office/powerpoint/2010/main" val="41649789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3230A3F-D74F-4B10-B456-457DE8CA0A75}"/>
              </a:ext>
            </a:extLst>
          </p:cNvPr>
          <p:cNvSpPr>
            <a:spLocks noGrp="1"/>
          </p:cNvSpPr>
          <p:nvPr>
            <p:ph type="title"/>
          </p:nvPr>
        </p:nvSpPr>
        <p:spPr/>
        <p:txBody>
          <a:bodyPr/>
          <a:lstStyle/>
          <a:p>
            <a:r>
              <a:rPr lang="sv-SE">
                <a:solidFill>
                  <a:schemeClr val="accent4">
                    <a:lumMod val="75000"/>
                  </a:schemeClr>
                </a:solidFill>
              </a:rPr>
              <a:t>Övrigt</a:t>
            </a:r>
          </a:p>
        </p:txBody>
      </p:sp>
      <p:sp>
        <p:nvSpPr>
          <p:cNvPr id="3" name="Platshållare för innehåll 2">
            <a:extLst>
              <a:ext uri="{FF2B5EF4-FFF2-40B4-BE49-F238E27FC236}">
                <a16:creationId xmlns:a16="http://schemas.microsoft.com/office/drawing/2014/main" id="{8C639EA7-CF76-4297-A6DE-61CB8836E5C0}"/>
              </a:ext>
            </a:extLst>
          </p:cNvPr>
          <p:cNvSpPr>
            <a:spLocks noGrp="1"/>
          </p:cNvSpPr>
          <p:nvPr>
            <p:ph idx="1"/>
          </p:nvPr>
        </p:nvSpPr>
        <p:spPr/>
        <p:txBody>
          <a:bodyPr vert="horz" lIns="91440" tIns="45720" rIns="91440" bIns="45720" rtlCol="0" anchor="t">
            <a:normAutofit fontScale="85000" lnSpcReduction="20000"/>
          </a:bodyPr>
          <a:lstStyle/>
          <a:p>
            <a:pPr marL="0" indent="0">
              <a:buNone/>
            </a:pPr>
            <a:r>
              <a:rPr lang="sv-SE" dirty="0"/>
              <a:t>Hur har ni upplevt: </a:t>
            </a:r>
          </a:p>
          <a:p>
            <a:r>
              <a:rPr lang="sv-SE" dirty="0"/>
              <a:t>Nyckelbox</a:t>
            </a:r>
          </a:p>
          <a:p>
            <a:r>
              <a:rPr lang="sv-SE" dirty="0"/>
              <a:t>Sekretariatet</a:t>
            </a:r>
          </a:p>
          <a:p>
            <a:r>
              <a:rPr lang="sv-SE" dirty="0"/>
              <a:t>Förtjänstkrav istället för krav på antal av grej </a:t>
            </a:r>
          </a:p>
          <a:p>
            <a:r>
              <a:rPr lang="sv-SE" dirty="0"/>
              <a:t>Kommunikation under säsong </a:t>
            </a:r>
          </a:p>
          <a:p>
            <a:endParaRPr lang="sv-SE" dirty="0"/>
          </a:p>
          <a:p>
            <a:r>
              <a:rPr lang="sv-SE" dirty="0"/>
              <a:t>Tid för </a:t>
            </a:r>
            <a:r>
              <a:rPr lang="sv-SE" dirty="0" err="1"/>
              <a:t>issäsong</a:t>
            </a:r>
            <a:r>
              <a:rPr lang="sv-SE" dirty="0"/>
              <a:t> </a:t>
            </a:r>
          </a:p>
          <a:p>
            <a:pPr marL="0" indent="0">
              <a:buNone/>
            </a:pPr>
            <a:endParaRPr lang="sv-SE" dirty="0"/>
          </a:p>
          <a:p>
            <a:r>
              <a:rPr lang="sv-SE" dirty="0"/>
              <a:t>Lagledarrollen</a:t>
            </a:r>
          </a:p>
          <a:p>
            <a:endParaRPr lang="sv-SE" dirty="0"/>
          </a:p>
          <a:p>
            <a:r>
              <a:rPr lang="sv-SE" dirty="0"/>
              <a:t>Enkät kommer skickas ut</a:t>
            </a:r>
          </a:p>
          <a:p>
            <a:pPr marL="0" indent="0">
              <a:buNone/>
            </a:pPr>
            <a:endParaRPr lang="sv-SE" dirty="0"/>
          </a:p>
          <a:p>
            <a:endParaRPr lang="sv-SE" dirty="0"/>
          </a:p>
        </p:txBody>
      </p:sp>
    </p:spTree>
    <p:extLst>
      <p:ext uri="{BB962C8B-B14F-4D97-AF65-F5344CB8AC3E}">
        <p14:creationId xmlns:p14="http://schemas.microsoft.com/office/powerpoint/2010/main" val="678998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D965201-5B7D-A086-BDA4-D3881D4C8B93}"/>
              </a:ext>
            </a:extLst>
          </p:cNvPr>
          <p:cNvSpPr>
            <a:spLocks noGrp="1"/>
          </p:cNvSpPr>
          <p:nvPr>
            <p:ph type="title"/>
          </p:nvPr>
        </p:nvSpPr>
        <p:spPr/>
        <p:txBody>
          <a:bodyPr/>
          <a:lstStyle/>
          <a:p>
            <a:r>
              <a:rPr lang="sv-SE">
                <a:solidFill>
                  <a:schemeClr val="accent4">
                    <a:lumMod val="75000"/>
                  </a:schemeClr>
                </a:solidFill>
              </a:rPr>
              <a:t>Frågor? </a:t>
            </a:r>
          </a:p>
        </p:txBody>
      </p:sp>
    </p:spTree>
    <p:extLst>
      <p:ext uri="{BB962C8B-B14F-4D97-AF65-F5344CB8AC3E}">
        <p14:creationId xmlns:p14="http://schemas.microsoft.com/office/powerpoint/2010/main" val="3308954143"/>
      </p:ext>
    </p:extLst>
  </p:cSld>
  <p:clrMapOvr>
    <a:masterClrMapping/>
  </p:clrMapOvr>
</p:sld>
</file>

<file path=ppt/theme/theme1.xml><?xml version="1.0" encoding="utf-8"?>
<a:theme xmlns:a="http://schemas.openxmlformats.org/drawingml/2006/main" name="Sundsvall Hockey">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Industry">
      <a:majorFont>
        <a:latin typeface="Industry Bold Book"/>
        <a:ea typeface=""/>
        <a:cs typeface=""/>
      </a:majorFont>
      <a:minorFont>
        <a:latin typeface="Industry Book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ndsvall Hockey" id="{262246B8-524B-4227-859F-23ADB25BBFBB}" vid="{9EFF0782-C4CB-435F-BB4B-4B8677918B5F}"/>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2592</TotalTime>
  <Words>2326</Words>
  <Application>Microsoft Office PowerPoint</Application>
  <PresentationFormat>Bredbild</PresentationFormat>
  <Paragraphs>207</Paragraphs>
  <Slides>12</Slides>
  <Notes>11</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12</vt:i4>
      </vt:variant>
    </vt:vector>
  </HeadingPairs>
  <TitlesOfParts>
    <vt:vector size="18" baseType="lpstr">
      <vt:lpstr>Arial</vt:lpstr>
      <vt:lpstr>Calibri</vt:lpstr>
      <vt:lpstr>Industry Bold Book</vt:lpstr>
      <vt:lpstr>Industry Book Book</vt:lpstr>
      <vt:lpstr>Wingdings</vt:lpstr>
      <vt:lpstr>Sundsvall Hockey</vt:lpstr>
      <vt:lpstr>Avslutande möte Säsong 25/26</vt:lpstr>
      <vt:lpstr>Agenda</vt:lpstr>
      <vt:lpstr>Summering säsongen 25/26</vt:lpstr>
      <vt:lpstr>Summering säsongen 25/26 – träning</vt:lpstr>
      <vt:lpstr>Summering säsongen 25/26</vt:lpstr>
      <vt:lpstr>Lagets regler</vt:lpstr>
      <vt:lpstr>Ekonomi</vt:lpstr>
      <vt:lpstr>Ekonomi</vt:lpstr>
      <vt:lpstr>Säsongen 26/27</vt:lpstr>
      <vt:lpstr>Säsongen 26/27 – Sommarfys</vt:lpstr>
      <vt:lpstr>Övrigt</vt:lpstr>
      <vt:lpstr>Frågor?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Lagledarmöte  28 feb 2021</dc:title>
  <dc:creator>Björkstig, Daniel</dc:creator>
  <cp:lastModifiedBy>Frida Johansson</cp:lastModifiedBy>
  <cp:revision>2</cp:revision>
  <cp:lastPrinted>2023-08-11T09:21:28Z</cp:lastPrinted>
  <dcterms:created xsi:type="dcterms:W3CDTF">2021-02-28T13:24:12Z</dcterms:created>
  <dcterms:modified xsi:type="dcterms:W3CDTF">2026-04-22T19:16:22Z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431d30e-c018-4f72-ad4c-e56e9d03b1f0_Enabled">
    <vt:lpwstr>true</vt:lpwstr>
  </property>
  <property fmtid="{D5CDD505-2E9C-101B-9397-08002B2CF9AE}" pid="3" name="MSIP_Label_6431d30e-c018-4f72-ad4c-e56e9d03b1f0_SetDate">
    <vt:lpwstr>2022-07-26T10:25:40Z</vt:lpwstr>
  </property>
  <property fmtid="{D5CDD505-2E9C-101B-9397-08002B2CF9AE}" pid="4" name="MSIP_Label_6431d30e-c018-4f72-ad4c-e56e9d03b1f0_Method">
    <vt:lpwstr>Standard</vt:lpwstr>
  </property>
  <property fmtid="{D5CDD505-2E9C-101B-9397-08002B2CF9AE}" pid="5" name="MSIP_Label_6431d30e-c018-4f72-ad4c-e56e9d03b1f0_Name">
    <vt:lpwstr>6431d30e-c018-4f72-ad4c-e56e9d03b1f0</vt:lpwstr>
  </property>
  <property fmtid="{D5CDD505-2E9C-101B-9397-08002B2CF9AE}" pid="6" name="MSIP_Label_6431d30e-c018-4f72-ad4c-e56e9d03b1f0_SiteId">
    <vt:lpwstr>f8be18a6-f648-4a47-be73-86d6c5c6604d</vt:lpwstr>
  </property>
  <property fmtid="{D5CDD505-2E9C-101B-9397-08002B2CF9AE}" pid="7" name="MSIP_Label_6431d30e-c018-4f72-ad4c-e56e9d03b1f0_ActionId">
    <vt:lpwstr>a8a17c97-a8f6-4bf3-9a07-7d8f5cfbc6b5</vt:lpwstr>
  </property>
  <property fmtid="{D5CDD505-2E9C-101B-9397-08002B2CF9AE}" pid="8" name="MSIP_Label_6431d30e-c018-4f72-ad4c-e56e9d03b1f0_ContentBits">
    <vt:lpwstr>2</vt:lpwstr>
  </property>
</Properties>
</file>