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6" r:id="rId9"/>
    <p:sldId id="268" r:id="rId10"/>
    <p:sldId id="265" r:id="rId11"/>
    <p:sldId id="263" r:id="rId12"/>
  </p:sldIdLst>
  <p:sldSz cx="18288000" cy="10287000"/>
  <p:notesSz cx="6858000" cy="9144000"/>
  <p:embeddedFontLst>
    <p:embeddedFont>
      <p:font typeface="Inter" panose="020B0604020202020204" charset="0"/>
      <p:regular r:id="rId13"/>
    </p:embeddedFont>
    <p:embeddedFont>
      <p:font typeface="League Spartan" panose="020B0604020202020204" charset="0"/>
      <p:regular r:id="rId14"/>
    </p:embeddedFont>
    <p:embeddedFont>
      <p:font typeface="TT Interphases Bold" panose="020B0604020202020204" charset="0"/>
      <p:regular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7F35"/>
    <a:srgbClr val="24662B"/>
    <a:srgbClr val="379B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1" d="100"/>
          <a:sy n="51" d="100"/>
        </p:scale>
        <p:origin x="77" y="-91"/>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0" i="0" u="none" strike="noStrike" kern="1200" spc="0" baseline="0">
                <a:ln>
                  <a:noFill/>
                </a:ln>
                <a:solidFill>
                  <a:prstClr val="black">
                    <a:lumMod val="65000"/>
                    <a:lumOff val="35000"/>
                  </a:prstClr>
                </a:solidFill>
                <a:latin typeface="+mn-lt"/>
                <a:ea typeface="+mn-ea"/>
                <a:cs typeface="+mn-cs"/>
              </a:defRPr>
            </a:pPr>
            <a:r>
              <a:rPr lang="en-US" sz="3200" b="1" dirty="0" err="1"/>
              <a:t>Diagramexempel</a:t>
            </a:r>
            <a:endParaRPr lang="en-US" sz="3200" b="1" dirty="0"/>
          </a:p>
        </c:rich>
      </c:tx>
      <c:overlay val="0"/>
      <c:spPr>
        <a:solidFill>
          <a:srgbClr val="FFFFFE"/>
        </a:solidFill>
        <a:ln>
          <a:noFill/>
        </a:ln>
        <a:effectLst/>
      </c:spPr>
      <c:txPr>
        <a:bodyPr rot="0" spcFirstLastPara="1" vertOverflow="ellipsis" vert="horz" wrap="square" anchor="ctr" anchorCtr="1"/>
        <a:lstStyle/>
        <a:p>
          <a:pPr>
            <a:defRPr sz="3200" b="0" i="0" u="none" strike="noStrike" kern="1200" spc="0" baseline="0">
              <a:ln>
                <a:noFill/>
              </a:ln>
              <a:solidFill>
                <a:prstClr val="black">
                  <a:lumMod val="65000"/>
                  <a:lumOff val="35000"/>
                </a:prstClr>
              </a:solidFill>
              <a:latin typeface="+mn-lt"/>
              <a:ea typeface="+mn-ea"/>
              <a:cs typeface="+mn-cs"/>
            </a:defRPr>
          </a:pPr>
          <a:endParaRPr lang="en-US"/>
        </a:p>
      </c:txPr>
    </c:title>
    <c:autoTitleDeleted val="0"/>
    <c:plotArea>
      <c:layout/>
      <c:pieChart>
        <c:varyColors val="1"/>
        <c:ser>
          <c:idx val="0"/>
          <c:order val="0"/>
          <c:tx>
            <c:strRef>
              <c:f>Blad1!$B$1</c:f>
              <c:strCache>
                <c:ptCount val="1"/>
                <c:pt idx="0">
                  <c:v>Försäljning</c:v>
                </c:pt>
              </c:strCache>
            </c:strRef>
          </c:tx>
          <c:dPt>
            <c:idx val="0"/>
            <c:bubble3D val="0"/>
            <c:spPr>
              <a:solidFill>
                <a:srgbClr val="24662B"/>
              </a:solidFill>
              <a:ln w="19050">
                <a:solidFill>
                  <a:schemeClr val="lt1"/>
                </a:solidFill>
              </a:ln>
              <a:effectLst/>
            </c:spPr>
            <c:extLst>
              <c:ext xmlns:c16="http://schemas.microsoft.com/office/drawing/2014/chart" uri="{C3380CC4-5D6E-409C-BE32-E72D297353CC}">
                <c16:uniqueId val="{00000001-8B86-40A8-97E2-117E77C0A59E}"/>
              </c:ext>
            </c:extLst>
          </c:dPt>
          <c:dPt>
            <c:idx val="1"/>
            <c:bubble3D val="0"/>
            <c:spPr>
              <a:solidFill>
                <a:srgbClr val="2D7F35"/>
              </a:solidFill>
              <a:ln w="19050">
                <a:solidFill>
                  <a:schemeClr val="lt1"/>
                </a:solidFill>
              </a:ln>
              <a:effectLst/>
            </c:spPr>
            <c:extLst>
              <c:ext xmlns:c16="http://schemas.microsoft.com/office/drawing/2014/chart" uri="{C3380CC4-5D6E-409C-BE32-E72D297353CC}">
                <c16:uniqueId val="{00000003-8B86-40A8-97E2-117E77C0A59E}"/>
              </c:ext>
            </c:extLst>
          </c:dPt>
          <c:dPt>
            <c:idx val="2"/>
            <c:bubble3D val="0"/>
            <c:spPr>
              <a:solidFill>
                <a:schemeClr val="accent3">
                  <a:lumMod val="40000"/>
                  <a:lumOff val="60000"/>
                </a:schemeClr>
              </a:solidFill>
              <a:ln w="19050">
                <a:solidFill>
                  <a:schemeClr val="lt1"/>
                </a:solidFill>
              </a:ln>
              <a:effectLst/>
            </c:spPr>
            <c:extLst>
              <c:ext xmlns:c16="http://schemas.microsoft.com/office/drawing/2014/chart" uri="{C3380CC4-5D6E-409C-BE32-E72D297353CC}">
                <c16:uniqueId val="{00000005-8B86-40A8-97E2-117E77C0A59E}"/>
              </c:ext>
            </c:extLst>
          </c:dPt>
          <c:dPt>
            <c:idx val="3"/>
            <c:bubble3D val="0"/>
            <c:spPr>
              <a:solidFill>
                <a:schemeClr val="accent3">
                  <a:lumMod val="60000"/>
                  <a:lumOff val="40000"/>
                </a:schemeClr>
              </a:solidFill>
              <a:ln w="19050">
                <a:solidFill>
                  <a:schemeClr val="lt1"/>
                </a:solidFill>
              </a:ln>
              <a:effectLst/>
            </c:spPr>
            <c:extLst>
              <c:ext xmlns:c16="http://schemas.microsoft.com/office/drawing/2014/chart" uri="{C3380CC4-5D6E-409C-BE32-E72D297353CC}">
                <c16:uniqueId val="{00000007-8B86-40A8-97E2-117E77C0A59E}"/>
              </c:ext>
            </c:extLst>
          </c:dPt>
          <c:cat>
            <c:strRef>
              <c:f>Blad1!$A$2:$A$5</c:f>
              <c:strCache>
                <c:ptCount val="4"/>
                <c:pt idx="0">
                  <c:v>Kv 1</c:v>
                </c:pt>
                <c:pt idx="1">
                  <c:v>Kv 2</c:v>
                </c:pt>
                <c:pt idx="2">
                  <c:v>Kv 3</c:v>
                </c:pt>
                <c:pt idx="3">
                  <c:v>Kv 4</c:v>
                </c:pt>
              </c:strCache>
            </c:strRef>
          </c:cat>
          <c:val>
            <c:numRef>
              <c:f>Blad1!$B$2:$B$5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8B86-40A8-97E2-117E77C0A59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2800" b="0" i="0" u="none" strike="noStrike" kern="1200" baseline="0">
              <a:ln>
                <a:noFill/>
              </a:ln>
              <a:solidFill>
                <a:prstClr val="black">
                  <a:lumMod val="65000"/>
                  <a:lumOff val="35000"/>
                </a:prst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n>
            <a:noFill/>
          </a:ln>
          <a:solidFill>
            <a:prstClr val="black">
              <a:lumMod val="65000"/>
              <a:lumOff val="35000"/>
            </a:prstClr>
          </a:solidFill>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0" i="0" u="none" strike="noStrike" kern="1200" spc="0" baseline="0">
                <a:solidFill>
                  <a:schemeClr val="tx1">
                    <a:lumMod val="65000"/>
                    <a:lumOff val="35000"/>
                  </a:schemeClr>
                </a:solidFill>
                <a:latin typeface="+mn-lt"/>
                <a:ea typeface="+mn-ea"/>
                <a:cs typeface="+mn-cs"/>
              </a:defRPr>
            </a:pPr>
            <a:r>
              <a:rPr lang="sv-SE" sz="3200" b="1" dirty="0"/>
              <a:t>Diagramexempel</a:t>
            </a:r>
          </a:p>
        </c:rich>
      </c:tx>
      <c:overlay val="0"/>
      <c:spPr>
        <a:noFill/>
        <a:ln>
          <a:noFill/>
        </a:ln>
        <a:effectLst/>
      </c:spPr>
      <c:txPr>
        <a:bodyPr rot="0" spcFirstLastPara="1" vertOverflow="ellipsis" vert="horz" wrap="square" anchor="ctr" anchorCtr="1"/>
        <a:lstStyle/>
        <a:p>
          <a:pPr>
            <a:defRPr sz="3200" b="0" i="0" u="none" strike="noStrike" kern="1200" spc="0" baseline="0">
              <a:solidFill>
                <a:schemeClr val="tx1">
                  <a:lumMod val="65000"/>
                  <a:lumOff val="35000"/>
                </a:schemeClr>
              </a:solidFill>
              <a:latin typeface="+mn-lt"/>
              <a:ea typeface="+mn-ea"/>
              <a:cs typeface="+mn-cs"/>
            </a:defRPr>
          </a:pPr>
          <a:endParaRPr lang="sv-SE"/>
        </a:p>
      </c:txPr>
    </c:title>
    <c:autoTitleDeleted val="0"/>
    <c:plotArea>
      <c:layout>
        <c:manualLayout>
          <c:layoutTarget val="inner"/>
          <c:xMode val="edge"/>
          <c:yMode val="edge"/>
          <c:x val="3.8298378590526649E-2"/>
          <c:y val="1.6716337231301465E-2"/>
          <c:w val="0.94390222460056572"/>
          <c:h val="0.76323210493676352"/>
        </c:manualLayout>
      </c:layout>
      <c:barChart>
        <c:barDir val="col"/>
        <c:grouping val="clustered"/>
        <c:varyColors val="0"/>
        <c:ser>
          <c:idx val="0"/>
          <c:order val="0"/>
          <c:tx>
            <c:strRef>
              <c:f>Blad1!$B$1</c:f>
              <c:strCache>
                <c:ptCount val="1"/>
                <c:pt idx="0">
                  <c:v>Serie 1</c:v>
                </c:pt>
              </c:strCache>
            </c:strRef>
          </c:tx>
          <c:spPr>
            <a:solidFill>
              <a:srgbClr val="24662B"/>
            </a:solidFill>
            <a:ln>
              <a:noFill/>
            </a:ln>
            <a:effectLst/>
          </c:spPr>
          <c:invertIfNegative val="0"/>
          <c:cat>
            <c:strRef>
              <c:f>Blad1!$A$2:$A$5</c:f>
              <c:strCache>
                <c:ptCount val="4"/>
                <c:pt idx="0">
                  <c:v>Kategori 1</c:v>
                </c:pt>
                <c:pt idx="1">
                  <c:v>Kategori 2</c:v>
                </c:pt>
                <c:pt idx="2">
                  <c:v>Kategori 3</c:v>
                </c:pt>
                <c:pt idx="3">
                  <c:v>Kategori 4</c:v>
                </c:pt>
              </c:strCache>
            </c:strRef>
          </c:cat>
          <c:val>
            <c:numRef>
              <c:f>Blad1!$B$2:$B$5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1ABE-430A-8243-F6249647F577}"/>
            </c:ext>
          </c:extLst>
        </c:ser>
        <c:ser>
          <c:idx val="1"/>
          <c:order val="1"/>
          <c:tx>
            <c:strRef>
              <c:f>Blad1!$C$1</c:f>
              <c:strCache>
                <c:ptCount val="1"/>
                <c:pt idx="0">
                  <c:v>Serie 2</c:v>
                </c:pt>
              </c:strCache>
            </c:strRef>
          </c:tx>
          <c:spPr>
            <a:solidFill>
              <a:srgbClr val="2D7F35"/>
            </a:solidFill>
            <a:ln>
              <a:noFill/>
            </a:ln>
            <a:effectLst/>
          </c:spPr>
          <c:invertIfNegative val="0"/>
          <c:cat>
            <c:strRef>
              <c:f>Blad1!$A$2:$A$5</c:f>
              <c:strCache>
                <c:ptCount val="4"/>
                <c:pt idx="0">
                  <c:v>Kategori 1</c:v>
                </c:pt>
                <c:pt idx="1">
                  <c:v>Kategori 2</c:v>
                </c:pt>
                <c:pt idx="2">
                  <c:v>Kategori 3</c:v>
                </c:pt>
                <c:pt idx="3">
                  <c:v>Kategori 4</c:v>
                </c:pt>
              </c:strCache>
            </c:strRef>
          </c:cat>
          <c:val>
            <c:numRef>
              <c:f>Blad1!$C$2:$C$5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1ABE-430A-8243-F6249647F577}"/>
            </c:ext>
          </c:extLst>
        </c:ser>
        <c:ser>
          <c:idx val="2"/>
          <c:order val="2"/>
          <c:tx>
            <c:strRef>
              <c:f>Blad1!$D$1</c:f>
              <c:strCache>
                <c:ptCount val="1"/>
                <c:pt idx="0">
                  <c:v>Serie 3</c:v>
                </c:pt>
              </c:strCache>
            </c:strRef>
          </c:tx>
          <c:spPr>
            <a:solidFill>
              <a:schemeClr val="accent3">
                <a:lumMod val="20000"/>
                <a:lumOff val="80000"/>
              </a:schemeClr>
            </a:solidFill>
            <a:ln>
              <a:noFill/>
            </a:ln>
            <a:effectLst/>
          </c:spPr>
          <c:invertIfNegative val="0"/>
          <c:cat>
            <c:strRef>
              <c:f>Blad1!$A$2:$A$5</c:f>
              <c:strCache>
                <c:ptCount val="4"/>
                <c:pt idx="0">
                  <c:v>Kategori 1</c:v>
                </c:pt>
                <c:pt idx="1">
                  <c:v>Kategori 2</c:v>
                </c:pt>
                <c:pt idx="2">
                  <c:v>Kategori 3</c:v>
                </c:pt>
                <c:pt idx="3">
                  <c:v>Kategori 4</c:v>
                </c:pt>
              </c:strCache>
            </c:strRef>
          </c:cat>
          <c:val>
            <c:numRef>
              <c:f>Blad1!$D$2:$D$5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1ABE-430A-8243-F6249647F577}"/>
            </c:ext>
          </c:extLst>
        </c:ser>
        <c:dLbls>
          <c:showLegendKey val="0"/>
          <c:showVal val="0"/>
          <c:showCatName val="0"/>
          <c:showSerName val="0"/>
          <c:showPercent val="0"/>
          <c:showBubbleSize val="0"/>
        </c:dLbls>
        <c:gapWidth val="219"/>
        <c:overlap val="-27"/>
        <c:axId val="1434795871"/>
        <c:axId val="1434793951"/>
      </c:barChart>
      <c:catAx>
        <c:axId val="143479587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sv-SE"/>
          </a:p>
        </c:txPr>
        <c:crossAx val="1434793951"/>
        <c:crosses val="autoZero"/>
        <c:auto val="1"/>
        <c:lblAlgn val="ctr"/>
        <c:lblOffset val="100"/>
        <c:noMultiLvlLbl val="0"/>
      </c:catAx>
      <c:valAx>
        <c:axId val="143479395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sv-SE"/>
          </a:p>
        </c:txPr>
        <c:crossAx val="1434795871"/>
        <c:crosses val="autoZero"/>
        <c:crossBetween val="between"/>
      </c:valAx>
      <c:spPr>
        <a:noFill/>
        <a:ln>
          <a:noFill/>
        </a:ln>
        <a:effectLst/>
      </c:spPr>
    </c:plotArea>
    <c:legend>
      <c:legendPos val="b"/>
      <c:layout>
        <c:manualLayout>
          <c:xMode val="edge"/>
          <c:yMode val="edge"/>
          <c:x val="0.18487755778100554"/>
          <c:y val="0.90492097795651438"/>
          <c:w val="0.57960020622422193"/>
          <c:h val="8.7556286233451602E-2"/>
        </c:manualLayout>
      </c:layou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E"/>
        </a:solidFill>
        <a:effectLst/>
      </p:bgPr>
    </p:bg>
    <p:spTree>
      <p:nvGrpSpPr>
        <p:cNvPr id="1" name=""/>
        <p:cNvGrpSpPr/>
        <p:nvPr/>
      </p:nvGrpSpPr>
      <p:grpSpPr>
        <a:xfrm>
          <a:off x="0" y="0"/>
          <a:ext cx="0" cy="0"/>
          <a:chOff x="0" y="0"/>
          <a:chExt cx="0" cy="0"/>
        </a:xfrm>
      </p:grpSpPr>
      <p:sp>
        <p:nvSpPr>
          <p:cNvPr id="2" name="Freeform 2"/>
          <p:cNvSpPr/>
          <p:nvPr/>
        </p:nvSpPr>
        <p:spPr>
          <a:xfrm>
            <a:off x="7543800" y="6896100"/>
            <a:ext cx="3057496" cy="2574026"/>
          </a:xfrm>
          <a:custGeom>
            <a:avLst/>
            <a:gdLst/>
            <a:ahLst/>
            <a:cxnLst/>
            <a:rect l="l" t="t" r="r" b="b"/>
            <a:pathLst>
              <a:path w="3057496" h="2574026">
                <a:moveTo>
                  <a:pt x="0" y="0"/>
                </a:moveTo>
                <a:lnTo>
                  <a:pt x="3057496" y="0"/>
                </a:lnTo>
                <a:lnTo>
                  <a:pt x="3057496" y="2574026"/>
                </a:lnTo>
                <a:lnTo>
                  <a:pt x="0" y="2574026"/>
                </a:lnTo>
                <a:lnTo>
                  <a:pt x="0" y="0"/>
                </a:lnTo>
                <a:close/>
              </a:path>
            </a:pathLst>
          </a:custGeom>
          <a:blipFill>
            <a:blip r:embed="rId2"/>
            <a:stretch>
              <a:fillRect/>
            </a:stretch>
          </a:blipFill>
        </p:spPr>
        <p:txBody>
          <a:bodyPr/>
          <a:lstStyle/>
          <a:p>
            <a:pPr algn="ctr"/>
            <a:endParaRPr lang="sv-SE" dirty="0"/>
          </a:p>
        </p:txBody>
      </p:sp>
      <p:sp>
        <p:nvSpPr>
          <p:cNvPr id="3" name="TextBox 3"/>
          <p:cNvSpPr txBox="1"/>
          <p:nvPr/>
        </p:nvSpPr>
        <p:spPr>
          <a:xfrm>
            <a:off x="4114801" y="4497719"/>
            <a:ext cx="9829800" cy="1708096"/>
          </a:xfrm>
          <a:prstGeom prst="rect">
            <a:avLst/>
          </a:prstGeom>
        </p:spPr>
        <p:txBody>
          <a:bodyPr wrap="square" lIns="0" tIns="0" rIns="0" bIns="0" rtlCol="0" anchor="t">
            <a:spAutoFit/>
          </a:bodyPr>
          <a:lstStyle/>
          <a:p>
            <a:pPr algn="ctr">
              <a:lnSpc>
                <a:spcPts val="12284"/>
              </a:lnSpc>
            </a:pPr>
            <a:r>
              <a:rPr lang="en-US" sz="13649" spc="-545" dirty="0">
                <a:solidFill>
                  <a:srgbClr val="24662B"/>
                </a:solidFill>
                <a:latin typeface="League Spartan"/>
                <a:ea typeface="League Spartan"/>
                <a:cs typeface="League Spartan"/>
                <a:sym typeface="League Spartan"/>
              </a:rPr>
              <a:t>RUBRIK</a:t>
            </a:r>
          </a:p>
        </p:txBody>
      </p:sp>
      <p:sp>
        <p:nvSpPr>
          <p:cNvPr id="4" name="TextBox 4"/>
          <p:cNvSpPr txBox="1"/>
          <p:nvPr/>
        </p:nvSpPr>
        <p:spPr>
          <a:xfrm>
            <a:off x="14410697" y="8644890"/>
            <a:ext cx="2851388" cy="307777"/>
          </a:xfrm>
          <a:prstGeom prst="rect">
            <a:avLst/>
          </a:prstGeom>
        </p:spPr>
        <p:txBody>
          <a:bodyPr lIns="0" tIns="0" rIns="0" bIns="0" rtlCol="0" anchor="t">
            <a:spAutoFit/>
          </a:bodyPr>
          <a:lstStyle/>
          <a:p>
            <a:pPr marL="0" lvl="0" indent="0" algn="l">
              <a:lnSpc>
                <a:spcPts val="2400"/>
              </a:lnSpc>
              <a:spcBef>
                <a:spcPct val="0"/>
              </a:spcBef>
            </a:pPr>
            <a:r>
              <a:rPr lang="en-US" sz="2400" dirty="0">
                <a:solidFill>
                  <a:srgbClr val="24662B"/>
                </a:solidFill>
                <a:latin typeface="Inter" panose="020B0604020202020204" charset="0"/>
                <a:ea typeface="Inter" panose="020B0604020202020204" charset="0"/>
                <a:cs typeface="TT Interphases"/>
                <a:sym typeface="TT Interphases"/>
              </a:rPr>
              <a:t>PRESENTERAD AV</a:t>
            </a:r>
          </a:p>
        </p:txBody>
      </p:sp>
      <p:sp>
        <p:nvSpPr>
          <p:cNvPr id="5" name="TextBox 5"/>
          <p:cNvSpPr txBox="1"/>
          <p:nvPr/>
        </p:nvSpPr>
        <p:spPr>
          <a:xfrm>
            <a:off x="14325600" y="9105901"/>
            <a:ext cx="2554651" cy="313932"/>
          </a:xfrm>
          <a:prstGeom prst="rect">
            <a:avLst/>
          </a:prstGeom>
        </p:spPr>
        <p:txBody>
          <a:bodyPr wrap="square" lIns="0" tIns="0" rIns="0" bIns="0" rtlCol="0" anchor="t">
            <a:spAutoFit/>
          </a:bodyPr>
          <a:lstStyle/>
          <a:p>
            <a:pPr marL="0" lvl="0" indent="0" algn="r">
              <a:lnSpc>
                <a:spcPts val="2430"/>
              </a:lnSpc>
              <a:spcBef>
                <a:spcPct val="0"/>
              </a:spcBef>
            </a:pPr>
            <a:r>
              <a:rPr lang="en-US" sz="2700" b="1" dirty="0">
                <a:solidFill>
                  <a:srgbClr val="3F3E39"/>
                </a:solidFill>
                <a:latin typeface="Inter" panose="020B0604020202020204" charset="0"/>
                <a:ea typeface="Inter" panose="020B0604020202020204" charset="0"/>
                <a:cs typeface="TT Interphases Bold"/>
                <a:sym typeface="TT Interphases Bold"/>
              </a:rPr>
              <a:t>Jonny Silkewall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E"/>
        </a:solidFill>
        <a:effectLst/>
      </p:bgPr>
    </p:bg>
    <p:spTree>
      <p:nvGrpSpPr>
        <p:cNvPr id="1" name=""/>
        <p:cNvGrpSpPr/>
        <p:nvPr/>
      </p:nvGrpSpPr>
      <p:grpSpPr>
        <a:xfrm>
          <a:off x="0" y="0"/>
          <a:ext cx="0" cy="0"/>
          <a:chOff x="0" y="0"/>
          <a:chExt cx="0" cy="0"/>
        </a:xfrm>
      </p:grpSpPr>
      <p:grpSp>
        <p:nvGrpSpPr>
          <p:cNvPr id="2" name="Group 2"/>
          <p:cNvGrpSpPr/>
          <p:nvPr/>
        </p:nvGrpSpPr>
        <p:grpSpPr>
          <a:xfrm>
            <a:off x="11560251" y="2513728"/>
            <a:ext cx="971728" cy="971728"/>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4662B"/>
            </a:solidFill>
          </p:spPr>
          <p:txBody>
            <a:bodyPr/>
            <a:lstStyle/>
            <a:p>
              <a:endParaRPr lang="sv-SE"/>
            </a:p>
          </p:txBody>
        </p:sp>
        <p:sp>
          <p:nvSpPr>
            <p:cNvPr id="4" name="TextBox 4"/>
            <p:cNvSpPr txBox="1"/>
            <p:nvPr/>
          </p:nvSpPr>
          <p:spPr>
            <a:xfrm>
              <a:off x="76200" y="76200"/>
              <a:ext cx="660400" cy="660400"/>
            </a:xfrm>
            <a:prstGeom prst="rect">
              <a:avLst/>
            </a:prstGeom>
          </p:spPr>
          <p:txBody>
            <a:bodyPr lIns="50800" tIns="50800" rIns="50800" bIns="50800" rtlCol="0" anchor="ctr"/>
            <a:lstStyle/>
            <a:p>
              <a:pPr algn="ctr">
                <a:lnSpc>
                  <a:spcPts val="2999"/>
                </a:lnSpc>
              </a:pPr>
              <a:r>
                <a:rPr lang="en-US" sz="2499" b="1" dirty="0">
                  <a:solidFill>
                    <a:srgbClr val="E3E2DE"/>
                  </a:solidFill>
                  <a:latin typeface="TT Interphases Bold"/>
                  <a:ea typeface="TT Interphases Bold"/>
                  <a:cs typeface="TT Interphases Bold"/>
                  <a:sym typeface="TT Interphases Bold"/>
                </a:rPr>
                <a:t>02</a:t>
              </a:r>
            </a:p>
          </p:txBody>
        </p:sp>
      </p:grpSp>
      <p:grpSp>
        <p:nvGrpSpPr>
          <p:cNvPr id="5" name="Group 5"/>
          <p:cNvGrpSpPr/>
          <p:nvPr/>
        </p:nvGrpSpPr>
        <p:grpSpPr>
          <a:xfrm>
            <a:off x="11560251" y="1275086"/>
            <a:ext cx="971728" cy="971728"/>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4662B"/>
            </a:solidFill>
          </p:spPr>
          <p:txBody>
            <a:bodyPr/>
            <a:lstStyle/>
            <a:p>
              <a:endParaRPr lang="sv-SE"/>
            </a:p>
          </p:txBody>
        </p:sp>
        <p:sp>
          <p:nvSpPr>
            <p:cNvPr id="7" name="TextBox 7"/>
            <p:cNvSpPr txBox="1"/>
            <p:nvPr/>
          </p:nvSpPr>
          <p:spPr>
            <a:xfrm>
              <a:off x="76200" y="76200"/>
              <a:ext cx="660400" cy="660400"/>
            </a:xfrm>
            <a:prstGeom prst="rect">
              <a:avLst/>
            </a:prstGeom>
          </p:spPr>
          <p:txBody>
            <a:bodyPr lIns="50800" tIns="50800" rIns="50800" bIns="50800" rtlCol="0" anchor="ctr"/>
            <a:lstStyle/>
            <a:p>
              <a:pPr algn="ctr">
                <a:lnSpc>
                  <a:spcPts val="2999"/>
                </a:lnSpc>
              </a:pPr>
              <a:r>
                <a:rPr lang="en-US" sz="2499" b="1">
                  <a:solidFill>
                    <a:srgbClr val="E3E2DE"/>
                  </a:solidFill>
                  <a:latin typeface="TT Interphases Bold"/>
                  <a:ea typeface="TT Interphases Bold"/>
                  <a:cs typeface="TT Interphases Bold"/>
                  <a:sym typeface="TT Interphases Bold"/>
                </a:rPr>
                <a:t>01</a:t>
              </a:r>
            </a:p>
          </p:txBody>
        </p:sp>
      </p:grpSp>
      <p:grpSp>
        <p:nvGrpSpPr>
          <p:cNvPr id="8" name="Group 8"/>
          <p:cNvGrpSpPr/>
          <p:nvPr/>
        </p:nvGrpSpPr>
        <p:grpSpPr>
          <a:xfrm>
            <a:off x="11560251" y="3752370"/>
            <a:ext cx="971728" cy="971728"/>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4662B"/>
            </a:solidFill>
          </p:spPr>
          <p:txBody>
            <a:bodyPr/>
            <a:lstStyle/>
            <a:p>
              <a:endParaRPr lang="sv-SE"/>
            </a:p>
          </p:txBody>
        </p:sp>
        <p:sp>
          <p:nvSpPr>
            <p:cNvPr id="10" name="TextBox 10"/>
            <p:cNvSpPr txBox="1"/>
            <p:nvPr/>
          </p:nvSpPr>
          <p:spPr>
            <a:xfrm>
              <a:off x="76200" y="76200"/>
              <a:ext cx="660400" cy="660400"/>
            </a:xfrm>
            <a:prstGeom prst="rect">
              <a:avLst/>
            </a:prstGeom>
          </p:spPr>
          <p:txBody>
            <a:bodyPr lIns="50800" tIns="50800" rIns="50800" bIns="50800" rtlCol="0" anchor="ctr"/>
            <a:lstStyle/>
            <a:p>
              <a:pPr algn="ctr">
                <a:lnSpc>
                  <a:spcPts val="2999"/>
                </a:lnSpc>
              </a:pPr>
              <a:r>
                <a:rPr lang="en-US" sz="2499" b="1" dirty="0">
                  <a:solidFill>
                    <a:srgbClr val="E3E2DE"/>
                  </a:solidFill>
                  <a:latin typeface="TT Interphases Bold"/>
                  <a:ea typeface="TT Interphases Bold"/>
                  <a:cs typeface="TT Interphases Bold"/>
                  <a:sym typeface="TT Interphases Bold"/>
                </a:rPr>
                <a:t>03</a:t>
              </a:r>
            </a:p>
          </p:txBody>
        </p:sp>
      </p:grpSp>
      <p:sp>
        <p:nvSpPr>
          <p:cNvPr id="11" name="Freeform 11"/>
          <p:cNvSpPr/>
          <p:nvPr/>
        </p:nvSpPr>
        <p:spPr>
          <a:xfrm>
            <a:off x="828704" y="1274074"/>
            <a:ext cx="3057496" cy="2574026"/>
          </a:xfrm>
          <a:custGeom>
            <a:avLst/>
            <a:gdLst/>
            <a:ahLst/>
            <a:cxnLst/>
            <a:rect l="l" t="t" r="r" b="b"/>
            <a:pathLst>
              <a:path w="3057496" h="2574026">
                <a:moveTo>
                  <a:pt x="0" y="0"/>
                </a:moveTo>
                <a:lnTo>
                  <a:pt x="3057496" y="0"/>
                </a:lnTo>
                <a:lnTo>
                  <a:pt x="3057496" y="2574026"/>
                </a:lnTo>
                <a:lnTo>
                  <a:pt x="0" y="2574026"/>
                </a:lnTo>
                <a:lnTo>
                  <a:pt x="0" y="0"/>
                </a:lnTo>
                <a:close/>
              </a:path>
            </a:pathLst>
          </a:custGeom>
          <a:blipFill>
            <a:blip r:embed="rId2"/>
            <a:stretch>
              <a:fillRect/>
            </a:stretch>
          </a:blipFill>
        </p:spPr>
        <p:txBody>
          <a:bodyPr/>
          <a:lstStyle/>
          <a:p>
            <a:endParaRPr lang="sv-SE"/>
          </a:p>
        </p:txBody>
      </p:sp>
      <p:sp>
        <p:nvSpPr>
          <p:cNvPr id="12" name="TextBox 12"/>
          <p:cNvSpPr txBox="1"/>
          <p:nvPr/>
        </p:nvSpPr>
        <p:spPr>
          <a:xfrm>
            <a:off x="504825" y="5734051"/>
            <a:ext cx="9560580" cy="4552949"/>
          </a:xfrm>
          <a:prstGeom prst="rect">
            <a:avLst/>
          </a:prstGeom>
        </p:spPr>
        <p:txBody>
          <a:bodyPr lIns="0" tIns="0" rIns="0" bIns="0" rtlCol="0" anchor="t">
            <a:spAutoFit/>
          </a:bodyPr>
          <a:lstStyle/>
          <a:p>
            <a:pPr algn="l">
              <a:lnSpc>
                <a:spcPts val="11699"/>
              </a:lnSpc>
            </a:pPr>
            <a:r>
              <a:rPr lang="en-US" sz="12999" spc="-519">
                <a:solidFill>
                  <a:srgbClr val="24662B"/>
                </a:solidFill>
                <a:latin typeface="League Spartan"/>
                <a:ea typeface="League Spartan"/>
                <a:cs typeface="League Spartan"/>
                <a:sym typeface="League Spartan"/>
              </a:rPr>
              <a:t>AGENDA</a:t>
            </a:r>
          </a:p>
          <a:p>
            <a:pPr algn="l">
              <a:lnSpc>
                <a:spcPts val="11699"/>
              </a:lnSpc>
            </a:pPr>
            <a:r>
              <a:rPr lang="en-US" sz="12999" spc="-519">
                <a:solidFill>
                  <a:srgbClr val="24662B"/>
                </a:solidFill>
                <a:latin typeface="League Spartan"/>
                <a:ea typeface="League Spartan"/>
                <a:cs typeface="League Spartan"/>
                <a:sym typeface="League Spartan"/>
              </a:rPr>
              <a:t>ELLER</a:t>
            </a:r>
          </a:p>
          <a:p>
            <a:pPr algn="l">
              <a:lnSpc>
                <a:spcPts val="11699"/>
              </a:lnSpc>
            </a:pPr>
            <a:r>
              <a:rPr lang="en-US" sz="12999" spc="-519">
                <a:solidFill>
                  <a:srgbClr val="24662B"/>
                </a:solidFill>
                <a:latin typeface="League Spartan"/>
                <a:ea typeface="League Spartan"/>
                <a:cs typeface="League Spartan"/>
                <a:sym typeface="League Spartan"/>
              </a:rPr>
              <a:t>INNEHÅLL</a:t>
            </a:r>
          </a:p>
        </p:txBody>
      </p:sp>
      <p:sp>
        <p:nvSpPr>
          <p:cNvPr id="13" name="TextBox 13"/>
          <p:cNvSpPr txBox="1"/>
          <p:nvPr/>
        </p:nvSpPr>
        <p:spPr>
          <a:xfrm>
            <a:off x="13046711" y="1589500"/>
            <a:ext cx="4431664" cy="400050"/>
          </a:xfrm>
          <a:prstGeom prst="rect">
            <a:avLst/>
          </a:prstGeom>
        </p:spPr>
        <p:txBody>
          <a:bodyPr lIns="0" tIns="0" rIns="0" bIns="0" rtlCol="0" anchor="t">
            <a:spAutoFit/>
          </a:bodyPr>
          <a:lstStyle/>
          <a:p>
            <a:pPr algn="just">
              <a:lnSpc>
                <a:spcPts val="2999"/>
              </a:lnSpc>
            </a:pPr>
            <a:r>
              <a:rPr lang="en-US" sz="2999" b="1" dirty="0">
                <a:solidFill>
                  <a:srgbClr val="1D1C18"/>
                </a:solidFill>
                <a:latin typeface="Inter" panose="020B0604020202020204" charset="0"/>
                <a:ea typeface="Inter" panose="020B0604020202020204" charset="0"/>
                <a:cs typeface="TT Interphases Bold"/>
                <a:sym typeface="TT Interphases Bold"/>
              </a:rPr>
              <a:t>RUBRIK</a:t>
            </a:r>
          </a:p>
        </p:txBody>
      </p:sp>
      <p:sp>
        <p:nvSpPr>
          <p:cNvPr id="14" name="TextBox 14"/>
          <p:cNvSpPr txBox="1"/>
          <p:nvPr/>
        </p:nvSpPr>
        <p:spPr>
          <a:xfrm>
            <a:off x="13027371" y="2828142"/>
            <a:ext cx="4431664" cy="400050"/>
          </a:xfrm>
          <a:prstGeom prst="rect">
            <a:avLst/>
          </a:prstGeom>
        </p:spPr>
        <p:txBody>
          <a:bodyPr lIns="0" tIns="0" rIns="0" bIns="0" rtlCol="0" anchor="t">
            <a:spAutoFit/>
          </a:bodyPr>
          <a:lstStyle/>
          <a:p>
            <a:pPr algn="just">
              <a:lnSpc>
                <a:spcPts val="2999"/>
              </a:lnSpc>
            </a:pPr>
            <a:r>
              <a:rPr lang="en-US" sz="2999" b="1" dirty="0">
                <a:solidFill>
                  <a:srgbClr val="1D1C18"/>
                </a:solidFill>
                <a:latin typeface="Inter" panose="020B0604020202020204" charset="0"/>
                <a:ea typeface="Inter" panose="020B0604020202020204" charset="0"/>
                <a:cs typeface="TT Interphases Bold"/>
                <a:sym typeface="TT Interphases Bold"/>
              </a:rPr>
              <a:t>RUBRIK</a:t>
            </a:r>
          </a:p>
        </p:txBody>
      </p:sp>
      <p:sp>
        <p:nvSpPr>
          <p:cNvPr id="15" name="TextBox 15"/>
          <p:cNvSpPr txBox="1"/>
          <p:nvPr/>
        </p:nvSpPr>
        <p:spPr>
          <a:xfrm>
            <a:off x="13027371" y="4066784"/>
            <a:ext cx="4431664" cy="400050"/>
          </a:xfrm>
          <a:prstGeom prst="rect">
            <a:avLst/>
          </a:prstGeom>
        </p:spPr>
        <p:txBody>
          <a:bodyPr lIns="0" tIns="0" rIns="0" bIns="0" rtlCol="0" anchor="t">
            <a:spAutoFit/>
          </a:bodyPr>
          <a:lstStyle/>
          <a:p>
            <a:pPr algn="just">
              <a:lnSpc>
                <a:spcPts val="2999"/>
              </a:lnSpc>
            </a:pPr>
            <a:r>
              <a:rPr lang="en-US" sz="2999" b="1" dirty="0">
                <a:solidFill>
                  <a:srgbClr val="1D1C18"/>
                </a:solidFill>
                <a:latin typeface="Inter" panose="020B0604020202020204" charset="0"/>
                <a:ea typeface="Inter" panose="020B0604020202020204" charset="0"/>
                <a:cs typeface="TT Interphases Bold"/>
                <a:sym typeface="TT Interphases Bold"/>
              </a:rPr>
              <a:t>RUBRIK</a:t>
            </a:r>
          </a:p>
        </p:txBody>
      </p:sp>
      <p:sp>
        <p:nvSpPr>
          <p:cNvPr id="16" name="TextBox 16"/>
          <p:cNvSpPr txBox="1"/>
          <p:nvPr/>
        </p:nvSpPr>
        <p:spPr>
          <a:xfrm>
            <a:off x="13027371" y="5305426"/>
            <a:ext cx="4431664" cy="400050"/>
          </a:xfrm>
          <a:prstGeom prst="rect">
            <a:avLst/>
          </a:prstGeom>
        </p:spPr>
        <p:txBody>
          <a:bodyPr lIns="0" tIns="0" rIns="0" bIns="0" rtlCol="0" anchor="t">
            <a:spAutoFit/>
          </a:bodyPr>
          <a:lstStyle/>
          <a:p>
            <a:pPr algn="just">
              <a:lnSpc>
                <a:spcPts val="2999"/>
              </a:lnSpc>
            </a:pPr>
            <a:r>
              <a:rPr lang="en-US" sz="2999" b="1" dirty="0">
                <a:solidFill>
                  <a:srgbClr val="1D1C18"/>
                </a:solidFill>
                <a:latin typeface="Inter" panose="020B0604020202020204" charset="0"/>
                <a:ea typeface="Inter" panose="020B0604020202020204" charset="0"/>
                <a:cs typeface="TT Interphases Bold"/>
                <a:sym typeface="TT Interphases Bold"/>
              </a:rPr>
              <a:t>RUBRIK</a:t>
            </a:r>
          </a:p>
        </p:txBody>
      </p:sp>
      <p:sp>
        <p:nvSpPr>
          <p:cNvPr id="17" name="TextBox 17"/>
          <p:cNvSpPr txBox="1"/>
          <p:nvPr/>
        </p:nvSpPr>
        <p:spPr>
          <a:xfrm>
            <a:off x="13027371" y="6544068"/>
            <a:ext cx="4431664" cy="400050"/>
          </a:xfrm>
          <a:prstGeom prst="rect">
            <a:avLst/>
          </a:prstGeom>
        </p:spPr>
        <p:txBody>
          <a:bodyPr lIns="0" tIns="0" rIns="0" bIns="0" rtlCol="0" anchor="t">
            <a:spAutoFit/>
          </a:bodyPr>
          <a:lstStyle/>
          <a:p>
            <a:pPr algn="just">
              <a:lnSpc>
                <a:spcPts val="2999"/>
              </a:lnSpc>
            </a:pPr>
            <a:r>
              <a:rPr lang="en-US" sz="2999" b="1">
                <a:solidFill>
                  <a:srgbClr val="1D1C18"/>
                </a:solidFill>
                <a:latin typeface="Inter" panose="020B0604020202020204" charset="0"/>
                <a:ea typeface="Inter" panose="020B0604020202020204" charset="0"/>
                <a:cs typeface="TT Interphases Bold"/>
                <a:sym typeface="TT Interphases Bold"/>
              </a:rPr>
              <a:t>RUBRIK</a:t>
            </a:r>
          </a:p>
        </p:txBody>
      </p:sp>
      <p:sp>
        <p:nvSpPr>
          <p:cNvPr id="18" name="TextBox 18"/>
          <p:cNvSpPr txBox="1"/>
          <p:nvPr/>
        </p:nvSpPr>
        <p:spPr>
          <a:xfrm>
            <a:off x="13027371" y="7782710"/>
            <a:ext cx="4431664" cy="400050"/>
          </a:xfrm>
          <a:prstGeom prst="rect">
            <a:avLst/>
          </a:prstGeom>
        </p:spPr>
        <p:txBody>
          <a:bodyPr lIns="0" tIns="0" rIns="0" bIns="0" rtlCol="0" anchor="t">
            <a:spAutoFit/>
          </a:bodyPr>
          <a:lstStyle/>
          <a:p>
            <a:pPr algn="just">
              <a:lnSpc>
                <a:spcPts val="2999"/>
              </a:lnSpc>
            </a:pPr>
            <a:r>
              <a:rPr lang="en-US" sz="2999" b="1" dirty="0">
                <a:solidFill>
                  <a:srgbClr val="1D1C18"/>
                </a:solidFill>
                <a:latin typeface="Inter" panose="020B0604020202020204" charset="0"/>
                <a:ea typeface="Inter" panose="020B0604020202020204" charset="0"/>
                <a:cs typeface="TT Interphases Bold"/>
                <a:sym typeface="TT Interphases Bold"/>
              </a:rPr>
              <a:t>RUBRIK</a:t>
            </a:r>
          </a:p>
        </p:txBody>
      </p:sp>
      <p:sp>
        <p:nvSpPr>
          <p:cNvPr id="19" name="TextBox 19"/>
          <p:cNvSpPr txBox="1"/>
          <p:nvPr/>
        </p:nvSpPr>
        <p:spPr>
          <a:xfrm>
            <a:off x="13027371" y="9021352"/>
            <a:ext cx="4431664" cy="400050"/>
          </a:xfrm>
          <a:prstGeom prst="rect">
            <a:avLst/>
          </a:prstGeom>
        </p:spPr>
        <p:txBody>
          <a:bodyPr lIns="0" tIns="0" rIns="0" bIns="0" rtlCol="0" anchor="t">
            <a:spAutoFit/>
          </a:bodyPr>
          <a:lstStyle/>
          <a:p>
            <a:pPr algn="just">
              <a:lnSpc>
                <a:spcPts val="2999"/>
              </a:lnSpc>
            </a:pPr>
            <a:r>
              <a:rPr lang="en-US" sz="2999" b="1" dirty="0">
                <a:solidFill>
                  <a:srgbClr val="1D1C18"/>
                </a:solidFill>
                <a:latin typeface="Inter" panose="020B0604020202020204" charset="0"/>
                <a:ea typeface="Inter" panose="020B0604020202020204" charset="0"/>
                <a:cs typeface="TT Interphases Bold"/>
                <a:sym typeface="TT Interphases Bold"/>
              </a:rPr>
              <a:t>RUBRIK</a:t>
            </a:r>
          </a:p>
        </p:txBody>
      </p:sp>
      <p:sp>
        <p:nvSpPr>
          <p:cNvPr id="23" name="TextBox 23"/>
          <p:cNvSpPr txBox="1"/>
          <p:nvPr/>
        </p:nvSpPr>
        <p:spPr>
          <a:xfrm>
            <a:off x="11392540" y="6540118"/>
            <a:ext cx="1329533" cy="404000"/>
          </a:xfrm>
          <a:prstGeom prst="rect">
            <a:avLst/>
          </a:prstGeom>
        </p:spPr>
        <p:txBody>
          <a:bodyPr lIns="0" tIns="0" rIns="0" bIns="0" rtlCol="0" anchor="t">
            <a:spAutoFit/>
          </a:bodyPr>
          <a:lstStyle/>
          <a:p>
            <a:pPr algn="ctr">
              <a:lnSpc>
                <a:spcPts val="3283"/>
              </a:lnSpc>
              <a:spcBef>
                <a:spcPct val="0"/>
              </a:spcBef>
            </a:pPr>
            <a:r>
              <a:rPr lang="en-US" sz="2736" b="1" dirty="0">
                <a:solidFill>
                  <a:srgbClr val="FFFFFF"/>
                </a:solidFill>
                <a:latin typeface="TT Interphases Bold"/>
                <a:ea typeface="TT Interphases Bold"/>
                <a:cs typeface="TT Interphases Bold"/>
                <a:sym typeface="TT Interphases Bold"/>
              </a:rPr>
              <a:t>0</a:t>
            </a:r>
          </a:p>
        </p:txBody>
      </p:sp>
      <p:grpSp>
        <p:nvGrpSpPr>
          <p:cNvPr id="29" name="Group 8">
            <a:extLst>
              <a:ext uri="{FF2B5EF4-FFF2-40B4-BE49-F238E27FC236}">
                <a16:creationId xmlns:a16="http://schemas.microsoft.com/office/drawing/2014/main" id="{D38A2236-AF04-EBE9-B33E-1A9B24008B48}"/>
              </a:ext>
            </a:extLst>
          </p:cNvPr>
          <p:cNvGrpSpPr/>
          <p:nvPr/>
        </p:nvGrpSpPr>
        <p:grpSpPr>
          <a:xfrm>
            <a:off x="11571442" y="4991012"/>
            <a:ext cx="971728" cy="971728"/>
            <a:chOff x="0" y="0"/>
            <a:chExt cx="812800" cy="812800"/>
          </a:xfrm>
        </p:grpSpPr>
        <p:sp>
          <p:nvSpPr>
            <p:cNvPr id="30" name="Freeform 9">
              <a:extLst>
                <a:ext uri="{FF2B5EF4-FFF2-40B4-BE49-F238E27FC236}">
                  <a16:creationId xmlns:a16="http://schemas.microsoft.com/office/drawing/2014/main" id="{8D923635-6A60-3270-77DD-7B7C3BD86F7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4662B"/>
            </a:solidFill>
          </p:spPr>
          <p:txBody>
            <a:bodyPr/>
            <a:lstStyle/>
            <a:p>
              <a:endParaRPr lang="sv-SE"/>
            </a:p>
          </p:txBody>
        </p:sp>
        <p:sp>
          <p:nvSpPr>
            <p:cNvPr id="31" name="TextBox 10">
              <a:extLst>
                <a:ext uri="{FF2B5EF4-FFF2-40B4-BE49-F238E27FC236}">
                  <a16:creationId xmlns:a16="http://schemas.microsoft.com/office/drawing/2014/main" id="{DAF49B0B-172D-B7F5-E675-C3FFA33EDC01}"/>
                </a:ext>
              </a:extLst>
            </p:cNvPr>
            <p:cNvSpPr txBox="1"/>
            <p:nvPr/>
          </p:nvSpPr>
          <p:spPr>
            <a:xfrm>
              <a:off x="76200" y="76200"/>
              <a:ext cx="660400" cy="660400"/>
            </a:xfrm>
            <a:prstGeom prst="rect">
              <a:avLst/>
            </a:prstGeom>
          </p:spPr>
          <p:txBody>
            <a:bodyPr lIns="50800" tIns="50800" rIns="50800" bIns="50800" rtlCol="0" anchor="ctr"/>
            <a:lstStyle/>
            <a:p>
              <a:pPr algn="ctr">
                <a:lnSpc>
                  <a:spcPts val="2999"/>
                </a:lnSpc>
              </a:pPr>
              <a:r>
                <a:rPr lang="en-US" sz="2499" b="1" dirty="0">
                  <a:solidFill>
                    <a:srgbClr val="E3E2DE"/>
                  </a:solidFill>
                  <a:latin typeface="TT Interphases Bold"/>
                  <a:ea typeface="TT Interphases Bold"/>
                  <a:cs typeface="TT Interphases Bold"/>
                  <a:sym typeface="TT Interphases Bold"/>
                </a:rPr>
                <a:t>04</a:t>
              </a:r>
            </a:p>
          </p:txBody>
        </p:sp>
      </p:grpSp>
      <p:grpSp>
        <p:nvGrpSpPr>
          <p:cNvPr id="32" name="Group 8">
            <a:extLst>
              <a:ext uri="{FF2B5EF4-FFF2-40B4-BE49-F238E27FC236}">
                <a16:creationId xmlns:a16="http://schemas.microsoft.com/office/drawing/2014/main" id="{020988D5-B26D-424A-9241-DC7963618A02}"/>
              </a:ext>
            </a:extLst>
          </p:cNvPr>
          <p:cNvGrpSpPr/>
          <p:nvPr/>
        </p:nvGrpSpPr>
        <p:grpSpPr>
          <a:xfrm>
            <a:off x="11589748" y="6229655"/>
            <a:ext cx="971728" cy="971728"/>
            <a:chOff x="-102802" y="1944645"/>
            <a:chExt cx="812800" cy="812800"/>
          </a:xfrm>
        </p:grpSpPr>
        <p:sp>
          <p:nvSpPr>
            <p:cNvPr id="33" name="Freeform 9">
              <a:extLst>
                <a:ext uri="{FF2B5EF4-FFF2-40B4-BE49-F238E27FC236}">
                  <a16:creationId xmlns:a16="http://schemas.microsoft.com/office/drawing/2014/main" id="{5F3CF023-9908-EA87-25C1-EA9B89F85482}"/>
                </a:ext>
              </a:extLst>
            </p:cNvPr>
            <p:cNvSpPr/>
            <p:nvPr/>
          </p:nvSpPr>
          <p:spPr>
            <a:xfrm>
              <a:off x="-102802" y="1944645"/>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4662B"/>
            </a:solidFill>
          </p:spPr>
          <p:txBody>
            <a:bodyPr/>
            <a:lstStyle/>
            <a:p>
              <a:endParaRPr lang="sv-SE"/>
            </a:p>
          </p:txBody>
        </p:sp>
        <p:sp>
          <p:nvSpPr>
            <p:cNvPr id="34" name="TextBox 10">
              <a:extLst>
                <a:ext uri="{FF2B5EF4-FFF2-40B4-BE49-F238E27FC236}">
                  <a16:creationId xmlns:a16="http://schemas.microsoft.com/office/drawing/2014/main" id="{AFC74150-5409-9676-E23E-715F0C8A2D3D}"/>
                </a:ext>
              </a:extLst>
            </p:cNvPr>
            <p:cNvSpPr txBox="1"/>
            <p:nvPr/>
          </p:nvSpPr>
          <p:spPr>
            <a:xfrm>
              <a:off x="-18588" y="2020845"/>
              <a:ext cx="660400" cy="660400"/>
            </a:xfrm>
            <a:prstGeom prst="rect">
              <a:avLst/>
            </a:prstGeom>
          </p:spPr>
          <p:txBody>
            <a:bodyPr lIns="50800" tIns="50800" rIns="50800" bIns="50800" rtlCol="0" anchor="ctr"/>
            <a:lstStyle/>
            <a:p>
              <a:pPr algn="ctr">
                <a:lnSpc>
                  <a:spcPts val="2999"/>
                </a:lnSpc>
              </a:pPr>
              <a:r>
                <a:rPr lang="en-US" sz="2499" b="1" dirty="0">
                  <a:solidFill>
                    <a:srgbClr val="E3E2DE"/>
                  </a:solidFill>
                  <a:latin typeface="TT Interphases Bold"/>
                  <a:ea typeface="TT Interphases Bold"/>
                  <a:cs typeface="TT Interphases Bold"/>
                  <a:sym typeface="TT Interphases Bold"/>
                </a:rPr>
                <a:t>05</a:t>
              </a:r>
            </a:p>
          </p:txBody>
        </p:sp>
      </p:grpSp>
      <p:grpSp>
        <p:nvGrpSpPr>
          <p:cNvPr id="35" name="Group 8">
            <a:extLst>
              <a:ext uri="{FF2B5EF4-FFF2-40B4-BE49-F238E27FC236}">
                <a16:creationId xmlns:a16="http://schemas.microsoft.com/office/drawing/2014/main" id="{FA98CE8D-7AB4-02F6-1AB9-06DE416B3999}"/>
              </a:ext>
            </a:extLst>
          </p:cNvPr>
          <p:cNvGrpSpPr/>
          <p:nvPr/>
        </p:nvGrpSpPr>
        <p:grpSpPr>
          <a:xfrm>
            <a:off x="11599328" y="7468296"/>
            <a:ext cx="971728" cy="971728"/>
            <a:chOff x="0" y="0"/>
            <a:chExt cx="812800" cy="812800"/>
          </a:xfrm>
        </p:grpSpPr>
        <p:sp>
          <p:nvSpPr>
            <p:cNvPr id="36" name="Freeform 9">
              <a:extLst>
                <a:ext uri="{FF2B5EF4-FFF2-40B4-BE49-F238E27FC236}">
                  <a16:creationId xmlns:a16="http://schemas.microsoft.com/office/drawing/2014/main" id="{8D5EBEF4-6E54-522B-B681-A2941CDC666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4662B"/>
            </a:solidFill>
          </p:spPr>
          <p:txBody>
            <a:bodyPr/>
            <a:lstStyle/>
            <a:p>
              <a:endParaRPr lang="sv-SE"/>
            </a:p>
          </p:txBody>
        </p:sp>
        <p:sp>
          <p:nvSpPr>
            <p:cNvPr id="37" name="TextBox 10">
              <a:extLst>
                <a:ext uri="{FF2B5EF4-FFF2-40B4-BE49-F238E27FC236}">
                  <a16:creationId xmlns:a16="http://schemas.microsoft.com/office/drawing/2014/main" id="{2BB7851F-4C71-53AF-4940-5DB997727715}"/>
                </a:ext>
              </a:extLst>
            </p:cNvPr>
            <p:cNvSpPr txBox="1"/>
            <p:nvPr/>
          </p:nvSpPr>
          <p:spPr>
            <a:xfrm>
              <a:off x="76200" y="76200"/>
              <a:ext cx="660400" cy="660400"/>
            </a:xfrm>
            <a:prstGeom prst="rect">
              <a:avLst/>
            </a:prstGeom>
          </p:spPr>
          <p:txBody>
            <a:bodyPr lIns="50800" tIns="50800" rIns="50800" bIns="50800" rtlCol="0" anchor="ctr"/>
            <a:lstStyle/>
            <a:p>
              <a:pPr algn="ctr">
                <a:lnSpc>
                  <a:spcPts val="2999"/>
                </a:lnSpc>
              </a:pPr>
              <a:r>
                <a:rPr lang="en-US" sz="2499" b="1" dirty="0">
                  <a:solidFill>
                    <a:srgbClr val="E3E2DE"/>
                  </a:solidFill>
                  <a:latin typeface="TT Interphases Bold"/>
                  <a:ea typeface="TT Interphases Bold"/>
                  <a:cs typeface="TT Interphases Bold"/>
                  <a:sym typeface="TT Interphases Bold"/>
                </a:rPr>
                <a:t>06</a:t>
              </a:r>
            </a:p>
          </p:txBody>
        </p:sp>
      </p:grpSp>
      <p:grpSp>
        <p:nvGrpSpPr>
          <p:cNvPr id="38" name="Group 8">
            <a:extLst>
              <a:ext uri="{FF2B5EF4-FFF2-40B4-BE49-F238E27FC236}">
                <a16:creationId xmlns:a16="http://schemas.microsoft.com/office/drawing/2014/main" id="{CA3C004E-86BC-C658-72B6-FF6CDF48AE07}"/>
              </a:ext>
            </a:extLst>
          </p:cNvPr>
          <p:cNvGrpSpPr/>
          <p:nvPr/>
        </p:nvGrpSpPr>
        <p:grpSpPr>
          <a:xfrm>
            <a:off x="11594180" y="8706937"/>
            <a:ext cx="971728" cy="971728"/>
            <a:chOff x="0" y="0"/>
            <a:chExt cx="812800" cy="812800"/>
          </a:xfrm>
        </p:grpSpPr>
        <p:sp>
          <p:nvSpPr>
            <p:cNvPr id="39" name="Freeform 9">
              <a:extLst>
                <a:ext uri="{FF2B5EF4-FFF2-40B4-BE49-F238E27FC236}">
                  <a16:creationId xmlns:a16="http://schemas.microsoft.com/office/drawing/2014/main" id="{D58546CE-03F7-BA77-BA33-423C52E60FE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4662B"/>
            </a:solidFill>
          </p:spPr>
          <p:txBody>
            <a:bodyPr/>
            <a:lstStyle/>
            <a:p>
              <a:endParaRPr lang="sv-SE"/>
            </a:p>
          </p:txBody>
        </p:sp>
        <p:sp>
          <p:nvSpPr>
            <p:cNvPr id="40" name="TextBox 10">
              <a:extLst>
                <a:ext uri="{FF2B5EF4-FFF2-40B4-BE49-F238E27FC236}">
                  <a16:creationId xmlns:a16="http://schemas.microsoft.com/office/drawing/2014/main" id="{D64172B9-A52D-CF28-D885-0E2A517A9419}"/>
                </a:ext>
              </a:extLst>
            </p:cNvPr>
            <p:cNvSpPr txBox="1"/>
            <p:nvPr/>
          </p:nvSpPr>
          <p:spPr>
            <a:xfrm>
              <a:off x="76200" y="76200"/>
              <a:ext cx="660400" cy="660400"/>
            </a:xfrm>
            <a:prstGeom prst="rect">
              <a:avLst/>
            </a:prstGeom>
          </p:spPr>
          <p:txBody>
            <a:bodyPr lIns="50800" tIns="50800" rIns="50800" bIns="50800" rtlCol="0" anchor="ctr"/>
            <a:lstStyle/>
            <a:p>
              <a:pPr algn="ctr">
                <a:lnSpc>
                  <a:spcPts val="2999"/>
                </a:lnSpc>
              </a:pPr>
              <a:r>
                <a:rPr lang="en-US" sz="2499" b="1" dirty="0">
                  <a:solidFill>
                    <a:srgbClr val="E3E2DE"/>
                  </a:solidFill>
                  <a:latin typeface="TT Interphases Bold"/>
                  <a:ea typeface="TT Interphases Bold"/>
                  <a:cs typeface="TT Interphases Bold"/>
                  <a:sym typeface="TT Interphases Bold"/>
                </a:rPr>
                <a:t>07</a:t>
              </a:r>
            </a:p>
          </p:txBody>
        </p:sp>
      </p:grpSp>
    </p:spTree>
  </p:cSld>
  <p:clrMapOvr>
    <a:masterClrMapping/>
  </p:clrMapOvr>
  <p:transition spd="slow">
    <p:push/>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E"/>
        </a:solidFill>
        <a:effectLst/>
      </p:bgPr>
    </p:bg>
    <p:spTree>
      <p:nvGrpSpPr>
        <p:cNvPr id="1" name=""/>
        <p:cNvGrpSpPr/>
        <p:nvPr/>
      </p:nvGrpSpPr>
      <p:grpSpPr>
        <a:xfrm>
          <a:off x="0" y="0"/>
          <a:ext cx="0" cy="0"/>
          <a:chOff x="0" y="0"/>
          <a:chExt cx="0" cy="0"/>
        </a:xfrm>
      </p:grpSpPr>
      <p:sp>
        <p:nvSpPr>
          <p:cNvPr id="4" name="TextBox 4"/>
          <p:cNvSpPr txBox="1"/>
          <p:nvPr/>
        </p:nvSpPr>
        <p:spPr>
          <a:xfrm>
            <a:off x="990689" y="1211137"/>
            <a:ext cx="8115636" cy="1600199"/>
          </a:xfrm>
          <a:prstGeom prst="rect">
            <a:avLst/>
          </a:prstGeom>
        </p:spPr>
        <p:txBody>
          <a:bodyPr lIns="0" tIns="0" rIns="0" bIns="0" rtlCol="0" anchor="t">
            <a:spAutoFit/>
          </a:bodyPr>
          <a:lstStyle/>
          <a:p>
            <a:pPr algn="l">
              <a:lnSpc>
                <a:spcPts val="11699"/>
              </a:lnSpc>
            </a:pPr>
            <a:r>
              <a:rPr lang="en-US" sz="12999" b="1" spc="-519" dirty="0">
                <a:solidFill>
                  <a:srgbClr val="24662B"/>
                </a:solidFill>
                <a:latin typeface="League Spartan"/>
                <a:ea typeface="League Spartan"/>
                <a:cs typeface="League Spartan"/>
                <a:sym typeface="League Spartan"/>
              </a:rPr>
              <a:t>RUBRIK</a:t>
            </a:r>
          </a:p>
        </p:txBody>
      </p:sp>
      <p:grpSp>
        <p:nvGrpSpPr>
          <p:cNvPr id="9" name="Group 9"/>
          <p:cNvGrpSpPr/>
          <p:nvPr/>
        </p:nvGrpSpPr>
        <p:grpSpPr>
          <a:xfrm>
            <a:off x="9925053" y="432512"/>
            <a:ext cx="7949980" cy="9460076"/>
            <a:chOff x="0" y="0"/>
            <a:chExt cx="3790950" cy="4511040"/>
          </a:xfrm>
        </p:grpSpPr>
        <p:sp>
          <p:nvSpPr>
            <p:cNvPr id="10" name="Freeform 10"/>
            <p:cNvSpPr/>
            <p:nvPr/>
          </p:nvSpPr>
          <p:spPr>
            <a:xfrm>
              <a:off x="158750" y="158750"/>
              <a:ext cx="3473450" cy="4193540"/>
            </a:xfrm>
            <a:custGeom>
              <a:avLst/>
              <a:gdLst/>
              <a:ahLst/>
              <a:cxnLst/>
              <a:rect l="l" t="t" r="r" b="b"/>
              <a:pathLst>
                <a:path w="3473450" h="4193540">
                  <a:moveTo>
                    <a:pt x="0" y="0"/>
                  </a:moveTo>
                  <a:lnTo>
                    <a:pt x="3473450" y="0"/>
                  </a:lnTo>
                  <a:lnTo>
                    <a:pt x="3473450" y="4193540"/>
                  </a:lnTo>
                  <a:lnTo>
                    <a:pt x="0" y="4193540"/>
                  </a:lnTo>
                  <a:close/>
                </a:path>
              </a:pathLst>
            </a:custGeom>
            <a:blipFill>
              <a:blip r:embed="rId2"/>
              <a:stretch>
                <a:fillRect l="-35423" r="-35423"/>
              </a:stretch>
            </a:blipFill>
          </p:spPr>
          <p:txBody>
            <a:bodyPr/>
            <a:lstStyle/>
            <a:p>
              <a:endParaRPr lang="sv-SE"/>
            </a:p>
          </p:txBody>
        </p:sp>
      </p:grpSp>
      <p:sp>
        <p:nvSpPr>
          <p:cNvPr id="12" name="TextBox 12"/>
          <p:cNvSpPr txBox="1"/>
          <p:nvPr/>
        </p:nvSpPr>
        <p:spPr>
          <a:xfrm>
            <a:off x="391656" y="9388048"/>
            <a:ext cx="971728" cy="295275"/>
          </a:xfrm>
          <a:prstGeom prst="rect">
            <a:avLst/>
          </a:prstGeom>
        </p:spPr>
        <p:txBody>
          <a:bodyPr lIns="0" tIns="0" rIns="0" bIns="0" rtlCol="0" anchor="t">
            <a:spAutoFit/>
          </a:bodyPr>
          <a:lstStyle/>
          <a:p>
            <a:pPr algn="ctr">
              <a:lnSpc>
                <a:spcPts val="2399"/>
              </a:lnSpc>
              <a:spcBef>
                <a:spcPct val="0"/>
              </a:spcBef>
            </a:pPr>
            <a:r>
              <a:rPr lang="en-US" sz="1999" b="1">
                <a:solidFill>
                  <a:srgbClr val="FFFFFF"/>
                </a:solidFill>
                <a:latin typeface="TT Interphases Bold"/>
                <a:ea typeface="TT Interphases Bold"/>
                <a:cs typeface="TT Interphases Bold"/>
                <a:sym typeface="TT Interphases Bold"/>
              </a:rPr>
              <a:t>03</a:t>
            </a:r>
          </a:p>
        </p:txBody>
      </p:sp>
      <p:sp>
        <p:nvSpPr>
          <p:cNvPr id="14" name="Freeform 6">
            <a:extLst>
              <a:ext uri="{FF2B5EF4-FFF2-40B4-BE49-F238E27FC236}">
                <a16:creationId xmlns:a16="http://schemas.microsoft.com/office/drawing/2014/main" id="{6989E7E4-61C3-1144-2B4E-3E0CA3F8D902}"/>
              </a:ext>
            </a:extLst>
          </p:cNvPr>
          <p:cNvSpPr/>
          <p:nvPr/>
        </p:nvSpPr>
        <p:spPr>
          <a:xfrm>
            <a:off x="877520" y="3924300"/>
            <a:ext cx="352378" cy="352378"/>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4662B"/>
          </a:solidFill>
        </p:spPr>
        <p:txBody>
          <a:bodyPr/>
          <a:lstStyle/>
          <a:p>
            <a:endParaRPr lang="sv-SE"/>
          </a:p>
        </p:txBody>
      </p:sp>
      <p:sp>
        <p:nvSpPr>
          <p:cNvPr id="16" name="Freeform 6">
            <a:extLst>
              <a:ext uri="{FF2B5EF4-FFF2-40B4-BE49-F238E27FC236}">
                <a16:creationId xmlns:a16="http://schemas.microsoft.com/office/drawing/2014/main" id="{B2A1C527-69B5-2859-47DB-B820E9632900}"/>
              </a:ext>
            </a:extLst>
          </p:cNvPr>
          <p:cNvSpPr/>
          <p:nvPr/>
        </p:nvSpPr>
        <p:spPr>
          <a:xfrm>
            <a:off x="877520" y="4686300"/>
            <a:ext cx="352378" cy="352378"/>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4662B"/>
          </a:solidFill>
        </p:spPr>
        <p:txBody>
          <a:bodyPr/>
          <a:lstStyle/>
          <a:p>
            <a:endParaRPr lang="sv-SE"/>
          </a:p>
        </p:txBody>
      </p:sp>
      <p:sp>
        <p:nvSpPr>
          <p:cNvPr id="17" name="Freeform 6">
            <a:extLst>
              <a:ext uri="{FF2B5EF4-FFF2-40B4-BE49-F238E27FC236}">
                <a16:creationId xmlns:a16="http://schemas.microsoft.com/office/drawing/2014/main" id="{38B6B943-728E-BE21-3CAE-34D17913E96F}"/>
              </a:ext>
            </a:extLst>
          </p:cNvPr>
          <p:cNvSpPr/>
          <p:nvPr/>
        </p:nvSpPr>
        <p:spPr>
          <a:xfrm>
            <a:off x="877520" y="5448300"/>
            <a:ext cx="352378" cy="352378"/>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4662B"/>
          </a:solidFill>
        </p:spPr>
        <p:txBody>
          <a:bodyPr/>
          <a:lstStyle/>
          <a:p>
            <a:endParaRPr lang="sv-SE"/>
          </a:p>
        </p:txBody>
      </p:sp>
      <p:sp>
        <p:nvSpPr>
          <p:cNvPr id="18" name="Freeform 6">
            <a:extLst>
              <a:ext uri="{FF2B5EF4-FFF2-40B4-BE49-F238E27FC236}">
                <a16:creationId xmlns:a16="http://schemas.microsoft.com/office/drawing/2014/main" id="{C403376C-C594-0FF0-7AC7-303C8C8C8B49}"/>
              </a:ext>
            </a:extLst>
          </p:cNvPr>
          <p:cNvSpPr/>
          <p:nvPr/>
        </p:nvSpPr>
        <p:spPr>
          <a:xfrm>
            <a:off x="877520" y="6216117"/>
            <a:ext cx="352378" cy="352378"/>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4662B"/>
          </a:solidFill>
        </p:spPr>
        <p:txBody>
          <a:bodyPr/>
          <a:lstStyle/>
          <a:p>
            <a:endParaRPr lang="sv-SE"/>
          </a:p>
        </p:txBody>
      </p:sp>
      <p:grpSp>
        <p:nvGrpSpPr>
          <p:cNvPr id="22" name="Group 5">
            <a:extLst>
              <a:ext uri="{FF2B5EF4-FFF2-40B4-BE49-F238E27FC236}">
                <a16:creationId xmlns:a16="http://schemas.microsoft.com/office/drawing/2014/main" id="{E0D0BC7C-B72B-07AF-B974-417387FD971E}"/>
              </a:ext>
            </a:extLst>
          </p:cNvPr>
          <p:cNvGrpSpPr/>
          <p:nvPr/>
        </p:nvGrpSpPr>
        <p:grpSpPr>
          <a:xfrm>
            <a:off x="552272" y="8896172"/>
            <a:ext cx="971728" cy="971728"/>
            <a:chOff x="0" y="0"/>
            <a:chExt cx="812800" cy="812800"/>
          </a:xfrm>
        </p:grpSpPr>
        <p:sp>
          <p:nvSpPr>
            <p:cNvPr id="23" name="Freeform 6">
              <a:extLst>
                <a:ext uri="{FF2B5EF4-FFF2-40B4-BE49-F238E27FC236}">
                  <a16:creationId xmlns:a16="http://schemas.microsoft.com/office/drawing/2014/main" id="{55C05EC8-D99D-A951-0DFD-8B6F720B1C2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4662B"/>
            </a:solidFill>
            <a:ln w="9525" cap="sq">
              <a:solidFill>
                <a:srgbClr val="FFFFFF"/>
              </a:solidFill>
              <a:prstDash val="solid"/>
              <a:miter/>
            </a:ln>
          </p:spPr>
          <p:txBody>
            <a:bodyPr/>
            <a:lstStyle/>
            <a:p>
              <a:endParaRPr lang="sv-SE"/>
            </a:p>
          </p:txBody>
        </p:sp>
        <p:sp>
          <p:nvSpPr>
            <p:cNvPr id="24" name="TextBox 7">
              <a:extLst>
                <a:ext uri="{FF2B5EF4-FFF2-40B4-BE49-F238E27FC236}">
                  <a16:creationId xmlns:a16="http://schemas.microsoft.com/office/drawing/2014/main" id="{733AC3B6-ACAC-B79E-AF5C-ECA0A0C6C690}"/>
                </a:ext>
              </a:extLst>
            </p:cNvPr>
            <p:cNvSpPr txBox="1"/>
            <p:nvPr/>
          </p:nvSpPr>
          <p:spPr>
            <a:xfrm>
              <a:off x="76200" y="76200"/>
              <a:ext cx="660400" cy="660400"/>
            </a:xfrm>
            <a:prstGeom prst="rect">
              <a:avLst/>
            </a:prstGeom>
          </p:spPr>
          <p:txBody>
            <a:bodyPr lIns="50800" tIns="50800" rIns="50800" bIns="50800" rtlCol="0" anchor="ctr"/>
            <a:lstStyle/>
            <a:p>
              <a:pPr algn="ctr">
                <a:lnSpc>
                  <a:spcPts val="2999"/>
                </a:lnSpc>
              </a:pPr>
              <a:r>
                <a:rPr lang="en-US" sz="2499" b="1" dirty="0">
                  <a:solidFill>
                    <a:srgbClr val="FFFFFE"/>
                  </a:solidFill>
                  <a:latin typeface="TT Interphases Bold"/>
                  <a:ea typeface="TT Interphases Bold"/>
                  <a:cs typeface="TT Interphases Bold"/>
                  <a:sym typeface="TT Interphases Bold"/>
                </a:rPr>
                <a:t>03</a:t>
              </a:r>
            </a:p>
          </p:txBody>
        </p:sp>
      </p:grpSp>
      <p:sp>
        <p:nvSpPr>
          <p:cNvPr id="25" name="AutoShape 12">
            <a:extLst>
              <a:ext uri="{FF2B5EF4-FFF2-40B4-BE49-F238E27FC236}">
                <a16:creationId xmlns:a16="http://schemas.microsoft.com/office/drawing/2014/main" id="{FAD95162-A788-ADBD-91A5-7BFC7EBFDB94}"/>
              </a:ext>
            </a:extLst>
          </p:cNvPr>
          <p:cNvSpPr/>
          <p:nvPr/>
        </p:nvSpPr>
        <p:spPr>
          <a:xfrm>
            <a:off x="2058568" y="9505950"/>
            <a:ext cx="6325801" cy="0"/>
          </a:xfrm>
          <a:prstGeom prst="line">
            <a:avLst/>
          </a:prstGeom>
          <a:ln w="9525" cap="flat">
            <a:solidFill>
              <a:srgbClr val="24662B"/>
            </a:solidFill>
            <a:prstDash val="solid"/>
            <a:headEnd type="none" w="sm" len="sm"/>
            <a:tailEnd type="none" w="sm" len="sm"/>
          </a:ln>
        </p:spPr>
        <p:txBody>
          <a:bodyPr/>
          <a:lstStyle/>
          <a:p>
            <a:endParaRPr lang="sv-SE"/>
          </a:p>
        </p:txBody>
      </p:sp>
      <p:sp>
        <p:nvSpPr>
          <p:cNvPr id="29" name="textruta 28">
            <a:extLst>
              <a:ext uri="{FF2B5EF4-FFF2-40B4-BE49-F238E27FC236}">
                <a16:creationId xmlns:a16="http://schemas.microsoft.com/office/drawing/2014/main" id="{85764537-617D-5EFD-8724-338D2B1BCA5A}"/>
              </a:ext>
            </a:extLst>
          </p:cNvPr>
          <p:cNvSpPr txBox="1"/>
          <p:nvPr/>
        </p:nvSpPr>
        <p:spPr>
          <a:xfrm>
            <a:off x="1676400" y="3858280"/>
            <a:ext cx="5410200" cy="523220"/>
          </a:xfrm>
          <a:prstGeom prst="rect">
            <a:avLst/>
          </a:prstGeom>
          <a:noFill/>
        </p:spPr>
        <p:txBody>
          <a:bodyPr wrap="square">
            <a:spAutoFit/>
          </a:bodyPr>
          <a:lstStyle/>
          <a:p>
            <a:r>
              <a:rPr lang="en-US" sz="2800" b="1" dirty="0">
                <a:solidFill>
                  <a:srgbClr val="1D1C18"/>
                </a:solidFill>
                <a:latin typeface="Inter" panose="020B0604020202020204" charset="0"/>
                <a:ea typeface="Inter" panose="020B0604020202020204" charset="0"/>
                <a:cs typeface="TT Interphases Bold"/>
                <a:sym typeface="TT Interphases Bold"/>
              </a:rPr>
              <a:t>Skriv </a:t>
            </a:r>
            <a:r>
              <a:rPr lang="en-US" sz="2800" b="1" dirty="0" err="1">
                <a:solidFill>
                  <a:srgbClr val="1D1C18"/>
                </a:solidFill>
                <a:latin typeface="Inter" panose="020B0604020202020204" charset="0"/>
                <a:ea typeface="Inter" panose="020B0604020202020204" charset="0"/>
                <a:cs typeface="TT Interphases Bold"/>
                <a:sym typeface="TT Interphases Bold"/>
              </a:rPr>
              <a:t>i</a:t>
            </a:r>
            <a:r>
              <a:rPr lang="en-US" sz="2800" b="1" dirty="0">
                <a:solidFill>
                  <a:srgbClr val="1D1C18"/>
                </a:solidFill>
                <a:latin typeface="Inter" panose="020B0604020202020204" charset="0"/>
                <a:ea typeface="Inter" panose="020B0604020202020204" charset="0"/>
                <a:cs typeface="TT Interphases Bold"/>
                <a:sym typeface="TT Interphases Bold"/>
              </a:rPr>
              <a:t> punktform</a:t>
            </a:r>
            <a:endParaRPr lang="sv-SE" sz="2800" dirty="0">
              <a:latin typeface="Inter" panose="020B0604020202020204" charset="0"/>
              <a:ea typeface="Inter" panose="020B0604020202020204" charset="0"/>
            </a:endParaRPr>
          </a:p>
        </p:txBody>
      </p:sp>
      <p:sp>
        <p:nvSpPr>
          <p:cNvPr id="30" name="textruta 29">
            <a:extLst>
              <a:ext uri="{FF2B5EF4-FFF2-40B4-BE49-F238E27FC236}">
                <a16:creationId xmlns:a16="http://schemas.microsoft.com/office/drawing/2014/main" id="{EE89A0BA-89E0-6774-48E7-7AE09DF95839}"/>
              </a:ext>
            </a:extLst>
          </p:cNvPr>
          <p:cNvSpPr txBox="1"/>
          <p:nvPr/>
        </p:nvSpPr>
        <p:spPr>
          <a:xfrm>
            <a:off x="1676400" y="4610100"/>
            <a:ext cx="5410200" cy="523220"/>
          </a:xfrm>
          <a:prstGeom prst="rect">
            <a:avLst/>
          </a:prstGeom>
          <a:noFill/>
        </p:spPr>
        <p:txBody>
          <a:bodyPr wrap="square">
            <a:spAutoFit/>
          </a:bodyPr>
          <a:lstStyle/>
          <a:p>
            <a:r>
              <a:rPr lang="en-US" sz="2800" b="1" dirty="0">
                <a:solidFill>
                  <a:srgbClr val="1D1C18"/>
                </a:solidFill>
                <a:latin typeface="Inter" panose="020B0604020202020204" charset="0"/>
                <a:ea typeface="Inter" panose="020B0604020202020204" charset="0"/>
                <a:cs typeface="TT Interphases Bold"/>
                <a:sym typeface="TT Interphases Bold"/>
              </a:rPr>
              <a:t>Skriv </a:t>
            </a:r>
            <a:r>
              <a:rPr lang="en-US" sz="2800" b="1" dirty="0" err="1">
                <a:solidFill>
                  <a:srgbClr val="1D1C18"/>
                </a:solidFill>
                <a:latin typeface="Inter" panose="020B0604020202020204" charset="0"/>
                <a:ea typeface="Inter" panose="020B0604020202020204" charset="0"/>
                <a:cs typeface="TT Interphases Bold"/>
                <a:sym typeface="TT Interphases Bold"/>
              </a:rPr>
              <a:t>i</a:t>
            </a:r>
            <a:r>
              <a:rPr lang="en-US" sz="2800" b="1" dirty="0">
                <a:solidFill>
                  <a:srgbClr val="1D1C18"/>
                </a:solidFill>
                <a:latin typeface="Inter" panose="020B0604020202020204" charset="0"/>
                <a:ea typeface="Inter" panose="020B0604020202020204" charset="0"/>
                <a:cs typeface="TT Interphases Bold"/>
                <a:sym typeface="TT Interphases Bold"/>
              </a:rPr>
              <a:t> punktform</a:t>
            </a:r>
            <a:endParaRPr lang="sv-SE" sz="2800" dirty="0">
              <a:latin typeface="Inter" panose="020B0604020202020204" charset="0"/>
              <a:ea typeface="Inter" panose="020B0604020202020204" charset="0"/>
            </a:endParaRPr>
          </a:p>
        </p:txBody>
      </p:sp>
      <p:sp>
        <p:nvSpPr>
          <p:cNvPr id="31" name="textruta 30">
            <a:extLst>
              <a:ext uri="{FF2B5EF4-FFF2-40B4-BE49-F238E27FC236}">
                <a16:creationId xmlns:a16="http://schemas.microsoft.com/office/drawing/2014/main" id="{77DD40F4-D025-197F-0AF9-ADF670F63568}"/>
              </a:ext>
            </a:extLst>
          </p:cNvPr>
          <p:cNvSpPr txBox="1"/>
          <p:nvPr/>
        </p:nvSpPr>
        <p:spPr>
          <a:xfrm>
            <a:off x="1676400" y="5382281"/>
            <a:ext cx="5410200" cy="523220"/>
          </a:xfrm>
          <a:prstGeom prst="rect">
            <a:avLst/>
          </a:prstGeom>
          <a:noFill/>
        </p:spPr>
        <p:txBody>
          <a:bodyPr wrap="square">
            <a:spAutoFit/>
          </a:bodyPr>
          <a:lstStyle/>
          <a:p>
            <a:r>
              <a:rPr lang="en-US" sz="2800" b="1" dirty="0">
                <a:solidFill>
                  <a:srgbClr val="1D1C18"/>
                </a:solidFill>
                <a:latin typeface="Inter" panose="020B0604020202020204" charset="0"/>
                <a:ea typeface="Inter" panose="020B0604020202020204" charset="0"/>
                <a:cs typeface="TT Interphases Bold"/>
                <a:sym typeface="TT Interphases Bold"/>
              </a:rPr>
              <a:t>Skriv </a:t>
            </a:r>
            <a:r>
              <a:rPr lang="en-US" sz="2800" b="1" dirty="0" err="1">
                <a:solidFill>
                  <a:srgbClr val="1D1C18"/>
                </a:solidFill>
                <a:latin typeface="Inter" panose="020B0604020202020204" charset="0"/>
                <a:ea typeface="Inter" panose="020B0604020202020204" charset="0"/>
                <a:cs typeface="TT Interphases Bold"/>
                <a:sym typeface="TT Interphases Bold"/>
              </a:rPr>
              <a:t>i</a:t>
            </a:r>
            <a:r>
              <a:rPr lang="en-US" sz="2800" b="1" dirty="0">
                <a:solidFill>
                  <a:srgbClr val="1D1C18"/>
                </a:solidFill>
                <a:latin typeface="Inter" panose="020B0604020202020204" charset="0"/>
                <a:ea typeface="Inter" panose="020B0604020202020204" charset="0"/>
                <a:cs typeface="TT Interphases Bold"/>
                <a:sym typeface="TT Interphases Bold"/>
              </a:rPr>
              <a:t> punktform</a:t>
            </a:r>
            <a:endParaRPr lang="sv-SE" sz="2800" dirty="0">
              <a:latin typeface="Inter" panose="020B0604020202020204" charset="0"/>
              <a:ea typeface="Inter" panose="020B0604020202020204" charset="0"/>
            </a:endParaRPr>
          </a:p>
        </p:txBody>
      </p:sp>
      <p:sp>
        <p:nvSpPr>
          <p:cNvPr id="32" name="textruta 31">
            <a:extLst>
              <a:ext uri="{FF2B5EF4-FFF2-40B4-BE49-F238E27FC236}">
                <a16:creationId xmlns:a16="http://schemas.microsoft.com/office/drawing/2014/main" id="{E49BF38A-7DC9-5E07-599C-57F8157E0A82}"/>
              </a:ext>
            </a:extLst>
          </p:cNvPr>
          <p:cNvSpPr txBox="1"/>
          <p:nvPr/>
        </p:nvSpPr>
        <p:spPr>
          <a:xfrm>
            <a:off x="1670649" y="6130696"/>
            <a:ext cx="5410200" cy="523220"/>
          </a:xfrm>
          <a:prstGeom prst="rect">
            <a:avLst/>
          </a:prstGeom>
          <a:noFill/>
        </p:spPr>
        <p:txBody>
          <a:bodyPr wrap="square">
            <a:spAutoFit/>
          </a:bodyPr>
          <a:lstStyle/>
          <a:p>
            <a:r>
              <a:rPr lang="en-US" sz="2800" b="1" dirty="0">
                <a:solidFill>
                  <a:srgbClr val="1D1C18"/>
                </a:solidFill>
                <a:latin typeface="Inter" panose="020B0604020202020204" charset="0"/>
                <a:ea typeface="Inter" panose="020B0604020202020204" charset="0"/>
                <a:cs typeface="TT Interphases Bold"/>
                <a:sym typeface="TT Interphases Bold"/>
              </a:rPr>
              <a:t>Skriv </a:t>
            </a:r>
            <a:r>
              <a:rPr lang="en-US" sz="2800" b="1" dirty="0" err="1">
                <a:solidFill>
                  <a:srgbClr val="1D1C18"/>
                </a:solidFill>
                <a:latin typeface="Inter" panose="020B0604020202020204" charset="0"/>
                <a:ea typeface="Inter" panose="020B0604020202020204" charset="0"/>
                <a:cs typeface="TT Interphases Bold"/>
                <a:sym typeface="TT Interphases Bold"/>
              </a:rPr>
              <a:t>i</a:t>
            </a:r>
            <a:r>
              <a:rPr lang="en-US" sz="2800" b="1" dirty="0">
                <a:solidFill>
                  <a:srgbClr val="1D1C18"/>
                </a:solidFill>
                <a:latin typeface="Inter" panose="020B0604020202020204" charset="0"/>
                <a:ea typeface="Inter" panose="020B0604020202020204" charset="0"/>
                <a:cs typeface="TT Interphases Bold"/>
                <a:sym typeface="TT Interphases Bold"/>
              </a:rPr>
              <a:t> punktform</a:t>
            </a:r>
            <a:endParaRPr lang="sv-SE" sz="2800" dirty="0">
              <a:latin typeface="Inter" panose="020B0604020202020204" charset="0"/>
              <a:ea typeface="Inter" panose="020B0604020202020204" charset="0"/>
            </a:endParaRPr>
          </a:p>
        </p:txBody>
      </p:sp>
      <p:sp>
        <p:nvSpPr>
          <p:cNvPr id="33" name="Freeform 6">
            <a:extLst>
              <a:ext uri="{FF2B5EF4-FFF2-40B4-BE49-F238E27FC236}">
                <a16:creationId xmlns:a16="http://schemas.microsoft.com/office/drawing/2014/main" id="{EA509EB8-A75F-7E1A-5608-508879EAD3DC}"/>
              </a:ext>
            </a:extLst>
          </p:cNvPr>
          <p:cNvSpPr/>
          <p:nvPr/>
        </p:nvSpPr>
        <p:spPr>
          <a:xfrm>
            <a:off x="877520" y="6972300"/>
            <a:ext cx="352378" cy="352378"/>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4662B"/>
          </a:solidFill>
        </p:spPr>
        <p:txBody>
          <a:bodyPr/>
          <a:lstStyle/>
          <a:p>
            <a:endParaRPr lang="sv-SE"/>
          </a:p>
        </p:txBody>
      </p:sp>
      <p:sp>
        <p:nvSpPr>
          <p:cNvPr id="34" name="textruta 33">
            <a:extLst>
              <a:ext uri="{FF2B5EF4-FFF2-40B4-BE49-F238E27FC236}">
                <a16:creationId xmlns:a16="http://schemas.microsoft.com/office/drawing/2014/main" id="{5E6A2E81-8859-8B72-C7EB-490D9B240AD0}"/>
              </a:ext>
            </a:extLst>
          </p:cNvPr>
          <p:cNvSpPr txBox="1"/>
          <p:nvPr/>
        </p:nvSpPr>
        <p:spPr>
          <a:xfrm>
            <a:off x="1676400" y="6889762"/>
            <a:ext cx="5410200" cy="523220"/>
          </a:xfrm>
          <a:prstGeom prst="rect">
            <a:avLst/>
          </a:prstGeom>
          <a:noFill/>
        </p:spPr>
        <p:txBody>
          <a:bodyPr wrap="square">
            <a:spAutoFit/>
          </a:bodyPr>
          <a:lstStyle/>
          <a:p>
            <a:r>
              <a:rPr lang="en-US" sz="2800" b="1" dirty="0">
                <a:solidFill>
                  <a:srgbClr val="1D1C18"/>
                </a:solidFill>
                <a:latin typeface="Inter" panose="020B0604020202020204" charset="0"/>
                <a:ea typeface="Inter" panose="020B0604020202020204" charset="0"/>
                <a:cs typeface="TT Interphases Bold"/>
                <a:sym typeface="TT Interphases Bold"/>
              </a:rPr>
              <a:t>Skriv </a:t>
            </a:r>
            <a:r>
              <a:rPr lang="en-US" sz="2800" b="1" dirty="0" err="1">
                <a:solidFill>
                  <a:srgbClr val="1D1C18"/>
                </a:solidFill>
                <a:latin typeface="Inter" panose="020B0604020202020204" charset="0"/>
                <a:ea typeface="Inter" panose="020B0604020202020204" charset="0"/>
                <a:cs typeface="TT Interphases Bold"/>
                <a:sym typeface="TT Interphases Bold"/>
              </a:rPr>
              <a:t>i</a:t>
            </a:r>
            <a:r>
              <a:rPr lang="en-US" sz="2800" b="1" dirty="0">
                <a:solidFill>
                  <a:srgbClr val="1D1C18"/>
                </a:solidFill>
                <a:latin typeface="Inter" panose="020B0604020202020204" charset="0"/>
                <a:ea typeface="Inter" panose="020B0604020202020204" charset="0"/>
                <a:cs typeface="TT Interphases Bold"/>
                <a:sym typeface="TT Interphases Bold"/>
              </a:rPr>
              <a:t> punktform</a:t>
            </a:r>
            <a:endParaRPr lang="sv-SE" sz="2800" dirty="0">
              <a:latin typeface="Inter" panose="020B0604020202020204" charset="0"/>
              <a:ea typeface="Inter" panose="020B0604020202020204" charset="0"/>
            </a:endParaRPr>
          </a:p>
        </p:txBody>
      </p:sp>
      <p:sp>
        <p:nvSpPr>
          <p:cNvPr id="35" name="Freeform 6">
            <a:extLst>
              <a:ext uri="{FF2B5EF4-FFF2-40B4-BE49-F238E27FC236}">
                <a16:creationId xmlns:a16="http://schemas.microsoft.com/office/drawing/2014/main" id="{24554125-9965-19C7-EBA2-0C16DAFD5255}"/>
              </a:ext>
            </a:extLst>
          </p:cNvPr>
          <p:cNvSpPr/>
          <p:nvPr/>
        </p:nvSpPr>
        <p:spPr>
          <a:xfrm>
            <a:off x="877520" y="7704452"/>
            <a:ext cx="352378" cy="352378"/>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4662B"/>
          </a:solidFill>
        </p:spPr>
        <p:txBody>
          <a:bodyPr/>
          <a:lstStyle/>
          <a:p>
            <a:endParaRPr lang="sv-SE"/>
          </a:p>
        </p:txBody>
      </p:sp>
      <p:sp>
        <p:nvSpPr>
          <p:cNvPr id="36" name="textruta 35">
            <a:extLst>
              <a:ext uri="{FF2B5EF4-FFF2-40B4-BE49-F238E27FC236}">
                <a16:creationId xmlns:a16="http://schemas.microsoft.com/office/drawing/2014/main" id="{3362238E-B641-3F7A-6F82-EE0CFDE038BF}"/>
              </a:ext>
            </a:extLst>
          </p:cNvPr>
          <p:cNvSpPr txBox="1"/>
          <p:nvPr/>
        </p:nvSpPr>
        <p:spPr>
          <a:xfrm>
            <a:off x="1670649" y="7619031"/>
            <a:ext cx="5410200" cy="523220"/>
          </a:xfrm>
          <a:prstGeom prst="rect">
            <a:avLst/>
          </a:prstGeom>
          <a:noFill/>
        </p:spPr>
        <p:txBody>
          <a:bodyPr wrap="square">
            <a:spAutoFit/>
          </a:bodyPr>
          <a:lstStyle/>
          <a:p>
            <a:r>
              <a:rPr lang="en-US" sz="2800" b="1" dirty="0">
                <a:solidFill>
                  <a:srgbClr val="1D1C18"/>
                </a:solidFill>
                <a:latin typeface="Inter" panose="020B0604020202020204" charset="0"/>
                <a:ea typeface="Inter" panose="020B0604020202020204" charset="0"/>
                <a:cs typeface="TT Interphases Bold"/>
                <a:sym typeface="TT Interphases Bold"/>
              </a:rPr>
              <a:t>Skriv </a:t>
            </a:r>
            <a:r>
              <a:rPr lang="en-US" sz="2800" b="1" dirty="0" err="1">
                <a:solidFill>
                  <a:srgbClr val="1D1C18"/>
                </a:solidFill>
                <a:latin typeface="Inter" panose="020B0604020202020204" charset="0"/>
                <a:ea typeface="Inter" panose="020B0604020202020204" charset="0"/>
                <a:cs typeface="TT Interphases Bold"/>
                <a:sym typeface="TT Interphases Bold"/>
              </a:rPr>
              <a:t>i</a:t>
            </a:r>
            <a:r>
              <a:rPr lang="en-US" sz="2800" b="1" dirty="0">
                <a:solidFill>
                  <a:srgbClr val="1D1C18"/>
                </a:solidFill>
                <a:latin typeface="Inter" panose="020B0604020202020204" charset="0"/>
                <a:ea typeface="Inter" panose="020B0604020202020204" charset="0"/>
                <a:cs typeface="TT Interphases Bold"/>
                <a:sym typeface="TT Interphases Bold"/>
              </a:rPr>
              <a:t> punktform</a:t>
            </a:r>
            <a:endParaRPr lang="sv-SE" sz="2800" dirty="0">
              <a:latin typeface="Inter" panose="020B0604020202020204" charset="0"/>
              <a:ea typeface="Inter" panose="020B0604020202020204" charset="0"/>
            </a:endParaRPr>
          </a:p>
        </p:txBody>
      </p:sp>
    </p:spTree>
  </p:cSld>
  <p:clrMapOvr>
    <a:masterClrMapping/>
  </p:clrMapOvr>
  <p:transition spd="slow">
    <p:push/>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E"/>
        </a:solidFill>
        <a:effectLst/>
      </p:bgPr>
    </p:bg>
    <p:spTree>
      <p:nvGrpSpPr>
        <p:cNvPr id="1" name=""/>
        <p:cNvGrpSpPr/>
        <p:nvPr/>
      </p:nvGrpSpPr>
      <p:grpSpPr>
        <a:xfrm>
          <a:off x="0" y="0"/>
          <a:ext cx="0" cy="0"/>
          <a:chOff x="0" y="0"/>
          <a:chExt cx="0" cy="0"/>
        </a:xfrm>
      </p:grpSpPr>
      <p:sp>
        <p:nvSpPr>
          <p:cNvPr id="2" name="TextBox 2"/>
          <p:cNvSpPr txBox="1"/>
          <p:nvPr/>
        </p:nvSpPr>
        <p:spPr>
          <a:xfrm>
            <a:off x="1095375" y="4129818"/>
            <a:ext cx="7257562" cy="4770537"/>
          </a:xfrm>
          <a:prstGeom prst="rect">
            <a:avLst/>
          </a:prstGeom>
        </p:spPr>
        <p:txBody>
          <a:bodyPr lIns="0" tIns="0" rIns="0" bIns="0" rtlCol="0" anchor="t">
            <a:spAutoFit/>
          </a:bodyPr>
          <a:lstStyle/>
          <a:p>
            <a:pPr algn="just">
              <a:lnSpc>
                <a:spcPts val="3117"/>
              </a:lnSpc>
            </a:pPr>
            <a:r>
              <a:rPr lang="en-US" sz="2598" dirty="0" err="1">
                <a:latin typeface="Inter" panose="020B0604020202020204" charset="0"/>
                <a:ea typeface="Inter" panose="020B0604020202020204" charset="0"/>
                <a:cs typeface="Inter"/>
                <a:sym typeface="Inter"/>
              </a:rPr>
              <a:t>Här</a:t>
            </a:r>
            <a:r>
              <a:rPr lang="en-US" sz="2598" dirty="0">
                <a:latin typeface="Inter" panose="020B0604020202020204" charset="0"/>
                <a:ea typeface="Inter" panose="020B0604020202020204" charset="0"/>
                <a:cs typeface="Inter"/>
                <a:sym typeface="Inter"/>
              </a:rPr>
              <a:t> </a:t>
            </a:r>
            <a:r>
              <a:rPr lang="en-US" sz="2598" dirty="0" err="1">
                <a:latin typeface="Inter" panose="020B0604020202020204" charset="0"/>
                <a:ea typeface="Inter" panose="020B0604020202020204" charset="0"/>
                <a:cs typeface="Inter"/>
                <a:sym typeface="Inter"/>
              </a:rPr>
              <a:t>kan</a:t>
            </a:r>
            <a:r>
              <a:rPr lang="en-US" sz="2598" dirty="0">
                <a:latin typeface="Inter" panose="020B0604020202020204" charset="0"/>
                <a:ea typeface="Inter" panose="020B0604020202020204" charset="0"/>
                <a:cs typeface="Inter"/>
                <a:sym typeface="Inter"/>
              </a:rPr>
              <a:t> vi </a:t>
            </a:r>
            <a:r>
              <a:rPr lang="en-US" sz="2598" dirty="0" err="1">
                <a:latin typeface="Inter" panose="020B0604020202020204" charset="0"/>
                <a:ea typeface="Inter" panose="020B0604020202020204" charset="0"/>
                <a:cs typeface="Inter"/>
                <a:sym typeface="Inter"/>
              </a:rPr>
              <a:t>skriva</a:t>
            </a:r>
            <a:r>
              <a:rPr lang="en-US" sz="2598" dirty="0">
                <a:latin typeface="Inter" panose="020B0604020202020204" charset="0"/>
                <a:ea typeface="Inter" panose="020B0604020202020204" charset="0"/>
                <a:cs typeface="Inter"/>
                <a:sym typeface="Inter"/>
              </a:rPr>
              <a:t> </a:t>
            </a:r>
            <a:r>
              <a:rPr lang="en-US" sz="2598" dirty="0" err="1">
                <a:latin typeface="Inter" panose="020B0604020202020204" charset="0"/>
                <a:ea typeface="Inter" panose="020B0604020202020204" charset="0"/>
                <a:cs typeface="Inter"/>
                <a:sym typeface="Inter"/>
              </a:rPr>
              <a:t>mer</a:t>
            </a:r>
            <a:r>
              <a:rPr lang="en-US" sz="2598" dirty="0">
                <a:latin typeface="Inter" panose="020B0604020202020204" charset="0"/>
                <a:ea typeface="Inter" panose="020B0604020202020204" charset="0"/>
                <a:cs typeface="Inter"/>
                <a:sym typeface="Inter"/>
              </a:rPr>
              <a:t> text och </a:t>
            </a:r>
            <a:r>
              <a:rPr lang="en-US" sz="2598" dirty="0" err="1">
                <a:latin typeface="Inter" panose="020B0604020202020204" charset="0"/>
                <a:ea typeface="Inter" panose="020B0604020202020204" charset="0"/>
                <a:cs typeface="Inter"/>
                <a:sym typeface="Inter"/>
              </a:rPr>
              <a:t>längre</a:t>
            </a:r>
            <a:r>
              <a:rPr lang="en-US" sz="2598" dirty="0">
                <a:latin typeface="Inter" panose="020B0604020202020204" charset="0"/>
                <a:ea typeface="Inter" panose="020B0604020202020204" charset="0"/>
                <a:cs typeface="Inter"/>
                <a:sym typeface="Inter"/>
              </a:rPr>
              <a:t> meningar. </a:t>
            </a:r>
            <a:r>
              <a:rPr lang="en-US" sz="2598" dirty="0" err="1">
                <a:latin typeface="Inter" panose="020B0604020202020204" charset="0"/>
                <a:ea typeface="Inter" panose="020B0604020202020204" charset="0"/>
                <a:cs typeface="Inter"/>
                <a:sym typeface="Inter"/>
              </a:rPr>
              <a:t>Skriva</a:t>
            </a:r>
            <a:r>
              <a:rPr lang="en-US" sz="2598" dirty="0">
                <a:latin typeface="Inter" panose="020B0604020202020204" charset="0"/>
                <a:ea typeface="Inter" panose="020B0604020202020204" charset="0"/>
                <a:cs typeface="Inter"/>
                <a:sym typeface="Inter"/>
              </a:rPr>
              <a:t> </a:t>
            </a:r>
            <a:r>
              <a:rPr lang="en-US" sz="2598" dirty="0" err="1">
                <a:latin typeface="Inter" panose="020B0604020202020204" charset="0"/>
                <a:ea typeface="Inter" panose="020B0604020202020204" charset="0"/>
                <a:cs typeface="Inter"/>
                <a:sym typeface="Inter"/>
              </a:rPr>
              <a:t>gärna</a:t>
            </a:r>
            <a:r>
              <a:rPr lang="en-US" sz="2598" dirty="0">
                <a:latin typeface="Inter" panose="020B0604020202020204" charset="0"/>
                <a:ea typeface="Inter" panose="020B0604020202020204" charset="0"/>
                <a:cs typeface="Inter"/>
                <a:sym typeface="Inter"/>
              </a:rPr>
              <a:t> lite </a:t>
            </a:r>
            <a:r>
              <a:rPr lang="en-US" sz="2598" dirty="0" err="1">
                <a:latin typeface="Inter" panose="020B0604020202020204" charset="0"/>
                <a:ea typeface="Inter" panose="020B0604020202020204" charset="0"/>
                <a:cs typeface="Inter"/>
                <a:sym typeface="Inter"/>
              </a:rPr>
              <a:t>kortare</a:t>
            </a:r>
            <a:r>
              <a:rPr lang="en-US" sz="2598" dirty="0">
                <a:latin typeface="Inter" panose="020B0604020202020204" charset="0"/>
                <a:ea typeface="Inter" panose="020B0604020202020204" charset="0"/>
                <a:cs typeface="Inter"/>
                <a:sym typeface="Inter"/>
              </a:rPr>
              <a:t> </a:t>
            </a:r>
            <a:r>
              <a:rPr lang="en-US" sz="2598" dirty="0" err="1">
                <a:latin typeface="Inter" panose="020B0604020202020204" charset="0"/>
                <a:ea typeface="Inter" panose="020B0604020202020204" charset="0"/>
                <a:cs typeface="Inter"/>
                <a:sym typeface="Inter"/>
              </a:rPr>
              <a:t>än</a:t>
            </a:r>
            <a:r>
              <a:rPr lang="en-US" sz="2598" dirty="0">
                <a:latin typeface="Inter" panose="020B0604020202020204" charset="0"/>
                <a:ea typeface="Inter" panose="020B0604020202020204" charset="0"/>
                <a:cs typeface="Inter"/>
                <a:sym typeface="Inter"/>
              </a:rPr>
              <a:t> </a:t>
            </a:r>
            <a:r>
              <a:rPr lang="en-US" sz="2598" dirty="0" err="1">
                <a:latin typeface="Inter" panose="020B0604020202020204" charset="0"/>
                <a:ea typeface="Inter" panose="020B0604020202020204" charset="0"/>
                <a:cs typeface="Inter"/>
                <a:sym typeface="Inter"/>
              </a:rPr>
              <a:t>längre</a:t>
            </a:r>
            <a:r>
              <a:rPr lang="en-US" sz="2598" dirty="0">
                <a:latin typeface="Inter" panose="020B0604020202020204" charset="0"/>
                <a:ea typeface="Inter" panose="020B0604020202020204" charset="0"/>
                <a:cs typeface="Inter"/>
                <a:sym typeface="Inter"/>
              </a:rPr>
              <a:t> texter.</a:t>
            </a:r>
          </a:p>
          <a:p>
            <a:pPr algn="just">
              <a:lnSpc>
                <a:spcPts val="3117"/>
              </a:lnSpc>
            </a:pPr>
            <a:r>
              <a:rPr lang="en-US" sz="2598" dirty="0">
                <a:latin typeface="Inter" panose="020B0604020202020204" charset="0"/>
                <a:ea typeface="Inter" panose="020B0604020202020204" charset="0"/>
                <a:cs typeface="TT Interphases"/>
                <a:sym typeface="TT Interphases"/>
              </a:rPr>
              <a:t> </a:t>
            </a:r>
          </a:p>
          <a:p>
            <a:pPr algn="just">
              <a:lnSpc>
                <a:spcPts val="3117"/>
              </a:lnSpc>
            </a:pPr>
            <a:r>
              <a:rPr lang="en-US" sz="2598" dirty="0" err="1">
                <a:latin typeface="Inter" panose="020B0604020202020204" charset="0"/>
                <a:ea typeface="Inter" panose="020B0604020202020204" charset="0"/>
                <a:cs typeface="Inter"/>
                <a:sym typeface="Inter"/>
              </a:rPr>
              <a:t>Anv</a:t>
            </a:r>
            <a:r>
              <a:rPr lang="en-US" sz="2598" u="none" strike="noStrike" dirty="0" err="1">
                <a:latin typeface="Inter" panose="020B0604020202020204" charset="0"/>
                <a:ea typeface="Inter" panose="020B0604020202020204" charset="0"/>
                <a:cs typeface="Inter"/>
                <a:sym typeface="Inter"/>
              </a:rPr>
              <a:t>Cras</a:t>
            </a:r>
            <a:r>
              <a:rPr lang="en-US" sz="2598" u="none" strike="noStrike" dirty="0">
                <a:latin typeface="Inter" panose="020B0604020202020204" charset="0"/>
                <a:ea typeface="Inter" panose="020B0604020202020204" charset="0"/>
                <a:cs typeface="Inter"/>
                <a:sym typeface="Inter"/>
              </a:rPr>
              <a:t> </a:t>
            </a:r>
            <a:r>
              <a:rPr lang="en-US" sz="2598" u="none" strike="noStrike" dirty="0" err="1">
                <a:latin typeface="Inter" panose="020B0604020202020204" charset="0"/>
                <a:ea typeface="Inter" panose="020B0604020202020204" charset="0"/>
                <a:cs typeface="Inter"/>
                <a:sym typeface="Inter"/>
              </a:rPr>
              <a:t>mattis</a:t>
            </a:r>
            <a:r>
              <a:rPr lang="en-US" sz="2598" u="none" strike="noStrike" dirty="0">
                <a:latin typeface="Inter" panose="020B0604020202020204" charset="0"/>
                <a:ea typeface="Inter" panose="020B0604020202020204" charset="0"/>
                <a:cs typeface="Inter"/>
                <a:sym typeface="Inter"/>
              </a:rPr>
              <a:t> consectetur </a:t>
            </a:r>
            <a:r>
              <a:rPr lang="en-US" sz="2598" u="none" strike="noStrike" dirty="0" err="1">
                <a:latin typeface="Inter" panose="020B0604020202020204" charset="0"/>
                <a:ea typeface="Inter" panose="020B0604020202020204" charset="0"/>
                <a:cs typeface="Inter"/>
                <a:sym typeface="Inter"/>
              </a:rPr>
              <a:t>purus</a:t>
            </a:r>
            <a:r>
              <a:rPr lang="en-US" sz="2598" u="none" strike="noStrike" dirty="0">
                <a:latin typeface="Inter" panose="020B0604020202020204" charset="0"/>
                <a:ea typeface="Inter" panose="020B0604020202020204" charset="0"/>
                <a:cs typeface="Inter"/>
                <a:sym typeface="Inter"/>
              </a:rPr>
              <a:t> sit amet fermentum. Donec </a:t>
            </a:r>
            <a:r>
              <a:rPr lang="en-US" sz="2598" u="none" strike="noStrike" dirty="0" err="1">
                <a:latin typeface="Inter" panose="020B0604020202020204" charset="0"/>
                <a:ea typeface="Inter" panose="020B0604020202020204" charset="0"/>
                <a:cs typeface="Inter"/>
                <a:sym typeface="Inter"/>
              </a:rPr>
              <a:t>ullamcorper</a:t>
            </a:r>
            <a:r>
              <a:rPr lang="en-US" sz="2598" u="none" strike="noStrike" dirty="0">
                <a:latin typeface="Inter" panose="020B0604020202020204" charset="0"/>
                <a:ea typeface="Inter" panose="020B0604020202020204" charset="0"/>
                <a:cs typeface="Inter"/>
                <a:sym typeface="Inter"/>
              </a:rPr>
              <a:t> </a:t>
            </a:r>
            <a:r>
              <a:rPr lang="en-US" sz="2598" u="none" strike="noStrike" dirty="0" err="1">
                <a:latin typeface="Inter" panose="020B0604020202020204" charset="0"/>
                <a:ea typeface="Inter" panose="020B0604020202020204" charset="0"/>
                <a:cs typeface="Inter"/>
                <a:sym typeface="Inter"/>
              </a:rPr>
              <a:t>nulla</a:t>
            </a:r>
            <a:r>
              <a:rPr lang="en-US" sz="2598" u="none" strike="noStrike" dirty="0">
                <a:latin typeface="Inter" panose="020B0604020202020204" charset="0"/>
                <a:ea typeface="Inter" panose="020B0604020202020204" charset="0"/>
                <a:cs typeface="Inter"/>
                <a:sym typeface="Inter"/>
              </a:rPr>
              <a:t> non </a:t>
            </a:r>
            <a:r>
              <a:rPr lang="en-US" sz="2598" u="none" strike="noStrike" dirty="0" err="1">
                <a:latin typeface="Inter" panose="020B0604020202020204" charset="0"/>
                <a:ea typeface="Inter" panose="020B0604020202020204" charset="0"/>
                <a:cs typeface="Inter"/>
                <a:sym typeface="Inter"/>
              </a:rPr>
              <a:t>metus</a:t>
            </a:r>
            <a:r>
              <a:rPr lang="en-US" sz="2598" u="none" strike="noStrike" dirty="0">
                <a:latin typeface="Inter" panose="020B0604020202020204" charset="0"/>
                <a:ea typeface="Inter" panose="020B0604020202020204" charset="0"/>
                <a:cs typeface="Inter"/>
                <a:sym typeface="Inter"/>
              </a:rPr>
              <a:t> auctor </a:t>
            </a:r>
            <a:r>
              <a:rPr lang="en-US" sz="2598" u="none" strike="noStrike" dirty="0" err="1">
                <a:latin typeface="Inter" panose="020B0604020202020204" charset="0"/>
                <a:ea typeface="Inter" panose="020B0604020202020204" charset="0"/>
                <a:cs typeface="Inter"/>
                <a:sym typeface="Inter"/>
              </a:rPr>
              <a:t>fringilla</a:t>
            </a:r>
            <a:r>
              <a:rPr lang="en-US" sz="2598" u="none" strike="noStrike" dirty="0">
                <a:latin typeface="Inter" panose="020B0604020202020204" charset="0"/>
                <a:ea typeface="Inter" panose="020B0604020202020204" charset="0"/>
                <a:cs typeface="Inter"/>
                <a:sym typeface="Inter"/>
              </a:rPr>
              <a:t>. Maecenas </a:t>
            </a:r>
            <a:r>
              <a:rPr lang="en-US" sz="2598" u="none" strike="noStrike" dirty="0" err="1">
                <a:latin typeface="Inter" panose="020B0604020202020204" charset="0"/>
                <a:ea typeface="Inter" panose="020B0604020202020204" charset="0"/>
                <a:cs typeface="Inter"/>
                <a:sym typeface="Inter"/>
              </a:rPr>
              <a:t>faucibus</a:t>
            </a:r>
            <a:r>
              <a:rPr lang="en-US" sz="2598" u="none" strike="noStrike" dirty="0">
                <a:latin typeface="Inter" panose="020B0604020202020204" charset="0"/>
                <a:ea typeface="Inter" panose="020B0604020202020204" charset="0"/>
                <a:cs typeface="Inter"/>
                <a:sym typeface="Inter"/>
              </a:rPr>
              <a:t> </a:t>
            </a:r>
            <a:r>
              <a:rPr lang="en-US" sz="2598" u="none" strike="noStrike" dirty="0" err="1">
                <a:latin typeface="Inter" panose="020B0604020202020204" charset="0"/>
                <a:ea typeface="Inter" panose="020B0604020202020204" charset="0"/>
                <a:cs typeface="Inter"/>
                <a:sym typeface="Inter"/>
              </a:rPr>
              <a:t>mollis</a:t>
            </a:r>
            <a:r>
              <a:rPr lang="en-US" sz="2598" u="none" strike="noStrike" dirty="0">
                <a:latin typeface="Inter" panose="020B0604020202020204" charset="0"/>
                <a:ea typeface="Inter" panose="020B0604020202020204" charset="0"/>
                <a:cs typeface="Inter"/>
                <a:sym typeface="Inter"/>
              </a:rPr>
              <a:t> </a:t>
            </a:r>
            <a:r>
              <a:rPr lang="en-US" sz="2598" u="none" strike="noStrike" dirty="0" err="1">
                <a:latin typeface="Inter" panose="020B0604020202020204" charset="0"/>
                <a:ea typeface="Inter" panose="020B0604020202020204" charset="0"/>
                <a:cs typeface="Inter"/>
                <a:sym typeface="Inter"/>
              </a:rPr>
              <a:t>interdum</a:t>
            </a:r>
            <a:r>
              <a:rPr lang="en-US" sz="2598" u="none" strike="noStrike" dirty="0">
                <a:latin typeface="Inter" panose="020B0604020202020204" charset="0"/>
                <a:ea typeface="Inter" panose="020B0604020202020204" charset="0"/>
                <a:cs typeface="Inter"/>
                <a:sym typeface="Inter"/>
              </a:rPr>
              <a:t>. </a:t>
            </a:r>
            <a:r>
              <a:rPr lang="en-US" sz="2598" u="none" strike="noStrike" dirty="0" err="1">
                <a:latin typeface="Inter" panose="020B0604020202020204" charset="0"/>
                <a:ea typeface="Inter" panose="020B0604020202020204" charset="0"/>
                <a:cs typeface="Inter"/>
                <a:sym typeface="Inter"/>
              </a:rPr>
              <a:t>Praesent</a:t>
            </a:r>
            <a:r>
              <a:rPr lang="en-US" sz="2598" u="none" strike="noStrike" dirty="0">
                <a:latin typeface="Inter" panose="020B0604020202020204" charset="0"/>
                <a:ea typeface="Inter" panose="020B0604020202020204" charset="0"/>
                <a:cs typeface="Inter"/>
                <a:sym typeface="Inter"/>
              </a:rPr>
              <a:t> </a:t>
            </a:r>
            <a:r>
              <a:rPr lang="en-US" sz="2598" u="none" strike="noStrike" dirty="0" err="1">
                <a:latin typeface="Inter" panose="020B0604020202020204" charset="0"/>
                <a:ea typeface="Inter" panose="020B0604020202020204" charset="0"/>
                <a:cs typeface="Inter"/>
                <a:sym typeface="Inter"/>
              </a:rPr>
              <a:t>commodo</a:t>
            </a:r>
            <a:r>
              <a:rPr lang="en-US" sz="2598" u="none" strike="noStrike" dirty="0">
                <a:latin typeface="Inter" panose="020B0604020202020204" charset="0"/>
                <a:ea typeface="Inter" panose="020B0604020202020204" charset="0"/>
                <a:cs typeface="Inter"/>
                <a:sym typeface="Inter"/>
              </a:rPr>
              <a:t> cursus magna, vel </a:t>
            </a:r>
            <a:r>
              <a:rPr lang="en-US" sz="2598" u="none" strike="noStrike" dirty="0" err="1">
                <a:latin typeface="Inter" panose="020B0604020202020204" charset="0"/>
                <a:ea typeface="Inter" panose="020B0604020202020204" charset="0"/>
                <a:cs typeface="Inter"/>
                <a:sym typeface="Inter"/>
              </a:rPr>
              <a:t>scelerisque</a:t>
            </a:r>
            <a:r>
              <a:rPr lang="en-US" sz="2598" u="none" strike="noStrike" dirty="0">
                <a:latin typeface="Inter" panose="020B0604020202020204" charset="0"/>
                <a:ea typeface="Inter" panose="020B0604020202020204" charset="0"/>
                <a:cs typeface="Inter"/>
                <a:sym typeface="Inter"/>
              </a:rPr>
              <a:t> </a:t>
            </a:r>
            <a:r>
              <a:rPr lang="en-US" sz="2598" u="none" strike="noStrike" dirty="0" err="1">
                <a:latin typeface="Inter" panose="020B0604020202020204" charset="0"/>
                <a:ea typeface="Inter" panose="020B0604020202020204" charset="0"/>
                <a:cs typeface="Inter"/>
                <a:sym typeface="Inter"/>
              </a:rPr>
              <a:t>nisl</a:t>
            </a:r>
            <a:r>
              <a:rPr lang="en-US" sz="2598" u="none" strike="noStrike" dirty="0">
                <a:latin typeface="Inter" panose="020B0604020202020204" charset="0"/>
                <a:ea typeface="Inter" panose="020B0604020202020204" charset="0"/>
                <a:cs typeface="Inter"/>
                <a:sym typeface="Inter"/>
              </a:rPr>
              <a:t> consectetur et. </a:t>
            </a:r>
            <a:r>
              <a:rPr lang="en-US" sz="2598" u="none" strike="noStrike" dirty="0" err="1">
                <a:latin typeface="Inter" panose="020B0604020202020204" charset="0"/>
                <a:ea typeface="Inter" panose="020B0604020202020204" charset="0"/>
                <a:cs typeface="Inter"/>
                <a:sym typeface="Inter"/>
              </a:rPr>
              <a:t>Nulla</a:t>
            </a:r>
            <a:r>
              <a:rPr lang="en-US" sz="2598" u="none" strike="noStrike" dirty="0">
                <a:latin typeface="Inter" panose="020B0604020202020204" charset="0"/>
                <a:ea typeface="Inter" panose="020B0604020202020204" charset="0"/>
                <a:cs typeface="Inter"/>
                <a:sym typeface="Inter"/>
              </a:rPr>
              <a:t> vitae </a:t>
            </a:r>
            <a:r>
              <a:rPr lang="en-US" sz="2598" u="none" strike="noStrike" dirty="0" err="1">
                <a:latin typeface="Inter" panose="020B0604020202020204" charset="0"/>
                <a:ea typeface="Inter" panose="020B0604020202020204" charset="0"/>
                <a:cs typeface="Inter"/>
                <a:sym typeface="Inter"/>
              </a:rPr>
              <a:t>elit</a:t>
            </a:r>
            <a:r>
              <a:rPr lang="en-US" sz="2598" u="none" strike="noStrike" dirty="0">
                <a:latin typeface="Inter" panose="020B0604020202020204" charset="0"/>
                <a:ea typeface="Inter" panose="020B0604020202020204" charset="0"/>
                <a:cs typeface="Inter"/>
                <a:sym typeface="Inter"/>
              </a:rPr>
              <a:t> libero, a pharetra. Maecenas </a:t>
            </a:r>
            <a:r>
              <a:rPr lang="en-US" sz="2598" u="none" strike="noStrike" dirty="0" err="1">
                <a:latin typeface="Inter" panose="020B0604020202020204" charset="0"/>
                <a:ea typeface="Inter" panose="020B0604020202020204" charset="0"/>
                <a:cs typeface="Inter"/>
                <a:sym typeface="Inter"/>
              </a:rPr>
              <a:t>faucibus</a:t>
            </a:r>
            <a:r>
              <a:rPr lang="en-US" sz="2598" u="none" strike="noStrike" dirty="0">
                <a:latin typeface="Inter" panose="020B0604020202020204" charset="0"/>
                <a:ea typeface="Inter" panose="020B0604020202020204" charset="0"/>
                <a:cs typeface="Inter"/>
                <a:sym typeface="Inter"/>
              </a:rPr>
              <a:t> </a:t>
            </a:r>
            <a:r>
              <a:rPr lang="en-US" sz="2598" u="none" strike="noStrike" dirty="0" err="1">
                <a:latin typeface="Inter" panose="020B0604020202020204" charset="0"/>
                <a:ea typeface="Inter" panose="020B0604020202020204" charset="0"/>
                <a:cs typeface="Inter"/>
                <a:sym typeface="Inter"/>
              </a:rPr>
              <a:t>mollis</a:t>
            </a:r>
            <a:r>
              <a:rPr lang="en-US" sz="2598" u="none" strike="noStrike" dirty="0">
                <a:latin typeface="Inter" panose="020B0604020202020204" charset="0"/>
                <a:ea typeface="Inter" panose="020B0604020202020204" charset="0"/>
                <a:cs typeface="Inter"/>
                <a:sym typeface="Inter"/>
              </a:rPr>
              <a:t> </a:t>
            </a:r>
            <a:r>
              <a:rPr lang="en-US" sz="2598" u="none" strike="noStrike" dirty="0" err="1">
                <a:latin typeface="Inter" panose="020B0604020202020204" charset="0"/>
                <a:ea typeface="Inter" panose="020B0604020202020204" charset="0"/>
                <a:cs typeface="Inter"/>
                <a:sym typeface="Inter"/>
              </a:rPr>
              <a:t>interdum</a:t>
            </a:r>
            <a:r>
              <a:rPr lang="en-US" sz="2598" u="none" strike="noStrike" dirty="0">
                <a:latin typeface="Inter" panose="020B0604020202020204" charset="0"/>
                <a:ea typeface="Inter" panose="020B0604020202020204" charset="0"/>
                <a:cs typeface="Inter"/>
                <a:sym typeface="Inter"/>
              </a:rPr>
              <a:t>. </a:t>
            </a:r>
            <a:r>
              <a:rPr lang="en-US" sz="2598" u="none" strike="noStrike" dirty="0" err="1">
                <a:latin typeface="Inter" panose="020B0604020202020204" charset="0"/>
                <a:ea typeface="Inter" panose="020B0604020202020204" charset="0"/>
                <a:cs typeface="Inter"/>
                <a:sym typeface="Inter"/>
              </a:rPr>
              <a:t>Praesent</a:t>
            </a:r>
            <a:r>
              <a:rPr lang="en-US" sz="2598" u="none" strike="noStrike" dirty="0">
                <a:latin typeface="Inter" panose="020B0604020202020204" charset="0"/>
                <a:ea typeface="Inter" panose="020B0604020202020204" charset="0"/>
                <a:cs typeface="Inter"/>
                <a:sym typeface="Inter"/>
              </a:rPr>
              <a:t> </a:t>
            </a:r>
            <a:r>
              <a:rPr lang="en-US" sz="2598" u="none" strike="noStrike" dirty="0" err="1">
                <a:latin typeface="Inter" panose="020B0604020202020204" charset="0"/>
                <a:ea typeface="Inter" panose="020B0604020202020204" charset="0"/>
                <a:cs typeface="Inter"/>
                <a:sym typeface="Inter"/>
              </a:rPr>
              <a:t>commodo</a:t>
            </a:r>
            <a:r>
              <a:rPr lang="en-US" sz="2598" u="none" strike="noStrike" dirty="0">
                <a:latin typeface="Inter" panose="020B0604020202020204" charset="0"/>
                <a:ea typeface="Inter" panose="020B0604020202020204" charset="0"/>
                <a:cs typeface="Inter"/>
                <a:sym typeface="Inter"/>
              </a:rPr>
              <a:t> cursus magna, vel </a:t>
            </a:r>
            <a:r>
              <a:rPr lang="en-US" sz="2598" u="none" strike="noStrike" dirty="0" err="1">
                <a:latin typeface="Inter" panose="020B0604020202020204" charset="0"/>
                <a:ea typeface="Inter" panose="020B0604020202020204" charset="0"/>
                <a:cs typeface="Inter"/>
                <a:sym typeface="Inter"/>
              </a:rPr>
              <a:t>scelerisque</a:t>
            </a:r>
            <a:r>
              <a:rPr lang="en-US" sz="2598" u="none" strike="noStrike" dirty="0">
                <a:latin typeface="Inter" panose="020B0604020202020204" charset="0"/>
                <a:ea typeface="Inter" panose="020B0604020202020204" charset="0"/>
                <a:cs typeface="Inter"/>
                <a:sym typeface="Inter"/>
              </a:rPr>
              <a:t> </a:t>
            </a:r>
            <a:r>
              <a:rPr lang="en-US" sz="2598" u="none" strike="noStrike" dirty="0" err="1">
                <a:latin typeface="Inter" panose="020B0604020202020204" charset="0"/>
                <a:ea typeface="Inter" panose="020B0604020202020204" charset="0"/>
                <a:cs typeface="Inter"/>
                <a:sym typeface="Inter"/>
              </a:rPr>
              <a:t>nisl</a:t>
            </a:r>
            <a:r>
              <a:rPr lang="en-US" sz="2598" u="none" strike="noStrike" dirty="0">
                <a:solidFill>
                  <a:srgbClr val="24662B"/>
                </a:solidFill>
                <a:latin typeface="Inter" panose="020B0604020202020204" charset="0"/>
                <a:ea typeface="Inter" panose="020B0604020202020204" charset="0"/>
                <a:cs typeface="Inter"/>
                <a:sym typeface="Inter"/>
              </a:rPr>
              <a:t>.</a:t>
            </a:r>
          </a:p>
          <a:p>
            <a:pPr algn="just">
              <a:lnSpc>
                <a:spcPts val="3117"/>
              </a:lnSpc>
            </a:pPr>
            <a:endParaRPr lang="en-US" sz="2598" u="none" strike="noStrike" dirty="0">
              <a:solidFill>
                <a:srgbClr val="24662B"/>
              </a:solidFill>
              <a:latin typeface="Inter"/>
              <a:ea typeface="Inter"/>
              <a:cs typeface="Inter"/>
              <a:sym typeface="Inter"/>
            </a:endParaRPr>
          </a:p>
        </p:txBody>
      </p:sp>
      <p:grpSp>
        <p:nvGrpSpPr>
          <p:cNvPr id="4" name="Group 4"/>
          <p:cNvGrpSpPr/>
          <p:nvPr/>
        </p:nvGrpSpPr>
        <p:grpSpPr>
          <a:xfrm>
            <a:off x="9925053" y="432512"/>
            <a:ext cx="7949980" cy="9460076"/>
            <a:chOff x="0" y="0"/>
            <a:chExt cx="3790950" cy="4511040"/>
          </a:xfrm>
        </p:grpSpPr>
        <p:sp>
          <p:nvSpPr>
            <p:cNvPr id="5" name="Freeform 5"/>
            <p:cNvSpPr/>
            <p:nvPr/>
          </p:nvSpPr>
          <p:spPr>
            <a:xfrm>
              <a:off x="158750" y="158750"/>
              <a:ext cx="3473450" cy="4193540"/>
            </a:xfrm>
            <a:custGeom>
              <a:avLst/>
              <a:gdLst/>
              <a:ahLst/>
              <a:cxnLst/>
              <a:rect l="l" t="t" r="r" b="b"/>
              <a:pathLst>
                <a:path w="3473450" h="4193540">
                  <a:moveTo>
                    <a:pt x="0" y="0"/>
                  </a:moveTo>
                  <a:lnTo>
                    <a:pt x="3473450" y="0"/>
                  </a:lnTo>
                  <a:lnTo>
                    <a:pt x="3473450" y="4193540"/>
                  </a:lnTo>
                  <a:lnTo>
                    <a:pt x="0" y="4193540"/>
                  </a:lnTo>
                  <a:close/>
                </a:path>
              </a:pathLst>
            </a:custGeom>
            <a:blipFill>
              <a:blip r:embed="rId2"/>
              <a:stretch>
                <a:fillRect l="-35423" r="-35423"/>
              </a:stretch>
            </a:blipFill>
          </p:spPr>
          <p:txBody>
            <a:bodyPr/>
            <a:lstStyle/>
            <a:p>
              <a:endParaRPr lang="sv-SE"/>
            </a:p>
          </p:txBody>
        </p:sp>
      </p:grpSp>
      <p:sp>
        <p:nvSpPr>
          <p:cNvPr id="6" name="TextBox 6"/>
          <p:cNvSpPr txBox="1"/>
          <p:nvPr/>
        </p:nvSpPr>
        <p:spPr>
          <a:xfrm>
            <a:off x="981164" y="1211137"/>
            <a:ext cx="8115636" cy="1600199"/>
          </a:xfrm>
          <a:prstGeom prst="rect">
            <a:avLst/>
          </a:prstGeom>
        </p:spPr>
        <p:txBody>
          <a:bodyPr lIns="0" tIns="0" rIns="0" bIns="0" rtlCol="0" anchor="t">
            <a:spAutoFit/>
          </a:bodyPr>
          <a:lstStyle/>
          <a:p>
            <a:pPr algn="l">
              <a:lnSpc>
                <a:spcPts val="11699"/>
              </a:lnSpc>
            </a:pPr>
            <a:r>
              <a:rPr lang="en-US" sz="12999" b="1" spc="-519">
                <a:solidFill>
                  <a:srgbClr val="24662B"/>
                </a:solidFill>
                <a:latin typeface="League Spartan"/>
                <a:ea typeface="League Spartan"/>
                <a:cs typeface="League Spartan"/>
                <a:sym typeface="League Spartan"/>
              </a:rPr>
              <a:t>INTRO</a:t>
            </a:r>
          </a:p>
        </p:txBody>
      </p:sp>
      <p:sp>
        <p:nvSpPr>
          <p:cNvPr id="7" name="TextBox 7"/>
          <p:cNvSpPr txBox="1"/>
          <p:nvPr/>
        </p:nvSpPr>
        <p:spPr>
          <a:xfrm>
            <a:off x="938034" y="3478086"/>
            <a:ext cx="1666875" cy="384721"/>
          </a:xfrm>
          <a:prstGeom prst="rect">
            <a:avLst/>
          </a:prstGeom>
        </p:spPr>
        <p:txBody>
          <a:bodyPr wrap="square" lIns="0" tIns="0" rIns="0" bIns="0" rtlCol="0" anchor="t">
            <a:spAutoFit/>
          </a:bodyPr>
          <a:lstStyle/>
          <a:p>
            <a:pPr algn="ctr">
              <a:lnSpc>
                <a:spcPts val="3000"/>
              </a:lnSpc>
              <a:spcBef>
                <a:spcPct val="0"/>
              </a:spcBef>
            </a:pPr>
            <a:r>
              <a:rPr lang="en-US" sz="3000" b="1" dirty="0">
                <a:solidFill>
                  <a:srgbClr val="1D1C18"/>
                </a:solidFill>
                <a:latin typeface="Inter" panose="020B0604020202020204" charset="0"/>
                <a:ea typeface="Inter" panose="020B0604020202020204" charset="0"/>
                <a:cs typeface="TT Interphases Bold"/>
                <a:sym typeface="TT Interphases Bold"/>
              </a:rPr>
              <a:t>RUBRIK</a:t>
            </a:r>
          </a:p>
        </p:txBody>
      </p:sp>
      <p:sp>
        <p:nvSpPr>
          <p:cNvPr id="8" name="TextBox 8"/>
          <p:cNvSpPr txBox="1"/>
          <p:nvPr/>
        </p:nvSpPr>
        <p:spPr>
          <a:xfrm>
            <a:off x="533400" y="9134475"/>
            <a:ext cx="971728" cy="371475"/>
          </a:xfrm>
          <a:prstGeom prst="rect">
            <a:avLst/>
          </a:prstGeom>
        </p:spPr>
        <p:txBody>
          <a:bodyPr lIns="0" tIns="0" rIns="0" bIns="0" rtlCol="0" anchor="t">
            <a:spAutoFit/>
          </a:bodyPr>
          <a:lstStyle/>
          <a:p>
            <a:pPr algn="ctr">
              <a:lnSpc>
                <a:spcPts val="2999"/>
              </a:lnSpc>
              <a:spcBef>
                <a:spcPct val="0"/>
              </a:spcBef>
            </a:pPr>
            <a:r>
              <a:rPr lang="en-US" sz="2499" b="1">
                <a:solidFill>
                  <a:srgbClr val="1D1C18"/>
                </a:solidFill>
                <a:latin typeface="TT Interphases Bold"/>
                <a:ea typeface="TT Interphases Bold"/>
                <a:cs typeface="TT Interphases Bold"/>
                <a:sym typeface="TT Interphases Bold"/>
              </a:rPr>
              <a:t>03</a:t>
            </a:r>
          </a:p>
        </p:txBody>
      </p:sp>
      <p:grpSp>
        <p:nvGrpSpPr>
          <p:cNvPr id="9" name="Group 9"/>
          <p:cNvGrpSpPr/>
          <p:nvPr/>
        </p:nvGrpSpPr>
        <p:grpSpPr>
          <a:xfrm>
            <a:off x="542836" y="8896172"/>
            <a:ext cx="971728" cy="971728"/>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4662B"/>
            </a:solidFill>
            <a:ln w="9525" cap="sq">
              <a:solidFill>
                <a:srgbClr val="FFFFFF"/>
              </a:solidFill>
              <a:prstDash val="solid"/>
              <a:miter/>
            </a:ln>
          </p:spPr>
          <p:txBody>
            <a:bodyPr/>
            <a:lstStyle/>
            <a:p>
              <a:endParaRPr lang="sv-SE" dirty="0"/>
            </a:p>
          </p:txBody>
        </p:sp>
        <p:sp>
          <p:nvSpPr>
            <p:cNvPr id="11" name="TextBox 11"/>
            <p:cNvSpPr txBox="1"/>
            <p:nvPr/>
          </p:nvSpPr>
          <p:spPr>
            <a:xfrm>
              <a:off x="76200" y="76200"/>
              <a:ext cx="660400" cy="660400"/>
            </a:xfrm>
            <a:prstGeom prst="rect">
              <a:avLst/>
            </a:prstGeom>
          </p:spPr>
          <p:txBody>
            <a:bodyPr lIns="50800" tIns="50800" rIns="50800" bIns="50800" rtlCol="0" anchor="ctr"/>
            <a:lstStyle/>
            <a:p>
              <a:pPr algn="ctr">
                <a:lnSpc>
                  <a:spcPts val="2999"/>
                </a:lnSpc>
              </a:pPr>
              <a:r>
                <a:rPr lang="en-US" sz="2499" b="1" dirty="0">
                  <a:solidFill>
                    <a:srgbClr val="FFFFFE"/>
                  </a:solidFill>
                  <a:latin typeface="TT Interphases Bold"/>
                  <a:ea typeface="TT Interphases Bold"/>
                  <a:cs typeface="TT Interphases Bold"/>
                  <a:sym typeface="TT Interphases Bold"/>
                </a:rPr>
                <a:t>04</a:t>
              </a:r>
            </a:p>
          </p:txBody>
        </p:sp>
      </p:grpSp>
      <p:sp>
        <p:nvSpPr>
          <p:cNvPr id="12" name="AutoShape 12"/>
          <p:cNvSpPr/>
          <p:nvPr/>
        </p:nvSpPr>
        <p:spPr>
          <a:xfrm>
            <a:off x="2058568" y="9505950"/>
            <a:ext cx="6325801" cy="0"/>
          </a:xfrm>
          <a:prstGeom prst="line">
            <a:avLst/>
          </a:prstGeom>
          <a:ln w="9525" cap="flat">
            <a:solidFill>
              <a:srgbClr val="24662B"/>
            </a:solidFill>
            <a:prstDash val="solid"/>
            <a:headEnd type="none" w="sm" len="sm"/>
            <a:tailEnd type="none" w="sm" len="sm"/>
          </a:ln>
        </p:spPr>
        <p:txBody>
          <a:bodyPr/>
          <a:lstStyle/>
          <a:p>
            <a:endParaRPr lang="sv-SE"/>
          </a:p>
        </p:txBody>
      </p:sp>
    </p:spTree>
  </p:cSld>
  <p:clrMapOvr>
    <a:masterClrMapping/>
  </p:clrMapOvr>
  <p:transition spd="slow">
    <p:push/>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E"/>
        </a:solidFill>
        <a:effectLst/>
      </p:bgPr>
    </p:bg>
    <p:spTree>
      <p:nvGrpSpPr>
        <p:cNvPr id="1" name=""/>
        <p:cNvGrpSpPr/>
        <p:nvPr/>
      </p:nvGrpSpPr>
      <p:grpSpPr>
        <a:xfrm>
          <a:off x="0" y="0"/>
          <a:ext cx="0" cy="0"/>
          <a:chOff x="0" y="0"/>
          <a:chExt cx="0" cy="0"/>
        </a:xfrm>
      </p:grpSpPr>
      <p:sp>
        <p:nvSpPr>
          <p:cNvPr id="2" name="AutoShape 2"/>
          <p:cNvSpPr/>
          <p:nvPr/>
        </p:nvSpPr>
        <p:spPr>
          <a:xfrm>
            <a:off x="3930965" y="9573795"/>
            <a:ext cx="3136794" cy="0"/>
          </a:xfrm>
          <a:prstGeom prst="line">
            <a:avLst/>
          </a:prstGeom>
          <a:ln w="9525" cap="flat">
            <a:solidFill>
              <a:srgbClr val="FFFFFF"/>
            </a:solidFill>
            <a:prstDash val="solid"/>
            <a:headEnd type="none" w="sm" len="sm"/>
            <a:tailEnd type="none" w="sm" len="sm"/>
          </a:ln>
        </p:spPr>
        <p:txBody>
          <a:bodyPr/>
          <a:lstStyle/>
          <a:p>
            <a:endParaRPr lang="sv-SE"/>
          </a:p>
        </p:txBody>
      </p:sp>
      <p:sp>
        <p:nvSpPr>
          <p:cNvPr id="3" name="AutoShape 3"/>
          <p:cNvSpPr/>
          <p:nvPr/>
        </p:nvSpPr>
        <p:spPr>
          <a:xfrm>
            <a:off x="6417769" y="8570643"/>
            <a:ext cx="3136794" cy="0"/>
          </a:xfrm>
          <a:prstGeom prst="line">
            <a:avLst/>
          </a:prstGeom>
          <a:ln w="9525" cap="flat">
            <a:solidFill>
              <a:srgbClr val="FFFFFF"/>
            </a:solidFill>
            <a:prstDash val="solid"/>
            <a:headEnd type="none" w="sm" len="sm"/>
            <a:tailEnd type="none" w="sm" len="sm"/>
          </a:ln>
        </p:spPr>
        <p:txBody>
          <a:bodyPr/>
          <a:lstStyle/>
          <a:p>
            <a:endParaRPr lang="sv-SE"/>
          </a:p>
        </p:txBody>
      </p:sp>
      <p:sp>
        <p:nvSpPr>
          <p:cNvPr id="4" name="AutoShape 4"/>
          <p:cNvSpPr/>
          <p:nvPr/>
        </p:nvSpPr>
        <p:spPr>
          <a:xfrm>
            <a:off x="11207858" y="8570643"/>
            <a:ext cx="3136794" cy="0"/>
          </a:xfrm>
          <a:prstGeom prst="line">
            <a:avLst/>
          </a:prstGeom>
          <a:ln w="9525" cap="flat">
            <a:solidFill>
              <a:srgbClr val="FFFFFF"/>
            </a:solidFill>
            <a:prstDash val="solid"/>
            <a:headEnd type="none" w="sm" len="sm"/>
            <a:tailEnd type="none" w="sm" len="sm"/>
          </a:ln>
        </p:spPr>
        <p:txBody>
          <a:bodyPr/>
          <a:lstStyle/>
          <a:p>
            <a:endParaRPr lang="sv-SE"/>
          </a:p>
        </p:txBody>
      </p:sp>
      <p:grpSp>
        <p:nvGrpSpPr>
          <p:cNvPr id="5" name="Group 5"/>
          <p:cNvGrpSpPr/>
          <p:nvPr/>
        </p:nvGrpSpPr>
        <p:grpSpPr>
          <a:xfrm>
            <a:off x="542836" y="8896172"/>
            <a:ext cx="971728" cy="971728"/>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4662B"/>
            </a:solidFill>
            <a:ln w="9525" cap="sq">
              <a:solidFill>
                <a:srgbClr val="FFFFFF"/>
              </a:solidFill>
              <a:prstDash val="solid"/>
              <a:miter/>
            </a:ln>
          </p:spPr>
          <p:txBody>
            <a:bodyPr/>
            <a:lstStyle/>
            <a:p>
              <a:endParaRPr lang="sv-SE"/>
            </a:p>
          </p:txBody>
        </p:sp>
        <p:sp>
          <p:nvSpPr>
            <p:cNvPr id="7" name="TextBox 7"/>
            <p:cNvSpPr txBox="1"/>
            <p:nvPr/>
          </p:nvSpPr>
          <p:spPr>
            <a:xfrm>
              <a:off x="76200" y="76200"/>
              <a:ext cx="660400" cy="660400"/>
            </a:xfrm>
            <a:prstGeom prst="rect">
              <a:avLst/>
            </a:prstGeom>
          </p:spPr>
          <p:txBody>
            <a:bodyPr lIns="50800" tIns="50800" rIns="50800" bIns="50800" rtlCol="0" anchor="ctr"/>
            <a:lstStyle/>
            <a:p>
              <a:pPr algn="ctr">
                <a:lnSpc>
                  <a:spcPts val="2999"/>
                </a:lnSpc>
              </a:pPr>
              <a:r>
                <a:rPr lang="en-US" sz="2499" b="1" dirty="0">
                  <a:solidFill>
                    <a:srgbClr val="FFFFFE"/>
                  </a:solidFill>
                  <a:latin typeface="TT Interphases Bold"/>
                  <a:ea typeface="TT Interphases Bold"/>
                  <a:cs typeface="TT Interphases Bold"/>
                  <a:sym typeface="TT Interphases Bold"/>
                </a:rPr>
                <a:t>05</a:t>
              </a:r>
            </a:p>
          </p:txBody>
        </p:sp>
      </p:grpSp>
      <p:grpSp>
        <p:nvGrpSpPr>
          <p:cNvPr id="8" name="Group 8"/>
          <p:cNvGrpSpPr/>
          <p:nvPr/>
        </p:nvGrpSpPr>
        <p:grpSpPr>
          <a:xfrm>
            <a:off x="3679304" y="4321324"/>
            <a:ext cx="4306862" cy="4021909"/>
            <a:chOff x="0" y="0"/>
            <a:chExt cx="3703213" cy="3458199"/>
          </a:xfrm>
        </p:grpSpPr>
        <p:sp>
          <p:nvSpPr>
            <p:cNvPr id="9" name="Freeform 9"/>
            <p:cNvSpPr/>
            <p:nvPr/>
          </p:nvSpPr>
          <p:spPr>
            <a:xfrm>
              <a:off x="155076" y="121699"/>
              <a:ext cx="3393061" cy="3214802"/>
            </a:xfrm>
            <a:custGeom>
              <a:avLst/>
              <a:gdLst/>
              <a:ahLst/>
              <a:cxnLst/>
              <a:rect l="l" t="t" r="r" b="b"/>
              <a:pathLst>
                <a:path w="3393061" h="3214802">
                  <a:moveTo>
                    <a:pt x="0" y="0"/>
                  </a:moveTo>
                  <a:lnTo>
                    <a:pt x="3393061" y="0"/>
                  </a:lnTo>
                  <a:lnTo>
                    <a:pt x="3393061" y="3214802"/>
                  </a:lnTo>
                  <a:lnTo>
                    <a:pt x="0" y="3214802"/>
                  </a:lnTo>
                  <a:close/>
                </a:path>
              </a:pathLst>
            </a:custGeom>
            <a:blipFill>
              <a:blip r:embed="rId2"/>
              <a:stretch>
                <a:fillRect t="-16484" b="-50325"/>
              </a:stretch>
            </a:blipFill>
          </p:spPr>
          <p:txBody>
            <a:bodyPr/>
            <a:lstStyle/>
            <a:p>
              <a:endParaRPr lang="sv-SE"/>
            </a:p>
          </p:txBody>
        </p:sp>
      </p:grpSp>
      <p:sp>
        <p:nvSpPr>
          <p:cNvPr id="10" name="TextBox 10"/>
          <p:cNvSpPr txBox="1"/>
          <p:nvPr/>
        </p:nvSpPr>
        <p:spPr>
          <a:xfrm>
            <a:off x="3930962" y="9009439"/>
            <a:ext cx="3136797" cy="371475"/>
          </a:xfrm>
          <a:prstGeom prst="rect">
            <a:avLst/>
          </a:prstGeom>
        </p:spPr>
        <p:txBody>
          <a:bodyPr lIns="0" tIns="0" rIns="0" bIns="0" rtlCol="0" anchor="t">
            <a:spAutoFit/>
          </a:bodyPr>
          <a:lstStyle/>
          <a:p>
            <a:pPr marL="0" lvl="1" indent="0" algn="l">
              <a:lnSpc>
                <a:spcPts val="2999"/>
              </a:lnSpc>
            </a:pPr>
            <a:r>
              <a:rPr lang="en-US" sz="2499" dirty="0">
                <a:solidFill>
                  <a:srgbClr val="24662B"/>
                </a:solidFill>
                <a:latin typeface="Inter" panose="020B0604020202020204" charset="0"/>
                <a:ea typeface="Inter" panose="020B0604020202020204" charset="0"/>
                <a:cs typeface="TT Interphases"/>
                <a:sym typeface="TT Interphases"/>
              </a:rPr>
              <a:t>Executive Director</a:t>
            </a:r>
          </a:p>
        </p:txBody>
      </p:sp>
      <p:sp>
        <p:nvSpPr>
          <p:cNvPr id="11" name="TextBox 11"/>
          <p:cNvSpPr txBox="1"/>
          <p:nvPr/>
        </p:nvSpPr>
        <p:spPr>
          <a:xfrm>
            <a:off x="8172736" y="8990389"/>
            <a:ext cx="3514996" cy="371475"/>
          </a:xfrm>
          <a:prstGeom prst="rect">
            <a:avLst/>
          </a:prstGeom>
        </p:spPr>
        <p:txBody>
          <a:bodyPr lIns="0" tIns="0" rIns="0" bIns="0" rtlCol="0" anchor="t">
            <a:spAutoFit/>
          </a:bodyPr>
          <a:lstStyle/>
          <a:p>
            <a:pPr marL="0" lvl="1" indent="0" algn="l">
              <a:lnSpc>
                <a:spcPts val="2999"/>
              </a:lnSpc>
            </a:pPr>
            <a:r>
              <a:rPr lang="en-US" sz="2499">
                <a:solidFill>
                  <a:srgbClr val="24662B"/>
                </a:solidFill>
                <a:latin typeface="Inter" panose="020B0604020202020204" charset="0"/>
                <a:ea typeface="Inter" panose="020B0604020202020204" charset="0"/>
                <a:cs typeface="TT Interphases"/>
                <a:sym typeface="TT Interphases"/>
              </a:rPr>
              <a:t>Exhibition Manager</a:t>
            </a:r>
          </a:p>
        </p:txBody>
      </p:sp>
      <p:sp>
        <p:nvSpPr>
          <p:cNvPr id="12" name="TextBox 12"/>
          <p:cNvSpPr txBox="1"/>
          <p:nvPr/>
        </p:nvSpPr>
        <p:spPr>
          <a:xfrm>
            <a:off x="12328902" y="8990389"/>
            <a:ext cx="3514996" cy="371475"/>
          </a:xfrm>
          <a:prstGeom prst="rect">
            <a:avLst/>
          </a:prstGeom>
        </p:spPr>
        <p:txBody>
          <a:bodyPr lIns="0" tIns="0" rIns="0" bIns="0" rtlCol="0" anchor="t">
            <a:spAutoFit/>
          </a:bodyPr>
          <a:lstStyle/>
          <a:p>
            <a:pPr marL="0" lvl="1" indent="0" algn="l">
              <a:lnSpc>
                <a:spcPts val="2999"/>
              </a:lnSpc>
            </a:pPr>
            <a:r>
              <a:rPr lang="en-US" sz="2499">
                <a:solidFill>
                  <a:srgbClr val="24662B"/>
                </a:solidFill>
                <a:latin typeface="Inter" panose="020B0604020202020204" charset="0"/>
                <a:ea typeface="Inter" panose="020B0604020202020204" charset="0"/>
                <a:cs typeface="TT Interphases"/>
                <a:sym typeface="TT Interphases"/>
              </a:rPr>
              <a:t>Artist Liaison</a:t>
            </a:r>
          </a:p>
        </p:txBody>
      </p:sp>
      <p:sp>
        <p:nvSpPr>
          <p:cNvPr id="13" name="TextBox 13"/>
          <p:cNvSpPr txBox="1"/>
          <p:nvPr/>
        </p:nvSpPr>
        <p:spPr>
          <a:xfrm>
            <a:off x="903422" y="1130450"/>
            <a:ext cx="13106778" cy="3076574"/>
          </a:xfrm>
          <a:prstGeom prst="rect">
            <a:avLst/>
          </a:prstGeom>
        </p:spPr>
        <p:txBody>
          <a:bodyPr lIns="0" tIns="0" rIns="0" bIns="0" rtlCol="0" anchor="t">
            <a:spAutoFit/>
          </a:bodyPr>
          <a:lstStyle/>
          <a:p>
            <a:pPr algn="l">
              <a:lnSpc>
                <a:spcPts val="11699"/>
              </a:lnSpc>
            </a:pPr>
            <a:r>
              <a:rPr lang="en-US" sz="12999" b="1" spc="-519">
                <a:solidFill>
                  <a:srgbClr val="24662B"/>
                </a:solidFill>
                <a:latin typeface="League Spartan"/>
                <a:ea typeface="League Spartan"/>
                <a:cs typeface="League Spartan"/>
                <a:sym typeface="League Spartan"/>
              </a:rPr>
              <a:t>PRESENTATION</a:t>
            </a:r>
          </a:p>
          <a:p>
            <a:pPr algn="l">
              <a:lnSpc>
                <a:spcPts val="11699"/>
              </a:lnSpc>
            </a:pPr>
            <a:r>
              <a:rPr lang="en-US" sz="12999" b="1" spc="-519">
                <a:solidFill>
                  <a:srgbClr val="24662B"/>
                </a:solidFill>
                <a:latin typeface="League Spartan"/>
                <a:ea typeface="League Spartan"/>
                <a:cs typeface="League Spartan"/>
                <a:sym typeface="League Spartan"/>
              </a:rPr>
              <a:t>AV NAMN ETC.</a:t>
            </a:r>
          </a:p>
        </p:txBody>
      </p:sp>
      <p:sp>
        <p:nvSpPr>
          <p:cNvPr id="14" name="TextBox 14"/>
          <p:cNvSpPr txBox="1"/>
          <p:nvPr/>
        </p:nvSpPr>
        <p:spPr>
          <a:xfrm>
            <a:off x="3930962" y="8692066"/>
            <a:ext cx="3136797" cy="294376"/>
          </a:xfrm>
          <a:prstGeom prst="rect">
            <a:avLst/>
          </a:prstGeom>
        </p:spPr>
        <p:txBody>
          <a:bodyPr lIns="0" tIns="0" rIns="0" bIns="0" rtlCol="0" anchor="t">
            <a:spAutoFit/>
          </a:bodyPr>
          <a:lstStyle/>
          <a:p>
            <a:pPr marL="0" lvl="0" indent="0" algn="l">
              <a:lnSpc>
                <a:spcPts val="2240"/>
              </a:lnSpc>
              <a:spcBef>
                <a:spcPct val="0"/>
              </a:spcBef>
            </a:pPr>
            <a:r>
              <a:rPr lang="en-US" sz="2699" b="1" spc="-83" dirty="0">
                <a:solidFill>
                  <a:srgbClr val="3F3E39"/>
                </a:solidFill>
                <a:latin typeface="Inter" panose="020B0604020202020204" charset="0"/>
                <a:ea typeface="Inter" panose="020B0604020202020204" charset="0"/>
                <a:cs typeface="TT Interphases Bold"/>
                <a:sym typeface="TT Interphases Bold"/>
              </a:rPr>
              <a:t>JONNY SILKEWALL</a:t>
            </a:r>
          </a:p>
        </p:txBody>
      </p:sp>
      <p:sp>
        <p:nvSpPr>
          <p:cNvPr id="15" name="TextBox 15"/>
          <p:cNvSpPr txBox="1"/>
          <p:nvPr/>
        </p:nvSpPr>
        <p:spPr>
          <a:xfrm>
            <a:off x="12328902" y="8673016"/>
            <a:ext cx="3136794" cy="294376"/>
          </a:xfrm>
          <a:prstGeom prst="rect">
            <a:avLst/>
          </a:prstGeom>
        </p:spPr>
        <p:txBody>
          <a:bodyPr lIns="0" tIns="0" rIns="0" bIns="0" rtlCol="0" anchor="t">
            <a:spAutoFit/>
          </a:bodyPr>
          <a:lstStyle/>
          <a:p>
            <a:pPr marL="0" lvl="0" indent="0" algn="l">
              <a:lnSpc>
                <a:spcPts val="2240"/>
              </a:lnSpc>
              <a:spcBef>
                <a:spcPct val="0"/>
              </a:spcBef>
            </a:pPr>
            <a:r>
              <a:rPr lang="en-US" sz="2699" b="1" spc="-83">
                <a:solidFill>
                  <a:srgbClr val="3F3E39"/>
                </a:solidFill>
                <a:latin typeface="Inter" panose="020B0604020202020204" charset="0"/>
                <a:ea typeface="Inter" panose="020B0604020202020204" charset="0"/>
                <a:cs typeface="TT Interphases Bold"/>
                <a:sym typeface="TT Interphases Bold"/>
              </a:rPr>
              <a:t>JONNY SILKEWALL</a:t>
            </a:r>
          </a:p>
        </p:txBody>
      </p:sp>
      <p:sp>
        <p:nvSpPr>
          <p:cNvPr id="16" name="TextBox 16"/>
          <p:cNvSpPr txBox="1"/>
          <p:nvPr/>
        </p:nvSpPr>
        <p:spPr>
          <a:xfrm>
            <a:off x="8172736" y="8673016"/>
            <a:ext cx="3700677" cy="294376"/>
          </a:xfrm>
          <a:prstGeom prst="rect">
            <a:avLst/>
          </a:prstGeom>
        </p:spPr>
        <p:txBody>
          <a:bodyPr lIns="0" tIns="0" rIns="0" bIns="0" rtlCol="0" anchor="t">
            <a:spAutoFit/>
          </a:bodyPr>
          <a:lstStyle/>
          <a:p>
            <a:pPr marL="0" lvl="0" indent="0" algn="l">
              <a:lnSpc>
                <a:spcPts val="2240"/>
              </a:lnSpc>
              <a:spcBef>
                <a:spcPct val="0"/>
              </a:spcBef>
            </a:pPr>
            <a:r>
              <a:rPr lang="en-US" sz="2699" b="1" spc="-83" dirty="0">
                <a:solidFill>
                  <a:srgbClr val="3F3E39"/>
                </a:solidFill>
                <a:latin typeface="Inter" panose="020B0604020202020204" charset="0"/>
                <a:ea typeface="Inter" panose="020B0604020202020204" charset="0"/>
                <a:cs typeface="TT Interphases Bold"/>
                <a:sym typeface="TT Interphases Bold"/>
              </a:rPr>
              <a:t>JONNY SILKEWALL</a:t>
            </a:r>
          </a:p>
        </p:txBody>
      </p:sp>
      <p:grpSp>
        <p:nvGrpSpPr>
          <p:cNvPr id="17" name="Group 17"/>
          <p:cNvGrpSpPr/>
          <p:nvPr/>
        </p:nvGrpSpPr>
        <p:grpSpPr>
          <a:xfrm>
            <a:off x="7862341" y="4321324"/>
            <a:ext cx="4306862" cy="4021909"/>
            <a:chOff x="0" y="0"/>
            <a:chExt cx="3703213" cy="3458199"/>
          </a:xfrm>
        </p:grpSpPr>
        <p:sp>
          <p:nvSpPr>
            <p:cNvPr id="18" name="Freeform 18"/>
            <p:cNvSpPr/>
            <p:nvPr/>
          </p:nvSpPr>
          <p:spPr>
            <a:xfrm>
              <a:off x="155076" y="121699"/>
              <a:ext cx="3393061" cy="3214802"/>
            </a:xfrm>
            <a:custGeom>
              <a:avLst/>
              <a:gdLst/>
              <a:ahLst/>
              <a:cxnLst/>
              <a:rect l="l" t="t" r="r" b="b"/>
              <a:pathLst>
                <a:path w="3393061" h="3214802">
                  <a:moveTo>
                    <a:pt x="0" y="0"/>
                  </a:moveTo>
                  <a:lnTo>
                    <a:pt x="3393061" y="0"/>
                  </a:lnTo>
                  <a:lnTo>
                    <a:pt x="3393061" y="3214802"/>
                  </a:lnTo>
                  <a:lnTo>
                    <a:pt x="0" y="3214802"/>
                  </a:lnTo>
                  <a:close/>
                </a:path>
              </a:pathLst>
            </a:custGeom>
            <a:blipFill>
              <a:blip r:embed="rId3"/>
              <a:stretch>
                <a:fillRect t="-30675" b="-36133"/>
              </a:stretch>
            </a:blipFill>
          </p:spPr>
          <p:txBody>
            <a:bodyPr/>
            <a:lstStyle/>
            <a:p>
              <a:endParaRPr lang="sv-SE"/>
            </a:p>
          </p:txBody>
        </p:sp>
      </p:grpSp>
      <p:grpSp>
        <p:nvGrpSpPr>
          <p:cNvPr id="19" name="Group 19"/>
          <p:cNvGrpSpPr/>
          <p:nvPr/>
        </p:nvGrpSpPr>
        <p:grpSpPr>
          <a:xfrm>
            <a:off x="12044863" y="4321324"/>
            <a:ext cx="4306862" cy="4021909"/>
            <a:chOff x="0" y="0"/>
            <a:chExt cx="3703213" cy="3458199"/>
          </a:xfrm>
        </p:grpSpPr>
        <p:sp>
          <p:nvSpPr>
            <p:cNvPr id="20" name="Freeform 20"/>
            <p:cNvSpPr/>
            <p:nvPr/>
          </p:nvSpPr>
          <p:spPr>
            <a:xfrm>
              <a:off x="155076" y="121699"/>
              <a:ext cx="3393061" cy="3214802"/>
            </a:xfrm>
            <a:custGeom>
              <a:avLst/>
              <a:gdLst/>
              <a:ahLst/>
              <a:cxnLst/>
              <a:rect l="l" t="t" r="r" b="b"/>
              <a:pathLst>
                <a:path w="3393061" h="3214802">
                  <a:moveTo>
                    <a:pt x="0" y="0"/>
                  </a:moveTo>
                  <a:lnTo>
                    <a:pt x="3393061" y="0"/>
                  </a:lnTo>
                  <a:lnTo>
                    <a:pt x="3393061" y="3214802"/>
                  </a:lnTo>
                  <a:lnTo>
                    <a:pt x="0" y="3214802"/>
                  </a:lnTo>
                  <a:close/>
                </a:path>
              </a:pathLst>
            </a:custGeom>
            <a:blipFill>
              <a:blip r:embed="rId4"/>
              <a:stretch>
                <a:fillRect l="-17066" t="-46476" r="-14656" b="-73250"/>
              </a:stretch>
            </a:blipFill>
          </p:spPr>
          <p:txBody>
            <a:bodyPr/>
            <a:lstStyle/>
            <a:p>
              <a:endParaRPr lang="sv-SE"/>
            </a:p>
          </p:txBody>
        </p:sp>
      </p:grpSp>
    </p:spTree>
  </p:cSld>
  <p:clrMapOvr>
    <a:masterClrMapping/>
  </p:clrMapOvr>
  <p:transition spd="slow">
    <p:push/>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E"/>
        </a:solidFill>
        <a:effectLst/>
      </p:bgPr>
    </p:bg>
    <p:spTree>
      <p:nvGrpSpPr>
        <p:cNvPr id="1" name=""/>
        <p:cNvGrpSpPr/>
        <p:nvPr/>
      </p:nvGrpSpPr>
      <p:grpSpPr>
        <a:xfrm>
          <a:off x="0" y="0"/>
          <a:ext cx="0" cy="0"/>
          <a:chOff x="0" y="0"/>
          <a:chExt cx="0" cy="0"/>
        </a:xfrm>
      </p:grpSpPr>
      <p:grpSp>
        <p:nvGrpSpPr>
          <p:cNvPr id="2" name="Group 2"/>
          <p:cNvGrpSpPr/>
          <p:nvPr/>
        </p:nvGrpSpPr>
        <p:grpSpPr>
          <a:xfrm>
            <a:off x="542836" y="8896172"/>
            <a:ext cx="971728" cy="971728"/>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4662B"/>
            </a:solidFill>
            <a:ln w="9525" cap="sq">
              <a:solidFill>
                <a:srgbClr val="FFFFFF"/>
              </a:solidFill>
              <a:prstDash val="solid"/>
              <a:miter/>
            </a:ln>
          </p:spPr>
          <p:txBody>
            <a:bodyPr/>
            <a:lstStyle/>
            <a:p>
              <a:endParaRPr lang="sv-SE"/>
            </a:p>
          </p:txBody>
        </p:sp>
        <p:sp>
          <p:nvSpPr>
            <p:cNvPr id="4" name="TextBox 4"/>
            <p:cNvSpPr txBox="1"/>
            <p:nvPr/>
          </p:nvSpPr>
          <p:spPr>
            <a:xfrm>
              <a:off x="76200" y="76200"/>
              <a:ext cx="660400" cy="660400"/>
            </a:xfrm>
            <a:prstGeom prst="rect">
              <a:avLst/>
            </a:prstGeom>
          </p:spPr>
          <p:txBody>
            <a:bodyPr lIns="50800" tIns="50800" rIns="50800" bIns="50800" rtlCol="0" anchor="ctr"/>
            <a:lstStyle/>
            <a:p>
              <a:pPr algn="ctr">
                <a:lnSpc>
                  <a:spcPts val="2999"/>
                </a:lnSpc>
              </a:pPr>
              <a:r>
                <a:rPr lang="en-US" sz="2499" b="1" dirty="0">
                  <a:solidFill>
                    <a:srgbClr val="FFFFFE"/>
                  </a:solidFill>
                  <a:latin typeface="TT Interphases Bold"/>
                  <a:ea typeface="TT Interphases Bold"/>
                  <a:cs typeface="TT Interphases Bold"/>
                  <a:sym typeface="TT Interphases Bold"/>
                </a:rPr>
                <a:t>06</a:t>
              </a:r>
            </a:p>
          </p:txBody>
        </p:sp>
      </p:grpSp>
      <p:sp>
        <p:nvSpPr>
          <p:cNvPr id="5" name="AutoShape 5"/>
          <p:cNvSpPr/>
          <p:nvPr/>
        </p:nvSpPr>
        <p:spPr>
          <a:xfrm flipV="1">
            <a:off x="5393649" y="7068487"/>
            <a:ext cx="2876900" cy="0"/>
          </a:xfrm>
          <a:prstGeom prst="line">
            <a:avLst/>
          </a:prstGeom>
          <a:ln w="9525" cap="flat">
            <a:solidFill>
              <a:srgbClr val="24662B"/>
            </a:solidFill>
            <a:prstDash val="solid"/>
            <a:headEnd type="none" w="sm" len="sm"/>
            <a:tailEnd type="none" w="sm" len="sm"/>
          </a:ln>
        </p:spPr>
        <p:txBody>
          <a:bodyPr/>
          <a:lstStyle/>
          <a:p>
            <a:endParaRPr lang="sv-SE"/>
          </a:p>
        </p:txBody>
      </p:sp>
      <p:sp>
        <p:nvSpPr>
          <p:cNvPr id="6" name="AutoShape 6"/>
          <p:cNvSpPr/>
          <p:nvPr/>
        </p:nvSpPr>
        <p:spPr>
          <a:xfrm flipV="1">
            <a:off x="1028700" y="7097062"/>
            <a:ext cx="2876900" cy="0"/>
          </a:xfrm>
          <a:prstGeom prst="line">
            <a:avLst/>
          </a:prstGeom>
          <a:ln w="9525" cap="flat">
            <a:solidFill>
              <a:srgbClr val="24662B"/>
            </a:solidFill>
            <a:prstDash val="solid"/>
            <a:headEnd type="none" w="sm" len="sm"/>
            <a:tailEnd type="none" w="sm" len="sm"/>
          </a:ln>
        </p:spPr>
        <p:txBody>
          <a:bodyPr/>
          <a:lstStyle/>
          <a:p>
            <a:endParaRPr lang="sv-SE"/>
          </a:p>
        </p:txBody>
      </p:sp>
      <p:sp>
        <p:nvSpPr>
          <p:cNvPr id="7" name="AutoShape 7"/>
          <p:cNvSpPr/>
          <p:nvPr/>
        </p:nvSpPr>
        <p:spPr>
          <a:xfrm>
            <a:off x="5393649" y="9849395"/>
            <a:ext cx="2876900" cy="0"/>
          </a:xfrm>
          <a:prstGeom prst="line">
            <a:avLst/>
          </a:prstGeom>
          <a:ln w="9525" cap="flat">
            <a:solidFill>
              <a:srgbClr val="24662B"/>
            </a:solidFill>
            <a:prstDash val="solid"/>
            <a:headEnd type="none" w="sm" len="sm"/>
            <a:tailEnd type="none" w="sm" len="sm"/>
          </a:ln>
        </p:spPr>
        <p:txBody>
          <a:bodyPr/>
          <a:lstStyle/>
          <a:p>
            <a:endParaRPr lang="sv-SE"/>
          </a:p>
        </p:txBody>
      </p:sp>
      <p:sp>
        <p:nvSpPr>
          <p:cNvPr id="8" name="AutoShape 8"/>
          <p:cNvSpPr/>
          <p:nvPr/>
        </p:nvSpPr>
        <p:spPr>
          <a:xfrm>
            <a:off x="9591623" y="9805988"/>
            <a:ext cx="2876900" cy="0"/>
          </a:xfrm>
          <a:prstGeom prst="line">
            <a:avLst/>
          </a:prstGeom>
          <a:ln w="9525" cap="flat">
            <a:solidFill>
              <a:srgbClr val="24662B"/>
            </a:solidFill>
            <a:prstDash val="solid"/>
            <a:headEnd type="none" w="sm" len="sm"/>
            <a:tailEnd type="none" w="sm" len="sm"/>
          </a:ln>
        </p:spPr>
        <p:txBody>
          <a:bodyPr/>
          <a:lstStyle/>
          <a:p>
            <a:endParaRPr lang="sv-SE"/>
          </a:p>
        </p:txBody>
      </p:sp>
      <p:grpSp>
        <p:nvGrpSpPr>
          <p:cNvPr id="9" name="Group 9"/>
          <p:cNvGrpSpPr/>
          <p:nvPr/>
        </p:nvGrpSpPr>
        <p:grpSpPr>
          <a:xfrm>
            <a:off x="9305925" y="452030"/>
            <a:ext cx="8678520" cy="6866373"/>
            <a:chOff x="0" y="0"/>
            <a:chExt cx="5575983" cy="4411671"/>
          </a:xfrm>
        </p:grpSpPr>
        <p:sp>
          <p:nvSpPr>
            <p:cNvPr id="10" name="Freeform 10"/>
            <p:cNvSpPr/>
            <p:nvPr/>
          </p:nvSpPr>
          <p:spPr>
            <a:xfrm>
              <a:off x="233500" y="155253"/>
              <a:ext cx="5108983" cy="4101165"/>
            </a:xfrm>
            <a:custGeom>
              <a:avLst/>
              <a:gdLst/>
              <a:ahLst/>
              <a:cxnLst/>
              <a:rect l="l" t="t" r="r" b="b"/>
              <a:pathLst>
                <a:path w="5108983" h="4101165">
                  <a:moveTo>
                    <a:pt x="0" y="0"/>
                  </a:moveTo>
                  <a:lnTo>
                    <a:pt x="5108983" y="0"/>
                  </a:lnTo>
                  <a:lnTo>
                    <a:pt x="5108983" y="4101165"/>
                  </a:lnTo>
                  <a:lnTo>
                    <a:pt x="0" y="4101165"/>
                  </a:lnTo>
                  <a:close/>
                </a:path>
              </a:pathLst>
            </a:custGeom>
            <a:blipFill>
              <a:blip r:embed="rId2"/>
              <a:stretch>
                <a:fillRect l="-4570" t="-35458" r="-5489" b="-81233"/>
              </a:stretch>
            </a:blipFill>
          </p:spPr>
          <p:txBody>
            <a:bodyPr/>
            <a:lstStyle/>
            <a:p>
              <a:endParaRPr lang="sv-SE"/>
            </a:p>
          </p:txBody>
        </p:sp>
      </p:grpSp>
      <p:sp>
        <p:nvSpPr>
          <p:cNvPr id="11" name="TextBox 11"/>
          <p:cNvSpPr txBox="1"/>
          <p:nvPr/>
        </p:nvSpPr>
        <p:spPr>
          <a:xfrm>
            <a:off x="907991" y="1076837"/>
            <a:ext cx="11752965" cy="3076574"/>
          </a:xfrm>
          <a:prstGeom prst="rect">
            <a:avLst/>
          </a:prstGeom>
        </p:spPr>
        <p:txBody>
          <a:bodyPr lIns="0" tIns="0" rIns="0" bIns="0" rtlCol="0" anchor="t">
            <a:spAutoFit/>
          </a:bodyPr>
          <a:lstStyle/>
          <a:p>
            <a:pPr algn="l">
              <a:lnSpc>
                <a:spcPts val="11699"/>
              </a:lnSpc>
            </a:pPr>
            <a:r>
              <a:rPr lang="en-US" sz="12999" b="1" spc="-519" dirty="0">
                <a:solidFill>
                  <a:srgbClr val="24662B"/>
                </a:solidFill>
                <a:latin typeface="League Spartan"/>
                <a:ea typeface="League Spartan"/>
                <a:cs typeface="League Spartan"/>
                <a:sym typeface="League Spartan"/>
              </a:rPr>
              <a:t>RUBRIK</a:t>
            </a:r>
          </a:p>
          <a:p>
            <a:pPr algn="l">
              <a:lnSpc>
                <a:spcPts val="11699"/>
              </a:lnSpc>
            </a:pPr>
            <a:r>
              <a:rPr lang="en-US" sz="12999" b="1" spc="-519" dirty="0">
                <a:solidFill>
                  <a:srgbClr val="24662B"/>
                </a:solidFill>
                <a:latin typeface="League Spartan"/>
                <a:ea typeface="League Spartan"/>
                <a:cs typeface="League Spartan"/>
                <a:sym typeface="League Spartan"/>
              </a:rPr>
              <a:t>AGENDA</a:t>
            </a:r>
          </a:p>
        </p:txBody>
      </p:sp>
      <p:sp>
        <p:nvSpPr>
          <p:cNvPr id="12" name="TextBox 12"/>
          <p:cNvSpPr txBox="1"/>
          <p:nvPr/>
        </p:nvSpPr>
        <p:spPr>
          <a:xfrm>
            <a:off x="1028700" y="5998586"/>
            <a:ext cx="2435395" cy="698500"/>
          </a:xfrm>
          <a:prstGeom prst="rect">
            <a:avLst/>
          </a:prstGeom>
        </p:spPr>
        <p:txBody>
          <a:bodyPr lIns="0" tIns="0" rIns="0" bIns="0" rtlCol="0" anchor="t">
            <a:spAutoFit/>
          </a:bodyPr>
          <a:lstStyle/>
          <a:p>
            <a:pPr marL="0" lvl="1" indent="0" algn="l">
              <a:lnSpc>
                <a:spcPts val="2749"/>
              </a:lnSpc>
              <a:spcBef>
                <a:spcPct val="0"/>
              </a:spcBef>
            </a:pPr>
            <a:r>
              <a:rPr lang="en-US" sz="2499" dirty="0">
                <a:solidFill>
                  <a:srgbClr val="24662B"/>
                </a:solidFill>
                <a:latin typeface="Inter" panose="020B0604020202020204" charset="0"/>
                <a:ea typeface="Inter" panose="020B0604020202020204" charset="0"/>
                <a:cs typeface="TT Interphases"/>
                <a:sym typeface="TT Interphases"/>
              </a:rPr>
              <a:t>Korta texter </a:t>
            </a:r>
            <a:r>
              <a:rPr lang="en-US" sz="2499" dirty="0" err="1">
                <a:solidFill>
                  <a:srgbClr val="24662B"/>
                </a:solidFill>
                <a:latin typeface="Inter" panose="020B0604020202020204" charset="0"/>
                <a:ea typeface="Inter" panose="020B0604020202020204" charset="0"/>
                <a:cs typeface="TT Interphases"/>
                <a:sym typeface="TT Interphases"/>
              </a:rPr>
              <a:t>återigen</a:t>
            </a:r>
            <a:r>
              <a:rPr lang="en-US" sz="2499" dirty="0">
                <a:solidFill>
                  <a:srgbClr val="24662B"/>
                </a:solidFill>
                <a:latin typeface="Inter" panose="020B0604020202020204" charset="0"/>
                <a:ea typeface="Inter" panose="020B0604020202020204" charset="0"/>
                <a:cs typeface="TT Interphases"/>
                <a:sym typeface="TT Interphases"/>
              </a:rPr>
              <a:t>.</a:t>
            </a:r>
          </a:p>
        </p:txBody>
      </p:sp>
      <p:sp>
        <p:nvSpPr>
          <p:cNvPr id="13" name="TextBox 13"/>
          <p:cNvSpPr txBox="1"/>
          <p:nvPr/>
        </p:nvSpPr>
        <p:spPr>
          <a:xfrm>
            <a:off x="1028700" y="5315461"/>
            <a:ext cx="2197894" cy="419100"/>
          </a:xfrm>
          <a:prstGeom prst="rect">
            <a:avLst/>
          </a:prstGeom>
        </p:spPr>
        <p:txBody>
          <a:bodyPr lIns="0" tIns="0" rIns="0" bIns="0" rtlCol="0" anchor="t">
            <a:spAutoFit/>
          </a:bodyPr>
          <a:lstStyle/>
          <a:p>
            <a:pPr marL="0" lvl="1" indent="0" algn="l">
              <a:lnSpc>
                <a:spcPts val="3299"/>
              </a:lnSpc>
              <a:spcBef>
                <a:spcPct val="0"/>
              </a:spcBef>
            </a:pPr>
            <a:r>
              <a:rPr lang="en-US" sz="2999" b="1" dirty="0">
                <a:solidFill>
                  <a:srgbClr val="1D1C18"/>
                </a:solidFill>
                <a:latin typeface="Inter" panose="020B0604020202020204" charset="0"/>
                <a:ea typeface="Inter" panose="020B0604020202020204" charset="0"/>
                <a:cs typeface="TT Interphases Bold"/>
                <a:sym typeface="TT Interphases Bold"/>
              </a:rPr>
              <a:t>RUBRIK</a:t>
            </a:r>
          </a:p>
        </p:txBody>
      </p:sp>
      <p:sp>
        <p:nvSpPr>
          <p:cNvPr id="14" name="TextBox 14"/>
          <p:cNvSpPr txBox="1"/>
          <p:nvPr/>
        </p:nvSpPr>
        <p:spPr>
          <a:xfrm>
            <a:off x="5393649" y="5970011"/>
            <a:ext cx="2876900" cy="1041400"/>
          </a:xfrm>
          <a:prstGeom prst="rect">
            <a:avLst/>
          </a:prstGeom>
        </p:spPr>
        <p:txBody>
          <a:bodyPr lIns="0" tIns="0" rIns="0" bIns="0" rtlCol="0" anchor="t">
            <a:spAutoFit/>
          </a:bodyPr>
          <a:lstStyle/>
          <a:p>
            <a:pPr algn="l">
              <a:lnSpc>
                <a:spcPts val="2749"/>
              </a:lnSpc>
            </a:pPr>
            <a:r>
              <a:rPr lang="en-US" sz="2499" dirty="0">
                <a:solidFill>
                  <a:srgbClr val="24662B"/>
                </a:solidFill>
                <a:latin typeface="Inter" panose="020B0604020202020204" charset="0"/>
                <a:ea typeface="Inter" panose="020B0604020202020204" charset="0"/>
                <a:cs typeface="TT Interphases"/>
                <a:sym typeface="TT Interphases"/>
              </a:rPr>
              <a:t>Lorem ipsum </a:t>
            </a:r>
          </a:p>
          <a:p>
            <a:pPr algn="l">
              <a:lnSpc>
                <a:spcPts val="2749"/>
              </a:lnSpc>
              <a:spcBef>
                <a:spcPct val="0"/>
              </a:spcBef>
            </a:pPr>
            <a:r>
              <a:rPr lang="en-US" sz="2499" dirty="0">
                <a:solidFill>
                  <a:srgbClr val="24662B"/>
                </a:solidFill>
                <a:latin typeface="Inter" panose="020B0604020202020204" charset="0"/>
                <a:ea typeface="Inter" panose="020B0604020202020204" charset="0"/>
                <a:cs typeface="TT Interphases"/>
                <a:sym typeface="TT Interphases"/>
              </a:rPr>
              <a:t>dolor sit amet</a:t>
            </a:r>
          </a:p>
          <a:p>
            <a:pPr marL="0" lvl="1" indent="0" algn="l">
              <a:lnSpc>
                <a:spcPts val="2749"/>
              </a:lnSpc>
              <a:spcBef>
                <a:spcPct val="0"/>
              </a:spcBef>
            </a:pPr>
            <a:endParaRPr lang="en-US" sz="2499" dirty="0">
              <a:solidFill>
                <a:srgbClr val="24662B"/>
              </a:solidFill>
              <a:latin typeface="Inter" panose="020B0604020202020204" charset="0"/>
              <a:ea typeface="Inter" panose="020B0604020202020204" charset="0"/>
              <a:cs typeface="TT Interphases"/>
              <a:sym typeface="TT Interphases"/>
            </a:endParaRPr>
          </a:p>
        </p:txBody>
      </p:sp>
      <p:sp>
        <p:nvSpPr>
          <p:cNvPr id="15" name="TextBox 15"/>
          <p:cNvSpPr txBox="1"/>
          <p:nvPr/>
        </p:nvSpPr>
        <p:spPr>
          <a:xfrm>
            <a:off x="5393649" y="5286886"/>
            <a:ext cx="2721620" cy="419100"/>
          </a:xfrm>
          <a:prstGeom prst="rect">
            <a:avLst/>
          </a:prstGeom>
        </p:spPr>
        <p:txBody>
          <a:bodyPr lIns="0" tIns="0" rIns="0" bIns="0" rtlCol="0" anchor="t">
            <a:spAutoFit/>
          </a:bodyPr>
          <a:lstStyle/>
          <a:p>
            <a:pPr marL="0" lvl="1" indent="0" algn="l">
              <a:lnSpc>
                <a:spcPts val="3299"/>
              </a:lnSpc>
              <a:spcBef>
                <a:spcPct val="0"/>
              </a:spcBef>
            </a:pPr>
            <a:r>
              <a:rPr lang="en-US" sz="2999" b="1">
                <a:solidFill>
                  <a:srgbClr val="1D1C18"/>
                </a:solidFill>
                <a:latin typeface="Inter" panose="020B0604020202020204" charset="0"/>
                <a:ea typeface="Inter" panose="020B0604020202020204" charset="0"/>
                <a:cs typeface="TT Interphases Bold"/>
                <a:sym typeface="TT Interphases Bold"/>
              </a:rPr>
              <a:t>RUBRIK</a:t>
            </a:r>
          </a:p>
        </p:txBody>
      </p:sp>
      <p:sp>
        <p:nvSpPr>
          <p:cNvPr id="16" name="TextBox 16"/>
          <p:cNvSpPr txBox="1"/>
          <p:nvPr/>
        </p:nvSpPr>
        <p:spPr>
          <a:xfrm>
            <a:off x="5393649" y="8757166"/>
            <a:ext cx="2293962" cy="698500"/>
          </a:xfrm>
          <a:prstGeom prst="rect">
            <a:avLst/>
          </a:prstGeom>
        </p:spPr>
        <p:txBody>
          <a:bodyPr lIns="0" tIns="0" rIns="0" bIns="0" rtlCol="0" anchor="t">
            <a:spAutoFit/>
          </a:bodyPr>
          <a:lstStyle/>
          <a:p>
            <a:pPr marL="0" lvl="1" indent="0" algn="l">
              <a:lnSpc>
                <a:spcPts val="2749"/>
              </a:lnSpc>
              <a:spcBef>
                <a:spcPct val="0"/>
              </a:spcBef>
            </a:pPr>
            <a:r>
              <a:rPr lang="en-US" sz="2499" dirty="0">
                <a:solidFill>
                  <a:srgbClr val="24662B"/>
                </a:solidFill>
                <a:latin typeface="Inter" panose="020B0604020202020204" charset="0"/>
                <a:ea typeface="Inter" panose="020B0604020202020204" charset="0"/>
                <a:cs typeface="TT Interphases"/>
                <a:sym typeface="TT Interphases"/>
              </a:rPr>
              <a:t>Lor</a:t>
            </a:r>
            <a:r>
              <a:rPr lang="en-US" sz="2499" u="none" strike="noStrike" dirty="0">
                <a:solidFill>
                  <a:srgbClr val="24662B"/>
                </a:solidFill>
                <a:latin typeface="Inter" panose="020B0604020202020204" charset="0"/>
                <a:ea typeface="Inter" panose="020B0604020202020204" charset="0"/>
                <a:cs typeface="TT Interphases"/>
                <a:sym typeface="TT Interphases"/>
              </a:rPr>
              <a:t>em ipsum dolor sit amet</a:t>
            </a:r>
          </a:p>
        </p:txBody>
      </p:sp>
      <p:sp>
        <p:nvSpPr>
          <p:cNvPr id="17" name="TextBox 17"/>
          <p:cNvSpPr txBox="1"/>
          <p:nvPr/>
        </p:nvSpPr>
        <p:spPr>
          <a:xfrm>
            <a:off x="5393649" y="8074041"/>
            <a:ext cx="2279749" cy="419100"/>
          </a:xfrm>
          <a:prstGeom prst="rect">
            <a:avLst/>
          </a:prstGeom>
        </p:spPr>
        <p:txBody>
          <a:bodyPr lIns="0" tIns="0" rIns="0" bIns="0" rtlCol="0" anchor="t">
            <a:spAutoFit/>
          </a:bodyPr>
          <a:lstStyle/>
          <a:p>
            <a:pPr marL="0" lvl="1" indent="0" algn="l">
              <a:lnSpc>
                <a:spcPts val="3299"/>
              </a:lnSpc>
              <a:spcBef>
                <a:spcPct val="0"/>
              </a:spcBef>
            </a:pPr>
            <a:r>
              <a:rPr lang="en-US" sz="2999" b="1">
                <a:solidFill>
                  <a:srgbClr val="1D1C18"/>
                </a:solidFill>
                <a:latin typeface="Inter" panose="020B0604020202020204" charset="0"/>
                <a:ea typeface="Inter" panose="020B0604020202020204" charset="0"/>
                <a:cs typeface="TT Interphases Bold"/>
                <a:sym typeface="TT Interphases Bold"/>
              </a:rPr>
              <a:t>RUBRIK</a:t>
            </a:r>
          </a:p>
        </p:txBody>
      </p:sp>
      <p:sp>
        <p:nvSpPr>
          <p:cNvPr id="18" name="TextBox 18"/>
          <p:cNvSpPr txBox="1"/>
          <p:nvPr/>
        </p:nvSpPr>
        <p:spPr>
          <a:xfrm>
            <a:off x="9591623" y="8726171"/>
            <a:ext cx="2106019" cy="698500"/>
          </a:xfrm>
          <a:prstGeom prst="rect">
            <a:avLst/>
          </a:prstGeom>
        </p:spPr>
        <p:txBody>
          <a:bodyPr lIns="0" tIns="0" rIns="0" bIns="0" rtlCol="0" anchor="t">
            <a:spAutoFit/>
          </a:bodyPr>
          <a:lstStyle/>
          <a:p>
            <a:pPr marL="0" lvl="1" indent="0" algn="l">
              <a:lnSpc>
                <a:spcPts val="2749"/>
              </a:lnSpc>
              <a:spcBef>
                <a:spcPct val="0"/>
              </a:spcBef>
            </a:pPr>
            <a:r>
              <a:rPr lang="en-US" sz="2499" dirty="0">
                <a:solidFill>
                  <a:srgbClr val="24662B"/>
                </a:solidFill>
                <a:latin typeface="Inter" panose="020B0604020202020204" charset="0"/>
                <a:ea typeface="Inter" panose="020B0604020202020204" charset="0"/>
                <a:cs typeface="TT Interphases"/>
                <a:sym typeface="TT Interphases"/>
              </a:rPr>
              <a:t>Lorem ipsum dolor sit amet</a:t>
            </a:r>
          </a:p>
        </p:txBody>
      </p:sp>
      <p:sp>
        <p:nvSpPr>
          <p:cNvPr id="19" name="TextBox 19"/>
          <p:cNvSpPr txBox="1"/>
          <p:nvPr/>
        </p:nvSpPr>
        <p:spPr>
          <a:xfrm>
            <a:off x="9591623" y="8074041"/>
            <a:ext cx="2679799" cy="419100"/>
          </a:xfrm>
          <a:prstGeom prst="rect">
            <a:avLst/>
          </a:prstGeom>
        </p:spPr>
        <p:txBody>
          <a:bodyPr lIns="0" tIns="0" rIns="0" bIns="0" rtlCol="0" anchor="t">
            <a:spAutoFit/>
          </a:bodyPr>
          <a:lstStyle/>
          <a:p>
            <a:pPr marL="0" lvl="1" indent="0" algn="l">
              <a:lnSpc>
                <a:spcPts val="3299"/>
              </a:lnSpc>
              <a:spcBef>
                <a:spcPct val="0"/>
              </a:spcBef>
            </a:pPr>
            <a:r>
              <a:rPr lang="en-US" sz="2999" b="1">
                <a:solidFill>
                  <a:srgbClr val="1D1C18"/>
                </a:solidFill>
                <a:latin typeface="Inter" panose="020B0604020202020204" charset="0"/>
                <a:ea typeface="Inter" panose="020B0604020202020204" charset="0"/>
                <a:cs typeface="TT Interphases Bold"/>
                <a:sym typeface="TT Interphases Bold"/>
              </a:rPr>
              <a:t>RUBRIK</a:t>
            </a:r>
          </a:p>
        </p:txBody>
      </p:sp>
    </p:spTree>
  </p:cSld>
  <p:clrMapOvr>
    <a:masterClrMapping/>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E"/>
        </a:solidFill>
        <a:effectLst/>
      </p:bgPr>
    </p:bg>
    <p:spTree>
      <p:nvGrpSpPr>
        <p:cNvPr id="1" name=""/>
        <p:cNvGrpSpPr/>
        <p:nvPr/>
      </p:nvGrpSpPr>
      <p:grpSpPr>
        <a:xfrm>
          <a:off x="0" y="0"/>
          <a:ext cx="0" cy="0"/>
          <a:chOff x="0" y="0"/>
          <a:chExt cx="0" cy="0"/>
        </a:xfrm>
      </p:grpSpPr>
      <p:grpSp>
        <p:nvGrpSpPr>
          <p:cNvPr id="2" name="Group 2"/>
          <p:cNvGrpSpPr/>
          <p:nvPr/>
        </p:nvGrpSpPr>
        <p:grpSpPr>
          <a:xfrm>
            <a:off x="542836" y="8896172"/>
            <a:ext cx="971728" cy="971728"/>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4662B"/>
            </a:solidFill>
            <a:ln w="9525" cap="sq">
              <a:solidFill>
                <a:srgbClr val="E3E2DE"/>
              </a:solidFill>
              <a:prstDash val="solid"/>
              <a:miter/>
            </a:ln>
          </p:spPr>
          <p:txBody>
            <a:bodyPr/>
            <a:lstStyle/>
            <a:p>
              <a:endParaRPr lang="sv-SE"/>
            </a:p>
          </p:txBody>
        </p:sp>
        <p:sp>
          <p:nvSpPr>
            <p:cNvPr id="4" name="TextBox 4"/>
            <p:cNvSpPr txBox="1"/>
            <p:nvPr/>
          </p:nvSpPr>
          <p:spPr>
            <a:xfrm>
              <a:off x="76200" y="76200"/>
              <a:ext cx="660400" cy="660400"/>
            </a:xfrm>
            <a:prstGeom prst="rect">
              <a:avLst/>
            </a:prstGeom>
          </p:spPr>
          <p:txBody>
            <a:bodyPr lIns="50800" tIns="50800" rIns="50800" bIns="50800" rtlCol="0" anchor="ctr"/>
            <a:lstStyle/>
            <a:p>
              <a:pPr algn="ctr">
                <a:lnSpc>
                  <a:spcPts val="2999"/>
                </a:lnSpc>
              </a:pPr>
              <a:r>
                <a:rPr lang="en-US" sz="2499" b="1" dirty="0">
                  <a:solidFill>
                    <a:schemeClr val="bg1"/>
                  </a:solidFill>
                  <a:latin typeface="TT Interphases Bold"/>
                  <a:ea typeface="TT Interphases Bold"/>
                  <a:cs typeface="TT Interphases Bold"/>
                  <a:sym typeface="TT Interphases Bold"/>
                </a:rPr>
                <a:t>07</a:t>
              </a:r>
            </a:p>
          </p:txBody>
        </p:sp>
      </p:grpSp>
      <p:grpSp>
        <p:nvGrpSpPr>
          <p:cNvPr id="6" name="Group 6"/>
          <p:cNvGrpSpPr/>
          <p:nvPr/>
        </p:nvGrpSpPr>
        <p:grpSpPr>
          <a:xfrm>
            <a:off x="533311" y="458515"/>
            <a:ext cx="8601164" cy="7676296"/>
            <a:chOff x="0" y="0"/>
            <a:chExt cx="4250844" cy="3793758"/>
          </a:xfrm>
        </p:grpSpPr>
        <p:sp>
          <p:nvSpPr>
            <p:cNvPr id="7" name="Freeform 7"/>
            <p:cNvSpPr/>
            <p:nvPr/>
          </p:nvSpPr>
          <p:spPr>
            <a:xfrm>
              <a:off x="178009" y="133508"/>
              <a:ext cx="3894827" cy="3526743"/>
            </a:xfrm>
            <a:custGeom>
              <a:avLst/>
              <a:gdLst/>
              <a:ahLst/>
              <a:cxnLst/>
              <a:rect l="l" t="t" r="r" b="b"/>
              <a:pathLst>
                <a:path w="3894827" h="3526743">
                  <a:moveTo>
                    <a:pt x="0" y="0"/>
                  </a:moveTo>
                  <a:lnTo>
                    <a:pt x="3894826" y="0"/>
                  </a:lnTo>
                  <a:lnTo>
                    <a:pt x="3894826" y="3526743"/>
                  </a:lnTo>
                  <a:lnTo>
                    <a:pt x="0" y="3526743"/>
                  </a:lnTo>
                  <a:close/>
                </a:path>
              </a:pathLst>
            </a:custGeom>
            <a:blipFill>
              <a:blip r:embed="rId2"/>
              <a:stretch>
                <a:fillRect l="-15604" t="-3785" r="-15772" b="-4547"/>
              </a:stretch>
            </a:blipFill>
          </p:spPr>
          <p:txBody>
            <a:bodyPr/>
            <a:lstStyle/>
            <a:p>
              <a:endParaRPr lang="sv-SE"/>
            </a:p>
          </p:txBody>
        </p:sp>
      </p:grpSp>
      <p:sp>
        <p:nvSpPr>
          <p:cNvPr id="8" name="TextBox 8"/>
          <p:cNvSpPr txBox="1"/>
          <p:nvPr/>
        </p:nvSpPr>
        <p:spPr>
          <a:xfrm>
            <a:off x="10058401" y="1058164"/>
            <a:ext cx="6629400" cy="3125792"/>
          </a:xfrm>
          <a:prstGeom prst="rect">
            <a:avLst/>
          </a:prstGeom>
        </p:spPr>
        <p:txBody>
          <a:bodyPr wrap="square" lIns="0" tIns="0" rIns="0" bIns="0" rtlCol="0" anchor="t">
            <a:spAutoFit/>
          </a:bodyPr>
          <a:lstStyle/>
          <a:p>
            <a:pPr algn="l">
              <a:lnSpc>
                <a:spcPts val="11699"/>
              </a:lnSpc>
            </a:pPr>
            <a:r>
              <a:rPr lang="en-US" sz="12999" b="1" spc="-519" dirty="0">
                <a:solidFill>
                  <a:srgbClr val="24662B"/>
                </a:solidFill>
                <a:latin typeface="League Spartan"/>
                <a:ea typeface="League Spartan"/>
                <a:cs typeface="League Spartan"/>
                <a:sym typeface="League Spartan"/>
              </a:rPr>
              <a:t>RUBRIK</a:t>
            </a:r>
          </a:p>
          <a:p>
            <a:pPr algn="l">
              <a:lnSpc>
                <a:spcPts val="11699"/>
              </a:lnSpc>
            </a:pPr>
            <a:endParaRPr lang="en-US" sz="12999" b="1" spc="-519" dirty="0">
              <a:solidFill>
                <a:srgbClr val="24662B"/>
              </a:solidFill>
              <a:latin typeface="League Spartan"/>
              <a:ea typeface="League Spartan"/>
              <a:cs typeface="League Spartan"/>
              <a:sym typeface="League Spartan"/>
            </a:endParaRPr>
          </a:p>
        </p:txBody>
      </p:sp>
      <p:sp>
        <p:nvSpPr>
          <p:cNvPr id="9" name="TextBox 9"/>
          <p:cNvSpPr txBox="1"/>
          <p:nvPr/>
        </p:nvSpPr>
        <p:spPr>
          <a:xfrm>
            <a:off x="2200743" y="9546897"/>
            <a:ext cx="4429477" cy="313690"/>
          </a:xfrm>
          <a:prstGeom prst="rect">
            <a:avLst/>
          </a:prstGeom>
        </p:spPr>
        <p:txBody>
          <a:bodyPr lIns="0" tIns="0" rIns="0" bIns="0" rtlCol="0" anchor="t">
            <a:spAutoFit/>
          </a:bodyPr>
          <a:lstStyle/>
          <a:p>
            <a:pPr marL="0" lvl="1" indent="0" algn="l">
              <a:lnSpc>
                <a:spcPts val="2420"/>
              </a:lnSpc>
            </a:pPr>
            <a:r>
              <a:rPr lang="en-US" sz="2200" dirty="0">
                <a:solidFill>
                  <a:srgbClr val="1D1C18"/>
                </a:solidFill>
                <a:latin typeface="Inter" panose="020B0604020202020204" charset="0"/>
                <a:ea typeface="Inter" panose="020B0604020202020204" charset="0"/>
                <a:cs typeface="TT Interphases"/>
                <a:sym typeface="TT Interphases"/>
              </a:rPr>
              <a:t>WWW.VSKFOTBOLL.NU</a:t>
            </a:r>
          </a:p>
        </p:txBody>
      </p:sp>
      <p:sp>
        <p:nvSpPr>
          <p:cNvPr id="10" name="TextBox 10"/>
          <p:cNvSpPr txBox="1"/>
          <p:nvPr/>
        </p:nvSpPr>
        <p:spPr>
          <a:xfrm>
            <a:off x="10121144" y="4186349"/>
            <a:ext cx="7257562" cy="5565626"/>
          </a:xfrm>
          <a:prstGeom prst="rect">
            <a:avLst/>
          </a:prstGeom>
        </p:spPr>
        <p:txBody>
          <a:bodyPr lIns="0" tIns="0" rIns="0" bIns="0" rtlCol="0" anchor="t">
            <a:spAutoFit/>
          </a:bodyPr>
          <a:lstStyle/>
          <a:p>
            <a:pPr algn="just">
              <a:lnSpc>
                <a:spcPts val="3117"/>
              </a:lnSpc>
            </a:pPr>
            <a:r>
              <a:rPr lang="en-US" sz="2800" dirty="0" err="1">
                <a:latin typeface="Inter" panose="020B0604020202020204" charset="0"/>
                <a:ea typeface="Inter" panose="020B0604020202020204" charset="0"/>
                <a:cs typeface="Inter"/>
                <a:sym typeface="Inter"/>
              </a:rPr>
              <a:t>Här</a:t>
            </a:r>
            <a:r>
              <a:rPr lang="en-US" sz="2800" dirty="0">
                <a:latin typeface="Inter" panose="020B0604020202020204" charset="0"/>
                <a:ea typeface="Inter" panose="020B0604020202020204" charset="0"/>
                <a:cs typeface="Inter"/>
                <a:sym typeface="Inter"/>
              </a:rPr>
              <a:t> </a:t>
            </a:r>
            <a:r>
              <a:rPr lang="en-US" sz="2800" dirty="0" err="1">
                <a:latin typeface="Inter" panose="020B0604020202020204" charset="0"/>
                <a:ea typeface="Inter" panose="020B0604020202020204" charset="0"/>
                <a:cs typeface="Inter"/>
                <a:sym typeface="Inter"/>
              </a:rPr>
              <a:t>kan</a:t>
            </a:r>
            <a:r>
              <a:rPr lang="en-US" sz="2800" dirty="0">
                <a:latin typeface="Inter" panose="020B0604020202020204" charset="0"/>
                <a:ea typeface="Inter" panose="020B0604020202020204" charset="0"/>
                <a:cs typeface="Inter"/>
                <a:sym typeface="Inter"/>
              </a:rPr>
              <a:t> vi </a:t>
            </a:r>
            <a:r>
              <a:rPr lang="en-US" sz="2800" dirty="0" err="1">
                <a:latin typeface="Inter" panose="020B0604020202020204" charset="0"/>
                <a:ea typeface="Inter" panose="020B0604020202020204" charset="0"/>
                <a:cs typeface="Inter"/>
                <a:sym typeface="Inter"/>
              </a:rPr>
              <a:t>skriva</a:t>
            </a:r>
            <a:r>
              <a:rPr lang="en-US" sz="2800" dirty="0">
                <a:latin typeface="Inter" panose="020B0604020202020204" charset="0"/>
                <a:ea typeface="Inter" panose="020B0604020202020204" charset="0"/>
                <a:cs typeface="Inter"/>
                <a:sym typeface="Inter"/>
              </a:rPr>
              <a:t> </a:t>
            </a:r>
            <a:r>
              <a:rPr lang="en-US" sz="2800" dirty="0" err="1">
                <a:latin typeface="Inter" panose="020B0604020202020204" charset="0"/>
                <a:ea typeface="Inter" panose="020B0604020202020204" charset="0"/>
                <a:cs typeface="Inter"/>
                <a:sym typeface="Inter"/>
              </a:rPr>
              <a:t>mer</a:t>
            </a:r>
            <a:r>
              <a:rPr lang="en-US" sz="2800" dirty="0">
                <a:latin typeface="Inter" panose="020B0604020202020204" charset="0"/>
                <a:ea typeface="Inter" panose="020B0604020202020204" charset="0"/>
                <a:cs typeface="Inter"/>
                <a:sym typeface="Inter"/>
              </a:rPr>
              <a:t> text och </a:t>
            </a:r>
            <a:r>
              <a:rPr lang="en-US" sz="2800" dirty="0" err="1">
                <a:latin typeface="Inter" panose="020B0604020202020204" charset="0"/>
                <a:ea typeface="Inter" panose="020B0604020202020204" charset="0"/>
                <a:cs typeface="Inter"/>
                <a:sym typeface="Inter"/>
              </a:rPr>
              <a:t>längre</a:t>
            </a:r>
            <a:r>
              <a:rPr lang="en-US" sz="2800" dirty="0">
                <a:latin typeface="Inter" panose="020B0604020202020204" charset="0"/>
                <a:ea typeface="Inter" panose="020B0604020202020204" charset="0"/>
                <a:cs typeface="Inter"/>
                <a:sym typeface="Inter"/>
              </a:rPr>
              <a:t> meningar. </a:t>
            </a:r>
            <a:r>
              <a:rPr lang="en-US" sz="2800" dirty="0" err="1">
                <a:latin typeface="Inter" panose="020B0604020202020204" charset="0"/>
                <a:ea typeface="Inter" panose="020B0604020202020204" charset="0"/>
                <a:cs typeface="Inter"/>
                <a:sym typeface="Inter"/>
              </a:rPr>
              <a:t>Skriva</a:t>
            </a:r>
            <a:r>
              <a:rPr lang="en-US" sz="2800" dirty="0">
                <a:latin typeface="Inter" panose="020B0604020202020204" charset="0"/>
                <a:ea typeface="Inter" panose="020B0604020202020204" charset="0"/>
                <a:cs typeface="Inter"/>
                <a:sym typeface="Inter"/>
              </a:rPr>
              <a:t> </a:t>
            </a:r>
            <a:r>
              <a:rPr lang="en-US" sz="2800" dirty="0" err="1">
                <a:latin typeface="Inter" panose="020B0604020202020204" charset="0"/>
                <a:ea typeface="Inter" panose="020B0604020202020204" charset="0"/>
                <a:cs typeface="Inter"/>
                <a:sym typeface="Inter"/>
              </a:rPr>
              <a:t>gärna</a:t>
            </a:r>
            <a:r>
              <a:rPr lang="en-US" sz="2800" dirty="0">
                <a:latin typeface="Inter" panose="020B0604020202020204" charset="0"/>
                <a:ea typeface="Inter" panose="020B0604020202020204" charset="0"/>
                <a:cs typeface="Inter"/>
                <a:sym typeface="Inter"/>
              </a:rPr>
              <a:t> lite </a:t>
            </a:r>
            <a:r>
              <a:rPr lang="en-US" sz="2800" dirty="0" err="1">
                <a:latin typeface="Inter" panose="020B0604020202020204" charset="0"/>
                <a:ea typeface="Inter" panose="020B0604020202020204" charset="0"/>
                <a:cs typeface="Inter"/>
                <a:sym typeface="Inter"/>
              </a:rPr>
              <a:t>kortare</a:t>
            </a:r>
            <a:r>
              <a:rPr lang="en-US" sz="2800" dirty="0">
                <a:latin typeface="Inter" panose="020B0604020202020204" charset="0"/>
                <a:ea typeface="Inter" panose="020B0604020202020204" charset="0"/>
                <a:cs typeface="Inter"/>
                <a:sym typeface="Inter"/>
              </a:rPr>
              <a:t> texter </a:t>
            </a:r>
            <a:r>
              <a:rPr lang="en-US" sz="2800" dirty="0" err="1">
                <a:latin typeface="Inter" panose="020B0604020202020204" charset="0"/>
                <a:ea typeface="Inter" panose="020B0604020202020204" charset="0"/>
                <a:cs typeface="Inter"/>
                <a:sym typeface="Inter"/>
              </a:rPr>
              <a:t>än</a:t>
            </a:r>
            <a:r>
              <a:rPr lang="en-US" sz="2800" dirty="0">
                <a:latin typeface="Inter" panose="020B0604020202020204" charset="0"/>
                <a:ea typeface="Inter" panose="020B0604020202020204" charset="0"/>
                <a:cs typeface="Inter"/>
                <a:sym typeface="Inter"/>
              </a:rPr>
              <a:t> </a:t>
            </a:r>
            <a:r>
              <a:rPr lang="en-US" sz="2800" dirty="0" err="1">
                <a:latin typeface="Inter" panose="020B0604020202020204" charset="0"/>
                <a:ea typeface="Inter" panose="020B0604020202020204" charset="0"/>
                <a:cs typeface="Inter"/>
                <a:sym typeface="Inter"/>
              </a:rPr>
              <a:t>längre</a:t>
            </a:r>
            <a:r>
              <a:rPr lang="en-US" sz="2800" dirty="0">
                <a:latin typeface="Inter" panose="020B0604020202020204" charset="0"/>
                <a:ea typeface="Inter" panose="020B0604020202020204" charset="0"/>
                <a:cs typeface="Inter"/>
                <a:sym typeface="Inter"/>
              </a:rPr>
              <a:t>.</a:t>
            </a:r>
          </a:p>
          <a:p>
            <a:pPr algn="just">
              <a:lnSpc>
                <a:spcPts val="3117"/>
              </a:lnSpc>
            </a:pPr>
            <a:r>
              <a:rPr lang="en-US" sz="2800" dirty="0">
                <a:latin typeface="Inter" panose="020B0604020202020204" charset="0"/>
                <a:ea typeface="Inter" panose="020B0604020202020204" charset="0"/>
                <a:cs typeface="TT Interphases"/>
                <a:sym typeface="TT Interphases"/>
              </a:rPr>
              <a:t> </a:t>
            </a:r>
          </a:p>
          <a:p>
            <a:pPr algn="just">
              <a:lnSpc>
                <a:spcPts val="3117"/>
              </a:lnSpc>
            </a:pPr>
            <a:r>
              <a:rPr lang="en-US" sz="2800" dirty="0" err="1">
                <a:latin typeface="Inter" panose="020B0604020202020204" charset="0"/>
                <a:ea typeface="Inter" panose="020B0604020202020204" charset="0"/>
                <a:cs typeface="Inter"/>
                <a:sym typeface="Inter"/>
              </a:rPr>
              <a:t>Anv</a:t>
            </a:r>
            <a:r>
              <a:rPr lang="en-US" sz="2800" u="none" strike="noStrike" dirty="0" err="1">
                <a:latin typeface="Inter" panose="020B0604020202020204" charset="0"/>
                <a:ea typeface="Inter" panose="020B0604020202020204" charset="0"/>
                <a:cs typeface="Inter"/>
                <a:sym typeface="Inter"/>
              </a:rPr>
              <a:t>Cras</a:t>
            </a:r>
            <a:r>
              <a:rPr lang="en-US" sz="2800" u="none" strike="noStrike" dirty="0">
                <a:latin typeface="Inter" panose="020B0604020202020204" charset="0"/>
                <a:ea typeface="Inter" panose="020B0604020202020204" charset="0"/>
                <a:cs typeface="Inter"/>
                <a:sym typeface="Inter"/>
              </a:rPr>
              <a:t> </a:t>
            </a:r>
            <a:r>
              <a:rPr lang="en-US" sz="2800" u="none" strike="noStrike" dirty="0" err="1">
                <a:latin typeface="Inter" panose="020B0604020202020204" charset="0"/>
                <a:ea typeface="Inter" panose="020B0604020202020204" charset="0"/>
                <a:cs typeface="Inter"/>
                <a:sym typeface="Inter"/>
              </a:rPr>
              <a:t>mattis</a:t>
            </a:r>
            <a:r>
              <a:rPr lang="en-US" sz="2800" u="none" strike="noStrike" dirty="0">
                <a:latin typeface="Inter" panose="020B0604020202020204" charset="0"/>
                <a:ea typeface="Inter" panose="020B0604020202020204" charset="0"/>
                <a:cs typeface="Inter"/>
                <a:sym typeface="Inter"/>
              </a:rPr>
              <a:t> consectetur </a:t>
            </a:r>
            <a:r>
              <a:rPr lang="en-US" sz="2800" u="none" strike="noStrike" dirty="0" err="1">
                <a:latin typeface="Inter" panose="020B0604020202020204" charset="0"/>
                <a:ea typeface="Inter" panose="020B0604020202020204" charset="0"/>
                <a:cs typeface="Inter"/>
                <a:sym typeface="Inter"/>
              </a:rPr>
              <a:t>purus</a:t>
            </a:r>
            <a:r>
              <a:rPr lang="en-US" sz="2800" u="none" strike="noStrike" dirty="0">
                <a:latin typeface="Inter" panose="020B0604020202020204" charset="0"/>
                <a:ea typeface="Inter" panose="020B0604020202020204" charset="0"/>
                <a:cs typeface="Inter"/>
                <a:sym typeface="Inter"/>
              </a:rPr>
              <a:t> sit amet fermentum. Donec </a:t>
            </a:r>
            <a:r>
              <a:rPr lang="en-US" sz="2800" u="none" strike="noStrike" dirty="0" err="1">
                <a:latin typeface="Inter" panose="020B0604020202020204" charset="0"/>
                <a:ea typeface="Inter" panose="020B0604020202020204" charset="0"/>
                <a:cs typeface="Inter"/>
                <a:sym typeface="Inter"/>
              </a:rPr>
              <a:t>ullamcorper</a:t>
            </a:r>
            <a:r>
              <a:rPr lang="en-US" sz="2800" u="none" strike="noStrike" dirty="0">
                <a:latin typeface="Inter" panose="020B0604020202020204" charset="0"/>
                <a:ea typeface="Inter" panose="020B0604020202020204" charset="0"/>
                <a:cs typeface="Inter"/>
                <a:sym typeface="Inter"/>
              </a:rPr>
              <a:t> </a:t>
            </a:r>
            <a:r>
              <a:rPr lang="en-US" sz="2800" u="none" strike="noStrike" dirty="0" err="1">
                <a:latin typeface="Inter" panose="020B0604020202020204" charset="0"/>
                <a:ea typeface="Inter" panose="020B0604020202020204" charset="0"/>
                <a:cs typeface="Inter"/>
                <a:sym typeface="Inter"/>
              </a:rPr>
              <a:t>nulla</a:t>
            </a:r>
            <a:r>
              <a:rPr lang="en-US" sz="2800" u="none" strike="noStrike" dirty="0">
                <a:latin typeface="Inter" panose="020B0604020202020204" charset="0"/>
                <a:ea typeface="Inter" panose="020B0604020202020204" charset="0"/>
                <a:cs typeface="Inter"/>
                <a:sym typeface="Inter"/>
              </a:rPr>
              <a:t> non </a:t>
            </a:r>
            <a:r>
              <a:rPr lang="en-US" sz="2800" u="none" strike="noStrike" dirty="0" err="1">
                <a:latin typeface="Inter" panose="020B0604020202020204" charset="0"/>
                <a:ea typeface="Inter" panose="020B0604020202020204" charset="0"/>
                <a:cs typeface="Inter"/>
                <a:sym typeface="Inter"/>
              </a:rPr>
              <a:t>metus</a:t>
            </a:r>
            <a:r>
              <a:rPr lang="en-US" sz="2800" u="none" strike="noStrike" dirty="0">
                <a:latin typeface="Inter" panose="020B0604020202020204" charset="0"/>
                <a:ea typeface="Inter" panose="020B0604020202020204" charset="0"/>
                <a:cs typeface="Inter"/>
                <a:sym typeface="Inter"/>
              </a:rPr>
              <a:t> auctor </a:t>
            </a:r>
            <a:r>
              <a:rPr lang="en-US" sz="2800" u="none" strike="noStrike" dirty="0" err="1">
                <a:latin typeface="Inter" panose="020B0604020202020204" charset="0"/>
                <a:ea typeface="Inter" panose="020B0604020202020204" charset="0"/>
                <a:cs typeface="Inter"/>
                <a:sym typeface="Inter"/>
              </a:rPr>
              <a:t>fringilla</a:t>
            </a:r>
            <a:r>
              <a:rPr lang="en-US" sz="2800" u="none" strike="noStrike" dirty="0">
                <a:latin typeface="Inter" panose="020B0604020202020204" charset="0"/>
                <a:ea typeface="Inter" panose="020B0604020202020204" charset="0"/>
                <a:cs typeface="Inter"/>
                <a:sym typeface="Inter"/>
              </a:rPr>
              <a:t>. Maecenas </a:t>
            </a:r>
            <a:r>
              <a:rPr lang="en-US" sz="2800" u="none" strike="noStrike" dirty="0" err="1">
                <a:latin typeface="Inter" panose="020B0604020202020204" charset="0"/>
                <a:ea typeface="Inter" panose="020B0604020202020204" charset="0"/>
                <a:cs typeface="Inter"/>
                <a:sym typeface="Inter"/>
              </a:rPr>
              <a:t>faucibus</a:t>
            </a:r>
            <a:r>
              <a:rPr lang="en-US" sz="2800" u="none" strike="noStrike" dirty="0">
                <a:latin typeface="Inter" panose="020B0604020202020204" charset="0"/>
                <a:ea typeface="Inter" panose="020B0604020202020204" charset="0"/>
                <a:cs typeface="Inter"/>
                <a:sym typeface="Inter"/>
              </a:rPr>
              <a:t> </a:t>
            </a:r>
            <a:r>
              <a:rPr lang="en-US" sz="2800" u="none" strike="noStrike" dirty="0" err="1">
                <a:latin typeface="Inter" panose="020B0604020202020204" charset="0"/>
                <a:ea typeface="Inter" panose="020B0604020202020204" charset="0"/>
                <a:cs typeface="Inter"/>
                <a:sym typeface="Inter"/>
              </a:rPr>
              <a:t>mollis</a:t>
            </a:r>
            <a:r>
              <a:rPr lang="en-US" sz="2800" u="none" strike="noStrike" dirty="0">
                <a:latin typeface="Inter" panose="020B0604020202020204" charset="0"/>
                <a:ea typeface="Inter" panose="020B0604020202020204" charset="0"/>
                <a:cs typeface="Inter"/>
                <a:sym typeface="Inter"/>
              </a:rPr>
              <a:t> </a:t>
            </a:r>
            <a:r>
              <a:rPr lang="en-US" sz="2800" u="none" strike="noStrike" dirty="0" err="1">
                <a:latin typeface="Inter" panose="020B0604020202020204" charset="0"/>
                <a:ea typeface="Inter" panose="020B0604020202020204" charset="0"/>
                <a:cs typeface="Inter"/>
                <a:sym typeface="Inter"/>
              </a:rPr>
              <a:t>interdum</a:t>
            </a:r>
            <a:r>
              <a:rPr lang="en-US" sz="2800" u="none" strike="noStrike" dirty="0">
                <a:latin typeface="Inter" panose="020B0604020202020204" charset="0"/>
                <a:ea typeface="Inter" panose="020B0604020202020204" charset="0"/>
                <a:cs typeface="Inter"/>
                <a:sym typeface="Inter"/>
              </a:rPr>
              <a:t>. </a:t>
            </a:r>
            <a:r>
              <a:rPr lang="en-US" sz="2800" u="none" strike="noStrike" dirty="0" err="1">
                <a:latin typeface="Inter" panose="020B0604020202020204" charset="0"/>
                <a:ea typeface="Inter" panose="020B0604020202020204" charset="0"/>
                <a:cs typeface="Inter"/>
                <a:sym typeface="Inter"/>
              </a:rPr>
              <a:t>Praesent</a:t>
            </a:r>
            <a:r>
              <a:rPr lang="en-US" sz="2800" u="none" strike="noStrike" dirty="0">
                <a:latin typeface="Inter" panose="020B0604020202020204" charset="0"/>
                <a:ea typeface="Inter" panose="020B0604020202020204" charset="0"/>
                <a:cs typeface="Inter"/>
                <a:sym typeface="Inter"/>
              </a:rPr>
              <a:t> </a:t>
            </a:r>
            <a:r>
              <a:rPr lang="en-US" sz="2800" u="none" strike="noStrike" dirty="0" err="1">
                <a:latin typeface="Inter" panose="020B0604020202020204" charset="0"/>
                <a:ea typeface="Inter" panose="020B0604020202020204" charset="0"/>
                <a:cs typeface="Inter"/>
                <a:sym typeface="Inter"/>
              </a:rPr>
              <a:t>commodo</a:t>
            </a:r>
            <a:r>
              <a:rPr lang="en-US" sz="2800" u="none" strike="noStrike" dirty="0">
                <a:latin typeface="Inter" panose="020B0604020202020204" charset="0"/>
                <a:ea typeface="Inter" panose="020B0604020202020204" charset="0"/>
                <a:cs typeface="Inter"/>
                <a:sym typeface="Inter"/>
              </a:rPr>
              <a:t> cursus magna, vel </a:t>
            </a:r>
            <a:r>
              <a:rPr lang="en-US" sz="2800" u="none" strike="noStrike" dirty="0" err="1">
                <a:latin typeface="Inter" panose="020B0604020202020204" charset="0"/>
                <a:ea typeface="Inter" panose="020B0604020202020204" charset="0"/>
                <a:cs typeface="Inter"/>
                <a:sym typeface="Inter"/>
              </a:rPr>
              <a:t>scelerisque</a:t>
            </a:r>
            <a:r>
              <a:rPr lang="en-US" sz="2800" u="none" strike="noStrike" dirty="0">
                <a:latin typeface="Inter" panose="020B0604020202020204" charset="0"/>
                <a:ea typeface="Inter" panose="020B0604020202020204" charset="0"/>
                <a:cs typeface="Inter"/>
                <a:sym typeface="Inter"/>
              </a:rPr>
              <a:t> </a:t>
            </a:r>
            <a:r>
              <a:rPr lang="en-US" sz="2800" u="none" strike="noStrike" dirty="0" err="1">
                <a:latin typeface="Inter" panose="020B0604020202020204" charset="0"/>
                <a:ea typeface="Inter" panose="020B0604020202020204" charset="0"/>
                <a:cs typeface="Inter"/>
                <a:sym typeface="Inter"/>
              </a:rPr>
              <a:t>nisl</a:t>
            </a:r>
            <a:r>
              <a:rPr lang="en-US" sz="2800" u="none" strike="noStrike" dirty="0">
                <a:latin typeface="Inter" panose="020B0604020202020204" charset="0"/>
                <a:ea typeface="Inter" panose="020B0604020202020204" charset="0"/>
                <a:cs typeface="Inter"/>
                <a:sym typeface="Inter"/>
              </a:rPr>
              <a:t> consectetur et. </a:t>
            </a:r>
            <a:r>
              <a:rPr lang="en-US" sz="2800" u="none" strike="noStrike" dirty="0" err="1">
                <a:latin typeface="Inter" panose="020B0604020202020204" charset="0"/>
                <a:ea typeface="Inter" panose="020B0604020202020204" charset="0"/>
                <a:cs typeface="Inter"/>
                <a:sym typeface="Inter"/>
              </a:rPr>
              <a:t>Nulla</a:t>
            </a:r>
            <a:r>
              <a:rPr lang="en-US" sz="2800" u="none" strike="noStrike" dirty="0">
                <a:latin typeface="Inter" panose="020B0604020202020204" charset="0"/>
                <a:ea typeface="Inter" panose="020B0604020202020204" charset="0"/>
                <a:cs typeface="Inter"/>
                <a:sym typeface="Inter"/>
              </a:rPr>
              <a:t> vitae </a:t>
            </a:r>
            <a:r>
              <a:rPr lang="en-US" sz="2800" u="none" strike="noStrike" dirty="0" err="1">
                <a:latin typeface="Inter" panose="020B0604020202020204" charset="0"/>
                <a:ea typeface="Inter" panose="020B0604020202020204" charset="0"/>
                <a:cs typeface="Inter"/>
                <a:sym typeface="Inter"/>
              </a:rPr>
              <a:t>elit</a:t>
            </a:r>
            <a:r>
              <a:rPr lang="en-US" sz="2800" u="none" strike="noStrike" dirty="0">
                <a:latin typeface="Inter" panose="020B0604020202020204" charset="0"/>
                <a:ea typeface="Inter" panose="020B0604020202020204" charset="0"/>
                <a:cs typeface="Inter"/>
                <a:sym typeface="Inter"/>
              </a:rPr>
              <a:t> libero, a pharetra. Maecenas </a:t>
            </a:r>
            <a:r>
              <a:rPr lang="en-US" sz="2800" u="none" strike="noStrike" dirty="0" err="1">
                <a:latin typeface="Inter" panose="020B0604020202020204" charset="0"/>
                <a:ea typeface="Inter" panose="020B0604020202020204" charset="0"/>
                <a:cs typeface="Inter"/>
                <a:sym typeface="Inter"/>
              </a:rPr>
              <a:t>faucibus</a:t>
            </a:r>
            <a:r>
              <a:rPr lang="en-US" sz="2800" u="none" strike="noStrike" dirty="0">
                <a:latin typeface="Inter" panose="020B0604020202020204" charset="0"/>
                <a:ea typeface="Inter" panose="020B0604020202020204" charset="0"/>
                <a:cs typeface="Inter"/>
                <a:sym typeface="Inter"/>
              </a:rPr>
              <a:t> </a:t>
            </a:r>
            <a:r>
              <a:rPr lang="en-US" sz="2800" u="none" strike="noStrike" dirty="0" err="1">
                <a:latin typeface="Inter" panose="020B0604020202020204" charset="0"/>
                <a:ea typeface="Inter" panose="020B0604020202020204" charset="0"/>
                <a:cs typeface="Inter"/>
                <a:sym typeface="Inter"/>
              </a:rPr>
              <a:t>mollis</a:t>
            </a:r>
            <a:r>
              <a:rPr lang="en-US" sz="2800" u="none" strike="noStrike" dirty="0">
                <a:latin typeface="Inter" panose="020B0604020202020204" charset="0"/>
                <a:ea typeface="Inter" panose="020B0604020202020204" charset="0"/>
                <a:cs typeface="Inter"/>
                <a:sym typeface="Inter"/>
              </a:rPr>
              <a:t> </a:t>
            </a:r>
            <a:r>
              <a:rPr lang="en-US" sz="2800" u="none" strike="noStrike" dirty="0" err="1">
                <a:latin typeface="Inter" panose="020B0604020202020204" charset="0"/>
                <a:ea typeface="Inter" panose="020B0604020202020204" charset="0"/>
                <a:cs typeface="Inter"/>
                <a:sym typeface="Inter"/>
              </a:rPr>
              <a:t>interdum</a:t>
            </a:r>
            <a:r>
              <a:rPr lang="en-US" sz="2800" u="none" strike="noStrike" dirty="0">
                <a:latin typeface="Inter" panose="020B0604020202020204" charset="0"/>
                <a:ea typeface="Inter" panose="020B0604020202020204" charset="0"/>
                <a:cs typeface="Inter"/>
                <a:sym typeface="Inter"/>
              </a:rPr>
              <a:t>. </a:t>
            </a:r>
            <a:r>
              <a:rPr lang="en-US" sz="2800" u="none" strike="noStrike" dirty="0" err="1">
                <a:latin typeface="Inter" panose="020B0604020202020204" charset="0"/>
                <a:ea typeface="Inter" panose="020B0604020202020204" charset="0"/>
                <a:cs typeface="Inter"/>
                <a:sym typeface="Inter"/>
              </a:rPr>
              <a:t>Praesent</a:t>
            </a:r>
            <a:r>
              <a:rPr lang="en-US" sz="2800" u="none" strike="noStrike" dirty="0">
                <a:latin typeface="Inter" panose="020B0604020202020204" charset="0"/>
                <a:ea typeface="Inter" panose="020B0604020202020204" charset="0"/>
                <a:cs typeface="Inter"/>
                <a:sym typeface="Inter"/>
              </a:rPr>
              <a:t> </a:t>
            </a:r>
            <a:r>
              <a:rPr lang="en-US" sz="2800" u="none" strike="noStrike" dirty="0" err="1">
                <a:latin typeface="Inter" panose="020B0604020202020204" charset="0"/>
                <a:ea typeface="Inter" panose="020B0604020202020204" charset="0"/>
                <a:cs typeface="Inter"/>
                <a:sym typeface="Inter"/>
              </a:rPr>
              <a:t>commodo</a:t>
            </a:r>
            <a:r>
              <a:rPr lang="en-US" sz="2800" u="none" strike="noStrike" dirty="0">
                <a:latin typeface="Inter" panose="020B0604020202020204" charset="0"/>
                <a:ea typeface="Inter" panose="020B0604020202020204" charset="0"/>
                <a:cs typeface="Inter"/>
                <a:sym typeface="Inter"/>
              </a:rPr>
              <a:t> cursus magna, vel </a:t>
            </a:r>
            <a:r>
              <a:rPr lang="en-US" sz="2800" u="none" strike="noStrike" dirty="0" err="1">
                <a:latin typeface="Inter" panose="020B0604020202020204" charset="0"/>
                <a:ea typeface="Inter" panose="020B0604020202020204" charset="0"/>
                <a:cs typeface="Inter"/>
                <a:sym typeface="Inter"/>
              </a:rPr>
              <a:t>scelerisque</a:t>
            </a:r>
            <a:r>
              <a:rPr lang="en-US" sz="2800" u="none" strike="noStrike" dirty="0">
                <a:latin typeface="Inter" panose="020B0604020202020204" charset="0"/>
                <a:ea typeface="Inter" panose="020B0604020202020204" charset="0"/>
                <a:cs typeface="Inter"/>
                <a:sym typeface="Inter"/>
              </a:rPr>
              <a:t> </a:t>
            </a:r>
            <a:r>
              <a:rPr lang="en-US" sz="2800" u="none" strike="noStrike" dirty="0" err="1">
                <a:latin typeface="Inter" panose="020B0604020202020204" charset="0"/>
                <a:ea typeface="Inter" panose="020B0604020202020204" charset="0"/>
                <a:cs typeface="Inter"/>
                <a:sym typeface="Inter"/>
              </a:rPr>
              <a:t>nisl</a:t>
            </a:r>
            <a:r>
              <a:rPr lang="en-US" sz="2800" u="none" strike="noStrike" dirty="0">
                <a:latin typeface="Inter" panose="020B0604020202020204" charset="0"/>
                <a:ea typeface="Inter" panose="020B0604020202020204" charset="0"/>
                <a:cs typeface="Inter"/>
                <a:sym typeface="Inter"/>
              </a:rPr>
              <a:t>.</a:t>
            </a:r>
          </a:p>
          <a:p>
            <a:pPr algn="just">
              <a:lnSpc>
                <a:spcPts val="3117"/>
              </a:lnSpc>
            </a:pPr>
            <a:endParaRPr lang="en-US" sz="2598" u="none" strike="noStrike" dirty="0">
              <a:solidFill>
                <a:srgbClr val="24662B"/>
              </a:solidFill>
              <a:latin typeface="Inter"/>
              <a:ea typeface="Inter"/>
              <a:cs typeface="Inter"/>
              <a:sym typeface="Inter"/>
            </a:endParaRPr>
          </a:p>
        </p:txBody>
      </p:sp>
      <p:sp>
        <p:nvSpPr>
          <p:cNvPr id="11" name="TextBox 11"/>
          <p:cNvSpPr txBox="1"/>
          <p:nvPr/>
        </p:nvSpPr>
        <p:spPr>
          <a:xfrm>
            <a:off x="9906000" y="3543300"/>
            <a:ext cx="1752600" cy="384721"/>
          </a:xfrm>
          <a:prstGeom prst="rect">
            <a:avLst/>
          </a:prstGeom>
        </p:spPr>
        <p:txBody>
          <a:bodyPr wrap="square" lIns="0" tIns="0" rIns="0" bIns="0" rtlCol="0" anchor="t">
            <a:spAutoFit/>
          </a:bodyPr>
          <a:lstStyle/>
          <a:p>
            <a:pPr algn="ctr">
              <a:lnSpc>
                <a:spcPts val="3000"/>
              </a:lnSpc>
              <a:spcBef>
                <a:spcPct val="0"/>
              </a:spcBef>
            </a:pPr>
            <a:r>
              <a:rPr lang="en-US" sz="3000" b="1" dirty="0">
                <a:solidFill>
                  <a:srgbClr val="1D1C18"/>
                </a:solidFill>
                <a:latin typeface="Inter" panose="020B0604020202020204" charset="0"/>
                <a:ea typeface="Inter" panose="020B0604020202020204" charset="0"/>
                <a:cs typeface="TT Interphases Bold"/>
                <a:sym typeface="TT Interphases Bold"/>
              </a:rPr>
              <a:t>RUBRIK</a:t>
            </a:r>
          </a:p>
        </p:txBody>
      </p:sp>
    </p:spTree>
  </p:cSld>
  <p:clrMapOvr>
    <a:masterClrMapping/>
  </p:clrMapOvr>
  <p:transition spd="slow">
    <p:push/>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E"/>
        </a:solidFill>
        <a:effectLst/>
      </p:bgPr>
    </p:bg>
    <p:spTree>
      <p:nvGrpSpPr>
        <p:cNvPr id="1" name="">
          <a:extLst>
            <a:ext uri="{FF2B5EF4-FFF2-40B4-BE49-F238E27FC236}">
              <a16:creationId xmlns:a16="http://schemas.microsoft.com/office/drawing/2014/main" id="{F58306C5-61DE-6791-AD35-8F344D5C855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126FF2A-AECF-1B16-7BD3-FBD2E818BC60}"/>
              </a:ext>
            </a:extLst>
          </p:cNvPr>
          <p:cNvGrpSpPr/>
          <p:nvPr/>
        </p:nvGrpSpPr>
        <p:grpSpPr>
          <a:xfrm>
            <a:off x="542836" y="8896172"/>
            <a:ext cx="971728" cy="971728"/>
            <a:chOff x="0" y="0"/>
            <a:chExt cx="812800" cy="812800"/>
          </a:xfrm>
        </p:grpSpPr>
        <p:sp>
          <p:nvSpPr>
            <p:cNvPr id="3" name="Freeform 3">
              <a:extLst>
                <a:ext uri="{FF2B5EF4-FFF2-40B4-BE49-F238E27FC236}">
                  <a16:creationId xmlns:a16="http://schemas.microsoft.com/office/drawing/2014/main" id="{E669D0CF-B54B-003E-6C8D-7FCE7A39E48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4662B"/>
            </a:solidFill>
            <a:ln w="9525" cap="sq">
              <a:solidFill>
                <a:srgbClr val="E3E2DE"/>
              </a:solidFill>
              <a:prstDash val="solid"/>
              <a:miter/>
            </a:ln>
          </p:spPr>
          <p:txBody>
            <a:bodyPr/>
            <a:lstStyle/>
            <a:p>
              <a:endParaRPr lang="sv-SE"/>
            </a:p>
          </p:txBody>
        </p:sp>
        <p:sp>
          <p:nvSpPr>
            <p:cNvPr id="4" name="TextBox 4">
              <a:extLst>
                <a:ext uri="{FF2B5EF4-FFF2-40B4-BE49-F238E27FC236}">
                  <a16:creationId xmlns:a16="http://schemas.microsoft.com/office/drawing/2014/main" id="{AD4EF221-51DC-9EEF-277F-798333D3E47E}"/>
                </a:ext>
              </a:extLst>
            </p:cNvPr>
            <p:cNvSpPr txBox="1"/>
            <p:nvPr/>
          </p:nvSpPr>
          <p:spPr>
            <a:xfrm>
              <a:off x="76200" y="76200"/>
              <a:ext cx="660400" cy="660400"/>
            </a:xfrm>
            <a:prstGeom prst="rect">
              <a:avLst/>
            </a:prstGeom>
          </p:spPr>
          <p:txBody>
            <a:bodyPr lIns="50800" tIns="50800" rIns="50800" bIns="50800" rtlCol="0" anchor="ctr"/>
            <a:lstStyle/>
            <a:p>
              <a:pPr algn="ctr">
                <a:lnSpc>
                  <a:spcPts val="2999"/>
                </a:lnSpc>
              </a:pPr>
              <a:r>
                <a:rPr lang="en-US" sz="2499" b="1" dirty="0">
                  <a:solidFill>
                    <a:schemeClr val="bg1"/>
                  </a:solidFill>
                  <a:latin typeface="TT Interphases Bold"/>
                  <a:ea typeface="TT Interphases Bold"/>
                  <a:cs typeface="TT Interphases Bold"/>
                  <a:sym typeface="TT Interphases Bold"/>
                </a:rPr>
                <a:t>08</a:t>
              </a:r>
            </a:p>
          </p:txBody>
        </p:sp>
      </p:grpSp>
      <p:sp>
        <p:nvSpPr>
          <p:cNvPr id="8" name="TextBox 8">
            <a:extLst>
              <a:ext uri="{FF2B5EF4-FFF2-40B4-BE49-F238E27FC236}">
                <a16:creationId xmlns:a16="http://schemas.microsoft.com/office/drawing/2014/main" id="{AEFD670B-9ED0-039E-D30A-1A8A0268C0E3}"/>
              </a:ext>
            </a:extLst>
          </p:cNvPr>
          <p:cNvSpPr txBox="1"/>
          <p:nvPr/>
        </p:nvSpPr>
        <p:spPr>
          <a:xfrm>
            <a:off x="914400" y="1058164"/>
            <a:ext cx="12573000" cy="3125792"/>
          </a:xfrm>
          <a:prstGeom prst="rect">
            <a:avLst/>
          </a:prstGeom>
        </p:spPr>
        <p:txBody>
          <a:bodyPr wrap="square" lIns="0" tIns="0" rIns="0" bIns="0" rtlCol="0" anchor="t">
            <a:spAutoFit/>
          </a:bodyPr>
          <a:lstStyle/>
          <a:p>
            <a:pPr algn="l">
              <a:lnSpc>
                <a:spcPts val="11699"/>
              </a:lnSpc>
            </a:pPr>
            <a:r>
              <a:rPr lang="en-US" sz="12999" b="1" spc="-519" dirty="0">
                <a:solidFill>
                  <a:srgbClr val="24662B"/>
                </a:solidFill>
                <a:latin typeface="League Spartan"/>
                <a:ea typeface="League Spartan"/>
                <a:cs typeface="League Spartan"/>
                <a:sym typeface="League Spartan"/>
              </a:rPr>
              <a:t>INFORMATION</a:t>
            </a:r>
          </a:p>
          <a:p>
            <a:pPr algn="l">
              <a:lnSpc>
                <a:spcPts val="11699"/>
              </a:lnSpc>
            </a:pPr>
            <a:endParaRPr lang="en-US" sz="12999" b="1" spc="-519" dirty="0">
              <a:solidFill>
                <a:srgbClr val="24662B"/>
              </a:solidFill>
              <a:latin typeface="League Spartan"/>
              <a:ea typeface="League Spartan"/>
              <a:cs typeface="League Spartan"/>
              <a:sym typeface="League Spartan"/>
            </a:endParaRPr>
          </a:p>
        </p:txBody>
      </p:sp>
      <p:sp>
        <p:nvSpPr>
          <p:cNvPr id="10" name="TextBox 10">
            <a:extLst>
              <a:ext uri="{FF2B5EF4-FFF2-40B4-BE49-F238E27FC236}">
                <a16:creationId xmlns:a16="http://schemas.microsoft.com/office/drawing/2014/main" id="{66C95F86-25B2-A492-3AE0-B5C1A4F2CABA}"/>
              </a:ext>
            </a:extLst>
          </p:cNvPr>
          <p:cNvSpPr txBox="1"/>
          <p:nvPr/>
        </p:nvSpPr>
        <p:spPr>
          <a:xfrm>
            <a:off x="1028700" y="3848100"/>
            <a:ext cx="7658101" cy="3975447"/>
          </a:xfrm>
          <a:prstGeom prst="rect">
            <a:avLst/>
          </a:prstGeom>
        </p:spPr>
        <p:txBody>
          <a:bodyPr wrap="square" lIns="0" tIns="0" rIns="0" bIns="0" rtlCol="0" anchor="t">
            <a:spAutoFit/>
          </a:bodyPr>
          <a:lstStyle/>
          <a:p>
            <a:pPr>
              <a:lnSpc>
                <a:spcPts val="3117"/>
              </a:lnSpc>
            </a:pPr>
            <a:r>
              <a:rPr lang="sv-SE" sz="2800" dirty="0">
                <a:latin typeface="Inter" panose="020B0604020202020204" charset="0"/>
                <a:ea typeface="Inter" panose="020B0604020202020204" charset="0"/>
              </a:rPr>
              <a:t>När du gör en presentation är det du som är i </a:t>
            </a:r>
            <a:r>
              <a:rPr lang="sv-SE" sz="2800" b="1" dirty="0">
                <a:latin typeface="Inter" panose="020B0604020202020204" charset="0"/>
                <a:ea typeface="Inter" panose="020B0604020202020204" charset="0"/>
              </a:rPr>
              <a:t>fokus</a:t>
            </a:r>
            <a:r>
              <a:rPr lang="sv-SE" sz="2800" dirty="0">
                <a:latin typeface="Inter" panose="020B0604020202020204" charset="0"/>
                <a:ea typeface="Inter" panose="020B0604020202020204" charset="0"/>
              </a:rPr>
              <a:t>. Det är din röst och ditt kroppsspråk som gör presentationen. Powerpoint är din </a:t>
            </a:r>
            <a:r>
              <a:rPr lang="sv-SE" sz="2800" dirty="0" err="1">
                <a:latin typeface="Inter" panose="020B0604020202020204" charset="0"/>
                <a:ea typeface="Inter" panose="020B0604020202020204" charset="0"/>
              </a:rPr>
              <a:t>sidekick</a:t>
            </a:r>
            <a:r>
              <a:rPr lang="sv-SE" sz="2800" dirty="0">
                <a:latin typeface="Inter" panose="020B0604020202020204" charset="0"/>
                <a:ea typeface="Inter" panose="020B0604020202020204" charset="0"/>
              </a:rPr>
              <a:t> och ditt stöd. Inte tvärtom.</a:t>
            </a:r>
          </a:p>
          <a:p>
            <a:pPr>
              <a:lnSpc>
                <a:spcPts val="3117"/>
              </a:lnSpc>
            </a:pPr>
            <a:br>
              <a:rPr lang="sv-SE" sz="2800" dirty="0">
                <a:latin typeface="Inter" panose="020B0604020202020204" charset="0"/>
                <a:ea typeface="Inter" panose="020B0604020202020204" charset="0"/>
              </a:rPr>
            </a:br>
            <a:r>
              <a:rPr lang="sv-SE" sz="2800" dirty="0">
                <a:latin typeface="Inter" panose="020B0604020202020204" charset="0"/>
                <a:ea typeface="Inter" panose="020B0604020202020204" charset="0"/>
              </a:rPr>
              <a:t>Vår powerpoint-mall utgår från enkelhet. Undvik långa textstycken och jobba istället med punkter som du pratar kring (allra helst bara en punkt/ett argument per </a:t>
            </a:r>
            <a:r>
              <a:rPr lang="sv-SE" sz="2800" dirty="0" err="1">
                <a:latin typeface="Inter" panose="020B0604020202020204" charset="0"/>
                <a:ea typeface="Inter" panose="020B0604020202020204" charset="0"/>
              </a:rPr>
              <a:t>slide</a:t>
            </a:r>
            <a:r>
              <a:rPr lang="sv-SE" sz="2800" dirty="0">
                <a:latin typeface="Inter" panose="020B0604020202020204" charset="0"/>
                <a:ea typeface="Inter" panose="020B0604020202020204" charset="0"/>
              </a:rPr>
              <a:t>). Visa gärna bilder i helformat</a:t>
            </a:r>
            <a:r>
              <a:rPr lang="sv-SE" sz="2800" dirty="0"/>
              <a:t>.</a:t>
            </a:r>
            <a:endParaRPr lang="en-US" sz="2598" u="none" strike="noStrike" dirty="0">
              <a:solidFill>
                <a:srgbClr val="24662B"/>
              </a:solidFill>
              <a:latin typeface="Inter"/>
              <a:ea typeface="Inter"/>
              <a:cs typeface="Inter"/>
              <a:sym typeface="Inter"/>
            </a:endParaRPr>
          </a:p>
        </p:txBody>
      </p:sp>
      <p:sp>
        <p:nvSpPr>
          <p:cNvPr id="19" name="textruta 18">
            <a:extLst>
              <a:ext uri="{FF2B5EF4-FFF2-40B4-BE49-F238E27FC236}">
                <a16:creationId xmlns:a16="http://schemas.microsoft.com/office/drawing/2014/main" id="{FF854993-9C76-A9A7-9FAB-790A343B1DE3}"/>
              </a:ext>
            </a:extLst>
          </p:cNvPr>
          <p:cNvSpPr txBox="1"/>
          <p:nvPr/>
        </p:nvSpPr>
        <p:spPr>
          <a:xfrm>
            <a:off x="9448800" y="3787557"/>
            <a:ext cx="7840024" cy="5262979"/>
          </a:xfrm>
          <a:prstGeom prst="rect">
            <a:avLst/>
          </a:prstGeom>
          <a:noFill/>
        </p:spPr>
        <p:txBody>
          <a:bodyPr wrap="square">
            <a:spAutoFit/>
          </a:bodyPr>
          <a:lstStyle/>
          <a:p>
            <a:r>
              <a:rPr lang="sv-SE" sz="2800" dirty="0">
                <a:latin typeface="Inter" panose="020B0604020202020204" charset="0"/>
                <a:ea typeface="Inter" panose="020B0604020202020204" charset="0"/>
              </a:rPr>
              <a:t>Föreslaget teckensnitt för brödtext är Inter då det finns i de flesta datorer och passar väldigt bra digitalt. Använd gärna en teckenstorlek runt 28 för text. För rubriker används </a:t>
            </a:r>
            <a:r>
              <a:rPr lang="sv-SE" sz="2800" dirty="0" err="1">
                <a:latin typeface="Inter" panose="020B0604020202020204" charset="0"/>
                <a:ea typeface="Inter" panose="020B0604020202020204" charset="0"/>
              </a:rPr>
              <a:t>Leauge</a:t>
            </a:r>
            <a:r>
              <a:rPr lang="sv-SE" sz="2800" dirty="0">
                <a:latin typeface="Inter" panose="020B0604020202020204" charset="0"/>
                <a:ea typeface="Inter" panose="020B0604020202020204" charset="0"/>
              </a:rPr>
              <a:t> Spartan. Skriv alltid huvudrubrik med versaler och ca 130 i teckenstorlek.</a:t>
            </a:r>
          </a:p>
          <a:p>
            <a:br>
              <a:rPr lang="sv-SE" sz="2800" dirty="0">
                <a:latin typeface="Inter" panose="020B0604020202020204" charset="0"/>
                <a:ea typeface="Inter" panose="020B0604020202020204" charset="0"/>
              </a:rPr>
            </a:br>
            <a:r>
              <a:rPr lang="sv-SE" sz="2800" dirty="0">
                <a:latin typeface="Inter" panose="020B0604020202020204" charset="0"/>
                <a:ea typeface="Inter" panose="020B0604020202020204" charset="0"/>
              </a:rPr>
              <a:t>Tänk på att göra en bra mix av text och bild. Undvik att justera designen på mallen allt för mycket och överanvänd inte loggan. Låt den vara på första sidan, innehållsförteckningen och avslutningen. Lycka till! </a:t>
            </a:r>
          </a:p>
        </p:txBody>
      </p:sp>
      <p:sp>
        <p:nvSpPr>
          <p:cNvPr id="23" name="textruta 22">
            <a:extLst>
              <a:ext uri="{FF2B5EF4-FFF2-40B4-BE49-F238E27FC236}">
                <a16:creationId xmlns:a16="http://schemas.microsoft.com/office/drawing/2014/main" id="{44B0B5AD-EAD1-4582-AFFF-172C7644F3F5}"/>
              </a:ext>
            </a:extLst>
          </p:cNvPr>
          <p:cNvSpPr txBox="1"/>
          <p:nvPr/>
        </p:nvSpPr>
        <p:spPr>
          <a:xfrm>
            <a:off x="2096730" y="9486900"/>
            <a:ext cx="9180870" cy="400110"/>
          </a:xfrm>
          <a:prstGeom prst="rect">
            <a:avLst/>
          </a:prstGeom>
          <a:noFill/>
        </p:spPr>
        <p:txBody>
          <a:bodyPr wrap="square">
            <a:spAutoFit/>
          </a:bodyPr>
          <a:lstStyle/>
          <a:p>
            <a:pPr marL="0" lvl="1" indent="0" algn="l">
              <a:lnSpc>
                <a:spcPts val="2420"/>
              </a:lnSpc>
            </a:pPr>
            <a:r>
              <a:rPr lang="en-US" sz="2200" dirty="0">
                <a:solidFill>
                  <a:srgbClr val="1D1C18"/>
                </a:solidFill>
                <a:latin typeface="Inter" panose="020B0604020202020204" charset="0"/>
                <a:ea typeface="Inter" panose="020B0604020202020204" charset="0"/>
                <a:cs typeface="TT Interphases"/>
                <a:sym typeface="TT Interphases"/>
              </a:rPr>
              <a:t>WWW.VSKFOTBOLL.NU</a:t>
            </a:r>
          </a:p>
        </p:txBody>
      </p:sp>
    </p:spTree>
    <p:extLst>
      <p:ext uri="{BB962C8B-B14F-4D97-AF65-F5344CB8AC3E}">
        <p14:creationId xmlns:p14="http://schemas.microsoft.com/office/powerpoint/2010/main" val="3260300384"/>
      </p:ext>
    </p:extLst>
  </p:cSld>
  <p:clrMapOvr>
    <a:masterClrMapping/>
  </p:clrMapOvr>
  <p:transition spd="slow">
    <p:push/>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E"/>
        </a:solidFill>
        <a:effectLst/>
      </p:bgPr>
    </p:bg>
    <p:spTree>
      <p:nvGrpSpPr>
        <p:cNvPr id="1" name="">
          <a:extLst>
            <a:ext uri="{FF2B5EF4-FFF2-40B4-BE49-F238E27FC236}">
              <a16:creationId xmlns:a16="http://schemas.microsoft.com/office/drawing/2014/main" id="{19FF344D-B0D1-6BBE-CA81-99B89C258D0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0FA2AEF-38EA-F641-CF7C-C3807AE18856}"/>
              </a:ext>
            </a:extLst>
          </p:cNvPr>
          <p:cNvGrpSpPr/>
          <p:nvPr/>
        </p:nvGrpSpPr>
        <p:grpSpPr>
          <a:xfrm>
            <a:off x="542836" y="8896172"/>
            <a:ext cx="971728" cy="971728"/>
            <a:chOff x="0" y="0"/>
            <a:chExt cx="812800" cy="812800"/>
          </a:xfrm>
        </p:grpSpPr>
        <p:sp>
          <p:nvSpPr>
            <p:cNvPr id="3" name="Freeform 3">
              <a:extLst>
                <a:ext uri="{FF2B5EF4-FFF2-40B4-BE49-F238E27FC236}">
                  <a16:creationId xmlns:a16="http://schemas.microsoft.com/office/drawing/2014/main" id="{01EAAEB8-DE30-4A3B-FF8F-13ACDA582CF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4662B"/>
            </a:solidFill>
            <a:ln w="9525" cap="sq">
              <a:solidFill>
                <a:srgbClr val="E3E2DE"/>
              </a:solidFill>
              <a:prstDash val="solid"/>
              <a:miter/>
            </a:ln>
          </p:spPr>
          <p:txBody>
            <a:bodyPr/>
            <a:lstStyle/>
            <a:p>
              <a:endParaRPr lang="sv-SE"/>
            </a:p>
          </p:txBody>
        </p:sp>
        <p:sp>
          <p:nvSpPr>
            <p:cNvPr id="4" name="TextBox 4">
              <a:extLst>
                <a:ext uri="{FF2B5EF4-FFF2-40B4-BE49-F238E27FC236}">
                  <a16:creationId xmlns:a16="http://schemas.microsoft.com/office/drawing/2014/main" id="{43076DAB-65A6-E4C4-C267-C9F4CC82CB68}"/>
                </a:ext>
              </a:extLst>
            </p:cNvPr>
            <p:cNvSpPr txBox="1"/>
            <p:nvPr/>
          </p:nvSpPr>
          <p:spPr>
            <a:xfrm>
              <a:off x="76200" y="76200"/>
              <a:ext cx="660400" cy="660400"/>
            </a:xfrm>
            <a:prstGeom prst="rect">
              <a:avLst/>
            </a:prstGeom>
          </p:spPr>
          <p:txBody>
            <a:bodyPr lIns="50800" tIns="50800" rIns="50800" bIns="50800" rtlCol="0" anchor="ctr"/>
            <a:lstStyle/>
            <a:p>
              <a:pPr algn="ctr">
                <a:lnSpc>
                  <a:spcPts val="2999"/>
                </a:lnSpc>
              </a:pPr>
              <a:r>
                <a:rPr lang="en-US" sz="2499" b="1" dirty="0">
                  <a:solidFill>
                    <a:schemeClr val="bg1"/>
                  </a:solidFill>
                  <a:latin typeface="TT Interphases Bold"/>
                  <a:ea typeface="TT Interphases Bold"/>
                  <a:cs typeface="TT Interphases Bold"/>
                  <a:sym typeface="TT Interphases Bold"/>
                </a:rPr>
                <a:t>09</a:t>
              </a:r>
            </a:p>
          </p:txBody>
        </p:sp>
      </p:grpSp>
      <p:sp>
        <p:nvSpPr>
          <p:cNvPr id="8" name="TextBox 8">
            <a:extLst>
              <a:ext uri="{FF2B5EF4-FFF2-40B4-BE49-F238E27FC236}">
                <a16:creationId xmlns:a16="http://schemas.microsoft.com/office/drawing/2014/main" id="{53E84C17-7430-2B6C-38E5-BE785EDD534F}"/>
              </a:ext>
            </a:extLst>
          </p:cNvPr>
          <p:cNvSpPr txBox="1"/>
          <p:nvPr/>
        </p:nvSpPr>
        <p:spPr>
          <a:xfrm>
            <a:off x="914400" y="1058164"/>
            <a:ext cx="12573000" cy="1625381"/>
          </a:xfrm>
          <a:prstGeom prst="rect">
            <a:avLst/>
          </a:prstGeom>
        </p:spPr>
        <p:txBody>
          <a:bodyPr wrap="square" lIns="0" tIns="0" rIns="0" bIns="0" rtlCol="0" anchor="t">
            <a:spAutoFit/>
          </a:bodyPr>
          <a:lstStyle/>
          <a:p>
            <a:pPr algn="l">
              <a:lnSpc>
                <a:spcPts val="11699"/>
              </a:lnSpc>
            </a:pPr>
            <a:r>
              <a:rPr lang="en-US" sz="12999" b="1" spc="-519" dirty="0">
                <a:solidFill>
                  <a:srgbClr val="24662B"/>
                </a:solidFill>
                <a:latin typeface="League Spartan"/>
                <a:ea typeface="League Spartan"/>
                <a:cs typeface="League Spartan"/>
                <a:sym typeface="League Spartan"/>
              </a:rPr>
              <a:t>DIAGRAM</a:t>
            </a:r>
          </a:p>
        </p:txBody>
      </p:sp>
      <p:sp>
        <p:nvSpPr>
          <p:cNvPr id="23" name="textruta 22">
            <a:extLst>
              <a:ext uri="{FF2B5EF4-FFF2-40B4-BE49-F238E27FC236}">
                <a16:creationId xmlns:a16="http://schemas.microsoft.com/office/drawing/2014/main" id="{18B57D5F-E352-93F5-A5DE-DD9BFD599789}"/>
              </a:ext>
            </a:extLst>
          </p:cNvPr>
          <p:cNvSpPr txBox="1"/>
          <p:nvPr/>
        </p:nvSpPr>
        <p:spPr>
          <a:xfrm>
            <a:off x="2096730" y="9486900"/>
            <a:ext cx="9180870" cy="400110"/>
          </a:xfrm>
          <a:prstGeom prst="rect">
            <a:avLst/>
          </a:prstGeom>
          <a:noFill/>
        </p:spPr>
        <p:txBody>
          <a:bodyPr wrap="square">
            <a:spAutoFit/>
          </a:bodyPr>
          <a:lstStyle/>
          <a:p>
            <a:pPr marL="0" lvl="1" indent="0" algn="l">
              <a:lnSpc>
                <a:spcPts val="2420"/>
              </a:lnSpc>
            </a:pPr>
            <a:r>
              <a:rPr lang="en-US" sz="2200" dirty="0">
                <a:solidFill>
                  <a:srgbClr val="1D1C18"/>
                </a:solidFill>
                <a:latin typeface="Inter" panose="020B0604020202020204" charset="0"/>
                <a:ea typeface="Inter" panose="020B0604020202020204" charset="0"/>
                <a:cs typeface="TT Interphases"/>
                <a:sym typeface="TT Interphases"/>
              </a:rPr>
              <a:t>WWW.VSKFOTBOLL.NU</a:t>
            </a:r>
          </a:p>
        </p:txBody>
      </p:sp>
      <p:graphicFrame>
        <p:nvGraphicFramePr>
          <p:cNvPr id="7" name="Diagram 6">
            <a:extLst>
              <a:ext uri="{FF2B5EF4-FFF2-40B4-BE49-F238E27FC236}">
                <a16:creationId xmlns:a16="http://schemas.microsoft.com/office/drawing/2014/main" id="{14AA68AF-3212-2D30-ED78-F087B22B04CD}"/>
              </a:ext>
            </a:extLst>
          </p:cNvPr>
          <p:cNvGraphicFramePr/>
          <p:nvPr>
            <p:extLst>
              <p:ext uri="{D42A27DB-BD31-4B8C-83A1-F6EECF244321}">
                <p14:modId xmlns:p14="http://schemas.microsoft.com/office/powerpoint/2010/main" val="3484096140"/>
              </p:ext>
            </p:extLst>
          </p:nvPr>
        </p:nvGraphicFramePr>
        <p:xfrm>
          <a:off x="304800" y="3236556"/>
          <a:ext cx="8458200" cy="537823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Diagram 10">
            <a:extLst>
              <a:ext uri="{FF2B5EF4-FFF2-40B4-BE49-F238E27FC236}">
                <a16:creationId xmlns:a16="http://schemas.microsoft.com/office/drawing/2014/main" id="{F039538D-3748-99F7-B7BC-EF9E4EC16E9A}"/>
              </a:ext>
            </a:extLst>
          </p:cNvPr>
          <p:cNvGraphicFramePr/>
          <p:nvPr>
            <p:extLst>
              <p:ext uri="{D42A27DB-BD31-4B8C-83A1-F6EECF244321}">
                <p14:modId xmlns:p14="http://schemas.microsoft.com/office/powerpoint/2010/main" val="2638627616"/>
              </p:ext>
            </p:extLst>
          </p:nvPr>
        </p:nvGraphicFramePr>
        <p:xfrm>
          <a:off x="9067800" y="3238500"/>
          <a:ext cx="7772400" cy="530397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40035621"/>
      </p:ext>
    </p:extLst>
  </p:cSld>
  <p:clrMapOvr>
    <a:masterClrMapping/>
  </p:clrMapOvr>
  <p:transition spd="slow">
    <p:push/>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E"/>
        </a:solidFill>
        <a:effectLst/>
      </p:bgPr>
    </p:bg>
    <p:spTree>
      <p:nvGrpSpPr>
        <p:cNvPr id="1" name="">
          <a:extLst>
            <a:ext uri="{FF2B5EF4-FFF2-40B4-BE49-F238E27FC236}">
              <a16:creationId xmlns:a16="http://schemas.microsoft.com/office/drawing/2014/main" id="{234B1F84-CB8C-19BD-1773-CD5F4251920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9350953-507B-1CF4-1CD4-864947A9C70E}"/>
              </a:ext>
            </a:extLst>
          </p:cNvPr>
          <p:cNvGrpSpPr/>
          <p:nvPr/>
        </p:nvGrpSpPr>
        <p:grpSpPr>
          <a:xfrm>
            <a:off x="542836" y="8839022"/>
            <a:ext cx="971728" cy="971728"/>
            <a:chOff x="0" y="0"/>
            <a:chExt cx="812800" cy="812800"/>
          </a:xfrm>
        </p:grpSpPr>
        <p:sp>
          <p:nvSpPr>
            <p:cNvPr id="3" name="Freeform 3">
              <a:extLst>
                <a:ext uri="{FF2B5EF4-FFF2-40B4-BE49-F238E27FC236}">
                  <a16:creationId xmlns:a16="http://schemas.microsoft.com/office/drawing/2014/main" id="{24B30C37-6F9C-6BF8-AA81-7AE27B73178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4662B"/>
            </a:solidFill>
            <a:ln w="9525" cap="sq">
              <a:solidFill>
                <a:srgbClr val="E3E2DE"/>
              </a:solidFill>
              <a:prstDash val="solid"/>
              <a:miter/>
            </a:ln>
          </p:spPr>
          <p:txBody>
            <a:bodyPr/>
            <a:lstStyle/>
            <a:p>
              <a:endParaRPr lang="sv-SE"/>
            </a:p>
          </p:txBody>
        </p:sp>
        <p:sp>
          <p:nvSpPr>
            <p:cNvPr id="4" name="TextBox 4">
              <a:extLst>
                <a:ext uri="{FF2B5EF4-FFF2-40B4-BE49-F238E27FC236}">
                  <a16:creationId xmlns:a16="http://schemas.microsoft.com/office/drawing/2014/main" id="{4E4C7ACF-DD26-F12B-E59A-0DE1B7E2B19D}"/>
                </a:ext>
              </a:extLst>
            </p:cNvPr>
            <p:cNvSpPr txBox="1"/>
            <p:nvPr/>
          </p:nvSpPr>
          <p:spPr>
            <a:xfrm>
              <a:off x="76200" y="76200"/>
              <a:ext cx="660400" cy="660400"/>
            </a:xfrm>
            <a:prstGeom prst="rect">
              <a:avLst/>
            </a:prstGeom>
          </p:spPr>
          <p:txBody>
            <a:bodyPr lIns="50800" tIns="50800" rIns="50800" bIns="50800" rtlCol="0" anchor="ctr"/>
            <a:lstStyle/>
            <a:p>
              <a:pPr algn="ctr">
                <a:lnSpc>
                  <a:spcPts val="2999"/>
                </a:lnSpc>
              </a:pPr>
              <a:r>
                <a:rPr lang="en-US" sz="2499" b="1">
                  <a:solidFill>
                    <a:srgbClr val="E3E2DE"/>
                  </a:solidFill>
                  <a:latin typeface="TT Interphases Bold"/>
                  <a:ea typeface="TT Interphases Bold"/>
                  <a:cs typeface="TT Interphases Bold"/>
                  <a:sym typeface="TT Interphases Bold"/>
                </a:rPr>
                <a:t>05</a:t>
              </a:r>
            </a:p>
          </p:txBody>
        </p:sp>
      </p:grpSp>
      <p:grpSp>
        <p:nvGrpSpPr>
          <p:cNvPr id="6" name="Group 6">
            <a:extLst>
              <a:ext uri="{FF2B5EF4-FFF2-40B4-BE49-F238E27FC236}">
                <a16:creationId xmlns:a16="http://schemas.microsoft.com/office/drawing/2014/main" id="{6464EB1E-18E2-7A3E-412C-80CFF534D2BD}"/>
              </a:ext>
            </a:extLst>
          </p:cNvPr>
          <p:cNvGrpSpPr/>
          <p:nvPr/>
        </p:nvGrpSpPr>
        <p:grpSpPr>
          <a:xfrm>
            <a:off x="-4340" y="-79022"/>
            <a:ext cx="18292340" cy="12570243"/>
            <a:chOff x="178009" y="150426"/>
            <a:chExt cx="3894827" cy="3526743"/>
          </a:xfrm>
        </p:grpSpPr>
        <p:sp>
          <p:nvSpPr>
            <p:cNvPr id="7" name="Freeform 7">
              <a:extLst>
                <a:ext uri="{FF2B5EF4-FFF2-40B4-BE49-F238E27FC236}">
                  <a16:creationId xmlns:a16="http://schemas.microsoft.com/office/drawing/2014/main" id="{2431B56F-C5AF-2A55-47CE-94C9992E81F7}"/>
                </a:ext>
              </a:extLst>
            </p:cNvPr>
            <p:cNvSpPr/>
            <p:nvPr/>
          </p:nvSpPr>
          <p:spPr>
            <a:xfrm>
              <a:off x="178009" y="150426"/>
              <a:ext cx="3894827" cy="3526743"/>
            </a:xfrm>
            <a:custGeom>
              <a:avLst/>
              <a:gdLst/>
              <a:ahLst/>
              <a:cxnLst/>
              <a:rect l="l" t="t" r="r" b="b"/>
              <a:pathLst>
                <a:path w="3894827" h="3526743">
                  <a:moveTo>
                    <a:pt x="0" y="0"/>
                  </a:moveTo>
                  <a:lnTo>
                    <a:pt x="3894826" y="0"/>
                  </a:lnTo>
                  <a:lnTo>
                    <a:pt x="3894826" y="3526743"/>
                  </a:lnTo>
                  <a:lnTo>
                    <a:pt x="0" y="3526743"/>
                  </a:lnTo>
                  <a:close/>
                </a:path>
              </a:pathLst>
            </a:custGeom>
            <a:blipFill>
              <a:blip r:embed="rId2"/>
              <a:stretch>
                <a:fillRect l="-15604" t="-3785" r="-15772" b="-4547"/>
              </a:stretch>
            </a:blipFill>
          </p:spPr>
          <p:txBody>
            <a:bodyPr/>
            <a:lstStyle/>
            <a:p>
              <a:endParaRPr lang="sv-SE"/>
            </a:p>
          </p:txBody>
        </p:sp>
      </p:grpSp>
      <p:sp>
        <p:nvSpPr>
          <p:cNvPr id="8" name="textruta 7">
            <a:extLst>
              <a:ext uri="{FF2B5EF4-FFF2-40B4-BE49-F238E27FC236}">
                <a16:creationId xmlns:a16="http://schemas.microsoft.com/office/drawing/2014/main" id="{33E6B3CC-962B-7D62-6832-3DA6A3A95AAB}"/>
              </a:ext>
            </a:extLst>
          </p:cNvPr>
          <p:cNvSpPr txBox="1"/>
          <p:nvPr/>
        </p:nvSpPr>
        <p:spPr>
          <a:xfrm>
            <a:off x="914400" y="1161811"/>
            <a:ext cx="14732208" cy="3218189"/>
          </a:xfrm>
          <a:prstGeom prst="rect">
            <a:avLst/>
          </a:prstGeom>
          <a:noFill/>
        </p:spPr>
        <p:txBody>
          <a:bodyPr wrap="square">
            <a:spAutoFit/>
          </a:bodyPr>
          <a:lstStyle/>
          <a:p>
            <a:pPr algn="l">
              <a:lnSpc>
                <a:spcPts val="11699"/>
              </a:lnSpc>
            </a:pPr>
            <a:r>
              <a:rPr lang="en-US" sz="13000" b="1" spc="-519" dirty="0">
                <a:solidFill>
                  <a:schemeClr val="bg1"/>
                </a:solidFill>
                <a:latin typeface="League Spartan"/>
                <a:ea typeface="League Spartan"/>
                <a:cs typeface="League Spartan"/>
                <a:sym typeface="League Spartan"/>
              </a:rPr>
              <a:t>BILDER FULLSKÄRM</a:t>
            </a:r>
          </a:p>
        </p:txBody>
      </p:sp>
    </p:spTree>
    <p:extLst>
      <p:ext uri="{BB962C8B-B14F-4D97-AF65-F5344CB8AC3E}">
        <p14:creationId xmlns:p14="http://schemas.microsoft.com/office/powerpoint/2010/main" val="1397759975"/>
      </p:ext>
    </p:extLst>
  </p:cSld>
  <p:clrMapOvr>
    <a:masterClrMapping/>
  </p:clrMapOvr>
  <p:transition spd="slow">
    <p:push/>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E"/>
        </a:solidFill>
        <a:effectLst/>
      </p:bgPr>
    </p:bg>
    <p:spTree>
      <p:nvGrpSpPr>
        <p:cNvPr id="1" name=""/>
        <p:cNvGrpSpPr/>
        <p:nvPr/>
      </p:nvGrpSpPr>
      <p:grpSpPr>
        <a:xfrm>
          <a:off x="0" y="0"/>
          <a:ext cx="0" cy="0"/>
          <a:chOff x="0" y="0"/>
          <a:chExt cx="0" cy="0"/>
        </a:xfrm>
      </p:grpSpPr>
      <p:sp>
        <p:nvSpPr>
          <p:cNvPr id="2" name="Freeform 2"/>
          <p:cNvSpPr/>
          <p:nvPr/>
        </p:nvSpPr>
        <p:spPr>
          <a:xfrm>
            <a:off x="7391400" y="6896100"/>
            <a:ext cx="3057496" cy="2574026"/>
          </a:xfrm>
          <a:custGeom>
            <a:avLst/>
            <a:gdLst/>
            <a:ahLst/>
            <a:cxnLst/>
            <a:rect l="l" t="t" r="r" b="b"/>
            <a:pathLst>
              <a:path w="3057496" h="2574026">
                <a:moveTo>
                  <a:pt x="0" y="0"/>
                </a:moveTo>
                <a:lnTo>
                  <a:pt x="3057496" y="0"/>
                </a:lnTo>
                <a:lnTo>
                  <a:pt x="3057496" y="2574026"/>
                </a:lnTo>
                <a:lnTo>
                  <a:pt x="0" y="2574026"/>
                </a:lnTo>
                <a:lnTo>
                  <a:pt x="0" y="0"/>
                </a:lnTo>
                <a:close/>
              </a:path>
            </a:pathLst>
          </a:custGeom>
          <a:blipFill>
            <a:blip r:embed="rId2"/>
            <a:stretch>
              <a:fillRect/>
            </a:stretch>
          </a:blipFill>
        </p:spPr>
        <p:txBody>
          <a:bodyPr/>
          <a:lstStyle/>
          <a:p>
            <a:endParaRPr lang="sv-SE"/>
          </a:p>
        </p:txBody>
      </p:sp>
      <p:sp>
        <p:nvSpPr>
          <p:cNvPr id="3" name="TextBox 3"/>
          <p:cNvSpPr txBox="1"/>
          <p:nvPr/>
        </p:nvSpPr>
        <p:spPr>
          <a:xfrm>
            <a:off x="2971800" y="4497719"/>
            <a:ext cx="11963399" cy="1708096"/>
          </a:xfrm>
          <a:prstGeom prst="rect">
            <a:avLst/>
          </a:prstGeom>
        </p:spPr>
        <p:txBody>
          <a:bodyPr wrap="square" lIns="0" tIns="0" rIns="0" bIns="0" rtlCol="0" anchor="t">
            <a:spAutoFit/>
          </a:bodyPr>
          <a:lstStyle/>
          <a:p>
            <a:pPr algn="ctr">
              <a:lnSpc>
                <a:spcPts val="12284"/>
              </a:lnSpc>
            </a:pPr>
            <a:r>
              <a:rPr lang="en-US" sz="13649" spc="-545" dirty="0">
                <a:solidFill>
                  <a:srgbClr val="24662B"/>
                </a:solidFill>
                <a:latin typeface="League Spartan"/>
                <a:ea typeface="League Spartan"/>
                <a:cs typeface="League Spartan"/>
                <a:sym typeface="League Spartan"/>
              </a:rPr>
              <a:t>AVSLUTNING</a:t>
            </a:r>
          </a:p>
        </p:txBody>
      </p:sp>
      <p:sp>
        <p:nvSpPr>
          <p:cNvPr id="4" name="TextBox 4"/>
          <p:cNvSpPr txBox="1"/>
          <p:nvPr/>
        </p:nvSpPr>
        <p:spPr>
          <a:xfrm>
            <a:off x="14410697" y="8644890"/>
            <a:ext cx="2851388" cy="307777"/>
          </a:xfrm>
          <a:prstGeom prst="rect">
            <a:avLst/>
          </a:prstGeom>
        </p:spPr>
        <p:txBody>
          <a:bodyPr lIns="0" tIns="0" rIns="0" bIns="0" rtlCol="0" anchor="t">
            <a:spAutoFit/>
          </a:bodyPr>
          <a:lstStyle/>
          <a:p>
            <a:pPr marL="0" lvl="0" indent="0" algn="l">
              <a:lnSpc>
                <a:spcPts val="2400"/>
              </a:lnSpc>
              <a:spcBef>
                <a:spcPct val="0"/>
              </a:spcBef>
            </a:pPr>
            <a:r>
              <a:rPr lang="en-US" sz="2400" dirty="0">
                <a:solidFill>
                  <a:srgbClr val="24662B"/>
                </a:solidFill>
                <a:latin typeface="Inter" panose="020B0604020202020204" charset="0"/>
                <a:ea typeface="Inter" panose="020B0604020202020204" charset="0"/>
                <a:cs typeface="TT Interphases"/>
                <a:sym typeface="TT Interphases"/>
              </a:rPr>
              <a:t>PRESENTERAD AV</a:t>
            </a:r>
          </a:p>
        </p:txBody>
      </p:sp>
      <p:sp>
        <p:nvSpPr>
          <p:cNvPr id="5" name="TextBox 5"/>
          <p:cNvSpPr txBox="1"/>
          <p:nvPr/>
        </p:nvSpPr>
        <p:spPr>
          <a:xfrm>
            <a:off x="14325600" y="9096768"/>
            <a:ext cx="2541337" cy="313932"/>
          </a:xfrm>
          <a:prstGeom prst="rect">
            <a:avLst/>
          </a:prstGeom>
        </p:spPr>
        <p:txBody>
          <a:bodyPr wrap="square" lIns="0" tIns="0" rIns="0" bIns="0" rtlCol="0" anchor="t">
            <a:spAutoFit/>
          </a:bodyPr>
          <a:lstStyle/>
          <a:p>
            <a:pPr marL="0" lvl="0" indent="0" algn="r">
              <a:lnSpc>
                <a:spcPts val="2430"/>
              </a:lnSpc>
              <a:spcBef>
                <a:spcPct val="0"/>
              </a:spcBef>
            </a:pPr>
            <a:r>
              <a:rPr lang="en-US" sz="2700" b="1" dirty="0">
                <a:solidFill>
                  <a:srgbClr val="3F3E39"/>
                </a:solidFill>
                <a:latin typeface="Inter" panose="020B0604020202020204" charset="0"/>
                <a:ea typeface="Inter" panose="020B0604020202020204" charset="0"/>
                <a:cs typeface="TT Interphases Bold"/>
                <a:sym typeface="TT Interphases Bold"/>
              </a:rPr>
              <a:t>Jonny Silkewall</a:t>
            </a:r>
          </a:p>
        </p:txBody>
      </p:sp>
    </p:spTree>
  </p:cSld>
  <p:clrMapOvr>
    <a:masterClrMapping/>
  </p:clrMapOvr>
  <p:transition spd="slow">
    <p:push/>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151</TotalTime>
  <Words>428</Words>
  <Application>Microsoft Office PowerPoint</Application>
  <PresentationFormat>Anpassad</PresentationFormat>
  <Paragraphs>82</Paragraphs>
  <Slides>11</Slides>
  <Notes>0</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11</vt:i4>
      </vt:variant>
    </vt:vector>
  </HeadingPairs>
  <TitlesOfParts>
    <vt:vector size="17" baseType="lpstr">
      <vt:lpstr>TT Interphases Bold</vt:lpstr>
      <vt:lpstr>League Spartan</vt:lpstr>
      <vt:lpstr>Arial</vt:lpstr>
      <vt:lpstr>Calibri</vt:lpstr>
      <vt:lpstr>Inter</vt:lpstr>
      <vt:lpstr>Office Theme</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Din stycketext</dc:title>
  <dc:creator>jonny silkewall</dc:creator>
  <cp:lastModifiedBy>jonny silkewall</cp:lastModifiedBy>
  <cp:revision>12</cp:revision>
  <dcterms:created xsi:type="dcterms:W3CDTF">2006-08-16T00:00:00Z</dcterms:created>
  <dcterms:modified xsi:type="dcterms:W3CDTF">2026-02-18T12:30:22Z</dcterms:modified>
  <dc:identifier>DAHBfb8D2r0</dc:identifier>
</cp:coreProperties>
</file>